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66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731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145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715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3193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87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1906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89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986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6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96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459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480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652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76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762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16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7E24CE-4A72-4D6F-B62F-4A27D3ADE339}" type="datetimeFigureOut">
              <a:rPr lang="uk-UA" smtClean="0"/>
              <a:t>10.10.2022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F9A209-C046-4505-BB6D-F876566D0F7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87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Філософська антропологія. Проблема людини у філософії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1.	</a:t>
            </a:r>
            <a:r>
              <a:rPr lang="ru-RU" dirty="0" err="1"/>
              <a:t>Філософські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антропогенезу.</a:t>
            </a:r>
          </a:p>
          <a:p>
            <a:r>
              <a:rPr lang="ru-RU" dirty="0"/>
              <a:t>2.	</a:t>
            </a:r>
            <a:r>
              <a:rPr lang="ru-RU" dirty="0" err="1"/>
              <a:t>Природне</a:t>
            </a:r>
            <a:r>
              <a:rPr lang="ru-RU" dirty="0"/>
              <a:t> і </a:t>
            </a:r>
            <a:r>
              <a:rPr lang="ru-RU" dirty="0" err="1"/>
              <a:t>соціальне</a:t>
            </a:r>
            <a:r>
              <a:rPr lang="ru-RU" dirty="0"/>
              <a:t> в </a:t>
            </a:r>
            <a:r>
              <a:rPr lang="ru-RU" dirty="0" err="1"/>
              <a:t>людині</a:t>
            </a:r>
            <a:r>
              <a:rPr lang="ru-RU" dirty="0"/>
              <a:t>.</a:t>
            </a:r>
          </a:p>
          <a:p>
            <a:r>
              <a:rPr lang="ru-RU" dirty="0"/>
              <a:t>3.	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Діяльність</a:t>
            </a:r>
            <a:r>
              <a:rPr lang="ru-RU" dirty="0"/>
              <a:t> як основа </a:t>
            </a:r>
            <a:r>
              <a:rPr lang="ru-RU" dirty="0" err="1"/>
              <a:t>буття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r>
              <a:rPr lang="ru-RU" dirty="0"/>
              <a:t>4.	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безсмертя</a:t>
            </a:r>
            <a:r>
              <a:rPr lang="ru-RU" dirty="0"/>
              <a:t> і </a:t>
            </a:r>
            <a:r>
              <a:rPr lang="ru-RU" dirty="0" err="1"/>
              <a:t>сенсу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719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20310"/>
            <a:ext cx="10364451" cy="1596177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/>
              <a:t>	Філософська </a:t>
            </a:r>
            <a:r>
              <a:rPr lang="uk-UA" sz="2400" b="1" dirty="0"/>
              <a:t>антропологія </a:t>
            </a:r>
            <a:r>
              <a:rPr lang="uk-UA" sz="2400" dirty="0"/>
              <a:t>– напрям, завданням якого є системне вивчення й обґрунтування сутності людського буття та людської індивідуальності.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9350379"/>
              </p:ext>
            </p:extLst>
          </p:nvPr>
        </p:nvGraphicFramePr>
        <p:xfrm>
          <a:off x="929149" y="1816487"/>
          <a:ext cx="10363200" cy="458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0684"/>
                <a:gridCol w="747251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У філософії Давньої Індії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людина - частина світової душі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Тільки людині притаманне прагнення до свободи</a:t>
                      </a:r>
                      <a:endParaRPr lang="uk-U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Давньогрецька філософія 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r>
                        <a:rPr lang="uk-UA" sz="1800" kern="1200" dirty="0" err="1" smtClean="0">
                          <a:effectLst/>
                        </a:rPr>
                        <a:t>Мілетська</a:t>
                      </a:r>
                      <a:r>
                        <a:rPr lang="uk-UA" sz="1800" kern="1200" dirty="0" smtClean="0">
                          <a:effectLst/>
                        </a:rPr>
                        <a:t> школа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Софісти і Сократ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Платон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Аристотель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спочатку людина не існує сама по собі, а є складовою системи певних відносин, що </a:t>
                      </a:r>
                      <a:r>
                        <a:rPr lang="uk-UA" sz="1800" kern="1200" dirty="0" err="1" smtClean="0">
                          <a:effectLst/>
                        </a:rPr>
                        <a:t>тлумачаться</a:t>
                      </a:r>
                      <a:r>
                        <a:rPr lang="uk-UA" sz="1800" kern="1200" dirty="0" smtClean="0">
                          <a:effectLst/>
                        </a:rPr>
                        <a:t> як абсолютний порядок і Космос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головна дійова особа буття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антропологічний дуалізм душі і тіла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істота соціальна, державна, політична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Середньовічна філософія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Августин Блаженний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Фома Аквінський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Людина – єдність божественної і людської природи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є протилежністю незалежних душі й тіла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проміжна істота між тваринами й ангелами; особистісною єдністю душі і тіла</a:t>
                      </a:r>
                      <a:endParaRPr lang="uk-UA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Новий час.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природний</a:t>
                      </a:r>
                      <a:r>
                        <a:rPr lang="ru-RU" dirty="0" smtClean="0"/>
                        <a:t> потяг </a:t>
                      </a:r>
                      <a:r>
                        <a:rPr lang="ru-RU" dirty="0" err="1" smtClean="0"/>
                        <a:t>людини</a:t>
                      </a:r>
                      <a:r>
                        <a:rPr lang="ru-RU" dirty="0" smtClean="0"/>
                        <a:t> до добра, </a:t>
                      </a:r>
                      <a:r>
                        <a:rPr lang="ru-RU" dirty="0" err="1" smtClean="0"/>
                        <a:t>щастя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гармонії</a:t>
                      </a:r>
                      <a:r>
                        <a:rPr lang="ru-RU" dirty="0" smtClean="0"/>
                        <a:t>; </a:t>
                      </a:r>
                      <a:r>
                        <a:rPr lang="uk-UA" sz="1800" kern="1200" dirty="0" smtClean="0">
                          <a:effectLst/>
                        </a:rPr>
                        <a:t>механістичний погляд на людину як своєрідну машину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6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>
            <a:normAutofit/>
          </a:bodyPr>
          <a:lstStyle/>
          <a:p>
            <a:r>
              <a:rPr lang="uk-UA" sz="2800" b="1" dirty="0"/>
              <a:t>Філософська </a:t>
            </a:r>
            <a:r>
              <a:rPr lang="uk-UA" sz="2800" b="1" dirty="0" smtClean="0"/>
              <a:t>антропологія (продовження)</a:t>
            </a:r>
            <a:endParaRPr lang="uk-UA" sz="28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9456490"/>
              </p:ext>
            </p:extLst>
          </p:nvPr>
        </p:nvGraphicFramePr>
        <p:xfrm>
          <a:off x="914400" y="1600200"/>
          <a:ext cx="109728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9110"/>
                <a:gridCol w="740369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Німецька філософія Нового часу </a:t>
                      </a: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І. Кант</a:t>
                      </a: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Гегель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До загальної характеристики людини додали такі нові риси, як "духовність", "духовна діяльність«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питання "що таке людина?" – головне питання філософії, а сама людина – "найголовніший предмет у світі«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як суб'єкт духовної діяльності і </a:t>
                      </a:r>
                      <a:r>
                        <a:rPr lang="uk-UA" sz="1800" kern="1200" dirty="0" err="1" smtClean="0">
                          <a:effectLst/>
                        </a:rPr>
                        <a:t>носй</a:t>
                      </a:r>
                      <a:r>
                        <a:rPr lang="uk-UA" sz="1800" kern="1200" dirty="0" smtClean="0">
                          <a:effectLst/>
                        </a:rPr>
                        <a:t> </a:t>
                      </a:r>
                      <a:r>
                        <a:rPr lang="uk-UA" sz="1800" kern="1200" dirty="0" err="1" smtClean="0">
                          <a:effectLst/>
                        </a:rPr>
                        <a:t>загальнозначимого</a:t>
                      </a:r>
                      <a:r>
                        <a:rPr lang="uk-UA" sz="1800" kern="1200" dirty="0" smtClean="0">
                          <a:effectLst/>
                        </a:rPr>
                        <a:t> духу і розуму.</a:t>
                      </a:r>
                      <a:endParaRPr lang="uk-U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Сучасна філософська думка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3. Фрейд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Е. </a:t>
                      </a:r>
                      <a:r>
                        <a:rPr lang="uk-UA" sz="1800" kern="1200" dirty="0" err="1" smtClean="0">
                          <a:effectLst/>
                        </a:rPr>
                        <a:t>Фромм</a:t>
                      </a:r>
                      <a:endParaRPr lang="uk-UA" sz="1800" kern="1200" dirty="0" smtClean="0">
                        <a:effectLst/>
                      </a:endParaRPr>
                    </a:p>
                    <a:p>
                      <a:endParaRPr lang="uk-UA" sz="1800" kern="1200" dirty="0" smtClean="0">
                        <a:effectLst/>
                      </a:endParaRPr>
                    </a:p>
                    <a:p>
                      <a:r>
                        <a:rPr lang="uk-UA" sz="1800" kern="1200" dirty="0" smtClean="0">
                          <a:effectLst/>
                        </a:rPr>
                        <a:t>   </a:t>
                      </a:r>
                      <a:r>
                        <a:rPr lang="uk-UA" sz="1800" kern="1200" dirty="0" err="1" smtClean="0">
                          <a:effectLst/>
                        </a:rPr>
                        <a:t>Шелер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effectLst/>
                        </a:rPr>
                        <a:t>прагненням наблизитися до окремо взятої живої людини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глибока діалектика соціального і біологічного (природного) в людині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Людина – жива істота, яка може сказати "Я", усвідомлювати сама себе як самостійну величину</a:t>
                      </a:r>
                    </a:p>
                    <a:p>
                      <a:r>
                        <a:rPr lang="uk-UA" sz="1800" kern="1200" dirty="0" smtClean="0">
                          <a:effectLst/>
                        </a:rPr>
                        <a:t>тільки людина спроможна зробити предметом свого пізнання все, зокрема й саму себе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10283"/>
          </a:xfrm>
        </p:spPr>
        <p:txBody>
          <a:bodyPr/>
          <a:lstStyle/>
          <a:p>
            <a:r>
              <a:rPr lang="uk-UA" b="1" i="1" dirty="0"/>
              <a:t>Виділяють такі невід'ємні ознаки людського </a:t>
            </a:r>
            <a:r>
              <a:rPr lang="uk-UA" b="1" i="1" dirty="0" smtClean="0"/>
              <a:t>: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7198191"/>
              </p:ext>
            </p:extLst>
          </p:nvPr>
        </p:nvGraphicFramePr>
        <p:xfrm>
          <a:off x="914400" y="2366963"/>
          <a:ext cx="103632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16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u="sng" kern="1200" dirty="0" smtClean="0">
                          <a:effectLst/>
                        </a:rPr>
                        <a:t>наявність розуму</a:t>
                      </a:r>
                      <a:r>
                        <a:rPr lang="uk-UA" sz="1800" kern="1200" dirty="0" smtClean="0">
                          <a:effectLst/>
                        </a:rPr>
                        <a:t> </a:t>
                      </a:r>
                      <a:endParaRPr lang="uk-U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sng" kern="1200" dirty="0" smtClean="0">
                          <a:effectLst/>
                        </a:rPr>
                        <a:t>соціальність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sng" kern="1200" dirty="0" smtClean="0">
                          <a:effectLst/>
                        </a:rPr>
                        <a:t>цілеспрямована діяльність</a:t>
                      </a:r>
                      <a:r>
                        <a:rPr lang="uk-UA" sz="1800" kern="1200" dirty="0" smtClean="0">
                          <a:effectLst/>
                        </a:rPr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sng" kern="1200" dirty="0" smtClean="0">
                          <a:effectLst/>
                        </a:rPr>
                        <a:t>здатність творити символи, насамперед слово, мову</a:t>
                      </a:r>
                      <a:r>
                        <a:rPr lang="uk-UA" sz="1800" kern="1200" dirty="0" smtClean="0">
                          <a:effectLst/>
                        </a:rPr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духовність як міра якісності особи, її людськості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співвідношення понять "людина", "індивід", "особа", "індивідуальність",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1935892"/>
              </p:ext>
            </p:extLst>
          </p:nvPr>
        </p:nvGraphicFramePr>
        <p:xfrm>
          <a:off x="914400" y="2366963"/>
          <a:ext cx="103632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239"/>
                <a:gridCol w="7973961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поняття, що відображає загальні риси людського роду, тобто характеризує родову істоту.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Індивід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окремий представник людського роду, окремо взята людина (немовля – індивід з його антропологічними властивостями, або одиничне від сукупності).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людський індивід, узятий в аспекті його соціальних якостей (погляди, цінності, інтереси, моральні переконання тощо), тобто це людина, що пройшла процес соціалізації.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Індивідуальність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неповторний, самобутній спосіб буття конкретної особи як суб'єкта самостійної діяльності, індивідуальна форма суспільного життя людини на противагу типовості, загальності. 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1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89057"/>
          </a:xfrm>
        </p:spPr>
        <p:txBody>
          <a:bodyPr/>
          <a:lstStyle/>
          <a:p>
            <a:pPr lvl="0"/>
            <a:r>
              <a:rPr lang="uk-UA" b="1" dirty="0"/>
              <a:t>Природне і соціальне в </a:t>
            </a:r>
            <a:r>
              <a:rPr lang="uk-UA" b="1" dirty="0" smtClean="0"/>
              <a:t>людині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04211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Традиція (С</a:t>
            </a:r>
            <a:r>
              <a:rPr lang="uk-UA" dirty="0"/>
              <a:t>. </a:t>
            </a:r>
            <a:r>
              <a:rPr lang="uk-UA" dirty="0" err="1" smtClean="0"/>
              <a:t>К‘єркегор</a:t>
            </a:r>
            <a:r>
              <a:rPr lang="uk-UA" dirty="0" smtClean="0"/>
              <a:t>, </a:t>
            </a:r>
            <a:r>
              <a:rPr lang="uk-UA" dirty="0"/>
              <a:t>К. </a:t>
            </a:r>
            <a:r>
              <a:rPr lang="uk-UA" dirty="0" smtClean="0"/>
              <a:t>Маркс, </a:t>
            </a:r>
            <a:r>
              <a:rPr lang="uk-UA" dirty="0"/>
              <a:t>В. </a:t>
            </a:r>
            <a:r>
              <a:rPr lang="uk-UA" dirty="0" err="1" smtClean="0"/>
              <a:t>Джемс</a:t>
            </a:r>
            <a:r>
              <a:rPr lang="uk-UA" dirty="0" smtClean="0"/>
              <a:t>, </a:t>
            </a:r>
            <a:r>
              <a:rPr lang="uk-UA" dirty="0"/>
              <a:t>А. </a:t>
            </a:r>
            <a:r>
              <a:rPr lang="uk-UA" dirty="0" smtClean="0"/>
              <a:t>Бергсон </a:t>
            </a:r>
            <a:r>
              <a:rPr lang="uk-UA" dirty="0"/>
              <a:t>і Т. </a:t>
            </a:r>
            <a:r>
              <a:rPr lang="uk-UA" dirty="0" err="1" smtClean="0"/>
              <a:t>Тейяр</a:t>
            </a:r>
            <a:r>
              <a:rPr lang="uk-UA" dirty="0" smtClean="0"/>
              <a:t> </a:t>
            </a:r>
            <a:r>
              <a:rPr lang="uk-UA" dirty="0"/>
              <a:t>де </a:t>
            </a:r>
            <a:r>
              <a:rPr lang="uk-UA" dirty="0" err="1" smtClean="0"/>
              <a:t>Шарден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dirty="0"/>
              <a:t>розглядає людину як таку, що сама формує себе, творить сама себе, тобто набуває сутності. Тобто людина не є розумною </a:t>
            </a:r>
            <a:r>
              <a:rPr lang="uk-UA" dirty="0" err="1"/>
              <a:t>істотою</a:t>
            </a:r>
            <a:r>
              <a:rPr lang="uk-UA" dirty="0"/>
              <a:t>, а стає нею, як і свідомо творчою, соціальною, такою, що володіє мовленням, формує власну духовність. </a:t>
            </a:r>
            <a:endParaRPr lang="uk-UA" dirty="0" smtClean="0"/>
          </a:p>
          <a:p>
            <a:r>
              <a:rPr lang="uk-UA" dirty="0"/>
              <a:t>. Ці властивості не виникають на порожньому місці, хоча й під соціальним впливом. Вони мусять мати певну потенційну основу, константу, якою є людське тіло як частина природного світу. </a:t>
            </a:r>
            <a:endParaRPr lang="uk-UA" dirty="0" smtClean="0"/>
          </a:p>
          <a:p>
            <a:r>
              <a:rPr lang="uk-UA" dirty="0"/>
              <a:t>Біологічне є найвищим рівнем природного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84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21792"/>
          </a:xfrm>
        </p:spPr>
        <p:txBody>
          <a:bodyPr>
            <a:normAutofit/>
          </a:bodyPr>
          <a:lstStyle/>
          <a:p>
            <a:pPr lvl="0"/>
            <a:r>
              <a:rPr lang="uk-UA" sz="2800" b="1" dirty="0"/>
              <a:t>Сфери буття людини. Діяльність як основа буття </a:t>
            </a:r>
            <a:r>
              <a:rPr lang="uk-UA" sz="2800" b="1" dirty="0" smtClean="0"/>
              <a:t>людини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Буття людини охоплює різні сфери (аспекти, виміри), які тільки в єдності уможливлюють таку складну істоту, як </a:t>
            </a:r>
            <a:r>
              <a:rPr lang="uk-UA" i="1" dirty="0" smtClean="0"/>
              <a:t>людина</a:t>
            </a:r>
          </a:p>
          <a:p>
            <a:r>
              <a:rPr lang="uk-UA" dirty="0"/>
              <a:t>В бутті людини можна виділити такі сфери: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тілесність</a:t>
            </a:r>
            <a:r>
              <a:rPr lang="uk-UA" dirty="0"/>
              <a:t>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свідомість</a:t>
            </a:r>
            <a:r>
              <a:rPr lang="uk-UA" dirty="0"/>
              <a:t>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соціальність </a:t>
            </a:r>
          </a:p>
          <a:p>
            <a:pPr marL="0" indent="0">
              <a:buNone/>
            </a:pPr>
            <a:r>
              <a:rPr lang="uk-UA" dirty="0" smtClean="0"/>
              <a:t>духовність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18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До виникнення філософської антропології, яка вивчає структуру буття людини і взаємозв'язок між його сферами, філософи, як правило, абсолютизували певний вимір людини. </a:t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біологізаторські концепції (зокрема, ніцшеанство) надають перевагу тілу. </a:t>
            </a:r>
            <a:endParaRPr lang="uk-UA" dirty="0" smtClean="0"/>
          </a:p>
          <a:p>
            <a:r>
              <a:rPr lang="uk-UA" dirty="0" err="1" smtClean="0"/>
              <a:t>Психологізаторські</a:t>
            </a:r>
            <a:r>
              <a:rPr lang="uk-UA" dirty="0" smtClean="0"/>
              <a:t> </a:t>
            </a:r>
            <a:r>
              <a:rPr lang="uk-UA" dirty="0"/>
              <a:t>(психоаналіз, феноменологія, екзистенціалізм) – психіці (свідомості). </a:t>
            </a:r>
            <a:endParaRPr lang="uk-UA" dirty="0" smtClean="0"/>
          </a:p>
          <a:p>
            <a:r>
              <a:rPr lang="uk-UA" dirty="0" err="1" smtClean="0"/>
              <a:t>Соціологізаторські</a:t>
            </a:r>
            <a:r>
              <a:rPr lang="uk-UA" dirty="0" smtClean="0"/>
              <a:t> </a:t>
            </a:r>
            <a:r>
              <a:rPr lang="uk-UA" dirty="0"/>
              <a:t>– абсолютизують соціальний вимір людини (марксизм, концепції, що зводять людину до </a:t>
            </a:r>
            <a:r>
              <a:rPr lang="uk-UA" dirty="0" err="1"/>
              <a:t>homo</a:t>
            </a:r>
            <a:r>
              <a:rPr lang="uk-UA" dirty="0"/>
              <a:t> </a:t>
            </a:r>
            <a:r>
              <a:rPr lang="uk-UA" dirty="0" err="1"/>
              <a:t>economicus</a:t>
            </a:r>
            <a:r>
              <a:rPr lang="uk-UA" dirty="0"/>
              <a:t> (людини економічної) та ін</a:t>
            </a:r>
            <a:r>
              <a:rPr lang="uk-UA" dirty="0" smtClean="0"/>
              <a:t>.).</a:t>
            </a:r>
          </a:p>
          <a:p>
            <a:r>
              <a:rPr lang="uk-UA" dirty="0" err="1" smtClean="0"/>
              <a:t>Культурологізаторські</a:t>
            </a:r>
            <a:r>
              <a:rPr lang="uk-UA" dirty="0" smtClean="0"/>
              <a:t> </a:t>
            </a:r>
            <a:r>
              <a:rPr lang="uk-UA" dirty="0"/>
              <a:t>концепції розглядають людину як передусім релігійну, моральну чи правову істоту.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06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8051"/>
          </a:xfrm>
        </p:spPr>
        <p:txBody>
          <a:bodyPr/>
          <a:lstStyle/>
          <a:p>
            <a:pPr lvl="0"/>
            <a:r>
              <a:rPr lang="uk-UA" b="1" dirty="0"/>
              <a:t>Проблеми смерті, безсмертя і сенсу </a:t>
            </a:r>
            <a:r>
              <a:rPr lang="uk-UA" b="1" dirty="0" smtClean="0"/>
              <a:t>життя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932040"/>
            <a:ext cx="10363826" cy="3859160"/>
          </a:xfrm>
        </p:spPr>
        <p:txBody>
          <a:bodyPr/>
          <a:lstStyle/>
          <a:p>
            <a:r>
              <a:rPr lang="uk-UA" dirty="0"/>
              <a:t>Людина знає про існування смерті, але водночас у ній живе </a:t>
            </a:r>
            <a:r>
              <a:rPr lang="uk-UA"/>
              <a:t>прагнення </a:t>
            </a:r>
            <a:r>
              <a:rPr lang="uk-UA" smtClean="0"/>
              <a:t>безсмертя</a:t>
            </a:r>
            <a:endParaRPr lang="uk-UA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7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47</TotalTime>
  <Words>647</Words>
  <Application>Microsoft Office PowerPoint</Application>
  <PresentationFormat>Широкий екран</PresentationFormat>
  <Paragraphs>82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Arial</vt:lpstr>
      <vt:lpstr>Tw Cen MT</vt:lpstr>
      <vt:lpstr>Краплинка</vt:lpstr>
      <vt:lpstr>Філософська антропологія. Проблема людини у філософії </vt:lpstr>
      <vt:lpstr> Філософська антропологія – напрям, завданням якого є системне вивчення й обґрунтування сутності людського буття та людської індивідуальності.</vt:lpstr>
      <vt:lpstr>Філософська антропологія (продовження)</vt:lpstr>
      <vt:lpstr>Виділяють такі невід'ємні ознаки людського :</vt:lpstr>
      <vt:lpstr>співвідношення понять "людина", "індивід", "особа", "індивідуальність",</vt:lpstr>
      <vt:lpstr>Природне і соціальне в людині</vt:lpstr>
      <vt:lpstr>Сфери буття людини. Діяльність як основа буття людини</vt:lpstr>
      <vt:lpstr>До виникнення філософської антропології, яка вивчає структуру буття людини і взаємозв'язок між його сферами, філософи, як правило, абсолютизували певний вимір людини.  </vt:lpstr>
      <vt:lpstr>Проблеми смерті, безсмертя і сенсу життя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7</cp:revision>
  <dcterms:created xsi:type="dcterms:W3CDTF">2022-10-09T21:21:37Z</dcterms:created>
  <dcterms:modified xsi:type="dcterms:W3CDTF">2022-10-09T22:09:13Z</dcterms:modified>
</cp:coreProperties>
</file>