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44"/>
  </p:notesMasterIdLst>
  <p:sldIdLst>
    <p:sldId id="256" r:id="rId2"/>
    <p:sldId id="257" r:id="rId3"/>
    <p:sldId id="258" r:id="rId4"/>
    <p:sldId id="304" r:id="rId5"/>
    <p:sldId id="298" r:id="rId6"/>
    <p:sldId id="315" r:id="rId7"/>
    <p:sldId id="262" r:id="rId8"/>
    <p:sldId id="305" r:id="rId9"/>
    <p:sldId id="263" r:id="rId10"/>
    <p:sldId id="264" r:id="rId11"/>
    <p:sldId id="265" r:id="rId12"/>
    <p:sldId id="266" r:id="rId13"/>
    <p:sldId id="267" r:id="rId14"/>
    <p:sldId id="268" r:id="rId15"/>
    <p:sldId id="306" r:id="rId16"/>
    <p:sldId id="269" r:id="rId17"/>
    <p:sldId id="270" r:id="rId18"/>
    <p:sldId id="299" r:id="rId19"/>
    <p:sldId id="277" r:id="rId20"/>
    <p:sldId id="278" r:id="rId21"/>
    <p:sldId id="279" r:id="rId22"/>
    <p:sldId id="308" r:id="rId23"/>
    <p:sldId id="301" r:id="rId24"/>
    <p:sldId id="311" r:id="rId25"/>
    <p:sldId id="316" r:id="rId26"/>
    <p:sldId id="317" r:id="rId27"/>
    <p:sldId id="318" r:id="rId28"/>
    <p:sldId id="312" r:id="rId29"/>
    <p:sldId id="319" r:id="rId30"/>
    <p:sldId id="320" r:id="rId31"/>
    <p:sldId id="321" r:id="rId32"/>
    <p:sldId id="309" r:id="rId33"/>
    <p:sldId id="276" r:id="rId34"/>
    <p:sldId id="313" r:id="rId35"/>
    <p:sldId id="302" r:id="rId36"/>
    <p:sldId id="274" r:id="rId37"/>
    <p:sldId id="291" r:id="rId38"/>
    <p:sldId id="314" r:id="rId39"/>
    <p:sldId id="281" r:id="rId40"/>
    <p:sldId id="280" r:id="rId41"/>
    <p:sldId id="322" r:id="rId42"/>
    <p:sldId id="2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1EA8-6CF9-4F3F-889D-95E361E0D6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5EEE-B760-4DCD-B77B-E4DC99C6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5EEE-B760-4DCD-B77B-E4DC99C6F6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4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9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4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7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83" y="-618185"/>
            <a:ext cx="3643521" cy="49197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62112"/>
            <a:ext cx="12191999" cy="1646302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Экстракорпоральная мембранная </a:t>
            </a:r>
            <a:r>
              <a:rPr lang="ru-RU" dirty="0" err="1" smtClean="0">
                <a:latin typeface="Gabriola" panose="04040605051002020D02" pitchFamily="82" charset="0"/>
              </a:rPr>
              <a:t>оксигенация</a:t>
            </a:r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7127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Насосы.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837128"/>
            <a:ext cx="12192000" cy="4508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Gabriola" panose="04040605051002020D02" pitchFamily="82" charset="0"/>
              </a:rPr>
              <a:t>	Для </a:t>
            </a:r>
            <a:r>
              <a:rPr lang="ru-RU" dirty="0">
                <a:latin typeface="Gabriola" panose="04040605051002020D02" pitchFamily="82" charset="0"/>
              </a:rPr>
              <a:t>экстракорпорального кровообращения применяется два вида насосов: роликовые и ротационные. Роликовые насосы используются чаще в кардиохирургии для проведения ИК. Для целей вспомогательного кровообращения целесообразно применять  </a:t>
            </a:r>
            <a:r>
              <a:rPr lang="ru-RU" dirty="0" err="1">
                <a:latin typeface="Gabriola" panose="04040605051002020D02" pitchFamily="82" charset="0"/>
              </a:rPr>
              <a:t>центрифужные</a:t>
            </a:r>
            <a:r>
              <a:rPr lang="ru-RU" dirty="0">
                <a:latin typeface="Gabriola" panose="04040605051002020D02" pitchFamily="82" charset="0"/>
              </a:rPr>
              <a:t> (ротационные) насосы т. к. они меньше повреждают форменные элементы крови, имеют меньший объём заполнения и меньший размер. 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9" y="3090929"/>
            <a:ext cx="5331852" cy="3414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3090929"/>
            <a:ext cx="3451539" cy="35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6" y="257575"/>
            <a:ext cx="4861775" cy="4861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519"/>
          </a:xfrm>
        </p:spPr>
        <p:txBody>
          <a:bodyPr/>
          <a:lstStyle/>
          <a:p>
            <a:pPr algn="ctr"/>
            <a:r>
              <a:rPr lang="ru-RU" dirty="0" err="1" smtClean="0">
                <a:latin typeface="Gabriola" panose="04040605051002020D02" pitchFamily="82" charset="0"/>
              </a:rPr>
              <a:t>Оксигинатор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446" y="1092057"/>
            <a:ext cx="86245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Современные </a:t>
            </a:r>
            <a:r>
              <a:rPr lang="ru-RU" sz="2800" dirty="0" err="1">
                <a:latin typeface="Gabriola" panose="04040605051002020D02" pitchFamily="82" charset="0"/>
              </a:rPr>
              <a:t>оксигенаторы</a:t>
            </a:r>
            <a:r>
              <a:rPr lang="ru-RU" sz="2800" dirty="0">
                <a:latin typeface="Gabriola" panose="04040605051002020D02" pitchFamily="82" charset="0"/>
              </a:rPr>
              <a:t>, предназначенные для проведения ЭКМО, имеют капиллярное или половолоконное строение. В зависимости от расположения крови по отношению к мембране капиллярного волокна выделяют два основных типа мембранных капиллярных </a:t>
            </a:r>
            <a:r>
              <a:rPr lang="ru-RU" sz="2800" dirty="0" err="1">
                <a:latin typeface="Gabriola" panose="04040605051002020D02" pitchFamily="82" charset="0"/>
              </a:rPr>
              <a:t>оксигенаторов</a:t>
            </a:r>
            <a:r>
              <a:rPr lang="ru-RU" sz="2800" dirty="0">
                <a:latin typeface="Gabriola" panose="04040605051002020D02" pitchFamily="82" charset="0"/>
              </a:rPr>
              <a:t>. Кровь, поступившая в </a:t>
            </a:r>
            <a:r>
              <a:rPr lang="ru-RU" sz="2800" dirty="0" err="1">
                <a:latin typeface="Gabriola" panose="04040605051002020D02" pitchFamily="82" charset="0"/>
              </a:rPr>
              <a:t>оксигенатор</a:t>
            </a:r>
            <a:r>
              <a:rPr lang="ru-RU" sz="2800" dirty="0">
                <a:latin typeface="Gabriola" panose="04040605051002020D02" pitchFamily="82" charset="0"/>
              </a:rPr>
              <a:t> (</a:t>
            </a:r>
            <a:r>
              <a:rPr lang="ru-RU" sz="2800" dirty="0" err="1">
                <a:latin typeface="Gabriola" panose="04040605051002020D02" pitchFamily="82" charset="0"/>
              </a:rPr>
              <a:t>кровянаяфаза</a:t>
            </a:r>
            <a:r>
              <a:rPr lang="ru-RU" sz="2800" dirty="0">
                <a:latin typeface="Gabriola" panose="04040605051002020D02" pitchFamily="82" charset="0"/>
              </a:rPr>
              <a:t>), может располагаться или с внешней стороны капиллярного волокна, омывая его снаружи (первый тип), или проходить внутри капиллярного волокна (второй тип). При втором типе существует повышенный риск тромбоза капилляров и нарушения </a:t>
            </a:r>
            <a:r>
              <a:rPr lang="ru-RU" sz="2800" dirty="0" err="1">
                <a:latin typeface="Gabriola" panose="04040605051002020D02" pitchFamily="82" charset="0"/>
              </a:rPr>
              <a:t>газообменной</a:t>
            </a:r>
            <a:r>
              <a:rPr lang="ru-RU" sz="2800" dirty="0">
                <a:latin typeface="Gabriola" panose="04040605051002020D02" pitchFamily="82" charset="0"/>
              </a:rPr>
              <a:t> функции мембранного </a:t>
            </a:r>
            <a:r>
              <a:rPr lang="ru-RU" sz="2800" dirty="0" err="1">
                <a:latin typeface="Gabriola" panose="04040605051002020D02" pitchFamily="82" charset="0"/>
              </a:rPr>
              <a:t>оксигенатора</a:t>
            </a:r>
            <a:r>
              <a:rPr lang="ru-RU" sz="2800" dirty="0">
                <a:latin typeface="Gabriola" panose="04040605051002020D02" pitchFamily="82" charset="0"/>
              </a:rPr>
              <a:t>, в связи, с чем в настоящее время выпускаются капиллярные </a:t>
            </a:r>
            <a:r>
              <a:rPr lang="ru-RU" sz="2800" dirty="0" err="1">
                <a:latin typeface="Gabriola" panose="04040605051002020D02" pitchFamily="82" charset="0"/>
              </a:rPr>
              <a:t>оксигенаторы</a:t>
            </a:r>
            <a:r>
              <a:rPr lang="ru-RU" sz="2800" dirty="0">
                <a:latin typeface="Gabriola" panose="04040605051002020D02" pitchFamily="82" charset="0"/>
              </a:rPr>
              <a:t> первого типа. </a:t>
            </a:r>
            <a:endParaRPr lang="en-U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-211485"/>
            <a:ext cx="1219200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Теплообмен.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82257"/>
            <a:ext cx="78045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Во </a:t>
            </a:r>
            <a:r>
              <a:rPr lang="ru-RU" sz="2800" dirty="0">
                <a:latin typeface="Gabriola" panose="04040605051002020D02" pitchFamily="82" charset="0"/>
              </a:rPr>
              <a:t>время прохождения крови по экстракорпоральному контуру и через </a:t>
            </a:r>
            <a:r>
              <a:rPr lang="ru-RU" sz="2800" dirty="0" err="1">
                <a:latin typeface="Gabriola" panose="04040605051002020D02" pitchFamily="82" charset="0"/>
              </a:rPr>
              <a:t>оксигенатор</a:t>
            </a:r>
            <a:r>
              <a:rPr lang="ru-RU" sz="2800" dirty="0">
                <a:latin typeface="Gabriola" panose="04040605051002020D02" pitchFamily="82" charset="0"/>
              </a:rPr>
              <a:t> происходит потеря тепла, что может привести к понижению температуры тела с последующими гемодинамическими, метаболическими, </a:t>
            </a:r>
            <a:r>
              <a:rPr lang="ru-RU" sz="2800" dirty="0" err="1">
                <a:latin typeface="Gabriola" panose="04040605051002020D02" pitchFamily="82" charset="0"/>
              </a:rPr>
              <a:t>газообменными</a:t>
            </a:r>
            <a:r>
              <a:rPr lang="ru-RU" sz="2800" dirty="0">
                <a:latin typeface="Gabriola" panose="04040605051002020D02" pitchFamily="82" charset="0"/>
              </a:rPr>
              <a:t> и </a:t>
            </a:r>
            <a:r>
              <a:rPr lang="ru-RU" sz="2800" dirty="0" smtClean="0">
                <a:latin typeface="Gabriola" panose="04040605051002020D02" pitchFamily="82" charset="0"/>
              </a:rPr>
              <a:t>реологическими </a:t>
            </a:r>
            <a:r>
              <a:rPr lang="ru-RU" sz="2800" dirty="0">
                <a:latin typeface="Gabriola" panose="04040605051002020D02" pitchFamily="82" charset="0"/>
              </a:rPr>
              <a:t>расстройствами. В связи с этим одним из обязательных условий при проведении ЭКМО является поддержание на оптимальном уровне теплового баланса организма, что может быть достигнуто как применением наружных систем согревания пациентов, так и специальных теплообменных устройств (</a:t>
            </a:r>
            <a:r>
              <a:rPr lang="ru-RU" sz="2800" dirty="0" err="1">
                <a:latin typeface="Gabriola" panose="04040605051002020D02" pitchFamily="82" charset="0"/>
              </a:rPr>
              <a:t>теплообмеников</a:t>
            </a:r>
            <a:r>
              <a:rPr lang="ru-RU" sz="2800" dirty="0">
                <a:latin typeface="Gabriola" panose="04040605051002020D02" pitchFamily="82" charset="0"/>
              </a:rPr>
              <a:t>), обеспечивающих активное согревание или активное/пассивное охлаждение крови при её прохождении по экстракорпоральном контуру</a:t>
            </a:r>
            <a:endParaRPr lang="en-US" sz="2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1490181"/>
            <a:ext cx="4786648" cy="37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34969" cy="1325562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Отличие ЭКМО от ИК.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1775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ЭКМО представляет собой замкнутый контур без венозного резервуара, в котором можно нивелировать любые изменения объема, устранять пузырьки воздуха и пену из циркулирующей крови, а так же не имеет артериального фильтра чтобы предотвратить поступление воздушных </a:t>
            </a:r>
            <a:r>
              <a:rPr lang="ru-RU" sz="2800" dirty="0" err="1" smtClean="0">
                <a:latin typeface="Gabriola" panose="04040605051002020D02" pitchFamily="82" charset="0"/>
              </a:rPr>
              <a:t>эмболов</a:t>
            </a:r>
            <a:r>
              <a:rPr lang="ru-RU" sz="2800" dirty="0" smtClean="0">
                <a:latin typeface="Gabriola" panose="04040605051002020D02" pitchFamily="82" charset="0"/>
              </a:rPr>
              <a:t> или тромбов в артериальное русло пациента . Данное строение подразумевает, что все корректировки объемов должны производиться организмом.</a:t>
            </a:r>
            <a:endParaRPr lang="en-U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01780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Венозные </a:t>
            </a:r>
            <a:r>
              <a:rPr lang="ru-RU" sz="2800" dirty="0">
                <a:latin typeface="Gabriola" panose="04040605051002020D02" pitchFamily="82" charset="0"/>
              </a:rPr>
              <a:t>и артериальные канюли предназначены для забора крови и последующего её возврата в организм после прохождения через </a:t>
            </a:r>
            <a:r>
              <a:rPr lang="ru-RU" sz="2800" dirty="0" err="1">
                <a:latin typeface="Gabriola" panose="04040605051002020D02" pitchFamily="82" charset="0"/>
              </a:rPr>
              <a:t>оксигенатор</a:t>
            </a:r>
            <a:r>
              <a:rPr lang="ru-RU" sz="2800" dirty="0">
                <a:latin typeface="Gabriola" panose="04040605051002020D02" pitchFamily="82" charset="0"/>
              </a:rPr>
              <a:t>. Канюли для ЭКМО, выпускаемые различными фирмами-производителями, имеют сходное строение, скоростные и резистивные характеристики. Правильный выбор  размера (диаметра) и длины канюль влияет на адекватность осуществления экстракорпорального кровообращения и  самой процедуры ЭКМО, особенно при периферической методике её проведения. 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	Венозные </a:t>
            </a:r>
            <a:r>
              <a:rPr lang="ru-RU" sz="2800" dirty="0">
                <a:latin typeface="Gabriola" panose="04040605051002020D02" pitchFamily="82" charset="0"/>
              </a:rPr>
              <a:t>канюли делятся на </a:t>
            </a:r>
            <a:r>
              <a:rPr lang="ru-RU" sz="2800" dirty="0" err="1">
                <a:latin typeface="Gabriola" panose="04040605051002020D02" pitchFamily="82" charset="0"/>
              </a:rPr>
              <a:t>однопросветные</a:t>
            </a:r>
            <a:r>
              <a:rPr lang="ru-RU" sz="2800" dirty="0">
                <a:latin typeface="Gabriola" panose="04040605051002020D02" pitchFamily="82" charset="0"/>
              </a:rPr>
              <a:t> и </a:t>
            </a:r>
            <a:r>
              <a:rPr lang="ru-RU" sz="2800" dirty="0" err="1">
                <a:latin typeface="Gabriola" panose="04040605051002020D02" pitchFamily="82" charset="0"/>
              </a:rPr>
              <a:t>двухпросветные</a:t>
            </a:r>
            <a:r>
              <a:rPr lang="ru-RU" sz="2800" dirty="0">
                <a:latin typeface="Gabriola" panose="04040605051002020D02" pitchFamily="82" charset="0"/>
              </a:rPr>
              <a:t>. </a:t>
            </a:r>
            <a:endParaRPr lang="ru-RU" sz="2800" dirty="0" smtClean="0">
              <a:latin typeface="Gabriola" panose="04040605051002020D02" pitchFamily="8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31820"/>
            <a:ext cx="12192000" cy="1094704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Канюли.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3" y="4110323"/>
            <a:ext cx="4192811" cy="2581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6" y="4109329"/>
            <a:ext cx="4288666" cy="25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010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Строение аппарата </a:t>
            </a:r>
            <a:r>
              <a:rPr lang="ru-RU" dirty="0" smtClean="0">
                <a:latin typeface="Gabriola" panose="04040605051002020D02" pitchFamily="82" charset="0"/>
              </a:rPr>
              <a:t>ЭКМО, </a:t>
            </a:r>
            <a:r>
              <a:rPr lang="ru-RU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dirty="0" smtClean="0">
                <a:latin typeface="Gabriola" panose="04040605051002020D02" pitchFamily="82" charset="0"/>
              </a:rPr>
              <a:t>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Методики </a:t>
            </a:r>
            <a:r>
              <a:rPr lang="ru-RU" sz="3200" i="1" u="sng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канюляции</a:t>
            </a:r>
            <a:r>
              <a:rPr lang="ru-RU" sz="3200" i="1" u="sng" dirty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и </a:t>
            </a:r>
            <a:r>
              <a:rPr lang="ru-RU" sz="3200" i="1" u="sng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деканюляции</a:t>
            </a: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1082" y="2533206"/>
            <a:ext cx="6287621" cy="4370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0800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Методы </a:t>
            </a:r>
            <a:r>
              <a:rPr lang="ru-RU" dirty="0" err="1" smtClean="0">
                <a:latin typeface="Gabriola" panose="04040605051002020D02" pitchFamily="82" charset="0"/>
              </a:rPr>
              <a:t>канюляции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9099"/>
            <a:ext cx="4971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Центральна </a:t>
            </a:r>
            <a:r>
              <a:rPr lang="ru-RU" sz="2800" dirty="0" err="1" smtClean="0">
                <a:latin typeface="Gabriola" panose="04040605051002020D02" pitchFamily="82" charset="0"/>
              </a:rPr>
              <a:t>канюляция</a:t>
            </a:r>
            <a:r>
              <a:rPr lang="ru-RU" sz="2800" dirty="0" smtClean="0">
                <a:latin typeface="Gabriola" panose="04040605051002020D02" pitchFamily="82" charset="0"/>
              </a:rPr>
              <a:t> (внутригрудная)</a:t>
            </a:r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6411" y="1604857"/>
            <a:ext cx="4212952" cy="43513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abriola" panose="04040605051002020D02" pitchFamily="82" charset="0"/>
              </a:rPr>
              <a:t>Периферическая </a:t>
            </a:r>
            <a:r>
              <a:rPr lang="ru-RU" dirty="0" err="1" smtClean="0">
                <a:latin typeface="Gabriola" panose="04040605051002020D02" pitchFamily="82" charset="0"/>
              </a:rPr>
              <a:t>канюляция</a:t>
            </a:r>
            <a:r>
              <a:rPr lang="ru-RU" dirty="0" smtClean="0">
                <a:latin typeface="Gabriola" panose="04040605051002020D02" pitchFamily="82" charset="0"/>
              </a:rPr>
              <a:t> (пункционный или открытый способ)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7454" y="3762030"/>
            <a:ext cx="3644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Сосуды верхней части тела: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общая сонная артерия </a:t>
            </a:r>
            <a:r>
              <a:rPr lang="ru-RU" sz="2800" dirty="0">
                <a:latin typeface="Gabriola" panose="04040605051002020D02" pitchFamily="82" charset="0"/>
              </a:rPr>
              <a:t>(</a:t>
            </a:r>
            <a:r>
              <a:rPr lang="en-US" sz="2800" dirty="0">
                <a:latin typeface="Gabriola" panose="04040605051002020D02" pitchFamily="82" charset="0"/>
              </a:rPr>
              <a:t>a. </a:t>
            </a:r>
            <a:r>
              <a:rPr lang="en-US" sz="2800" dirty="0" err="1">
                <a:latin typeface="Gabriola" panose="04040605051002020D02" pitchFamily="82" charset="0"/>
              </a:rPr>
              <a:t>carotis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communis</a:t>
            </a:r>
            <a:r>
              <a:rPr lang="en-US" sz="2800" dirty="0">
                <a:latin typeface="Gabriola" panose="04040605051002020D02" pitchFamily="82" charset="0"/>
              </a:rPr>
              <a:t>)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внутренняя ярёмная вена </a:t>
            </a:r>
            <a:r>
              <a:rPr lang="ru-RU" sz="2800" dirty="0">
                <a:latin typeface="Gabriola" panose="04040605051002020D02" pitchFamily="82" charset="0"/>
              </a:rPr>
              <a:t>(</a:t>
            </a:r>
            <a:r>
              <a:rPr lang="en-US" sz="2800" dirty="0" err="1">
                <a:latin typeface="Gabriola" panose="04040605051002020D02" pitchFamily="82" charset="0"/>
              </a:rPr>
              <a:t>v.jugularis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interna</a:t>
            </a:r>
            <a:r>
              <a:rPr lang="en-US" sz="2800" dirty="0">
                <a:latin typeface="Gabriola" panose="04040605051002020D02" pitchFamily="82" charset="0"/>
              </a:rPr>
              <a:t>)</a:t>
            </a:r>
            <a:endParaRPr lang="ru-RU" sz="2800" dirty="0" smtClean="0">
              <a:latin typeface="Gabriola" panose="04040605051002020D02" pitchFamily="82" charset="0"/>
            </a:endParaRPr>
          </a:p>
          <a:p>
            <a:endParaRPr lang="ru-RU" sz="2800" dirty="0" smtClean="0">
              <a:latin typeface="Gabriola" panose="04040605051002020D02" pitchFamily="82" charset="0"/>
            </a:endParaRPr>
          </a:p>
          <a:p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1573" y="3762030"/>
            <a:ext cx="3640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Сосуды нижней части тела: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Gabriola" panose="04040605051002020D02" pitchFamily="82" charset="0"/>
              </a:rPr>
              <a:t>общая бедренная артерия (a. </a:t>
            </a:r>
            <a:r>
              <a:rPr lang="ru-RU" sz="2800" dirty="0" err="1">
                <a:latin typeface="Gabriola" panose="04040605051002020D02" pitchFamily="82" charset="0"/>
              </a:rPr>
              <a:t>femoralis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communis</a:t>
            </a:r>
            <a:r>
              <a:rPr lang="ru-RU" sz="2800" dirty="0" smtClean="0">
                <a:latin typeface="Gabriola" panose="04040605051002020D02" pitchFamily="82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Gabriola" panose="04040605051002020D02" pitchFamily="82" charset="0"/>
              </a:rPr>
              <a:t>бедренная вена (</a:t>
            </a:r>
            <a:r>
              <a:rPr lang="en-US" sz="2800" dirty="0">
                <a:latin typeface="Gabriola" panose="04040605051002020D02" pitchFamily="82" charset="0"/>
              </a:rPr>
              <a:t>v. </a:t>
            </a:r>
            <a:r>
              <a:rPr lang="en-US" sz="2800" dirty="0" err="1">
                <a:latin typeface="Gabriola" panose="04040605051002020D02" pitchFamily="82" charset="0"/>
              </a:rPr>
              <a:t>femoralis</a:t>
            </a:r>
            <a:r>
              <a:rPr lang="en-US" sz="2800" dirty="0">
                <a:latin typeface="Gabriola" panose="04040605051002020D02" pitchFamily="82" charset="0"/>
              </a:rPr>
              <a:t>)</a:t>
            </a:r>
            <a:endParaRPr lang="ru-RU" sz="2800" dirty="0">
              <a:latin typeface="Gabriola" panose="04040605051002020D02" pitchFamily="82" charset="0"/>
            </a:endParaRPr>
          </a:p>
        </p:txBody>
      </p:sp>
      <p:cxnSp>
        <p:nvCxnSpPr>
          <p:cNvPr id="10" name="Прямая со стрелкой 9"/>
          <p:cNvCxnSpPr>
            <a:endCxn id="3" idx="1"/>
          </p:cNvCxnSpPr>
          <p:nvPr/>
        </p:nvCxnSpPr>
        <p:spPr>
          <a:xfrm flipH="1">
            <a:off x="7186411" y="2985247"/>
            <a:ext cx="384283" cy="795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9897035" y="2985247"/>
            <a:ext cx="474752" cy="776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393"/>
            <a:ext cx="1195684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Открытый </a:t>
            </a:r>
            <a:r>
              <a:rPr lang="ru-RU" sz="2800" dirty="0">
                <a:latin typeface="Gabriola" panose="04040605051002020D02" pitchFamily="82" charset="0"/>
              </a:rPr>
              <a:t>способ  подразумевает непосредственное введение канюль для ЭКМО через  хирургически мобилизованную стенку периферического артериального и венозного сосуда и имеет определённые преимущества перед пункционной методикой постановки. При данном подходе обеспечивается более лучший контроль за процессом установки канюль, уменьшается риск ятрогенного повреждения сосудистой стенке и кровотечений из мест </a:t>
            </a:r>
            <a:r>
              <a:rPr lang="ru-RU" sz="2800" dirty="0" err="1">
                <a:latin typeface="Gabriola" panose="04040605051002020D02" pitchFamily="82" charset="0"/>
              </a:rPr>
              <a:t>канюляции</a:t>
            </a:r>
            <a:r>
              <a:rPr lang="ru-RU" sz="2800" dirty="0">
                <a:latin typeface="Gabriola" panose="04040605051002020D02" pitchFamily="82" charset="0"/>
              </a:rPr>
              <a:t> сосудов. При хирургической методике </a:t>
            </a:r>
            <a:r>
              <a:rPr lang="ru-RU" sz="2800" dirty="0" err="1">
                <a:latin typeface="Gabriola" panose="04040605051002020D02" pitchFamily="82" charset="0"/>
              </a:rPr>
              <a:t>канюляции</a:t>
            </a:r>
            <a:r>
              <a:rPr lang="ru-RU" sz="2800" dirty="0">
                <a:latin typeface="Gabriola" panose="04040605051002020D02" pitchFamily="82" charset="0"/>
              </a:rPr>
              <a:t> возможна беспрепятственная постановка в просвет сосудов периферических канюль большего диаметра, что будет способствовать улучшения дренажа и возврата крови при проведении ЭКМО. Однако данный способ требует выполнения тщательного хирургического гемостаза операционной раны для уменьшения риска возникновения послеоперационного кровотечения. Кроме того, необходимо контролировать состояния послеоперационной раны с целью предупреждения развития гнойно-септических </a:t>
            </a:r>
            <a:r>
              <a:rPr lang="ru-RU" sz="2800" dirty="0" smtClean="0">
                <a:latin typeface="Gabriola" panose="04040605051002020D02" pitchFamily="82" charset="0"/>
              </a:rPr>
              <a:t>осложнений.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	</a:t>
            </a:r>
            <a:r>
              <a:rPr lang="ru-RU" sz="2800" dirty="0" err="1" smtClean="0">
                <a:latin typeface="Gabriola" panose="04040605051002020D02" pitchFamily="82" charset="0"/>
              </a:rPr>
              <a:t>Канюляция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>
                <a:latin typeface="Gabriola" panose="04040605051002020D02" pitchFamily="82" charset="0"/>
              </a:rPr>
              <a:t>через </a:t>
            </a:r>
            <a:r>
              <a:rPr lang="ru-RU" sz="2800" dirty="0">
                <a:solidFill>
                  <a:srgbClr val="FF0000"/>
                </a:solidFill>
                <a:latin typeface="Gabriola" panose="04040605051002020D02" pitchFamily="82" charset="0"/>
              </a:rPr>
              <a:t>общую бедренную артерию </a:t>
            </a:r>
            <a:r>
              <a:rPr lang="ru-RU" sz="2800" dirty="0">
                <a:latin typeface="Gabriola" panose="04040605051002020D02" pitchFamily="82" charset="0"/>
              </a:rPr>
              <a:t>имеет </a:t>
            </a:r>
            <a:r>
              <a:rPr lang="ru-RU" sz="2800" dirty="0">
                <a:solidFill>
                  <a:srgbClr val="FF0000"/>
                </a:solidFill>
                <a:latin typeface="Gabriola" panose="04040605051002020D02" pitchFamily="82" charset="0"/>
              </a:rPr>
              <a:t>преимущества</a:t>
            </a:r>
            <a:r>
              <a:rPr lang="ru-RU" sz="2800" dirty="0">
                <a:latin typeface="Gabriola" panose="04040605051002020D02" pitchFamily="82" charset="0"/>
              </a:rPr>
              <a:t> перед другими анатомическими вариантами, прежде всего </a:t>
            </a:r>
            <a:r>
              <a:rPr lang="ru-RU" sz="2800" dirty="0">
                <a:solidFill>
                  <a:srgbClr val="FF0000"/>
                </a:solidFill>
                <a:latin typeface="Gabriola" panose="04040605051002020D02" pitchFamily="82" charset="0"/>
              </a:rPr>
              <a:t>из-за меньшего риска возникновения эмболического поражения</a:t>
            </a:r>
            <a:r>
              <a:rPr lang="ru-RU" sz="2800" dirty="0">
                <a:latin typeface="Gabriola" panose="04040605051002020D02" pitchFamily="82" charset="0"/>
              </a:rPr>
              <a:t> (тромбоэмболия, материальная и газовая эмболия) головного 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мозга, сосудов сердца и верхней части туловища, а также из-за удобства технического </a:t>
            </a:r>
            <a:r>
              <a:rPr lang="ru-RU" sz="2800" dirty="0" smtClean="0">
                <a:latin typeface="Gabriola" panose="04040605051002020D02" pitchFamily="82" charset="0"/>
              </a:rPr>
              <a:t>исполнения. </a:t>
            </a:r>
            <a:endParaRPr lang="ru-RU" sz="2800" dirty="0">
              <a:latin typeface="Gabriola" panose="04040605051002020D02" pitchFamily="82" charset="0"/>
            </a:endParaRPr>
          </a:p>
          <a:p>
            <a:endParaRPr lang="ru-RU" sz="2800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Прямая периферическая </a:t>
            </a:r>
            <a:r>
              <a:rPr lang="ru-RU" dirty="0" err="1" smtClean="0">
                <a:latin typeface="Gabriola" panose="04040605051002020D02" pitchFamily="82" charset="0"/>
              </a:rPr>
              <a:t>канюляция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03590"/>
            <a:ext cx="12192001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Gabriola" panose="04040605051002020D02" pitchFamily="82" charset="0"/>
              </a:rPr>
              <a:t>	 Производится </a:t>
            </a:r>
            <a:r>
              <a:rPr lang="ru-RU" dirty="0">
                <a:latin typeface="Gabriola" panose="04040605051002020D02" pitchFamily="82" charset="0"/>
              </a:rPr>
              <a:t>мобилизация участка передней стенки </a:t>
            </a:r>
            <a:r>
              <a:rPr lang="ru-RU" dirty="0" smtClean="0">
                <a:latin typeface="Gabriola" panose="04040605051002020D02" pitchFamily="82" charset="0"/>
              </a:rPr>
              <a:t>артерии, </a:t>
            </a:r>
            <a:r>
              <a:rPr lang="ru-RU" dirty="0">
                <a:latin typeface="Gabriola" panose="04040605051002020D02" pitchFamily="82" charset="0"/>
              </a:rPr>
              <a:t>и наложение кисетного шва в месте, где планируется проведение артериальной канюли 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>
                <a:latin typeface="Gabriola" panose="04040605051002020D02" pitchFamily="82" charset="0"/>
              </a:rPr>
              <a:t>В центре кисетного шва осуществляется пункция артериальной стенки, проведение металлического проводника-</a:t>
            </a:r>
            <a:r>
              <a:rPr lang="ru-RU" dirty="0" err="1">
                <a:latin typeface="Gabriola" panose="04040605051002020D02" pitchFamily="82" charset="0"/>
              </a:rPr>
              <a:t>направителя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smtClean="0">
                <a:latin typeface="Gabriola" panose="04040605051002020D02" pitchFamily="82" charset="0"/>
              </a:rPr>
              <a:t> дилатация и </a:t>
            </a:r>
            <a:r>
              <a:rPr lang="ru-RU" dirty="0">
                <a:latin typeface="Gabriola" panose="04040605051002020D02" pitchFamily="82" charset="0"/>
              </a:rPr>
              <a:t>последующая установка артериальной </a:t>
            </a:r>
            <a:r>
              <a:rPr lang="ru-RU" dirty="0" smtClean="0">
                <a:latin typeface="Gabriola" panose="04040605051002020D02" pitchFamily="82" charset="0"/>
              </a:rPr>
              <a:t>канюли, </a:t>
            </a:r>
            <a:r>
              <a:rPr lang="ru-RU" dirty="0">
                <a:latin typeface="Gabriola" panose="04040605051002020D02" pitchFamily="82" charset="0"/>
              </a:rPr>
              <a:t>которая фиксируется с помощью хирургической нити (</a:t>
            </a:r>
            <a:r>
              <a:rPr lang="ru-RU" dirty="0" err="1">
                <a:latin typeface="Gabriola" panose="04040605051002020D02" pitchFamily="82" charset="0"/>
              </a:rPr>
              <a:t>пролен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), </a:t>
            </a:r>
            <a:r>
              <a:rPr lang="ru-RU" dirty="0">
                <a:latin typeface="Gabriola" panose="04040605051002020D02" pitchFamily="82" charset="0"/>
              </a:rPr>
              <a:t>используемой для наложения кисетного шва. Аналогичным образом производится открытая постановка венозной канюли. </a:t>
            </a:r>
            <a:endParaRPr lang="ru-RU" dirty="0" smtClean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194"/>
            <a:ext cx="4152900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3" y="3602194"/>
            <a:ext cx="3838575" cy="3105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3602193"/>
            <a:ext cx="3895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abriola" panose="04040605051002020D02" pitchFamily="82" charset="0"/>
              </a:rPr>
              <a:t>Профилактика ишемии нижней конечности</a:t>
            </a:r>
            <a:r>
              <a:rPr lang="ru-RU" sz="4000" dirty="0" smtClean="0">
                <a:latin typeface="Gabriola" panose="04040605051002020D02" pitchFamily="82" charset="0"/>
              </a:rPr>
              <a:t>.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0614"/>
            <a:ext cx="12192000" cy="4351337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	</a:t>
            </a:r>
            <a:r>
              <a:rPr lang="ru-RU" dirty="0" smtClean="0">
                <a:latin typeface="Gabriola" panose="04040605051002020D02" pitchFamily="82" charset="0"/>
              </a:rPr>
              <a:t>Для </a:t>
            </a:r>
            <a:r>
              <a:rPr lang="ru-RU" dirty="0">
                <a:latin typeface="Gabriola" panose="04040605051002020D02" pitchFamily="82" charset="0"/>
              </a:rPr>
              <a:t>профилактики ишемии осуществляется изолированная перфузия нижней конечности через артериальную </a:t>
            </a:r>
            <a:r>
              <a:rPr lang="ru-RU" dirty="0" smtClean="0">
                <a:latin typeface="Gabriola" panose="04040605051002020D02" pitchFamily="82" charset="0"/>
              </a:rPr>
              <a:t>канюлю.</a:t>
            </a:r>
            <a:endParaRPr lang="ru-RU" dirty="0" smtClean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2" y="2671748"/>
            <a:ext cx="4729766" cy="3475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28" y="2671748"/>
            <a:ext cx="4634627" cy="34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170"/>
            <a:ext cx="1219200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latin typeface="Gabriola" panose="04040605051002020D02" pitchFamily="82" charset="0"/>
              </a:rPr>
              <a:t>	</a:t>
            </a:r>
            <a:r>
              <a:rPr lang="ru-RU" dirty="0">
                <a:latin typeface="Gabriola" panose="04040605051002020D02" pitchFamily="82" charset="0"/>
              </a:rPr>
              <a:t>Экстракорпоральная мембранная </a:t>
            </a:r>
            <a:r>
              <a:rPr lang="ru-RU" dirty="0" err="1">
                <a:latin typeface="Gabriola" panose="04040605051002020D02" pitchFamily="82" charset="0"/>
              </a:rPr>
              <a:t>оксигенация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является методом искусственного увеличения уровня парциального напряжения О2 </a:t>
            </a:r>
            <a:r>
              <a:rPr lang="ru-RU" dirty="0" smtClean="0">
                <a:latin typeface="Gabriola" panose="04040605051002020D02" pitchFamily="82" charset="0"/>
              </a:rPr>
              <a:t>крови  и </a:t>
            </a:r>
            <a:r>
              <a:rPr lang="ru-RU" dirty="0">
                <a:latin typeface="Gabriola" panose="04040605051002020D02" pitchFamily="82" charset="0"/>
              </a:rPr>
              <a:t>удаления 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из крови СО2, что достигается путём пассивного 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или активного 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нагнетания венозной или артериальной крови в экстракорпоральный контур 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>
                <a:latin typeface="Gabriola" panose="04040605051002020D02" pitchFamily="82" charset="0"/>
              </a:rPr>
              <a:t>её последующее прохождение через мембранный </a:t>
            </a:r>
            <a:r>
              <a:rPr lang="ru-RU" dirty="0" err="1">
                <a:latin typeface="Gabriola" panose="04040605051002020D02" pitchFamily="82" charset="0"/>
              </a:rPr>
              <a:t>оксигенатор</a:t>
            </a:r>
            <a:r>
              <a:rPr lang="ru-RU" dirty="0">
                <a:latin typeface="Gabriola" panose="04040605051002020D02" pitchFamily="82" charset="0"/>
              </a:rPr>
              <a:t> и возврат </a:t>
            </a:r>
            <a:r>
              <a:rPr lang="ru-RU" dirty="0" err="1">
                <a:latin typeface="Gabriola" panose="04040605051002020D02" pitchFamily="82" charset="0"/>
              </a:rPr>
              <a:t>оксигенированной</a:t>
            </a:r>
            <a:r>
              <a:rPr lang="ru-RU" dirty="0">
                <a:latin typeface="Gabriola" panose="04040605051002020D02" pitchFamily="82" charset="0"/>
              </a:rPr>
              <a:t> и </a:t>
            </a:r>
            <a:r>
              <a:rPr lang="ru-RU" dirty="0" err="1">
                <a:latin typeface="Gabriola" panose="04040605051002020D02" pitchFamily="82" charset="0"/>
              </a:rPr>
              <a:t>декарбоксилированной</a:t>
            </a:r>
            <a:r>
              <a:rPr lang="ru-RU" dirty="0">
                <a:latin typeface="Gabriola" panose="04040605051002020D02" pitchFamily="82" charset="0"/>
              </a:rPr>
              <a:t> (“</a:t>
            </a:r>
            <a:r>
              <a:rPr lang="ru-RU" dirty="0" err="1">
                <a:latin typeface="Gabriola" panose="04040605051002020D02" pitchFamily="82" charset="0"/>
              </a:rPr>
              <a:t>артериализованной</a:t>
            </a:r>
            <a:r>
              <a:rPr lang="ru-RU" dirty="0">
                <a:latin typeface="Gabriola" panose="04040605051002020D02" pitchFamily="82" charset="0"/>
              </a:rPr>
              <a:t>”) крови в системный кровоток.</a:t>
            </a:r>
            <a:endParaRPr lang="ru-RU" dirty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200" dirty="0" smtClean="0">
              <a:latin typeface="Gabriola" panose="04040605051002020D02" pitchFamily="8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latin typeface="Gabriola" panose="04040605051002020D02" pitchFamily="82" charset="0"/>
              </a:rPr>
              <a:t>	</a:t>
            </a:r>
            <a:endParaRPr lang="ru-RU" sz="32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Gabriola" panose="04040605051002020D02" pitchFamily="82" charset="0"/>
              </a:rPr>
              <a:t>               </a:t>
            </a:r>
            <a:endParaRPr lang="en-US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1820"/>
            <a:ext cx="1219200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Прямая п</a:t>
            </a:r>
            <a:r>
              <a:rPr lang="ru-RU" dirty="0" smtClean="0">
                <a:latin typeface="Gabriola" panose="04040605051002020D02" pitchFamily="82" charset="0"/>
              </a:rPr>
              <a:t>ериферическая </a:t>
            </a:r>
            <a:r>
              <a:rPr lang="ru-RU" dirty="0" err="1" smtClean="0">
                <a:latin typeface="Gabriola" panose="04040605051002020D02" pitchFamily="82" charset="0"/>
              </a:rPr>
              <a:t>канюляция</a:t>
            </a:r>
            <a:r>
              <a:rPr lang="ru-RU" dirty="0" smtClean="0">
                <a:latin typeface="Gabriola" panose="04040605051002020D02" pitchFamily="82" charset="0"/>
              </a:rPr>
              <a:t> через подшитый протез 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5294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	Вторым </a:t>
            </a:r>
            <a:r>
              <a:rPr lang="ru-RU" sz="2800" dirty="0">
                <a:latin typeface="Gabriola" panose="04040605051002020D02" pitchFamily="82" charset="0"/>
              </a:rPr>
              <a:t>способом установки артериальной канюли при </a:t>
            </a:r>
            <a:r>
              <a:rPr lang="ru-RU" sz="2800" dirty="0" err="1" smtClean="0">
                <a:latin typeface="Gabriola" panose="04040605051002020D02" pitchFamily="82" charset="0"/>
              </a:rPr>
              <a:t>канюляции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>
                <a:latin typeface="Gabriola" panose="04040605051002020D02" pitchFamily="82" charset="0"/>
              </a:rPr>
              <a:t>является проведение канюли через предварительно пришитый к стенке </a:t>
            </a:r>
            <a:r>
              <a:rPr lang="ru-RU" sz="2800" dirty="0" smtClean="0">
                <a:latin typeface="Gabriola" panose="04040605051002020D02" pitchFamily="82" charset="0"/>
              </a:rPr>
              <a:t>артерии </a:t>
            </a:r>
            <a:r>
              <a:rPr lang="ru-RU" sz="2800" dirty="0">
                <a:latin typeface="Gabriola" panose="04040605051002020D02" pitchFamily="82" charset="0"/>
              </a:rPr>
              <a:t>сосудистый протез </a:t>
            </a:r>
            <a:r>
              <a:rPr lang="ru-RU" sz="2800" dirty="0" smtClean="0">
                <a:latin typeface="Gabriola" panose="04040605051002020D02" pitchFamily="82" charset="0"/>
              </a:rPr>
              <a:t>диаметром.  </a:t>
            </a:r>
            <a:endParaRPr lang="ru-RU" sz="2800" dirty="0">
              <a:latin typeface="Gabriola" panose="04040605051002020D02" pitchFamily="82" charset="0"/>
            </a:endParaRPr>
          </a:p>
          <a:p>
            <a:r>
              <a:rPr lang="ru-RU" sz="2800" dirty="0">
                <a:latin typeface="Gabriola" panose="04040605051002020D02" pitchFamily="82" charset="0"/>
              </a:rPr>
              <a:t> 	И</a:t>
            </a:r>
            <a:r>
              <a:rPr lang="ru-RU" sz="2800" dirty="0" smtClean="0">
                <a:latin typeface="Gabriola" panose="04040605051002020D02" pitchFamily="82" charset="0"/>
              </a:rPr>
              <a:t>спользование </a:t>
            </a:r>
            <a:r>
              <a:rPr lang="ru-RU" sz="2800" dirty="0">
                <a:latin typeface="Gabriola" panose="04040605051002020D02" pitchFamily="82" charset="0"/>
              </a:rPr>
              <a:t>сосудистого протеза облегчает процедуру удаления артериальной канюли, уменьшает риск повреждения и необходимости выполнения пластики/протезирования  сосудистой стенки после прекращения использования ЭКМО. 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 	При </a:t>
            </a:r>
            <a:r>
              <a:rPr lang="ru-RU" sz="2800" dirty="0">
                <a:latin typeface="Gabriola" panose="04040605051002020D02" pitchFamily="82" charset="0"/>
              </a:rPr>
              <a:t>использовании сосудистого протеза артериальная канюля может быть установлена в его просвете без последующего проведения в бедренную артерию или проведена в просвет бедренной артерии</a:t>
            </a:r>
            <a:endParaRPr lang="en-US" sz="2800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" y="3928690"/>
            <a:ext cx="4089310" cy="2817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5" y="3928690"/>
            <a:ext cx="3754862" cy="2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12124"/>
            <a:ext cx="1219200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Выведение периферических канюль.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25001" y="880421"/>
            <a:ext cx="40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	Выведение через углы раны.</a:t>
            </a:r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0947" y="897645"/>
            <a:ext cx="655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	Выведение через </a:t>
            </a:r>
            <a:r>
              <a:rPr lang="ru-RU" sz="2800" dirty="0" err="1" smtClean="0">
                <a:latin typeface="Gabriola" panose="04040605051002020D02" pitchFamily="82" charset="0"/>
              </a:rPr>
              <a:t>контрапертурные</a:t>
            </a:r>
            <a:r>
              <a:rPr lang="ru-RU" sz="2800" dirty="0" smtClean="0">
                <a:latin typeface="Gabriola" panose="04040605051002020D02" pitchFamily="82" charset="0"/>
              </a:rPr>
              <a:t> отверстия.</a:t>
            </a:r>
            <a:endParaRPr lang="en-US" sz="2800" dirty="0">
              <a:latin typeface="Gabriola" panose="04040605051002020D02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92" y="1673785"/>
            <a:ext cx="4648200" cy="3344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" y="1673785"/>
            <a:ext cx="4752236" cy="3344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555" y="5062895"/>
            <a:ext cx="11779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i="1" u="sng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Создание </a:t>
            </a:r>
            <a:r>
              <a:rPr lang="ru-RU" sz="2800" i="1" u="sng" dirty="0">
                <a:solidFill>
                  <a:srgbClr val="002060"/>
                </a:solidFill>
                <a:latin typeface="Gabriola" panose="04040605051002020D02" pitchFamily="82" charset="0"/>
              </a:rPr>
              <a:t>дополнительного подкожного канала для проведения канюль может не только уменьшить риск инфицирования места постановки канюль, но и способствовать их более лучшей фиксации, что может быть выгодным при продолжительном использовании периферической </a:t>
            </a:r>
            <a:r>
              <a:rPr lang="ru-RU" sz="2800" i="1" u="sng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ЭКМО. </a:t>
            </a:r>
            <a:endParaRPr lang="ru-RU" sz="2800" i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43736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Строение аппарата </a:t>
            </a:r>
            <a:r>
              <a:rPr lang="ru-RU" dirty="0" smtClean="0">
                <a:latin typeface="Gabriola" panose="04040605051002020D02" pitchFamily="82" charset="0"/>
              </a:rPr>
              <a:t>ЭКМО, </a:t>
            </a:r>
            <a:r>
              <a:rPr lang="ru-RU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dirty="0" smtClean="0">
                <a:latin typeface="Gabriola" panose="04040605051002020D02" pitchFamily="82" charset="0"/>
              </a:rPr>
              <a:t>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atin typeface="Gabriola" panose="04040605051002020D02" pitchFamily="82" charset="0"/>
              </a:rPr>
              <a:t>Методики </a:t>
            </a:r>
            <a:r>
              <a:rPr lang="ru-RU" sz="3200" dirty="0" err="1" smtClean="0">
                <a:latin typeface="Gabriola" panose="04040605051002020D02" pitchFamily="82" charset="0"/>
              </a:rPr>
              <a:t>канюляции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smtClean="0">
                <a:latin typeface="Gabriola" panose="04040605051002020D02" pitchFamily="82" charset="0"/>
              </a:rPr>
              <a:t>и </a:t>
            </a:r>
            <a:r>
              <a:rPr lang="ru-RU" sz="3200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sz="3200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Вено-артериальная ЭКМО</a:t>
            </a:r>
            <a:r>
              <a:rPr lang="ru-RU" sz="2800" i="1" dirty="0" smtClean="0">
                <a:latin typeface="Gabriola" panose="04040605051002020D02" pitchFamily="82" charset="0"/>
              </a:rPr>
              <a:t>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Вено-артериальное 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1467"/>
            <a:ext cx="12192001" cy="61699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Gabriola" panose="04040605051002020D02" pitchFamily="82" charset="0"/>
              </a:rPr>
              <a:t>	ВА </a:t>
            </a:r>
            <a:r>
              <a:rPr lang="ru-RU" dirty="0">
                <a:latin typeface="Gabriola" panose="04040605051002020D02" pitchFamily="82" charset="0"/>
              </a:rPr>
              <a:t>ЭКМО является одним из методов экстракорпоральной поддержки кровообращения,  применяемых  для коррекции грубых нарушений насосной функции сердца при наличии или отсутствии сопутствующих расстройств </a:t>
            </a:r>
            <a:r>
              <a:rPr lang="ru-RU" dirty="0" err="1">
                <a:latin typeface="Gabriola" panose="04040605051002020D02" pitchFamily="82" charset="0"/>
              </a:rPr>
              <a:t>газообменной</a:t>
            </a:r>
            <a:r>
              <a:rPr lang="ru-RU" dirty="0">
                <a:latin typeface="Gabriola" panose="04040605051002020D02" pitchFamily="82" charset="0"/>
              </a:rPr>
              <a:t> функции лёгких.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Gabriola" panose="04040605051002020D02" pitchFamily="82" charset="0"/>
              </a:rPr>
              <a:t>	Основными </a:t>
            </a:r>
            <a:r>
              <a:rPr lang="ru-RU" dirty="0">
                <a:latin typeface="Gabriola" panose="04040605051002020D02" pitchFamily="82" charset="0"/>
              </a:rPr>
              <a:t>направлениями клинического применения ВА ЭКМО являются: </a:t>
            </a:r>
          </a:p>
          <a:p>
            <a:pPr>
              <a:lnSpc>
                <a:spcPct val="100000"/>
              </a:lnSpc>
            </a:pPr>
            <a:r>
              <a:rPr lang="ru-RU" dirty="0" err="1">
                <a:latin typeface="Gabriola" panose="04040605051002020D02" pitchFamily="82" charset="0"/>
              </a:rPr>
              <a:t>П</a:t>
            </a:r>
            <a:r>
              <a:rPr lang="ru-RU" dirty="0" err="1" smtClean="0">
                <a:latin typeface="Gabriola" panose="04040605051002020D02" pitchFamily="82" charset="0"/>
              </a:rPr>
              <a:t>осткардиотомная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сердечная </a:t>
            </a:r>
            <a:r>
              <a:rPr lang="ru-RU" dirty="0" smtClean="0">
                <a:latin typeface="Gabriola" panose="04040605051002020D02" pitchFamily="82" charset="0"/>
              </a:rPr>
              <a:t>недостаточность;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</a:t>
            </a:r>
            <a:r>
              <a:rPr lang="ru-RU" dirty="0" smtClean="0">
                <a:latin typeface="Gabriola" panose="04040605051002020D02" pitchFamily="82" charset="0"/>
              </a:rPr>
              <a:t>еханическая </a:t>
            </a:r>
            <a:r>
              <a:rPr lang="ru-RU" dirty="0">
                <a:latin typeface="Gabriola" panose="04040605051002020D02" pitchFamily="82" charset="0"/>
              </a:rPr>
              <a:t>поддержка кровообращения перед трансплантацией </a:t>
            </a:r>
            <a:r>
              <a:rPr lang="ru-RU" dirty="0" smtClean="0">
                <a:latin typeface="Gabriola" panose="04040605051002020D02" pitchFamily="82" charset="0"/>
              </a:rPr>
              <a:t>сердца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Р</a:t>
            </a:r>
            <a:r>
              <a:rPr lang="ru-RU" dirty="0" smtClean="0">
                <a:latin typeface="Gabriola" panose="04040605051002020D02" pitchFamily="82" charset="0"/>
              </a:rPr>
              <a:t>анняя </a:t>
            </a:r>
            <a:r>
              <a:rPr lang="ru-RU" dirty="0">
                <a:latin typeface="Gabriola" panose="04040605051002020D02" pitchFamily="82" charset="0"/>
              </a:rPr>
              <a:t>или отсроченная дисфункция сердечного трансплантата;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Р</a:t>
            </a:r>
            <a:r>
              <a:rPr lang="ru-RU" dirty="0" smtClean="0">
                <a:latin typeface="Gabriola" panose="04040605051002020D02" pitchFamily="82" charset="0"/>
              </a:rPr>
              <a:t>езистентная </a:t>
            </a:r>
            <a:r>
              <a:rPr lang="ru-RU" dirty="0">
                <a:latin typeface="Gabriola" panose="04040605051002020D02" pitchFamily="82" charset="0"/>
              </a:rPr>
              <a:t>к </a:t>
            </a:r>
            <a:r>
              <a:rPr lang="ru-RU" dirty="0" err="1">
                <a:latin typeface="Gabriola" panose="04040605051002020D02" pitchFamily="82" charset="0"/>
              </a:rPr>
              <a:t>кардиотонической</a:t>
            </a:r>
            <a:r>
              <a:rPr lang="ru-RU" dirty="0">
                <a:latin typeface="Gabriola" panose="04040605051002020D02" pitchFamily="82" charset="0"/>
              </a:rPr>
              <a:t> терапии острая </a:t>
            </a:r>
            <a:r>
              <a:rPr lang="ru-RU" dirty="0" err="1">
                <a:latin typeface="Gabriola" panose="04040605051002020D02" pitchFamily="82" charset="0"/>
              </a:rPr>
              <a:t>миокардиальная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недостаточность; 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Механическая </a:t>
            </a:r>
            <a:r>
              <a:rPr lang="ru-RU" dirty="0">
                <a:latin typeface="Gabriola" panose="04040605051002020D02" pitchFamily="82" charset="0"/>
              </a:rPr>
              <a:t>и </a:t>
            </a:r>
            <a:r>
              <a:rPr lang="ru-RU" dirty="0" err="1">
                <a:latin typeface="Gabriola" panose="04040605051002020D02" pitchFamily="82" charset="0"/>
              </a:rPr>
              <a:t>газообменная</a:t>
            </a:r>
            <a:r>
              <a:rPr lang="ru-RU" dirty="0">
                <a:latin typeface="Gabriola" panose="04040605051002020D02" pitchFamily="82" charset="0"/>
              </a:rPr>
              <a:t> поддержка организма во время выполнения трансплантации лёгких; 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неэффективность ВВ ЭКМО в случае присоединения к дыхательной недостаточности грубых расстройств насосной функции сердца; 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</a:t>
            </a:r>
            <a:r>
              <a:rPr lang="ru-RU" dirty="0" smtClean="0">
                <a:latin typeface="Gabriola" panose="04040605051002020D02" pitchFamily="82" charset="0"/>
              </a:rPr>
              <a:t>еханическая </a:t>
            </a:r>
            <a:r>
              <a:rPr lang="ru-RU" dirty="0">
                <a:latin typeface="Gabriola" panose="04040605051002020D02" pitchFamily="82" charset="0"/>
              </a:rPr>
              <a:t>поддержка кровообращения и газообмена </a:t>
            </a:r>
            <a:r>
              <a:rPr lang="ru-RU" dirty="0" smtClean="0">
                <a:latin typeface="Gabriola" panose="04040605051002020D02" pitchFamily="82" charset="0"/>
              </a:rPr>
              <a:t>у донора;</a:t>
            </a:r>
            <a:endParaRPr lang="ru-RU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221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2060"/>
                </a:solidFill>
                <a:latin typeface="Gabriola" panose="04040605051002020D02" pitchFamily="82" charset="0"/>
              </a:rPr>
              <a:t>Строение аппарата </a:t>
            </a:r>
            <a:r>
              <a:rPr lang="ru-RU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ЭКМО, </a:t>
            </a:r>
            <a:r>
              <a:rPr lang="ru-RU" dirty="0">
                <a:solidFill>
                  <a:srgbClr val="002060"/>
                </a:solidFill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dirty="0" smtClean="0">
                <a:solidFill>
                  <a:srgbClr val="002060"/>
                </a:solidFill>
                <a:latin typeface="Gabriola" panose="04040605051002020D02" pitchFamily="82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36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36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</a:rPr>
              <a:t>Центральная</a:t>
            </a:r>
            <a:r>
              <a:rPr lang="ru-RU" sz="32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;</a:t>
            </a:r>
            <a:endParaRPr lang="ru-RU" sz="3200" i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Центральная ВА 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1467"/>
            <a:ext cx="12192001" cy="61699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Gabriola" panose="04040605051002020D02" pitchFamily="82" charset="0"/>
              </a:rPr>
              <a:t>	При центральной ВА ЭКМО выполняется  </a:t>
            </a:r>
            <a:r>
              <a:rPr lang="ru-RU" dirty="0" err="1">
                <a:latin typeface="Gabriola" panose="04040605051002020D02" pitchFamily="82" charset="0"/>
              </a:rPr>
              <a:t>канюляция</a:t>
            </a:r>
            <a:r>
              <a:rPr lang="ru-RU" dirty="0">
                <a:latin typeface="Gabriola" panose="04040605051002020D02" pitchFamily="82" charset="0"/>
              </a:rPr>
              <a:t> правого предсердия и аорты, требующая выполнения открытого доступа к сердцу (</a:t>
            </a:r>
            <a:r>
              <a:rPr lang="ru-RU" dirty="0" err="1">
                <a:latin typeface="Gabriola" panose="04040605051002020D02" pitchFamily="82" charset="0"/>
              </a:rPr>
              <a:t>стернотомия</a:t>
            </a:r>
            <a:r>
              <a:rPr lang="ru-RU" dirty="0">
                <a:latin typeface="Gabriola" panose="04040605051002020D02" pitchFamily="82" charset="0"/>
              </a:rPr>
              <a:t>, торакотомия).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Gabriola" panose="04040605051002020D02" pitchFamily="82" charset="0"/>
              </a:rPr>
              <a:t>	Основным </a:t>
            </a:r>
            <a:r>
              <a:rPr lang="ru-RU" dirty="0">
                <a:latin typeface="Gabriola" panose="04040605051002020D02" pitchFamily="82" charset="0"/>
              </a:rPr>
              <a:t>показанием к применению центральной ВА ЭКМО является </a:t>
            </a:r>
            <a:r>
              <a:rPr lang="ru-RU" dirty="0" err="1">
                <a:latin typeface="Gabriola" panose="04040605051002020D02" pitchFamily="82" charset="0"/>
              </a:rPr>
              <a:t>посткардиотомная</a:t>
            </a:r>
            <a:r>
              <a:rPr lang="ru-RU" dirty="0">
                <a:latin typeface="Gabriola" panose="04040605051002020D02" pitchFamily="82" charset="0"/>
              </a:rPr>
              <a:t> сердечная недостаточность, при которой не удаётся произвести отключение пациента  от аппарата искусственного кровообращения, несмотря на массивную </a:t>
            </a:r>
            <a:r>
              <a:rPr lang="ru-RU" dirty="0" err="1">
                <a:latin typeface="Gabriola" panose="04040605051002020D02" pitchFamily="82" charset="0"/>
              </a:rPr>
              <a:t>кардиотоничекую</a:t>
            </a:r>
            <a:r>
              <a:rPr lang="ru-RU" dirty="0">
                <a:latin typeface="Gabriola" panose="04040605051002020D02" pitchFamily="82" charset="0"/>
              </a:rPr>
              <a:t> терапию и применение менее агрессивных методов вспомогательного кровообращения (например, внутриаортальной баллонной </a:t>
            </a:r>
            <a:r>
              <a:rPr lang="ru-RU" dirty="0" err="1">
                <a:latin typeface="Gabriola" panose="04040605051002020D02" pitchFamily="82" charset="0"/>
              </a:rPr>
              <a:t>контрпульсации</a:t>
            </a:r>
            <a:r>
              <a:rPr lang="ru-RU" dirty="0">
                <a:latin typeface="Gabriola" panose="04040605051002020D02" pitchFamily="82" charset="0"/>
              </a:rPr>
              <a:t>).</a:t>
            </a:r>
            <a:endParaRPr lang="ru-RU" dirty="0" smtClean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94" y="3415717"/>
            <a:ext cx="4099775" cy="3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Преимущества центральной ВА 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08143"/>
            <a:ext cx="12192001" cy="6169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Р</a:t>
            </a:r>
            <a:r>
              <a:rPr lang="ru-RU" dirty="0" smtClean="0">
                <a:latin typeface="Gabriola" panose="04040605051002020D02" pitchFamily="82" charset="0"/>
              </a:rPr>
              <a:t>авномерное </a:t>
            </a:r>
            <a:r>
              <a:rPr lang="ru-RU" dirty="0">
                <a:latin typeface="Gabriola" panose="04040605051002020D02" pitchFamily="82" charset="0"/>
              </a:rPr>
              <a:t>распределение </a:t>
            </a:r>
            <a:r>
              <a:rPr lang="ru-RU" dirty="0" err="1">
                <a:latin typeface="Gabriola" panose="04040605051002020D02" pitchFamily="82" charset="0"/>
              </a:rPr>
              <a:t>оксигенированной</a:t>
            </a:r>
            <a:r>
              <a:rPr lang="ru-RU" dirty="0">
                <a:latin typeface="Gabriola" panose="04040605051002020D02" pitchFamily="82" charset="0"/>
              </a:rPr>
              <a:t> крови в </a:t>
            </a:r>
            <a:r>
              <a:rPr lang="ru-RU" dirty="0" err="1">
                <a:latin typeface="Gabriola" panose="04040605051002020D02" pitchFamily="82" charset="0"/>
              </a:rPr>
              <a:t>антероградном</a:t>
            </a:r>
            <a:r>
              <a:rPr lang="ru-RU" dirty="0">
                <a:latin typeface="Gabriola" panose="04040605051002020D02" pitchFamily="82" charset="0"/>
              </a:rPr>
              <a:t> направлении по всем артериальным бассейнам организма, включая сердце, головной мозг; 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И</a:t>
            </a:r>
            <a:r>
              <a:rPr lang="ru-RU" dirty="0" smtClean="0">
                <a:latin typeface="Gabriola" panose="04040605051002020D02" pitchFamily="82" charset="0"/>
              </a:rPr>
              <a:t>спользование </a:t>
            </a:r>
            <a:r>
              <a:rPr lang="ru-RU" dirty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канюляция</a:t>
            </a:r>
            <a:r>
              <a:rPr lang="ru-RU" dirty="0">
                <a:latin typeface="Gabriola" panose="04040605051002020D02" pitchFamily="82" charset="0"/>
              </a:rPr>
              <a:t> правого предсердия венозной канюлей большого диаметра обеспечивает адекватный дренаж крови, разгрузку правых отделов сердца и малого круга, высокую объёмную скорость экстракорпорального кровотока при меньших оборотах </a:t>
            </a:r>
            <a:r>
              <a:rPr lang="ru-RU" dirty="0" err="1">
                <a:latin typeface="Gabriola" panose="04040605051002020D02" pitchFamily="82" charset="0"/>
              </a:rPr>
              <a:t>центрифужного</a:t>
            </a:r>
            <a:r>
              <a:rPr lang="ru-RU" dirty="0">
                <a:latin typeface="Gabriola" panose="04040605051002020D02" pitchFamily="82" charset="0"/>
              </a:rPr>
              <a:t> насоса;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</a:t>
            </a:r>
            <a:r>
              <a:rPr lang="ru-RU" dirty="0" smtClean="0">
                <a:latin typeface="Gabriola" panose="04040605051002020D02" pitchFamily="82" charset="0"/>
              </a:rPr>
              <a:t>еньший </a:t>
            </a:r>
            <a:r>
              <a:rPr lang="ru-RU" dirty="0">
                <a:latin typeface="Gabriola" panose="04040605051002020D02" pitchFamily="82" charset="0"/>
              </a:rPr>
              <a:t>риск повреждения форменных элементов крови и развитие внутрисосудистого гемолиза</a:t>
            </a:r>
            <a:endParaRPr lang="ru-RU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Недостатки центральной ВА </a:t>
            </a:r>
            <a:r>
              <a:rPr lang="ru-RU" dirty="0" smtClean="0">
                <a:latin typeface="Gabriola" panose="04040605051002020D02" pitchFamily="82" charset="0"/>
              </a:rPr>
              <a:t>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4655"/>
            <a:ext cx="12192001" cy="6169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П</a:t>
            </a:r>
            <a:r>
              <a:rPr lang="ru-RU" dirty="0" smtClean="0">
                <a:latin typeface="Gabriola" panose="04040605051002020D02" pitchFamily="82" charset="0"/>
              </a:rPr>
              <a:t>овышенный </a:t>
            </a:r>
            <a:r>
              <a:rPr lang="ru-RU" dirty="0">
                <a:latin typeface="Gabriola" panose="04040605051002020D02" pitchFamily="82" charset="0"/>
              </a:rPr>
              <a:t>риск возникновения эмболий (тромб, материальный или газовый </a:t>
            </a:r>
            <a:r>
              <a:rPr lang="ru-RU" dirty="0" err="1">
                <a:latin typeface="Gabriola" panose="04040605051002020D02" pitchFamily="82" charset="0"/>
              </a:rPr>
              <a:t>эмбол</a:t>
            </a:r>
            <a:r>
              <a:rPr lang="ru-RU" dirty="0">
                <a:latin typeface="Gabriola" panose="04040605051002020D02" pitchFamily="82" charset="0"/>
              </a:rPr>
              <a:t>) в сосуды головного мозга, сердца, чревный ствол, почки  и др., что может негативно повлиять на результативность лечения;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В</a:t>
            </a:r>
            <a:r>
              <a:rPr lang="ru-RU" dirty="0" smtClean="0">
                <a:latin typeface="Gabriola" panose="04040605051002020D02" pitchFamily="82" charset="0"/>
              </a:rPr>
              <a:t>ысокая </a:t>
            </a:r>
            <a:r>
              <a:rPr lang="ru-RU" dirty="0" err="1">
                <a:latin typeface="Gabriola" panose="04040605051002020D02" pitchFamily="82" charset="0"/>
              </a:rPr>
              <a:t>периоперационная</a:t>
            </a:r>
            <a:r>
              <a:rPr lang="ru-RU" dirty="0">
                <a:latin typeface="Gabriola" panose="04040605051002020D02" pitchFamily="82" charset="0"/>
              </a:rPr>
              <a:t> кровопотеря;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В </a:t>
            </a:r>
            <a:r>
              <a:rPr lang="ru-RU" dirty="0">
                <a:latin typeface="Gabriola" panose="04040605051002020D02" pitchFamily="82" charset="0"/>
              </a:rPr>
              <a:t>случае успешного разрешения сердечной или сердечно-дыхательной недостаточности для прекращения ВА ЭКМО необходимо выполнение повторного оперативного вмешательства на грудной клетке и сердце, проведение которого сопряжено с дополнительной кровопотерей и другими возможными осложнениями.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5771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948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Строение аппарата </a:t>
            </a:r>
            <a:r>
              <a:rPr lang="ru-RU" dirty="0" smtClean="0">
                <a:latin typeface="Gabriola" panose="04040605051002020D02" pitchFamily="82" charset="0"/>
              </a:rPr>
              <a:t>ЭКМО, </a:t>
            </a:r>
            <a:r>
              <a:rPr lang="ru-RU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dirty="0" smtClean="0">
                <a:latin typeface="Gabriola" panose="04040605051002020D02" pitchFamily="82" charset="0"/>
              </a:rPr>
              <a:t>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800" i="1" u="sng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Переферическая</a:t>
            </a:r>
            <a:r>
              <a:rPr lang="ru-RU" sz="28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Периферическая ВА 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65709"/>
            <a:ext cx="12192001" cy="61699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Gabriola" panose="04040605051002020D02" pitchFamily="82" charset="0"/>
              </a:rPr>
              <a:t>	Периферическая методика ВА ЭКМО основана на заборе и возврате крови через канюли, установленные в периферические сосуды. </a:t>
            </a:r>
            <a:endParaRPr lang="ru-RU" dirty="0" smtClean="0"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59" y="2242196"/>
            <a:ext cx="3690334" cy="4231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5864"/>
            <a:ext cx="5567092" cy="1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79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План.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7376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Показания к ЭКМО;</a:t>
            </a:r>
            <a:endParaRPr lang="ru-RU" i="1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Строение аппарата ЭКМО его отличие от аппарата ИК, выбор канюль</a:t>
            </a:r>
            <a:r>
              <a:rPr lang="en-US" i="1" dirty="0">
                <a:latin typeface="Gabriola" panose="04040605051002020D02" pitchFamily="82" charset="0"/>
              </a:rPr>
              <a:t>;</a:t>
            </a:r>
            <a:endParaRPr lang="ru-RU" i="1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Преимущества </a:t>
            </a:r>
            <a:r>
              <a:rPr lang="ru-RU" dirty="0" smtClean="0">
                <a:latin typeface="Gabriola" panose="04040605051002020D02" pitchFamily="82" charset="0"/>
              </a:rPr>
              <a:t>периферической </a:t>
            </a:r>
            <a:r>
              <a:rPr lang="ru-RU" dirty="0">
                <a:latin typeface="Gabriola" panose="04040605051002020D02" pitchFamily="82" charset="0"/>
              </a:rPr>
              <a:t>ВА 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8059"/>
            <a:ext cx="12192001" cy="6169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менее </a:t>
            </a:r>
            <a:r>
              <a:rPr lang="ru-RU" dirty="0" err="1">
                <a:latin typeface="Gabriola" panose="04040605051002020D02" pitchFamily="82" charset="0"/>
              </a:rPr>
              <a:t>травматичная</a:t>
            </a:r>
            <a:r>
              <a:rPr lang="ru-RU" dirty="0">
                <a:latin typeface="Gabriola" panose="04040605051002020D02" pitchFamily="82" charset="0"/>
              </a:rPr>
              <a:t> методика </a:t>
            </a:r>
            <a:r>
              <a:rPr lang="ru-RU" dirty="0" err="1">
                <a:latin typeface="Gabriola" panose="04040605051002020D02" pitchFamily="82" charset="0"/>
              </a:rPr>
              <a:t>канюляции</a:t>
            </a:r>
            <a:r>
              <a:rPr lang="ru-RU" dirty="0">
                <a:latin typeface="Gabriola" panose="04040605051002020D02" pitchFamily="82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возможность выполнения </a:t>
            </a:r>
            <a:r>
              <a:rPr lang="ru-RU" dirty="0" err="1">
                <a:latin typeface="Gabriola" panose="04040605051002020D02" pitchFamily="82" charset="0"/>
              </a:rPr>
              <a:t>канюляции</a:t>
            </a:r>
            <a:r>
              <a:rPr lang="ru-RU" dirty="0">
                <a:latin typeface="Gabriola" panose="04040605051002020D02" pitchFamily="82" charset="0"/>
              </a:rPr>
              <a:t> под местной или  внутривенной анестезией;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сохранение </a:t>
            </a:r>
            <a:r>
              <a:rPr lang="ru-RU" dirty="0" err="1">
                <a:latin typeface="Gabriola" panose="04040605051002020D02" pitchFamily="82" charset="0"/>
              </a:rPr>
              <a:t>интактной</a:t>
            </a:r>
            <a:r>
              <a:rPr lang="ru-RU" dirty="0">
                <a:latin typeface="Gabriola" panose="04040605051002020D02" pitchFamily="82" charset="0"/>
              </a:rPr>
              <a:t> грудной клетки и полости перикарда  (последующая трансплантации сердца или </a:t>
            </a:r>
            <a:r>
              <a:rPr lang="ru-RU" dirty="0" err="1">
                <a:latin typeface="Gabriola" panose="04040605051002020D02" pitchFamily="82" charset="0"/>
              </a:rPr>
              <a:t>кардиохирургичекая</a:t>
            </a:r>
            <a:r>
              <a:rPr lang="ru-RU" dirty="0">
                <a:latin typeface="Gabriola" panose="04040605051002020D02" pitchFamily="82" charset="0"/>
              </a:rPr>
              <a:t> операция);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меньший </a:t>
            </a:r>
            <a:r>
              <a:rPr lang="ru-RU" dirty="0">
                <a:latin typeface="Gabriola" panose="04040605051002020D02" pitchFamily="82" charset="0"/>
              </a:rPr>
              <a:t>риск лёгочных осложнений из-за отсутствия необходимости </a:t>
            </a:r>
            <a:r>
              <a:rPr lang="ru-RU" dirty="0" err="1">
                <a:latin typeface="Gabriola" panose="04040605051002020D02" pitchFamily="82" charset="0"/>
              </a:rPr>
              <a:t>стернотомии</a:t>
            </a:r>
            <a:r>
              <a:rPr lang="ru-RU" dirty="0">
                <a:latin typeface="Gabriola" panose="04040605051002020D02" pitchFamily="82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меньший </a:t>
            </a:r>
            <a:r>
              <a:rPr lang="ru-RU" dirty="0">
                <a:latin typeface="Gabriola" panose="04040605051002020D02" pitchFamily="82" charset="0"/>
              </a:rPr>
              <a:t>риск воздушной и материальной эмболии в коронарные сосуды, сосуды головного мозга;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меньший </a:t>
            </a:r>
            <a:r>
              <a:rPr lang="ru-RU" dirty="0">
                <a:latin typeface="Gabriola" panose="04040605051002020D02" pitchFamily="82" charset="0"/>
              </a:rPr>
              <a:t>риск </a:t>
            </a:r>
            <a:r>
              <a:rPr lang="ru-RU" dirty="0" err="1">
                <a:latin typeface="Gabriola" panose="04040605051002020D02" pitchFamily="82" charset="0"/>
              </a:rPr>
              <a:t>интра</a:t>
            </a:r>
            <a:r>
              <a:rPr lang="ru-RU" dirty="0">
                <a:latin typeface="Gabriola" panose="04040605051002020D02" pitchFamily="82" charset="0"/>
              </a:rPr>
              <a:t>- и послеоперационной кровопотери;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меньший </a:t>
            </a:r>
            <a:r>
              <a:rPr lang="ru-RU" dirty="0">
                <a:latin typeface="Gabriola" panose="04040605051002020D02" pitchFamily="82" charset="0"/>
              </a:rPr>
              <a:t>риск развития инфекционных осложнений;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более </a:t>
            </a:r>
            <a:r>
              <a:rPr lang="ru-RU" dirty="0">
                <a:latin typeface="Gabriola" panose="04040605051002020D02" pitchFamily="82" charset="0"/>
              </a:rPr>
              <a:t>быстрая послеоперационная активизация пациентов;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менее </a:t>
            </a:r>
            <a:r>
              <a:rPr lang="ru-RU" dirty="0" err="1">
                <a:latin typeface="Gabriola" panose="04040605051002020D02" pitchFamily="82" charset="0"/>
              </a:rPr>
              <a:t>травматичная</a:t>
            </a:r>
            <a:r>
              <a:rPr lang="ru-RU" dirty="0">
                <a:latin typeface="Gabriola" panose="04040605051002020D02" pitchFamily="82" charset="0"/>
              </a:rPr>
              <a:t> методика </a:t>
            </a:r>
            <a:r>
              <a:rPr lang="ru-RU" dirty="0" err="1">
                <a:latin typeface="Gabriola" panose="04040605051002020D02" pitchFamily="82" charset="0"/>
              </a:rPr>
              <a:t>деканюляции</a:t>
            </a:r>
            <a:r>
              <a:rPr lang="ru-RU" dirty="0">
                <a:latin typeface="Gabriola" panose="04040605051002020D02" pitchFamily="82" charset="0"/>
              </a:rPr>
              <a:t>. Степень </a:t>
            </a:r>
            <a:endParaRPr lang="ru-RU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Недостатки центральной ВА </a:t>
            </a:r>
            <a:r>
              <a:rPr lang="ru-RU" dirty="0" smtClean="0">
                <a:latin typeface="Gabriola" panose="04040605051002020D02" pitchFamily="82" charset="0"/>
              </a:rPr>
              <a:t>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5867"/>
            <a:ext cx="12192001" cy="6169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недостаточный уровень кровоснабжения верхней части тела (сердца, головного мозга) 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необходимость сохранения частичного кровотока по малому кругу, подержание </a:t>
            </a:r>
            <a:r>
              <a:rPr lang="ru-RU" dirty="0" err="1">
                <a:latin typeface="Gabriola" panose="04040605051002020D02" pitchFamily="82" charset="0"/>
              </a:rPr>
              <a:t>оксигенирующей</a:t>
            </a:r>
            <a:r>
              <a:rPr lang="ru-RU" dirty="0">
                <a:latin typeface="Gabriola" panose="04040605051002020D02" pitchFamily="82" charset="0"/>
              </a:rPr>
              <a:t> функции лёгких и насосной функции левого желудочка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выброс </a:t>
            </a:r>
            <a:r>
              <a:rPr lang="ru-RU" dirty="0" err="1">
                <a:latin typeface="Gabriola" panose="04040605051002020D02" pitchFamily="82" charset="0"/>
              </a:rPr>
              <a:t>оксигенированной</a:t>
            </a:r>
            <a:r>
              <a:rPr lang="ru-RU" dirty="0">
                <a:latin typeface="Gabriola" panose="04040605051002020D02" pitchFamily="82" charset="0"/>
              </a:rPr>
              <a:t> крови в восходящую аорту;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неадекватная </a:t>
            </a:r>
            <a:r>
              <a:rPr lang="ru-RU" dirty="0">
                <a:latin typeface="Gabriola" panose="04040605051002020D02" pitchFamily="82" charset="0"/>
              </a:rPr>
              <a:t>объёмная разгрузка левого желудочка, сопровождающаяся развитием застоя в малом круге кровообращения и отека лёгких 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риск </a:t>
            </a:r>
            <a:r>
              <a:rPr lang="ru-RU" dirty="0">
                <a:latin typeface="Gabriola" panose="04040605051002020D02" pitchFamily="82" charset="0"/>
              </a:rPr>
              <a:t>повреждения периферических сосудов при </a:t>
            </a:r>
            <a:r>
              <a:rPr lang="ru-RU" dirty="0" err="1">
                <a:latin typeface="Gabriola" panose="04040605051002020D02" pitchFamily="82" charset="0"/>
              </a:rPr>
              <a:t>канюляции</a:t>
            </a:r>
            <a:r>
              <a:rPr lang="ru-RU" dirty="0">
                <a:latin typeface="Gabriola" panose="04040605051002020D02" pitchFamily="82" charset="0"/>
              </a:rPr>
              <a:t> и длительном нахождении канюль;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риск </a:t>
            </a:r>
            <a:r>
              <a:rPr lang="ru-RU" dirty="0">
                <a:latin typeface="Gabriola" panose="04040605051002020D02" pitchFamily="82" charset="0"/>
              </a:rPr>
              <a:t>ишемии нижней конечности (необходимость изолированной перфузии). </a:t>
            </a:r>
          </a:p>
        </p:txBody>
      </p:sp>
    </p:spTree>
    <p:extLst>
      <p:ext uri="{BB962C8B-B14F-4D97-AF65-F5344CB8AC3E}">
        <p14:creationId xmlns:p14="http://schemas.microsoft.com/office/powerpoint/2010/main" val="37666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2525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Строение аппарата </a:t>
            </a:r>
            <a:r>
              <a:rPr lang="ru-RU" dirty="0" smtClean="0">
                <a:latin typeface="Gabriola" panose="04040605051002020D02" pitchFamily="82" charset="0"/>
              </a:rPr>
              <a:t>ЭКМО, </a:t>
            </a:r>
            <a:r>
              <a:rPr lang="ru-RU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dirty="0" smtClean="0">
                <a:latin typeface="Gabriola" panose="04040605051002020D02" pitchFamily="82" charset="0"/>
              </a:rPr>
              <a:t>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atin typeface="Gabriola" panose="04040605051002020D02" pitchFamily="82" charset="0"/>
              </a:rPr>
              <a:t>Методики </a:t>
            </a:r>
            <a:r>
              <a:rPr lang="ru-RU" sz="3200" dirty="0" err="1" smtClean="0">
                <a:latin typeface="Gabriola" panose="04040605051002020D02" pitchFamily="82" charset="0"/>
              </a:rPr>
              <a:t>канюляции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smtClean="0">
                <a:latin typeface="Gabriola" panose="04040605051002020D02" pitchFamily="82" charset="0"/>
              </a:rPr>
              <a:t>и </a:t>
            </a:r>
            <a:r>
              <a:rPr lang="ru-RU" sz="3200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sz="3200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u="sng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8"/>
            <a:ext cx="12192000" cy="1320800"/>
          </a:xfrm>
        </p:spPr>
        <p:txBody>
          <a:bodyPr/>
          <a:lstStyle/>
          <a:p>
            <a:pPr algn="ctr"/>
            <a:r>
              <a:rPr lang="ru-RU" dirty="0" err="1">
                <a:latin typeface="Gabriola" panose="04040605051002020D02" pitchFamily="82" charset="0"/>
              </a:rPr>
              <a:t>Самопоточная</a:t>
            </a:r>
            <a:r>
              <a:rPr lang="ru-RU" dirty="0">
                <a:latin typeface="Gabriola" panose="04040605051002020D02" pitchFamily="82" charset="0"/>
              </a:rPr>
              <a:t> артерио-венозная экстракорпоральная мембранная </a:t>
            </a:r>
            <a:r>
              <a:rPr lang="ru-RU" dirty="0" err="1">
                <a:latin typeface="Gabriola" panose="04040605051002020D02" pitchFamily="82" charset="0"/>
              </a:rPr>
              <a:t>оксигенация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8343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</a:t>
            </a:r>
            <a:r>
              <a:rPr lang="ru-RU" sz="2800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>
                <a:latin typeface="Gabriola" panose="04040605051002020D02" pitchFamily="82" charset="0"/>
              </a:rPr>
              <a:t>АВ ЭКМО основана движение крови по экстракорпоральному контуру осуществляется  за счёт  градиента давления между артериальной  (бедренная артерия) и венозной (бедренная вена) системой большого круга кровообращения. 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endParaRPr lang="ru-RU" sz="2800" dirty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		Особенности проведения </a:t>
            </a:r>
            <a:r>
              <a:rPr lang="ru-RU" sz="2800" dirty="0" err="1" smtClean="0">
                <a:latin typeface="Gabriola" panose="04040605051002020D02" pitchFamily="82" charset="0"/>
              </a:rPr>
              <a:t>самопоточной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>
                <a:latin typeface="Gabriola" panose="04040605051002020D02" pitchFamily="82" charset="0"/>
              </a:rPr>
              <a:t>АВ </a:t>
            </a:r>
            <a:r>
              <a:rPr lang="ru-RU" sz="2800" dirty="0" smtClean="0">
                <a:latin typeface="Gabriola" panose="04040605051002020D02" pitchFamily="82" charset="0"/>
              </a:rPr>
              <a:t>ЭКМО: </a:t>
            </a:r>
            <a:endParaRPr lang="ru-RU" sz="2800" dirty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отсутствие </a:t>
            </a:r>
            <a:r>
              <a:rPr lang="ru-RU" sz="2800" dirty="0">
                <a:latin typeface="Gabriola" panose="04040605051002020D02" pitchFamily="82" charset="0"/>
              </a:rPr>
              <a:t>насоса крови и специального оборудования для проведения ЭКМО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артерио-венозный </a:t>
            </a:r>
            <a:r>
              <a:rPr lang="ru-RU" sz="2800" dirty="0">
                <a:latin typeface="Gabriola" panose="04040605051002020D02" pitchFamily="82" charset="0"/>
              </a:rPr>
              <a:t>градиент давления (</a:t>
            </a:r>
            <a:r>
              <a:rPr lang="ru-RU" sz="2800" dirty="0" err="1">
                <a:latin typeface="Gabriola" panose="04040605051002020D02" pitchFamily="82" charset="0"/>
              </a:rPr>
              <a:t>АДср</a:t>
            </a:r>
            <a:r>
              <a:rPr lang="ru-RU" sz="2800" dirty="0">
                <a:latin typeface="Gabriola" panose="04040605051002020D02" pitchFamily="82" charset="0"/>
              </a:rPr>
              <a:t>. &gt; 60 мм рт. ст.)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объёмная </a:t>
            </a:r>
            <a:r>
              <a:rPr lang="ru-RU" sz="2800" dirty="0">
                <a:latin typeface="Gabriola" panose="04040605051002020D02" pitchFamily="82" charset="0"/>
              </a:rPr>
              <a:t>скорость кровотока ≈  1 л/мин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эффективная </a:t>
            </a:r>
            <a:r>
              <a:rPr lang="ru-RU" sz="2800" dirty="0">
                <a:latin typeface="Gabriola" panose="04040605051002020D02" pitchFamily="82" charset="0"/>
              </a:rPr>
              <a:t>коррекция гиперкапнии любой степени выраженности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эффективная </a:t>
            </a:r>
            <a:r>
              <a:rPr lang="ru-RU" sz="2800" dirty="0">
                <a:latin typeface="Gabriola" panose="04040605051002020D02" pitchFamily="82" charset="0"/>
              </a:rPr>
              <a:t>коррекция умерено выраженной  артериальной гипоксемии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Gabriola" panose="04040605051002020D02" pitchFamily="82" charset="0"/>
              </a:rPr>
              <a:t>отсроченное </a:t>
            </a:r>
            <a:r>
              <a:rPr lang="ru-RU" sz="2800" dirty="0">
                <a:latin typeface="Gabriola" panose="04040605051002020D02" pitchFamily="82" charset="0"/>
              </a:rPr>
              <a:t>более значимое влияние на РаО2 на фоне проведения ИВЛ в </a:t>
            </a:r>
            <a:r>
              <a:rPr lang="ru-RU" sz="2800" dirty="0" err="1">
                <a:latin typeface="Gabriola" panose="04040605051002020D02" pitchFamily="82" charset="0"/>
              </a:rPr>
              <a:t>протективных</a:t>
            </a:r>
            <a:r>
              <a:rPr lang="ru-RU" sz="2800" dirty="0">
                <a:latin typeface="Gabriola" panose="04040605051002020D02" pitchFamily="82" charset="0"/>
              </a:rPr>
              <a:t> режимах </a:t>
            </a:r>
            <a:endParaRPr lang="en-U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82373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i="1" dirty="0">
                <a:latin typeface="Gabriola" panose="04040605051002020D02" pitchFamily="82" charset="0"/>
              </a:rPr>
              <a:t>Строение аппарата </a:t>
            </a:r>
            <a:r>
              <a:rPr lang="ru-RU" i="1" dirty="0" smtClean="0">
                <a:latin typeface="Gabriola" panose="04040605051002020D02" pitchFamily="82" charset="0"/>
              </a:rPr>
              <a:t>ЭКМО, </a:t>
            </a:r>
            <a:r>
              <a:rPr lang="ru-RU" i="1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i="1" dirty="0" smtClean="0">
                <a:latin typeface="Gabriola" panose="04040605051002020D02" pitchFamily="82" charset="0"/>
              </a:rPr>
              <a:t>;</a:t>
            </a:r>
            <a:endParaRPr lang="ru-RU" i="1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Вено-венозная экстракорпоральная мембранная </a:t>
            </a:r>
            <a:r>
              <a:rPr lang="ru-RU" dirty="0" err="1">
                <a:latin typeface="Gabriola" panose="04040605051002020D02" pitchFamily="82" charset="0"/>
              </a:rPr>
              <a:t>оксигенация</a:t>
            </a:r>
            <a:r>
              <a:rPr lang="ru-RU" dirty="0">
                <a:latin typeface="Gabriola" panose="04040605051002020D02" pitchFamily="82" charset="0"/>
              </a:rPr>
              <a:t> 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03590"/>
            <a:ext cx="12192001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Gabriola" panose="04040605051002020D02" pitchFamily="82" charset="0"/>
              </a:rPr>
              <a:t>	Вено-венозная </a:t>
            </a:r>
            <a:r>
              <a:rPr lang="ru-RU" dirty="0">
                <a:latin typeface="Gabriola" panose="04040605051002020D02" pitchFamily="82" charset="0"/>
              </a:rPr>
              <a:t>экстракорпоральная мембранная </a:t>
            </a:r>
            <a:r>
              <a:rPr lang="ru-RU" dirty="0" err="1">
                <a:latin typeface="Gabriola" panose="04040605051002020D02" pitchFamily="82" charset="0"/>
              </a:rPr>
              <a:t>оксигенация</a:t>
            </a:r>
            <a:r>
              <a:rPr lang="ru-RU" dirty="0">
                <a:latin typeface="Gabriola" panose="04040605051002020D02" pitchFamily="82" charset="0"/>
              </a:rPr>
              <a:t> (ВВ ЭКМО) является одним из направлений экстракорпоральной поддержки лёгких, основанным на замещении их </a:t>
            </a:r>
            <a:r>
              <a:rPr lang="ru-RU" dirty="0" err="1">
                <a:latin typeface="Gabriola" panose="04040605051002020D02" pitchFamily="82" charset="0"/>
              </a:rPr>
              <a:t>газообменной</a:t>
            </a:r>
            <a:r>
              <a:rPr lang="ru-RU" dirty="0">
                <a:latin typeface="Gabriola" panose="04040605051002020D02" pitchFamily="82" charset="0"/>
              </a:rPr>
              <a:t> функции у пациентов с </a:t>
            </a:r>
            <a:r>
              <a:rPr lang="ru-RU" dirty="0" err="1">
                <a:latin typeface="Gabriola" panose="04040605051002020D02" pitchFamily="82" charset="0"/>
              </a:rPr>
              <a:t>жизнеугрожающей</a:t>
            </a:r>
            <a:r>
              <a:rPr lang="ru-RU" dirty="0">
                <a:latin typeface="Gabriola" panose="04040605051002020D02" pitchFamily="82" charset="0"/>
              </a:rPr>
              <a:t> острой/хронической дыхательной недостаточностью, сопровождаемой выраженной артериальной гипоксемией и/или </a:t>
            </a:r>
            <a:r>
              <a:rPr lang="ru-RU" dirty="0" smtClean="0">
                <a:latin typeface="Gabriola" panose="04040605051002020D02" pitchFamily="82" charset="0"/>
              </a:rPr>
              <a:t>гиперкапнией. </a:t>
            </a:r>
            <a:endParaRPr lang="ru-RU" dirty="0" smtClean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0" y="2787403"/>
            <a:ext cx="5576552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258"/>
            <a:ext cx="12192000" cy="10775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Показания к вено-венозной экстракорпоральной мембранной </a:t>
            </a:r>
            <a:r>
              <a:rPr lang="ru-RU" dirty="0" err="1" smtClean="0">
                <a:latin typeface="Gabriola" panose="04040605051002020D02" pitchFamily="82" charset="0"/>
              </a:rPr>
              <a:t>оксигенаци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8045" y="4675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95268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Основным </a:t>
            </a:r>
            <a:r>
              <a:rPr lang="ru-RU" sz="2800" dirty="0">
                <a:latin typeface="Gabriola" panose="04040605051002020D02" pitchFamily="82" charset="0"/>
              </a:rPr>
              <a:t>показанием к ВВ ЭКМО являются грубые, </a:t>
            </a:r>
            <a:r>
              <a:rPr lang="ru-RU" sz="2800" dirty="0" err="1">
                <a:latin typeface="Gabriola" panose="04040605051002020D02" pitchFamily="82" charset="0"/>
              </a:rPr>
              <a:t>жизнеугрожающие</a:t>
            </a:r>
            <a:r>
              <a:rPr lang="ru-RU" sz="2800" dirty="0">
                <a:latin typeface="Gabriola" panose="04040605051002020D02" pitchFamily="82" charset="0"/>
              </a:rPr>
              <a:t> расстройства лёгочного газообмена, сопровождающиеся нарушением </a:t>
            </a:r>
            <a:r>
              <a:rPr lang="ru-RU" sz="2800" dirty="0" err="1">
                <a:latin typeface="Gabriola" panose="04040605051002020D02" pitchFamily="82" charset="0"/>
              </a:rPr>
              <a:t>оксигенирующей</a:t>
            </a:r>
            <a:r>
              <a:rPr lang="ru-RU" sz="2800" dirty="0">
                <a:latin typeface="Gabriola" panose="04040605051002020D02" pitchFamily="82" charset="0"/>
              </a:rPr>
              <a:t> (артериальная гипоксемия) и/или вентиляционной (артериальная гиперкапния) функции лёгких: 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endParaRPr lang="ru-RU" sz="2800" dirty="0">
              <a:latin typeface="Gabriola" panose="04040605051002020D02" pitchFamily="82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Gabriola" panose="04040605051002020D02" pitchFamily="82" charset="0"/>
              </a:rPr>
              <a:t>PaCO2 </a:t>
            </a:r>
            <a:r>
              <a:rPr lang="ru-RU" sz="2800" dirty="0">
                <a:latin typeface="Gabriola" panose="04040605051002020D02" pitchFamily="82" charset="0"/>
              </a:rPr>
              <a:t>&gt; 60-80 мм рт. ст.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Gabriola" panose="04040605051002020D02" pitchFamily="82" charset="0"/>
              </a:rPr>
              <a:t>PaO2/FiO2 </a:t>
            </a:r>
            <a:r>
              <a:rPr lang="ru-RU" sz="2800" dirty="0">
                <a:latin typeface="Gabriola" panose="04040605051002020D02" pitchFamily="82" charset="0"/>
              </a:rPr>
              <a:t>&lt; 80 мм рт. ст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Gabriola" panose="04040605051002020D02" pitchFamily="82" charset="0"/>
              </a:rPr>
              <a:t>pHa</a:t>
            </a:r>
            <a:r>
              <a:rPr lang="ru-RU" sz="2800" dirty="0" smtClean="0">
                <a:latin typeface="Gabriola" panose="04040605051002020D02" pitchFamily="82" charset="0"/>
              </a:rPr>
              <a:t> &lt; 7,30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Gabriola" panose="04040605051002020D02" pitchFamily="82" charset="0"/>
              </a:rPr>
              <a:t>FiO2 </a:t>
            </a:r>
            <a:r>
              <a:rPr lang="ru-RU" sz="2800" dirty="0">
                <a:latin typeface="Gabriola" panose="04040605051002020D02" pitchFamily="82" charset="0"/>
              </a:rPr>
              <a:t>1,0 - </a:t>
            </a:r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30" y="4441954"/>
            <a:ext cx="1173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	</a:t>
            </a:r>
            <a:endParaRPr lang="en-U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abriola" panose="04040605051002020D02" pitchFamily="82" charset="0"/>
              </a:rPr>
              <a:t>Выбор скорости потока при ВВ ЭКМО.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0" y="1415419"/>
            <a:ext cx="117326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	В </a:t>
            </a:r>
            <a:r>
              <a:rPr lang="ru-RU" sz="2800" dirty="0">
                <a:latin typeface="Gabriola" panose="04040605051002020D02" pitchFamily="82" charset="0"/>
              </a:rPr>
              <a:t>идеальных условиях объёмная скорость экстракорпорального кровотока при проведении ВВ ЭКМО должна быть равной минутному объёму кровообращения, или сердечному выбросу, что позволяет достигнуть «</a:t>
            </a:r>
            <a:r>
              <a:rPr lang="ru-RU" sz="2800" dirty="0" err="1">
                <a:latin typeface="Gabriola" panose="04040605051002020D02" pitchFamily="82" charset="0"/>
              </a:rPr>
              <a:t>артериализации</a:t>
            </a:r>
            <a:r>
              <a:rPr lang="ru-RU" sz="2800" dirty="0">
                <a:latin typeface="Gabriola" panose="04040605051002020D02" pitchFamily="82" charset="0"/>
              </a:rPr>
              <a:t>» всей венозной крови, притекающей к правому предсердию;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	Для </a:t>
            </a:r>
            <a:r>
              <a:rPr lang="ru-RU" sz="2800" dirty="0">
                <a:latin typeface="Gabriola" panose="04040605051002020D02" pitchFamily="82" charset="0"/>
              </a:rPr>
              <a:t>значимого улучшения артериальной </a:t>
            </a:r>
            <a:r>
              <a:rPr lang="ru-RU" sz="2800" dirty="0" err="1">
                <a:latin typeface="Gabriola" panose="04040605051002020D02" pitchFamily="82" charset="0"/>
              </a:rPr>
              <a:t>оксигенации</a:t>
            </a:r>
            <a:r>
              <a:rPr lang="ru-RU" sz="2800" dirty="0">
                <a:latin typeface="Gabriola" panose="04040605051002020D02" pitchFamily="82" charset="0"/>
              </a:rPr>
              <a:t> объёмная скорость экстракорпорального кровотока при ВВ ЭКМО у новорожденных и детей младшего возраста должна быть равной 120-150 мл/кг/ мин, у взрослых пациентов - более 50-70 мл/кг/мин.  - для преимущественного устранения гиперкапнии достаточным является поддержание объёмной скорости экстракорпорального кровотока в  30 мл/кг/мин. 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	Для </a:t>
            </a:r>
            <a:r>
              <a:rPr lang="ru-RU" sz="2800" dirty="0">
                <a:latin typeface="Gabriola" panose="04040605051002020D02" pitchFamily="82" charset="0"/>
              </a:rPr>
              <a:t>достижения значимого вклада в артериальную </a:t>
            </a:r>
            <a:r>
              <a:rPr lang="ru-RU" sz="2800" dirty="0" err="1">
                <a:latin typeface="Gabriola" panose="04040605051002020D02" pitchFamily="82" charset="0"/>
              </a:rPr>
              <a:t>оксигенацию</a:t>
            </a:r>
            <a:r>
              <a:rPr lang="ru-RU" sz="2800" dirty="0">
                <a:latin typeface="Gabriola" panose="04040605051002020D02" pitchFamily="82" charset="0"/>
              </a:rPr>
              <a:t> объёмная скорость экстракорпорального кровотока при ВВ ЭКМО должна быть не менее 25 %  </a:t>
            </a:r>
            <a:r>
              <a:rPr lang="ru-RU" sz="2800" dirty="0" smtClean="0">
                <a:latin typeface="Gabriola" panose="04040605051002020D02" pitchFamily="82" charset="0"/>
              </a:rPr>
              <a:t>минутного.</a:t>
            </a:r>
            <a:endParaRPr lang="en-U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1162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i="1" dirty="0">
                <a:latin typeface="Gabriola" panose="04040605051002020D02" pitchFamily="82" charset="0"/>
              </a:rPr>
              <a:t>Строение аппарата </a:t>
            </a:r>
            <a:r>
              <a:rPr lang="ru-RU" i="1" dirty="0" smtClean="0">
                <a:latin typeface="Gabriola" panose="04040605051002020D02" pitchFamily="82" charset="0"/>
              </a:rPr>
              <a:t>ЭКМО, </a:t>
            </a:r>
            <a:r>
              <a:rPr lang="ru-RU" i="1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i="1" dirty="0" smtClean="0">
                <a:latin typeface="Gabriola" panose="04040605051002020D02" pitchFamily="82" charset="0"/>
              </a:rPr>
              <a:t>;</a:t>
            </a:r>
            <a:endParaRPr lang="ru-RU" i="1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2288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Вено-артерио-венозная экстракорпоральная мембранная </a:t>
            </a:r>
            <a:r>
              <a:rPr lang="ru-RU" sz="4000" dirty="0" err="1">
                <a:latin typeface="Gabriola" panose="04040605051002020D02" pitchFamily="82" charset="0"/>
              </a:rPr>
              <a:t>оксигенация</a:t>
            </a:r>
            <a:r>
              <a:rPr lang="ru-RU" sz="4000" dirty="0">
                <a:latin typeface="Gabriola" panose="04040605051002020D02" pitchFamily="82" charset="0"/>
              </a:rPr>
              <a:t> .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5492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	Если </a:t>
            </a:r>
            <a:r>
              <a:rPr lang="ru-RU" sz="2800" dirty="0">
                <a:latin typeface="Gabriola" panose="04040605051002020D02" pitchFamily="82" charset="0"/>
              </a:rPr>
              <a:t>для ВВ ЭКМО использована раздельная </a:t>
            </a:r>
            <a:r>
              <a:rPr lang="ru-RU" sz="2800" dirty="0" err="1">
                <a:latin typeface="Gabriola" panose="04040605051002020D02" pitchFamily="82" charset="0"/>
              </a:rPr>
              <a:t>канюляция</a:t>
            </a:r>
            <a:r>
              <a:rPr lang="ru-RU" sz="2800" dirty="0">
                <a:latin typeface="Gabriola" panose="04040605051002020D02" pitchFamily="82" charset="0"/>
              </a:rPr>
              <a:t> верхней (для возвратной канюли) и нижней (для дренажной канюли ) полой вены соответственно через правую </a:t>
            </a:r>
            <a:r>
              <a:rPr lang="ru-RU" sz="2800" dirty="0" err="1">
                <a:latin typeface="Gabriola" panose="04040605051002020D02" pitchFamily="82" charset="0"/>
              </a:rPr>
              <a:t>внутренюю</a:t>
            </a:r>
            <a:r>
              <a:rPr lang="ru-RU" sz="2800" dirty="0">
                <a:latin typeface="Gabriola" panose="04040605051002020D02" pitchFamily="82" charset="0"/>
              </a:rPr>
              <a:t> ярёмную вену и бедренную вену, то для перехода к ВАВ ЭКМО необходима установка артериальной канюлю в бедренную артерию. Тогда после модификации контура экстракорпоральный кровоток будет осуществляться следующим образом. </a:t>
            </a:r>
            <a:r>
              <a:rPr lang="ru-RU" sz="2800" dirty="0">
                <a:solidFill>
                  <a:srgbClr val="C00000"/>
                </a:solidFill>
                <a:latin typeface="Gabriola" panose="04040605051002020D02" pitchFamily="82" charset="0"/>
              </a:rPr>
              <a:t>Дренаж</a:t>
            </a:r>
            <a:r>
              <a:rPr lang="ru-RU" sz="2800" dirty="0">
                <a:latin typeface="Gabriola" panose="04040605051002020D02" pitchFamily="82" charset="0"/>
              </a:rPr>
              <a:t> крови будет происходить </a:t>
            </a:r>
            <a:r>
              <a:rPr lang="ru-RU" sz="2800" dirty="0">
                <a:solidFill>
                  <a:srgbClr val="C00000"/>
                </a:solidFill>
                <a:latin typeface="Gabriola" panose="04040605051002020D02" pitchFamily="82" charset="0"/>
              </a:rPr>
              <a:t>через </a:t>
            </a:r>
            <a:r>
              <a:rPr lang="ru-RU" sz="2800" dirty="0" err="1">
                <a:solidFill>
                  <a:srgbClr val="C00000"/>
                </a:solidFill>
                <a:latin typeface="Gabriola" panose="04040605051002020D02" pitchFamily="82" charset="0"/>
              </a:rPr>
              <a:t>венозую</a:t>
            </a:r>
            <a:r>
              <a:rPr lang="ru-RU" sz="2800" dirty="0">
                <a:solidFill>
                  <a:srgbClr val="C00000"/>
                </a:solidFill>
                <a:latin typeface="Gabriola" panose="04040605051002020D02" pitchFamily="82" charset="0"/>
              </a:rPr>
              <a:t> канюлю, установленную в нижнюю полую вену через бедренную вену. </a:t>
            </a:r>
            <a:r>
              <a:rPr lang="ru-RU" sz="2800" dirty="0">
                <a:latin typeface="Gabriola" panose="04040605051002020D02" pitchFamily="82" charset="0"/>
              </a:rPr>
              <a:t>После прохождения через мембранный </a:t>
            </a:r>
            <a:r>
              <a:rPr lang="ru-RU" sz="2800" dirty="0" err="1">
                <a:latin typeface="Gabriola" panose="04040605051002020D02" pitchFamily="82" charset="0"/>
              </a:rPr>
              <a:t>оксигенатор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Gabriola" panose="04040605051002020D02" pitchFamily="82" charset="0"/>
              </a:rPr>
              <a:t>артериализованная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 кровь будет поступать  в общую артериальную магистраль</a:t>
            </a:r>
            <a:r>
              <a:rPr lang="ru-RU" sz="2800" dirty="0">
                <a:latin typeface="Gabriola" panose="04040605051002020D02" pitchFamily="82" charset="0"/>
              </a:rPr>
              <a:t>,  затем разделяющейся с помощью Y- образного коннектора </a:t>
            </a:r>
            <a:r>
              <a:rPr lang="ru-RU" sz="2800" dirty="0" smtClean="0">
                <a:latin typeface="Gabriola" panose="04040605051002020D02" pitchFamily="82" charset="0"/>
              </a:rPr>
              <a:t>на </a:t>
            </a:r>
            <a:r>
              <a:rPr lang="ru-RU" sz="2800" dirty="0">
                <a:latin typeface="Gabriola" panose="04040605051002020D02" pitchFamily="82" charset="0"/>
              </a:rPr>
              <a:t>две магистрали, по первой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– </a:t>
            </a:r>
            <a:r>
              <a:rPr lang="ru-RU" sz="2800" dirty="0" err="1">
                <a:solidFill>
                  <a:srgbClr val="002060"/>
                </a:solidFill>
                <a:latin typeface="Gabriola" panose="04040605051002020D02" pitchFamily="82" charset="0"/>
              </a:rPr>
              <a:t>оксигенированная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 кровь будет поступать через артериальную канюлю в бедренную артерию</a:t>
            </a:r>
            <a:r>
              <a:rPr lang="ru-RU" sz="2800" dirty="0">
                <a:latin typeface="Gabriola" panose="04040605051002020D02" pitchFamily="82" charset="0"/>
              </a:rPr>
              <a:t>, по второй – через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венозную канюлю, установленную во внутреннюю ярёмную вену, в верхнюю полую вену и затем через правые отделы сердца в малый круг кровообращения. </a:t>
            </a:r>
            <a:endParaRPr lang="en-US" sz="2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92221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Показания к ЭКМО;</a:t>
            </a:r>
            <a:endParaRPr lang="ru-RU" sz="3600" i="1" u="sng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i="1" dirty="0">
                <a:latin typeface="Gabriola" panose="04040605051002020D02" pitchFamily="82" charset="0"/>
              </a:rPr>
              <a:t>Строение аппарата </a:t>
            </a:r>
            <a:r>
              <a:rPr lang="ru-RU" i="1" dirty="0" smtClean="0">
                <a:latin typeface="Gabriola" panose="04040605051002020D02" pitchFamily="82" charset="0"/>
              </a:rPr>
              <a:t>ЭКМО, </a:t>
            </a:r>
            <a:r>
              <a:rPr lang="ru-RU" i="1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i="1" dirty="0" smtClean="0">
                <a:latin typeface="Gabriola" panose="04040605051002020D02" pitchFamily="82" charset="0"/>
              </a:rPr>
              <a:t>;</a:t>
            </a:r>
            <a:endParaRPr lang="ru-RU" i="1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Показания к ВАВ ЭКМО.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7990"/>
            <a:ext cx="12192000" cy="5358573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С</a:t>
            </a:r>
            <a:r>
              <a:rPr lang="ru-RU" dirty="0" smtClean="0">
                <a:latin typeface="Gabriola" panose="04040605051002020D02" pitchFamily="82" charset="0"/>
              </a:rPr>
              <a:t>очетанные </a:t>
            </a:r>
            <a:r>
              <a:rPr lang="ru-RU" dirty="0">
                <a:latin typeface="Gabriola" panose="04040605051002020D02" pitchFamily="82" charset="0"/>
              </a:rPr>
              <a:t>выраженные нарушения насосной функции сердца и </a:t>
            </a:r>
            <a:r>
              <a:rPr lang="ru-RU" dirty="0" err="1">
                <a:latin typeface="Gabriola" panose="04040605051002020D02" pitchFamily="82" charset="0"/>
              </a:rPr>
              <a:t>газообменной</a:t>
            </a:r>
            <a:r>
              <a:rPr lang="ru-RU" dirty="0">
                <a:latin typeface="Gabriola" panose="04040605051002020D02" pitchFamily="82" charset="0"/>
              </a:rPr>
              <a:t> функции </a:t>
            </a:r>
            <a:r>
              <a:rPr lang="ru-RU" dirty="0" smtClean="0">
                <a:latin typeface="Gabriola" panose="04040605051002020D02" pitchFamily="82" charset="0"/>
              </a:rPr>
              <a:t>лёгких; </a:t>
            </a:r>
            <a:endParaRPr lang="ru-RU" dirty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Отсутствие </a:t>
            </a:r>
            <a:r>
              <a:rPr lang="ru-RU" dirty="0">
                <a:latin typeface="Gabriola" panose="04040605051002020D02" pitchFamily="82" charset="0"/>
              </a:rPr>
              <a:t>эффективной </a:t>
            </a:r>
            <a:r>
              <a:rPr lang="ru-RU" dirty="0" err="1">
                <a:latin typeface="Gabriola" panose="04040605051002020D02" pitchFamily="82" charset="0"/>
              </a:rPr>
              <a:t>оксигенации</a:t>
            </a:r>
            <a:r>
              <a:rPr lang="ru-RU" dirty="0">
                <a:latin typeface="Gabriola" panose="04040605051002020D02" pitchFamily="82" charset="0"/>
              </a:rPr>
              <a:t> при проведении периферической ВА ЭКМО, что требует перенаправление части </a:t>
            </a:r>
            <a:r>
              <a:rPr lang="ru-RU" dirty="0" err="1">
                <a:latin typeface="Gabriola" panose="04040605051002020D02" pitchFamily="82" charset="0"/>
              </a:rPr>
              <a:t>артериализованной</a:t>
            </a:r>
            <a:r>
              <a:rPr lang="ru-RU" dirty="0">
                <a:latin typeface="Gabriola" panose="04040605051002020D02" pitchFamily="82" charset="0"/>
              </a:rPr>
              <a:t> крови через малый круг и левые отделы сердца к верхней части туловища – переход от ВА к ВАВ ЭКМО;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Развитие </a:t>
            </a:r>
            <a:r>
              <a:rPr lang="ru-RU" dirty="0">
                <a:latin typeface="Gabriola" panose="04040605051002020D02" pitchFamily="82" charset="0"/>
              </a:rPr>
              <a:t>плохо поддающегося коррекции нарушения насосной функции сердца, что требует перенаправление части “</a:t>
            </a:r>
            <a:r>
              <a:rPr lang="ru-RU" dirty="0" err="1">
                <a:latin typeface="Gabriola" panose="04040605051002020D02" pitchFamily="82" charset="0"/>
              </a:rPr>
              <a:t>артериализованной</a:t>
            </a:r>
            <a:r>
              <a:rPr lang="ru-RU" dirty="0">
                <a:latin typeface="Gabriola" panose="04040605051002020D02" pitchFamily="82" charset="0"/>
              </a:rPr>
              <a:t>” крови в большой круг кровообращения – переход от ВВ ЭКМО к ВАВ </a:t>
            </a:r>
            <a:r>
              <a:rPr lang="ru-RU" dirty="0" smtClean="0">
                <a:latin typeface="Gabriola" panose="04040605051002020D02" pitchFamily="82" charset="0"/>
              </a:rPr>
              <a:t>ЭКМО; </a:t>
            </a:r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11162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i="1" dirty="0">
                <a:latin typeface="Gabriola" panose="04040605051002020D02" pitchFamily="82" charset="0"/>
              </a:rPr>
              <a:t>Строение аппарата </a:t>
            </a:r>
            <a:r>
              <a:rPr lang="ru-RU" i="1" dirty="0" smtClean="0">
                <a:latin typeface="Gabriola" panose="04040605051002020D02" pitchFamily="82" charset="0"/>
              </a:rPr>
              <a:t>ЭКМО, </a:t>
            </a:r>
            <a:r>
              <a:rPr lang="ru-RU" i="1" dirty="0"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i="1" dirty="0" smtClean="0">
                <a:latin typeface="Gabriola" panose="04040605051002020D02" pitchFamily="82" charset="0"/>
              </a:rPr>
              <a:t>;</a:t>
            </a:r>
            <a:endParaRPr lang="ru-RU" i="1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32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Результаты;</a:t>
            </a:r>
            <a:endParaRPr lang="ru-RU" sz="3200" i="1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abriola" panose="04040605051002020D02" pitchFamily="82" charset="0"/>
              </a:rPr>
              <a:t>Результаты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313153"/>
            <a:ext cx="11776075" cy="4351338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Количество пациентов, доживших до выписки из стационара: 38%-44% (</a:t>
            </a:r>
            <a:r>
              <a:rPr lang="en-US" dirty="0" smtClean="0">
                <a:latin typeface="Gabriola" panose="04040605051002020D02" pitchFamily="82" charset="0"/>
              </a:rPr>
              <a:t>Extracorporeal Life Support Organization 2017, National </a:t>
            </a:r>
            <a:r>
              <a:rPr lang="en-US" dirty="0" err="1" smtClean="0">
                <a:latin typeface="Gabriola" panose="04040605051002020D02" pitchFamily="82" charset="0"/>
              </a:rPr>
              <a:t>Registery</a:t>
            </a:r>
            <a:r>
              <a:rPr lang="en-US" dirty="0" smtClean="0">
                <a:latin typeface="Gabriola" panose="04040605051002020D02" pitchFamily="82" charset="0"/>
              </a:rPr>
              <a:t> Cardiopulmonary Resuscitation 2016</a:t>
            </a:r>
            <a:r>
              <a:rPr lang="ru-RU" dirty="0" smtClean="0">
                <a:latin typeface="Gabriola" panose="04040605051002020D02" pitchFamily="82" charset="0"/>
              </a:rPr>
              <a:t>);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Через 6 месяцев после отключения от ЭКМО у 52% (18из 39) неврологические нарушения среднего или тяжелого функционального класса (</a:t>
            </a:r>
            <a:r>
              <a:rPr lang="en-US" dirty="0" err="1" smtClean="0">
                <a:latin typeface="Gabriola" panose="04040605051002020D02" pitchFamily="82" charset="0"/>
              </a:rPr>
              <a:t>Lequier</a:t>
            </a:r>
            <a:r>
              <a:rPr lang="en-US" dirty="0">
                <a:latin typeface="Gabriola" panose="04040605051002020D02" pitchFamily="82" charset="0"/>
              </a:rPr>
              <a:t>,</a:t>
            </a:r>
            <a:r>
              <a:rPr lang="en-US" dirty="0" smtClean="0">
                <a:latin typeface="Gabriola" panose="04040605051002020D02" pitchFamily="82" charset="0"/>
              </a:rPr>
              <a:t> 2015)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Осложнения (62% выживших)(</a:t>
            </a:r>
            <a:r>
              <a:rPr lang="en-US" dirty="0" smtClean="0">
                <a:latin typeface="Gabriola" panose="04040605051002020D02" pitchFamily="82" charset="0"/>
              </a:rPr>
              <a:t>Hamrick </a:t>
            </a:r>
            <a:r>
              <a:rPr lang="ru-RU" dirty="0" smtClean="0">
                <a:latin typeface="Gabriola" panose="04040605051002020D02" pitchFamily="82" charset="0"/>
              </a:rPr>
              <a:t>и </a:t>
            </a:r>
            <a:r>
              <a:rPr lang="ru-RU" dirty="0" err="1" smtClean="0">
                <a:latin typeface="Gabriola" panose="04040605051002020D02" pitchFamily="82" charset="0"/>
              </a:rPr>
              <a:t>соавт</a:t>
            </a:r>
            <a:r>
              <a:rPr lang="ru-RU" dirty="0" smtClean="0">
                <a:latin typeface="Gabriola" panose="04040605051002020D02" pitchFamily="82" charset="0"/>
              </a:rPr>
              <a:t>. 2017):</a:t>
            </a:r>
          </a:p>
          <a:p>
            <a:pPr lvl="1"/>
            <a:r>
              <a:rPr lang="ru-RU" dirty="0" err="1" smtClean="0">
                <a:latin typeface="Gabriola" panose="04040605051002020D02" pitchFamily="82" charset="0"/>
              </a:rPr>
              <a:t>Нейромоторные</a:t>
            </a:r>
            <a:r>
              <a:rPr lang="ru-RU" dirty="0" smtClean="0">
                <a:latin typeface="Gabriola" panose="04040605051002020D02" pitchFamily="82" charset="0"/>
              </a:rPr>
              <a:t> нарушения (50%);</a:t>
            </a:r>
          </a:p>
          <a:p>
            <a:pPr lvl="1"/>
            <a:r>
              <a:rPr lang="ru-RU" dirty="0" smtClean="0">
                <a:latin typeface="Gabriola" panose="04040605051002020D02" pitchFamily="82" charset="0"/>
              </a:rPr>
              <a:t>Когнитивные дисфункции (25%);</a:t>
            </a:r>
          </a:p>
          <a:p>
            <a:pPr lvl="1"/>
            <a:r>
              <a:rPr lang="ru-RU" dirty="0" smtClean="0">
                <a:latin typeface="Gabriola" panose="04040605051002020D02" pitchFamily="82" charset="0"/>
              </a:rPr>
              <a:t>Нефропатия (17%);</a:t>
            </a:r>
          </a:p>
          <a:p>
            <a:pPr lvl="1"/>
            <a:r>
              <a:rPr lang="ru-RU" dirty="0" smtClean="0">
                <a:latin typeface="Gabriola" panose="04040605051002020D02" pitchFamily="82" charset="0"/>
              </a:rPr>
              <a:t>Другие (8%);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/>
            <a:endParaRPr lang="en-US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Показани</a:t>
            </a:r>
            <a:r>
              <a:rPr lang="ru-RU" dirty="0" smtClean="0">
                <a:latin typeface="Gabriola" panose="04040605051002020D02" pitchFamily="82" charset="0"/>
              </a:rPr>
              <a:t>я к ЭКМО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3134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err="1">
                <a:latin typeface="Gabriola" panose="04040605051002020D02" pitchFamily="82" charset="0"/>
              </a:rPr>
              <a:t>Посткардиотомная</a:t>
            </a:r>
            <a:r>
              <a:rPr lang="ru-RU" dirty="0">
                <a:latin typeface="Gabriola" panose="04040605051002020D02" pitchFamily="82" charset="0"/>
              </a:rPr>
              <a:t> сердечная недостаточность;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Механическая поддержка кровообращения перед трансплантацией сердца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Ранняя или отсроченная дисфункция сердечного трансплантата;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Резистентная к </a:t>
            </a:r>
            <a:r>
              <a:rPr lang="ru-RU" dirty="0" err="1">
                <a:latin typeface="Gabriola" panose="04040605051002020D02" pitchFamily="82" charset="0"/>
              </a:rPr>
              <a:t>кардиотонической</a:t>
            </a:r>
            <a:r>
              <a:rPr lang="ru-RU" dirty="0">
                <a:latin typeface="Gabriola" panose="04040605051002020D02" pitchFamily="82" charset="0"/>
              </a:rPr>
              <a:t> терапии острая </a:t>
            </a:r>
            <a:r>
              <a:rPr lang="ru-RU" dirty="0" err="1">
                <a:latin typeface="Gabriola" panose="04040605051002020D02" pitchFamily="82" charset="0"/>
              </a:rPr>
              <a:t>миокардиальная</a:t>
            </a:r>
            <a:r>
              <a:rPr lang="ru-RU" dirty="0">
                <a:latin typeface="Gabriola" panose="04040605051002020D02" pitchFamily="82" charset="0"/>
              </a:rPr>
              <a:t> недостаточность; 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Механическая и </a:t>
            </a:r>
            <a:r>
              <a:rPr lang="ru-RU" dirty="0" err="1">
                <a:latin typeface="Gabriola" panose="04040605051002020D02" pitchFamily="82" charset="0"/>
              </a:rPr>
              <a:t>газообменная</a:t>
            </a:r>
            <a:r>
              <a:rPr lang="ru-RU" dirty="0">
                <a:latin typeface="Gabriola" panose="04040605051002020D02" pitchFamily="82" charset="0"/>
              </a:rPr>
              <a:t> поддержка организма во время выполнения трансплантации лёгких;  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Механическая поддержка кровообращения и газообмена у донора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  <a:endParaRPr lang="en-US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Gabriola" panose="04040605051002020D02" pitchFamily="82" charset="0"/>
              </a:rPr>
              <a:t>Г</a:t>
            </a:r>
            <a:r>
              <a:rPr lang="ru-RU" dirty="0" smtClean="0">
                <a:latin typeface="Gabriola" panose="04040605051002020D02" pitchFamily="82" charset="0"/>
              </a:rPr>
              <a:t>рубые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жизнеугрожающие</a:t>
            </a:r>
            <a:r>
              <a:rPr lang="ru-RU" dirty="0">
                <a:latin typeface="Gabriola" panose="04040605051002020D02" pitchFamily="82" charset="0"/>
              </a:rPr>
              <a:t> расстройства лёгочного газообмена, сопровождающиеся нарушением </a:t>
            </a:r>
            <a:r>
              <a:rPr lang="ru-RU" dirty="0" err="1">
                <a:latin typeface="Gabriola" panose="04040605051002020D02" pitchFamily="82" charset="0"/>
              </a:rPr>
              <a:t>оксигенирующей</a:t>
            </a:r>
            <a:r>
              <a:rPr lang="ru-RU" dirty="0">
                <a:latin typeface="Gabriola" panose="04040605051002020D02" pitchFamily="82" charset="0"/>
              </a:rPr>
              <a:t> (артериальная гипоксемия) и/или вентиляционной (артериальная гиперкапния) функции лёгких:</a:t>
            </a:r>
            <a:endParaRPr lang="en-US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4000" b="1" i="1" u="sng" dirty="0" smtClean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276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Алгоритм принятия решения для механической </a:t>
            </a:r>
            <a:r>
              <a:rPr lang="ru-RU" dirty="0" err="1" smtClean="0">
                <a:latin typeface="Gabriola" panose="04040605051002020D02" pitchFamily="82" charset="0"/>
              </a:rPr>
              <a:t>кардиореспираторной</a:t>
            </a:r>
            <a:r>
              <a:rPr lang="ru-RU" dirty="0" smtClean="0">
                <a:latin typeface="Gabriola" panose="04040605051002020D02" pitchFamily="82" charset="0"/>
              </a:rPr>
              <a:t> поддержки, используемый в Национальном медицинском центре педиатрии(</a:t>
            </a:r>
            <a:r>
              <a:rPr lang="en-US" dirty="0" smtClean="0">
                <a:latin typeface="Gabriola" panose="04040605051002020D02" pitchFamily="82" charset="0"/>
              </a:rPr>
              <a:t>Children’s National Medical Center)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1712887"/>
            <a:ext cx="8100811" cy="4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01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abriola" panose="04040605051002020D02" pitchFamily="82" charset="0"/>
              </a:rPr>
              <a:t>Противопоказания к ЭКМО.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30145"/>
            <a:ext cx="12191999" cy="4699067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Онкологические заболевания 2  стадии и выше;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Коагулопатия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Значительный неврологический дефицит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Внутричерепное кровоизлияние;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Сильно недоношенные дети с экстремально низкой массой тела;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Большие генетические а также экстракардиальные или </a:t>
            </a:r>
            <a:r>
              <a:rPr lang="ru-RU" dirty="0" err="1" smtClean="0">
                <a:latin typeface="Gabriola" panose="04040605051002020D02" pitchFamily="82" charset="0"/>
              </a:rPr>
              <a:t>экстрапульмональные</a:t>
            </a:r>
            <a:r>
              <a:rPr lang="ru-RU" dirty="0" smtClean="0">
                <a:latin typeface="Gabriola" panose="04040605051002020D02" pitchFamily="82" charset="0"/>
              </a:rPr>
              <a:t> аномалии;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Противопоказания к трансплантации, если ЭКМО служит «мостом»;</a:t>
            </a:r>
            <a:endParaRPr lang="ru-RU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19234" y="914399"/>
            <a:ext cx="5872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Gabriola" panose="04040605051002020D02" pitchFamily="82" charset="0"/>
              </a:rPr>
              <a:t>«ЭКМО должна быть средством для достижения конечной цели (восстановления, трансплантации или долговременной поддержки, дающей время врачу), а не являться самоцелью» - Р.А. </a:t>
            </a:r>
            <a:r>
              <a:rPr lang="ru-RU" sz="2000" i="1" dirty="0" err="1" smtClean="0">
                <a:latin typeface="Gabriola" panose="04040605051002020D02" pitchFamily="82" charset="0"/>
              </a:rPr>
              <a:t>Джонас</a:t>
            </a:r>
            <a:endParaRPr lang="ru-RU" sz="2000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79"/>
            <a:ext cx="121920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anose="04040605051002020D02" pitchFamily="82" charset="0"/>
              </a:rPr>
              <a:t>План.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7376"/>
            <a:ext cx="12192001" cy="585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abriola" panose="04040605051002020D02" pitchFamily="82" charset="0"/>
              </a:rPr>
              <a:t>Показания к ЭКМО;</a:t>
            </a:r>
            <a:endParaRPr lang="ru-RU" dirty="0" smtClean="0"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Противопоказания к ЭКМО;</a:t>
            </a:r>
          </a:p>
          <a:p>
            <a:pPr>
              <a:lnSpc>
                <a:spcPct val="100000"/>
              </a:lnSpc>
            </a:pPr>
            <a:r>
              <a:rPr lang="ru-RU" sz="3200" i="1" u="sng" dirty="0">
                <a:solidFill>
                  <a:srgbClr val="FF0000"/>
                </a:solidFill>
                <a:latin typeface="Gabriola" panose="04040605051002020D02" pitchFamily="82" charset="0"/>
              </a:rPr>
              <a:t>Строение аппарата </a:t>
            </a:r>
            <a:r>
              <a:rPr lang="ru-RU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ЭКМО, </a:t>
            </a:r>
            <a:r>
              <a:rPr lang="ru-RU" sz="3200" i="1" u="sng" dirty="0">
                <a:solidFill>
                  <a:srgbClr val="FF0000"/>
                </a:solidFill>
                <a:latin typeface="Gabriola" panose="04040605051002020D02" pitchFamily="82" charset="0"/>
              </a:rPr>
              <a:t>его отличие от аппарата ИК, выбор канюль</a:t>
            </a:r>
            <a:r>
              <a:rPr lang="en-US" sz="3200" i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;</a:t>
            </a:r>
            <a:endParaRPr lang="ru-RU" sz="3200" i="1" u="sng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Методики </a:t>
            </a:r>
            <a:r>
              <a:rPr lang="ru-RU" i="1" dirty="0" err="1" smtClean="0">
                <a:latin typeface="Gabriola" panose="04040605051002020D02" pitchFamily="82" charset="0"/>
              </a:rPr>
              <a:t>канюляции</a:t>
            </a:r>
            <a:r>
              <a:rPr lang="ru-RU" i="1" dirty="0">
                <a:latin typeface="Gabriola" panose="04040605051002020D02" pitchFamily="82" charset="0"/>
              </a:rPr>
              <a:t> </a:t>
            </a:r>
            <a:r>
              <a:rPr lang="ru-RU" i="1" dirty="0" smtClean="0">
                <a:latin typeface="Gabriola" panose="04040605051002020D02" pitchFamily="82" charset="0"/>
              </a:rPr>
              <a:t>и </a:t>
            </a:r>
            <a:r>
              <a:rPr lang="ru-RU" i="1" dirty="0" err="1" smtClean="0">
                <a:latin typeface="Gabriola" panose="04040605051002020D02" pitchFamily="82" charset="0"/>
              </a:rPr>
              <a:t>деканюляции</a:t>
            </a:r>
            <a:r>
              <a:rPr lang="ru-RU" i="1" dirty="0" smtClean="0">
                <a:latin typeface="Gabriola" panose="04040605051002020D02" pitchFamily="82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Gabriola" panose="04040605051002020D02" pitchFamily="82" charset="0"/>
              </a:rPr>
              <a:t>Классификация и особенности разных групп ЭКМО: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Вено-артериальная ЭКМО:</a:t>
            </a:r>
          </a:p>
          <a:p>
            <a:pPr lvl="2">
              <a:lnSpc>
                <a:spcPct val="100000"/>
              </a:lnSpc>
            </a:pPr>
            <a:r>
              <a:rPr lang="ru-RU" sz="2400" i="1" dirty="0">
                <a:latin typeface="Gabriola" panose="04040605051002020D02" pitchFamily="82" charset="0"/>
              </a:rPr>
              <a:t>Центральная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Переферическая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ru-RU" sz="2400" i="1" dirty="0" err="1" smtClean="0">
                <a:latin typeface="Gabriola" panose="04040605051002020D02" pitchFamily="82" charset="0"/>
              </a:rPr>
              <a:t>Самопоточная</a:t>
            </a:r>
            <a:r>
              <a:rPr lang="ru-RU" sz="2400" i="1" dirty="0">
                <a:latin typeface="Gabriola" panose="04040605051002020D02" pitchFamily="82" charset="0"/>
              </a:rPr>
              <a:t> </a:t>
            </a:r>
            <a:r>
              <a:rPr lang="ru-RU" sz="2400" i="1" dirty="0" smtClean="0">
                <a:latin typeface="Gabriola" panose="04040605051002020D02" pitchFamily="82" charset="0"/>
              </a:rPr>
              <a:t>;</a:t>
            </a:r>
            <a:endParaRPr lang="ru-RU" sz="24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Вено-артерио-венозная ЭКМО;</a:t>
            </a:r>
          </a:p>
          <a:p>
            <a:pPr lvl="1">
              <a:lnSpc>
                <a:spcPct val="100000"/>
              </a:lnSpc>
            </a:pPr>
            <a:r>
              <a:rPr lang="ru-RU" sz="2800" i="1" dirty="0" smtClean="0">
                <a:latin typeface="Gabriola" panose="04040605051002020D02" pitchFamily="82" charset="0"/>
              </a:rPr>
              <a:t>Результаты;</a:t>
            </a:r>
            <a:endParaRPr lang="ru-RU" sz="2800" i="1" dirty="0">
              <a:latin typeface="Gabriola" panose="04040605051002020D02" pitchFamily="8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800" i="1" dirty="0" smtClean="0">
              <a:latin typeface="Gabriola" panose="04040605051002020D02" pitchFamily="82" charset="0"/>
            </a:endParaRPr>
          </a:p>
          <a:p>
            <a:pPr lvl="1">
              <a:lnSpc>
                <a:spcPct val="100000"/>
              </a:lnSpc>
            </a:pPr>
            <a:endParaRPr lang="ru-RU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66"/>
            <a:ext cx="12192000" cy="887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abriola" panose="04040605051002020D02" pitchFamily="82" charset="0"/>
              </a:rPr>
              <a:t>Строение аппарата ЭКМО.</a:t>
            </a:r>
            <a:endParaRPr lang="en-US" sz="4000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047" y="1542252"/>
            <a:ext cx="61729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В его конструкции выделяют: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Насос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Gabriola" panose="04040605051002020D02" pitchFamily="82" charset="0"/>
              </a:rPr>
              <a:t>Оксигенатор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Волокна для теплообмена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Датчик детектор воздушных пузырей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Линия для забора крови</a:t>
            </a:r>
            <a:endParaRPr lang="ru-RU" sz="2800" dirty="0" smtClean="0">
              <a:latin typeface="Gabriola" panose="04040605051002020D02" pitchFamily="8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Линия для подачи крови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Датчики давления, температуры, скорости потока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Gabriola" panose="04040605051002020D02" pitchFamily="82" charset="0"/>
              </a:rPr>
              <a:t>Монитор</a:t>
            </a:r>
            <a:endParaRPr lang="ru-RU" sz="2800" dirty="0" smtClean="0">
              <a:latin typeface="Gabriola" panose="04040605051002020D02" pitchFamily="82" charset="0"/>
            </a:endParaRPr>
          </a:p>
          <a:p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252"/>
            <a:ext cx="6019047" cy="4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669</TotalTime>
  <Words>1460</Words>
  <Application>Microsoft Office PowerPoint</Application>
  <PresentationFormat>Произвольный</PresentationFormat>
  <Paragraphs>279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HDOfficeLightV0</vt:lpstr>
      <vt:lpstr>Экстракорпоральная мембранная оксигенация</vt:lpstr>
      <vt:lpstr>Презентация PowerPoint</vt:lpstr>
      <vt:lpstr>План.</vt:lpstr>
      <vt:lpstr>Презентация PowerPoint</vt:lpstr>
      <vt:lpstr>Показания к ЭКМО.</vt:lpstr>
      <vt:lpstr>Алгоритм принятия решения для механической кардиореспираторной поддержки, используемый в Национальном медицинском центре педиатрии(Children’s National Medical Center).</vt:lpstr>
      <vt:lpstr>Противопоказания к ЭКМО.</vt:lpstr>
      <vt:lpstr>План.</vt:lpstr>
      <vt:lpstr>Строение аппарата ЭКМО.</vt:lpstr>
      <vt:lpstr>Насосы.</vt:lpstr>
      <vt:lpstr>Оксигинатор.</vt:lpstr>
      <vt:lpstr>Теплообмен.</vt:lpstr>
      <vt:lpstr>Отличие ЭКМО от ИК.</vt:lpstr>
      <vt:lpstr>Канюли.</vt:lpstr>
      <vt:lpstr>Презентация PowerPoint</vt:lpstr>
      <vt:lpstr>Методы канюляции.</vt:lpstr>
      <vt:lpstr>Презентация PowerPoint</vt:lpstr>
      <vt:lpstr>Прямая периферическая канюляция.</vt:lpstr>
      <vt:lpstr>Профилактика ишемии нижней конечности.</vt:lpstr>
      <vt:lpstr>Прямая периферическая канюляция через подшитый протез .</vt:lpstr>
      <vt:lpstr>Выведение периферических канюль.</vt:lpstr>
      <vt:lpstr>Презентация PowerPoint</vt:lpstr>
      <vt:lpstr>Вено-артериальное ЭКМО.</vt:lpstr>
      <vt:lpstr>Презентация PowerPoint</vt:lpstr>
      <vt:lpstr>Центральная ВА ЭКМО.</vt:lpstr>
      <vt:lpstr>Преимущества центральной ВА ЭКМО.</vt:lpstr>
      <vt:lpstr>Недостатки центральной ВА ЭКМО.</vt:lpstr>
      <vt:lpstr>Презентация PowerPoint</vt:lpstr>
      <vt:lpstr>Периферическая ВА ЭКМО.</vt:lpstr>
      <vt:lpstr>Преимущества периферической ВА ЭКМО.</vt:lpstr>
      <vt:lpstr>Недостатки центральной ВА ЭКМО.</vt:lpstr>
      <vt:lpstr>Презентация PowerPoint</vt:lpstr>
      <vt:lpstr>Самопоточная артерио-венозная экстракорпоральная мембранная оксигенация </vt:lpstr>
      <vt:lpstr>Презентация PowerPoint</vt:lpstr>
      <vt:lpstr>Вено-венозная экстракорпоральная мембранная оксигенация .</vt:lpstr>
      <vt:lpstr>Показания к вено-венозной экстракорпоральной мембранной оксигенаци.</vt:lpstr>
      <vt:lpstr>Выбор скорости потока при ВВ ЭКМО.</vt:lpstr>
      <vt:lpstr>Презентация PowerPoint</vt:lpstr>
      <vt:lpstr>Вено-артерио-венозная экстракорпоральная мембранная оксигенация .</vt:lpstr>
      <vt:lpstr>Показания к ВАВ ЭКМО.</vt:lpstr>
      <vt:lpstr>Презентация PowerPoint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Хирургические инструменты</dc:title>
  <dc:creator>Ника Житкова</dc:creator>
  <cp:lastModifiedBy>Илья Замотин</cp:lastModifiedBy>
  <cp:revision>55</cp:revision>
  <dcterms:created xsi:type="dcterms:W3CDTF">2016-09-23T17:53:38Z</dcterms:created>
  <dcterms:modified xsi:type="dcterms:W3CDTF">2017-09-18T21:56:19Z</dcterms:modified>
</cp:coreProperties>
</file>