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3" r:id="rId37"/>
    <p:sldId id="294" r:id="rId38"/>
    <p:sldId id="295" r:id="rId39"/>
    <p:sldId id="296" r:id="rId40"/>
    <p:sldId id="297" r:id="rId41"/>
    <p:sldId id="298" r:id="rId42"/>
    <p:sldId id="299" r:id="rId43"/>
    <p:sldId id="292" r:id="rId4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77"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709AEFAE-885A-4EAA-A389-B175D9FAA191}" type="datetimeFigureOut">
              <a:rPr lang="uk-UA" smtClean="0"/>
              <a:t>07.09.2023</a:t>
            </a:fld>
            <a:endParaRPr lang="uk-UA"/>
          </a:p>
        </p:txBody>
      </p:sp>
      <p:sp>
        <p:nvSpPr>
          <p:cNvPr id="8" name="Slide Number Placeholder 7"/>
          <p:cNvSpPr>
            <a:spLocks noGrp="1"/>
          </p:cNvSpPr>
          <p:nvPr>
            <p:ph type="sldNum" sz="quarter" idx="11"/>
          </p:nvPr>
        </p:nvSpPr>
        <p:spPr/>
        <p:txBody>
          <a:bodyPr/>
          <a:lstStyle/>
          <a:p>
            <a:fld id="{4639742F-2209-4568-A199-9FDAD3ED3E3A}" type="slidenum">
              <a:rPr lang="uk-UA" smtClean="0"/>
              <a:t>‹№›</a:t>
            </a:fld>
            <a:endParaRPr lang="uk-UA"/>
          </a:p>
        </p:txBody>
      </p:sp>
      <p:sp>
        <p:nvSpPr>
          <p:cNvPr id="9" name="Footer Placeholder 8"/>
          <p:cNvSpPr>
            <a:spLocks noGrp="1"/>
          </p:cNvSpPr>
          <p:nvPr>
            <p:ph type="ftr" sz="quarter" idx="12"/>
          </p:nvPr>
        </p:nvSpPr>
        <p:spPr/>
        <p:txBody>
          <a:bodyPr/>
          <a:lstStyle/>
          <a:p>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09AEFAE-885A-4EAA-A389-B175D9FAA191}" type="datetimeFigureOut">
              <a:rPr lang="uk-UA" smtClean="0"/>
              <a:t>07.09.2023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639742F-2209-4568-A199-9FDAD3ED3E3A}"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09AEFAE-885A-4EAA-A389-B175D9FAA191}" type="datetimeFigureOut">
              <a:rPr lang="uk-UA" smtClean="0"/>
              <a:t>07.09.2023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639742F-2209-4568-A199-9FDAD3ED3E3A}"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09AEFAE-885A-4EAA-A389-B175D9FAA191}" type="datetimeFigureOut">
              <a:rPr lang="uk-UA" smtClean="0"/>
              <a:t>07.09.2023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639742F-2209-4568-A199-9FDAD3ED3E3A}"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09AEFAE-885A-4EAA-A389-B175D9FAA191}" type="datetimeFigureOut">
              <a:rPr lang="uk-UA" smtClean="0"/>
              <a:t>07.09.2023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639742F-2209-4568-A199-9FDAD3ED3E3A}" type="slidenum">
              <a:rPr lang="uk-UA" smtClean="0"/>
              <a:t>‹№›</a:t>
            </a:fld>
            <a:endParaRPr lang="uk-UA"/>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09AEFAE-885A-4EAA-A389-B175D9FAA191}" type="datetimeFigureOut">
              <a:rPr lang="uk-UA" smtClean="0"/>
              <a:t>07.09.2023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639742F-2209-4568-A199-9FDAD3ED3E3A}" type="slidenum">
              <a:rPr lang="uk-UA" smtClean="0"/>
              <a:t>‹№›</a:t>
            </a:fld>
            <a:endParaRPr lang="uk-UA"/>
          </a:p>
        </p:txBody>
      </p:sp>
      <p:sp>
        <p:nvSpPr>
          <p:cNvPr id="9" name="Content Placeholder 8"/>
          <p:cNvSpPr>
            <a:spLocks noGrp="1"/>
          </p:cNvSpPr>
          <p:nvPr>
            <p:ph sz="quarter" idx="13"/>
          </p:nvPr>
        </p:nvSpPr>
        <p:spPr>
          <a:xfrm>
            <a:off x="365760" y="1600200"/>
            <a:ext cx="4041648" cy="45262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709AEFAE-885A-4EAA-A389-B175D9FAA191}" type="datetimeFigureOut">
              <a:rPr lang="uk-UA" smtClean="0"/>
              <a:t>07.09.2023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639742F-2209-4568-A199-9FDAD3ED3E3A}" type="slidenum">
              <a:rPr lang="uk-UA" smtClean="0"/>
              <a:t>‹№›</a:t>
            </a:fld>
            <a:endParaRPr lang="uk-UA"/>
          </a:p>
        </p:txBody>
      </p:sp>
      <p:sp>
        <p:nvSpPr>
          <p:cNvPr id="11" name="Content Placeholder 10"/>
          <p:cNvSpPr>
            <a:spLocks noGrp="1"/>
          </p:cNvSpPr>
          <p:nvPr>
            <p:ph sz="quarter" idx="13"/>
          </p:nvPr>
        </p:nvSpPr>
        <p:spPr>
          <a:xfrm>
            <a:off x="457200" y="2212848"/>
            <a:ext cx="4041648" cy="391363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09AEFAE-885A-4EAA-A389-B175D9FAA191}" type="datetimeFigureOut">
              <a:rPr lang="uk-UA" smtClean="0"/>
              <a:t>07.09.2023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639742F-2209-4568-A199-9FDAD3ED3E3A}"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AEFAE-885A-4EAA-A389-B175D9FAA191}" type="datetimeFigureOut">
              <a:rPr lang="uk-UA" smtClean="0"/>
              <a:t>07.09.2023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639742F-2209-4568-A199-9FDAD3ED3E3A}"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09AEFAE-885A-4EAA-A389-B175D9FAA191}" type="datetimeFigureOut">
              <a:rPr lang="uk-UA" smtClean="0"/>
              <a:t>07.09.2023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639742F-2209-4568-A199-9FDAD3ED3E3A}"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09AEFAE-885A-4EAA-A389-B175D9FAA191}" type="datetimeFigureOut">
              <a:rPr lang="uk-UA" smtClean="0"/>
              <a:t>07.09.2023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639742F-2209-4568-A199-9FDAD3ED3E3A}"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09AEFAE-885A-4EAA-A389-B175D9FAA191}" type="datetimeFigureOut">
              <a:rPr lang="uk-UA" smtClean="0"/>
              <a:t>07.09.2023</a:t>
            </a:fld>
            <a:endParaRPr lang="uk-UA"/>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uk-UA"/>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639742F-2209-4568-A199-9FDAD3ED3E3A}" type="slidenum">
              <a:rPr lang="uk-UA" smtClean="0"/>
              <a:t>‹№›</a:t>
            </a:fld>
            <a:endParaRPr lang="uk-UA"/>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09601"/>
            <a:ext cx="7772400" cy="1379239"/>
          </a:xfrm>
        </p:spPr>
        <p:txBody>
          <a:bodyPr/>
          <a:lstStyle/>
          <a:p>
            <a:r>
              <a:rPr lang="uk-UA" sz="4000" dirty="0"/>
              <a:t>ТЕМА 1. ПОНЯТТЯ БІЗНЕС-КОМУНІКАЦІЙ</a:t>
            </a:r>
          </a:p>
        </p:txBody>
      </p:sp>
      <p:sp>
        <p:nvSpPr>
          <p:cNvPr id="3" name="Подзаголовок 2"/>
          <p:cNvSpPr>
            <a:spLocks noGrp="1"/>
          </p:cNvSpPr>
          <p:nvPr>
            <p:ph type="subTitle" idx="1"/>
          </p:nvPr>
        </p:nvSpPr>
        <p:spPr>
          <a:xfrm>
            <a:off x="1259632" y="2060848"/>
            <a:ext cx="6400800" cy="3960440"/>
          </a:xfrm>
        </p:spPr>
        <p:txBody>
          <a:bodyPr>
            <a:normAutofit/>
          </a:bodyPr>
          <a:lstStyle/>
          <a:p>
            <a:pPr marL="457200" indent="-457200" algn="just">
              <a:buAutoNum type="arabicPeriod"/>
            </a:pPr>
            <a:r>
              <a:rPr lang="uk-UA" sz="2800" dirty="0">
                <a:solidFill>
                  <a:schemeClr val="tx1"/>
                </a:solidFill>
                <a:latin typeface="Bookman Old Style" panose="02050604050505020204" pitchFamily="18" charset="0"/>
              </a:rPr>
              <a:t>Поняття бізнес-комунікацій: сутність, цілі, завдання і принципи</a:t>
            </a:r>
          </a:p>
          <a:p>
            <a:pPr marL="457200" indent="-457200" algn="just">
              <a:buAutoNum type="arabicPeriod"/>
            </a:pPr>
            <a:r>
              <a:rPr lang="uk-UA" sz="2800" dirty="0">
                <a:solidFill>
                  <a:schemeClr val="tx1"/>
                </a:solidFill>
                <a:latin typeface="Bookman Old Style" panose="02050604050505020204" pitchFamily="18" charset="0"/>
              </a:rPr>
              <a:t>Комунікаційний процес: поняття, основні елементи, етапи та їх характеристика</a:t>
            </a:r>
          </a:p>
          <a:p>
            <a:pPr marL="457200" indent="-457200" algn="just">
              <a:buAutoNum type="arabicPeriod"/>
            </a:pPr>
            <a:r>
              <a:rPr lang="uk-UA" sz="2800" dirty="0">
                <a:solidFill>
                  <a:schemeClr val="tx1"/>
                </a:solidFill>
                <a:latin typeface="Bookman Old Style" panose="02050604050505020204" pitchFamily="18" charset="0"/>
              </a:rPr>
              <a:t>Типологія бізнес-комунікацій</a:t>
            </a:r>
          </a:p>
          <a:p>
            <a:pPr marL="457200" indent="-457200" algn="just">
              <a:buAutoNum type="arabicPeriod"/>
            </a:pPr>
            <a:r>
              <a:rPr lang="uk-UA" sz="2800" dirty="0">
                <a:solidFill>
                  <a:schemeClr val="tx1"/>
                </a:solidFill>
                <a:latin typeface="Bookman Old Style" panose="02050604050505020204" pitchFamily="18" charset="0"/>
              </a:rPr>
              <a:t>Комунікативні шуми та бар'єри </a:t>
            </a:r>
          </a:p>
        </p:txBody>
      </p:sp>
    </p:spTree>
    <p:extLst>
      <p:ext uri="{BB962C8B-B14F-4D97-AF65-F5344CB8AC3E}">
        <p14:creationId xmlns:p14="http://schemas.microsoft.com/office/powerpoint/2010/main" val="1457465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440160"/>
          </a:xfrm>
        </p:spPr>
        <p:txBody>
          <a:bodyPr/>
          <a:lstStyle/>
          <a:p>
            <a:pPr>
              <a:lnSpc>
                <a:spcPts val="2500"/>
              </a:lnSpc>
            </a:pPr>
            <a:r>
              <a:rPr lang="uk-UA" sz="3600" dirty="0"/>
              <a:t>Приклад</a:t>
            </a:r>
            <a:br>
              <a:rPr lang="uk-UA" sz="3600" dirty="0"/>
            </a:br>
            <a:r>
              <a:rPr lang="uk-UA" sz="1800" i="1" dirty="0">
                <a:effectLst/>
              </a:rPr>
              <a:t>генеральний директор торговельної фірми вирішив обговорити з менеджерами магазинів питання про стан і поліпшення якості торговельного обслуговування населення на нараді. </a:t>
            </a:r>
            <a:endParaRPr lang="uk-UA" sz="1800" i="1" dirty="0"/>
          </a:p>
        </p:txBody>
      </p:sp>
      <p:sp>
        <p:nvSpPr>
          <p:cNvPr id="3" name="Объект 2"/>
          <p:cNvSpPr>
            <a:spLocks noGrp="1"/>
          </p:cNvSpPr>
          <p:nvPr>
            <p:ph idx="1"/>
          </p:nvPr>
        </p:nvSpPr>
        <p:spPr>
          <a:xfrm>
            <a:off x="395536" y="1772816"/>
            <a:ext cx="8229600" cy="4525963"/>
          </a:xfrm>
        </p:spPr>
        <p:txBody>
          <a:bodyPr/>
          <a:lstStyle/>
          <a:p>
            <a:pPr algn="just"/>
            <a:r>
              <a:rPr lang="uk-UA" dirty="0">
                <a:solidFill>
                  <a:schemeClr val="tx1"/>
                </a:solidFill>
                <a:latin typeface="Bookman Old Style" panose="02050604050505020204" pitchFamily="18" charset="0"/>
              </a:rPr>
              <a:t>Генеральний директор - </a:t>
            </a:r>
            <a:r>
              <a:rPr lang="uk-UA" u="sng" dirty="0">
                <a:solidFill>
                  <a:schemeClr val="tx1"/>
                </a:solidFill>
                <a:latin typeface="Bookman Old Style" panose="02050604050505020204" pitchFamily="18" charset="0"/>
              </a:rPr>
              <a:t>ВІДПРАВНИК</a:t>
            </a:r>
            <a:r>
              <a:rPr lang="uk-UA" dirty="0">
                <a:solidFill>
                  <a:schemeClr val="tx1"/>
                </a:solidFill>
                <a:latin typeface="Bookman Old Style" panose="02050604050505020204" pitchFamily="18" charset="0"/>
              </a:rPr>
              <a:t>, у якого зародилася ідея; </a:t>
            </a:r>
          </a:p>
          <a:p>
            <a:pPr algn="just"/>
            <a:endParaRPr lang="uk-UA" sz="1000" dirty="0">
              <a:solidFill>
                <a:schemeClr val="tx1"/>
              </a:solidFill>
              <a:latin typeface="Bookman Old Style" panose="02050604050505020204" pitchFamily="18" charset="0"/>
            </a:endParaRPr>
          </a:p>
          <a:p>
            <a:pPr algn="just"/>
            <a:r>
              <a:rPr lang="uk-UA" dirty="0">
                <a:solidFill>
                  <a:schemeClr val="tx1"/>
                </a:solidFill>
                <a:latin typeface="Bookman Old Style" panose="02050604050505020204" pitchFamily="18" charset="0"/>
              </a:rPr>
              <a:t>Інформація про стан і поліпшення якості торгівлі - </a:t>
            </a:r>
            <a:r>
              <a:rPr lang="uk-UA" u="sng" dirty="0">
                <a:solidFill>
                  <a:schemeClr val="tx1"/>
                </a:solidFill>
                <a:latin typeface="Bookman Old Style" panose="02050604050505020204" pitchFamily="18" charset="0"/>
              </a:rPr>
              <a:t>ПОВІДОМЛЕННЯ</a:t>
            </a:r>
            <a:r>
              <a:rPr lang="uk-UA" dirty="0">
                <a:solidFill>
                  <a:schemeClr val="tx1"/>
                </a:solidFill>
                <a:latin typeface="Bookman Old Style" panose="02050604050505020204" pitchFamily="18" charset="0"/>
              </a:rPr>
              <a:t>; </a:t>
            </a:r>
          </a:p>
          <a:p>
            <a:pPr algn="just"/>
            <a:endParaRPr lang="uk-UA" sz="1000" dirty="0">
              <a:solidFill>
                <a:schemeClr val="tx1"/>
              </a:solidFill>
              <a:latin typeface="Bookman Old Style" panose="02050604050505020204" pitchFamily="18" charset="0"/>
            </a:endParaRPr>
          </a:p>
          <a:p>
            <a:pPr algn="just"/>
            <a:r>
              <a:rPr lang="uk-UA" dirty="0">
                <a:solidFill>
                  <a:schemeClr val="tx1"/>
                </a:solidFill>
                <a:latin typeface="Bookman Old Style" panose="02050604050505020204" pitchFamily="18" charset="0"/>
              </a:rPr>
              <a:t>нарада - це </a:t>
            </a:r>
            <a:r>
              <a:rPr lang="uk-UA" u="sng" dirty="0">
                <a:solidFill>
                  <a:schemeClr val="tx1"/>
                </a:solidFill>
                <a:latin typeface="Bookman Old Style" panose="02050604050505020204" pitchFamily="18" charset="0"/>
              </a:rPr>
              <a:t>КАНАЛ</a:t>
            </a:r>
            <a:r>
              <a:rPr lang="uk-UA" dirty="0">
                <a:solidFill>
                  <a:schemeClr val="tx1"/>
                </a:solidFill>
                <a:latin typeface="Bookman Old Style" panose="02050604050505020204" pitchFamily="18" charset="0"/>
              </a:rPr>
              <a:t> інформації; </a:t>
            </a:r>
          </a:p>
          <a:p>
            <a:pPr algn="just"/>
            <a:endParaRPr lang="uk-UA" sz="1000" dirty="0">
              <a:solidFill>
                <a:schemeClr val="tx1"/>
              </a:solidFill>
              <a:latin typeface="Bookman Old Style" panose="02050604050505020204" pitchFamily="18" charset="0"/>
            </a:endParaRPr>
          </a:p>
          <a:p>
            <a:pPr algn="just"/>
            <a:r>
              <a:rPr lang="uk-UA" u="sng" dirty="0">
                <a:solidFill>
                  <a:schemeClr val="tx1"/>
                </a:solidFill>
                <a:latin typeface="Bookman Old Style" panose="02050604050505020204" pitchFamily="18" charset="0"/>
              </a:rPr>
              <a:t>ОДЕРЖУВАЧІ</a:t>
            </a:r>
            <a:r>
              <a:rPr lang="uk-UA" dirty="0">
                <a:solidFill>
                  <a:schemeClr val="tx1"/>
                </a:solidFill>
                <a:latin typeface="Bookman Old Style" panose="02050604050505020204" pitchFamily="18" charset="0"/>
              </a:rPr>
              <a:t> - менеджери магазинів, які інтерпретують повідомлення і за допомогою цього ж наради дають зворотний зв'язок генеральному директору.</a:t>
            </a:r>
            <a:endParaRPr lang="uk-UA" dirty="0"/>
          </a:p>
        </p:txBody>
      </p:sp>
    </p:spTree>
    <p:extLst>
      <p:ext uri="{BB962C8B-B14F-4D97-AF65-F5344CB8AC3E}">
        <p14:creationId xmlns:p14="http://schemas.microsoft.com/office/powerpoint/2010/main" val="3129512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03" y="188640"/>
            <a:ext cx="8229600" cy="1080120"/>
          </a:xfrm>
        </p:spPr>
        <p:txBody>
          <a:bodyPr/>
          <a:lstStyle/>
          <a:p>
            <a:pPr>
              <a:lnSpc>
                <a:spcPts val="2500"/>
              </a:lnSpc>
            </a:pPr>
            <a:r>
              <a:rPr lang="uk-UA" sz="2400" b="1" dirty="0">
                <a:effectLst/>
              </a:rPr>
              <a:t>ЕТАПИ ПРОЦЕСУ КОМУНІКАЦІЙ </a:t>
            </a:r>
            <a:br>
              <a:rPr lang="uk-UA" sz="2400" b="1" dirty="0">
                <a:effectLst/>
              </a:rPr>
            </a:br>
            <a:r>
              <a:rPr lang="uk-UA" sz="2400" dirty="0">
                <a:effectLst/>
              </a:rPr>
              <a:t>(зародження ідеї, кодування, вибір каналу, передача, декодування)</a:t>
            </a:r>
            <a:endParaRPr lang="uk-UA" sz="2400" dirty="0"/>
          </a:p>
        </p:txBody>
      </p:sp>
      <p:pic>
        <p:nvPicPr>
          <p:cNvPr id="3074" name="Picture 2" descr="https://library.if.ua/media/content/5331b151cbb2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44824"/>
            <a:ext cx="7510422" cy="403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154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620688"/>
          </a:xfrm>
        </p:spPr>
        <p:txBody>
          <a:bodyPr/>
          <a:lstStyle/>
          <a:p>
            <a:r>
              <a:rPr lang="uk-UA" sz="3600" b="1" dirty="0"/>
              <a:t>Перший етап комунікації</a:t>
            </a:r>
            <a:endParaRPr lang="uk-UA" sz="3600" dirty="0"/>
          </a:p>
        </p:txBody>
      </p:sp>
      <p:sp>
        <p:nvSpPr>
          <p:cNvPr id="3" name="Объект 2"/>
          <p:cNvSpPr>
            <a:spLocks noGrp="1"/>
          </p:cNvSpPr>
          <p:nvPr>
            <p:ph idx="1"/>
          </p:nvPr>
        </p:nvSpPr>
        <p:spPr>
          <a:xfrm>
            <a:off x="467544" y="1772816"/>
            <a:ext cx="8229600" cy="4525963"/>
          </a:xfrm>
        </p:spPr>
        <p:txBody>
          <a:bodyPr>
            <a:normAutofit fontScale="92500" lnSpcReduction="10000"/>
          </a:bodyPr>
          <a:lstStyle/>
          <a:p>
            <a:pPr algn="just"/>
            <a:r>
              <a:rPr lang="uk-UA" b="1" dirty="0">
                <a:solidFill>
                  <a:schemeClr val="tx1"/>
                </a:solidFill>
                <a:latin typeface="Bookman Old Style" panose="02050604050505020204" pitchFamily="18" charset="0"/>
              </a:rPr>
              <a:t>Перший етап комунікації починається з формулювання ідеї або добору інформації. </a:t>
            </a:r>
            <a:endParaRPr lang="uk-UA" dirty="0">
              <a:solidFill>
                <a:schemeClr val="tx1"/>
              </a:solidFill>
              <a:latin typeface="Bookman Old Style" panose="02050604050505020204" pitchFamily="18" charset="0"/>
            </a:endParaRPr>
          </a:p>
          <a:p>
            <a:pPr algn="just"/>
            <a:r>
              <a:rPr lang="uk-UA" dirty="0">
                <a:solidFill>
                  <a:schemeClr val="tx1"/>
                </a:solidFill>
                <a:latin typeface="Bookman Old Style" panose="02050604050505020204" pitchFamily="18" charset="0"/>
              </a:rPr>
              <a:t>Відправник вирішує, яку ідею або повідомлення варто зробити предметом обміну. На жаль, багато спроб обміну інформацією обриваються на цьому першому етапі, тому що відправник не витрачає досить часу на обмірковування ідеї. Тут необхідно дотримуватися правила: не починайте говорити, не почавши думати.</a:t>
            </a:r>
          </a:p>
          <a:p>
            <a:pPr algn="just"/>
            <a:r>
              <a:rPr lang="uk-UA" dirty="0">
                <a:solidFill>
                  <a:schemeClr val="tx1"/>
                </a:solidFill>
                <a:latin typeface="Bookman Old Style" panose="02050604050505020204" pitchFamily="18" charset="0"/>
              </a:rPr>
              <a:t>На першому етапі обміну інформацією необхідно усвідомити, які ідеї призначені для передачі перед відправленням повідомлення, і бути впевненим в адекватності й доречності ваших ідей з урахуванням конкретної ситуації та мети.</a:t>
            </a:r>
          </a:p>
          <a:p>
            <a:endParaRPr lang="uk-UA" dirty="0"/>
          </a:p>
        </p:txBody>
      </p:sp>
    </p:spTree>
    <p:extLst>
      <p:ext uri="{BB962C8B-B14F-4D97-AF65-F5344CB8AC3E}">
        <p14:creationId xmlns:p14="http://schemas.microsoft.com/office/powerpoint/2010/main" val="1444795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620688"/>
          </a:xfrm>
        </p:spPr>
        <p:txBody>
          <a:bodyPr/>
          <a:lstStyle/>
          <a:p>
            <a:r>
              <a:rPr lang="uk-UA" sz="3600" dirty="0">
                <a:latin typeface="Bookman Old Style" panose="02050604050505020204" pitchFamily="18" charset="0"/>
              </a:rPr>
              <a:t>Другий етап комунікації</a:t>
            </a:r>
          </a:p>
        </p:txBody>
      </p:sp>
      <p:sp>
        <p:nvSpPr>
          <p:cNvPr id="3" name="Объект 2"/>
          <p:cNvSpPr>
            <a:spLocks noGrp="1"/>
          </p:cNvSpPr>
          <p:nvPr>
            <p:ph idx="1"/>
          </p:nvPr>
        </p:nvSpPr>
        <p:spPr>
          <a:xfrm>
            <a:off x="179512" y="836712"/>
            <a:ext cx="8784976" cy="5688632"/>
          </a:xfrm>
        </p:spPr>
        <p:txBody>
          <a:bodyPr>
            <a:normAutofit fontScale="25000" lnSpcReduction="20000"/>
          </a:bodyPr>
          <a:lstStyle/>
          <a:p>
            <a:pPr algn="just"/>
            <a:r>
              <a:rPr lang="uk-UA" sz="6400" b="1" dirty="0">
                <a:solidFill>
                  <a:schemeClr val="tx1"/>
                </a:solidFill>
              </a:rPr>
              <a:t>На другому етапі відправник має за допомогою символів </a:t>
            </a:r>
            <a:r>
              <a:rPr lang="uk-UA" sz="6400" b="1" u="sng" dirty="0">
                <a:solidFill>
                  <a:schemeClr val="tx1"/>
                </a:solidFill>
              </a:rPr>
              <a:t>закодувати</a:t>
            </a:r>
            <a:r>
              <a:rPr lang="uk-UA" sz="6400" b="1" dirty="0">
                <a:solidFill>
                  <a:schemeClr val="tx1"/>
                </a:solidFill>
              </a:rPr>
              <a:t> ідею, яку хоче передати</a:t>
            </a:r>
            <a:r>
              <a:rPr lang="uk-UA" sz="6400" dirty="0">
                <a:solidFill>
                  <a:schemeClr val="tx1"/>
                </a:solidFill>
              </a:rPr>
              <a:t>. </a:t>
            </a:r>
          </a:p>
          <a:p>
            <a:pPr algn="just"/>
            <a:r>
              <a:rPr lang="uk-UA" sz="6400" dirty="0">
                <a:solidFill>
                  <a:schemeClr val="tx1"/>
                </a:solidFill>
              </a:rPr>
              <a:t>Таке кодування перетворює ідею в повідомлення. Відправник має також вибрати канал, сумісний із типом символів, використаних для кодування. </a:t>
            </a:r>
          </a:p>
          <a:p>
            <a:pPr algn="just"/>
            <a:r>
              <a:rPr lang="uk-UA" sz="6400" b="1" u="sng" dirty="0">
                <a:solidFill>
                  <a:schemeClr val="tx1"/>
                </a:solidFill>
              </a:rPr>
              <a:t>До загальновідомих каналів</a:t>
            </a:r>
            <a:r>
              <a:rPr lang="uk-UA" sz="6400" dirty="0">
                <a:solidFill>
                  <a:schemeClr val="tx1"/>
                </a:solidFill>
              </a:rPr>
              <a:t> належить передача промови, письмових матеріалів, електронні засоби зв'язку (комп'ютерні мережі, електронна пошта, відеострічки та ін.). </a:t>
            </a:r>
          </a:p>
          <a:p>
            <a:pPr algn="just"/>
            <a:r>
              <a:rPr lang="uk-UA" sz="6400" dirty="0">
                <a:solidFill>
                  <a:schemeClr val="tx1"/>
                </a:solidFill>
              </a:rPr>
              <a:t>Якщо канал не підходить для фізичного втілення символів, передача неможлива. Картина інколи варта тисячі слів, але не при передачі повідомлення по телефону. Якщо канал недостатньо відповідає ідеї, що зародилася на першому етапі, обмін інформацією буде менш ефективний. </a:t>
            </a:r>
          </a:p>
          <a:p>
            <a:pPr algn="just"/>
            <a:r>
              <a:rPr lang="uk-UA" sz="6400" dirty="0">
                <a:solidFill>
                  <a:schemeClr val="tx1"/>
                </a:solidFill>
              </a:rPr>
              <a:t>Наприклад, керівник хоче попередити підлеглого про недопустимість уже допущених серйозних порушень заходів безпеки і робить це під час легкої розмови за чашкою кави або за цигаркою. Однак цими каналами, мабуть, не можна передати ідею серйозності порушень настільки ж ефективно, як офіційним листом або на нараді. Направлення підлеглому записки про винятковість його досягнень не передає ідеї про те, наскільки важливий внесок, зроблений ним у роботу, і не буде настільки ж ефективним, як пряма розмова з наступним офіційним листом і премією. </a:t>
            </a:r>
          </a:p>
          <a:p>
            <a:pPr algn="just"/>
            <a:r>
              <a:rPr lang="uk-UA" sz="6400" b="1" dirty="0">
                <a:solidFill>
                  <a:schemeClr val="tx1"/>
                </a:solidFill>
              </a:rPr>
              <a:t>Тому вибір засобу повідомлення не слід обмежувати одним каналом. </a:t>
            </a:r>
            <a:endParaRPr lang="uk-UA" sz="6400" dirty="0">
              <a:solidFill>
                <a:schemeClr val="tx1"/>
              </a:solidFill>
            </a:endParaRPr>
          </a:p>
          <a:p>
            <a:pPr algn="just"/>
            <a:r>
              <a:rPr lang="uk-UA" sz="6400" dirty="0">
                <a:solidFill>
                  <a:schemeClr val="tx1"/>
                </a:solidFill>
              </a:rPr>
              <a:t>Часто доцільно використовувати два або й більше засоби комунікацій у поєднанні. У такому разі відправнику доводиться встановлювати послідовність використання цих засобів і визначати часові інтервали в послідовності передачі інформації. Проте одночасне використання засобів обміну усною і письмовою інформацією звичайно ефективніше, ніж тільки обмін письмовою інформацією. Орієнтація на обидва канали змушує ретельно готуватися і письмово реєструвати параметри ситуації.</a:t>
            </a:r>
          </a:p>
          <a:p>
            <a:endParaRPr lang="uk-UA" dirty="0"/>
          </a:p>
        </p:txBody>
      </p:sp>
    </p:spTree>
    <p:extLst>
      <p:ext uri="{BB962C8B-B14F-4D97-AF65-F5344CB8AC3E}">
        <p14:creationId xmlns:p14="http://schemas.microsoft.com/office/powerpoint/2010/main" val="1998924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6"/>
            <a:ext cx="8229600" cy="4525963"/>
          </a:xfrm>
        </p:spPr>
        <p:txBody>
          <a:bodyPr>
            <a:normAutofit fontScale="85000" lnSpcReduction="10000"/>
          </a:bodyPr>
          <a:lstStyle/>
          <a:p>
            <a:pPr algn="just"/>
            <a:r>
              <a:rPr lang="uk-UA" b="1" dirty="0">
                <a:solidFill>
                  <a:schemeClr val="tx1"/>
                </a:solidFill>
                <a:latin typeface="Bookman Old Style" panose="02050604050505020204" pitchFamily="18" charset="0"/>
              </a:rPr>
              <a:t>На третьому етапі</a:t>
            </a:r>
            <a:r>
              <a:rPr lang="uk-UA" dirty="0">
                <a:solidFill>
                  <a:schemeClr val="tx1"/>
                </a:solidFill>
                <a:latin typeface="Bookman Old Style" panose="02050604050505020204" pitchFamily="18" charset="0"/>
              </a:rPr>
              <a:t> відправник використовує канал для доставки повідомлення одержувачу. Мова йде про фізичну передачу повідомлення, що багато людей помилково сприймають за сам процес комунікацій. Передача є лише одним із найважливіших етапів проходження ідеї від однієї до іншої особи.</a:t>
            </a:r>
          </a:p>
          <a:p>
            <a:pPr algn="just"/>
            <a:r>
              <a:rPr lang="uk-UA" dirty="0">
                <a:solidFill>
                  <a:schemeClr val="tx1"/>
                </a:solidFill>
                <a:latin typeface="Bookman Old Style" panose="02050604050505020204" pitchFamily="18" charset="0"/>
              </a:rPr>
              <a:t> </a:t>
            </a:r>
          </a:p>
          <a:p>
            <a:pPr algn="just"/>
            <a:r>
              <a:rPr lang="uk-UA" b="1" dirty="0">
                <a:solidFill>
                  <a:schemeClr val="tx1"/>
                </a:solidFill>
                <a:latin typeface="Bookman Old Style" panose="02050604050505020204" pitchFamily="18" charset="0"/>
              </a:rPr>
              <a:t>На четвертому етапі</a:t>
            </a:r>
            <a:r>
              <a:rPr lang="uk-UA" dirty="0">
                <a:solidFill>
                  <a:schemeClr val="tx1"/>
                </a:solidFill>
                <a:latin typeface="Bookman Old Style" panose="02050604050505020204" pitchFamily="18" charset="0"/>
              </a:rPr>
              <a:t> одержувач повідомлення декодує його. </a:t>
            </a:r>
          </a:p>
          <a:p>
            <a:pPr algn="just"/>
            <a:r>
              <a:rPr lang="uk-UA" b="1" u="sng" dirty="0">
                <a:solidFill>
                  <a:schemeClr val="tx1"/>
                </a:solidFill>
                <a:latin typeface="Bookman Old Style" panose="02050604050505020204" pitchFamily="18" charset="0"/>
              </a:rPr>
              <a:t>Декодування</a:t>
            </a:r>
            <a:r>
              <a:rPr lang="uk-UA" dirty="0">
                <a:solidFill>
                  <a:schemeClr val="tx1"/>
                </a:solidFill>
                <a:latin typeface="Bookman Old Style" panose="02050604050505020204" pitchFamily="18" charset="0"/>
              </a:rPr>
              <a:t> — це переклад символів відправника для розуміння одержувача. Обмін інформацією слід вважати ефективним, якщо одержувач продемонстрував розуміння ідеї, здійснивши дії, яких чекав від нього відправник.</a:t>
            </a:r>
          </a:p>
          <a:p>
            <a:pPr algn="just"/>
            <a:r>
              <a:rPr lang="uk-UA" dirty="0">
                <a:solidFill>
                  <a:schemeClr val="tx1"/>
                </a:solidFill>
                <a:latin typeface="Bookman Old Style" panose="02050604050505020204" pitchFamily="18" charset="0"/>
              </a:rPr>
              <a:t> </a:t>
            </a:r>
          </a:p>
          <a:p>
            <a:r>
              <a:rPr lang="uk-UA" dirty="0"/>
              <a:t> </a:t>
            </a:r>
          </a:p>
          <a:p>
            <a:endParaRPr lang="uk-UA" dirty="0"/>
          </a:p>
        </p:txBody>
      </p:sp>
    </p:spTree>
    <p:extLst>
      <p:ext uri="{BB962C8B-B14F-4D97-AF65-F5344CB8AC3E}">
        <p14:creationId xmlns:p14="http://schemas.microsoft.com/office/powerpoint/2010/main" val="4090912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692696"/>
          </a:xfrm>
        </p:spPr>
        <p:txBody>
          <a:bodyPr/>
          <a:lstStyle/>
          <a:p>
            <a:r>
              <a:rPr lang="uk-UA" sz="3600" b="1" u="sng" dirty="0"/>
              <a:t>ЗВОРОТНІЙ ЗВ'ЯЗОК</a:t>
            </a:r>
            <a:endParaRPr lang="uk-UA" sz="3600" dirty="0"/>
          </a:p>
        </p:txBody>
      </p:sp>
      <p:sp>
        <p:nvSpPr>
          <p:cNvPr id="3" name="Объект 2"/>
          <p:cNvSpPr>
            <a:spLocks noGrp="1"/>
          </p:cNvSpPr>
          <p:nvPr>
            <p:ph idx="1"/>
          </p:nvPr>
        </p:nvSpPr>
        <p:spPr>
          <a:xfrm>
            <a:off x="467544" y="1412776"/>
            <a:ext cx="8229600" cy="5112568"/>
          </a:xfrm>
        </p:spPr>
        <p:txBody>
          <a:bodyPr>
            <a:normAutofit lnSpcReduction="10000"/>
          </a:bodyPr>
          <a:lstStyle/>
          <a:p>
            <a:pPr algn="just"/>
            <a:r>
              <a:rPr lang="uk-UA" dirty="0">
                <a:solidFill>
                  <a:schemeClr val="tx1"/>
                </a:solidFill>
              </a:rPr>
              <a:t>Найважливіша роль у комунікаціях приділяється </a:t>
            </a:r>
            <a:r>
              <a:rPr lang="uk-UA" b="1" u="sng" dirty="0">
                <a:solidFill>
                  <a:schemeClr val="tx1"/>
                </a:solidFill>
              </a:rPr>
              <a:t>зворотному зв'язку</a:t>
            </a:r>
            <a:r>
              <a:rPr lang="uk-UA" dirty="0">
                <a:solidFill>
                  <a:schemeClr val="tx1"/>
                </a:solidFill>
              </a:rPr>
              <a:t>. </a:t>
            </a:r>
          </a:p>
          <a:p>
            <a:pPr algn="just"/>
            <a:endParaRPr lang="uk-UA" dirty="0">
              <a:solidFill>
                <a:schemeClr val="tx1"/>
              </a:solidFill>
            </a:endParaRPr>
          </a:p>
          <a:p>
            <a:pPr algn="just"/>
            <a:r>
              <a:rPr lang="uk-UA" dirty="0">
                <a:solidFill>
                  <a:schemeClr val="tx1"/>
                </a:solidFill>
              </a:rPr>
              <a:t>За наявності зворотного зв'язку відправник і одержувач обмінюються комунікаційними ролями. Зворотний зв'язок необхідний для того, щоб зрозуміти, якою мірою повідомлення було сприйняте і зрозуміле. Менеджер не може виходити з того, що все, сказане або написане ним, зрозуміють точно так, як він задумав. Менеджер, який не налагодить зворотного зв'язку для одержання інформації, рано чи пізно зрозуміє, що ефективність його управлінських дій різко знижена.</a:t>
            </a:r>
          </a:p>
          <a:p>
            <a:endParaRPr lang="uk-UA" dirty="0"/>
          </a:p>
        </p:txBody>
      </p:sp>
    </p:spTree>
    <p:extLst>
      <p:ext uri="{BB962C8B-B14F-4D97-AF65-F5344CB8AC3E}">
        <p14:creationId xmlns:p14="http://schemas.microsoft.com/office/powerpoint/2010/main" val="3525256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hepresentation.ru/img/tmb/4/372624/3f39f79a5b49c2645ffdc3f26abb2b76-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80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hepresentation.ru/img/tmb/4/372624/8bd04708c9e8bd5b39dd9fb07bdc67b2-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724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Усні комунікаці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078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Письмові комунікаці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72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836712"/>
          </a:xfrm>
        </p:spPr>
        <p:txBody>
          <a:bodyPr/>
          <a:lstStyle/>
          <a:p>
            <a:pPr>
              <a:lnSpc>
                <a:spcPts val="2500"/>
              </a:lnSpc>
            </a:pPr>
            <a:r>
              <a:rPr lang="uk-UA" sz="3200" dirty="0">
                <a:solidFill>
                  <a:schemeClr val="tx1"/>
                </a:solidFill>
                <a:latin typeface="Bookman Old Style" panose="02050604050505020204" pitchFamily="18" charset="0"/>
              </a:rPr>
              <a:t>Поняття бізнес-комунікацій: сутність, цілі, завдання і принципи</a:t>
            </a:r>
            <a:endParaRPr lang="uk-UA" sz="3200" dirty="0"/>
          </a:p>
        </p:txBody>
      </p:sp>
      <p:sp>
        <p:nvSpPr>
          <p:cNvPr id="3" name="Объект 2"/>
          <p:cNvSpPr>
            <a:spLocks noGrp="1"/>
          </p:cNvSpPr>
          <p:nvPr>
            <p:ph idx="1"/>
          </p:nvPr>
        </p:nvSpPr>
        <p:spPr>
          <a:xfrm>
            <a:off x="457200" y="1340768"/>
            <a:ext cx="8229600" cy="5040560"/>
          </a:xfrm>
        </p:spPr>
        <p:txBody>
          <a:bodyPr>
            <a:normAutofit fontScale="85000" lnSpcReduction="10000"/>
          </a:bodyPr>
          <a:lstStyle/>
          <a:p>
            <a:pPr algn="just"/>
            <a:r>
              <a:rPr lang="uk-UA" b="1" dirty="0">
                <a:solidFill>
                  <a:schemeClr val="tx1"/>
                </a:solidFill>
                <a:latin typeface="Bookman Old Style" panose="02050604050505020204" pitchFamily="18" charset="0"/>
              </a:rPr>
              <a:t>Бізнес-комунікації</a:t>
            </a:r>
            <a:r>
              <a:rPr lang="uk-UA" dirty="0">
                <a:solidFill>
                  <a:schemeClr val="tx1"/>
                </a:solidFill>
                <a:latin typeface="Bookman Old Style" panose="02050604050505020204" pitchFamily="18" charset="0"/>
              </a:rPr>
              <a:t> (</a:t>
            </a:r>
            <a:r>
              <a:rPr lang="uk-UA" dirty="0" err="1">
                <a:solidFill>
                  <a:schemeClr val="tx1"/>
                </a:solidFill>
                <a:latin typeface="Bookman Old Style" panose="02050604050505020204" pitchFamily="18" charset="0"/>
              </a:rPr>
              <a:t>англ</a:t>
            </a:r>
            <a:r>
              <a:rPr lang="uk-UA" dirty="0">
                <a:solidFill>
                  <a:schemeClr val="tx1"/>
                </a:solidFill>
                <a:latin typeface="Bookman Old Style" panose="02050604050505020204" pitchFamily="18" charset="0"/>
              </a:rPr>
              <a:t>. </a:t>
            </a:r>
            <a:r>
              <a:rPr lang="uk-UA" i="1" dirty="0" err="1">
                <a:solidFill>
                  <a:schemeClr val="tx1"/>
                </a:solidFill>
                <a:latin typeface="Bookman Old Style" panose="02050604050505020204" pitchFamily="18" charset="0"/>
              </a:rPr>
              <a:t>business</a:t>
            </a:r>
            <a:r>
              <a:rPr lang="uk-UA" dirty="0">
                <a:solidFill>
                  <a:schemeClr val="tx1"/>
                </a:solidFill>
                <a:latin typeface="Bookman Old Style" panose="02050604050505020204" pitchFamily="18" charset="0"/>
              </a:rPr>
              <a:t> – </a:t>
            </a:r>
            <a:r>
              <a:rPr lang="uk-UA" i="1" dirty="0">
                <a:solidFill>
                  <a:schemeClr val="tx1"/>
                </a:solidFill>
                <a:latin typeface="Bookman Old Style" panose="02050604050505020204" pitchFamily="18" charset="0"/>
              </a:rPr>
              <a:t>справа, діло</a:t>
            </a:r>
            <a:r>
              <a:rPr lang="uk-UA" dirty="0">
                <a:solidFill>
                  <a:schemeClr val="tx1"/>
                </a:solidFill>
                <a:latin typeface="Bookman Old Style" panose="02050604050505020204" pitchFamily="18" charset="0"/>
              </a:rPr>
              <a:t> та лат. </a:t>
            </a:r>
            <a:r>
              <a:rPr lang="uk-UA" i="1" dirty="0" err="1">
                <a:solidFill>
                  <a:schemeClr val="tx1"/>
                </a:solidFill>
                <a:latin typeface="Bookman Old Style" panose="02050604050505020204" pitchFamily="18" charset="0"/>
              </a:rPr>
              <a:t>communicatio</a:t>
            </a:r>
            <a:r>
              <a:rPr lang="uk-UA" dirty="0">
                <a:solidFill>
                  <a:schemeClr val="tx1"/>
                </a:solidFill>
                <a:latin typeface="Bookman Old Style" panose="02050604050505020204" pitchFamily="18" charset="0"/>
              </a:rPr>
              <a:t> – </a:t>
            </a:r>
            <a:r>
              <a:rPr lang="uk-UA" i="1" dirty="0">
                <a:solidFill>
                  <a:schemeClr val="tx1"/>
                </a:solidFill>
                <a:latin typeface="Bookman Old Style" panose="02050604050505020204" pitchFamily="18" charset="0"/>
              </a:rPr>
              <a:t>зв’язок</a:t>
            </a:r>
            <a:r>
              <a:rPr lang="uk-UA" dirty="0">
                <a:solidFill>
                  <a:schemeClr val="tx1"/>
                </a:solidFill>
                <a:latin typeface="Bookman Old Style" panose="02050604050505020204" pitchFamily="18" charset="0"/>
              </a:rPr>
              <a:t>) – </a:t>
            </a:r>
            <a:r>
              <a:rPr lang="uk-UA" dirty="0" err="1">
                <a:solidFill>
                  <a:schemeClr val="tx1"/>
                </a:solidFill>
                <a:latin typeface="Bookman Old Style" panose="02050604050505020204" pitchFamily="18" charset="0"/>
              </a:rPr>
              <a:t>міжгрупові</a:t>
            </a:r>
            <a:r>
              <a:rPr lang="uk-UA" dirty="0">
                <a:solidFill>
                  <a:schemeClr val="tx1"/>
                </a:solidFill>
                <a:latin typeface="Bookman Old Style" panose="02050604050505020204" pitchFamily="18" charset="0"/>
              </a:rPr>
              <a:t> та міжособистісні комунікації, специфіка, структура та функції яких зумовлені сферою ділових відносин, у якій вони використовуються.</a:t>
            </a:r>
          </a:p>
          <a:p>
            <a:pPr algn="just"/>
            <a:r>
              <a:rPr lang="uk-UA" b="1" dirty="0">
                <a:solidFill>
                  <a:schemeClr val="tx1"/>
                </a:solidFill>
                <a:latin typeface="Bookman Old Style" panose="02050604050505020204" pitchFamily="18" charset="0"/>
              </a:rPr>
              <a:t> </a:t>
            </a:r>
            <a:endParaRPr lang="uk-UA" dirty="0">
              <a:solidFill>
                <a:schemeClr val="tx1"/>
              </a:solidFill>
              <a:latin typeface="Bookman Old Style" panose="02050604050505020204" pitchFamily="18" charset="0"/>
            </a:endParaRPr>
          </a:p>
          <a:p>
            <a:pPr algn="just"/>
            <a:r>
              <a:rPr lang="uk-UA" b="1" dirty="0">
                <a:solidFill>
                  <a:schemeClr val="tx1"/>
                </a:solidFill>
                <a:latin typeface="Bookman Old Style" panose="02050604050505020204" pitchFamily="18" charset="0"/>
              </a:rPr>
              <a:t>Бізнес-комунікації</a:t>
            </a:r>
            <a:r>
              <a:rPr lang="uk-UA" dirty="0">
                <a:solidFill>
                  <a:schemeClr val="tx1"/>
                </a:solidFill>
                <a:latin typeface="Bookman Old Style" panose="02050604050505020204" pitchFamily="18" charset="0"/>
              </a:rPr>
              <a:t>– це комплекс заходів, який передбачає формування та реалізацію управлінських рішень щодо створення, розвитку діяльності підприємства, підтримки його репутації задля задоволення потреб споживачів, організації гідної праці працівників та її оплати, підвищення конкурентоспроможності.</a:t>
            </a:r>
          </a:p>
          <a:p>
            <a:pPr algn="just"/>
            <a:r>
              <a:rPr lang="uk-UA" dirty="0">
                <a:solidFill>
                  <a:schemeClr val="tx1"/>
                </a:solidFill>
                <a:latin typeface="Bookman Old Style" panose="02050604050505020204" pitchFamily="18" charset="0"/>
              </a:rPr>
              <a:t> </a:t>
            </a:r>
          </a:p>
          <a:p>
            <a:pPr algn="just"/>
            <a:r>
              <a:rPr lang="uk-UA" dirty="0">
                <a:solidFill>
                  <a:schemeClr val="tx1"/>
                </a:solidFill>
                <a:latin typeface="Bookman Old Style" panose="02050604050505020204" pitchFamily="18" charset="0"/>
              </a:rPr>
              <a:t>Їх </a:t>
            </a:r>
            <a:r>
              <a:rPr lang="uk-UA" b="1" dirty="0">
                <a:solidFill>
                  <a:schemeClr val="tx1"/>
                </a:solidFill>
                <a:latin typeface="Bookman Old Style" panose="02050604050505020204" pitchFamily="18" charset="0"/>
              </a:rPr>
              <a:t>сутністю </a:t>
            </a:r>
            <a:r>
              <a:rPr lang="uk-UA" dirty="0">
                <a:solidFill>
                  <a:schemeClr val="tx1"/>
                </a:solidFill>
                <a:latin typeface="Bookman Old Style" panose="02050604050505020204" pitchFamily="18" charset="0"/>
              </a:rPr>
              <a:t>є взаємозв'язки між працівниками, підрозділами, організаціями тощо. Комунікації – обмін інформацією, її змістом між двома і більше особами (працівниками).</a:t>
            </a:r>
          </a:p>
          <a:p>
            <a:endParaRPr lang="uk-UA" dirty="0"/>
          </a:p>
        </p:txBody>
      </p:sp>
    </p:spTree>
    <p:extLst>
      <p:ext uri="{BB962C8B-B14F-4D97-AF65-F5344CB8AC3E}">
        <p14:creationId xmlns:p14="http://schemas.microsoft.com/office/powerpoint/2010/main" val="1488732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Електронні комунікаці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866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thepresentation.ru/img/tmb/4/372624/1b1351a985753581240ffdd365880424-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4664"/>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336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Типологія внутрішньоорганізаційних комунікаці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30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Формальні комунікаціїФормальні комунікації – обмін інформацією за каналами, передбаченими організаційною структурою фірм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532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thepresentation.ru/img/tmb/4/372624/532438eed6262cb98c346cfd74fae5df-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033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thepresentation.ru/img/tmb/4/372624/dadcd0e86bf115861829a5161387d1bc-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67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thepresentation.ru/img/tmb/4/372624/8c0a5faf213ce8e1c624820de54368c3-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21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thepresentation.ru/img/tmb/4/372624/4e30bb3758d24dcf56d53a9ed6a272d6-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83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thepresentation.ru/img/tmb/4/372624/a249807326962a86c865c4c30cf3af85-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144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thepresentation.ru/img/tmb/4/372624/f55da079f1440f60ee7801e8738bbea5-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793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340768"/>
          </a:xfrm>
        </p:spPr>
        <p:txBody>
          <a:bodyPr/>
          <a:lstStyle/>
          <a:p>
            <a:r>
              <a:rPr lang="uk-UA" sz="3600" b="1" dirty="0"/>
              <a:t>Основними завданнями бізнес-комунікацій є:</a:t>
            </a:r>
            <a:endParaRPr lang="uk-UA" sz="3600" dirty="0"/>
          </a:p>
        </p:txBody>
      </p:sp>
      <p:sp>
        <p:nvSpPr>
          <p:cNvPr id="3" name="Объект 2"/>
          <p:cNvSpPr>
            <a:spLocks noGrp="1"/>
          </p:cNvSpPr>
          <p:nvPr>
            <p:ph idx="1"/>
          </p:nvPr>
        </p:nvSpPr>
        <p:spPr/>
        <p:txBody>
          <a:bodyPr>
            <a:normAutofit fontScale="92500" lnSpcReduction="10000"/>
          </a:bodyPr>
          <a:lstStyle/>
          <a:p>
            <a:pPr algn="just"/>
            <a:r>
              <a:rPr lang="uk-UA" dirty="0"/>
              <a:t>- </a:t>
            </a:r>
            <a:r>
              <a:rPr lang="uk-UA" dirty="0">
                <a:solidFill>
                  <a:schemeClr val="tx1"/>
                </a:solidFill>
                <a:latin typeface="Bookman Old Style" panose="02050604050505020204" pitchFamily="18" charset="0"/>
              </a:rPr>
              <a:t>створення та утримання іміджу;</a:t>
            </a:r>
          </a:p>
          <a:p>
            <a:pPr algn="just"/>
            <a:r>
              <a:rPr lang="uk-UA" dirty="0">
                <a:solidFill>
                  <a:schemeClr val="tx1"/>
                </a:solidFill>
                <a:latin typeface="Bookman Old Style" panose="02050604050505020204" pitchFamily="18" charset="0"/>
              </a:rPr>
              <a:t>- вивчення зовнішнього впливу на діяльність суб'єкта;</a:t>
            </a:r>
          </a:p>
          <a:p>
            <a:pPr algn="just"/>
            <a:r>
              <a:rPr lang="uk-UA" dirty="0">
                <a:solidFill>
                  <a:schemeClr val="tx1"/>
                </a:solidFill>
                <a:latin typeface="Bookman Old Style" panose="02050604050505020204" pitchFamily="18" charset="0"/>
              </a:rPr>
              <a:t>- налагодження відносин між суб'єктом і цільовими аудиторіями;</a:t>
            </a:r>
          </a:p>
          <a:p>
            <a:pPr algn="just"/>
            <a:r>
              <a:rPr lang="uk-UA" dirty="0">
                <a:solidFill>
                  <a:schemeClr val="tx1"/>
                </a:solidFill>
                <a:latin typeface="Bookman Old Style" panose="02050604050505020204" pitchFamily="18" charset="0"/>
              </a:rPr>
              <a:t>- створення сприятливого соціально-економічного клімату та сприятливого</a:t>
            </a:r>
          </a:p>
          <a:p>
            <a:pPr algn="just"/>
            <a:r>
              <a:rPr lang="uk-UA" dirty="0">
                <a:solidFill>
                  <a:schemeClr val="tx1"/>
                </a:solidFill>
                <a:latin typeface="Bookman Old Style" panose="02050604050505020204" pitchFamily="18" charset="0"/>
              </a:rPr>
              <a:t>середовища для ведення діяльності;</a:t>
            </a:r>
          </a:p>
          <a:p>
            <a:pPr algn="just"/>
            <a:r>
              <a:rPr lang="uk-UA" dirty="0">
                <a:solidFill>
                  <a:schemeClr val="tx1"/>
                </a:solidFill>
                <a:latin typeface="Bookman Old Style" panose="02050604050505020204" pitchFamily="18" charset="0"/>
              </a:rPr>
              <a:t>- допомога суб'єкту економічної діяльності в отриманні точної та своєчасної інформації;</a:t>
            </a:r>
          </a:p>
          <a:p>
            <a:pPr algn="just"/>
            <a:r>
              <a:rPr lang="uk-UA" dirty="0">
                <a:solidFill>
                  <a:schemeClr val="tx1"/>
                </a:solidFill>
                <a:latin typeface="Bookman Old Style" panose="02050604050505020204" pitchFamily="18" charset="0"/>
              </a:rPr>
              <a:t>- пошук, вивчення та виявлення нових можливостей для бізнесу;</a:t>
            </a:r>
          </a:p>
          <a:p>
            <a:pPr algn="just"/>
            <a:r>
              <a:rPr lang="uk-UA" dirty="0">
                <a:solidFill>
                  <a:schemeClr val="tx1"/>
                </a:solidFill>
                <a:latin typeface="Bookman Old Style" panose="02050604050505020204" pitchFamily="18" charset="0"/>
              </a:rPr>
              <a:t>- налагодження комунікацій всередині організації.</a:t>
            </a:r>
          </a:p>
          <a:p>
            <a:endParaRPr lang="uk-UA" dirty="0"/>
          </a:p>
        </p:txBody>
      </p:sp>
    </p:spTree>
    <p:extLst>
      <p:ext uri="{BB962C8B-B14F-4D97-AF65-F5344CB8AC3E}">
        <p14:creationId xmlns:p14="http://schemas.microsoft.com/office/powerpoint/2010/main" val="1660518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Неформальні комунікаці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813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thepresentation.ru/img/tmb/4/372624/b0e14a2d1d29a60febab6e791fad8f7c-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508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Традиційні форми ділових комунікаці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797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4727443" cy="936104"/>
          </a:xfrm>
        </p:spPr>
        <p:txBody>
          <a:bodyPr/>
          <a:lstStyle/>
          <a:p>
            <a:pPr>
              <a:lnSpc>
                <a:spcPts val="3000"/>
              </a:lnSpc>
            </a:pPr>
            <a:r>
              <a:rPr lang="uk-UA" sz="3600" dirty="0">
                <a:solidFill>
                  <a:schemeClr val="tx1"/>
                </a:solidFill>
                <a:latin typeface="Bookman Old Style" panose="02050604050505020204" pitchFamily="18" charset="0"/>
              </a:rPr>
              <a:t>КОМУНІКАТИВНІ ШУМИ ТА БАР'ЄРИ</a:t>
            </a:r>
            <a:endParaRPr lang="uk-UA" sz="3600" dirty="0"/>
          </a:p>
        </p:txBody>
      </p:sp>
      <p:pic>
        <p:nvPicPr>
          <p:cNvPr id="21506" name="Picture 2" descr="Thumbnail of fram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80928"/>
            <a:ext cx="5405045" cy="345638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283968" y="1124744"/>
            <a:ext cx="4572000" cy="1477328"/>
          </a:xfrm>
          <a:prstGeom prst="rect">
            <a:avLst/>
          </a:prstGeom>
        </p:spPr>
        <p:txBody>
          <a:bodyPr>
            <a:spAutoFit/>
          </a:bodyPr>
          <a:lstStyle/>
          <a:p>
            <a:r>
              <a:rPr lang="ru-RU" b="1" dirty="0" err="1">
                <a:solidFill>
                  <a:schemeClr val="tx1"/>
                </a:solidFill>
              </a:rPr>
              <a:t>Комунікативні</a:t>
            </a:r>
            <a:r>
              <a:rPr lang="ru-RU" b="1" dirty="0">
                <a:solidFill>
                  <a:schemeClr val="tx1"/>
                </a:solidFill>
              </a:rPr>
              <a:t> </a:t>
            </a:r>
            <a:r>
              <a:rPr lang="ru-RU" b="1" dirty="0" err="1">
                <a:solidFill>
                  <a:schemeClr val="tx1"/>
                </a:solidFill>
              </a:rPr>
              <a:t>бар'єри</a:t>
            </a:r>
            <a:r>
              <a:rPr lang="ru-RU" b="1" dirty="0">
                <a:solidFill>
                  <a:schemeClr val="tx1"/>
                </a:solidFill>
              </a:rPr>
              <a:t> </a:t>
            </a:r>
            <a:r>
              <a:rPr lang="ru-RU" dirty="0">
                <a:solidFill>
                  <a:schemeClr val="tx1"/>
                </a:solidFill>
              </a:rPr>
              <a:t>- </a:t>
            </a:r>
            <a:r>
              <a:rPr lang="ru-RU" dirty="0" err="1">
                <a:solidFill>
                  <a:schemeClr val="tx1"/>
                </a:solidFill>
              </a:rPr>
              <a:t>це</a:t>
            </a:r>
            <a:r>
              <a:rPr lang="ru-RU" dirty="0">
                <a:solidFill>
                  <a:schemeClr val="tx1"/>
                </a:solidFill>
              </a:rPr>
              <a:t> </a:t>
            </a:r>
            <a:r>
              <a:rPr lang="ru-RU" dirty="0" err="1">
                <a:solidFill>
                  <a:schemeClr val="tx1"/>
                </a:solidFill>
              </a:rPr>
              <a:t>явища</a:t>
            </a:r>
            <a:r>
              <a:rPr lang="ru-RU" dirty="0">
                <a:solidFill>
                  <a:schemeClr val="tx1"/>
                </a:solidFill>
              </a:rPr>
              <a:t> </a:t>
            </a:r>
            <a:r>
              <a:rPr lang="ru-RU" dirty="0" err="1">
                <a:solidFill>
                  <a:schemeClr val="tx1"/>
                </a:solidFill>
              </a:rPr>
              <a:t>деформації</a:t>
            </a:r>
            <a:r>
              <a:rPr lang="ru-RU" dirty="0">
                <a:solidFill>
                  <a:schemeClr val="tx1"/>
                </a:solidFill>
              </a:rPr>
              <a:t> </a:t>
            </a:r>
            <a:r>
              <a:rPr lang="ru-RU" dirty="0" err="1">
                <a:solidFill>
                  <a:schemeClr val="tx1"/>
                </a:solidFill>
              </a:rPr>
              <a:t>комунікаційного</a:t>
            </a:r>
            <a:r>
              <a:rPr lang="ru-RU" dirty="0">
                <a:solidFill>
                  <a:schemeClr val="tx1"/>
                </a:solidFill>
              </a:rPr>
              <a:t> </a:t>
            </a:r>
            <a:r>
              <a:rPr lang="ru-RU" dirty="0" err="1">
                <a:solidFill>
                  <a:schemeClr val="tx1"/>
                </a:solidFill>
              </a:rPr>
              <a:t>процесу</a:t>
            </a:r>
            <a:r>
              <a:rPr lang="ru-RU" dirty="0">
                <a:solidFill>
                  <a:schemeClr val="tx1"/>
                </a:solidFill>
              </a:rPr>
              <a:t>, </a:t>
            </a:r>
            <a:r>
              <a:rPr lang="ru-RU" dirty="0" err="1">
                <a:solidFill>
                  <a:schemeClr val="tx1"/>
                </a:solidFill>
              </a:rPr>
              <a:t>викликані</a:t>
            </a:r>
            <a:r>
              <a:rPr lang="ru-RU" dirty="0">
                <a:solidFill>
                  <a:schemeClr val="tx1"/>
                </a:solidFill>
              </a:rPr>
              <a:t> </a:t>
            </a:r>
            <a:r>
              <a:rPr lang="ru-RU" dirty="0" err="1">
                <a:solidFill>
                  <a:schemeClr val="tx1"/>
                </a:solidFill>
              </a:rPr>
              <a:t>різними</a:t>
            </a:r>
            <a:r>
              <a:rPr lang="ru-RU" dirty="0">
                <a:solidFill>
                  <a:schemeClr val="tx1"/>
                </a:solidFill>
              </a:rPr>
              <a:t> причинами, </a:t>
            </a:r>
            <a:r>
              <a:rPr lang="ru-RU" dirty="0" err="1">
                <a:solidFill>
                  <a:schemeClr val="tx1"/>
                </a:solidFill>
              </a:rPr>
              <a:t>що</a:t>
            </a:r>
            <a:r>
              <a:rPr lang="ru-RU" dirty="0">
                <a:solidFill>
                  <a:schemeClr val="tx1"/>
                </a:solidFill>
              </a:rPr>
              <a:t> </a:t>
            </a:r>
            <a:r>
              <a:rPr lang="ru-RU" dirty="0" err="1">
                <a:solidFill>
                  <a:schemeClr val="tx1"/>
                </a:solidFill>
              </a:rPr>
              <a:t>можуть</a:t>
            </a:r>
            <a:r>
              <a:rPr lang="ru-RU" dirty="0">
                <a:solidFill>
                  <a:schemeClr val="tx1"/>
                </a:solidFill>
              </a:rPr>
              <a:t> </a:t>
            </a:r>
            <a:r>
              <a:rPr lang="ru-RU" dirty="0" err="1">
                <a:solidFill>
                  <a:schemeClr val="tx1"/>
                </a:solidFill>
              </a:rPr>
              <a:t>приводити</a:t>
            </a:r>
            <a:r>
              <a:rPr lang="ru-RU" dirty="0">
                <a:solidFill>
                  <a:schemeClr val="tx1"/>
                </a:solidFill>
              </a:rPr>
              <a:t> до </a:t>
            </a:r>
            <a:r>
              <a:rPr lang="ru-RU" dirty="0" err="1">
                <a:solidFill>
                  <a:schemeClr val="tx1"/>
                </a:solidFill>
              </a:rPr>
              <a:t>неадекватних</a:t>
            </a:r>
            <a:r>
              <a:rPr lang="ru-RU" dirty="0">
                <a:solidFill>
                  <a:schemeClr val="tx1"/>
                </a:solidFill>
              </a:rPr>
              <a:t> </a:t>
            </a:r>
            <a:r>
              <a:rPr lang="ru-RU" dirty="0" err="1">
                <a:solidFill>
                  <a:schemeClr val="tx1"/>
                </a:solidFill>
              </a:rPr>
              <a:t>дій</a:t>
            </a:r>
            <a:r>
              <a:rPr lang="ru-RU" dirty="0">
                <a:solidFill>
                  <a:schemeClr val="tx1"/>
                </a:solidFill>
              </a:rPr>
              <a:t> </a:t>
            </a:r>
            <a:r>
              <a:rPr lang="ru-RU" dirty="0" err="1">
                <a:solidFill>
                  <a:schemeClr val="tx1"/>
                </a:solidFill>
              </a:rPr>
              <a:t>одержувача</a:t>
            </a:r>
            <a:r>
              <a:rPr lang="ru-RU" dirty="0">
                <a:solidFill>
                  <a:schemeClr val="tx1"/>
                </a:solidFill>
              </a:rPr>
              <a:t>.</a:t>
            </a:r>
            <a:endParaRPr lang="uk-UA" dirty="0">
              <a:solidFill>
                <a:schemeClr val="tx1"/>
              </a:solidFill>
            </a:endParaRPr>
          </a:p>
        </p:txBody>
      </p:sp>
    </p:spTree>
    <p:extLst>
      <p:ext uri="{BB962C8B-B14F-4D97-AF65-F5344CB8AC3E}">
        <p14:creationId xmlns:p14="http://schemas.microsoft.com/office/powerpoint/2010/main" val="2498235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media-temporary.preziusercontent.com/frames-public/b/c/4/8/d/ef5bb464d6983ff4eb3df38a2aa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607997" cy="550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841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media-temporary.preziusercontent.com/frames-public/c/7/8/4/a/77bb2af4efd9a47f96f311164e1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7"/>
            <a:ext cx="7776864" cy="497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680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836712"/>
          </a:xfrm>
        </p:spPr>
        <p:txBody>
          <a:bodyPr/>
          <a:lstStyle/>
          <a:p>
            <a:r>
              <a:rPr lang="uk-UA" b="1" dirty="0"/>
              <a:t>Семантичний бар'єр</a:t>
            </a:r>
            <a:endParaRPr lang="uk-UA" dirty="0"/>
          </a:p>
        </p:txBody>
      </p:sp>
      <p:sp>
        <p:nvSpPr>
          <p:cNvPr id="3" name="Объект 2"/>
          <p:cNvSpPr>
            <a:spLocks noGrp="1"/>
          </p:cNvSpPr>
          <p:nvPr>
            <p:ph idx="1"/>
          </p:nvPr>
        </p:nvSpPr>
        <p:spPr>
          <a:xfrm>
            <a:off x="251520" y="1340768"/>
            <a:ext cx="8445624" cy="4968552"/>
          </a:xfrm>
        </p:spPr>
        <p:txBody>
          <a:bodyPr>
            <a:normAutofit fontScale="40000" lnSpcReduction="20000"/>
          </a:bodyPr>
          <a:lstStyle/>
          <a:p>
            <a:pPr algn="just"/>
            <a:r>
              <a:rPr lang="uk-UA" sz="4500" dirty="0">
                <a:solidFill>
                  <a:schemeClr val="tx1"/>
                </a:solidFill>
                <a:latin typeface="Bookman Old Style" panose="02050604050505020204" pitchFamily="18" charset="0"/>
              </a:rPr>
              <a:t>Цей бар'єр пов'язаний з тим, що учасники спілкування використовують різні значення слів. </a:t>
            </a:r>
          </a:p>
          <a:p>
            <a:pPr algn="just"/>
            <a:r>
              <a:rPr lang="uk-UA" sz="4500" dirty="0">
                <a:solidFill>
                  <a:schemeClr val="tx1"/>
                </a:solidFill>
                <a:latin typeface="Bookman Old Style" panose="02050604050505020204" pitchFamily="18" charset="0"/>
              </a:rPr>
              <a:t>Наприклад, скажемо, льотчик або танкіст чує в театрі слова: "Подати екіпаж!", то це може викликати в них легке здивування, тому що в п'єсі йдеться про карету, а вони уявляють собі людей, які керують машиною.</a:t>
            </a:r>
          </a:p>
          <a:p>
            <a:pPr algn="just"/>
            <a:endParaRPr lang="uk-UA" sz="4500" dirty="0">
              <a:solidFill>
                <a:schemeClr val="tx1"/>
              </a:solidFill>
              <a:latin typeface="Bookman Old Style" panose="02050604050505020204" pitchFamily="18" charset="0"/>
            </a:endParaRPr>
          </a:p>
          <a:p>
            <a:pPr algn="just"/>
            <a:endParaRPr lang="uk-UA" sz="4500" dirty="0">
              <a:solidFill>
                <a:schemeClr val="tx1"/>
              </a:solidFill>
              <a:latin typeface="Bookman Old Style" panose="02050604050505020204" pitchFamily="18" charset="0"/>
            </a:endParaRPr>
          </a:p>
          <a:p>
            <a:pPr algn="just"/>
            <a:r>
              <a:rPr lang="uk-UA" sz="4500" b="1" dirty="0">
                <a:solidFill>
                  <a:schemeClr val="tx1"/>
                </a:solidFill>
                <a:latin typeface="Bookman Old Style" panose="02050604050505020204" pitchFamily="18" charset="0"/>
              </a:rPr>
              <a:t>Спосіб подолання. </a:t>
            </a:r>
          </a:p>
          <a:p>
            <a:pPr algn="just"/>
            <a:r>
              <a:rPr lang="uk-UA" sz="4500" dirty="0">
                <a:solidFill>
                  <a:schemeClr val="tx1"/>
                </a:solidFill>
                <a:latin typeface="Bookman Old Style" panose="02050604050505020204" pitchFamily="18" charset="0"/>
              </a:rPr>
              <a:t>Спробуйте використовувати однозначні слова, щоб реципієнт точно зрозумів ваше повідомлення. Для успішної комунікації потрібно обрати одне значення, найбільш доречне у конкретній ситуації, в іншому випадку може виникнути непорозуміння. </a:t>
            </a:r>
          </a:p>
          <a:p>
            <a:pPr algn="just"/>
            <a:r>
              <a:rPr lang="uk-UA" sz="4500" dirty="0">
                <a:solidFill>
                  <a:schemeClr val="tx1"/>
                </a:solidFill>
                <a:latin typeface="Bookman Old Style" panose="02050604050505020204" pitchFamily="18" charset="0"/>
              </a:rPr>
              <a:t>Семантичний бар'єр може спричинити виникнення емоційного бар'єру і продовження спілкування буде заблоковано.</a:t>
            </a:r>
          </a:p>
          <a:p>
            <a:pPr algn="just"/>
            <a:r>
              <a:rPr lang="uk-UA" sz="4500" dirty="0">
                <a:solidFill>
                  <a:schemeClr val="tx1"/>
                </a:solidFill>
                <a:latin typeface="Bookman Old Style" panose="02050604050505020204" pitchFamily="18" charset="0"/>
              </a:rPr>
              <a:t>Особливо складні проблеми виникають при спілкуванні між представниками різних мов і культур. За таких умов обидві сторони не тільки повинні знати буквальні значення слів, але й інтерпретувати їх </a:t>
            </a:r>
            <a:r>
              <a:rPr lang="uk-UA" sz="4500" dirty="0" err="1">
                <a:solidFill>
                  <a:schemeClr val="tx1"/>
                </a:solidFill>
                <a:latin typeface="Bookman Old Style" panose="02050604050505020204" pitchFamily="18" charset="0"/>
              </a:rPr>
              <a:t>увідповідному</a:t>
            </a:r>
            <a:r>
              <a:rPr lang="uk-UA" sz="4500" dirty="0">
                <a:solidFill>
                  <a:schemeClr val="tx1"/>
                </a:solidFill>
                <a:latin typeface="Bookman Old Style" panose="02050604050505020204" pitchFamily="18" charset="0"/>
              </a:rPr>
              <a:t> контексті.</a:t>
            </a:r>
          </a:p>
          <a:p>
            <a:pPr algn="just"/>
            <a:r>
              <a:rPr lang="uk-UA" b="1" dirty="0"/>
              <a:t> </a:t>
            </a:r>
            <a:endParaRPr lang="uk-UA" dirty="0"/>
          </a:p>
          <a:p>
            <a:endParaRPr lang="uk-UA" dirty="0"/>
          </a:p>
        </p:txBody>
      </p:sp>
    </p:spTree>
    <p:extLst>
      <p:ext uri="{BB962C8B-B14F-4D97-AF65-F5344CB8AC3E}">
        <p14:creationId xmlns:p14="http://schemas.microsoft.com/office/powerpoint/2010/main" val="3812700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692696"/>
          </a:xfrm>
        </p:spPr>
        <p:txBody>
          <a:bodyPr/>
          <a:lstStyle/>
          <a:p>
            <a:r>
              <a:rPr lang="uk-UA" b="1" dirty="0"/>
              <a:t>Стилістичний бар'єр</a:t>
            </a:r>
            <a:endParaRPr lang="uk-UA" dirty="0"/>
          </a:p>
        </p:txBody>
      </p:sp>
      <p:sp>
        <p:nvSpPr>
          <p:cNvPr id="3" name="Объект 2"/>
          <p:cNvSpPr>
            <a:spLocks noGrp="1"/>
          </p:cNvSpPr>
          <p:nvPr>
            <p:ph idx="1"/>
          </p:nvPr>
        </p:nvSpPr>
        <p:spPr>
          <a:xfrm>
            <a:off x="539552" y="1268760"/>
            <a:ext cx="8229600" cy="4525963"/>
          </a:xfrm>
        </p:spPr>
        <p:txBody>
          <a:bodyPr>
            <a:normAutofit fontScale="92500"/>
          </a:bodyPr>
          <a:lstStyle/>
          <a:p>
            <a:pPr algn="just"/>
            <a:r>
              <a:rPr lang="uk-UA" dirty="0">
                <a:solidFill>
                  <a:schemeClr val="tx1"/>
                </a:solidFill>
                <a:latin typeface="Bookman Old Style" panose="02050604050505020204" pitchFamily="18" charset="0"/>
              </a:rPr>
              <a:t>Він виникає при невідповідності стилю мови того, хто говорить, і ситуації спілкування або стилю мови, стану того, хто в даний момент слухає.</a:t>
            </a:r>
          </a:p>
          <a:p>
            <a:pPr algn="just"/>
            <a:r>
              <a:rPr lang="uk-UA" b="1" dirty="0">
                <a:solidFill>
                  <a:schemeClr val="tx1"/>
                </a:solidFill>
                <a:latin typeface="Bookman Old Style" panose="02050604050505020204" pitchFamily="18" charset="0"/>
              </a:rPr>
              <a:t> </a:t>
            </a:r>
            <a:endParaRPr lang="uk-UA" dirty="0">
              <a:solidFill>
                <a:schemeClr val="tx1"/>
              </a:solidFill>
              <a:latin typeface="Bookman Old Style" panose="02050604050505020204" pitchFamily="18" charset="0"/>
            </a:endParaRPr>
          </a:p>
          <a:p>
            <a:pPr algn="just"/>
            <a:r>
              <a:rPr lang="uk-UA" b="1" dirty="0">
                <a:solidFill>
                  <a:schemeClr val="tx1"/>
                </a:solidFill>
                <a:latin typeface="Bookman Old Style" panose="02050604050505020204" pitchFamily="18" charset="0"/>
              </a:rPr>
              <a:t>Спосіб вирішення</a:t>
            </a:r>
            <a:r>
              <a:rPr lang="uk-UA" dirty="0">
                <a:solidFill>
                  <a:schemeClr val="tx1"/>
                </a:solidFill>
                <a:latin typeface="Bookman Old Style" panose="02050604050505020204" pitchFamily="18" charset="0"/>
              </a:rPr>
              <a:t>.</a:t>
            </a:r>
          </a:p>
          <a:p>
            <a:pPr algn="just"/>
            <a:r>
              <a:rPr lang="uk-UA" dirty="0">
                <a:solidFill>
                  <a:schemeClr val="tx1"/>
                </a:solidFill>
                <a:latin typeface="Bookman Old Style" panose="02050604050505020204" pitchFamily="18" charset="0"/>
              </a:rPr>
              <a:t>Слідкуйте за тим, щоб стиль мовлення відповідав ситуації, щоб не </a:t>
            </a:r>
            <a:r>
              <a:rPr lang="uk-UA" dirty="0" err="1">
                <a:solidFill>
                  <a:schemeClr val="tx1"/>
                </a:solidFill>
                <a:latin typeface="Bookman Old Style" panose="02050604050505020204" pitchFamily="18" charset="0"/>
              </a:rPr>
              <a:t>виникло</a:t>
            </a:r>
            <a:r>
              <a:rPr lang="uk-UA" dirty="0">
                <a:solidFill>
                  <a:schemeClr val="tx1"/>
                </a:solidFill>
                <a:latin typeface="Bookman Old Style" panose="02050604050505020204" pitchFamily="18" charset="0"/>
              </a:rPr>
              <a:t> казусу. </a:t>
            </a:r>
          </a:p>
          <a:p>
            <a:pPr algn="just"/>
            <a:r>
              <a:rPr lang="uk-UA" dirty="0">
                <a:solidFill>
                  <a:schemeClr val="tx1"/>
                </a:solidFill>
                <a:latin typeface="Bookman Old Style" panose="02050604050505020204" pitchFamily="18" charset="0"/>
              </a:rPr>
              <a:t>Наприклад, переказ змісту казки науковим стилем, безсумнівно, </a:t>
            </a:r>
            <a:r>
              <a:rPr lang="uk-UA" dirty="0" err="1">
                <a:solidFill>
                  <a:schemeClr val="tx1"/>
                </a:solidFill>
                <a:latin typeface="Bookman Old Style" panose="02050604050505020204" pitchFamily="18" charset="0"/>
              </a:rPr>
              <a:t>викличе</a:t>
            </a:r>
            <a:r>
              <a:rPr lang="uk-UA" dirty="0">
                <a:solidFill>
                  <a:schemeClr val="tx1"/>
                </a:solidFill>
                <a:latin typeface="Bookman Old Style" panose="02050604050505020204" pitchFamily="18" charset="0"/>
              </a:rPr>
              <a:t> стилістичний бар'єр. </a:t>
            </a:r>
          </a:p>
          <a:p>
            <a:pPr algn="just"/>
            <a:r>
              <a:rPr lang="uk-UA" dirty="0">
                <a:solidFill>
                  <a:schemeClr val="tx1"/>
                </a:solidFill>
                <a:latin typeface="Bookman Old Style" panose="02050604050505020204" pitchFamily="18" charset="0"/>
              </a:rPr>
              <a:t>Варто також правильно структурувати інформацію, використовувати зміст, говорити коротко, вести розмову в найбільш доречному ситуації темпі і ритмі.</a:t>
            </a:r>
          </a:p>
          <a:p>
            <a:pPr algn="just"/>
            <a:endParaRPr lang="uk-UA"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47862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lstStyle/>
          <a:p>
            <a:r>
              <a:rPr lang="uk-UA" b="1" dirty="0"/>
              <a:t>Логічний бар’єр</a:t>
            </a:r>
            <a:endParaRPr lang="uk-UA" dirty="0"/>
          </a:p>
        </p:txBody>
      </p:sp>
      <p:sp>
        <p:nvSpPr>
          <p:cNvPr id="3" name="Объект 2"/>
          <p:cNvSpPr>
            <a:spLocks noGrp="1"/>
          </p:cNvSpPr>
          <p:nvPr>
            <p:ph idx="1"/>
          </p:nvPr>
        </p:nvSpPr>
        <p:spPr/>
        <p:txBody>
          <a:bodyPr>
            <a:normAutofit fontScale="92500"/>
          </a:bodyPr>
          <a:lstStyle/>
          <a:p>
            <a:r>
              <a:rPr lang="uk-UA" dirty="0"/>
              <a:t> </a:t>
            </a:r>
          </a:p>
          <a:p>
            <a:pPr algn="just"/>
            <a:r>
              <a:rPr lang="uk-UA" dirty="0">
                <a:solidFill>
                  <a:schemeClr val="tx1"/>
                </a:solidFill>
                <a:latin typeface="Bookman Old Style" panose="02050604050505020204" pitchFamily="18" charset="0"/>
              </a:rPr>
              <a:t>Він виникає в тих випадках, коли логіка міркування того хто говорить або занадто складна для розуміння слухаючого, або здається йому неправильною чи суперечить властивій йому манері доказів.</a:t>
            </a:r>
          </a:p>
          <a:p>
            <a:pPr algn="just"/>
            <a:r>
              <a:rPr lang="uk-UA" dirty="0">
                <a:solidFill>
                  <a:schemeClr val="tx1"/>
                </a:solidFill>
                <a:latin typeface="Bookman Old Style" panose="02050604050505020204" pitchFamily="18" charset="0"/>
              </a:rPr>
              <a:t> </a:t>
            </a:r>
          </a:p>
          <a:p>
            <a:pPr algn="just"/>
            <a:r>
              <a:rPr lang="uk-UA" dirty="0">
                <a:solidFill>
                  <a:schemeClr val="tx1"/>
                </a:solidFill>
                <a:latin typeface="Bookman Old Style" panose="02050604050505020204" pitchFamily="18" charset="0"/>
              </a:rPr>
              <a:t> </a:t>
            </a:r>
          </a:p>
          <a:p>
            <a:pPr algn="just"/>
            <a:r>
              <a:rPr lang="uk-UA" dirty="0">
                <a:solidFill>
                  <a:schemeClr val="tx1"/>
                </a:solidFill>
                <a:latin typeface="Bookman Old Style" panose="02050604050505020204" pitchFamily="18" charset="0"/>
              </a:rPr>
              <a:t>Подолання логічного бар'єра можливо в тому випадку, якщо "йти від партнера", тобто намагатися зрозуміти логіку його думки і спосіб побудови умовиводів, знаходячи тим самим причини розбіжностей ваших думок.</a:t>
            </a:r>
          </a:p>
          <a:p>
            <a:endParaRPr lang="uk-UA" dirty="0"/>
          </a:p>
        </p:txBody>
      </p:sp>
    </p:spTree>
    <p:extLst>
      <p:ext uri="{BB962C8B-B14F-4D97-AF65-F5344CB8AC3E}">
        <p14:creationId xmlns:p14="http://schemas.microsoft.com/office/powerpoint/2010/main" val="1100062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836712"/>
          </a:xfrm>
        </p:spPr>
        <p:txBody>
          <a:bodyPr/>
          <a:lstStyle/>
          <a:p>
            <a:r>
              <a:rPr lang="uk-UA" b="1" dirty="0"/>
              <a:t>Фізичний бар'єр</a:t>
            </a:r>
            <a:endParaRPr lang="uk-UA" dirty="0"/>
          </a:p>
        </p:txBody>
      </p:sp>
      <p:sp>
        <p:nvSpPr>
          <p:cNvPr id="3" name="Объект 2"/>
          <p:cNvSpPr>
            <a:spLocks noGrp="1"/>
          </p:cNvSpPr>
          <p:nvPr>
            <p:ph idx="1"/>
          </p:nvPr>
        </p:nvSpPr>
        <p:spPr>
          <a:xfrm>
            <a:off x="323528" y="1628800"/>
            <a:ext cx="8229600" cy="4525963"/>
          </a:xfrm>
        </p:spPr>
        <p:txBody>
          <a:bodyPr>
            <a:normAutofit fontScale="92500" lnSpcReduction="20000"/>
          </a:bodyPr>
          <a:lstStyle/>
          <a:p>
            <a:pPr algn="just"/>
            <a:r>
              <a:rPr lang="uk-UA" dirty="0">
                <a:solidFill>
                  <a:schemeClr val="tx1"/>
                </a:solidFill>
              </a:rPr>
              <a:t>Фізичні бар'єри - це комунікативні перешкоди, що виникають у матеріальному середовищі. </a:t>
            </a:r>
          </a:p>
          <a:p>
            <a:pPr algn="just"/>
            <a:r>
              <a:rPr lang="uk-UA" dirty="0">
                <a:solidFill>
                  <a:schemeClr val="tx1"/>
                </a:solidFill>
              </a:rPr>
              <a:t>Фізичні бар'єри - це несподіваний відволікаючий шум, що тимчасово заглушає голос; відстані між людьми; стіни або інші статичні перешкоди, що виникають під час прийому інформації. </a:t>
            </a:r>
          </a:p>
          <a:p>
            <a:pPr algn="just"/>
            <a:r>
              <a:rPr lang="uk-UA" dirty="0">
                <a:solidFill>
                  <a:schemeClr val="tx1"/>
                </a:solidFill>
              </a:rPr>
              <a:t>Як правило учасникам комунікацій стає відомо про виникнення такого роду бар'єрів, і вони прагнуть «перебороти» перешкоди.</a:t>
            </a:r>
          </a:p>
          <a:p>
            <a:pPr algn="just"/>
            <a:r>
              <a:rPr lang="uk-UA" dirty="0">
                <a:solidFill>
                  <a:schemeClr val="tx1"/>
                </a:solidFill>
              </a:rPr>
              <a:t> </a:t>
            </a:r>
          </a:p>
          <a:p>
            <a:pPr algn="just"/>
            <a:r>
              <a:rPr lang="uk-UA" dirty="0">
                <a:solidFill>
                  <a:schemeClr val="tx1"/>
                </a:solidFill>
              </a:rPr>
              <a:t>Спосіб подолання.</a:t>
            </a:r>
          </a:p>
          <a:p>
            <a:pPr algn="just"/>
            <a:r>
              <a:rPr lang="uk-UA" dirty="0">
                <a:solidFill>
                  <a:schemeClr val="tx1"/>
                </a:solidFill>
              </a:rPr>
              <a:t>Не починайте розмову там, де потенційно може виникнути такий бар'єр. Банальний приклад : немає сенсу телефонувати комусь в метро тому що вас або взагалі не буде чутно, або буде чутно уривками.</a:t>
            </a:r>
          </a:p>
          <a:p>
            <a:pPr algn="just"/>
            <a:endParaRPr lang="uk-UA" dirty="0">
              <a:solidFill>
                <a:schemeClr val="tx1"/>
              </a:solidFill>
            </a:endParaRPr>
          </a:p>
        </p:txBody>
      </p:sp>
    </p:spTree>
    <p:extLst>
      <p:ext uri="{BB962C8B-B14F-4D97-AF65-F5344CB8AC3E}">
        <p14:creationId xmlns:p14="http://schemas.microsoft.com/office/powerpoint/2010/main" val="3568856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620688"/>
            <a:ext cx="7008943" cy="458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934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1340768"/>
          </a:xfrm>
        </p:spPr>
        <p:txBody>
          <a:bodyPr/>
          <a:lstStyle/>
          <a:p>
            <a:r>
              <a:rPr lang="uk-UA" dirty="0">
                <a:effectLst/>
              </a:rPr>
              <a:t>Соціально-культурний бар'єр</a:t>
            </a:r>
            <a:endParaRPr lang="uk-UA" dirty="0"/>
          </a:p>
        </p:txBody>
      </p:sp>
      <p:sp>
        <p:nvSpPr>
          <p:cNvPr id="3" name="Объект 2"/>
          <p:cNvSpPr>
            <a:spLocks noGrp="1"/>
          </p:cNvSpPr>
          <p:nvPr>
            <p:ph idx="1"/>
          </p:nvPr>
        </p:nvSpPr>
        <p:spPr/>
        <p:txBody>
          <a:bodyPr>
            <a:normAutofit fontScale="92500" lnSpcReduction="20000"/>
          </a:bodyPr>
          <a:lstStyle/>
          <a:p>
            <a:pPr algn="just"/>
            <a:r>
              <a:rPr lang="uk-UA" dirty="0">
                <a:solidFill>
                  <a:schemeClr val="tx1"/>
                </a:solidFill>
                <a:latin typeface="Bookman Old Style" panose="02050604050505020204" pitchFamily="18" charset="0"/>
              </a:rPr>
              <a:t>Його причиною стають соціальні, політичні, релігійні і професійні розбіжності в поглядах, звичках, традиціях, що призводять до різного пояснення і сприйняття тих або інших понять, явищ, розумінь.</a:t>
            </a:r>
          </a:p>
          <a:p>
            <a:pPr algn="just"/>
            <a:r>
              <a:rPr lang="uk-UA" dirty="0">
                <a:solidFill>
                  <a:schemeClr val="tx1"/>
                </a:solidFill>
                <a:latin typeface="Bookman Old Style" panose="02050604050505020204" pitchFamily="18" charset="0"/>
              </a:rPr>
              <a:t>Щоб подолати цей бар'єр потрібно уникати "незручних" тем. Пам'ятаєте золоте правило: "Про політику, релігії і гроші не говорять". Чому? Тому що це точно </a:t>
            </a:r>
            <a:r>
              <a:rPr lang="uk-UA" dirty="0" err="1">
                <a:solidFill>
                  <a:schemeClr val="tx1"/>
                </a:solidFill>
                <a:latin typeface="Bookman Old Style" panose="02050604050505020204" pitchFamily="18" charset="0"/>
              </a:rPr>
              <a:t>викличе</a:t>
            </a:r>
            <a:r>
              <a:rPr lang="uk-UA" dirty="0">
                <a:solidFill>
                  <a:schemeClr val="tx1"/>
                </a:solidFill>
                <a:latin typeface="Bookman Old Style" panose="02050604050505020204" pitchFamily="18" charset="0"/>
              </a:rPr>
              <a:t> суперечку. </a:t>
            </a:r>
          </a:p>
          <a:p>
            <a:pPr algn="just"/>
            <a:endParaRPr lang="uk-UA" dirty="0">
              <a:solidFill>
                <a:schemeClr val="tx1"/>
              </a:solidFill>
              <a:latin typeface="Bookman Old Style" panose="02050604050505020204" pitchFamily="18" charset="0"/>
            </a:endParaRPr>
          </a:p>
          <a:p>
            <a:pPr marL="0" indent="0" algn="just">
              <a:buNone/>
            </a:pPr>
            <a:r>
              <a:rPr lang="uk-UA" dirty="0">
                <a:solidFill>
                  <a:schemeClr val="tx1"/>
                </a:solidFill>
                <a:latin typeface="Bookman Old Style" panose="02050604050505020204" pitchFamily="18" charset="0"/>
              </a:rPr>
              <a:t>Якщо вже сталось так, що мова пішла про такі суперечливі речі, варто спокійно реагувати, не намагатися довести співрозмовнику, що він не має рацію, це все марно, все одно кожен залишиться при своїй думці, але втратите нормальне ставлення і відносини. Просто намагайтесь змінити тему розмови.</a:t>
            </a:r>
          </a:p>
        </p:txBody>
      </p:sp>
    </p:spTree>
    <p:extLst>
      <p:ext uri="{BB962C8B-B14F-4D97-AF65-F5344CB8AC3E}">
        <p14:creationId xmlns:p14="http://schemas.microsoft.com/office/powerpoint/2010/main" val="638913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lstStyle/>
          <a:p>
            <a:r>
              <a:rPr lang="uk-UA" b="1" dirty="0"/>
              <a:t>Фонетичний бар'єр</a:t>
            </a:r>
            <a:endParaRPr lang="uk-UA" dirty="0"/>
          </a:p>
        </p:txBody>
      </p:sp>
      <p:sp>
        <p:nvSpPr>
          <p:cNvPr id="3" name="Объект 2"/>
          <p:cNvSpPr>
            <a:spLocks noGrp="1"/>
          </p:cNvSpPr>
          <p:nvPr>
            <p:ph idx="1"/>
          </p:nvPr>
        </p:nvSpPr>
        <p:spPr>
          <a:xfrm>
            <a:off x="467544" y="1340768"/>
            <a:ext cx="8229600" cy="4525963"/>
          </a:xfrm>
        </p:spPr>
        <p:txBody>
          <a:bodyPr>
            <a:normAutofit fontScale="92500" lnSpcReduction="10000"/>
          </a:bodyPr>
          <a:lstStyle/>
          <a:p>
            <a:pPr algn="just"/>
            <a:r>
              <a:rPr lang="uk-UA" dirty="0">
                <a:solidFill>
                  <a:schemeClr val="tx1"/>
                </a:solidFill>
              </a:rPr>
              <a:t>Такий бар'єр може бути викликаний різними причинами як психологічного, так і іншого характеру. Він може виникати через огріхи в процесі передачі інформації. Це фонетичне нерозуміння. </a:t>
            </a:r>
          </a:p>
          <a:p>
            <a:pPr algn="just"/>
            <a:r>
              <a:rPr lang="uk-UA" dirty="0">
                <a:solidFill>
                  <a:schemeClr val="tx1"/>
                </a:solidFill>
              </a:rPr>
              <a:t>Феномен фонетичного нерозуміння з'являється в результаті використання комунікатором невиразної швидкої мови, розмови-скоромовки або мови з великою кількістю звуків-паразитів.</a:t>
            </a:r>
          </a:p>
          <a:p>
            <a:pPr algn="just"/>
            <a:r>
              <a:rPr lang="uk-UA" dirty="0">
                <a:solidFill>
                  <a:schemeClr val="tx1"/>
                </a:solidFill>
              </a:rPr>
              <a:t> </a:t>
            </a:r>
          </a:p>
          <a:p>
            <a:pPr algn="just"/>
            <a:r>
              <a:rPr lang="uk-UA" dirty="0">
                <a:solidFill>
                  <a:schemeClr val="tx1"/>
                </a:solidFill>
              </a:rPr>
              <a:t>Спосіб подолання: попрацюйте над вимовою, намагайтеся говорити виразно, чітко. Не говоріть занадто голосно чи тихо. Говоріть зі середньою швидкістю </a:t>
            </a:r>
            <a:r>
              <a:rPr lang="uk-UA" dirty="0" err="1">
                <a:solidFill>
                  <a:schemeClr val="tx1"/>
                </a:solidFill>
              </a:rPr>
              <a:t>Корректно</a:t>
            </a:r>
            <a:r>
              <a:rPr lang="uk-UA" dirty="0">
                <a:solidFill>
                  <a:schemeClr val="tx1"/>
                </a:solidFill>
              </a:rPr>
              <a:t> використовуйте інтонацію. Позбудьтесь слів-паразитів.</a:t>
            </a:r>
          </a:p>
          <a:p>
            <a:endParaRPr lang="uk-UA" dirty="0"/>
          </a:p>
        </p:txBody>
      </p:sp>
    </p:spTree>
    <p:extLst>
      <p:ext uri="{BB962C8B-B14F-4D97-AF65-F5344CB8AC3E}">
        <p14:creationId xmlns:p14="http://schemas.microsoft.com/office/powerpoint/2010/main" val="903251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uk-UA" b="1" dirty="0"/>
              <a:t>Бар'єр авторитету</a:t>
            </a:r>
            <a:endParaRPr lang="uk-UA" dirty="0"/>
          </a:p>
        </p:txBody>
      </p:sp>
      <p:sp>
        <p:nvSpPr>
          <p:cNvPr id="3" name="Объект 2"/>
          <p:cNvSpPr>
            <a:spLocks noGrp="1"/>
          </p:cNvSpPr>
          <p:nvPr>
            <p:ph idx="1"/>
          </p:nvPr>
        </p:nvSpPr>
        <p:spPr/>
        <p:txBody>
          <a:bodyPr>
            <a:normAutofit fontScale="77500" lnSpcReduction="20000"/>
          </a:bodyPr>
          <a:lstStyle/>
          <a:p>
            <a:pPr algn="just"/>
            <a:r>
              <a:rPr lang="uk-UA" dirty="0">
                <a:solidFill>
                  <a:schemeClr val="tx1"/>
                </a:solidFill>
                <a:latin typeface="Bookman Old Style" panose="02050604050505020204" pitchFamily="18" charset="0"/>
              </a:rPr>
              <a:t>Іноді перешкодою може стати саме сприйняття партнера спілкування як особи певної професії, національності, статі і віку. Тобто перешкодою може стати саме несприйняття того, хто говорить через його неавторитетність в очах слухача. Або ж навпаки, під час спілкування з людиною, яка є для співрозмовника дуже авторитетною, він може губитися, бути неуважним, не знати, що відповісти.</a:t>
            </a:r>
          </a:p>
          <a:p>
            <a:pPr algn="just"/>
            <a:endParaRPr lang="uk-UA" dirty="0">
              <a:solidFill>
                <a:schemeClr val="tx1"/>
              </a:solidFill>
              <a:latin typeface="Bookman Old Style" panose="02050604050505020204" pitchFamily="18" charset="0"/>
            </a:endParaRPr>
          </a:p>
          <a:p>
            <a:pPr algn="just"/>
            <a:endParaRPr lang="uk-UA" dirty="0">
              <a:solidFill>
                <a:schemeClr val="tx1"/>
              </a:solidFill>
              <a:latin typeface="Bookman Old Style" panose="02050604050505020204" pitchFamily="18" charset="0"/>
            </a:endParaRPr>
          </a:p>
          <a:p>
            <a:pPr algn="just"/>
            <a:r>
              <a:rPr lang="uk-UA" dirty="0">
                <a:solidFill>
                  <a:schemeClr val="tx1"/>
                </a:solidFill>
                <a:latin typeface="Bookman Old Style" panose="02050604050505020204" pitchFamily="18" charset="0"/>
              </a:rPr>
              <a:t>Спосіб подолання.</a:t>
            </a:r>
          </a:p>
          <a:p>
            <a:pPr algn="just"/>
            <a:r>
              <a:rPr lang="uk-UA" dirty="0">
                <a:solidFill>
                  <a:schemeClr val="tx1"/>
                </a:solidFill>
                <a:latin typeface="Bookman Old Style" panose="02050604050505020204" pitchFamily="18" charset="0"/>
              </a:rPr>
              <a:t>Спробуйте прибрати упереджене ставлення до співрозмовника. Якщо людина не є авторитетом для вас особисто - не означає, що вона говорить нісенітницю. Так, ви можете не довіряти його інформації, але принаймні не подавайте виду, завжди вислуховуйте людину з повагою. Перевірте інформацію після розмови, можливо, ви зрозумієте, що недооцінювали свого співрозмовника.</a:t>
            </a:r>
          </a:p>
        </p:txBody>
      </p:sp>
    </p:spTree>
    <p:extLst>
      <p:ext uri="{BB962C8B-B14F-4D97-AF65-F5344CB8AC3E}">
        <p14:creationId xmlns:p14="http://schemas.microsoft.com/office/powerpoint/2010/main" val="3681540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4664"/>
            <a:ext cx="8229600" cy="4525963"/>
          </a:xfrm>
        </p:spPr>
        <p:txBody>
          <a:bodyPr/>
          <a:lstStyle/>
          <a:p>
            <a:r>
              <a:rPr lang="ru-RU" b="1" dirty="0" err="1">
                <a:solidFill>
                  <a:schemeClr val="tx1"/>
                </a:solidFill>
              </a:rPr>
              <a:t>Комунікативні</a:t>
            </a:r>
            <a:r>
              <a:rPr lang="ru-RU" b="1" dirty="0">
                <a:solidFill>
                  <a:schemeClr val="tx1"/>
                </a:solidFill>
              </a:rPr>
              <a:t> </a:t>
            </a:r>
            <a:r>
              <a:rPr lang="ru-RU" b="1" dirty="0" err="1">
                <a:solidFill>
                  <a:schemeClr val="tx1"/>
                </a:solidFill>
              </a:rPr>
              <a:t>бар'єри</a:t>
            </a:r>
            <a:r>
              <a:rPr lang="ru-RU" b="1" dirty="0">
                <a:solidFill>
                  <a:schemeClr val="tx1"/>
                </a:solidFill>
              </a:rPr>
              <a:t> </a:t>
            </a:r>
            <a:r>
              <a:rPr lang="ru-RU" dirty="0">
                <a:solidFill>
                  <a:schemeClr val="tx1"/>
                </a:solidFill>
              </a:rPr>
              <a:t>- </a:t>
            </a:r>
            <a:r>
              <a:rPr lang="ru-RU" dirty="0" err="1">
                <a:solidFill>
                  <a:schemeClr val="tx1"/>
                </a:solidFill>
              </a:rPr>
              <a:t>це</a:t>
            </a:r>
            <a:r>
              <a:rPr lang="ru-RU" dirty="0">
                <a:solidFill>
                  <a:schemeClr val="tx1"/>
                </a:solidFill>
              </a:rPr>
              <a:t> </a:t>
            </a:r>
            <a:r>
              <a:rPr lang="ru-RU" dirty="0" err="1">
                <a:solidFill>
                  <a:schemeClr val="tx1"/>
                </a:solidFill>
              </a:rPr>
              <a:t>явища</a:t>
            </a:r>
            <a:r>
              <a:rPr lang="ru-RU" dirty="0">
                <a:solidFill>
                  <a:schemeClr val="tx1"/>
                </a:solidFill>
              </a:rPr>
              <a:t> </a:t>
            </a:r>
            <a:r>
              <a:rPr lang="ru-RU" dirty="0" err="1">
                <a:solidFill>
                  <a:schemeClr val="tx1"/>
                </a:solidFill>
              </a:rPr>
              <a:t>деформації</a:t>
            </a:r>
            <a:r>
              <a:rPr lang="ru-RU" dirty="0">
                <a:solidFill>
                  <a:schemeClr val="tx1"/>
                </a:solidFill>
              </a:rPr>
              <a:t> </a:t>
            </a:r>
            <a:r>
              <a:rPr lang="ru-RU" dirty="0" err="1">
                <a:solidFill>
                  <a:schemeClr val="tx1"/>
                </a:solidFill>
              </a:rPr>
              <a:t>комунікаційного</a:t>
            </a:r>
            <a:r>
              <a:rPr lang="ru-RU" dirty="0">
                <a:solidFill>
                  <a:schemeClr val="tx1"/>
                </a:solidFill>
              </a:rPr>
              <a:t> </a:t>
            </a:r>
            <a:r>
              <a:rPr lang="ru-RU" dirty="0" err="1">
                <a:solidFill>
                  <a:schemeClr val="tx1"/>
                </a:solidFill>
              </a:rPr>
              <a:t>процесу</a:t>
            </a:r>
            <a:r>
              <a:rPr lang="ru-RU" dirty="0">
                <a:solidFill>
                  <a:schemeClr val="tx1"/>
                </a:solidFill>
              </a:rPr>
              <a:t>, </a:t>
            </a:r>
            <a:r>
              <a:rPr lang="ru-RU" dirty="0" err="1">
                <a:solidFill>
                  <a:schemeClr val="tx1"/>
                </a:solidFill>
              </a:rPr>
              <a:t>викликані</a:t>
            </a:r>
            <a:r>
              <a:rPr lang="ru-RU" dirty="0">
                <a:solidFill>
                  <a:schemeClr val="tx1"/>
                </a:solidFill>
              </a:rPr>
              <a:t> </a:t>
            </a:r>
            <a:r>
              <a:rPr lang="ru-RU" dirty="0" err="1">
                <a:solidFill>
                  <a:schemeClr val="tx1"/>
                </a:solidFill>
              </a:rPr>
              <a:t>різними</a:t>
            </a:r>
            <a:r>
              <a:rPr lang="ru-RU" dirty="0">
                <a:solidFill>
                  <a:schemeClr val="tx1"/>
                </a:solidFill>
              </a:rPr>
              <a:t> причинами, </a:t>
            </a:r>
            <a:r>
              <a:rPr lang="ru-RU" dirty="0" err="1">
                <a:solidFill>
                  <a:schemeClr val="tx1"/>
                </a:solidFill>
              </a:rPr>
              <a:t>що</a:t>
            </a:r>
            <a:r>
              <a:rPr lang="ru-RU" dirty="0">
                <a:solidFill>
                  <a:schemeClr val="tx1"/>
                </a:solidFill>
              </a:rPr>
              <a:t> </a:t>
            </a:r>
            <a:r>
              <a:rPr lang="ru-RU" dirty="0" err="1">
                <a:solidFill>
                  <a:schemeClr val="tx1"/>
                </a:solidFill>
              </a:rPr>
              <a:t>можуть</a:t>
            </a:r>
            <a:r>
              <a:rPr lang="ru-RU" dirty="0">
                <a:solidFill>
                  <a:schemeClr val="tx1"/>
                </a:solidFill>
              </a:rPr>
              <a:t> </a:t>
            </a:r>
            <a:r>
              <a:rPr lang="ru-RU" dirty="0" err="1">
                <a:solidFill>
                  <a:schemeClr val="tx1"/>
                </a:solidFill>
              </a:rPr>
              <a:t>приводити</a:t>
            </a:r>
            <a:r>
              <a:rPr lang="ru-RU" dirty="0">
                <a:solidFill>
                  <a:schemeClr val="tx1"/>
                </a:solidFill>
              </a:rPr>
              <a:t> до </a:t>
            </a:r>
            <a:r>
              <a:rPr lang="ru-RU" dirty="0" err="1">
                <a:solidFill>
                  <a:schemeClr val="tx1"/>
                </a:solidFill>
              </a:rPr>
              <a:t>неадекватних</a:t>
            </a:r>
            <a:r>
              <a:rPr lang="ru-RU" dirty="0">
                <a:solidFill>
                  <a:schemeClr val="tx1"/>
                </a:solidFill>
              </a:rPr>
              <a:t> </a:t>
            </a:r>
            <a:r>
              <a:rPr lang="ru-RU" dirty="0" err="1">
                <a:solidFill>
                  <a:schemeClr val="tx1"/>
                </a:solidFill>
              </a:rPr>
              <a:t>дій</a:t>
            </a:r>
            <a:r>
              <a:rPr lang="ru-RU" dirty="0">
                <a:solidFill>
                  <a:schemeClr val="tx1"/>
                </a:solidFill>
              </a:rPr>
              <a:t> </a:t>
            </a:r>
            <a:r>
              <a:rPr lang="ru-RU" dirty="0" err="1">
                <a:solidFill>
                  <a:schemeClr val="tx1"/>
                </a:solidFill>
              </a:rPr>
              <a:t>одержувача</a:t>
            </a:r>
            <a:r>
              <a:rPr lang="ru-RU" dirty="0">
                <a:solidFill>
                  <a:schemeClr val="tx1"/>
                </a:solidFill>
              </a:rPr>
              <a:t>.</a:t>
            </a:r>
            <a:endParaRPr lang="uk-UA" dirty="0">
              <a:solidFill>
                <a:schemeClr val="tx1"/>
              </a:solidFill>
            </a:endParaRPr>
          </a:p>
        </p:txBody>
      </p:sp>
    </p:spTree>
    <p:extLst>
      <p:ext uri="{BB962C8B-B14F-4D97-AF65-F5344CB8AC3E}">
        <p14:creationId xmlns:p14="http://schemas.microsoft.com/office/powerpoint/2010/main" val="2566947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8640"/>
            <a:ext cx="8229600" cy="6264696"/>
          </a:xfrm>
        </p:spPr>
        <p:txBody>
          <a:bodyPr>
            <a:normAutofit fontScale="62500" lnSpcReduction="20000"/>
          </a:bodyPr>
          <a:lstStyle/>
          <a:p>
            <a:pPr algn="just"/>
            <a:r>
              <a:rPr lang="uk-UA" sz="2600" dirty="0">
                <a:solidFill>
                  <a:schemeClr val="tx1"/>
                </a:solidFill>
                <a:latin typeface="Bookman Old Style" panose="02050604050505020204" pitchFamily="18" charset="0"/>
              </a:rPr>
              <a:t>Так, згідно з </a:t>
            </a:r>
            <a:r>
              <a:rPr lang="uk-UA" sz="2600" u="sng" dirty="0">
                <a:solidFill>
                  <a:schemeClr val="tx1"/>
                </a:solidFill>
                <a:latin typeface="Bookman Old Style" panose="02050604050505020204" pitchFamily="18" charset="0"/>
              </a:rPr>
              <a:t>лінгвістичним підходом</a:t>
            </a:r>
            <a:r>
              <a:rPr lang="uk-UA" sz="2600" dirty="0">
                <a:solidFill>
                  <a:schemeClr val="tx1"/>
                </a:solidFill>
                <a:latin typeface="Bookman Old Style" panose="02050604050505020204" pitchFamily="18" charset="0"/>
              </a:rPr>
              <a:t> </a:t>
            </a:r>
            <a:r>
              <a:rPr lang="uk-UA" sz="2600" b="1" dirty="0">
                <a:solidFill>
                  <a:schemeClr val="tx1"/>
                </a:solidFill>
                <a:latin typeface="Bookman Old Style" panose="02050604050505020204" pitchFamily="18" charset="0"/>
              </a:rPr>
              <a:t>комунікацію</a:t>
            </a:r>
            <a:r>
              <a:rPr lang="uk-UA" sz="2600" dirty="0">
                <a:solidFill>
                  <a:schemeClr val="tx1"/>
                </a:solidFill>
                <a:latin typeface="Bookman Old Style" panose="02050604050505020204" pitchFamily="18" charset="0"/>
              </a:rPr>
              <a:t> розглядають як процес передачі інформації між двома автономними системами, якими є дві людини. </a:t>
            </a:r>
          </a:p>
          <a:p>
            <a:pPr algn="just"/>
            <a:r>
              <a:rPr lang="uk-UA" sz="2600" dirty="0">
                <a:solidFill>
                  <a:schemeClr val="tx1"/>
                </a:solidFill>
                <a:latin typeface="Bookman Old Style" panose="02050604050505020204" pitchFamily="18" charset="0"/>
              </a:rPr>
              <a:t>Згідно зі </a:t>
            </a:r>
            <a:r>
              <a:rPr lang="uk-UA" sz="2600" u="sng" dirty="0">
                <a:solidFill>
                  <a:schemeClr val="tx1"/>
                </a:solidFill>
                <a:latin typeface="Bookman Old Style" panose="02050604050505020204" pitchFamily="18" charset="0"/>
              </a:rPr>
              <a:t>соціологічним підходом</a:t>
            </a:r>
            <a:r>
              <a:rPr lang="uk-UA" sz="2600" dirty="0">
                <a:solidFill>
                  <a:schemeClr val="tx1"/>
                </a:solidFill>
                <a:latin typeface="Bookman Old Style" panose="02050604050505020204" pitchFamily="18" charset="0"/>
              </a:rPr>
              <a:t> </a:t>
            </a:r>
            <a:r>
              <a:rPr lang="uk-UA" sz="2600" b="1" dirty="0">
                <a:solidFill>
                  <a:schemeClr val="tx1"/>
                </a:solidFill>
                <a:latin typeface="Bookman Old Style" panose="02050604050505020204" pitchFamily="18" charset="0"/>
              </a:rPr>
              <a:t>комунікацією</a:t>
            </a:r>
            <a:r>
              <a:rPr lang="uk-UA" sz="2600" dirty="0">
                <a:solidFill>
                  <a:schemeClr val="tx1"/>
                </a:solidFill>
                <a:latin typeface="Bookman Old Style" panose="02050604050505020204" pitchFamily="18" charset="0"/>
              </a:rPr>
              <a:t> є </a:t>
            </a:r>
            <a:r>
              <a:rPr lang="uk-UA" sz="2600" dirty="0" err="1">
                <a:solidFill>
                  <a:schemeClr val="tx1"/>
                </a:solidFill>
                <a:latin typeface="Bookman Old Style" panose="02050604050505020204" pitchFamily="18" charset="0"/>
              </a:rPr>
              <a:t>всепроникний</a:t>
            </a:r>
            <a:r>
              <a:rPr lang="uk-UA" sz="2600" dirty="0">
                <a:solidFill>
                  <a:schemeClr val="tx1"/>
                </a:solidFill>
                <a:latin typeface="Bookman Old Style" panose="02050604050505020204" pitchFamily="18" charset="0"/>
              </a:rPr>
              <a:t> і складний процес, що охоплює людей, які розмовляють під час особистого спілкування чи в групах, на зборах, ведуть розмову телефоном або читають і складають службові записки, листи та звіти. Із урахуванням цього комунікація розглядають як спілкування з використанням слів, букв, символів, жестів і як спосіб, за допомогою котрого висловлюють ставлення одного працівника до знань та розумінь іншого, досягають довіри, </a:t>
            </a:r>
            <a:r>
              <a:rPr lang="uk-UA" sz="2600" dirty="0" err="1">
                <a:solidFill>
                  <a:schemeClr val="tx1"/>
                </a:solidFill>
                <a:latin typeface="Bookman Old Style" panose="02050604050505020204" pitchFamily="18" charset="0"/>
              </a:rPr>
              <a:t>взаємоприйняття</a:t>
            </a:r>
            <a:r>
              <a:rPr lang="uk-UA" sz="2600" dirty="0">
                <a:solidFill>
                  <a:schemeClr val="tx1"/>
                </a:solidFill>
                <a:latin typeface="Bookman Old Style" panose="02050604050505020204" pitchFamily="18" charset="0"/>
              </a:rPr>
              <a:t> поглядів тощо. </a:t>
            </a:r>
          </a:p>
          <a:p>
            <a:pPr algn="just"/>
            <a:r>
              <a:rPr lang="uk-UA" sz="2600" dirty="0">
                <a:solidFill>
                  <a:schemeClr val="tx1"/>
                </a:solidFill>
                <a:latin typeface="Bookman Old Style" panose="02050604050505020204" pitchFamily="18" charset="0"/>
              </a:rPr>
              <a:t>Відповідно до </a:t>
            </a:r>
            <a:r>
              <a:rPr lang="uk-UA" sz="2600" u="sng" dirty="0">
                <a:solidFill>
                  <a:schemeClr val="tx1"/>
                </a:solidFill>
                <a:latin typeface="Bookman Old Style" panose="02050604050505020204" pitchFamily="18" charset="0"/>
              </a:rPr>
              <a:t>філософського підходу</a:t>
            </a:r>
            <a:r>
              <a:rPr lang="uk-UA" sz="2600" dirty="0">
                <a:solidFill>
                  <a:schemeClr val="tx1"/>
                </a:solidFill>
                <a:latin typeface="Bookman Old Style" panose="02050604050505020204" pitchFamily="18" charset="0"/>
              </a:rPr>
              <a:t>, </a:t>
            </a:r>
            <a:r>
              <a:rPr lang="uk-UA" sz="2600" b="1" dirty="0">
                <a:solidFill>
                  <a:schemeClr val="tx1"/>
                </a:solidFill>
                <a:latin typeface="Bookman Old Style" panose="02050604050505020204" pitchFamily="18" charset="0"/>
              </a:rPr>
              <a:t>комунікація</a:t>
            </a:r>
            <a:r>
              <a:rPr lang="uk-UA" sz="2600" dirty="0">
                <a:solidFill>
                  <a:schemeClr val="tx1"/>
                </a:solidFill>
                <a:latin typeface="Bookman Old Style" panose="02050604050505020204" pitchFamily="18" charset="0"/>
              </a:rPr>
              <a:t> – універсальна реальність соціального існування та вираження здатності суспільної людини до співіснування, що є незаперечною умовою життя. </a:t>
            </a:r>
          </a:p>
          <a:p>
            <a:pPr algn="just"/>
            <a:r>
              <a:rPr lang="uk-UA" sz="2600" u="sng" dirty="0">
                <a:solidFill>
                  <a:schemeClr val="tx1"/>
                </a:solidFill>
                <a:latin typeface="Bookman Old Style" panose="02050604050505020204" pitchFamily="18" charset="0"/>
              </a:rPr>
              <a:t>Економічний підхід </a:t>
            </a:r>
            <a:r>
              <a:rPr lang="uk-UA" sz="2600" dirty="0">
                <a:solidFill>
                  <a:schemeClr val="tx1"/>
                </a:solidFill>
                <a:latin typeface="Bookman Old Style" panose="02050604050505020204" pitchFamily="18" charset="0"/>
              </a:rPr>
              <a:t>(відомий американський теоретик комунікації У. </a:t>
            </a:r>
            <a:r>
              <a:rPr lang="uk-UA" sz="2600" dirty="0" err="1">
                <a:solidFill>
                  <a:schemeClr val="tx1"/>
                </a:solidFill>
                <a:latin typeface="Bookman Old Style" panose="02050604050505020204" pitchFamily="18" charset="0"/>
              </a:rPr>
              <a:t>Шрамм</a:t>
            </a:r>
            <a:r>
              <a:rPr lang="uk-UA" sz="2600" dirty="0">
                <a:solidFill>
                  <a:schemeClr val="tx1"/>
                </a:solidFill>
                <a:latin typeface="Bookman Old Style" panose="02050604050505020204" pitchFamily="18" charset="0"/>
              </a:rPr>
              <a:t>) : </a:t>
            </a:r>
            <a:r>
              <a:rPr lang="uk-UA" sz="2600" b="1" dirty="0">
                <a:solidFill>
                  <a:schemeClr val="tx1"/>
                </a:solidFill>
                <a:latin typeface="Bookman Old Style" panose="02050604050505020204" pitchFamily="18" charset="0"/>
              </a:rPr>
              <a:t>комунікація</a:t>
            </a:r>
            <a:r>
              <a:rPr lang="uk-UA" sz="2600" dirty="0">
                <a:solidFill>
                  <a:schemeClr val="tx1"/>
                </a:solidFill>
                <a:latin typeface="Bookman Old Style" panose="02050604050505020204" pitchFamily="18" charset="0"/>
              </a:rPr>
              <a:t> (в усякому випадку, людська комунікація) – це те, що відбувається між людьми. Сама собою, без людей – вона не існує. Таким чином, вивчаючи комунікацію, вивчаємо людей, які вступають у стосунки одне з одним, зі своїми групами, організаціями і суспільством загалом.</a:t>
            </a:r>
          </a:p>
          <a:p>
            <a:pPr algn="just"/>
            <a:r>
              <a:rPr lang="uk-UA" sz="2600" dirty="0">
                <a:solidFill>
                  <a:schemeClr val="tx1"/>
                </a:solidFill>
                <a:latin typeface="Bookman Old Style" panose="02050604050505020204" pitchFamily="18" charset="0"/>
              </a:rPr>
              <a:t>Відповідно до </a:t>
            </a:r>
            <a:r>
              <a:rPr lang="uk-UA" sz="2600" u="sng" dirty="0">
                <a:solidFill>
                  <a:schemeClr val="tx1"/>
                </a:solidFill>
                <a:latin typeface="Bookman Old Style" panose="02050604050505020204" pitchFamily="18" charset="0"/>
              </a:rPr>
              <a:t>маркетингового підходу</a:t>
            </a:r>
            <a:r>
              <a:rPr lang="uk-UA" sz="2600" dirty="0">
                <a:solidFill>
                  <a:schemeClr val="tx1"/>
                </a:solidFill>
                <a:latin typeface="Bookman Old Style" panose="02050604050505020204" pitchFamily="18" charset="0"/>
              </a:rPr>
              <a:t> </a:t>
            </a:r>
            <a:r>
              <a:rPr lang="uk-UA" sz="2600" b="1" dirty="0">
                <a:solidFill>
                  <a:schemeClr val="tx1"/>
                </a:solidFill>
                <a:latin typeface="Bookman Old Style" panose="02050604050505020204" pitchFamily="18" charset="0"/>
              </a:rPr>
              <a:t>комунікацію</a:t>
            </a:r>
            <a:r>
              <a:rPr lang="uk-UA" sz="2600" dirty="0">
                <a:solidFill>
                  <a:schemeClr val="tx1"/>
                </a:solidFill>
                <a:latin typeface="Bookman Old Style" panose="02050604050505020204" pitchFamily="18" charset="0"/>
              </a:rPr>
              <a:t> розглядають як зв’язки між суб’єктами та джерело спілкування; інформаційно-психологічні зв’язки між ринковими суб’єктами (споживачами, постачальниками, посередниками і т. ін.), встановлені для забезпечення їх господарської діяльності з метою підтримування довготривалих взаємовигідних стосунків між ними у процесі створення певних цінностей; комплекс заходів, спрямований на встановлення двостороннього зв’язку між підприємствами споживчої кооперації та іншими суб’єктами ринку за допомогою відповідних інструментів, для посилення ефективності та впливової діяльності на ринку.</a:t>
            </a:r>
          </a:p>
          <a:p>
            <a:endParaRPr lang="uk-UA" dirty="0"/>
          </a:p>
        </p:txBody>
      </p:sp>
    </p:spTree>
    <p:extLst>
      <p:ext uri="{BB962C8B-B14F-4D97-AF65-F5344CB8AC3E}">
        <p14:creationId xmlns:p14="http://schemas.microsoft.com/office/powerpoint/2010/main" val="2539912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052736"/>
          </a:xfrm>
        </p:spPr>
        <p:txBody>
          <a:bodyPr/>
          <a:lstStyle/>
          <a:p>
            <a:pPr>
              <a:lnSpc>
                <a:spcPts val="2500"/>
              </a:lnSpc>
            </a:pPr>
            <a:r>
              <a:rPr lang="uk-UA" sz="2800" b="1" dirty="0">
                <a:effectLst/>
              </a:rPr>
              <a:t>На ефективності бізнес-комунікації позначається дотримання їх загальних принципів:</a:t>
            </a:r>
            <a:endParaRPr lang="uk-UA" sz="2800" dirty="0"/>
          </a:p>
        </p:txBody>
      </p:sp>
      <p:sp>
        <p:nvSpPr>
          <p:cNvPr id="3" name="Объект 2"/>
          <p:cNvSpPr>
            <a:spLocks noGrp="1"/>
          </p:cNvSpPr>
          <p:nvPr>
            <p:ph idx="1"/>
          </p:nvPr>
        </p:nvSpPr>
        <p:spPr>
          <a:xfrm>
            <a:off x="467544" y="1484784"/>
            <a:ext cx="8229600" cy="4525963"/>
          </a:xfrm>
        </p:spPr>
        <p:txBody>
          <a:bodyPr>
            <a:normAutofit fontScale="85000" lnSpcReduction="10000"/>
          </a:bodyPr>
          <a:lstStyle/>
          <a:p>
            <a:pPr lvl="0" algn="just"/>
            <a:r>
              <a:rPr lang="uk-UA" dirty="0">
                <a:solidFill>
                  <a:schemeClr val="tx1"/>
                </a:solidFill>
                <a:latin typeface="Bookman Old Style" panose="02050604050505020204" pitchFamily="18" charset="0"/>
              </a:rPr>
              <a:t>єдності раціонального та емоційного в поведінці людини;</a:t>
            </a:r>
          </a:p>
          <a:p>
            <a:pPr lvl="0" algn="just"/>
            <a:r>
              <a:rPr lang="uk-UA" dirty="0" err="1">
                <a:solidFill>
                  <a:schemeClr val="tx1"/>
                </a:solidFill>
                <a:latin typeface="Bookman Old Style" panose="02050604050505020204" pitchFamily="18" charset="0"/>
              </a:rPr>
              <a:t>ситуативності</a:t>
            </a:r>
            <a:r>
              <a:rPr lang="uk-UA" dirty="0">
                <a:solidFill>
                  <a:schemeClr val="tx1"/>
                </a:solidFill>
                <a:latin typeface="Bookman Old Style" panose="02050604050505020204" pitchFamily="18" charset="0"/>
              </a:rPr>
              <a:t>;</a:t>
            </a:r>
          </a:p>
          <a:p>
            <a:pPr lvl="0" algn="just"/>
            <a:r>
              <a:rPr lang="uk-UA" dirty="0">
                <a:solidFill>
                  <a:schemeClr val="tx1"/>
                </a:solidFill>
                <a:latin typeface="Bookman Old Style" panose="02050604050505020204" pitchFamily="18" charset="0"/>
              </a:rPr>
              <a:t>прагнення до підвищення рівня об’єктивності уявлень про партнера через недостатню інформацію для пояснення та прогнозу його поведінки;</a:t>
            </a:r>
          </a:p>
          <a:p>
            <a:pPr lvl="0" algn="just"/>
            <a:r>
              <a:rPr lang="uk-UA" dirty="0">
                <a:solidFill>
                  <a:schemeClr val="tx1"/>
                </a:solidFill>
                <a:latin typeface="Bookman Old Style" panose="02050604050505020204" pitchFamily="18" charset="0"/>
              </a:rPr>
              <a:t>гуманізму при конструюванні комунікацій;</a:t>
            </a:r>
          </a:p>
          <a:p>
            <a:pPr lvl="0" algn="just"/>
            <a:r>
              <a:rPr lang="uk-UA" dirty="0">
                <a:solidFill>
                  <a:schemeClr val="tx1"/>
                </a:solidFill>
                <a:latin typeface="Bookman Old Style" panose="02050604050505020204" pitchFamily="18" charset="0"/>
              </a:rPr>
              <a:t>розвитку (онтогенезу) суб’єктів спілкування і динаміки психічних процесів;</a:t>
            </a:r>
          </a:p>
          <a:p>
            <a:pPr lvl="0" algn="just"/>
            <a:r>
              <a:rPr lang="uk-UA" dirty="0">
                <a:solidFill>
                  <a:schemeClr val="tx1"/>
                </a:solidFill>
                <a:latin typeface="Bookman Old Style" panose="02050604050505020204" pitchFamily="18" charset="0"/>
              </a:rPr>
              <a:t>системності суб’єктів комунікації (система цілісна, унікальна, автономна, адаптивна, пов’язана із середовищем);</a:t>
            </a:r>
          </a:p>
          <a:p>
            <a:pPr lvl="0" algn="just"/>
            <a:r>
              <a:rPr lang="uk-UA" dirty="0">
                <a:solidFill>
                  <a:schemeClr val="tx1"/>
                </a:solidFill>
                <a:latin typeface="Bookman Old Style" panose="02050604050505020204" pitchFamily="18" charset="0"/>
              </a:rPr>
              <a:t>наявності латентних чинників поведінки, що підлягають діагностуванню; безмежності процесу пізнання;</a:t>
            </a:r>
          </a:p>
          <a:p>
            <a:pPr lvl="0" algn="just"/>
            <a:r>
              <a:rPr lang="uk-UA" dirty="0">
                <a:solidFill>
                  <a:schemeClr val="tx1"/>
                </a:solidFill>
                <a:latin typeface="Bookman Old Style" panose="02050604050505020204" pitchFamily="18" charset="0"/>
              </a:rPr>
              <a:t>науковості та ін.</a:t>
            </a:r>
          </a:p>
          <a:p>
            <a:endParaRPr lang="uk-UA" dirty="0"/>
          </a:p>
        </p:txBody>
      </p:sp>
    </p:spTree>
    <p:extLst>
      <p:ext uri="{BB962C8B-B14F-4D97-AF65-F5344CB8AC3E}">
        <p14:creationId xmlns:p14="http://schemas.microsoft.com/office/powerpoint/2010/main" val="1183497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64704"/>
          </a:xfrm>
        </p:spPr>
        <p:txBody>
          <a:bodyPr/>
          <a:lstStyle/>
          <a:p>
            <a:pPr>
              <a:lnSpc>
                <a:spcPts val="2500"/>
              </a:lnSpc>
            </a:pPr>
            <a:r>
              <a:rPr lang="uk-UA" sz="2800" dirty="0">
                <a:solidFill>
                  <a:schemeClr val="tx1"/>
                </a:solidFill>
                <a:latin typeface="Bookman Old Style" panose="02050604050505020204" pitchFamily="18" charset="0"/>
              </a:rPr>
              <a:t>Комунікаційний процес: поняття, основні елементи, етапи та їх характеристика</a:t>
            </a:r>
            <a:endParaRPr lang="uk-UA" sz="2800" dirty="0"/>
          </a:p>
        </p:txBody>
      </p:sp>
      <p:sp>
        <p:nvSpPr>
          <p:cNvPr id="3" name="Объект 2"/>
          <p:cNvSpPr>
            <a:spLocks noGrp="1"/>
          </p:cNvSpPr>
          <p:nvPr>
            <p:ph idx="1"/>
          </p:nvPr>
        </p:nvSpPr>
        <p:spPr>
          <a:xfrm>
            <a:off x="467544" y="1556793"/>
            <a:ext cx="8229600" cy="3528392"/>
          </a:xfrm>
        </p:spPr>
        <p:txBody>
          <a:bodyPr/>
          <a:lstStyle/>
          <a:p>
            <a:pPr algn="just"/>
            <a:r>
              <a:rPr lang="uk-UA" sz="2800" b="1" dirty="0">
                <a:solidFill>
                  <a:schemeClr val="tx1"/>
                </a:solidFill>
                <a:latin typeface="Bookman Old Style" panose="02050604050505020204" pitchFamily="18" charset="0"/>
              </a:rPr>
              <a:t>Комунікаційний процес</a:t>
            </a:r>
            <a:r>
              <a:rPr lang="uk-UA" sz="2800" dirty="0">
                <a:solidFill>
                  <a:schemeClr val="tx1"/>
                </a:solidFill>
                <a:latin typeface="Bookman Old Style" panose="02050604050505020204" pitchFamily="18" charset="0"/>
              </a:rPr>
              <a:t> - це процес обміну інформацією між двома або більше людьми. </a:t>
            </a:r>
          </a:p>
          <a:p>
            <a:pPr algn="just"/>
            <a:endParaRPr lang="uk-UA" sz="2800" b="1" dirty="0">
              <a:solidFill>
                <a:schemeClr val="tx1"/>
              </a:solidFill>
              <a:latin typeface="Bookman Old Style" panose="02050604050505020204" pitchFamily="18" charset="0"/>
            </a:endParaRPr>
          </a:p>
          <a:p>
            <a:pPr algn="just"/>
            <a:r>
              <a:rPr lang="uk-UA" sz="2800" b="1" dirty="0">
                <a:solidFill>
                  <a:schemeClr val="tx1"/>
                </a:solidFill>
                <a:latin typeface="Bookman Old Style" panose="02050604050505020204" pitchFamily="18" charset="0"/>
              </a:rPr>
              <a:t>Його мета</a:t>
            </a:r>
            <a:r>
              <a:rPr lang="uk-UA" sz="2800" dirty="0">
                <a:solidFill>
                  <a:schemeClr val="tx1"/>
                </a:solidFill>
                <a:latin typeface="Bookman Old Style" panose="02050604050505020204" pitchFamily="18" charset="0"/>
              </a:rPr>
              <a:t> - забезпечити передачу і розуміння інформації, що є предметом обміну. </a:t>
            </a:r>
            <a:endParaRPr lang="uk-UA" dirty="0"/>
          </a:p>
        </p:txBody>
      </p:sp>
    </p:spTree>
    <p:extLst>
      <p:ext uri="{BB962C8B-B14F-4D97-AF65-F5344CB8AC3E}">
        <p14:creationId xmlns:p14="http://schemas.microsoft.com/office/powerpoint/2010/main" val="4217705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7442" y="332656"/>
            <a:ext cx="8229600" cy="980728"/>
          </a:xfrm>
        </p:spPr>
        <p:txBody>
          <a:bodyPr/>
          <a:lstStyle/>
          <a:p>
            <a:pPr>
              <a:lnSpc>
                <a:spcPts val="2500"/>
              </a:lnSpc>
            </a:pPr>
            <a:r>
              <a:rPr lang="uk-UA" sz="3200" b="1" dirty="0">
                <a:effectLst/>
                <a:latin typeface="Bookman Old Style" panose="02050604050505020204" pitchFamily="18" charset="0"/>
              </a:rPr>
              <a:t>БАЗОВІ ЕЛЕМЕНТА </a:t>
            </a:r>
            <a:r>
              <a:rPr lang="uk-UA" sz="3200" dirty="0">
                <a:effectLst/>
                <a:latin typeface="Bookman Old Style" panose="02050604050505020204" pitchFamily="18" charset="0"/>
              </a:rPr>
              <a:t>КОМУНІКАЦІЙНОГО ПРОЦЕСУ</a:t>
            </a:r>
            <a:endParaRPr lang="uk-UA" sz="3200" dirty="0">
              <a:latin typeface="Bookman Old Style" panose="02050604050505020204" pitchFamily="18" charset="0"/>
            </a:endParaRPr>
          </a:p>
        </p:txBody>
      </p:sp>
      <p:pic>
        <p:nvPicPr>
          <p:cNvPr id="2050" name="Picture 2" descr="Процес комунікацій - Менеджмент у сфері послуг - Навчальні матеріали онлай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58" y="2420888"/>
            <a:ext cx="8094893"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489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052736"/>
            <a:ext cx="8229600" cy="4525963"/>
          </a:xfrm>
        </p:spPr>
        <p:txBody>
          <a:bodyPr>
            <a:normAutofit lnSpcReduction="10000"/>
          </a:bodyPr>
          <a:lstStyle/>
          <a:p>
            <a:pPr algn="just"/>
            <a:r>
              <a:rPr lang="uk-UA" dirty="0">
                <a:solidFill>
                  <a:schemeClr val="tx1"/>
                </a:solidFill>
                <a:latin typeface="Bookman Old Style" panose="02050604050505020204" pitchFamily="18" charset="0"/>
              </a:rPr>
              <a:t>1. </a:t>
            </a:r>
            <a:r>
              <a:rPr lang="uk-UA" b="1" i="1" dirty="0">
                <a:solidFill>
                  <a:schemeClr val="tx1"/>
                </a:solidFill>
                <a:latin typeface="Bookman Old Style" panose="02050604050505020204" pitchFamily="18" charset="0"/>
              </a:rPr>
              <a:t>Відправник </a:t>
            </a:r>
            <a:r>
              <a:rPr lang="uk-UA" dirty="0">
                <a:solidFill>
                  <a:schemeClr val="tx1"/>
                </a:solidFill>
                <a:latin typeface="Bookman Old Style" panose="02050604050505020204" pitchFamily="18" charset="0"/>
              </a:rPr>
              <a:t>- особа, що генерує ідею або збирає інформацію і передає її.</a:t>
            </a:r>
          </a:p>
          <a:p>
            <a:pPr algn="just"/>
            <a:endParaRPr lang="uk-UA" dirty="0">
              <a:solidFill>
                <a:schemeClr val="tx1"/>
              </a:solidFill>
              <a:latin typeface="Bookman Old Style" panose="02050604050505020204" pitchFamily="18" charset="0"/>
            </a:endParaRPr>
          </a:p>
          <a:p>
            <a:pPr algn="just"/>
            <a:r>
              <a:rPr lang="uk-UA" dirty="0">
                <a:solidFill>
                  <a:schemeClr val="tx1"/>
                </a:solidFill>
                <a:latin typeface="Bookman Old Style" panose="02050604050505020204" pitchFamily="18" charset="0"/>
              </a:rPr>
              <a:t>2. </a:t>
            </a:r>
            <a:r>
              <a:rPr lang="uk-UA" b="1" i="1" dirty="0">
                <a:solidFill>
                  <a:schemeClr val="tx1"/>
                </a:solidFill>
                <a:latin typeface="Bookman Old Style" panose="02050604050505020204" pitchFamily="18" charset="0"/>
              </a:rPr>
              <a:t>Повідомлення </a:t>
            </a:r>
            <a:r>
              <a:rPr lang="uk-UA" dirty="0">
                <a:solidFill>
                  <a:schemeClr val="tx1"/>
                </a:solidFill>
                <a:latin typeface="Bookman Old Style" panose="02050604050505020204" pitchFamily="18" charset="0"/>
              </a:rPr>
              <a:t>- безпосередньо інформація.</a:t>
            </a:r>
          </a:p>
          <a:p>
            <a:pPr algn="just"/>
            <a:endParaRPr lang="uk-UA" dirty="0">
              <a:solidFill>
                <a:schemeClr val="tx1"/>
              </a:solidFill>
              <a:latin typeface="Bookman Old Style" panose="02050604050505020204" pitchFamily="18" charset="0"/>
            </a:endParaRPr>
          </a:p>
          <a:p>
            <a:pPr algn="just"/>
            <a:r>
              <a:rPr lang="uk-UA" dirty="0">
                <a:solidFill>
                  <a:schemeClr val="tx1"/>
                </a:solidFill>
                <a:latin typeface="Bookman Old Style" panose="02050604050505020204" pitchFamily="18" charset="0"/>
              </a:rPr>
              <a:t>3. </a:t>
            </a:r>
            <a:r>
              <a:rPr lang="uk-UA" b="1" i="1" dirty="0">
                <a:solidFill>
                  <a:schemeClr val="tx1"/>
                </a:solidFill>
                <a:latin typeface="Bookman Old Style" panose="02050604050505020204" pitchFamily="18" charset="0"/>
              </a:rPr>
              <a:t>Канал </a:t>
            </a:r>
            <a:r>
              <a:rPr lang="uk-UA" dirty="0">
                <a:solidFill>
                  <a:schemeClr val="tx1"/>
                </a:solidFill>
                <a:latin typeface="Bookman Old Style" panose="02050604050505020204" pitchFamily="18" charset="0"/>
              </a:rPr>
              <a:t>- засіб передачі інформації (усна передача, наради, телефонні переговори, письмова передача, службові записки, звіти, електронна пошта, комп'ютерні мережі).</a:t>
            </a:r>
          </a:p>
          <a:p>
            <a:pPr algn="just"/>
            <a:endParaRPr lang="uk-UA" dirty="0">
              <a:solidFill>
                <a:schemeClr val="tx1"/>
              </a:solidFill>
              <a:latin typeface="Bookman Old Style" panose="02050604050505020204" pitchFamily="18" charset="0"/>
            </a:endParaRPr>
          </a:p>
          <a:p>
            <a:pPr algn="just"/>
            <a:r>
              <a:rPr lang="uk-UA" dirty="0">
                <a:solidFill>
                  <a:schemeClr val="tx1"/>
                </a:solidFill>
                <a:latin typeface="Bookman Old Style" panose="02050604050505020204" pitchFamily="18" charset="0"/>
              </a:rPr>
              <a:t>4. </a:t>
            </a:r>
            <a:r>
              <a:rPr lang="uk-UA" b="1" i="1" dirty="0">
                <a:solidFill>
                  <a:schemeClr val="tx1"/>
                </a:solidFill>
                <a:latin typeface="Bookman Old Style" panose="02050604050505020204" pitchFamily="18" charset="0"/>
              </a:rPr>
              <a:t>Одержувач </a:t>
            </a:r>
            <a:r>
              <a:rPr lang="uk-UA" dirty="0">
                <a:solidFill>
                  <a:schemeClr val="tx1"/>
                </a:solidFill>
                <a:latin typeface="Bookman Old Style" panose="02050604050505020204" pitchFamily="18" charset="0"/>
              </a:rPr>
              <a:t>(адресат) - особа, якій призначена інформація і яка інтерпретує її.</a:t>
            </a:r>
          </a:p>
          <a:p>
            <a:endParaRPr lang="uk-UA" dirty="0"/>
          </a:p>
        </p:txBody>
      </p:sp>
    </p:spTree>
    <p:extLst>
      <p:ext uri="{BB962C8B-B14F-4D97-AF65-F5344CB8AC3E}">
        <p14:creationId xmlns:p14="http://schemas.microsoft.com/office/powerpoint/2010/main" val="14483063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158</TotalTime>
  <Words>2096</Words>
  <Application>Microsoft Office PowerPoint</Application>
  <PresentationFormat>Екран (4:3)</PresentationFormat>
  <Paragraphs>126</Paragraphs>
  <Slides>43</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43</vt:i4>
      </vt:variant>
    </vt:vector>
  </HeadingPairs>
  <TitlesOfParts>
    <vt:vector size="49" baseType="lpstr">
      <vt:lpstr>Arial</vt:lpstr>
      <vt:lpstr>Bookman Old Style</vt:lpstr>
      <vt:lpstr>Century Gothic</vt:lpstr>
      <vt:lpstr>Courier New</vt:lpstr>
      <vt:lpstr>Palatino Linotype</vt:lpstr>
      <vt:lpstr>Исполнительная</vt:lpstr>
      <vt:lpstr>ТЕМА 1. ПОНЯТТЯ БІЗНЕС-КОМУНІКАЦІЙ</vt:lpstr>
      <vt:lpstr>Поняття бізнес-комунікацій: сутність, цілі, завдання і принципи</vt:lpstr>
      <vt:lpstr>Основними завданнями бізнес-комунікацій є:</vt:lpstr>
      <vt:lpstr>Презентація PowerPoint</vt:lpstr>
      <vt:lpstr>Презентація PowerPoint</vt:lpstr>
      <vt:lpstr>На ефективності бізнес-комунікації позначається дотримання їх загальних принципів:</vt:lpstr>
      <vt:lpstr>Комунікаційний процес: поняття, основні елементи, етапи та їх характеристика</vt:lpstr>
      <vt:lpstr>БАЗОВІ ЕЛЕМЕНТА КОМУНІКАЦІЙНОГО ПРОЦЕСУ</vt:lpstr>
      <vt:lpstr>Презентація PowerPoint</vt:lpstr>
      <vt:lpstr>Приклад генеральний директор торговельної фірми вирішив обговорити з менеджерами магазинів питання про стан і поліпшення якості торговельного обслуговування населення на нараді. </vt:lpstr>
      <vt:lpstr>ЕТАПИ ПРОЦЕСУ КОМУНІКАЦІЙ  (зародження ідеї, кодування, вибір каналу, передача, декодування)</vt:lpstr>
      <vt:lpstr>Перший етап комунікації</vt:lpstr>
      <vt:lpstr>Другий етап комунікації</vt:lpstr>
      <vt:lpstr>Презентація PowerPoint</vt:lpstr>
      <vt:lpstr>ЗВОРОТНІЙ ЗВ'ЯЗОК</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КОМУНІКАТИВНІ ШУМИ ТА БАР'ЄРИ</vt:lpstr>
      <vt:lpstr>Презентація PowerPoint</vt:lpstr>
      <vt:lpstr>Презентація PowerPoint</vt:lpstr>
      <vt:lpstr>Семантичний бар'єр</vt:lpstr>
      <vt:lpstr>Стилістичний бар'єр</vt:lpstr>
      <vt:lpstr>Логічний бар’єр</vt:lpstr>
      <vt:lpstr>Фізичний бар'єр</vt:lpstr>
      <vt:lpstr>Соціально-культурний бар'єр</vt:lpstr>
      <vt:lpstr>Фонетичний бар'єр</vt:lpstr>
      <vt:lpstr>Бар'єр авторитету</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 ПОНЯТТЯ БІЗНЕС-КОМУНІКАЦІЙ</dc:title>
  <dc:creator>Шелест З М</dc:creator>
  <cp:lastModifiedBy>Lenovo</cp:lastModifiedBy>
  <cp:revision>55</cp:revision>
  <dcterms:created xsi:type="dcterms:W3CDTF">2022-09-19T10:54:15Z</dcterms:created>
  <dcterms:modified xsi:type="dcterms:W3CDTF">2023-09-06T21:03:55Z</dcterms:modified>
</cp:coreProperties>
</file>