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5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7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7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1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1728-3349-4B84-A3D8-45DDB23C0F47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8A70-4859-4522-AA0B-B8D4985F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397" y="1337481"/>
            <a:ext cx="9144000" cy="4165055"/>
          </a:xfrm>
        </p:spPr>
        <p:txBody>
          <a:bodyPr>
            <a:normAutofit/>
          </a:bodyPr>
          <a:lstStyle/>
          <a:p>
            <a:r>
              <a:rPr lang="ru-RU" dirty="0" smtClean="0"/>
              <a:t>ВІДХОДИ </a:t>
            </a:r>
            <a:r>
              <a:rPr lang="ru-RU" dirty="0" smtClean="0"/>
              <a:t>ХІМІКО-ТЕХНОЛОГІЧНИХ ВИРОБНИЦТВ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14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3"/>
            <a:ext cx="10515600" cy="53562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Кремнеземисті побічні продукти хімічної промисловості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82639"/>
            <a:ext cx="7069540" cy="47630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err="1" smtClean="0"/>
              <a:t>Сиштоф</a:t>
            </a:r>
            <a:r>
              <a:rPr lang="uk-UA" dirty="0" smtClean="0"/>
              <a:t>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твердий залишок після одержання хлориду або сульфату алюмінію з каоліну. 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Хімічний</a:t>
            </a:r>
            <a:r>
              <a:rPr lang="ru-RU" dirty="0" smtClean="0"/>
              <a:t> склад : </a:t>
            </a:r>
            <a:r>
              <a:rPr lang="en-US" dirty="0" smtClean="0"/>
              <a:t>Si</a:t>
            </a:r>
            <a:r>
              <a:rPr lang="uk-UA" dirty="0" smtClean="0"/>
              <a:t>О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 </a:t>
            </a:r>
            <a:r>
              <a:rPr lang="ru-RU" dirty="0" smtClean="0"/>
              <a:t>до 55%, А</a:t>
            </a:r>
            <a:r>
              <a:rPr lang="en-US" dirty="0" smtClean="0"/>
              <a:t>l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 </a:t>
            </a:r>
            <a:r>
              <a:rPr lang="ru-RU" dirty="0" smtClean="0"/>
              <a:t>до 20%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uk-UA" dirty="0" smtClean="0"/>
              <a:t>О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 </a:t>
            </a:r>
            <a:r>
              <a:rPr lang="ru-RU" dirty="0" smtClean="0"/>
              <a:t>до 12%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трати при прожарюванні </a:t>
            </a:r>
            <a:r>
              <a:rPr lang="en-US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</a:t>
            </a:r>
            <a:r>
              <a:rPr lang="ru-RU" dirty="0" smtClean="0"/>
              <a:t>10%.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uk-UA" dirty="0" err="1" smtClean="0"/>
              <a:t>Сиштоф</a:t>
            </a:r>
            <a:r>
              <a:rPr lang="uk-UA" dirty="0" smtClean="0"/>
              <a:t> також отримують</a:t>
            </a:r>
            <a:r>
              <a:rPr lang="en-US" dirty="0" smtClean="0"/>
              <a:t> </a:t>
            </a:r>
            <a:r>
              <a:rPr lang="uk-UA" dirty="0" smtClean="0"/>
              <a:t>під час виробництва сірчанокислого алюмінію з глини. </a:t>
            </a:r>
          </a:p>
          <a:p>
            <a:pPr marL="0" indent="0">
              <a:buNone/>
            </a:pPr>
            <a:r>
              <a:rPr lang="uk-UA" dirty="0" smtClean="0"/>
              <a:t>У таких відходах міститься 80-90% активного кремнезему. Домішками при цьому є глина, що не розклалася, і сульфат або хлорид алюмінію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73" r="6444" b="7160"/>
          <a:stretch/>
        </p:blipFill>
        <p:spPr>
          <a:xfrm>
            <a:off x="7069541" y="1146411"/>
            <a:ext cx="5110920" cy="30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477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Відходи гідролізного виробництва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6160"/>
            <a:ext cx="7478973" cy="518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Лігнін — один з компонентів </a:t>
            </a:r>
            <a:r>
              <a:rPr lang="uk-UA" dirty="0" err="1" smtClean="0"/>
              <a:t>деревмнм</a:t>
            </a:r>
            <a:r>
              <a:rPr lang="uk-UA" dirty="0" smtClean="0"/>
              <a:t>, нерегулярний полімер з розгалуженими макромолекулами, побудованими головним чином із залишків заміщених </a:t>
            </a:r>
            <a:r>
              <a:rPr lang="uk-UA" dirty="0" err="1" smtClean="0"/>
              <a:t>фенолоспиртів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Властивості лігніну:</a:t>
            </a:r>
          </a:p>
          <a:p>
            <a:r>
              <a:rPr lang="uk-UA" dirty="0" smtClean="0"/>
              <a:t> вологість – 65-70 %,</a:t>
            </a:r>
          </a:p>
          <a:p>
            <a:r>
              <a:rPr lang="uk-UA" dirty="0" smtClean="0"/>
              <a:t>середня густина – 500-600 кг/м</a:t>
            </a:r>
            <a:r>
              <a:rPr lang="uk-UA" baseline="30000" dirty="0" smtClean="0"/>
              <a:t>3</a:t>
            </a:r>
            <a:r>
              <a:rPr lang="uk-UA" dirty="0" smtClean="0"/>
              <a:t>,</a:t>
            </a:r>
          </a:p>
          <a:p>
            <a:r>
              <a:rPr lang="uk-UA" dirty="0" smtClean="0"/>
              <a:t>теплопровідна здатність – 6300-7600 </a:t>
            </a:r>
            <a:r>
              <a:rPr lang="uk-UA" dirty="0" err="1" smtClean="0"/>
              <a:t>кДЖ</a:t>
            </a:r>
            <a:r>
              <a:rPr lang="uk-UA" dirty="0" smtClean="0"/>
              <a:t>/кг,</a:t>
            </a:r>
          </a:p>
          <a:p>
            <a:r>
              <a:rPr lang="uk-UA" dirty="0" smtClean="0"/>
              <a:t>зольність до 3 %,</a:t>
            </a:r>
          </a:p>
          <a:p>
            <a:r>
              <a:rPr lang="uk-UA" dirty="0" smtClean="0"/>
              <a:t>внутрішня поверхня – 70-800 м</a:t>
            </a:r>
            <a:r>
              <a:rPr lang="uk-UA" baseline="30000" dirty="0" smtClean="0"/>
              <a:t>2</a:t>
            </a:r>
            <a:r>
              <a:rPr lang="uk-UA" dirty="0" smtClean="0"/>
              <a:t>/г.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93" y="846159"/>
            <a:ext cx="4235313" cy="34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9934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Поверхнево-активні речовини - </a:t>
            </a:r>
            <a:r>
              <a:rPr lang="uk-UA" sz="2400" dirty="0" smtClean="0"/>
              <a:t>це органічні сполуки, в молекули яких входять одночасно полярна група (наприклад, ОН, СООН, NH) та неполярний вуглеводневий ланцюг.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11476"/>
            <a:ext cx="8047246" cy="5646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Загальною особливістю ПАР є здатність до адсорбції.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Розрізняють </a:t>
            </a:r>
            <a:r>
              <a:rPr lang="uk-UA" dirty="0" err="1" smtClean="0"/>
              <a:t>гідрофілізуючі</a:t>
            </a:r>
            <a:r>
              <a:rPr lang="uk-UA" dirty="0" smtClean="0"/>
              <a:t> та </a:t>
            </a:r>
            <a:r>
              <a:rPr lang="uk-UA" dirty="0" err="1" smtClean="0"/>
              <a:t>гідрофобізуючі</a:t>
            </a:r>
            <a:r>
              <a:rPr lang="uk-UA" dirty="0" smtClean="0"/>
              <a:t> ПАР.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Серед </a:t>
            </a:r>
            <a:r>
              <a:rPr lang="uk-UA" dirty="0" err="1" smtClean="0"/>
              <a:t>гідрофілізуючих</a:t>
            </a:r>
            <a:r>
              <a:rPr lang="uk-UA" dirty="0" smtClean="0"/>
              <a:t> ПАР найбільш поширені концентрати </a:t>
            </a:r>
            <a:r>
              <a:rPr lang="uk-UA" b="1" dirty="0" smtClean="0"/>
              <a:t>технічних </a:t>
            </a:r>
            <a:r>
              <a:rPr lang="uk-UA" b="1" dirty="0" err="1" smtClean="0"/>
              <a:t>лігносульфонатів</a:t>
            </a:r>
            <a:r>
              <a:rPr lang="uk-UA" b="1" dirty="0" smtClean="0"/>
              <a:t> </a:t>
            </a:r>
            <a:r>
              <a:rPr lang="uk-UA" dirty="0" smtClean="0"/>
              <a:t>(ЛСТ)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відходи, одержувані з сульфітних лугів, що утворюються при варінні сульфітної целюлози, фурфуролу, органічних кислот.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Представником </a:t>
            </a:r>
            <a:r>
              <a:rPr lang="uk-UA" dirty="0" err="1" smtClean="0"/>
              <a:t>гідрофобізуючих</a:t>
            </a:r>
            <a:r>
              <a:rPr lang="uk-UA" dirty="0" smtClean="0"/>
              <a:t> ПАР на основі нафтенових кислот є </a:t>
            </a:r>
            <a:r>
              <a:rPr lang="uk-UA" b="1" dirty="0" smtClean="0"/>
              <a:t>милонафт</a:t>
            </a:r>
            <a:r>
              <a:rPr lang="uk-UA" dirty="0" smtClean="0"/>
              <a:t>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відхід очищення дистилятів нафти їдким натрієм.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02" t="15552" r="13232" b="4192"/>
          <a:stretch/>
        </p:blipFill>
        <p:spPr>
          <a:xfrm>
            <a:off x="8047245" y="993860"/>
            <a:ext cx="3753135" cy="2479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36246" y="3473739"/>
            <a:ext cx="275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Технічний лігносульфонат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7863" r="1965"/>
          <a:stretch/>
        </p:blipFill>
        <p:spPr>
          <a:xfrm>
            <a:off x="8492687" y="4182976"/>
            <a:ext cx="2862250" cy="2493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14123" y="6306875"/>
            <a:ext cx="121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Милонафт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08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відходів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63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За технологічним призначенням у виробництві будівельних матеріалів хімічні продукти поділяють на такі групи: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1. Сировинні матеріали (для отримання цементу, гіпсу, вапна).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 Інтенсифікатори технологічних процесів (плавні, знижувачі твердості, розріджувачі, утворювачі гранул).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 Добавки-модифікатори властивостей матеріалів (легуючі присадки, пластифікатори, прискорювачі твердіння).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706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174057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відходів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8" y="1593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 змістом характерного хімічного компонента розрізняють такі побічні хімічні продукти: </a:t>
            </a:r>
          </a:p>
          <a:p>
            <a:r>
              <a:rPr lang="uk-UA" dirty="0" smtClean="0"/>
              <a:t>фосфоровмісні шлаки, </a:t>
            </a:r>
          </a:p>
          <a:p>
            <a:r>
              <a:rPr lang="uk-UA" dirty="0" smtClean="0"/>
              <a:t>фторвмісні шлаки, </a:t>
            </a:r>
          </a:p>
          <a:p>
            <a:r>
              <a:rPr lang="uk-UA" dirty="0" smtClean="0"/>
              <a:t>гіпсовмісні продукти</a:t>
            </a:r>
          </a:p>
          <a:p>
            <a:r>
              <a:rPr lang="uk-UA" dirty="0" smtClean="0"/>
              <a:t>вапновмісні продукти, </a:t>
            </a:r>
          </a:p>
          <a:p>
            <a:r>
              <a:rPr lang="uk-UA" dirty="0" smtClean="0"/>
              <a:t>залізисті матеріали, </a:t>
            </a:r>
          </a:p>
          <a:p>
            <a:r>
              <a:rPr lang="uk-UA" dirty="0" smtClean="0"/>
              <a:t>кремнеземисті матеріали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4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277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Фосфорні шлаки </a:t>
            </a:r>
            <a:r>
              <a:rPr lang="uk-UA" sz="2700" dirty="0" smtClean="0"/>
              <a:t>– побічний продукт виробництва фосфору термічним способом у електропечах. 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96" b="98921" l="4865" r="97297"/>
                    </a14:imgEffect>
                  </a14:imgLayer>
                </a14:imgProps>
              </a:ext>
            </a:extLst>
          </a:blip>
          <a:srcRect l="4820" t="4549" r="2626" b="1646"/>
          <a:stretch/>
        </p:blipFill>
        <p:spPr>
          <a:xfrm>
            <a:off x="7888406" y="679690"/>
            <a:ext cx="4126173" cy="3142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25599"/>
            <a:ext cx="78884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Хімічний склад фосфорних шлаків близький до складу доменних. </a:t>
            </a:r>
          </a:p>
          <a:p>
            <a:r>
              <a:rPr lang="uk-UA" sz="2200" dirty="0" smtClean="0"/>
              <a:t>Сумарний вміст </a:t>
            </a:r>
            <a:r>
              <a:rPr lang="uk-UA" sz="2200" dirty="0" err="1" smtClean="0"/>
              <a:t>СаО</a:t>
            </a:r>
            <a:r>
              <a:rPr lang="uk-UA" sz="2200" dirty="0" smtClean="0"/>
              <a:t> та </a:t>
            </a:r>
            <a:r>
              <a:rPr lang="en-US" sz="2200" dirty="0" smtClean="0"/>
              <a:t>Si</a:t>
            </a:r>
            <a:r>
              <a:rPr lang="uk-UA" sz="2200" dirty="0" smtClean="0"/>
              <a:t>О</a:t>
            </a:r>
            <a:r>
              <a:rPr lang="uk-UA" sz="2200" baseline="-25000" dirty="0" smtClean="0"/>
              <a:t>2</a:t>
            </a:r>
            <a:r>
              <a:rPr lang="uk-UA" sz="2200" dirty="0" smtClean="0"/>
              <a:t> досягає 95 %.</a:t>
            </a:r>
          </a:p>
          <a:p>
            <a:r>
              <a:rPr lang="uk-UA" sz="2200" dirty="0" smtClean="0"/>
              <a:t>Особливостями фосфорних шлаків є вміст </a:t>
            </a:r>
            <a:r>
              <a:rPr lang="ru-RU" sz="2200" dirty="0" smtClean="0"/>
              <a:t>Р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О</a:t>
            </a:r>
            <a:r>
              <a:rPr lang="ru-RU" sz="2200" baseline="-25000" dirty="0" smtClean="0"/>
              <a:t>5</a:t>
            </a:r>
            <a:r>
              <a:rPr lang="ru-RU" sz="2200" dirty="0" smtClean="0"/>
              <a:t> і </a:t>
            </a:r>
            <a:r>
              <a:rPr lang="en-US" sz="2200" dirty="0" smtClean="0"/>
              <a:t>CaF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ru-RU" sz="2200" dirty="0" smtClean="0"/>
              <a:t>та </a:t>
            </a:r>
            <a:r>
              <a:rPr lang="uk-UA" sz="2200" dirty="0" smtClean="0"/>
              <a:t>знижена кількість </a:t>
            </a:r>
            <a:r>
              <a:rPr lang="ru-RU" sz="2200" dirty="0" smtClean="0"/>
              <a:t>А</a:t>
            </a:r>
            <a:r>
              <a:rPr lang="en-US" sz="2200" dirty="0" smtClean="0"/>
              <a:t>l</a:t>
            </a:r>
            <a:r>
              <a:rPr lang="ru-RU" sz="2200" baseline="-25000" dirty="0" smtClean="0"/>
              <a:t>2</a:t>
            </a:r>
            <a:r>
              <a:rPr lang="uk-UA" sz="2200" dirty="0" smtClean="0"/>
              <a:t>О</a:t>
            </a:r>
            <a:r>
              <a:rPr lang="en-US" sz="2200" baseline="-25000" dirty="0" smtClean="0"/>
              <a:t>3</a:t>
            </a:r>
            <a:r>
              <a:rPr lang="uk-UA" sz="2200" baseline="-25000" dirty="0" smtClean="0"/>
              <a:t>.</a:t>
            </a:r>
            <a:endParaRPr lang="ru-RU" sz="2200" dirty="0" smtClean="0"/>
          </a:p>
          <a:p>
            <a:r>
              <a:rPr lang="uk-UA" sz="2200" dirty="0" smtClean="0"/>
              <a:t>Гранулометричний склад гранульованих фосфорних шлаків відповідає зерновому складу звичайних дрібно-або середньозернистих будівельних пісків.</a:t>
            </a:r>
          </a:p>
          <a:p>
            <a:endParaRPr lang="ru-RU" sz="2200" dirty="0" smtClean="0"/>
          </a:p>
          <a:p>
            <a:r>
              <a:rPr lang="uk-UA" sz="2200" dirty="0" smtClean="0"/>
              <a:t>Властивості гранульований шлаку електрофосфорного виробництва: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колір світло-сірий із синюватим відтінком,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структура склоподібна,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густина – 2,8 г/см</a:t>
            </a:r>
            <a:r>
              <a:rPr lang="uk-UA" sz="2200" baseline="30000" dirty="0" smtClean="0"/>
              <a:t>3</a:t>
            </a:r>
            <a:r>
              <a:rPr lang="uk-UA" sz="22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насипна щільність у сухому стані – 1220 кг/м</a:t>
            </a:r>
            <a:r>
              <a:rPr lang="uk-UA" sz="2200" baseline="30000" dirty="0" smtClean="0"/>
              <a:t>3</a:t>
            </a:r>
            <a:r>
              <a:rPr lang="uk-UA" sz="2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81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5344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Гіпсовмісні продукти </a:t>
            </a:r>
            <a:r>
              <a:rPr lang="uk-UA" sz="2400" dirty="0" smtClean="0"/>
              <a:t>утворюються при виробництві ряду хімічних продуктів: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42" y="1334305"/>
            <a:ext cx="11745036" cy="5025551"/>
          </a:xfrm>
        </p:spPr>
        <p:txBody>
          <a:bodyPr/>
          <a:lstStyle/>
          <a:p>
            <a:r>
              <a:rPr lang="uk-UA" dirty="0" smtClean="0"/>
              <a:t>мінеральних кислот (фосфогіпс і </a:t>
            </a:r>
            <a:r>
              <a:rPr lang="uk-UA" dirty="0" err="1" smtClean="0"/>
              <a:t>фосфонапівгідрат</a:t>
            </a:r>
            <a:r>
              <a:rPr lang="uk-UA" dirty="0" smtClean="0"/>
              <a:t>, </a:t>
            </a:r>
            <a:r>
              <a:rPr lang="uk-UA" dirty="0" err="1" smtClean="0"/>
              <a:t>борогіпс</a:t>
            </a:r>
            <a:r>
              <a:rPr lang="uk-UA" dirty="0" smtClean="0"/>
              <a:t>, </a:t>
            </a:r>
            <a:r>
              <a:rPr lang="uk-UA" dirty="0" err="1" smtClean="0"/>
              <a:t>фторангідрит</a:t>
            </a:r>
            <a:r>
              <a:rPr lang="uk-UA" dirty="0" smtClean="0"/>
              <a:t>, </a:t>
            </a:r>
            <a:r>
              <a:rPr lang="uk-UA" dirty="0" err="1" smtClean="0"/>
              <a:t>фторогіпс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органічних кислот (</a:t>
            </a:r>
            <a:r>
              <a:rPr lang="uk-UA" dirty="0" err="1" smtClean="0"/>
              <a:t>цитрогіпс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хімічній обробці деревини (гідролізний гіпс), </a:t>
            </a:r>
          </a:p>
          <a:p>
            <a:r>
              <a:rPr lang="uk-UA" dirty="0" smtClean="0"/>
              <a:t>обробці водних розчинів деяких солей і кислот (</a:t>
            </a:r>
            <a:r>
              <a:rPr lang="uk-UA" dirty="0" err="1" smtClean="0"/>
              <a:t>кремнегіпс</a:t>
            </a:r>
            <a:r>
              <a:rPr lang="uk-UA" dirty="0" smtClean="0"/>
              <a:t>, </a:t>
            </a:r>
            <a:r>
              <a:rPr lang="uk-UA" dirty="0" err="1" smtClean="0"/>
              <a:t>титаногіпс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очищення промислових газів, що містять </a:t>
            </a:r>
            <a:r>
              <a:rPr lang="en-US" dirty="0" smtClean="0"/>
              <a:t>S0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uk-UA" dirty="0" err="1" smtClean="0"/>
              <a:t>сульфогіпс</a:t>
            </a:r>
            <a:r>
              <a:rPr lang="uk-UA" dirty="0" smtClean="0"/>
              <a:t>);</a:t>
            </a:r>
          </a:p>
          <a:p>
            <a:r>
              <a:rPr lang="uk-UA" dirty="0" smtClean="0"/>
              <a:t> виробництві солей з озерної ропи (ропний гіпс).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768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698"/>
            <a:ext cx="12192000" cy="477671"/>
          </a:xfrm>
        </p:spPr>
        <p:txBody>
          <a:bodyPr>
            <a:noAutofit/>
          </a:bodyPr>
          <a:lstStyle/>
          <a:p>
            <a:r>
              <a:rPr lang="uk-UA" sz="3200" dirty="0" smtClean="0"/>
              <a:t>Фосфогіпс </a:t>
            </a:r>
            <a:r>
              <a:rPr lang="uk-UA" sz="2400" dirty="0" smtClean="0"/>
              <a:t>це гідрат сульфату кальцію, що утворюється як побічний продукт виробництва добрива з фосфоритної породи. В основному складається з гіпсу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791045" y="70810"/>
            <a:ext cx="2463905" cy="4092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32764"/>
            <a:ext cx="4967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Хімічний склад фосфогіпсу на основі апатитових концентратів</a:t>
            </a:r>
            <a:r>
              <a:rPr lang="ru-RU" sz="2400" dirty="0" smtClean="0"/>
              <a:t> (%):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СаО</a:t>
            </a:r>
            <a:r>
              <a:rPr lang="ru-RU" sz="2400" dirty="0" smtClean="0"/>
              <a:t> </a:t>
            </a:r>
            <a:r>
              <a:rPr lang="en-US" sz="2400" dirty="0" smtClean="0"/>
              <a:t>–</a:t>
            </a:r>
            <a:r>
              <a:rPr lang="ru-RU" sz="2400" dirty="0" smtClean="0"/>
              <a:t> 39-40;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</a:t>
            </a:r>
            <a:r>
              <a:rPr lang="uk-UA" sz="2400" dirty="0" smtClean="0"/>
              <a:t>О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– 56-57; 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 (</a:t>
            </a:r>
            <a:r>
              <a:rPr lang="ru-RU" sz="2400" dirty="0" err="1" smtClean="0"/>
              <a:t>заг</a:t>
            </a:r>
            <a:r>
              <a:rPr lang="ru-RU" sz="2400" dirty="0" smtClean="0"/>
              <a:t>.) – 1,0-1,2;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 (</a:t>
            </a:r>
            <a:r>
              <a:rPr lang="ru-RU" sz="2400" dirty="0" err="1" smtClean="0"/>
              <a:t>водорозчин</a:t>
            </a:r>
            <a:r>
              <a:rPr lang="ru-RU" sz="2400" dirty="0" smtClean="0"/>
              <a:t>.) </a:t>
            </a:r>
            <a:r>
              <a:rPr lang="en-US" sz="2400" dirty="0" smtClean="0"/>
              <a:t>–</a:t>
            </a:r>
            <a:r>
              <a:rPr lang="ru-RU" sz="2400" dirty="0" smtClean="0"/>
              <a:t> 0,5-0,6;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 – 0,3-0,4.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83" t="18553" r="691" b="12972"/>
          <a:stretch/>
        </p:blipFill>
        <p:spPr>
          <a:xfrm>
            <a:off x="4395715" y="3657599"/>
            <a:ext cx="6608929" cy="30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91916" cy="614149"/>
          </a:xfrm>
        </p:spPr>
        <p:txBody>
          <a:bodyPr/>
          <a:lstStyle/>
          <a:p>
            <a:r>
              <a:rPr lang="uk-UA" sz="3200" dirty="0" smtClean="0"/>
              <a:t>Карбідне вапно </a:t>
            </a:r>
            <a:r>
              <a:rPr lang="uk-UA" sz="2800" dirty="0" smtClean="0"/>
              <a:t>є відходом ацетиленового виробництва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38520"/>
            <a:ext cx="5472751" cy="404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Це вапно другого сорту має синюватий відтінок.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Застосовують для приготування будівельних розчинів лише після зникнення запаху ацетилену. Для цього карбіде вапно витримують на відкритому повітрі протягом 30-60 днів.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8958" l="391" r="97266"/>
                    </a14:imgEffect>
                  </a14:imgLayer>
                </a14:imgProps>
              </a:ext>
            </a:extLst>
          </a:blip>
          <a:srcRect l="11008" t="6530" r="5855" b="553"/>
          <a:stretch/>
        </p:blipFill>
        <p:spPr>
          <a:xfrm>
            <a:off x="6387152" y="842986"/>
            <a:ext cx="5295331" cy="44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8866"/>
          </a:xfrm>
        </p:spPr>
        <p:txBody>
          <a:bodyPr/>
          <a:lstStyle/>
          <a:p>
            <a:r>
              <a:rPr lang="uk-UA" sz="3200" dirty="0" smtClean="0"/>
              <a:t>Відходи шкіряної і текстильної промисловості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6191"/>
            <a:ext cx="6632812" cy="4902721"/>
          </a:xfrm>
        </p:spPr>
        <p:txBody>
          <a:bodyPr>
            <a:normAutofit/>
          </a:bodyPr>
          <a:lstStyle/>
          <a:p>
            <a:r>
              <a:rPr lang="uk-UA" dirty="0" smtClean="0"/>
              <a:t>Підзол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вапно 3-го сорту, змішане з ворсом.</a:t>
            </a:r>
          </a:p>
          <a:p>
            <a:pPr marL="0" indent="0">
              <a:buNone/>
            </a:pPr>
            <a:r>
              <a:rPr lang="uk-UA" dirty="0" smtClean="0"/>
              <a:t>Вимагає протирання крізь сито з отворами не більшими 10 х 10 мм.</a:t>
            </a:r>
          </a:p>
          <a:p>
            <a:endParaRPr lang="uk-UA" dirty="0" smtClean="0"/>
          </a:p>
          <a:p>
            <a:r>
              <a:rPr lang="uk-UA" dirty="0" err="1" smtClean="0"/>
              <a:t>Окшара</a:t>
            </a:r>
            <a:r>
              <a:rPr lang="uk-UA" dirty="0" smtClean="0"/>
              <a:t>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вапно 3-го сорту, змішане з дрібним вовняним ворсом. </a:t>
            </a:r>
          </a:p>
          <a:p>
            <a:pPr marL="0" indent="0">
              <a:buNone/>
            </a:pPr>
            <a:r>
              <a:rPr lang="uk-UA" dirty="0" smtClean="0"/>
              <a:t>Її слід витримувати протягом 5-6 міс у відвалах або ящиках на відкритому повітрі до повного видалення хлору.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849" b="14844"/>
          <a:stretch/>
        </p:blipFill>
        <p:spPr>
          <a:xfrm>
            <a:off x="6632812" y="1416191"/>
            <a:ext cx="5559188" cy="40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924"/>
          </a:xfrm>
        </p:spPr>
        <p:txBody>
          <a:bodyPr>
            <a:noAutofit/>
          </a:bodyPr>
          <a:lstStyle/>
          <a:p>
            <a:r>
              <a:rPr lang="uk-UA" sz="3200" dirty="0"/>
              <a:t>П</a:t>
            </a:r>
            <a:r>
              <a:rPr lang="uk-UA" sz="3200" dirty="0" smtClean="0"/>
              <a:t>іритні недогарки </a:t>
            </a:r>
            <a:r>
              <a:rPr lang="uk-UA" sz="2800" dirty="0" smtClean="0"/>
              <a:t>відхід переробки сірчаного колчедану (піриту) в сірчану кислоту</a:t>
            </a:r>
            <a:r>
              <a:rPr lang="uk-UA" sz="3200" dirty="0" smtClean="0"/>
              <a:t>.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4306"/>
            <a:ext cx="6905767" cy="4820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Хімічний склад піритних недогарків </a:t>
            </a:r>
            <a:r>
              <a:rPr lang="ru-RU" dirty="0" smtClean="0"/>
              <a:t>(%): </a:t>
            </a:r>
          </a:p>
          <a:p>
            <a:pPr marL="0" indent="0">
              <a:buNone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uk-UA" dirty="0" smtClean="0"/>
              <a:t>О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56-77; Si</a:t>
            </a:r>
            <a:r>
              <a:rPr lang="uk-UA" dirty="0" smtClean="0"/>
              <a:t>О</a:t>
            </a:r>
            <a:r>
              <a:rPr lang="en-US" dirty="0" smtClean="0"/>
              <a:t>2 </a:t>
            </a:r>
            <a:r>
              <a:rPr lang="ru-RU" dirty="0" smtClean="0"/>
              <a:t>–</a:t>
            </a:r>
            <a:r>
              <a:rPr lang="en-US" dirty="0" smtClean="0"/>
              <a:t> 9-22; </a:t>
            </a:r>
            <a:r>
              <a:rPr lang="ru-RU" dirty="0" smtClean="0"/>
              <a:t>А</a:t>
            </a:r>
            <a:r>
              <a:rPr lang="en-US" dirty="0"/>
              <a:t>l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– 1-18; </a:t>
            </a:r>
          </a:p>
          <a:p>
            <a:pPr marL="0" indent="0">
              <a:buNone/>
            </a:pPr>
            <a:r>
              <a:rPr lang="ru-RU" dirty="0" err="1" smtClean="0"/>
              <a:t>СаО</a:t>
            </a:r>
            <a:r>
              <a:rPr lang="ru-RU" dirty="0" smtClean="0"/>
              <a:t> – 0,8-5; </a:t>
            </a:r>
            <a:r>
              <a:rPr lang="en-US" dirty="0" err="1" smtClean="0"/>
              <a:t>MgO</a:t>
            </a:r>
            <a:r>
              <a:rPr lang="ru-RU" dirty="0" smtClean="0"/>
              <a:t> – </a:t>
            </a:r>
            <a:r>
              <a:rPr lang="en-US" dirty="0" smtClean="0"/>
              <a:t>0,1-0,2; S</a:t>
            </a:r>
            <a:r>
              <a:rPr lang="uk-UA" dirty="0" smtClean="0"/>
              <a:t>О</a:t>
            </a:r>
            <a:r>
              <a:rPr lang="en-US" baseline="-25000" dirty="0" smtClean="0"/>
              <a:t>3</a:t>
            </a:r>
            <a:r>
              <a:rPr lang="ru-RU" dirty="0" smtClean="0"/>
              <a:t> – </a:t>
            </a:r>
            <a:r>
              <a:rPr lang="en-US" dirty="0" smtClean="0"/>
              <a:t>1-11; </a:t>
            </a:r>
            <a:r>
              <a:rPr lang="uk-UA" dirty="0" smtClean="0"/>
              <a:t>втрати після прожарювання </a:t>
            </a:r>
            <a:r>
              <a:rPr lang="ru-RU" dirty="0" smtClean="0"/>
              <a:t>– до 5,5%.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uk-UA" dirty="0" smtClean="0"/>
              <a:t>мінералогічним складом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uk-UA" dirty="0" smtClean="0">
                <a:sym typeface="Symbol" panose="05050102010706020507" pitchFamily="18" charset="2"/>
              </a:rPr>
              <a:t>це </a:t>
            </a:r>
            <a:r>
              <a:rPr lang="uk-UA" dirty="0" smtClean="0"/>
              <a:t>суміш оксидів заліза з піритом, що не прореагував, і оксидами інших металів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Гранулометричний склад характеризується порівняно високою дисперсністю, переважна більшість зерен (понад 90%) має крупність трохи більше </a:t>
            </a:r>
            <a:r>
              <a:rPr lang="ru-RU" dirty="0" smtClean="0"/>
              <a:t>0,14 мм.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120" b="7721"/>
          <a:stretch/>
        </p:blipFill>
        <p:spPr>
          <a:xfrm>
            <a:off x="7165075" y="1334306"/>
            <a:ext cx="4585647" cy="31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96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733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Тема Office</vt:lpstr>
      <vt:lpstr>ВІДХОДИ ХІМІКО-ТЕХНОЛОГІЧНИХ ВИРОБНИЦТВ </vt:lpstr>
      <vt:lpstr>Класифікація відходів</vt:lpstr>
      <vt:lpstr>Класифікація відходів</vt:lpstr>
      <vt:lpstr>Фосфорні шлаки – побічний продукт виробництва фосфору термічним способом у електропечах. </vt:lpstr>
      <vt:lpstr>Гіпсовмісні продукти утворюються при виробництві ряду хімічних продуктів:</vt:lpstr>
      <vt:lpstr>Фосфогіпс це гідрат сульфату кальцію, що утворюється як побічний продукт виробництва добрива з фосфоритної породи. В основному складається з гіпсу.</vt:lpstr>
      <vt:lpstr>Карбідне вапно є відходом ацетиленового виробництва</vt:lpstr>
      <vt:lpstr>Відходи шкіряної і текстильної промисловості </vt:lpstr>
      <vt:lpstr>Піритні недогарки відхід переробки сірчаного колчедану (піриту) в сірчану кислоту. </vt:lpstr>
      <vt:lpstr>Кремнеземисті побічні продукти хімічної промисловості</vt:lpstr>
      <vt:lpstr>Відходи гідролізного виробництва</vt:lpstr>
      <vt:lpstr>Поверхнево-активні речовини - це органічні сполуки, в молекули яких входять одночасно полярна група (наприклад, ОН, СООН, NH) та неполярний вуглеводневий ланцюг.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З ВИКОРИСТАННЯМ ВІДХОДІВ ХІМІКО-ТЕХНОЛОГІЧНИХ ВИРОБНИЦТВ </dc:title>
  <dc:creator>Пользователь Windows</dc:creator>
  <cp:lastModifiedBy>Пользователь Windows</cp:lastModifiedBy>
  <cp:revision>20</cp:revision>
  <dcterms:created xsi:type="dcterms:W3CDTF">2022-12-08T05:11:48Z</dcterms:created>
  <dcterms:modified xsi:type="dcterms:W3CDTF">2022-12-08T08:58:43Z</dcterms:modified>
</cp:coreProperties>
</file>