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2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0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2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6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8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1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7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1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3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E0E9-E0DF-45A7-8820-2DB824305B22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4C92-0E4B-44C3-B60E-9F18D495B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8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108443"/>
          </a:xfrm>
        </p:spPr>
        <p:txBody>
          <a:bodyPr>
            <a:normAutofit/>
          </a:bodyPr>
          <a:lstStyle/>
          <a:p>
            <a:r>
              <a:rPr lang="uk-UA" dirty="0" smtClean="0"/>
              <a:t>Будівельні матеріали з відходів споживання та міського господарства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795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230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Матеріали з </a:t>
            </a:r>
            <a:r>
              <a:rPr lang="uk-UA" dirty="0" smtClean="0"/>
              <a:t>гумових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uk-UA" dirty="0" smtClean="0"/>
              <a:t>каучукових відходів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9339"/>
            <a:ext cx="6755642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На основі </a:t>
            </a:r>
            <a:r>
              <a:rPr lang="uk-UA" dirty="0" err="1" smtClean="0"/>
              <a:t>гумово</a:t>
            </a:r>
            <a:r>
              <a:rPr lang="uk-UA" dirty="0" smtClean="0"/>
              <a:t>-бітумних в'яжучих при введенні наповнювачів одержують мастики для заповнення швів бетонних покриттів.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35" y="2436844"/>
            <a:ext cx="3977292" cy="4252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034" t="25791" r="19682" b="1851"/>
          <a:stretch/>
        </p:blipFill>
        <p:spPr>
          <a:xfrm>
            <a:off x="7070570" y="1187367"/>
            <a:ext cx="4966755" cy="37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0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12" y="18169"/>
            <a:ext cx="11195145" cy="75975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Матеріали з </a:t>
            </a:r>
            <a:r>
              <a:rPr lang="uk-UA" sz="4000" dirty="0">
                <a:solidFill>
                  <a:prstClr val="black"/>
                </a:solidFill>
              </a:rPr>
              <a:t>гумових</a:t>
            </a:r>
            <a:r>
              <a:rPr lang="ru-RU" sz="4000" dirty="0">
                <a:solidFill>
                  <a:prstClr val="black"/>
                </a:solidFill>
              </a:rPr>
              <a:t> та </a:t>
            </a:r>
            <a:r>
              <a:rPr lang="uk-UA" sz="4000" dirty="0">
                <a:solidFill>
                  <a:prstClr val="black"/>
                </a:solidFill>
              </a:rPr>
              <a:t>каучукових відходів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9774" y="1140375"/>
            <a:ext cx="5715000" cy="3000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40375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smtClean="0"/>
              <a:t>Гумо-бітумні в'яжучі дозволяють отримувати асфальтобетони з високими експлуатаційними властивостями, підвищеною зносостійкістю та теплостійкістю, стійкістю до старіння. </a:t>
            </a:r>
          </a:p>
          <a:p>
            <a:r>
              <a:rPr lang="ru-RU" sz="2800" dirty="0"/>
              <a:t>Асфальтобетон, </a:t>
            </a:r>
            <a:r>
              <a:rPr lang="ru-RU" sz="2800" dirty="0" err="1"/>
              <a:t>приготований</a:t>
            </a:r>
            <a:r>
              <a:rPr lang="ru-RU" sz="2800" dirty="0"/>
              <a:t> на </a:t>
            </a:r>
            <a:r>
              <a:rPr lang="ru-RU" sz="2800" dirty="0" err="1"/>
              <a:t>гумово-бітумному</a:t>
            </a:r>
            <a:r>
              <a:rPr lang="ru-RU" sz="2800" dirty="0"/>
              <a:t> </a:t>
            </a:r>
            <a:r>
              <a:rPr lang="ru-RU" sz="2800" dirty="0" err="1"/>
              <a:t>в'яжучому</a:t>
            </a:r>
            <a:r>
              <a:rPr lang="ru-RU" sz="2800" dirty="0"/>
              <a:t>, </a:t>
            </a:r>
            <a:r>
              <a:rPr lang="ru-RU" sz="2800" dirty="0" err="1"/>
              <a:t>відрізняється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меншим</a:t>
            </a:r>
            <a:r>
              <a:rPr lang="ru-RU" sz="2800" dirty="0"/>
              <a:t> </a:t>
            </a:r>
            <a:r>
              <a:rPr lang="ru-RU" sz="2800" dirty="0" err="1"/>
              <a:t>водонасиченням</a:t>
            </a:r>
            <a:r>
              <a:rPr lang="ru-RU" sz="2800" dirty="0"/>
              <a:t> і </a:t>
            </a:r>
            <a:r>
              <a:rPr lang="ru-RU" sz="2800" dirty="0" err="1"/>
              <a:t>набуханням</a:t>
            </a:r>
            <a:r>
              <a:rPr lang="ru-RU" sz="2800" dirty="0"/>
              <a:t>. Для </a:t>
            </a:r>
            <a:r>
              <a:rPr lang="ru-RU" sz="2800" dirty="0" err="1"/>
              <a:t>нього</a:t>
            </a:r>
            <a:r>
              <a:rPr lang="ru-RU" sz="2800" dirty="0"/>
              <a:t> характерна </a:t>
            </a:r>
            <a:r>
              <a:rPr lang="ru-RU" sz="2800" dirty="0" err="1"/>
              <a:t>менша</a:t>
            </a:r>
            <a:r>
              <a:rPr lang="ru-RU" sz="2800" dirty="0"/>
              <a:t> </a:t>
            </a:r>
            <a:r>
              <a:rPr lang="ru-RU" sz="2800" dirty="0" err="1"/>
              <a:t>міцність</a:t>
            </a:r>
            <a:r>
              <a:rPr lang="ru-RU" sz="2800" dirty="0"/>
              <a:t> при 0 ° С та </a:t>
            </a:r>
            <a:r>
              <a:rPr lang="ru-RU" sz="2800" dirty="0" err="1"/>
              <a:t>менша</a:t>
            </a:r>
            <a:r>
              <a:rPr lang="ru-RU" sz="2800" dirty="0"/>
              <a:t> </a:t>
            </a:r>
            <a:r>
              <a:rPr lang="ru-RU" sz="2800" dirty="0" err="1"/>
              <a:t>жорсткість</a:t>
            </a:r>
            <a:r>
              <a:rPr lang="ru-RU" sz="2800" dirty="0"/>
              <a:t>.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41407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Асфальтобетон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193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Матеріали з </a:t>
            </a:r>
            <a:r>
              <a:rPr lang="ru-RU" dirty="0" err="1"/>
              <a:t>гумових</a:t>
            </a:r>
            <a:r>
              <a:rPr lang="ru-RU" dirty="0"/>
              <a:t> та </a:t>
            </a:r>
            <a:r>
              <a:rPr lang="ru-RU" dirty="0" err="1"/>
              <a:t>каучукових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07" y="936021"/>
            <a:ext cx="642809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Ефективними рулонними гідроізоляційними матеріалами на основі гумо-бітумних в'яжучих є </a:t>
            </a:r>
            <a:r>
              <a:rPr lang="uk-UA" dirty="0" err="1" smtClean="0"/>
              <a:t>ізол</a:t>
            </a:r>
            <a:r>
              <a:rPr lang="uk-UA" dirty="0" smtClean="0"/>
              <a:t> та </a:t>
            </a:r>
            <a:r>
              <a:rPr lang="uk-UA" dirty="0" err="1" smtClean="0"/>
              <a:t>брізол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err="1"/>
              <a:t>Ізол</a:t>
            </a:r>
            <a:r>
              <a:rPr lang="uk-UA" dirty="0"/>
              <a:t> та </a:t>
            </a:r>
            <a:r>
              <a:rPr lang="uk-UA" smtClean="0"/>
              <a:t>брізол</a:t>
            </a:r>
            <a:r>
              <a:rPr lang="uk-UA" dirty="0" smtClean="0"/>
              <a:t> </a:t>
            </a:r>
            <a:r>
              <a:rPr lang="uk-UA" dirty="0"/>
              <a:t>застосовують для гідроізоляції підвальних поверхів будівель, підземних трубопроводів та інших споруд, басейнів, антикорозійного захисту та влаштування покрівлі. Поряд з перевагами ці матеріали мають і деякі недоліки: значні усадкові деформації, повзучість, зниження їх міцності при контакті з гарячими мастиками.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462" b="27808"/>
          <a:stretch/>
        </p:blipFill>
        <p:spPr>
          <a:xfrm>
            <a:off x="7626680" y="573207"/>
            <a:ext cx="4157885" cy="2538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595" y="3684897"/>
            <a:ext cx="4891138" cy="31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3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973" y="0"/>
            <a:ext cx="10515600" cy="65509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Відходи міського господарства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5" y="1279715"/>
            <a:ext cx="10515600" cy="4351338"/>
          </a:xfrm>
        </p:spPr>
        <p:txBody>
          <a:bodyPr/>
          <a:lstStyle/>
          <a:p>
            <a:r>
              <a:rPr lang="uk-UA" dirty="0" smtClean="0"/>
              <a:t>тверді побутові відходи, </a:t>
            </a:r>
          </a:p>
          <a:p>
            <a:r>
              <a:rPr lang="uk-UA" dirty="0" smtClean="0"/>
              <a:t>відходи від руйнування старих будівель, споруд та дорожніх покриттів, </a:t>
            </a:r>
          </a:p>
          <a:p>
            <a:r>
              <a:rPr lang="uk-UA" dirty="0" smtClean="0"/>
              <a:t>будівельне сміття, </a:t>
            </a:r>
          </a:p>
          <a:p>
            <a:r>
              <a:rPr lang="uk-UA" dirty="0" smtClean="0"/>
              <a:t>зношені шини, </a:t>
            </a:r>
          </a:p>
          <a:p>
            <a:r>
              <a:rPr lang="uk-UA" dirty="0" smtClean="0"/>
              <a:t>макулатура, </a:t>
            </a:r>
          </a:p>
          <a:p>
            <a:r>
              <a:rPr lang="uk-UA" dirty="0" smtClean="0"/>
              <a:t>ганчір'я, </a:t>
            </a:r>
          </a:p>
          <a:p>
            <a:r>
              <a:rPr lang="uk-UA" dirty="0" smtClean="0"/>
              <a:t>склобій.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247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1861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Матеріали з макулатури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1026" y="859809"/>
            <a:ext cx="53180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Руберойд</a:t>
            </a:r>
            <a:r>
              <a:rPr lang="uk-UA" sz="2400" dirty="0" smtClean="0"/>
              <a:t> – це рулонний покрівельний та гідроізоляційний матеріал, що виготовляється просоченням покрівельного картону легкоплавкими нафтовими бітумами з подальшим покриттям його (з обох боків) шаром тугоплавкого бітуму та захисним (від злипання) посипанням азбестом, тальком, піском тощо.</a:t>
            </a:r>
            <a:endParaRPr lang="uk-UA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9481" y="743803"/>
            <a:ext cx="6114197" cy="61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50496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Матеріали з макулатури і текстильних виробів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5558" y="812685"/>
            <a:ext cx="5758938" cy="5758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655991"/>
            <a:ext cx="56638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Покрівельний картон </a:t>
            </a:r>
            <a:r>
              <a:rPr lang="uk-UA" sz="2400" dirty="0" smtClean="0"/>
              <a:t>– це картон, що володіє високими вбираючими властивостями та призначений для виробництва бітумних і </a:t>
            </a:r>
            <a:r>
              <a:rPr lang="uk-UA" sz="2400" dirty="0" err="1" smtClean="0"/>
              <a:t>бітумно</a:t>
            </a:r>
            <a:r>
              <a:rPr lang="uk-UA" sz="2400" dirty="0" smtClean="0"/>
              <a:t>-полімерних покрівельних та гідроізоляційних матеріалів.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3176895"/>
            <a:ext cx="5022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Випускають марок: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А-500, А-420, А-350, А-300,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Б-500, Б-420, Б-350, Б-300. </a:t>
            </a:r>
          </a:p>
          <a:p>
            <a:endParaRPr lang="uk-UA" sz="2400" dirty="0" smtClean="0"/>
          </a:p>
          <a:p>
            <a:r>
              <a:rPr lang="uk-UA" sz="2400" dirty="0" smtClean="0"/>
              <a:t>Цифра при позначенні марки вказує масу 1 м</a:t>
            </a:r>
            <a:r>
              <a:rPr lang="uk-UA" sz="2400" baseline="30000" dirty="0" smtClean="0"/>
              <a:t>2</a:t>
            </a:r>
            <a:r>
              <a:rPr lang="uk-UA" sz="2400" dirty="0" smtClean="0"/>
              <a:t> картону, літера групу, що характеризується міцністю на розрив, водопоглиненням і швидкістю просочення. </a:t>
            </a:r>
          </a:p>
        </p:txBody>
      </p:sp>
    </p:spTree>
    <p:extLst>
      <p:ext uri="{BB962C8B-B14F-4D97-AF65-F5344CB8AC3E}">
        <p14:creationId xmlns:p14="http://schemas.microsoft.com/office/powerpoint/2010/main" val="315926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02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Матеріали з макулатури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73" t="20005" r="6051"/>
          <a:stretch/>
        </p:blipFill>
        <p:spPr>
          <a:xfrm>
            <a:off x="6200002" y="590218"/>
            <a:ext cx="5578016" cy="35211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480" y="887106"/>
            <a:ext cx="562805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Гіпсоволокнисті плити (ГВП) </a:t>
            </a:r>
            <a:r>
              <a:rPr lang="uk-UA" sz="2400" dirty="0" smtClean="0"/>
              <a:t>‒ гіпсові оздоблювальні плити, які мають досить високу щільність ‒ 1250 кг/м</a:t>
            </a:r>
            <a:r>
              <a:rPr lang="uk-UA" sz="2400" baseline="30000" dirty="0" smtClean="0"/>
              <a:t>3</a:t>
            </a:r>
            <a:r>
              <a:rPr lang="uk-UA" sz="2400" dirty="0" smtClean="0"/>
              <a:t>, що дозволяє використовувати їх при всіх видах оздоблення, навіть у якості підлогового покриття.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184" y="338012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Особливості гіпсоволокнистої плити:</a:t>
            </a:r>
          </a:p>
          <a:p>
            <a:endParaRPr lang="uk-U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екологічна чистота матеріалу;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підвищена щільність;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простота монтажу;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ідеально рівна поверхня під декоративне оздоблювання;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не потребує додаткових робіт з оштукатурювання;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перешкоджає поширенню полум'я;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плита стійка до дефектів та пошкоджень;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не потребує обробки ґрунтовкою.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440" t="34319" r="6590" b="24288"/>
          <a:stretch/>
        </p:blipFill>
        <p:spPr>
          <a:xfrm>
            <a:off x="6701049" y="4300727"/>
            <a:ext cx="4917913" cy="23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7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374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Матеріали з текстильних виробів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9525" y="1205496"/>
            <a:ext cx="6880835" cy="44037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05496"/>
            <a:ext cx="494049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Нетканий матеріал </a:t>
            </a:r>
            <a:r>
              <a:rPr lang="uk-UA" sz="2400" dirty="0" smtClean="0"/>
              <a:t>це матеріал, схожий на тканину, виготовлений із штапельного волокна та довгих волокон, скріплених між собою за допомогою хімічної, механічної, термічної або розчинної обробки.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0925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320" y="46962"/>
            <a:ext cx="10515600" cy="4946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Матеріали з макулатури і текстильних виробів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92" t="14431" r="8653" b="13431"/>
          <a:stretch/>
        </p:blipFill>
        <p:spPr>
          <a:xfrm>
            <a:off x="6741994" y="1697664"/>
            <a:ext cx="5343037" cy="3776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97664"/>
            <a:ext cx="707536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Властивості легкого </a:t>
            </a:r>
            <a:r>
              <a:rPr lang="uk-UA" sz="2800" b="1" dirty="0" err="1" smtClean="0"/>
              <a:t>аерованого</a:t>
            </a:r>
            <a:r>
              <a:rPr lang="uk-UA" sz="2800" b="1" dirty="0" smtClean="0"/>
              <a:t> бетону </a:t>
            </a:r>
            <a:r>
              <a:rPr lang="uk-UA" sz="2400" dirty="0" smtClean="0"/>
              <a:t>оптимального складу (портландцемент ‒ 400 кг/м</a:t>
            </a:r>
            <a:r>
              <a:rPr lang="uk-UA" sz="2400" baseline="30000" dirty="0" smtClean="0"/>
              <a:t>3</a:t>
            </a:r>
            <a:r>
              <a:rPr lang="uk-UA" sz="2400" dirty="0" smtClean="0"/>
              <a:t>, паперовий наповнювач ‒ 120 кг/м</a:t>
            </a:r>
            <a:r>
              <a:rPr lang="uk-UA" sz="2400" baseline="30000" dirty="0" smtClean="0"/>
              <a:t>3</a:t>
            </a:r>
            <a:r>
              <a:rPr lang="uk-UA" sz="2400" dirty="0" smtClean="0"/>
              <a:t>, вода ‒ </a:t>
            </a:r>
            <a:r>
              <a:rPr lang="uk-UA" sz="2400" dirty="0" smtClean="0"/>
              <a:t>580кг/м</a:t>
            </a:r>
            <a:r>
              <a:rPr lang="uk-UA" sz="2400" baseline="30000" dirty="0" smtClean="0"/>
              <a:t>3</a:t>
            </a:r>
            <a:r>
              <a:rPr lang="uk-UA" sz="2400" dirty="0" smtClean="0"/>
              <a:t>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середня щільність ‒1100-1200 кг/м3,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межа міцності при стисканні ‒ 3,5-5 МПа,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межа міцності при згині ‒ 2,6-3 МПа,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теплопровідність ‒ 0,26-0,3 Вт/м° С,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err="1" smtClean="0"/>
              <a:t>водопоглинання</a:t>
            </a:r>
            <a:r>
              <a:rPr lang="uk-UA" sz="2400" dirty="0" smtClean="0"/>
              <a:t> ‒ 23-25 %,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коефіцієнт розм'якшення ‒ не менше 0,8,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морозостійкість ‒ 25 циклів. 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473" y="816319"/>
            <a:ext cx="12024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Волокнисті відходи можуть бути використані як наповнювачі легких </a:t>
            </a:r>
            <a:r>
              <a:rPr lang="uk-UA" sz="2400" dirty="0" err="1" smtClean="0"/>
              <a:t>аерованих</a:t>
            </a:r>
            <a:r>
              <a:rPr lang="uk-UA" sz="2400" dirty="0" smtClean="0"/>
              <a:t> бетонів.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4528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67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Матеріали з гумових відходів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68" y="883930"/>
            <a:ext cx="6604378" cy="1272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На основі гумових відходів розроблено технології рулонних та плиткових матеріалів, які використовують </a:t>
            </a:r>
            <a:r>
              <a:rPr lang="uk-UA" sz="2400" dirty="0"/>
              <a:t>як теплоізоляційні, </a:t>
            </a:r>
            <a:r>
              <a:rPr lang="uk-UA" sz="2400" dirty="0" err="1"/>
              <a:t>вібро</a:t>
            </a:r>
            <a:r>
              <a:rPr lang="uk-UA" sz="2400" dirty="0"/>
              <a:t>-, </a:t>
            </a:r>
            <a:r>
              <a:rPr lang="uk-UA" sz="2400" dirty="0" err="1"/>
              <a:t>шумопоглинаючі</a:t>
            </a:r>
            <a:r>
              <a:rPr lang="uk-UA" sz="2400" dirty="0"/>
              <a:t>, декоративні та підлогові покриття</a:t>
            </a:r>
            <a:r>
              <a:rPr lang="uk-UA" sz="24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425" y="436729"/>
            <a:ext cx="4286250" cy="3286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968" y="3017881"/>
            <a:ext cx="5239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Рулонні матеріали випускаються у вигляді </a:t>
            </a:r>
            <a:r>
              <a:rPr lang="ru-RU" sz="2400" dirty="0" smtClean="0"/>
              <a:t>полотен </a:t>
            </a:r>
            <a:r>
              <a:rPr lang="uk-UA" sz="2400" dirty="0" smtClean="0"/>
              <a:t>товщиною</a:t>
            </a:r>
            <a:r>
              <a:rPr lang="ru-RU" sz="2400" dirty="0" smtClean="0"/>
              <a:t> </a:t>
            </a:r>
            <a:r>
              <a:rPr lang="ru-RU" sz="2400" dirty="0"/>
              <a:t>до 10 мм, шириною до 1,2 м і </a:t>
            </a:r>
            <a:r>
              <a:rPr lang="uk-UA" sz="2400" dirty="0" smtClean="0"/>
              <a:t>довжиною понад </a:t>
            </a:r>
            <a:r>
              <a:rPr lang="ru-RU" sz="2400" dirty="0" smtClean="0"/>
              <a:t>10 м.</a:t>
            </a:r>
          </a:p>
          <a:p>
            <a:endParaRPr lang="ru-RU" sz="2400" dirty="0" smtClean="0"/>
          </a:p>
          <a:p>
            <a:r>
              <a:rPr lang="ru-RU" sz="2400" dirty="0" smtClean="0"/>
              <a:t>Плитку </a:t>
            </a:r>
            <a:r>
              <a:rPr lang="uk-UA" sz="2400" dirty="0" smtClean="0"/>
              <a:t>виготовляють розміром </a:t>
            </a:r>
            <a:r>
              <a:rPr lang="ru-RU" sz="2400" dirty="0" smtClean="0"/>
              <a:t>600</a:t>
            </a:r>
            <a:r>
              <a:rPr lang="en-US" sz="2400" dirty="0"/>
              <a:t>x600 </a:t>
            </a:r>
            <a:r>
              <a:rPr lang="ru-RU" sz="2400" dirty="0"/>
              <a:t>мм і </a:t>
            </a:r>
            <a:r>
              <a:rPr lang="uk-UA" sz="2400" dirty="0" smtClean="0"/>
              <a:t>товщиною близько </a:t>
            </a:r>
            <a:r>
              <a:rPr lang="ru-RU" sz="2400" dirty="0" smtClean="0"/>
              <a:t>8 мм.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71129" y="1006760"/>
            <a:ext cx="1443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Руберойд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30657" r="1147" b="17352"/>
          <a:stretch/>
        </p:blipFill>
        <p:spPr>
          <a:xfrm>
            <a:off x="6439713" y="3875963"/>
            <a:ext cx="5241674" cy="27568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04614" y="5791837"/>
            <a:ext cx="1798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/>
              <a:t>Гумова плитка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97277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27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Матеріали з </a:t>
            </a:r>
            <a:r>
              <a:rPr lang="uk-UA" dirty="0" smtClean="0"/>
              <a:t>гумових</a:t>
            </a:r>
            <a:r>
              <a:rPr lang="ru-RU" dirty="0" smtClean="0"/>
              <a:t> та </a:t>
            </a:r>
            <a:r>
              <a:rPr lang="uk-UA" dirty="0" smtClean="0"/>
              <a:t>каучукових</a:t>
            </a:r>
            <a:r>
              <a:rPr lang="ru-RU" dirty="0" smtClean="0"/>
              <a:t> </a:t>
            </a:r>
            <a:r>
              <a:rPr lang="uk-UA" dirty="0" smtClean="0"/>
              <a:t>відходів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6" y="870280"/>
            <a:ext cx="7574506" cy="5776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600" dirty="0" smtClean="0"/>
              <a:t>При оптимальних технологічних параметрах на основі зношеної гуми отримують </a:t>
            </a:r>
            <a:r>
              <a:rPr lang="uk-UA" sz="2600" dirty="0" err="1" smtClean="0"/>
              <a:t>гумово</a:t>
            </a:r>
            <a:r>
              <a:rPr lang="uk-UA" sz="2600" dirty="0" smtClean="0"/>
              <a:t>-бітумні та </a:t>
            </a:r>
            <a:r>
              <a:rPr lang="uk-UA" sz="2600" dirty="0" err="1" smtClean="0"/>
              <a:t>гумово</a:t>
            </a:r>
            <a:r>
              <a:rPr lang="uk-UA" sz="2600" dirty="0" smtClean="0"/>
              <a:t>-дьогтьові в'яжучі високої якості.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2600" dirty="0" smtClean="0"/>
              <a:t>Процес пластифікації гумової крихти ведуть пропусканням набряклої в нафтовому бітумі гуми через апарат-пластифікатор, об'єднаний з шестерним насосом, при температурі 225-235 °С. Набрякла гума поступово пластифікується, і органічні компоненти переходять у розчин. Тривалість термомеханічної обробки становить від 30 хв до кількох годин залежно від виду каучуку та розчинника. Зниження температури та скорочення часу пластифікації погіршує властивості готового продукту. </a:t>
            </a:r>
            <a:r>
              <a:rPr lang="uk-UA" sz="2600" dirty="0" err="1" smtClean="0"/>
              <a:t>Термопластифікація</a:t>
            </a:r>
            <a:r>
              <a:rPr lang="uk-UA" sz="2600" dirty="0" smtClean="0"/>
              <a:t> гуми може бути проведена в лопатевому або роторно-ексцентриковому змішувачі.</a:t>
            </a:r>
            <a:endParaRPr lang="uk-UA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64" t="7517" r="5254" b="8519"/>
          <a:stretch/>
        </p:blipFill>
        <p:spPr>
          <a:xfrm>
            <a:off x="7656394" y="996287"/>
            <a:ext cx="4285397" cy="39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58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661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Будівельні матеріали з відходів споживання та міського господарства</vt:lpstr>
      <vt:lpstr>Відходи міського господарства </vt:lpstr>
      <vt:lpstr>Матеріали з макулатури</vt:lpstr>
      <vt:lpstr>Матеріали з макулатури і текстильних виробів</vt:lpstr>
      <vt:lpstr>Матеріали з макулатури</vt:lpstr>
      <vt:lpstr>Матеріали з текстильних виробів</vt:lpstr>
      <vt:lpstr>Матеріали з макулатури і текстильних виробів</vt:lpstr>
      <vt:lpstr>Матеріали з гумових відходів</vt:lpstr>
      <vt:lpstr>Матеріали з гумових та каучукових відходів</vt:lpstr>
      <vt:lpstr>Матеріали з гумових та каучукових відходів</vt:lpstr>
      <vt:lpstr>Матеріали з гумових та каучукових відходів</vt:lpstr>
      <vt:lpstr>Матеріали з гумових та каучукових відходів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Будівельні матеріали з відходів споживання та міського господарства</dc:title>
  <dc:creator>Пользователь Windows</dc:creator>
  <cp:lastModifiedBy>Пользователь Windows</cp:lastModifiedBy>
  <cp:revision>17</cp:revision>
  <dcterms:created xsi:type="dcterms:W3CDTF">2022-11-17T07:09:28Z</dcterms:created>
  <dcterms:modified xsi:type="dcterms:W3CDTF">2022-11-25T12:50:11Z</dcterms:modified>
</cp:coreProperties>
</file>