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61" r:id="rId5"/>
    <p:sldId id="262" r:id="rId6"/>
    <p:sldId id="263" r:id="rId7"/>
    <p:sldId id="264" r:id="rId8"/>
    <p:sldId id="277" r:id="rId9"/>
    <p:sldId id="265" r:id="rId10"/>
    <p:sldId id="275" r:id="rId11"/>
    <p:sldId id="273" r:id="rId12"/>
  </p:sldIdLst>
  <p:sldSz cx="18288000" cy="10287000"/>
  <p:notesSz cx="6858000" cy="9144000"/>
  <p:embeddedFontLst>
    <p:embeddedFont>
      <p:font typeface="Poppins Light" panose="020B0604020202020204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 Medium" panose="020B0604020202020204" charset="0"/>
      <p:regular r:id="rId21"/>
      <p:bold r:id="rId22"/>
      <p:italic r:id="rId23"/>
    </p:embeddedFont>
    <p:embeddedFont>
      <p:font typeface="Alegreya Sans Black" panose="020B0604020202020204" charset="0"/>
      <p:regular r:id="rId24"/>
      <p:bold r:id="rId25"/>
      <p:italic r:id="rId26"/>
      <p:boldItalic r:id="rId27"/>
    </p:embeddedFont>
    <p:embeddedFont>
      <p:font typeface="Poppins Bol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6" autoAdjust="0"/>
    <p:restoredTop sz="94599" autoAdjust="0"/>
  </p:normalViewPr>
  <p:slideViewPr>
    <p:cSldViewPr>
      <p:cViewPr varScale="1">
        <p:scale>
          <a:sx n="72" d="100"/>
          <a:sy n="72" d="100"/>
        </p:scale>
        <p:origin x="2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282D1-DA42-4946-B4B9-AAB2990C0D72}" type="datetimeFigureOut">
              <a:rPr lang="ru-UA" smtClean="0"/>
              <a:t>28.09.2022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1B7A1-0D44-5949-966A-23D5A21E19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48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1B7A1-0D44-5949-966A-23D5A21E19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3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920777"/>
            <a:ext cx="14897100" cy="852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4"/>
          <p:cNvGrpSpPr/>
          <p:nvPr/>
        </p:nvGrpSpPr>
        <p:grpSpPr>
          <a:xfrm>
            <a:off x="5717528" y="1778276"/>
            <a:ext cx="11982450" cy="6641824"/>
            <a:chOff x="0" y="-41965"/>
            <a:chExt cx="15976600" cy="8855765"/>
          </a:xfrm>
        </p:grpSpPr>
        <p:sp>
          <p:nvSpPr>
            <p:cNvPr id="5" name="AutoShape 5"/>
            <p:cNvSpPr/>
            <p:nvPr/>
          </p:nvSpPr>
          <p:spPr>
            <a:xfrm>
              <a:off x="254000" y="330200"/>
              <a:ext cx="15722600" cy="8483600"/>
            </a:xfrm>
            <a:prstGeom prst="rect">
              <a:avLst/>
            </a:prstGeom>
            <a:solidFill>
              <a:srgbClr val="FFF2EE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0"/>
              <a:ext cx="15722600" cy="8483600"/>
            </a:xfrm>
            <a:prstGeom prst="rect">
              <a:avLst/>
            </a:prstGeom>
            <a:solidFill>
              <a:srgbClr val="F9C7A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60229" y="-41965"/>
              <a:ext cx="15116371" cy="69762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176"/>
                </a:lnSpc>
              </a:pPr>
              <a:r>
                <a:rPr lang="en-US" sz="11500" b="1" i="1" spc="-163" dirty="0">
                  <a:solidFill>
                    <a:srgbClr val="303437"/>
                  </a:solidFill>
                  <a:latin typeface="Alegreya Sans Black"/>
                </a:rPr>
                <a:t>          </a:t>
              </a:r>
            </a:p>
            <a:p>
              <a:pPr algn="l">
                <a:lnSpc>
                  <a:spcPts val="10176"/>
                </a:lnSpc>
              </a:pPr>
              <a:r>
                <a:rPr lang="uk-UA" sz="9600" b="1" i="1" spc="-163" dirty="0">
                  <a:solidFill>
                    <a:srgbClr val="303437"/>
                  </a:solidFill>
                  <a:latin typeface="Alegreya Sans Black"/>
                </a:rPr>
                <a:t>Особливості харчування населення Англії</a:t>
              </a:r>
              <a:endParaRPr lang="en-US" sz="9600" b="1" i="1" spc="-163" dirty="0">
                <a:solidFill>
                  <a:srgbClr val="303437"/>
                </a:solidFill>
                <a:latin typeface="Alegreya Sans Black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717528" y="1714500"/>
            <a:ext cx="11982450" cy="6705601"/>
            <a:chOff x="0" y="-127000"/>
            <a:chExt cx="15976600" cy="8940800"/>
          </a:xfrm>
        </p:grpSpPr>
        <p:sp>
          <p:nvSpPr>
            <p:cNvPr id="5" name="AutoShape 5"/>
            <p:cNvSpPr/>
            <p:nvPr/>
          </p:nvSpPr>
          <p:spPr>
            <a:xfrm>
              <a:off x="254000" y="330200"/>
              <a:ext cx="15722600" cy="8483600"/>
            </a:xfrm>
            <a:prstGeom prst="rect">
              <a:avLst/>
            </a:prstGeom>
            <a:solidFill>
              <a:srgbClr val="FFF2EE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0"/>
              <a:ext cx="15722600" cy="8483600"/>
            </a:xfrm>
            <a:prstGeom prst="rect">
              <a:avLst/>
            </a:prstGeom>
            <a:solidFill>
              <a:srgbClr val="F9C7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2629" y="990600"/>
              <a:ext cx="10177876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endParaRPr lang="en-US" sz="3000" b="1" i="0" spc="150" dirty="0">
                <a:solidFill>
                  <a:srgbClr val="303437"/>
                </a:solidFill>
                <a:latin typeface="Poppins Medi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11029" y="-127000"/>
              <a:ext cx="14325600" cy="1744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176"/>
                </a:lnSpc>
              </a:pPr>
              <a:r>
                <a:rPr lang="en-US" sz="9600" b="1" i="1" spc="-163" dirty="0">
                  <a:solidFill>
                    <a:srgbClr val="303437"/>
                  </a:solidFill>
                  <a:latin typeface="Alegreya Sans Black"/>
                </a:rPr>
                <a:t>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26B0D1-59E6-47C7-91AC-82441DE4464B}"/>
              </a:ext>
            </a:extLst>
          </p:cNvPr>
          <p:cNvSpPr txBox="1"/>
          <p:nvPr/>
        </p:nvSpPr>
        <p:spPr>
          <a:xfrm>
            <a:off x="5871932" y="2552700"/>
            <a:ext cx="1163754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Отже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типовий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англієць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не вельми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шанує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кухарське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мистецтво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і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задля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економії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часу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перекушує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на ходу, а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свіжі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овочі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та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фрукти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є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в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раціоні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суто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номінально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. Та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якщо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дуже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постаратися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, то і в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Британії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можна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отримати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яскраві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гастрономічні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враження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знаючи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+mj-lt"/>
              </a:rPr>
              <a:t>щ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о</a:t>
            </a:r>
            <a:r>
              <a:rPr lang="ru-RU" sz="4400" dirty="0">
                <a:solidFill>
                  <a:schemeClr val="bg1"/>
                </a:solidFill>
                <a:effectLst/>
                <a:latin typeface="+mj-lt"/>
              </a:rPr>
              <a:t> і де </a:t>
            </a:r>
            <a:r>
              <a:rPr lang="ru-RU" sz="4400" dirty="0" err="1">
                <a:solidFill>
                  <a:schemeClr val="bg1"/>
                </a:solidFill>
                <a:effectLst/>
                <a:latin typeface="+mj-lt"/>
              </a:rPr>
              <a:t>шукати</a:t>
            </a:r>
            <a:endParaRPr lang="ru-RU" sz="440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85000"/>
                <a:lumOff val="15000"/>
              </a:schemeClr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0"/>
            <a:ext cx="17983200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4"/>
          <p:cNvGrpSpPr/>
          <p:nvPr/>
        </p:nvGrpSpPr>
        <p:grpSpPr>
          <a:xfrm>
            <a:off x="5717528" y="1809750"/>
            <a:ext cx="11982450" cy="6610350"/>
            <a:chOff x="0" y="0"/>
            <a:chExt cx="15976600" cy="8813800"/>
          </a:xfrm>
        </p:grpSpPr>
        <p:sp>
          <p:nvSpPr>
            <p:cNvPr id="5" name="AutoShape 5"/>
            <p:cNvSpPr/>
            <p:nvPr/>
          </p:nvSpPr>
          <p:spPr>
            <a:xfrm>
              <a:off x="254000" y="330200"/>
              <a:ext cx="15722600" cy="8483600"/>
            </a:xfrm>
            <a:prstGeom prst="rect">
              <a:avLst/>
            </a:prstGeom>
            <a:solidFill>
              <a:srgbClr val="FFF2EE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0"/>
              <a:ext cx="15722600" cy="8483600"/>
            </a:xfrm>
            <a:prstGeom prst="rect">
              <a:avLst/>
            </a:prstGeom>
            <a:solidFill>
              <a:srgbClr val="F9C7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18161" y="1101196"/>
              <a:ext cx="10177876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endParaRPr lang="en-US" sz="3000" b="1" i="0" spc="150" dirty="0">
                <a:solidFill>
                  <a:srgbClr val="303437"/>
                </a:solidFill>
                <a:latin typeface="Poppins Medi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17429" y="1905000"/>
              <a:ext cx="13886277" cy="348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76"/>
                </a:lnSpc>
              </a:pPr>
              <a:r>
                <a:rPr lang="en-US" sz="9600" b="1" i="1" spc="-163" dirty="0">
                  <a:solidFill>
                    <a:srgbClr val="303437"/>
                  </a:solidFill>
                  <a:latin typeface="Alegreya Sans Black"/>
                </a:rPr>
                <a:t>          </a:t>
              </a:r>
            </a:p>
            <a:p>
              <a:pPr algn="l">
                <a:lnSpc>
                  <a:spcPts val="10176"/>
                </a:lnSpc>
              </a:pPr>
              <a:r>
                <a:rPr lang="uk-UA" sz="9600" b="1" i="1" spc="-163" dirty="0">
                  <a:solidFill>
                    <a:srgbClr val="303437"/>
                  </a:solidFill>
                  <a:latin typeface="Alegreya Sans Black"/>
                </a:rPr>
                <a:t>ДЯКУЮ ЗА УВАГУ!</a:t>
              </a:r>
              <a:endParaRPr lang="en-US" sz="9600" b="1" i="1" spc="-163" dirty="0">
                <a:solidFill>
                  <a:srgbClr val="303437"/>
                </a:solidFill>
                <a:latin typeface="Alegreya Sans Black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533400" y="571500"/>
            <a:ext cx="10896600" cy="7441983"/>
            <a:chOff x="0" y="0"/>
            <a:chExt cx="9090335" cy="6197281"/>
          </a:xfrm>
        </p:grpSpPr>
        <p:grpSp>
          <p:nvGrpSpPr>
            <p:cNvPr id="4" name="Group 4"/>
            <p:cNvGrpSpPr/>
            <p:nvPr/>
          </p:nvGrpSpPr>
          <p:grpSpPr>
            <a:xfrm>
              <a:off x="673358" y="0"/>
              <a:ext cx="8416977" cy="5818390"/>
              <a:chOff x="0" y="0"/>
              <a:chExt cx="3019487" cy="20872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19487" cy="2087276"/>
              </a:xfrm>
              <a:custGeom>
                <a:avLst/>
                <a:gdLst/>
                <a:ahLst/>
                <a:cxnLst/>
                <a:rect l="l" t="t" r="r" b="b"/>
                <a:pathLst>
                  <a:path w="3019487" h="2087276">
                    <a:moveTo>
                      <a:pt x="0" y="0"/>
                    </a:moveTo>
                    <a:lnTo>
                      <a:pt x="0" y="2087276"/>
                    </a:lnTo>
                    <a:lnTo>
                      <a:pt x="3019487" y="2087276"/>
                    </a:lnTo>
                    <a:lnTo>
                      <a:pt x="3019487" y="0"/>
                    </a:lnTo>
                    <a:lnTo>
                      <a:pt x="0" y="0"/>
                    </a:lnTo>
                    <a:close/>
                    <a:moveTo>
                      <a:pt x="2958527" y="2026316"/>
                    </a:moveTo>
                    <a:lnTo>
                      <a:pt x="59690" y="2026316"/>
                    </a:lnTo>
                    <a:lnTo>
                      <a:pt x="59690" y="59690"/>
                    </a:lnTo>
                    <a:lnTo>
                      <a:pt x="2958527" y="59690"/>
                    </a:lnTo>
                    <a:lnTo>
                      <a:pt x="2958527" y="2026316"/>
                    </a:lnTo>
                    <a:close/>
                  </a:path>
                </a:pathLst>
              </a:custGeom>
              <a:solidFill>
                <a:srgbClr val="303437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368414"/>
              <a:ext cx="8701860" cy="5828867"/>
            </a:xfrm>
            <a:prstGeom prst="rect">
              <a:avLst/>
            </a:prstGeom>
            <a:solidFill>
              <a:srgbClr val="3034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62121" y="576512"/>
              <a:ext cx="7021150" cy="5536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Велика </a:t>
              </a:r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Британія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країна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яка просто </a:t>
              </a:r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повністю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обросла </a:t>
              </a:r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міфами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про </a:t>
              </a:r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особливості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харчування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 </a:t>
              </a:r>
              <a:endPara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Чим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снідають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англійці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?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Чи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вони і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досі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забивають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шлунки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зранку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щоб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калорій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вистачило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на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цілий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день,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чи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вже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переходять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на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більш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здорову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їжу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?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Які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страви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дійсно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національні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а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що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– просто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туристична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замануха?</a:t>
              </a:r>
            </a:p>
            <a:p>
              <a:r>
                <a:rPr lang="ru-RU" sz="5400" dirty="0"/>
                <a:t/>
              </a:r>
              <a:br>
                <a:rPr lang="ru-RU" sz="5400" dirty="0"/>
              </a:br>
              <a:endParaRPr lang="uk-UA" sz="54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533400" y="571500"/>
            <a:ext cx="10896600" cy="7617275"/>
            <a:chOff x="0" y="0"/>
            <a:chExt cx="9090335" cy="6343255"/>
          </a:xfrm>
        </p:grpSpPr>
        <p:grpSp>
          <p:nvGrpSpPr>
            <p:cNvPr id="4" name="Group 4"/>
            <p:cNvGrpSpPr/>
            <p:nvPr/>
          </p:nvGrpSpPr>
          <p:grpSpPr>
            <a:xfrm>
              <a:off x="673358" y="0"/>
              <a:ext cx="8416977" cy="5818390"/>
              <a:chOff x="0" y="0"/>
              <a:chExt cx="3019487" cy="208727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19487" cy="2087276"/>
              </a:xfrm>
              <a:custGeom>
                <a:avLst/>
                <a:gdLst/>
                <a:ahLst/>
                <a:cxnLst/>
                <a:rect l="l" t="t" r="r" b="b"/>
                <a:pathLst>
                  <a:path w="3019487" h="2087276">
                    <a:moveTo>
                      <a:pt x="0" y="0"/>
                    </a:moveTo>
                    <a:lnTo>
                      <a:pt x="0" y="2087276"/>
                    </a:lnTo>
                    <a:lnTo>
                      <a:pt x="3019487" y="2087276"/>
                    </a:lnTo>
                    <a:lnTo>
                      <a:pt x="3019487" y="0"/>
                    </a:lnTo>
                    <a:lnTo>
                      <a:pt x="0" y="0"/>
                    </a:lnTo>
                    <a:close/>
                    <a:moveTo>
                      <a:pt x="2958527" y="2026316"/>
                    </a:moveTo>
                    <a:lnTo>
                      <a:pt x="59690" y="2026316"/>
                    </a:lnTo>
                    <a:lnTo>
                      <a:pt x="59690" y="59690"/>
                    </a:lnTo>
                    <a:lnTo>
                      <a:pt x="2958527" y="59690"/>
                    </a:lnTo>
                    <a:lnTo>
                      <a:pt x="2958527" y="2026316"/>
                    </a:lnTo>
                    <a:close/>
                  </a:path>
                </a:pathLst>
              </a:custGeom>
              <a:solidFill>
                <a:srgbClr val="303437"/>
              </a:solidFill>
            </p:spPr>
          </p:sp>
        </p:grpSp>
        <p:sp>
          <p:nvSpPr>
            <p:cNvPr id="6" name="AutoShape 6"/>
            <p:cNvSpPr/>
            <p:nvPr/>
          </p:nvSpPr>
          <p:spPr>
            <a:xfrm>
              <a:off x="0" y="368414"/>
              <a:ext cx="8701860" cy="5828867"/>
            </a:xfrm>
            <a:prstGeom prst="rect">
              <a:avLst/>
            </a:prstGeom>
            <a:solidFill>
              <a:srgbClr val="3034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62121" y="576512"/>
              <a:ext cx="7021150" cy="57667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36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Британська</a:t>
              </a:r>
              <a:r>
                <a: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кухня 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не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вважається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особливо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цікавою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смак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її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блюд не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назвеш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витонченим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Навпаки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вона славиться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важкою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приготованою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без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особливих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досліджень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Зате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у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Британії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надають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дуже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велике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значення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якості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провізії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Найчастіше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для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приготування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блюд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англійської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кухні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застосовуються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продукти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власного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виробництва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вирощені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в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цій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країні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Заморська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екзотика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там не </a:t>
              </a:r>
              <a:r>
                <a:rPr lang="ru-RU" sz="36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вітається</a:t>
              </a:r>
              <a:r>
                <a:rPr lang="ru-RU" sz="36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</a:t>
              </a:r>
              <a:r>
                <a:rPr lang="ru-RU" sz="5400" dirty="0"/>
                <a:t/>
              </a:r>
              <a:br>
                <a:rPr lang="ru-RU" sz="5400" dirty="0"/>
              </a:br>
              <a:endParaRPr lang="uk-UA" sz="54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36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600362"/>
            <a:ext cx="13563601" cy="897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"/>
          <p:cNvGrpSpPr/>
          <p:nvPr/>
        </p:nvGrpSpPr>
        <p:grpSpPr>
          <a:xfrm>
            <a:off x="260072" y="312469"/>
            <a:ext cx="9868551" cy="7345631"/>
            <a:chOff x="0" y="0"/>
            <a:chExt cx="4775552" cy="4292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75552" cy="4292209"/>
            </a:xfrm>
            <a:custGeom>
              <a:avLst/>
              <a:gdLst/>
              <a:ahLst/>
              <a:cxnLst/>
              <a:rect l="l" t="t" r="r" b="b"/>
              <a:pathLst>
                <a:path w="4775552" h="4292209">
                  <a:moveTo>
                    <a:pt x="0" y="0"/>
                  </a:moveTo>
                  <a:lnTo>
                    <a:pt x="0" y="4292209"/>
                  </a:lnTo>
                  <a:lnTo>
                    <a:pt x="4775552" y="4292209"/>
                  </a:lnTo>
                  <a:lnTo>
                    <a:pt x="4775552" y="0"/>
                  </a:lnTo>
                  <a:lnTo>
                    <a:pt x="0" y="0"/>
                  </a:lnTo>
                  <a:close/>
                  <a:moveTo>
                    <a:pt x="4714592" y="4231249"/>
                  </a:moveTo>
                  <a:lnTo>
                    <a:pt x="59690" y="4231249"/>
                  </a:lnTo>
                  <a:lnTo>
                    <a:pt x="59690" y="59690"/>
                  </a:lnTo>
                  <a:lnTo>
                    <a:pt x="4714592" y="59690"/>
                  </a:lnTo>
                  <a:lnTo>
                    <a:pt x="4714592" y="4231249"/>
                  </a:lnTo>
                  <a:close/>
                </a:path>
              </a:pathLst>
            </a:custGeom>
            <a:solidFill>
              <a:srgbClr val="30343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3400" y="647700"/>
            <a:ext cx="9422754" cy="7153374"/>
            <a:chOff x="-132050" y="-207883"/>
            <a:chExt cx="12169402" cy="9205678"/>
          </a:xfrm>
        </p:grpSpPr>
        <p:sp>
          <p:nvSpPr>
            <p:cNvPr id="5" name="AutoShape 5"/>
            <p:cNvSpPr/>
            <p:nvPr/>
          </p:nvSpPr>
          <p:spPr>
            <a:xfrm>
              <a:off x="-132050" y="-207883"/>
              <a:ext cx="12169402" cy="8813801"/>
            </a:xfrm>
            <a:prstGeom prst="rect">
              <a:avLst/>
            </a:prstGeom>
            <a:solidFill>
              <a:srgbClr val="30343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23184" y="825978"/>
              <a:ext cx="829827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9"/>
                </a:lnSpc>
              </a:pPr>
              <a:endParaRPr lang="en-US" sz="3400" b="0" i="1" spc="510" dirty="0">
                <a:solidFill>
                  <a:srgbClr val="FFF2EE"/>
                </a:solidFill>
                <a:latin typeface="Poppi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55243" y="478549"/>
              <a:ext cx="6788449" cy="2275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720"/>
                </a:lnSpc>
              </a:pPr>
              <a:r>
                <a:rPr lang="en-US" sz="12000" b="1" i="1" spc="-204" dirty="0">
                  <a:solidFill>
                    <a:srgbClr val="F9C7A1"/>
                  </a:solidFill>
                  <a:latin typeface="Poppins Bold"/>
                </a:rPr>
                <a:t>#1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58420" y="2243661"/>
              <a:ext cx="11429566" cy="63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32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Англійський </a:t>
              </a:r>
              <a:r>
                <a:rPr lang="uk-UA" sz="3200" b="1" i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снідонок</a:t>
              </a:r>
              <a:endPara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76469" y="2937807"/>
              <a:ext cx="11429565" cy="60599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Яєшня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-глазунья,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смажений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бекон,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квасоля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в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томаті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Також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сосиски з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овочами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гриби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гриль і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помідори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гриль.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Буває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блек пудинг –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кров’янка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Таким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ситним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та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калорійним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сніданком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британські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представники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робочого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класу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колись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розпочинали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свій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день.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Калорій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у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цій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страві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настільки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багато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що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вистачало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аж до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вечора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</a:t>
              </a:r>
            </a:p>
            <a:p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Англійський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сніданок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став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візитівкою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Британії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про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нього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чули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мало не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всі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хтось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мав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змогу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скуштувати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Але зараз,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здебільшого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лондонці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відмовляються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від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такої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калорійної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страви на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користь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здорового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харчування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Англійський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сніданок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тепер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це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туристичний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атракціон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</a:t>
              </a:r>
            </a:p>
            <a:p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Інший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популярний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і,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водночас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здоровий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англійський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сніданок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вівсянка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</a:t>
              </a:r>
              <a:r>
                <a:rPr lang="ru-RU" sz="2000" dirty="0"/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Британська</a:t>
              </a:r>
              <a:r>
                <a:rPr lang="ru-RU" sz="2000" dirty="0"/>
                <a:t> 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блогерка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Дар’я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Верба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розповідає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:</a:t>
              </a:r>
            </a:p>
            <a:p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У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британців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популярна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вівсянка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овернайтс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–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тобто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така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що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була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настояна всю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ніч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Наприклад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заливаєш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вівсянку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мигдалевим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вівсяним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або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рисовим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молоком і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залишаєш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на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ніч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,-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це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ми </a:t>
              </a:r>
              <a:r>
                <a:rPr lang="ru-RU" sz="2000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обожнюємо</a:t>
              </a:r>
              <a:r>
                <a:rPr lang="ru-RU" sz="2000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.</a:t>
              </a:r>
            </a:p>
            <a:p>
              <a:endParaRPr lang="en-US" sz="2800" b="0" i="0" spc="193" dirty="0">
                <a:solidFill>
                  <a:srgbClr val="F9C7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4037" y="995622"/>
            <a:ext cx="7135060" cy="7951995"/>
          </a:xfrm>
          <a:prstGeom prst="rect">
            <a:avLst/>
          </a:prstGeom>
          <a:solidFill>
            <a:srgbClr val="303437"/>
          </a:solidFill>
        </p:spPr>
      </p:sp>
      <p:grpSp>
        <p:nvGrpSpPr>
          <p:cNvPr id="3" name="Group 3"/>
          <p:cNvGrpSpPr/>
          <p:nvPr/>
        </p:nvGrpSpPr>
        <p:grpSpPr>
          <a:xfrm>
            <a:off x="7051705" y="1636097"/>
            <a:ext cx="10323276" cy="6667500"/>
            <a:chOff x="0" y="0"/>
            <a:chExt cx="5034685" cy="3251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4685" cy="3251755"/>
            </a:xfrm>
            <a:custGeom>
              <a:avLst/>
              <a:gdLst/>
              <a:ahLst/>
              <a:cxnLst/>
              <a:rect l="l" t="t" r="r" b="b"/>
              <a:pathLst>
                <a:path w="5034685" h="3251755">
                  <a:moveTo>
                    <a:pt x="0" y="0"/>
                  </a:moveTo>
                  <a:lnTo>
                    <a:pt x="0" y="3251755"/>
                  </a:lnTo>
                  <a:lnTo>
                    <a:pt x="5034685" y="3251755"/>
                  </a:lnTo>
                  <a:lnTo>
                    <a:pt x="5034685" y="0"/>
                  </a:lnTo>
                  <a:lnTo>
                    <a:pt x="0" y="0"/>
                  </a:lnTo>
                  <a:close/>
                  <a:moveTo>
                    <a:pt x="4973725" y="3190795"/>
                  </a:moveTo>
                  <a:lnTo>
                    <a:pt x="59690" y="3190795"/>
                  </a:lnTo>
                  <a:lnTo>
                    <a:pt x="59690" y="59690"/>
                  </a:lnTo>
                  <a:lnTo>
                    <a:pt x="4973725" y="59690"/>
                  </a:lnTo>
                  <a:lnTo>
                    <a:pt x="4973725" y="3190795"/>
                  </a:lnTo>
                  <a:close/>
                </a:path>
              </a:pathLst>
            </a:custGeom>
            <a:solidFill>
              <a:srgbClr val="303437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06717" y="1961416"/>
            <a:ext cx="10241476" cy="6610350"/>
          </a:xfrm>
          <a:prstGeom prst="rect">
            <a:avLst/>
          </a:prstGeom>
          <a:solidFill>
            <a:srgbClr val="303437"/>
          </a:solidFill>
        </p:spPr>
      </p:sp>
      <p:sp>
        <p:nvSpPr>
          <p:cNvPr id="7" name="TextBox 7"/>
          <p:cNvSpPr txBox="1"/>
          <p:nvPr/>
        </p:nvSpPr>
        <p:spPr>
          <a:xfrm>
            <a:off x="8305800" y="2171700"/>
            <a:ext cx="5091336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20"/>
              </a:lnSpc>
            </a:pPr>
            <a:r>
              <a:rPr lang="en-US" sz="12000" b="1" i="1" spc="-204" dirty="0">
                <a:solidFill>
                  <a:srgbClr val="F9C7A1"/>
                </a:solidFill>
                <a:latin typeface="Poppins Bold"/>
              </a:rPr>
              <a:t>#2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05800" y="3543300"/>
            <a:ext cx="857217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Обід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82000" y="4076700"/>
            <a:ext cx="8572174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обід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швидше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другий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сніданок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ланч) в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зазвичай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їдять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сендвічі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різними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наповнювачами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Серед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них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можуть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бути:</a:t>
            </a:r>
          </a:p>
          <a:p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курка з соусом;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тунець</a:t>
            </a: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4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кукурудзою</a:t>
            </a: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;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яйце з майонезом;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шинка;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сир;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і т. п.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британців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сендвіч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значно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відрізняється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нашого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звичного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- бутерброда.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Сендвіч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складається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двох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великих і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товстих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скибочок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білого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хліба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якими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лежать один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декілька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шарів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м'яса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салату і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начинок. </a:t>
            </a:r>
            <a:endParaRPr lang="en-US" sz="3600" b="0" i="0" spc="193" dirty="0">
              <a:solidFill>
                <a:srgbClr val="F9C7A1"/>
              </a:solidFill>
              <a:latin typeface="Poppins 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r="21155"/>
          <a:stretch/>
        </p:blipFill>
        <p:spPr>
          <a:xfrm>
            <a:off x="838200" y="1485900"/>
            <a:ext cx="7162800" cy="807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495300"/>
            <a:ext cx="10033248" cy="7183887"/>
            <a:chOff x="0" y="0"/>
            <a:chExt cx="13377664" cy="957851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377664" cy="8548389"/>
              <a:chOff x="0" y="0"/>
              <a:chExt cx="4723249" cy="30181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723249" cy="3018178"/>
              </a:xfrm>
              <a:custGeom>
                <a:avLst/>
                <a:gdLst/>
                <a:ahLst/>
                <a:cxnLst/>
                <a:rect l="l" t="t" r="r" b="b"/>
                <a:pathLst>
                  <a:path w="4723249" h="3018178">
                    <a:moveTo>
                      <a:pt x="0" y="0"/>
                    </a:moveTo>
                    <a:lnTo>
                      <a:pt x="0" y="3018178"/>
                    </a:lnTo>
                    <a:lnTo>
                      <a:pt x="4723249" y="3018178"/>
                    </a:lnTo>
                    <a:lnTo>
                      <a:pt x="4723249" y="0"/>
                    </a:lnTo>
                    <a:lnTo>
                      <a:pt x="0" y="0"/>
                    </a:lnTo>
                    <a:close/>
                    <a:moveTo>
                      <a:pt x="4662289" y="2957218"/>
                    </a:moveTo>
                    <a:lnTo>
                      <a:pt x="59690" y="2957218"/>
                    </a:lnTo>
                    <a:lnTo>
                      <a:pt x="59690" y="59690"/>
                    </a:lnTo>
                    <a:lnTo>
                      <a:pt x="4662289" y="59690"/>
                    </a:lnTo>
                    <a:lnTo>
                      <a:pt x="4662289" y="2957218"/>
                    </a:lnTo>
                    <a:close/>
                  </a:path>
                </a:pathLst>
              </a:custGeom>
              <a:solidFill>
                <a:srgbClr val="303437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565660" y="764716"/>
              <a:ext cx="11891142" cy="8813800"/>
            </a:xfrm>
            <a:prstGeom prst="rect">
              <a:avLst/>
            </a:prstGeom>
            <a:solidFill>
              <a:srgbClr val="30343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998792" y="1579685"/>
              <a:ext cx="8298277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9"/>
                </a:lnSpc>
              </a:pPr>
              <a:endParaRPr lang="en-US" sz="3400" b="0" i="1" spc="510" dirty="0">
                <a:solidFill>
                  <a:srgbClr val="FFF2EE"/>
                </a:solidFill>
                <a:latin typeface="Poppi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12800" y="914400"/>
              <a:ext cx="6788449" cy="2278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720"/>
                </a:lnSpc>
              </a:pPr>
              <a:r>
                <a:rPr lang="en-US" sz="12000" b="1" i="1" spc="-204" dirty="0">
                  <a:solidFill>
                    <a:srgbClr val="F9C7A1"/>
                  </a:solidFill>
                  <a:latin typeface="Poppins Bold"/>
                </a:rPr>
                <a:t>#3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14400" y="2743200"/>
              <a:ext cx="9047949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uk-UA" sz="3200" b="1" i="1" dirty="0" err="1">
                  <a:solidFill>
                    <a:schemeClr val="bg1"/>
                  </a:solidFill>
                </a:rPr>
                <a:t>Файв</a:t>
              </a:r>
              <a:r>
                <a:rPr lang="uk-UA" sz="3200" b="1" i="1" dirty="0">
                  <a:solidFill>
                    <a:schemeClr val="bg1"/>
                  </a:solidFill>
                </a:rPr>
                <a:t>-о-</a:t>
              </a:r>
              <a:r>
                <a:rPr lang="uk-UA" sz="3200" b="1" i="1" dirty="0" err="1">
                  <a:solidFill>
                    <a:schemeClr val="bg1"/>
                  </a:solidFill>
                </a:rPr>
                <a:t>клок</a:t>
              </a:r>
              <a:endParaRPr lang="uk-UA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8317050" y="1967086"/>
            <a:ext cx="10012846" cy="7654293"/>
          </a:xfrm>
          <a:prstGeom prst="rect">
            <a:avLst/>
          </a:prstGeom>
          <a:solidFill>
            <a:srgbClr val="303437"/>
          </a:solidFill>
        </p:spPr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0517" y="2403071"/>
            <a:ext cx="9855028" cy="721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1518F6-D0A3-61EB-393D-A94FECDA1601}"/>
              </a:ext>
            </a:extLst>
          </p:cNvPr>
          <p:cNvSpPr txBox="1"/>
          <p:nvPr/>
        </p:nvSpPr>
        <p:spPr>
          <a:xfrm>
            <a:off x="915616" y="3082615"/>
            <a:ext cx="746638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Знаменитий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британський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файв-о-клок,—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це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щось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на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зразок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підвечірку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. Правда, зараз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ця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традиція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все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рідше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дотримується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До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п'ятигодинного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чаю </a:t>
            </a:r>
            <a:r>
              <a:rPr lang="ru-RU" sz="2400" b="0" i="0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подають</a:t>
            </a:r>
            <a:r>
              <a:rPr lang="ru-RU" sz="2400" b="0" i="0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 молоко;</a:t>
            </a:r>
            <a:endParaRPr lang="ru-RU" sz="2400" b="0" i="0" u="none" strike="noStrike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 </a:t>
            </a:r>
            <a:r>
              <a:rPr lang="ru-RU" sz="2400" b="0" i="1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здобу</a:t>
            </a: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з </a:t>
            </a:r>
            <a:r>
              <a:rPr lang="ru-RU" sz="2400" b="0" i="1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родзинками</a:t>
            </a: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;</a:t>
            </a:r>
            <a:endParaRPr lang="ru-RU" sz="2400" b="0" i="0" u="none" strike="noStrike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 джем;</a:t>
            </a:r>
            <a:endParaRPr lang="ru-RU" sz="2400" b="0" i="0" u="none" strike="noStrike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 </a:t>
            </a:r>
            <a:r>
              <a:rPr lang="ru-RU" sz="2400" b="0" i="1" u="none" strike="noStrike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вершковий</a:t>
            </a:r>
            <a:r>
              <a:rPr lang="ru-RU" sz="2400" b="0" i="1" u="none" strike="noStrike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-apple-system"/>
              </a:rPr>
              <a:t> крем;</a:t>
            </a:r>
            <a:endParaRPr lang="ru-RU" sz="2400" b="0" i="0" u="none" strike="noStrike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-apple-system"/>
            </a:endParaRPr>
          </a:p>
          <a:p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Практично будь-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чай з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пити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молоком.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наливати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спочатку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улюблена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тема для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суперечок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кожній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британській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сім'ї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рахунок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свої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правила.</a:t>
            </a:r>
            <a:r>
              <a:rPr lang="ru-RU" dirty="0"/>
              <a:t/>
            </a:r>
            <a:br>
              <a:rPr lang="ru-RU" dirty="0"/>
            </a:br>
            <a:endParaRPr lang="ru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800" y="1904265"/>
            <a:ext cx="7127361" cy="6667501"/>
          </a:xfrm>
          <a:prstGeom prst="rect">
            <a:avLst/>
          </a:prstGeom>
          <a:solidFill>
            <a:srgbClr val="303437"/>
          </a:solidFill>
        </p:spPr>
      </p:sp>
      <p:grpSp>
        <p:nvGrpSpPr>
          <p:cNvPr id="3" name="Group 3"/>
          <p:cNvGrpSpPr/>
          <p:nvPr/>
        </p:nvGrpSpPr>
        <p:grpSpPr>
          <a:xfrm>
            <a:off x="7051705" y="1636097"/>
            <a:ext cx="10323276" cy="6667500"/>
            <a:chOff x="0" y="0"/>
            <a:chExt cx="5034685" cy="3251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4685" cy="3251755"/>
            </a:xfrm>
            <a:custGeom>
              <a:avLst/>
              <a:gdLst/>
              <a:ahLst/>
              <a:cxnLst/>
              <a:rect l="l" t="t" r="r" b="b"/>
              <a:pathLst>
                <a:path w="5034685" h="3251755">
                  <a:moveTo>
                    <a:pt x="0" y="0"/>
                  </a:moveTo>
                  <a:lnTo>
                    <a:pt x="0" y="3251755"/>
                  </a:lnTo>
                  <a:lnTo>
                    <a:pt x="5034685" y="3251755"/>
                  </a:lnTo>
                  <a:lnTo>
                    <a:pt x="5034685" y="0"/>
                  </a:lnTo>
                  <a:lnTo>
                    <a:pt x="0" y="0"/>
                  </a:lnTo>
                  <a:close/>
                  <a:moveTo>
                    <a:pt x="4973725" y="3190795"/>
                  </a:moveTo>
                  <a:lnTo>
                    <a:pt x="59690" y="3190795"/>
                  </a:lnTo>
                  <a:lnTo>
                    <a:pt x="59690" y="59690"/>
                  </a:lnTo>
                  <a:lnTo>
                    <a:pt x="4973725" y="59690"/>
                  </a:lnTo>
                  <a:lnTo>
                    <a:pt x="4973725" y="3190795"/>
                  </a:lnTo>
                  <a:close/>
                </a:path>
              </a:pathLst>
            </a:custGeom>
            <a:solidFill>
              <a:srgbClr val="303437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06717" y="1961416"/>
            <a:ext cx="10241476" cy="6610350"/>
          </a:xfrm>
          <a:prstGeom prst="rect">
            <a:avLst/>
          </a:prstGeom>
          <a:solidFill>
            <a:srgbClr val="303437"/>
          </a:solidFill>
        </p:spPr>
      </p:sp>
      <p:sp>
        <p:nvSpPr>
          <p:cNvPr id="7" name="TextBox 7"/>
          <p:cNvSpPr txBox="1"/>
          <p:nvPr/>
        </p:nvSpPr>
        <p:spPr>
          <a:xfrm>
            <a:off x="8382000" y="2247900"/>
            <a:ext cx="5091336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20"/>
              </a:lnSpc>
            </a:pPr>
            <a:r>
              <a:rPr lang="en-US" sz="12000" b="1" i="1" spc="-204" dirty="0">
                <a:solidFill>
                  <a:srgbClr val="F9C7A1"/>
                </a:solidFill>
                <a:latin typeface="Poppins Bold"/>
              </a:rPr>
              <a:t>#4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82000" y="3543300"/>
            <a:ext cx="857217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Вечеря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29600" y="4229100"/>
            <a:ext cx="872457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Вечеря у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Британії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 складу блюд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швидше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схожа на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обід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На вечерю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найчастіше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готують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овочевий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крем-суп(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гарбузовий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помідорний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т. п.), до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нього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дають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хліб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олією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На друге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їдять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смажене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м'ясо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іноді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кров'ю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картоплею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овочами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Як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сказано,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соусів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британці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використовують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Виключення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міцна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англійська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гірчиця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4000" b="0" i="0" spc="193" dirty="0">
              <a:solidFill>
                <a:schemeClr val="accent6">
                  <a:lumMod val="40000"/>
                  <a:lumOff val="60000"/>
                </a:schemeClr>
              </a:solidFill>
              <a:latin typeface="Poppins Ligh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904265"/>
            <a:ext cx="7848600" cy="666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800" y="1904265"/>
            <a:ext cx="7127361" cy="6667501"/>
          </a:xfrm>
          <a:prstGeom prst="rect">
            <a:avLst/>
          </a:prstGeom>
          <a:solidFill>
            <a:srgbClr val="303437"/>
          </a:solidFill>
        </p:spPr>
      </p:sp>
      <p:grpSp>
        <p:nvGrpSpPr>
          <p:cNvPr id="3" name="Group 3"/>
          <p:cNvGrpSpPr/>
          <p:nvPr/>
        </p:nvGrpSpPr>
        <p:grpSpPr>
          <a:xfrm>
            <a:off x="7051705" y="1636097"/>
            <a:ext cx="10323276" cy="6667500"/>
            <a:chOff x="0" y="0"/>
            <a:chExt cx="5034685" cy="3251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4685" cy="3251755"/>
            </a:xfrm>
            <a:custGeom>
              <a:avLst/>
              <a:gdLst/>
              <a:ahLst/>
              <a:cxnLst/>
              <a:rect l="l" t="t" r="r" b="b"/>
              <a:pathLst>
                <a:path w="5034685" h="3251755">
                  <a:moveTo>
                    <a:pt x="0" y="0"/>
                  </a:moveTo>
                  <a:lnTo>
                    <a:pt x="0" y="3251755"/>
                  </a:lnTo>
                  <a:lnTo>
                    <a:pt x="5034685" y="3251755"/>
                  </a:lnTo>
                  <a:lnTo>
                    <a:pt x="5034685" y="0"/>
                  </a:lnTo>
                  <a:lnTo>
                    <a:pt x="0" y="0"/>
                  </a:lnTo>
                  <a:close/>
                  <a:moveTo>
                    <a:pt x="4973725" y="3190795"/>
                  </a:moveTo>
                  <a:lnTo>
                    <a:pt x="59690" y="3190795"/>
                  </a:lnTo>
                  <a:lnTo>
                    <a:pt x="59690" y="59690"/>
                  </a:lnTo>
                  <a:lnTo>
                    <a:pt x="4973725" y="59690"/>
                  </a:lnTo>
                  <a:lnTo>
                    <a:pt x="4973725" y="3190795"/>
                  </a:lnTo>
                  <a:close/>
                </a:path>
              </a:pathLst>
            </a:custGeom>
            <a:solidFill>
              <a:srgbClr val="303437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06717" y="1961416"/>
            <a:ext cx="10241476" cy="6610350"/>
          </a:xfrm>
          <a:prstGeom prst="rect">
            <a:avLst/>
          </a:prstGeom>
          <a:solidFill>
            <a:srgbClr val="303437"/>
          </a:solidFill>
        </p:spPr>
      </p:sp>
      <p:sp>
        <p:nvSpPr>
          <p:cNvPr id="7" name="TextBox 7"/>
          <p:cNvSpPr txBox="1"/>
          <p:nvPr/>
        </p:nvSpPr>
        <p:spPr>
          <a:xfrm>
            <a:off x="8382000" y="2247900"/>
            <a:ext cx="5091336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20"/>
              </a:lnSpc>
            </a:pPr>
            <a:r>
              <a:rPr lang="en-US" sz="12000" b="1" i="1" spc="-204" dirty="0">
                <a:solidFill>
                  <a:srgbClr val="F9C7A1"/>
                </a:solidFill>
                <a:latin typeface="Poppins Bold"/>
              </a:rPr>
              <a:t>#4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82000" y="3543300"/>
            <a:ext cx="857217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Вечеря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29600" y="4229100"/>
            <a:ext cx="8724574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англійців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популярні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смажена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риба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(особливо,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тріска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 і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картопля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фрі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популярне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ситне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блюдо: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яйця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по-шотландски.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страва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крутими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яйцями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обмазали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товстим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шаром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м'ясного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фаршу так,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вийшла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овальна кулька.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Потім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панірують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смажать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сковороді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олії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Яйця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по-шотландски часто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беруть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собою на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пікніки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поширене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блюдо — корнуоллский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пиріг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пиріг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овальної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форми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зроблений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листкового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тіста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начинений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шматочками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м'яса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картоплею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луком.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Іноді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якості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начинки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використовують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курку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сир.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904264"/>
            <a:ext cx="7848600" cy="6667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20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3257" y="995622"/>
            <a:ext cx="7068904" cy="8051229"/>
          </a:xfrm>
          <a:prstGeom prst="rect">
            <a:avLst/>
          </a:prstGeom>
          <a:solidFill>
            <a:srgbClr val="303437"/>
          </a:solidFill>
        </p:spPr>
      </p:sp>
      <p:grpSp>
        <p:nvGrpSpPr>
          <p:cNvPr id="3" name="Group 3"/>
          <p:cNvGrpSpPr/>
          <p:nvPr/>
        </p:nvGrpSpPr>
        <p:grpSpPr>
          <a:xfrm>
            <a:off x="7051705" y="1636097"/>
            <a:ext cx="10323276" cy="6667500"/>
            <a:chOff x="0" y="0"/>
            <a:chExt cx="5034685" cy="3251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4685" cy="3251755"/>
            </a:xfrm>
            <a:custGeom>
              <a:avLst/>
              <a:gdLst/>
              <a:ahLst/>
              <a:cxnLst/>
              <a:rect l="l" t="t" r="r" b="b"/>
              <a:pathLst>
                <a:path w="5034685" h="3251755">
                  <a:moveTo>
                    <a:pt x="0" y="0"/>
                  </a:moveTo>
                  <a:lnTo>
                    <a:pt x="0" y="3251755"/>
                  </a:lnTo>
                  <a:lnTo>
                    <a:pt x="5034685" y="3251755"/>
                  </a:lnTo>
                  <a:lnTo>
                    <a:pt x="5034685" y="0"/>
                  </a:lnTo>
                  <a:lnTo>
                    <a:pt x="0" y="0"/>
                  </a:lnTo>
                  <a:close/>
                  <a:moveTo>
                    <a:pt x="4973725" y="3190795"/>
                  </a:moveTo>
                  <a:lnTo>
                    <a:pt x="59690" y="3190795"/>
                  </a:lnTo>
                  <a:lnTo>
                    <a:pt x="59690" y="59690"/>
                  </a:lnTo>
                  <a:lnTo>
                    <a:pt x="4973725" y="59690"/>
                  </a:lnTo>
                  <a:lnTo>
                    <a:pt x="4973725" y="3190795"/>
                  </a:lnTo>
                  <a:close/>
                </a:path>
              </a:pathLst>
            </a:custGeom>
            <a:solidFill>
              <a:srgbClr val="303437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705600" y="1943100"/>
            <a:ext cx="10241476" cy="6610350"/>
          </a:xfrm>
          <a:prstGeom prst="rect">
            <a:avLst/>
          </a:prstGeom>
          <a:solidFill>
            <a:srgbClr val="303437"/>
          </a:solidFill>
        </p:spPr>
      </p:sp>
      <p:sp>
        <p:nvSpPr>
          <p:cNvPr id="7" name="TextBox 7"/>
          <p:cNvSpPr txBox="1"/>
          <p:nvPr/>
        </p:nvSpPr>
        <p:spPr>
          <a:xfrm>
            <a:off x="8382000" y="2095500"/>
            <a:ext cx="5091336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20"/>
              </a:lnSpc>
            </a:pPr>
            <a:r>
              <a:rPr lang="en-US" sz="12000" b="1" i="1" spc="-204" dirty="0">
                <a:solidFill>
                  <a:srgbClr val="F9C7A1"/>
                </a:solidFill>
                <a:latin typeface="Poppins Bold"/>
              </a:rPr>
              <a:t>#5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8200" y="3314700"/>
            <a:ext cx="857217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Недільний обід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05800" y="3924300"/>
            <a:ext cx="80010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недільного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обіду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Sunday roast)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подають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холодні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закуски,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овочевий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суп і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ситні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м'ясні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страви,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замінюючи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хліб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пудингами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крупи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тертих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овочів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Теплову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обробку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продуктів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зведено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мінімуму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справжній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англійський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біфштекс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неодмінно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кров'ю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овочі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закладають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печеню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напівсирими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Гарніром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до стейку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найчастіше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буває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відварений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рис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томатним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соусом, але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іноді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господиня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побалувати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домашніх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йоркширським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пудингом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зі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збитого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тіста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додаванням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прянощів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5622"/>
            <a:ext cx="8222502" cy="805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579</Words>
  <Application>Microsoft Office PowerPoint</Application>
  <PresentationFormat>Произвольный</PresentationFormat>
  <Paragraphs>46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Poppins Light</vt:lpstr>
      <vt:lpstr>-apple-system</vt:lpstr>
      <vt:lpstr>Calibri</vt:lpstr>
      <vt:lpstr>Poppins Medium</vt:lpstr>
      <vt:lpstr>Alegreya Sans Black</vt:lpstr>
      <vt:lpstr>Poppins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</dc:title>
  <dc:creator>Янчикова Анастасія ТЗ-6</dc:creator>
  <cp:lastModifiedBy>Сергей Климчук</cp:lastModifiedBy>
  <cp:revision>14</cp:revision>
  <dcterms:created xsi:type="dcterms:W3CDTF">2006-08-16T00:00:00Z</dcterms:created>
  <dcterms:modified xsi:type="dcterms:W3CDTF">2022-09-28T18:59:15Z</dcterms:modified>
  <dc:identifier>DADTTOpsU4o</dc:identifier>
</cp:coreProperties>
</file>