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7C4AD-4F7C-4C17-ADEE-95ED73AD0AF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80AE-92BC-4F19-BDB1-FCCD1B0722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80AE-92BC-4F19-BDB1-FCCD1B07227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Німеччина </a:t>
            </a:r>
            <a:endParaRPr lang="ru-RU" dirty="0"/>
          </a:p>
        </p:txBody>
      </p:sp>
      <p:pic>
        <p:nvPicPr>
          <p:cNvPr id="4" name="Содержимое 3" descr="прапло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09800"/>
            <a:ext cx="5793582" cy="382256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>
                <a:solidFill>
                  <a:srgbClr val="7030A0"/>
                </a:solidFill>
              </a:rPr>
              <a:t>Скуштуйте дуже смачні </a:t>
            </a:r>
            <a:r>
              <a:rPr lang="uk-UA" sz="2200" dirty="0" err="1" smtClean="0">
                <a:solidFill>
                  <a:srgbClr val="7030A0"/>
                </a:solidFill>
              </a:rPr>
              <a:t>рулетики</a:t>
            </a:r>
            <a:r>
              <a:rPr lang="uk-UA" sz="2200" dirty="0" smtClean="0">
                <a:solidFill>
                  <a:srgbClr val="7030A0"/>
                </a:solidFill>
              </a:rPr>
              <a:t> із оселедця з соленими огірками, вареною картоплею або з морквою, яблуками, маринованими й приправленими соусом </a:t>
            </a:r>
            <a:r>
              <a:rPr lang="uk-UA" sz="2200" dirty="0" err="1" smtClean="0">
                <a:solidFill>
                  <a:srgbClr val="7030A0"/>
                </a:solidFill>
              </a:rPr>
              <a:t>ремулад</a:t>
            </a:r>
            <a:r>
              <a:rPr lang="uk-UA" sz="2200" dirty="0" smtClean="0">
                <a:solidFill>
                  <a:srgbClr val="7030A0"/>
                </a:solidFill>
              </a:rPr>
              <a:t>. Називається ця </a:t>
            </a:r>
            <a:r>
              <a:rPr lang="uk-UA" sz="2200" dirty="0" err="1" smtClean="0">
                <a:solidFill>
                  <a:srgbClr val="7030A0"/>
                </a:solidFill>
              </a:rPr>
              <a:t>міксова</a:t>
            </a:r>
            <a:r>
              <a:rPr lang="uk-UA" sz="2200" dirty="0" smtClean="0">
                <a:solidFill>
                  <a:srgbClr val="7030A0"/>
                </a:solidFill>
              </a:rPr>
              <a:t> страва </a:t>
            </a:r>
            <a:r>
              <a:rPr lang="uk-UA" sz="2200" b="1" dirty="0" err="1" smtClean="0">
                <a:solidFill>
                  <a:srgbClr val="00B0F0"/>
                </a:solidFill>
              </a:rPr>
              <a:t>рольмопс</a:t>
            </a:r>
            <a:r>
              <a:rPr lang="uk-UA" sz="2200" dirty="0" smtClean="0">
                <a:solidFill>
                  <a:srgbClr val="00B0F0"/>
                </a:solidFill>
              </a:rPr>
              <a:t>.</a:t>
            </a:r>
            <a:endParaRPr lang="ru-RU" sz="22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рольмоп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9950"/>
            <a:ext cx="4597400" cy="34480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>
                <a:solidFill>
                  <a:srgbClr val="7030A0"/>
                </a:solidFill>
              </a:rPr>
              <a:t>Окремим пунктом варто винести </a:t>
            </a:r>
            <a:r>
              <a:rPr lang="uk-UA" sz="2200" b="1" dirty="0" smtClean="0">
                <a:solidFill>
                  <a:srgbClr val="00B0F0"/>
                </a:solidFill>
              </a:rPr>
              <a:t>німецький хліб</a:t>
            </a:r>
            <a:r>
              <a:rPr lang="uk-UA" sz="2200" dirty="0" smtClean="0">
                <a:solidFill>
                  <a:srgbClr val="00B0F0"/>
                </a:solidFill>
              </a:rPr>
              <a:t>. </a:t>
            </a:r>
            <a:r>
              <a:rPr lang="uk-UA" sz="2200" dirty="0" smtClean="0">
                <a:solidFill>
                  <a:srgbClr val="7030A0"/>
                </a:solidFill>
              </a:rPr>
              <a:t>Тут їдять і білий хліб із пшеничного борошна, і "сірий" хліб, і "чорний" житній хліб. Він є важливою частиною німецького столу. </a:t>
            </a:r>
            <a:endParaRPr lang="ru-RU" sz="2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білий хлі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762500"/>
            <a:ext cx="3352800" cy="2095500"/>
          </a:xfrm>
          <a:prstGeom prst="rect">
            <a:avLst/>
          </a:prstGeom>
        </p:spPr>
      </p:pic>
      <p:pic>
        <p:nvPicPr>
          <p:cNvPr id="5" name="Рисунок 4" descr="сірий хлі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05400"/>
            <a:ext cx="4476750" cy="1752600"/>
          </a:xfrm>
          <a:prstGeom prst="rect">
            <a:avLst/>
          </a:prstGeom>
        </p:spPr>
      </p:pic>
      <p:pic>
        <p:nvPicPr>
          <p:cNvPr id="6" name="Рисунок 5" descr="чорний хлі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048000"/>
            <a:ext cx="2971800" cy="197837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/>
          <a:lstStyle/>
          <a:p>
            <a:r>
              <a:rPr lang="uk-UA" sz="2200" dirty="0" smtClean="0">
                <a:solidFill>
                  <a:srgbClr val="7030A0"/>
                </a:solidFill>
              </a:rPr>
              <a:t>У німецькій кухні існують різні варіації тортів та пирогів. Їх печуть зі свіжими яблуками, сливами, вишнями, ревенем та полуницею. Замовте собі на десерт </a:t>
            </a:r>
            <a:r>
              <a:rPr lang="uk-UA" sz="2200" b="1" dirty="0" err="1" smtClean="0">
                <a:solidFill>
                  <a:srgbClr val="00B0F0"/>
                </a:solidFill>
              </a:rPr>
              <a:t>кайзершмаррн</a:t>
            </a:r>
            <a:r>
              <a:rPr lang="uk-UA" sz="2200" dirty="0" err="1" smtClean="0">
                <a:solidFill>
                  <a:srgbClr val="7030A0"/>
                </a:solidFill>
              </a:rPr>
              <a:t>–</a:t>
            </a:r>
            <a:r>
              <a:rPr lang="uk-UA" sz="2200" dirty="0" smtClean="0">
                <a:solidFill>
                  <a:srgbClr val="7030A0"/>
                </a:solidFill>
              </a:rPr>
              <a:t> товстий млинець із варенням або </a:t>
            </a:r>
            <a:r>
              <a:rPr lang="uk-UA" sz="2200" b="1" dirty="0" err="1" smtClean="0">
                <a:solidFill>
                  <a:srgbClr val="00B0F0"/>
                </a:solidFill>
              </a:rPr>
              <a:t>баумкухен</a:t>
            </a:r>
            <a:r>
              <a:rPr lang="uk-UA" sz="2200" dirty="0" smtClean="0">
                <a:solidFill>
                  <a:srgbClr val="7030A0"/>
                </a:solidFill>
              </a:rPr>
              <a:t> – дерево-пиріг. Це особливий вид випічки, що має форму товстого кільця, може бути цукровий та шоколадний.</a:t>
            </a:r>
            <a:endParaRPr lang="ru-RU" sz="2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кайзершмар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3657600" cy="2743200"/>
          </a:xfrm>
          <a:prstGeom prst="rect">
            <a:avLst/>
          </a:prstGeom>
        </p:spPr>
      </p:pic>
      <p:pic>
        <p:nvPicPr>
          <p:cNvPr id="5" name="Рисунок 4" descr="баумкухе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05200"/>
            <a:ext cx="3733800" cy="280395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Традиції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різдвяного</a:t>
            </a:r>
            <a:r>
              <a:rPr lang="ru-RU" sz="4000" dirty="0" smtClean="0"/>
              <a:t> столу</a:t>
            </a:r>
            <a:r>
              <a:rPr lang="en-US" sz="4000" dirty="0" smtClean="0"/>
              <a:t> </a:t>
            </a:r>
            <a:r>
              <a:rPr lang="uk-UA" sz="4000" dirty="0" smtClean="0"/>
              <a:t>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Мабуть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найвідомішою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різдвяною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німецькою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випічкою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різдвяний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кекс - так званий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Stollen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Випікати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почали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 14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столітті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розповіла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кельнський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історик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Анґеліка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Марк-Цьобель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Різдвяний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кекс походить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східних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німецьких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земель.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Своєю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формою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нагадує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немовля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пелюшках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Розмірами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схожий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новонароджену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дитину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- 50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сантиметрів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d8ea729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62400"/>
            <a:ext cx="51816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Традиції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різдвяного</a:t>
            </a:r>
            <a:r>
              <a:rPr lang="ru-RU" sz="4000" dirty="0" smtClean="0"/>
              <a:t> столу</a:t>
            </a:r>
            <a:r>
              <a:rPr lang="en-US" sz="4000" dirty="0" smtClean="0"/>
              <a:t> </a:t>
            </a:r>
            <a:r>
              <a:rPr lang="uk-UA" sz="4000" dirty="0" smtClean="0"/>
              <a:t>Німеччини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89120"/>
          </a:xfrm>
        </p:spPr>
        <p:txBody>
          <a:bodyPr>
            <a:normAutofit fontScale="92500"/>
          </a:bodyPr>
          <a:lstStyle/>
          <a:p>
            <a:pPr marL="0" indent="187325">
              <a:buNone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Замішується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дріжджове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тісто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додається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величезна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родзинок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зацукрованих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фруктів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Раніше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вкрай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дорогими. І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дозволити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собі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могли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Різдво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Кінець-кінцем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кекс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покривається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товстим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шаром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цукрової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пудри.</a:t>
            </a:r>
          </a:p>
          <a:p>
            <a:pPr marL="0" indent="187325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середньовіччя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Святий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вечір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кульмінацією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передріздвяного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посту.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Відголоски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традиції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залишилися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досі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Ввечері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24-го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грудня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Німеччині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стіл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як правило, не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виставляють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багатих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їдять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того, як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з'явилася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перша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зірка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регіону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Часто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готують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різдвяного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коропа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Традиції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різдвяного</a:t>
            </a:r>
            <a:r>
              <a:rPr lang="ru-RU" sz="4000" dirty="0" smtClean="0"/>
              <a:t> столу</a:t>
            </a:r>
            <a:r>
              <a:rPr lang="en-US" sz="4000" dirty="0" smtClean="0"/>
              <a:t> </a:t>
            </a:r>
            <a:r>
              <a:rPr lang="uk-UA" sz="4000" dirty="0" smtClean="0"/>
              <a:t>Німеччини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/>
          <a:lstStyle/>
          <a:p>
            <a:pPr marL="0" indent="446088">
              <a:buNone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коропа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а не,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скажімо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форель?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Розповідають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прадавні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часи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ченці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розводили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рибу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Вкрай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популярною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інша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страва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подається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Святвечір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німецьких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оселях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картопляний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салат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майонезом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відварені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сосиски. Просто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сердито.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e3e68a6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14800"/>
            <a:ext cx="5029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Традиції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різдвяного</a:t>
            </a:r>
            <a:r>
              <a:rPr lang="ru-RU" sz="4000" dirty="0" smtClean="0"/>
              <a:t> столу</a:t>
            </a:r>
            <a:r>
              <a:rPr lang="en-US" sz="4000" dirty="0" smtClean="0"/>
              <a:t> </a:t>
            </a:r>
            <a:r>
              <a:rPr lang="uk-UA" sz="4000" dirty="0" smtClean="0"/>
              <a:t>Німеччини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446088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от на перший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другий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день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Різдва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- 25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26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грудня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столи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буквально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ломляться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виставлених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них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страв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Як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зауважили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ведучі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однієї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популярних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кулінарних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програм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німецькому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телебаченні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різдвяне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меню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як квадратура кола: страви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повинні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простими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приготуванні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гарно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виглядати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водночас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відмінно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смакувати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446088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Вони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запропонували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таке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різдвяне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меню: закуска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креветковий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салат;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головна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страва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філе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свинини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запечене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тісті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картопляне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пюре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капустою; десерт 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теплий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яблучний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пиріг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ванільним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морозивом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малиновим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соусом.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90800"/>
            <a:ext cx="4257675" cy="317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12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Традиції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різдвяного</a:t>
            </a:r>
            <a:r>
              <a:rPr lang="ru-RU" sz="4000" dirty="0" smtClean="0"/>
              <a:t> столу</a:t>
            </a:r>
            <a:r>
              <a:rPr lang="en-US" sz="4000" dirty="0" smtClean="0"/>
              <a:t> </a:t>
            </a:r>
            <a:r>
              <a:rPr lang="uk-UA" sz="4000" dirty="0" smtClean="0"/>
              <a:t>Німеччини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>
            <a:normAutofit fontScale="47500" lnSpcReduction="20000"/>
          </a:bodyPr>
          <a:lstStyle/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Найулюбленішою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ж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стравою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німців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Різдво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залишається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гусак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качка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яблуками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Дехто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полюбляє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каштанами.</a:t>
            </a:r>
          </a:p>
          <a:p>
            <a:pPr marL="0" indent="187325" algn="just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більшості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німецьких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кухонь,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судячи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усього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святкові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дні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всім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заправляють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господині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Принаймні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про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це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свідчать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опитування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187325" algn="just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І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одна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дуже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важлива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традиція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якої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німці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досі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дотримуються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- за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різдвяним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столом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збирається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вся родина,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щоб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поговорити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обмінятися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останніми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новинами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насолодитися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смачними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187325" algn="just">
              <a:buNone/>
            </a:pP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</a:rPr>
              <a:t>стравами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pic>
        <p:nvPicPr>
          <p:cNvPr id="4" name="Содержимое 3" descr="Baumkuch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91633">
            <a:off x="431538" y="2209800"/>
            <a:ext cx="3247021" cy="2438400"/>
          </a:xfrm>
        </p:spPr>
      </p:pic>
      <p:pic>
        <p:nvPicPr>
          <p:cNvPr id="5" name="Рисунок 4" descr="айнотопф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6811">
            <a:off x="2743200" y="1676400"/>
            <a:ext cx="3429000" cy="2657475"/>
          </a:xfrm>
          <a:prstGeom prst="rect">
            <a:avLst/>
          </a:prstGeom>
        </p:spPr>
      </p:pic>
      <p:pic>
        <p:nvPicPr>
          <p:cNvPr id="6" name="Рисунок 5" descr="айсб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6315">
            <a:off x="5192100" y="2250466"/>
            <a:ext cx="3200400" cy="2400300"/>
          </a:xfrm>
          <a:prstGeom prst="rect">
            <a:avLst/>
          </a:prstGeom>
        </p:spPr>
      </p:pic>
      <p:pic>
        <p:nvPicPr>
          <p:cNvPr id="7" name="Рисунок 6" descr="біла ковбас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7428">
            <a:off x="1981200" y="3886200"/>
            <a:ext cx="2692400" cy="2019300"/>
          </a:xfrm>
          <a:prstGeom prst="rect">
            <a:avLst/>
          </a:prstGeom>
        </p:spPr>
      </p:pic>
      <p:pic>
        <p:nvPicPr>
          <p:cNvPr id="8" name="Рисунок 7" descr="біле пив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5833">
            <a:off x="4290963" y="4062365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uk-UA" sz="3500" dirty="0" smtClean="0">
                <a:solidFill>
                  <a:srgbClr val="7030A0"/>
                </a:solidFill>
              </a:rPr>
              <a:t>Німецька кухня </a:t>
            </a:r>
            <a:r>
              <a:rPr lang="uk-UA" dirty="0" smtClean="0">
                <a:solidFill>
                  <a:srgbClr val="7030A0"/>
                </a:solidFill>
              </a:rPr>
              <a:t>– </a:t>
            </a:r>
            <a:r>
              <a:rPr lang="uk-UA" sz="2400" dirty="0" smtClean="0">
                <a:solidFill>
                  <a:srgbClr val="7030A0"/>
                </a:solidFill>
              </a:rPr>
              <a:t>поняття, що об’єднує різні стилі кулінарного мистецтва, величезну варіативність продуктів та багатий смак. Якщо захочете скуштувати м'ясо чи ковбасок, то досить ймовірно, що розгубитеся від різноманіття цих продуктів.  У середньому один німець у рік з'їдає близько 84 кілограмів м'яса. В цій країні налічується близько 300-600 видів хліба. Можна й не згадувати вже про сорти пива, адже саме німці – славнозвісні </a:t>
            </a:r>
            <a:r>
              <a:rPr lang="uk-UA" sz="2400" dirty="0" err="1" smtClean="0">
                <a:solidFill>
                  <a:srgbClr val="7030A0"/>
                </a:solidFill>
              </a:rPr>
              <a:t>пивомани</a:t>
            </a:r>
            <a:r>
              <a:rPr lang="uk-UA" sz="2400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uk-UA" sz="2400" dirty="0" smtClean="0">
                <a:solidFill>
                  <a:srgbClr val="7030A0"/>
                </a:solidFill>
              </a:rPr>
              <a:t>Варто зауважити, оригінальністю місцевих страв відрізняються такі райони як Баварія та </a:t>
            </a:r>
            <a:r>
              <a:rPr lang="uk-UA" sz="2400" dirty="0" err="1" smtClean="0">
                <a:solidFill>
                  <a:srgbClr val="7030A0"/>
                </a:solidFill>
              </a:rPr>
              <a:t>Швабія</a:t>
            </a:r>
            <a:r>
              <a:rPr lang="uk-UA" sz="2400" dirty="0" smtClean="0">
                <a:solidFill>
                  <a:srgbClr val="7030A0"/>
                </a:solidFill>
              </a:rPr>
              <a:t>. Їхня кухня відома навіть в Австрії та Швейцарії.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rgbClr val="7030A0"/>
                </a:solidFill>
              </a:rPr>
              <a:t>Мабуть, в уяві кожного типові німецькі страви часто асоціюється із ковбасками. Уявіть, тут їх налічується близько півтори тисячі видів. Тому в Німеччині обов’язково спробуйте відомі </a:t>
            </a:r>
            <a:r>
              <a:rPr lang="uk-UA" sz="2200" b="1" dirty="0" smtClean="0">
                <a:solidFill>
                  <a:srgbClr val="00B0F0"/>
                </a:solidFill>
              </a:rPr>
              <a:t>білі ковбаски</a:t>
            </a:r>
            <a:r>
              <a:rPr lang="uk-UA" sz="2200" dirty="0" smtClean="0">
                <a:solidFill>
                  <a:srgbClr val="00B0F0"/>
                </a:solidFill>
              </a:rPr>
              <a:t>, </a:t>
            </a:r>
            <a:r>
              <a:rPr lang="uk-UA" sz="2200" dirty="0" smtClean="0">
                <a:solidFill>
                  <a:srgbClr val="7030A0"/>
                </a:solidFill>
              </a:rPr>
              <a:t>які ідеально смакують із </a:t>
            </a:r>
            <a:r>
              <a:rPr lang="uk-UA" sz="2200" b="1" dirty="0" smtClean="0">
                <a:solidFill>
                  <a:srgbClr val="00B0F0"/>
                </a:solidFill>
              </a:rPr>
              <a:t>білим пивом</a:t>
            </a:r>
            <a:r>
              <a:rPr lang="uk-UA" sz="2200" dirty="0" smtClean="0">
                <a:solidFill>
                  <a:srgbClr val="00B0F0"/>
                </a:solidFill>
              </a:rPr>
              <a:t>. </a:t>
            </a:r>
            <a:r>
              <a:rPr lang="uk-UA" sz="2200" dirty="0" smtClean="0">
                <a:solidFill>
                  <a:srgbClr val="7030A0"/>
                </a:solidFill>
              </a:rPr>
              <a:t>До них подають смачний хлібець – </a:t>
            </a:r>
            <a:r>
              <a:rPr lang="uk-UA" sz="2200" b="1" dirty="0" err="1" smtClean="0">
                <a:solidFill>
                  <a:srgbClr val="00B0F0"/>
                </a:solidFill>
              </a:rPr>
              <a:t>прітцель</a:t>
            </a:r>
            <a:r>
              <a:rPr lang="uk-UA" sz="2200" dirty="0" smtClean="0">
                <a:solidFill>
                  <a:srgbClr val="00B0F0"/>
                </a:solidFill>
              </a:rPr>
              <a:t>. </a:t>
            </a: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dirty="0" smtClean="0">
              <a:solidFill>
                <a:srgbClr val="00B0F0"/>
              </a:solidFill>
            </a:endParaRPr>
          </a:p>
          <a:p>
            <a:endParaRPr lang="uk-UA" sz="2200" b="1" dirty="0" smtClean="0">
              <a:solidFill>
                <a:srgbClr val="00B0F0"/>
              </a:solidFill>
            </a:endParaRPr>
          </a:p>
          <a:p>
            <a:endParaRPr lang="uk-UA" sz="2200" b="1" dirty="0" smtClean="0">
              <a:solidFill>
                <a:srgbClr val="00B0F0"/>
              </a:solidFill>
            </a:endParaRPr>
          </a:p>
          <a:p>
            <a:endParaRPr lang="uk-UA" sz="22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2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біле пи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971800"/>
            <a:ext cx="2743200" cy="2743200"/>
          </a:xfrm>
          <a:prstGeom prst="rect">
            <a:avLst/>
          </a:prstGeom>
        </p:spPr>
      </p:pic>
      <p:pic>
        <p:nvPicPr>
          <p:cNvPr id="7" name="Рисунок 6" descr="біла ковба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8140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>
                <a:solidFill>
                  <a:srgbClr val="7030A0"/>
                </a:solidFill>
              </a:rPr>
              <a:t>Пальчики оближеш, смакуючи </a:t>
            </a:r>
            <a:r>
              <a:rPr lang="uk-UA" sz="2200" b="1" dirty="0" err="1" smtClean="0">
                <a:solidFill>
                  <a:srgbClr val="00B0F0"/>
                </a:solidFill>
              </a:rPr>
              <a:t>шморбратен</a:t>
            </a:r>
            <a:r>
              <a:rPr lang="uk-UA" sz="2200" dirty="0" smtClean="0">
                <a:solidFill>
                  <a:srgbClr val="00B0F0"/>
                </a:solidFill>
              </a:rPr>
              <a:t>. </a:t>
            </a:r>
            <a:r>
              <a:rPr lang="uk-UA" sz="2200" dirty="0" smtClean="0">
                <a:solidFill>
                  <a:srgbClr val="7030A0"/>
                </a:solidFill>
              </a:rPr>
              <a:t>М'ясну вирізку маринують 3-4 дні, далі начиняють салом і запікають у духовці</a:t>
            </a:r>
            <a:r>
              <a:rPr lang="uk-UA" sz="2200" dirty="0" smtClean="0"/>
              <a:t>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Рисунок 3" descr="шмобрат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05200"/>
            <a:ext cx="4648200" cy="28324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>
                <a:solidFill>
                  <a:srgbClr val="7030A0"/>
                </a:solidFill>
              </a:rPr>
              <a:t>Найпопулярніші види м'яса в Німеччині – яловичина та свинина. Із них готують </a:t>
            </a:r>
            <a:r>
              <a:rPr lang="uk-UA" sz="2200" b="1" dirty="0" err="1" smtClean="0">
                <a:solidFill>
                  <a:srgbClr val="00B0F0"/>
                </a:solidFill>
              </a:rPr>
              <a:t>шнельклопс</a:t>
            </a:r>
            <a:r>
              <a:rPr lang="uk-UA" sz="2200" dirty="0" smtClean="0">
                <a:solidFill>
                  <a:srgbClr val="00B0F0"/>
                </a:solidFill>
              </a:rPr>
              <a:t>. </a:t>
            </a:r>
            <a:r>
              <a:rPr lang="uk-UA" sz="2200" dirty="0" smtClean="0">
                <a:solidFill>
                  <a:srgbClr val="7030A0"/>
                </a:solidFill>
              </a:rPr>
              <a:t>Беруть задню частину свинини або яловичини, обсмажують та тушать із цибулею та сметаною. Характерна особливість німецької кухні – додавання цибулі майже до всіх страв із м'яса. Тому, якщо ви не любите гострих відчуттів, придивляйтеся уважно до інгредієнтів у стравах.</a:t>
            </a:r>
            <a:endParaRPr lang="ru-RU" sz="2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шнельклоп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131945"/>
            <a:ext cx="4038600" cy="27260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>
                <a:solidFill>
                  <a:srgbClr val="7030A0"/>
                </a:solidFill>
              </a:rPr>
              <a:t>Із м'ясного різноманіття скуштуйте також страву </a:t>
            </a:r>
            <a:r>
              <a:rPr lang="uk-UA" sz="2200" b="1" dirty="0" err="1" smtClean="0">
                <a:solidFill>
                  <a:srgbClr val="00B0F0"/>
                </a:solidFill>
              </a:rPr>
              <a:t>aйсбан</a:t>
            </a:r>
            <a:r>
              <a:rPr lang="uk-UA" sz="2200" dirty="0" smtClean="0">
                <a:solidFill>
                  <a:srgbClr val="00B0F0"/>
                </a:solidFill>
              </a:rPr>
              <a:t>. </a:t>
            </a:r>
            <a:r>
              <a:rPr lang="uk-UA" sz="2200" dirty="0" smtClean="0">
                <a:solidFill>
                  <a:srgbClr val="7030A0"/>
                </a:solidFill>
              </a:rPr>
              <a:t>Так називається свиняча </a:t>
            </a:r>
            <a:r>
              <a:rPr lang="uk-UA" sz="2200" dirty="0" err="1" smtClean="0">
                <a:solidFill>
                  <a:srgbClr val="7030A0"/>
                </a:solidFill>
              </a:rPr>
              <a:t>рулька</a:t>
            </a:r>
            <a:r>
              <a:rPr lang="uk-UA" sz="2200" dirty="0" smtClean="0">
                <a:solidFill>
                  <a:srgbClr val="7030A0"/>
                </a:solidFill>
              </a:rPr>
              <a:t>, яка подається зазвичай із квашеною капустою. Це національна страва в Німеччині. </a:t>
            </a:r>
            <a:endParaRPr lang="ru-RU" sz="2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айсб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76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>
                <a:solidFill>
                  <a:srgbClr val="7030A0"/>
                </a:solidFill>
              </a:rPr>
              <a:t>Суворі</a:t>
            </a:r>
            <a:r>
              <a:rPr lang="ru-RU" sz="2200" dirty="0" smtClean="0">
                <a:solidFill>
                  <a:srgbClr val="7030A0"/>
                </a:solidFill>
              </a:rPr>
              <a:t> та </a:t>
            </a:r>
            <a:r>
              <a:rPr lang="ru-RU" sz="2200" dirty="0" err="1" smtClean="0">
                <a:solidFill>
                  <a:srgbClr val="7030A0"/>
                </a:solidFill>
              </a:rPr>
              <a:t>педантичні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німці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дуже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люблять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супи</a:t>
            </a:r>
            <a:r>
              <a:rPr lang="ru-RU" sz="2200" dirty="0" smtClean="0">
                <a:solidFill>
                  <a:srgbClr val="7030A0"/>
                </a:solidFill>
              </a:rPr>
              <a:t>, </a:t>
            </a:r>
            <a:r>
              <a:rPr lang="ru-RU" sz="2200" dirty="0" err="1" smtClean="0">
                <a:solidFill>
                  <a:srgbClr val="7030A0"/>
                </a:solidFill>
              </a:rPr>
              <a:t>проте</a:t>
            </a:r>
            <a:r>
              <a:rPr lang="ru-RU" sz="2200" dirty="0" smtClean="0">
                <a:solidFill>
                  <a:srgbClr val="7030A0"/>
                </a:solidFill>
              </a:rPr>
              <a:t> вони </a:t>
            </a:r>
            <a:r>
              <a:rPr lang="ru-RU" sz="2200" dirty="0" err="1" smtClean="0">
                <a:solidFill>
                  <a:srgbClr val="7030A0"/>
                </a:solidFill>
              </a:rPr>
              <a:t>зовсім</a:t>
            </a:r>
            <a:r>
              <a:rPr lang="ru-RU" sz="2200" dirty="0" smtClean="0">
                <a:solidFill>
                  <a:srgbClr val="7030A0"/>
                </a:solidFill>
              </a:rPr>
              <a:t> не </a:t>
            </a:r>
            <a:r>
              <a:rPr lang="ru-RU" sz="2200" dirty="0" err="1" smtClean="0">
                <a:solidFill>
                  <a:srgbClr val="7030A0"/>
                </a:solidFill>
              </a:rPr>
              <a:t>схожі</a:t>
            </a:r>
            <a:r>
              <a:rPr lang="ru-RU" sz="2200" dirty="0" smtClean="0">
                <a:solidFill>
                  <a:srgbClr val="7030A0"/>
                </a:solidFill>
              </a:rPr>
              <a:t> на </a:t>
            </a:r>
            <a:r>
              <a:rPr lang="ru-RU" sz="2200" dirty="0" err="1" smtClean="0">
                <a:solidFill>
                  <a:srgbClr val="7030A0"/>
                </a:solidFill>
              </a:rPr>
              <a:t>звичні</a:t>
            </a:r>
            <a:r>
              <a:rPr lang="ru-RU" sz="2200" dirty="0" smtClean="0">
                <a:solidFill>
                  <a:srgbClr val="7030A0"/>
                </a:solidFill>
              </a:rPr>
              <a:t> для нас. Тут </a:t>
            </a:r>
            <a:r>
              <a:rPr lang="ru-RU" sz="2200" dirty="0" err="1" smtClean="0">
                <a:solidFill>
                  <a:srgbClr val="7030A0"/>
                </a:solidFill>
              </a:rPr>
              <a:t>є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м'ясні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перші</a:t>
            </a:r>
            <a:r>
              <a:rPr lang="ru-RU" sz="2200" dirty="0" smtClean="0">
                <a:solidFill>
                  <a:srgbClr val="7030A0"/>
                </a:solidFill>
              </a:rPr>
              <a:t> страви. </a:t>
            </a:r>
          </a:p>
          <a:p>
            <a:r>
              <a:rPr lang="ru-RU" sz="2200" b="1" dirty="0" err="1" smtClean="0">
                <a:solidFill>
                  <a:srgbClr val="00B0F0"/>
                </a:solidFill>
              </a:rPr>
              <a:t>Ковбасний</a:t>
            </a:r>
            <a:r>
              <a:rPr lang="ru-RU" sz="2200" b="1" dirty="0" smtClean="0">
                <a:solidFill>
                  <a:srgbClr val="00B0F0"/>
                </a:solidFill>
              </a:rPr>
              <a:t> суп</a:t>
            </a: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– </a:t>
            </a:r>
            <a:r>
              <a:rPr lang="ru-RU" sz="2200" dirty="0" err="1" smtClean="0">
                <a:solidFill>
                  <a:srgbClr val="7030A0"/>
                </a:solidFill>
              </a:rPr>
              <a:t>суп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із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картоплею</a:t>
            </a:r>
            <a:r>
              <a:rPr lang="ru-RU" sz="2200" dirty="0" smtClean="0">
                <a:solidFill>
                  <a:srgbClr val="7030A0"/>
                </a:solidFill>
              </a:rPr>
              <a:t>, </a:t>
            </a:r>
            <a:r>
              <a:rPr lang="ru-RU" sz="2200" dirty="0" err="1" smtClean="0">
                <a:solidFill>
                  <a:srgbClr val="7030A0"/>
                </a:solidFill>
              </a:rPr>
              <a:t>помідорами</a:t>
            </a:r>
            <a:r>
              <a:rPr lang="ru-RU" sz="2200" dirty="0" smtClean="0">
                <a:solidFill>
                  <a:srgbClr val="7030A0"/>
                </a:solidFill>
              </a:rPr>
              <a:t>, тмином, </a:t>
            </a:r>
            <a:r>
              <a:rPr lang="ru-RU" sz="2200" dirty="0" err="1" smtClean="0">
                <a:solidFill>
                  <a:srgbClr val="7030A0"/>
                </a:solidFill>
              </a:rPr>
              <a:t>квасолею</a:t>
            </a:r>
            <a:r>
              <a:rPr lang="ru-RU" sz="2200" dirty="0" smtClean="0">
                <a:solidFill>
                  <a:srgbClr val="7030A0"/>
                </a:solidFill>
              </a:rPr>
              <a:t>, капустою та </a:t>
            </a:r>
            <a:r>
              <a:rPr lang="ru-RU" sz="2200" dirty="0" err="1" smtClean="0">
                <a:solidFill>
                  <a:srgbClr val="7030A0"/>
                </a:solidFill>
              </a:rPr>
              <a:t>різними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ковбасними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виробами</a:t>
            </a:r>
            <a:r>
              <a:rPr lang="ru-RU" sz="2200" dirty="0" smtClean="0">
                <a:solidFill>
                  <a:srgbClr val="7030A0"/>
                </a:solidFill>
              </a:rPr>
              <a:t>.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ковбасний с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60986"/>
            <a:ext cx="3657600" cy="24339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Національні страви Німеччини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err="1" smtClean="0">
                <a:solidFill>
                  <a:srgbClr val="00B0F0"/>
                </a:solidFill>
              </a:rPr>
              <a:t>Пивний</a:t>
            </a:r>
            <a:r>
              <a:rPr lang="ru-RU" sz="2200" b="1" dirty="0" smtClean="0">
                <a:solidFill>
                  <a:srgbClr val="00B0F0"/>
                </a:solidFill>
              </a:rPr>
              <a:t> суп</a:t>
            </a:r>
            <a:r>
              <a:rPr lang="ru-RU" sz="2200" b="1" dirty="0" smtClean="0">
                <a:solidFill>
                  <a:srgbClr val="7030A0"/>
                </a:solidFill>
              </a:rPr>
              <a:t> 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готується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зі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світлого</a:t>
            </a:r>
            <a:r>
              <a:rPr lang="ru-RU" sz="2200" dirty="0" smtClean="0">
                <a:solidFill>
                  <a:srgbClr val="7030A0"/>
                </a:solidFill>
              </a:rPr>
              <a:t> пива </a:t>
            </a:r>
            <a:r>
              <a:rPr lang="ru-RU" sz="2200" dirty="0" err="1" smtClean="0">
                <a:solidFill>
                  <a:srgbClr val="7030A0"/>
                </a:solidFill>
              </a:rPr>
              <a:t>із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додаванням</a:t>
            </a:r>
            <a:r>
              <a:rPr lang="ru-RU" sz="2200" dirty="0" smtClean="0">
                <a:solidFill>
                  <a:srgbClr val="7030A0"/>
                </a:solidFill>
              </a:rPr>
              <a:t> лимона, </a:t>
            </a:r>
            <a:r>
              <a:rPr lang="ru-RU" sz="2200" dirty="0" err="1" smtClean="0">
                <a:solidFill>
                  <a:srgbClr val="7030A0"/>
                </a:solidFill>
              </a:rPr>
              <a:t>борошна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або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хліба</a:t>
            </a:r>
            <a:r>
              <a:rPr lang="ru-RU" sz="2200" dirty="0" smtClean="0">
                <a:solidFill>
                  <a:srgbClr val="7030A0"/>
                </a:solidFill>
              </a:rPr>
              <a:t> та </a:t>
            </a:r>
            <a:r>
              <a:rPr lang="ru-RU" sz="2200" dirty="0" err="1" smtClean="0">
                <a:solidFill>
                  <a:srgbClr val="7030A0"/>
                </a:solidFill>
              </a:rPr>
              <a:t>спецій</a:t>
            </a:r>
            <a:r>
              <a:rPr lang="ru-RU" sz="2200" dirty="0" smtClean="0">
                <a:solidFill>
                  <a:srgbClr val="7030A0"/>
                </a:solidFill>
              </a:rPr>
              <a:t>. Часто </a:t>
            </a:r>
            <a:r>
              <a:rPr lang="ru-RU" sz="2200" dirty="0" err="1" smtClean="0">
                <a:solidFill>
                  <a:srgbClr val="7030A0"/>
                </a:solidFill>
              </a:rPr>
              <a:t>німці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готують</a:t>
            </a:r>
            <a:r>
              <a:rPr lang="ru-RU" sz="2200" dirty="0" smtClean="0">
                <a:solidFill>
                  <a:srgbClr val="7030A0"/>
                </a:solidFill>
              </a:rPr>
              <a:t> на </a:t>
            </a:r>
            <a:r>
              <a:rPr lang="ru-RU" sz="2200" dirty="0" err="1" smtClean="0">
                <a:solidFill>
                  <a:srgbClr val="7030A0"/>
                </a:solidFill>
              </a:rPr>
              <a:t>пиві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й</a:t>
            </a:r>
            <a:r>
              <a:rPr lang="ru-RU" sz="2200" dirty="0" smtClean="0">
                <a:solidFill>
                  <a:srgbClr val="7030A0"/>
                </a:solidFill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</a:rPr>
              <a:t>м'ясні</a:t>
            </a:r>
            <a:r>
              <a:rPr lang="ru-RU" sz="2200" dirty="0" smtClean="0">
                <a:solidFill>
                  <a:srgbClr val="7030A0"/>
                </a:solidFill>
              </a:rPr>
              <a:t> страви.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пивний с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38400"/>
            <a:ext cx="4521200" cy="33909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477</Words>
  <PresentationFormat>Экран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Німеччина 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Національні страви Німеччини</vt:lpstr>
      <vt:lpstr>Традиції різдвяного столу Німеччини</vt:lpstr>
      <vt:lpstr>Традиції різдвяного столу Німеччини</vt:lpstr>
      <vt:lpstr>Традиції різдвяного столу Німеччини</vt:lpstr>
      <vt:lpstr>Традиції різдвяного столу Німеччини</vt:lpstr>
      <vt:lpstr>Традиції різдвяного столу Німеччини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 </dc:title>
  <dc:creator>Diana</dc:creator>
  <cp:lastModifiedBy>Samurai</cp:lastModifiedBy>
  <cp:revision>15</cp:revision>
  <dcterms:created xsi:type="dcterms:W3CDTF">2014-11-18T16:51:23Z</dcterms:created>
  <dcterms:modified xsi:type="dcterms:W3CDTF">2015-12-17T23:17:26Z</dcterms:modified>
</cp:coreProperties>
</file>