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923-CBC9-47F0-9784-251AFB9D8C0A}" type="datetimeFigureOut">
              <a:rPr lang="uk-UA" smtClean="0"/>
              <a:t>28.09.2022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CD94EE-2799-42D3-8660-D75B0748C2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923-CBC9-47F0-9784-251AFB9D8C0A}" type="datetimeFigureOut">
              <a:rPr lang="uk-UA" smtClean="0"/>
              <a:t>28.09.2022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94EE-2799-42D3-8660-D75B0748C2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923-CBC9-47F0-9784-251AFB9D8C0A}" type="datetimeFigureOut">
              <a:rPr lang="uk-UA" smtClean="0"/>
              <a:t>28.09.2022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94EE-2799-42D3-8660-D75B0748C2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923-CBC9-47F0-9784-251AFB9D8C0A}" type="datetimeFigureOut">
              <a:rPr lang="uk-UA" smtClean="0"/>
              <a:t>28.09.2022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CD94EE-2799-42D3-8660-D75B0748C2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923-CBC9-47F0-9784-251AFB9D8C0A}" type="datetimeFigureOut">
              <a:rPr lang="uk-UA" smtClean="0"/>
              <a:t>28.09.2022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94EE-2799-42D3-8660-D75B0748C217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923-CBC9-47F0-9784-251AFB9D8C0A}" type="datetimeFigureOut">
              <a:rPr lang="uk-UA" smtClean="0"/>
              <a:t>28.09.2022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94EE-2799-42D3-8660-D75B0748C2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923-CBC9-47F0-9784-251AFB9D8C0A}" type="datetimeFigureOut">
              <a:rPr lang="uk-UA" smtClean="0"/>
              <a:t>28.09.2022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DCD94EE-2799-42D3-8660-D75B0748C217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923-CBC9-47F0-9784-251AFB9D8C0A}" type="datetimeFigureOut">
              <a:rPr lang="uk-UA" smtClean="0"/>
              <a:t>28.09.2022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94EE-2799-42D3-8660-D75B0748C2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923-CBC9-47F0-9784-251AFB9D8C0A}" type="datetimeFigureOut">
              <a:rPr lang="uk-UA" smtClean="0"/>
              <a:t>28.09.2022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94EE-2799-42D3-8660-D75B0748C2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923-CBC9-47F0-9784-251AFB9D8C0A}" type="datetimeFigureOut">
              <a:rPr lang="uk-UA" smtClean="0"/>
              <a:t>28.09.2022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94EE-2799-42D3-8660-D75B0748C2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923-CBC9-47F0-9784-251AFB9D8C0A}" type="datetimeFigureOut">
              <a:rPr lang="uk-UA" smtClean="0"/>
              <a:t>28.09.2022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94EE-2799-42D3-8660-D75B0748C217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7B2923-CBC9-47F0-9784-251AFB9D8C0A}" type="datetimeFigureOut">
              <a:rPr lang="uk-UA" smtClean="0"/>
              <a:t>28.09.2022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CD94EE-2799-42D3-8660-D75B0748C217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uk-UA" sz="4400">
                <a:effectLst/>
              </a:rPr>
              <a:t>Особливості харчування </a:t>
            </a:r>
            <a:r>
              <a:rPr lang="uk-UA" sz="4400" smtClean="0">
                <a:effectLst/>
              </a:rPr>
              <a:t>населення ІТАЛІЇ</a:t>
            </a:r>
            <a:endParaRPr lang="uk-UA" sz="4400" dirty="0"/>
          </a:p>
        </p:txBody>
      </p:sp>
      <p:pic>
        <p:nvPicPr>
          <p:cNvPr id="23554" name="Picture 2" descr="Італія відкриває кордони з початку червня | Українська прав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61" y="1988840"/>
            <a:ext cx="78315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1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686800" cy="4525963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Серед різноманітних піц – класична </a:t>
            </a:r>
            <a:r>
              <a:rPr lang="uk-UA" b="1" dirty="0"/>
              <a:t>«</a:t>
            </a:r>
            <a:r>
              <a:rPr lang="uk-UA" b="1" dirty="0" err="1"/>
              <a:t>наполітана</a:t>
            </a:r>
            <a:r>
              <a:rPr lang="uk-UA" b="1" dirty="0"/>
              <a:t>» (</a:t>
            </a:r>
            <a:r>
              <a:rPr lang="en-US" b="1" dirty="0" err="1"/>
              <a:t>napoletana</a:t>
            </a:r>
            <a:r>
              <a:rPr lang="en-US" b="1" dirty="0"/>
              <a:t>) </a:t>
            </a:r>
            <a:r>
              <a:rPr lang="uk-UA" dirty="0"/>
              <a:t>з помідорами і анчоусами, </a:t>
            </a:r>
            <a:r>
              <a:rPr lang="uk-UA" dirty="0" err="1"/>
              <a:t>моцарелою</a:t>
            </a:r>
            <a:r>
              <a:rPr lang="uk-UA" dirty="0"/>
              <a:t>, маслинами. Піца </a:t>
            </a:r>
            <a:r>
              <a:rPr lang="uk-UA" b="1" dirty="0"/>
              <a:t>«Маргарита»</a:t>
            </a:r>
            <a:r>
              <a:rPr lang="uk-UA" dirty="0"/>
              <a:t> має кольори національного прапора: </a:t>
            </a:r>
            <a:r>
              <a:rPr lang="uk-UA" b="1" dirty="0"/>
              <a:t>червоні томати, білий сир </a:t>
            </a:r>
            <a:r>
              <a:rPr lang="uk-UA" b="1" dirty="0" err="1"/>
              <a:t>моцарела</a:t>
            </a:r>
            <a:r>
              <a:rPr lang="uk-UA" b="1" dirty="0"/>
              <a:t>, зелений базилік</a:t>
            </a:r>
            <a:r>
              <a:rPr lang="uk-UA" dirty="0"/>
              <a:t>. Піца </a:t>
            </a:r>
            <a:r>
              <a:rPr lang="uk-UA" dirty="0" err="1"/>
              <a:t>Марінара</a:t>
            </a:r>
            <a:r>
              <a:rPr lang="uk-UA" dirty="0"/>
              <a:t> — названа на честь рибалок, які традиційно їли її на сніданок, заправляється помідорами, часником, оливковою олією, </a:t>
            </a:r>
            <a:r>
              <a:rPr lang="uk-UA" dirty="0" err="1"/>
              <a:t>орігано</a:t>
            </a:r>
            <a:r>
              <a:rPr lang="uk-UA" dirty="0"/>
              <a:t>. </a:t>
            </a:r>
            <a:r>
              <a:rPr lang="uk-UA" b="1" dirty="0"/>
              <a:t>Піца </a:t>
            </a:r>
            <a:r>
              <a:rPr lang="uk-UA" b="1" dirty="0" err="1"/>
              <a:t>Пеппероні</a:t>
            </a:r>
            <a:r>
              <a:rPr lang="uk-UA" b="1" dirty="0"/>
              <a:t> </a:t>
            </a:r>
            <a:r>
              <a:rPr lang="uk-UA" dirty="0"/>
              <a:t>—  подається саме з перчиками, </a:t>
            </a:r>
            <a:r>
              <a:rPr lang="uk-UA" b="1" dirty="0"/>
              <a:t>а не з ковбасою (як в Америці)</a:t>
            </a:r>
            <a:r>
              <a:rPr lang="uk-UA" dirty="0"/>
              <a:t>.</a:t>
            </a:r>
            <a:r>
              <a:rPr lang="uk-UA" b="1" dirty="0"/>
              <a:t> Піца 4 сири</a:t>
            </a:r>
            <a:r>
              <a:rPr lang="uk-UA" dirty="0"/>
              <a:t> – подається з чотирма видами сирів. П</a:t>
            </a:r>
            <a:r>
              <a:rPr lang="uk-UA" b="1" dirty="0"/>
              <a:t>іца </a:t>
            </a:r>
            <a:r>
              <a:rPr lang="uk-UA" b="1" dirty="0" err="1"/>
              <a:t>Дияволо</a:t>
            </a:r>
            <a:r>
              <a:rPr lang="uk-UA" b="1" dirty="0"/>
              <a:t> </a:t>
            </a:r>
            <a:r>
              <a:rPr lang="uk-UA" dirty="0"/>
              <a:t>– з ковбасою салямі і великою кількістю перцю, що придає їй пікантності. Є своєрідна «закрита» </a:t>
            </a:r>
            <a:r>
              <a:rPr lang="uk-UA" b="1" dirty="0"/>
              <a:t>піца </a:t>
            </a:r>
            <a:r>
              <a:rPr lang="uk-UA" b="1" dirty="0" err="1"/>
              <a:t>Кальцоне</a:t>
            </a:r>
            <a:r>
              <a:rPr lang="uk-UA" b="1" dirty="0"/>
              <a:t> (</a:t>
            </a:r>
            <a:r>
              <a:rPr lang="en-US" b="1" dirty="0"/>
              <a:t>calzone) </a:t>
            </a:r>
            <a:r>
              <a:rPr lang="uk-UA" b="1" dirty="0"/>
              <a:t>зберігає всередині всі свої аромати, </a:t>
            </a:r>
            <a:r>
              <a:rPr lang="uk-UA" dirty="0"/>
              <a:t>насолодитися якими можна лише розкривши начинене фаршем тісто. Але це неповний список. </a:t>
            </a:r>
            <a:r>
              <a:rPr lang="uk-UA" b="1" dirty="0"/>
              <a:t>В меню ресторанів Неаполя цей список, в скромних випадках, може налічувати більше 20 варіантів.</a:t>
            </a:r>
            <a:endParaRPr lang="uk-UA" dirty="0"/>
          </a:p>
        </p:txBody>
      </p:sp>
      <p:pic>
        <p:nvPicPr>
          <p:cNvPr id="6146" name="Picture 2" descr="Піца Вегетаріанська: Ø 30 або 40 см - на тонкому тесті замовити у Roll-Clu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65104"/>
            <a:ext cx="4320480" cy="244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391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err="1">
                <a:effectLst/>
              </a:rPr>
              <a:t>Різото</a:t>
            </a:r>
            <a:r>
              <a:rPr lang="uk-UA" b="1" dirty="0">
                <a:effectLst/>
              </a:rPr>
              <a:t/>
            </a:r>
            <a:br>
              <a:rPr lang="uk-UA" b="1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Різото</a:t>
            </a:r>
            <a:r>
              <a:rPr lang="ru-RU" dirty="0"/>
              <a:t> — одна з </a:t>
            </a:r>
            <a:r>
              <a:rPr lang="ru-RU" dirty="0" err="1"/>
              <a:t>найпопулярніших</a:t>
            </a:r>
            <a:r>
              <a:rPr lang="ru-RU" dirty="0"/>
              <a:t> </a:t>
            </a:r>
            <a:r>
              <a:rPr lang="ru-RU" b="1" dirty="0" err="1"/>
              <a:t>італійських</a:t>
            </a:r>
            <a:r>
              <a:rPr lang="ru-RU" b="1" dirty="0"/>
              <a:t> </a:t>
            </a:r>
            <a:r>
              <a:rPr lang="ru-RU" b="1" dirty="0" err="1"/>
              <a:t>страв</a:t>
            </a:r>
            <a:r>
              <a:rPr lang="ru-RU" dirty="0"/>
              <a:t>. Складно </a:t>
            </a:r>
            <a:r>
              <a:rPr lang="ru-RU" dirty="0" err="1"/>
              <a:t>уявити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італійський</a:t>
            </a:r>
            <a:r>
              <a:rPr lang="ru-RU" dirty="0"/>
              <a:t> ресторан,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різото</a:t>
            </a:r>
            <a:r>
              <a:rPr lang="ru-RU" dirty="0"/>
              <a:t> в </a:t>
            </a:r>
            <a:r>
              <a:rPr lang="ru-RU" dirty="0" err="1"/>
              <a:t>своєму</a:t>
            </a:r>
            <a:r>
              <a:rPr lang="ru-RU" dirty="0"/>
              <a:t> меню</a:t>
            </a:r>
            <a:r>
              <a:rPr lang="ru-RU" dirty="0" smtClean="0"/>
              <a:t>.</a:t>
            </a:r>
          </a:p>
          <a:p>
            <a:r>
              <a:rPr lang="uk-UA" dirty="0"/>
              <a:t>По легенді, ця страва з’явилося в </a:t>
            </a:r>
            <a:r>
              <a:rPr lang="en-US" b="1" dirty="0"/>
              <a:t>XVI </a:t>
            </a:r>
            <a:r>
              <a:rPr lang="uk-UA" b="1" dirty="0"/>
              <a:t>столітті завдяки молодому реставраторові</a:t>
            </a:r>
            <a:r>
              <a:rPr lang="uk-UA" dirty="0"/>
              <a:t>, який додавав в рис рідкісний, в ті часи, шафран. Неодмінна умова приготування </a:t>
            </a:r>
            <a:r>
              <a:rPr lang="uk-UA" dirty="0" err="1"/>
              <a:t>різото</a:t>
            </a:r>
            <a:r>
              <a:rPr lang="uk-UA" dirty="0"/>
              <a:t> – </a:t>
            </a:r>
            <a:r>
              <a:rPr lang="uk-UA" b="1" dirty="0"/>
              <a:t>хороша якість рису</a:t>
            </a:r>
            <a:r>
              <a:rPr lang="uk-UA" dirty="0"/>
              <a:t>. Перш ніж залити його водою або бульйоном, рис заздалегідь обсмажують </a:t>
            </a:r>
            <a:r>
              <a:rPr lang="uk-UA" b="1" dirty="0"/>
              <a:t>на оливковому маслі.</a:t>
            </a:r>
            <a:r>
              <a:rPr lang="uk-UA" dirty="0"/>
              <a:t> Проте, часто досить додати до рису шматочок вершкового масла і тертого сиру, щоб поліпшити його смак. Можна по своєму смаку значно розширити рецепти, використовуючи </a:t>
            </a:r>
            <a:r>
              <a:rPr lang="uk-UA" b="1" dirty="0"/>
              <a:t>гриби, м’ясо птиці, устриці, краби, помідори і стручковий перець. </a:t>
            </a:r>
            <a:endParaRPr lang="uk-UA" dirty="0"/>
          </a:p>
        </p:txBody>
      </p:sp>
      <p:pic>
        <p:nvPicPr>
          <p:cNvPr id="7170" name="Picture 2" descr="Ризотто с морепродуктами - рецепт Евгения Клопотен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41168"/>
            <a:ext cx="2736304" cy="182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843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effectLst/>
              </a:rPr>
              <a:t>Супи</a:t>
            </a:r>
            <a:br>
              <a:rPr lang="uk-UA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7640" cy="3314998"/>
          </a:xfrm>
        </p:spPr>
        <p:txBody>
          <a:bodyPr>
            <a:normAutofit fontScale="92500"/>
          </a:bodyPr>
          <a:lstStyle/>
          <a:p>
            <a:r>
              <a:rPr lang="uk-UA" dirty="0"/>
              <a:t>Суп не є винаходом італійців, однак слово узяте в них. </a:t>
            </a:r>
            <a:r>
              <a:rPr lang="uk-UA" b="1" dirty="0"/>
              <a:t>Суп італійською мовою означає щось розм’якшене, те, що п’ють</a:t>
            </a:r>
            <a:r>
              <a:rPr lang="uk-UA" dirty="0"/>
              <a:t>. Найзнаменитіший суп – </a:t>
            </a:r>
            <a:r>
              <a:rPr lang="uk-UA" b="1" dirty="0" err="1"/>
              <a:t>мінестроне</a:t>
            </a:r>
            <a:r>
              <a:rPr lang="uk-UA" dirty="0"/>
              <a:t>. Готується він з семи інгредієнтів – семи типів овочів, семи типів м’яса і семи видів приправ, які по легенді символізують </a:t>
            </a:r>
            <a:r>
              <a:rPr lang="uk-UA" b="1" dirty="0"/>
              <a:t>сім чеснот кардинала.</a:t>
            </a:r>
            <a:endParaRPr lang="uk-UA" dirty="0"/>
          </a:p>
        </p:txBody>
      </p:sp>
      <p:pic>
        <p:nvPicPr>
          <p:cNvPr id="8194" name="Picture 2" descr="Итальянский суп минестроне рецепт с фото - 1000.me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10843"/>
            <a:ext cx="336037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883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err="1">
                <a:effectLst/>
              </a:rPr>
              <a:t>Брускета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8011616" cy="3963070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err="1"/>
              <a:t>Брускета</a:t>
            </a:r>
            <a:r>
              <a:rPr lang="uk-UA" dirty="0"/>
              <a:t> (</a:t>
            </a:r>
            <a:r>
              <a:rPr lang="uk-UA" dirty="0" err="1"/>
              <a:t>італ</a:t>
            </a:r>
            <a:r>
              <a:rPr lang="uk-UA" dirty="0"/>
              <a:t>. </a:t>
            </a:r>
            <a:r>
              <a:rPr lang="en-US" dirty="0"/>
              <a:t>bruschetta </a:t>
            </a:r>
            <a:r>
              <a:rPr lang="uk-UA" dirty="0"/>
              <a:t>від </a:t>
            </a:r>
            <a:r>
              <a:rPr lang="en-US" dirty="0" err="1"/>
              <a:t>bruscare</a:t>
            </a:r>
            <a:r>
              <a:rPr lang="en-US" dirty="0"/>
              <a:t> — </a:t>
            </a:r>
            <a:r>
              <a:rPr lang="uk-UA" dirty="0"/>
              <a:t>запікати на вуглях) —</a:t>
            </a:r>
            <a:r>
              <a:rPr lang="uk-UA" b="1" dirty="0"/>
              <a:t> традиційна італійська закуска.</a:t>
            </a:r>
            <a:r>
              <a:rPr lang="uk-UA" dirty="0"/>
              <a:t> Відмінна риса </a:t>
            </a:r>
            <a:r>
              <a:rPr lang="uk-UA" dirty="0" err="1"/>
              <a:t>брускети</a:t>
            </a:r>
            <a:r>
              <a:rPr lang="uk-UA" dirty="0"/>
              <a:t> від бутерброда чи </a:t>
            </a:r>
            <a:r>
              <a:rPr lang="uk-UA" dirty="0" err="1"/>
              <a:t>тоста</a:t>
            </a:r>
            <a:r>
              <a:rPr lang="uk-UA" dirty="0"/>
              <a:t> — в тому, що скибочки хліба </a:t>
            </a:r>
            <a:r>
              <a:rPr lang="uk-UA" b="1" dirty="0"/>
              <a:t>попередньо </a:t>
            </a:r>
            <a:r>
              <a:rPr lang="uk-UA" b="1" u="sng" dirty="0"/>
              <a:t>обсмажують</a:t>
            </a:r>
            <a:r>
              <a:rPr lang="uk-UA" dirty="0"/>
              <a:t> (на грилі чи на сковорідці без олії). Ідеально для приготування </a:t>
            </a:r>
            <a:r>
              <a:rPr lang="uk-UA" dirty="0" err="1"/>
              <a:t>брускети</a:t>
            </a:r>
            <a:r>
              <a:rPr lang="uk-UA" dirty="0"/>
              <a:t> підходить </a:t>
            </a:r>
            <a:r>
              <a:rPr lang="uk-UA" dirty="0" err="1"/>
              <a:t>чіабатта</a:t>
            </a:r>
            <a:r>
              <a:rPr lang="uk-UA" dirty="0" smtClean="0"/>
              <a:t>.</a:t>
            </a:r>
          </a:p>
          <a:p>
            <a:r>
              <a:rPr lang="uk-UA" dirty="0"/>
              <a:t>Кількість способів приготування </a:t>
            </a:r>
            <a:r>
              <a:rPr lang="uk-UA" dirty="0" err="1"/>
              <a:t>брускети</a:t>
            </a:r>
            <a:r>
              <a:rPr lang="uk-UA" dirty="0"/>
              <a:t> величезна — із шинкою, </a:t>
            </a:r>
            <a:r>
              <a:rPr lang="uk-UA" dirty="0" err="1"/>
              <a:t>прошуто</a:t>
            </a:r>
            <a:r>
              <a:rPr lang="uk-UA" dirty="0"/>
              <a:t>, помідорами, базиліком, </a:t>
            </a:r>
            <a:r>
              <a:rPr lang="uk-UA" dirty="0" err="1"/>
              <a:t>моцарелою</a:t>
            </a:r>
            <a:r>
              <a:rPr lang="uk-UA" dirty="0"/>
              <a:t>, оливками та іншими інгредієнтами. Найпоширеніший рецепт — </a:t>
            </a:r>
            <a:r>
              <a:rPr lang="uk-UA" b="1" dirty="0"/>
              <a:t>із томатами й базиліком</a:t>
            </a:r>
            <a:r>
              <a:rPr lang="uk-UA" dirty="0"/>
              <a:t>, а найпростіша </a:t>
            </a:r>
            <a:r>
              <a:rPr lang="uk-UA" dirty="0" err="1"/>
              <a:t>брускета</a:t>
            </a:r>
            <a:r>
              <a:rPr lang="uk-UA" dirty="0"/>
              <a:t> — </a:t>
            </a:r>
            <a:r>
              <a:rPr lang="uk-UA" b="1" dirty="0"/>
              <a:t>це підсмажений хліб, змащений оливковою олією та зубчиком часнику.</a:t>
            </a:r>
            <a:endParaRPr lang="uk-UA" dirty="0"/>
          </a:p>
        </p:txBody>
      </p:sp>
      <p:sp>
        <p:nvSpPr>
          <p:cNvPr id="4" name="AutoShape 2" descr="Брускета - рецепт приготування з фото та виде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Брускета - рецепт приготування з фото та виде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Брускета - рецепт приготування з фото та виде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24" name="Picture 8" descr="Сет брускет 6 шт. | Fermento Кропивницький. Меню, замовлення і доставка.  Mister.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91" y="4916938"/>
            <a:ext cx="38100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323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err="1">
                <a:effectLst/>
              </a:rPr>
              <a:t>Прошуто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Прошуто</a:t>
            </a:r>
            <a:r>
              <a:rPr lang="ru-RU" dirty="0"/>
              <a:t> –</a:t>
            </a:r>
            <a:r>
              <a:rPr lang="ru-RU" b="1" dirty="0"/>
              <a:t> </a:t>
            </a:r>
            <a:r>
              <a:rPr lang="ru-RU" b="1" dirty="0" err="1"/>
              <a:t>італійська</a:t>
            </a:r>
            <a:r>
              <a:rPr lang="ru-RU" b="1" dirty="0"/>
              <a:t> шинка,</a:t>
            </a:r>
            <a:r>
              <a:rPr lang="ru-RU" dirty="0"/>
              <a:t> </a:t>
            </a:r>
            <a:r>
              <a:rPr lang="ru-RU" dirty="0" err="1"/>
              <a:t>зроблена</a:t>
            </a:r>
            <a:r>
              <a:rPr lang="ru-RU" dirty="0"/>
              <a:t> з </a:t>
            </a:r>
            <a:r>
              <a:rPr lang="ru-RU" dirty="0" err="1"/>
              <a:t>окосту</a:t>
            </a:r>
            <a:r>
              <a:rPr lang="ru-RU" dirty="0"/>
              <a:t>, натерта </a:t>
            </a:r>
            <a:r>
              <a:rPr lang="ru-RU" dirty="0" err="1"/>
              <a:t>сіллю</a:t>
            </a:r>
            <a:r>
              <a:rPr lang="ru-RU" dirty="0"/>
              <a:t> й пряностями. </a:t>
            </a:r>
            <a:r>
              <a:rPr lang="ru-RU" dirty="0" err="1"/>
              <a:t>Більше</a:t>
            </a:r>
            <a:r>
              <a:rPr lang="ru-RU" dirty="0"/>
              <a:t> про </a:t>
            </a:r>
            <a:r>
              <a:rPr lang="ru-RU" dirty="0" err="1"/>
              <a:t>прошуто</a:t>
            </a:r>
            <a:r>
              <a:rPr lang="ru-RU" dirty="0"/>
              <a:t>.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нарізають</a:t>
            </a:r>
            <a:r>
              <a:rPr lang="ru-RU" dirty="0"/>
              <a:t> тоненькими </a:t>
            </a:r>
            <a:r>
              <a:rPr lang="ru-RU" dirty="0" err="1"/>
              <a:t>скибочками</a:t>
            </a:r>
            <a:r>
              <a:rPr lang="ru-RU" dirty="0"/>
              <a:t> й </a:t>
            </a:r>
            <a:r>
              <a:rPr lang="ru-RU" dirty="0" err="1"/>
              <a:t>подають</a:t>
            </a:r>
            <a:r>
              <a:rPr lang="ru-RU" dirty="0"/>
              <a:t> на </a:t>
            </a:r>
            <a:r>
              <a:rPr lang="ru-RU" dirty="0" err="1"/>
              <a:t>стіл</a:t>
            </a:r>
            <a:r>
              <a:rPr lang="ru-RU" dirty="0"/>
              <a:t> з </a:t>
            </a:r>
            <a:r>
              <a:rPr lang="ru-RU" dirty="0" err="1"/>
              <a:t>динею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інжиром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0242" name="Picture 2" descr="Прошутто НОГА б/к Крудо | Магазин для гурманов Cheese Pl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3194720" cy="319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160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effectLst/>
              </a:rPr>
              <a:t>Сири</a:t>
            </a:r>
            <a:br>
              <a:rPr lang="uk-UA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371656" cy="2738934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/>
              <a:t>Італійські сири</a:t>
            </a:r>
            <a:r>
              <a:rPr lang="uk-UA" dirty="0"/>
              <a:t> — неодмінний елемент італійської трапези. В Італії виробляється близько 400 сортів сиру, найпопулярніші — </a:t>
            </a:r>
            <a:r>
              <a:rPr lang="uk-UA" b="1" dirty="0" err="1"/>
              <a:t>моцарела</a:t>
            </a:r>
            <a:r>
              <a:rPr lang="uk-UA" dirty="0"/>
              <a:t> (</a:t>
            </a:r>
            <a:r>
              <a:rPr lang="en-US" dirty="0"/>
              <a:t>mozzarella), </a:t>
            </a:r>
            <a:r>
              <a:rPr lang="uk-UA" b="1" dirty="0" err="1"/>
              <a:t>горгонзола</a:t>
            </a:r>
            <a:r>
              <a:rPr lang="uk-UA" dirty="0"/>
              <a:t> (</a:t>
            </a:r>
            <a:r>
              <a:rPr lang="en-US" dirty="0"/>
              <a:t>gorgonzola) </a:t>
            </a:r>
            <a:r>
              <a:rPr lang="uk-UA" dirty="0"/>
              <a:t>і </a:t>
            </a:r>
            <a:r>
              <a:rPr lang="uk-UA" b="1" dirty="0"/>
              <a:t>пармезан</a:t>
            </a:r>
            <a:r>
              <a:rPr lang="uk-UA" dirty="0"/>
              <a:t> (</a:t>
            </a:r>
            <a:r>
              <a:rPr lang="en-US" dirty="0" err="1"/>
              <a:t>parmigiano</a:t>
            </a:r>
            <a:r>
              <a:rPr lang="en-US" dirty="0"/>
              <a:t> — «</a:t>
            </a:r>
            <a:r>
              <a:rPr lang="uk-UA" dirty="0" err="1"/>
              <a:t>парміджано</a:t>
            </a:r>
            <a:r>
              <a:rPr lang="uk-UA" dirty="0"/>
              <a:t>»). Кожен сир має певне своєрідне застосування. Для піци використовують </a:t>
            </a:r>
            <a:r>
              <a:rPr lang="uk-UA" dirty="0" err="1"/>
              <a:t>моцарелу</a:t>
            </a:r>
            <a:r>
              <a:rPr lang="uk-UA" dirty="0"/>
              <a:t>, </a:t>
            </a:r>
            <a:r>
              <a:rPr lang="uk-UA" dirty="0" err="1"/>
              <a:t>горгонзолу</a:t>
            </a:r>
            <a:r>
              <a:rPr lang="uk-UA" dirty="0"/>
              <a:t> додають у вершковий соус, з ніжної </a:t>
            </a:r>
            <a:r>
              <a:rPr lang="uk-UA" dirty="0" err="1"/>
              <a:t>рікоти</a:t>
            </a:r>
            <a:r>
              <a:rPr lang="uk-UA" dirty="0"/>
              <a:t> роблять десерти.</a:t>
            </a:r>
          </a:p>
        </p:txBody>
      </p:sp>
      <p:pic>
        <p:nvPicPr>
          <p:cNvPr id="11266" name="Picture 2" descr="Види сирів в Італії. Молоді, м'які, тверді та витриман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65104"/>
            <a:ext cx="3498228" cy="233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814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/>
              </a:rPr>
              <a:t>Пармезан</a:t>
            </a:r>
            <a:br>
              <a:rPr lang="uk-UA" b="1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7867600" cy="2234877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А ось королем сирів вважають </a:t>
            </a:r>
            <a:r>
              <a:rPr lang="uk-UA" b="1" dirty="0"/>
              <a:t>пармезан</a:t>
            </a:r>
            <a:r>
              <a:rPr lang="uk-UA" dirty="0"/>
              <a:t>, їм посипають майже всі страви – пасту, омлети, салати і тонко нарізані скибочки маринованого м’яса – </a:t>
            </a:r>
            <a:r>
              <a:rPr lang="uk-UA" b="1" dirty="0" err="1"/>
              <a:t>карпачо</a:t>
            </a:r>
            <a:r>
              <a:rPr lang="uk-UA" dirty="0"/>
              <a:t>. Саме твердий ароматний пармезан, тертий чи нарізаний дрібними шматочками, додає пікантність </a:t>
            </a:r>
            <a:r>
              <a:rPr lang="uk-UA" b="1" dirty="0"/>
              <a:t>більшості італійських страв.</a:t>
            </a:r>
            <a:endParaRPr lang="uk-UA" dirty="0"/>
          </a:p>
        </p:txBody>
      </p:sp>
      <p:pic>
        <p:nvPicPr>
          <p:cNvPr id="12290" name="Picture 2" descr="Італійські сири - насолода для справжніх гурманів - Українська газета в  Італ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21" y="3717032"/>
            <a:ext cx="3875584" cy="27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698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err="1">
                <a:effectLst/>
              </a:rPr>
              <a:t>Моцарела</a:t>
            </a:r>
            <a:r>
              <a:rPr lang="uk-UA" b="1" dirty="0">
                <a:effectLst/>
              </a:rPr>
              <a:t/>
            </a:r>
            <a:br>
              <a:rPr lang="uk-UA" b="1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227640" cy="3026966"/>
          </a:xfrm>
        </p:spPr>
        <p:txBody>
          <a:bodyPr>
            <a:normAutofit fontScale="92500" lnSpcReduction="10000"/>
          </a:bodyPr>
          <a:lstStyle/>
          <a:p>
            <a:r>
              <a:rPr lang="uk-UA" dirty="0" err="1"/>
              <a:t>Моцарела</a:t>
            </a:r>
            <a:r>
              <a:rPr lang="uk-UA" dirty="0"/>
              <a:t> — м’який волокнистий сир з молока, без нього не обходиться практично </a:t>
            </a:r>
            <a:r>
              <a:rPr lang="uk-UA" b="1" dirty="0"/>
              <a:t>жодна класична піца</a:t>
            </a:r>
            <a:r>
              <a:rPr lang="uk-UA" dirty="0"/>
              <a:t>, і саме він входить до складу смачного салату </a:t>
            </a:r>
            <a:r>
              <a:rPr lang="uk-UA" b="1" dirty="0" err="1"/>
              <a:t>капрезе</a:t>
            </a:r>
            <a:r>
              <a:rPr lang="uk-UA" b="1" dirty="0"/>
              <a:t> (</a:t>
            </a:r>
            <a:r>
              <a:rPr lang="en-US" b="1" dirty="0" err="1"/>
              <a:t>caprese</a:t>
            </a:r>
            <a:r>
              <a:rPr lang="en-US" b="1" dirty="0"/>
              <a:t>)</a:t>
            </a:r>
            <a:r>
              <a:rPr lang="en-US" dirty="0"/>
              <a:t>— </a:t>
            </a:r>
            <a:r>
              <a:rPr lang="uk-UA" dirty="0"/>
              <a:t>з помідорами і базиліком. Справжній сир </a:t>
            </a:r>
            <a:r>
              <a:rPr lang="uk-UA" dirty="0" err="1"/>
              <a:t>моцарела</a:t>
            </a:r>
            <a:r>
              <a:rPr lang="uk-UA" dirty="0"/>
              <a:t> готується з </a:t>
            </a:r>
            <a:r>
              <a:rPr lang="uk-UA" b="1" dirty="0"/>
              <a:t>молока буйволиць</a:t>
            </a:r>
            <a:r>
              <a:rPr lang="uk-UA" dirty="0"/>
              <a:t> у районі Риму і Неаполю.</a:t>
            </a:r>
          </a:p>
        </p:txBody>
      </p:sp>
      <p:pic>
        <p:nvPicPr>
          <p:cNvPr id="13314" name="Picture 2" descr="Італійські сири: список 10 кращих італійських сирів! — Корисні статті для  Вас та вашої сім'ї - Luxwood продукти з Європ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37112"/>
            <a:ext cx="3384376" cy="230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193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effectLst/>
              </a:rPr>
              <a:t>Десерти</a:t>
            </a:r>
            <a:br>
              <a:rPr lang="uk-UA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587680" cy="3387006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Королем усіх десертів Італії є</a:t>
            </a:r>
            <a:r>
              <a:rPr lang="uk-UA" b="1" dirty="0"/>
              <a:t> </a:t>
            </a:r>
            <a:r>
              <a:rPr lang="uk-UA" b="1" dirty="0" err="1"/>
              <a:t>Тірамісу</a:t>
            </a:r>
            <a:r>
              <a:rPr lang="uk-UA" dirty="0"/>
              <a:t> (в лівому верхньому кутку на фото). Це один з найбільш популярних десертів в світі. </a:t>
            </a:r>
            <a:r>
              <a:rPr lang="uk-UA" dirty="0" err="1"/>
              <a:t>Тірамісу</a:t>
            </a:r>
            <a:r>
              <a:rPr lang="uk-UA" dirty="0"/>
              <a:t> – це багатошаровий десерт, до складу якого входять наступні інгредієнти: сир </a:t>
            </a:r>
            <a:r>
              <a:rPr lang="uk-UA" dirty="0" err="1"/>
              <a:t>маскарпоне</a:t>
            </a:r>
            <a:r>
              <a:rPr lang="uk-UA" dirty="0"/>
              <a:t>, кава (зазвичай </a:t>
            </a:r>
            <a:r>
              <a:rPr lang="uk-UA" dirty="0" err="1"/>
              <a:t>еспрессо</a:t>
            </a:r>
            <a:r>
              <a:rPr lang="uk-UA" dirty="0"/>
              <a:t>), курячі яйця, цукор і печиво </a:t>
            </a:r>
            <a:r>
              <a:rPr lang="uk-UA" dirty="0" err="1"/>
              <a:t>савоярді</a:t>
            </a:r>
            <a:r>
              <a:rPr lang="uk-UA" dirty="0"/>
              <a:t>. Як правило, десерт посипають какао-порошком.</a:t>
            </a:r>
          </a:p>
        </p:txBody>
      </p:sp>
      <p:pic>
        <p:nvPicPr>
          <p:cNvPr id="14338" name="Picture 2" descr="Італійський тірамісу: рецепт повітряного десер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34" y="4581128"/>
            <a:ext cx="3770784" cy="206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536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effectLst/>
              </a:rPr>
              <a:t>Морозиво / </a:t>
            </a:r>
            <a:r>
              <a:rPr lang="en-US" dirty="0" err="1">
                <a:effectLst/>
              </a:rPr>
              <a:t>Gelatto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587680" cy="2738934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З особливою теплотою італійці відносяться до морозива. Вважається, що його винайшов в </a:t>
            </a:r>
            <a:r>
              <a:rPr lang="en-US" dirty="0"/>
              <a:t>XV </a:t>
            </a:r>
            <a:r>
              <a:rPr lang="uk-UA" dirty="0"/>
              <a:t>столітті Флорентійський архітектор </a:t>
            </a:r>
            <a:r>
              <a:rPr lang="uk-UA" dirty="0" err="1"/>
              <a:t>Бернардо</a:t>
            </a:r>
            <a:r>
              <a:rPr lang="uk-UA" dirty="0"/>
              <a:t> </a:t>
            </a:r>
            <a:r>
              <a:rPr lang="uk-UA" dirty="0" err="1"/>
              <a:t>Буонталенті</a:t>
            </a:r>
            <a:r>
              <a:rPr lang="uk-UA" dirty="0"/>
              <a:t>. Зараз в Італії існують сотні різновидів морозива – від фруктового шербету до часникового морозива або морозива із смаком сира пармезан. Останні подають, як закуски (</a:t>
            </a:r>
            <a:r>
              <a:rPr lang="uk-UA" dirty="0" err="1"/>
              <a:t>антіпасто</a:t>
            </a:r>
            <a:r>
              <a:rPr lang="uk-UA" dirty="0"/>
              <a:t>).</a:t>
            </a:r>
          </a:p>
        </p:txBody>
      </p:sp>
      <p:pic>
        <p:nvPicPr>
          <p:cNvPr id="15362" name="Picture 2" descr="Что такое джелато. Знаменитый итальянский десе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21088"/>
            <a:ext cx="5040560" cy="247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44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/>
              </a:rPr>
              <a:t>Про кухню Італії</a:t>
            </a:r>
            <a:br>
              <a:rPr lang="uk-UA" b="1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Італії</a:t>
            </a:r>
            <a:r>
              <a:rPr lang="ru-RU" dirty="0"/>
              <a:t> </a:t>
            </a:r>
            <a:r>
              <a:rPr lang="ru-RU" dirty="0" err="1"/>
              <a:t>справжній</a:t>
            </a:r>
            <a:r>
              <a:rPr lang="ru-RU" dirty="0"/>
              <a:t> </a:t>
            </a:r>
            <a:r>
              <a:rPr lang="ru-RU" b="1" dirty="0"/>
              <a:t>культ </a:t>
            </a:r>
            <a:r>
              <a:rPr lang="ru-RU" b="1" dirty="0" err="1"/>
              <a:t>їжі</a:t>
            </a:r>
            <a:r>
              <a:rPr lang="ru-RU" b="1" dirty="0"/>
              <a:t> </a:t>
            </a:r>
            <a:r>
              <a:rPr lang="ru-RU" dirty="0"/>
              <a:t>і для </a:t>
            </a:r>
            <a:r>
              <a:rPr lang="ru-RU" dirty="0" err="1"/>
              <a:t>італійця</a:t>
            </a:r>
            <a:r>
              <a:rPr lang="ru-RU" dirty="0"/>
              <a:t> </a:t>
            </a:r>
            <a:r>
              <a:rPr lang="ru-RU" dirty="0" err="1"/>
              <a:t>їжа</a:t>
            </a:r>
            <a:r>
              <a:rPr lang="ru-RU" dirty="0"/>
              <a:t> – свято </a:t>
            </a:r>
            <a:r>
              <a:rPr lang="ru-RU" dirty="0" err="1"/>
              <a:t>життя</a:t>
            </a:r>
            <a:r>
              <a:rPr lang="ru-RU" dirty="0"/>
              <a:t>. Про </a:t>
            </a:r>
            <a:r>
              <a:rPr lang="ru-RU" dirty="0" err="1"/>
              <a:t>їжу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розмовляти</a:t>
            </a:r>
            <a:r>
              <a:rPr lang="ru-RU" dirty="0"/>
              <a:t> годинами – по телефону, на </a:t>
            </a:r>
            <a:r>
              <a:rPr lang="ru-RU" dirty="0" err="1"/>
              <a:t>вулиці</a:t>
            </a:r>
            <a:r>
              <a:rPr lang="ru-RU" dirty="0"/>
              <a:t>, і </a:t>
            </a:r>
            <a:r>
              <a:rPr lang="ru-RU" dirty="0" err="1"/>
              <a:t>звичайно</a:t>
            </a:r>
            <a:r>
              <a:rPr lang="ru-RU" dirty="0"/>
              <a:t>, за столом. Тут </a:t>
            </a:r>
            <a:r>
              <a:rPr lang="ru-RU" dirty="0" err="1"/>
              <a:t>навіть</a:t>
            </a:r>
            <a:r>
              <a:rPr lang="ru-RU" dirty="0"/>
              <a:t> при </a:t>
            </a:r>
            <a:r>
              <a:rPr lang="ru-RU" dirty="0" err="1"/>
              <a:t>зустрічі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звичного</a:t>
            </a:r>
            <a:r>
              <a:rPr lang="ru-RU" dirty="0"/>
              <a:t> “</a:t>
            </a:r>
            <a:r>
              <a:rPr lang="ru-RU" i="1" dirty="0" err="1"/>
              <a:t>Привіт</a:t>
            </a:r>
            <a:r>
              <a:rPr lang="ru-RU" i="1" dirty="0"/>
              <a:t>, як </a:t>
            </a:r>
            <a:r>
              <a:rPr lang="ru-RU" i="1" dirty="0" err="1"/>
              <a:t>справи</a:t>
            </a:r>
            <a:r>
              <a:rPr lang="ru-RU" i="1" dirty="0"/>
              <a:t>?</a:t>
            </a:r>
            <a:r>
              <a:rPr lang="ru-RU" dirty="0"/>
              <a:t>”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 “</a:t>
            </a:r>
            <a:r>
              <a:rPr lang="ru-RU" i="1" dirty="0" err="1"/>
              <a:t>Привіт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ти</a:t>
            </a:r>
            <a:r>
              <a:rPr lang="ru-RU" i="1" dirty="0"/>
              <a:t> </a:t>
            </a:r>
            <a:r>
              <a:rPr lang="ru-RU" i="1" dirty="0" err="1"/>
              <a:t>сьогодні</a:t>
            </a:r>
            <a:r>
              <a:rPr lang="ru-RU" i="1" dirty="0"/>
              <a:t> </a:t>
            </a:r>
            <a:r>
              <a:rPr lang="ru-RU" i="1" dirty="0" err="1"/>
              <a:t>їв</a:t>
            </a:r>
            <a:r>
              <a:rPr lang="ru-RU" i="1" dirty="0"/>
              <a:t>?</a:t>
            </a:r>
            <a:r>
              <a:rPr lang="ru-RU" dirty="0"/>
              <a:t>“.</a:t>
            </a:r>
            <a:endParaRPr lang="uk-UA" b="1" dirty="0"/>
          </a:p>
        </p:txBody>
      </p:sp>
      <p:pic>
        <p:nvPicPr>
          <p:cNvPr id="21506" name="Picture 2" descr="Італія відкриває кордони з початку червня | Українська прав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09120"/>
            <a:ext cx="3802765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303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effectLst/>
              </a:rPr>
              <a:t>Кава</a:t>
            </a:r>
            <a:br>
              <a:rPr lang="uk-UA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371656" cy="2954957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Caffè</a:t>
            </a:r>
            <a:r>
              <a:rPr lang="en-US" dirty="0"/>
              <a:t> – </a:t>
            </a:r>
            <a:r>
              <a:rPr lang="uk-UA" dirty="0"/>
              <a:t>в Італії це слово позначає </a:t>
            </a:r>
            <a:r>
              <a:rPr lang="uk-UA" b="1" dirty="0" err="1"/>
              <a:t>еспресо</a:t>
            </a:r>
            <a:r>
              <a:rPr lang="uk-UA" b="1" dirty="0"/>
              <a:t>.</a:t>
            </a:r>
            <a:r>
              <a:rPr lang="uk-UA" dirty="0"/>
              <a:t> Цей напій тут п’ють практично завжди і скрізь: на сніданок, обід і вечерю, а також у проміжках між вживанням їжі. Причому варять його не тільки в спеціальних апаратах, але і в особливих </a:t>
            </a:r>
            <a:r>
              <a:rPr lang="uk-UA" b="1" dirty="0"/>
              <a:t>кавоварках.</a:t>
            </a:r>
            <a:endParaRPr lang="uk-UA" dirty="0"/>
          </a:p>
        </p:txBody>
      </p:sp>
      <p:pic>
        <p:nvPicPr>
          <p:cNvPr id="16386" name="Picture 2" descr="Об'єм еспресо. Все про каву: латте, капучіно, еспресо, американо. Рецепт  кави еспресо в домашніх умова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28857"/>
            <a:ext cx="380442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044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effectLst/>
              </a:rPr>
              <a:t>Алкогольні напої</a:t>
            </a:r>
            <a:br>
              <a:rPr lang="uk-UA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9"/>
            <a:ext cx="8640960" cy="2664296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В Італії прийнято перед їжею пити </a:t>
            </a:r>
            <a:r>
              <a:rPr lang="uk-UA" b="1" dirty="0"/>
              <a:t>аперитиви</a:t>
            </a:r>
            <a:r>
              <a:rPr lang="uk-UA" dirty="0"/>
              <a:t>. Аперитивом може бути легке біле вино. Вам також можуть запропонувати ігристе вино. Білі і червоні вина вживають з їжею. </a:t>
            </a:r>
            <a:r>
              <a:rPr lang="uk-UA" b="1" dirty="0"/>
              <a:t>Після їжі </a:t>
            </a:r>
            <a:r>
              <a:rPr lang="uk-UA" dirty="0"/>
              <a:t>може слідувати напій, що поліпшує травлення, наприклад, коньяк, </a:t>
            </a:r>
            <a:r>
              <a:rPr lang="uk-UA" dirty="0" err="1"/>
              <a:t>граппа</a:t>
            </a:r>
            <a:r>
              <a:rPr lang="uk-UA" dirty="0"/>
              <a:t> або </a:t>
            </a:r>
            <a:r>
              <a:rPr lang="uk-UA" dirty="0" err="1"/>
              <a:t>амаро</a:t>
            </a:r>
            <a:r>
              <a:rPr lang="uk-UA" dirty="0"/>
              <a:t> (лікер типу вермуту). Як багато представників латинського світу, італійці – не п’яниці і воліють пити вино з їжею.</a:t>
            </a:r>
          </a:p>
        </p:txBody>
      </p:sp>
      <p:pic>
        <p:nvPicPr>
          <p:cNvPr id="17410" name="Picture 2" descr="Італійські вина - класифікація, назви і опис відомих марок в Італії | 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331236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20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/>
              </a:rPr>
              <a:t>Вино</a:t>
            </a:r>
            <a:br>
              <a:rPr lang="uk-UA" b="1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731696" cy="2666925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Виноробство в Італії заняття настільки давнє, що навіть історики не можуть точно відповісти на запитання, коли місцеві жителі почали вирощувати лозу, збирати і давити ягоди. За найскромнішими підрахунками перші винокурні з’явилися</a:t>
            </a:r>
            <a:r>
              <a:rPr lang="uk-UA" b="1" dirty="0"/>
              <a:t> на </a:t>
            </a:r>
            <a:r>
              <a:rPr lang="uk-UA" b="1" dirty="0" err="1"/>
              <a:t>Апеннінскому</a:t>
            </a:r>
            <a:r>
              <a:rPr lang="uk-UA" b="1" dirty="0"/>
              <a:t> півострові 3000 років тому</a:t>
            </a:r>
            <a:r>
              <a:rPr lang="uk-UA" dirty="0"/>
              <a:t>.</a:t>
            </a:r>
          </a:p>
        </p:txBody>
      </p:sp>
      <p:sp>
        <p:nvSpPr>
          <p:cNvPr id="4" name="AutoShape 2" descr="Італійські в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Італійські ви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438" name="Picture 6" descr="Подборка интересных фактов о виноделии в Итал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08" y="4005064"/>
            <a:ext cx="4032448" cy="269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041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>
                <a:effectLst/>
              </a:rPr>
              <a:t>Лімончелло</a:t>
            </a:r>
            <a:r>
              <a:rPr lang="uk-UA" b="1" dirty="0">
                <a:effectLst/>
              </a:rPr>
              <a:t/>
            </a:r>
            <a:br>
              <a:rPr lang="uk-UA" b="1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 міцних напоїв італійці віддають перевагу «</a:t>
            </a:r>
            <a:r>
              <a:rPr lang="uk-UA" dirty="0" err="1"/>
              <a:t>лімончело</a:t>
            </a:r>
            <a:r>
              <a:rPr lang="uk-UA" dirty="0"/>
              <a:t>» (40-45 °, щось на зразок горілки на лимоні, є ще 22 ° аналог лікеру). </a:t>
            </a:r>
            <a:r>
              <a:rPr lang="uk-UA" dirty="0" err="1"/>
              <a:t>Лімончело</a:t>
            </a:r>
            <a:r>
              <a:rPr lang="uk-UA" dirty="0"/>
              <a:t> – дуже популярний напій в Італії, виготовляється на півдні Італії. Де придумали </a:t>
            </a:r>
            <a:r>
              <a:rPr lang="uk-UA" dirty="0" err="1"/>
              <a:t>лімончело</a:t>
            </a:r>
            <a:endParaRPr lang="uk-UA" dirty="0"/>
          </a:p>
        </p:txBody>
      </p:sp>
      <p:pic>
        <p:nvPicPr>
          <p:cNvPr id="19458" name="Picture 2" descr="Как правильно пить лимончелло и с чем его сочетать - Международная  платформа для барменов Insh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9080"/>
            <a:ext cx="489654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044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effectLst/>
              </a:rPr>
              <a:t>Їжа італійської кухні корисна</a:t>
            </a:r>
            <a:br>
              <a:rPr lang="uk-UA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686800" cy="4525963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/>
              <a:t>Національні страви Італії </a:t>
            </a:r>
            <a:r>
              <a:rPr lang="uk-UA" dirty="0"/>
              <a:t>не шкідливі для фігури і навіть дуже корисні. Однією з головних особливостей є наявність в рецептах середземноморських продуктів (овочі, фрукти, оливкова олія, злаки, морепродукти), а також особлива любов до різноманітних трав</a:t>
            </a:r>
            <a:r>
              <a:rPr lang="uk-UA" dirty="0" smtClean="0"/>
              <a:t>.</a:t>
            </a:r>
          </a:p>
          <a:p>
            <a:r>
              <a:rPr lang="uk-UA" dirty="0"/>
              <a:t>Популярні тут </a:t>
            </a:r>
            <a:r>
              <a:rPr lang="uk-UA" b="1" dirty="0"/>
              <a:t>борошняні страви</a:t>
            </a:r>
            <a:r>
              <a:rPr lang="uk-UA" dirty="0"/>
              <a:t> (паста, лазанья, піца) готуються з використанням борошна грубого помелу, яка сприяє правильному травленню і зовсім не шкодить фігурі. При цьому іноді додається також кукурудзяне, гречане або каштанове борошно. А десерти в Італії ґрунтуються найчастіше на фруктах.</a:t>
            </a:r>
          </a:p>
        </p:txBody>
      </p:sp>
    </p:spTree>
    <p:extLst>
      <p:ext uri="{BB962C8B-B14F-4D97-AF65-F5344CB8AC3E}">
        <p14:creationId xmlns:p14="http://schemas.microsoft.com/office/powerpoint/2010/main" val="3533248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6612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/>
              <a:t>ДЯКУЮ ЗА УВАГУ !</a:t>
            </a:r>
            <a:endParaRPr lang="uk-UA" sz="7200" dirty="0"/>
          </a:p>
        </p:txBody>
      </p:sp>
      <p:pic>
        <p:nvPicPr>
          <p:cNvPr id="20482" name="Picture 2" descr="Італія — все про країну з фото, міста та пам'ятки Італ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99350"/>
            <a:ext cx="74676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57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Вона визнана не тільки однією з кращих в світі, але й однією з наймодніших в даний час. </a:t>
            </a:r>
            <a:r>
              <a:rPr lang="uk-UA" b="1" dirty="0"/>
              <a:t>Кухня Італії включає </a:t>
            </a:r>
            <a:r>
              <a:rPr lang="uk-UA" dirty="0"/>
              <a:t>найрізноманітніші продукти харчування: овочі, рибу, морепродукти, яловичину, нежирну свинину, птицю, сир, бобові, рис, фрукти та ягоди. Для приготування страв</a:t>
            </a:r>
            <a:r>
              <a:rPr lang="uk-UA" b="1" dirty="0"/>
              <a:t> італійські кулінари використовують</a:t>
            </a:r>
            <a:r>
              <a:rPr lang="uk-UA" dirty="0"/>
              <a:t> багато різноманітних спецій і приправ. Причому вони віддають перевагу не варити продукти, а тушити у власному соку або з додаванням оливкової олії і вина, щоб якнайкраще передати аромат і специфічний смак того або іншого продукту.</a:t>
            </a:r>
          </a:p>
        </p:txBody>
      </p:sp>
    </p:spTree>
    <p:extLst>
      <p:ext uri="{BB962C8B-B14F-4D97-AF65-F5344CB8AC3E}">
        <p14:creationId xmlns:p14="http://schemas.microsoft.com/office/powerpoint/2010/main" val="286457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effectLst/>
              </a:rPr>
              <a:t>Що спробувати в </a:t>
            </a:r>
            <a:r>
              <a:rPr lang="uk-UA" b="1" dirty="0" smtClean="0">
                <a:effectLst/>
              </a:rPr>
              <a:t>Італії</a:t>
            </a:r>
            <a:r>
              <a:rPr lang="uk-UA" b="1" dirty="0">
                <a:effectLst/>
              </a:rPr>
              <a:t>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Страв в італійській кухні сотні, або й навіть тисячі. Але тут я</a:t>
            </a:r>
            <a:r>
              <a:rPr lang="uk-UA" dirty="0" smtClean="0"/>
              <a:t> опишу </a:t>
            </a:r>
            <a:r>
              <a:rPr lang="uk-UA" dirty="0"/>
              <a:t>ті, які найчастіше зустрічаються в меню різних ресторанів і ті, які вже стали культовими. </a:t>
            </a:r>
          </a:p>
        </p:txBody>
      </p:sp>
      <p:pic>
        <p:nvPicPr>
          <p:cNvPr id="22530" name="Picture 2" descr="Гарантии безопасности для Украины: Позиция Италии по поводу войны в Украине  « Новости | Мобильная версия | Цензор.Н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4499730" cy="300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00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/>
              </a:rPr>
              <a:t>Паста</a:t>
            </a:r>
            <a:br>
              <a:rPr lang="uk-UA" b="1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3"/>
            <a:ext cx="8496944" cy="3096344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Кухню Італії можна охарактеризувати, як “</a:t>
            </a:r>
            <a:r>
              <a:rPr lang="uk-UA" b="1" dirty="0"/>
              <a:t>Тисяча страв з тіста</a:t>
            </a:r>
            <a:r>
              <a:rPr lang="uk-UA" dirty="0"/>
              <a:t>“. До основних страв з тіста належать різновиди страв: макарони, лазанья, </a:t>
            </a:r>
            <a:r>
              <a:rPr lang="uk-UA" dirty="0" err="1"/>
              <a:t>равіолі</a:t>
            </a:r>
            <a:r>
              <a:rPr lang="uk-UA" dirty="0"/>
              <a:t>. Всі ці страви </a:t>
            </a:r>
            <a:r>
              <a:rPr lang="uk-UA" b="1" dirty="0"/>
              <a:t>мають право називатися пастою</a:t>
            </a:r>
            <a:r>
              <a:rPr lang="uk-UA" dirty="0"/>
              <a:t>! І кожний підвид пасти має безліч варіантів приготування, безліч начинок і смаків. Уявити важко, скільки часу потрібно прожити в Італії, щоб спробувати більшу частину з усіх </a:t>
            </a:r>
            <a:r>
              <a:rPr lang="uk-UA" b="1" dirty="0"/>
              <a:t>пропозицій італійської кухні.</a:t>
            </a:r>
            <a:endParaRPr lang="uk-UA" dirty="0"/>
          </a:p>
        </p:txBody>
      </p:sp>
      <p:pic>
        <p:nvPicPr>
          <p:cNvPr id="1026" name="Picture 2" descr="Паста с морепродуктами в сливочном соусе, пошаговый рецепт с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37112"/>
            <a:ext cx="4295800" cy="21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46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/>
              </a:rPr>
              <a:t>Макарони</a:t>
            </a:r>
            <a:br>
              <a:rPr lang="uk-UA" b="1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136904" cy="2736304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/>
              <a:t>Національною стравою Італії </a:t>
            </a:r>
            <a:r>
              <a:rPr lang="uk-UA" dirty="0"/>
              <a:t>є макарони. З макаронних виробів можна виділити </a:t>
            </a:r>
            <a:r>
              <a:rPr lang="uk-UA" b="1" dirty="0"/>
              <a:t>спагеті, </a:t>
            </a:r>
            <a:r>
              <a:rPr lang="uk-UA" b="1" dirty="0" err="1"/>
              <a:t>букатіні</a:t>
            </a:r>
            <a:r>
              <a:rPr lang="uk-UA" b="1" dirty="0"/>
              <a:t>, </a:t>
            </a:r>
            <a:r>
              <a:rPr lang="uk-UA" b="1" dirty="0" err="1"/>
              <a:t>вермічелі</a:t>
            </a:r>
            <a:r>
              <a:rPr lang="uk-UA" b="1" dirty="0"/>
              <a:t>, </a:t>
            </a:r>
            <a:r>
              <a:rPr lang="uk-UA" b="1" dirty="0" err="1"/>
              <a:t>капелліні</a:t>
            </a:r>
            <a:r>
              <a:rPr lang="uk-UA" b="1" dirty="0"/>
              <a:t>. Головне в приготуванні </a:t>
            </a:r>
            <a:r>
              <a:rPr lang="uk-UA" dirty="0"/>
              <a:t>– соус і тертий італійський сир, зазвичай це пармезан. Різновидів соусів і варіантів приготування існує дуже багато. В деяких регіонах Італії є багато пропозицій з морепродуктами (мідії, креветки</a:t>
            </a:r>
            <a:r>
              <a:rPr lang="uk-UA" dirty="0" smtClean="0"/>
              <a:t>).</a:t>
            </a:r>
          </a:p>
          <a:p>
            <a:r>
              <a:rPr lang="uk-UA" dirty="0"/>
              <a:t>Історики стверджують, що макарони були привезені з Китаю, як сувенір. Тонкі трубочки з тіста, які китайці робили з рисової муки.</a:t>
            </a:r>
          </a:p>
          <a:p>
            <a:r>
              <a:rPr lang="uk-UA" dirty="0"/>
              <a:t>Не варто </a:t>
            </a:r>
            <a:r>
              <a:rPr lang="uk-UA" b="1" dirty="0"/>
              <a:t>називати макарони “гарніром”</a:t>
            </a:r>
            <a:r>
              <a:rPr lang="uk-UA" dirty="0"/>
              <a:t>, бо це дуже ображає італійців. </a:t>
            </a:r>
            <a:r>
              <a:rPr lang="uk-UA" b="1" dirty="0"/>
              <a:t>Макарони в Італії – це окрема страва!</a:t>
            </a:r>
            <a:endParaRPr lang="uk-UA" dirty="0"/>
          </a:p>
          <a:p>
            <a:endParaRPr lang="uk-UA" dirty="0"/>
          </a:p>
        </p:txBody>
      </p:sp>
      <p:pic>
        <p:nvPicPr>
          <p:cNvPr id="2050" name="Picture 2" descr="Итальянская паста с креветками в сливочном соусе рецепт с фото - 1000.me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61048"/>
            <a:ext cx="496855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42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/>
              </a:rPr>
              <a:t>Лазанья</a:t>
            </a:r>
            <a:br>
              <a:rPr lang="uk-UA" b="1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Лазанья – це своєрідна запіканка </a:t>
            </a:r>
            <a:r>
              <a:rPr lang="uk-UA" b="1" dirty="0"/>
              <a:t>з широких смуг тіста</a:t>
            </a:r>
            <a:r>
              <a:rPr lang="uk-UA" dirty="0"/>
              <a:t>, що використовується для яєчної локшини, </a:t>
            </a:r>
            <a:r>
              <a:rPr lang="uk-UA" b="1" dirty="0"/>
              <a:t>з томатним соусом, соусом бешамель</a:t>
            </a:r>
            <a:r>
              <a:rPr lang="uk-UA" dirty="0"/>
              <a:t>, м’ясом і сиром.</a:t>
            </a:r>
          </a:p>
        </p:txBody>
      </p:sp>
      <p:pic>
        <p:nvPicPr>
          <p:cNvPr id="3074" name="Picture 2" descr="Мясная лазанья с болгарским перцем под соусом Бешамель, рецепт с фото —  Вкусо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5387727" cy="308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7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err="1">
                <a:effectLst/>
              </a:rPr>
              <a:t>Равіолі</a:t>
            </a:r>
            <a:r>
              <a:rPr lang="uk-UA" b="1" dirty="0">
                <a:effectLst/>
              </a:rPr>
              <a:t/>
            </a:r>
            <a:br>
              <a:rPr lang="uk-UA" b="1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Можна сказати, що </a:t>
            </a:r>
            <a:r>
              <a:rPr lang="uk-UA" dirty="0" err="1"/>
              <a:t>равіолі</a:t>
            </a:r>
            <a:r>
              <a:rPr lang="uk-UA" dirty="0"/>
              <a:t> - це “</a:t>
            </a:r>
            <a:r>
              <a:rPr lang="uk-UA" b="1" dirty="0"/>
              <a:t>Італійські вареники</a:t>
            </a:r>
            <a:r>
              <a:rPr lang="uk-UA" dirty="0"/>
              <a:t>”. Невеликі, квадратної або овальної, чи круглої форми,</a:t>
            </a:r>
            <a:r>
              <a:rPr lang="uk-UA" b="1" dirty="0"/>
              <a:t> вироби з тіста з начинкою</a:t>
            </a:r>
            <a:r>
              <a:rPr lang="uk-UA" dirty="0"/>
              <a:t>. Є різновидністю італійської пасти. </a:t>
            </a:r>
            <a:r>
              <a:rPr lang="uk-UA" dirty="0" err="1"/>
              <a:t>Равіолі</a:t>
            </a:r>
            <a:r>
              <a:rPr lang="uk-UA" dirty="0"/>
              <a:t> і </a:t>
            </a:r>
            <a:r>
              <a:rPr lang="uk-UA" dirty="0" err="1"/>
              <a:t>тортеліні</a:t>
            </a:r>
            <a:r>
              <a:rPr lang="uk-UA" dirty="0"/>
              <a:t> (більше схожі на пельмені) бувають з різноманітною начинкою.</a:t>
            </a:r>
          </a:p>
        </p:txBody>
      </p:sp>
      <p:pic>
        <p:nvPicPr>
          <p:cNvPr id="4098" name="Picture 2" descr="Равиоли (классический рецепт) - пошаговый рецепт с фото на Повар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63865"/>
            <a:ext cx="4917579" cy="217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76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800" dirty="0">
                <a:effectLst/>
              </a:rPr>
              <a:t>Піца</a:t>
            </a:r>
            <a:br>
              <a:rPr lang="uk-UA" sz="4800" dirty="0">
                <a:effectLst/>
              </a:rPr>
            </a:b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352839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До великого </a:t>
            </a:r>
            <a:r>
              <a:rPr lang="ru-RU" dirty="0" err="1"/>
              <a:t>здивування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,</a:t>
            </a:r>
            <a:r>
              <a:rPr lang="ru-RU" b="1" dirty="0"/>
              <a:t> </a:t>
            </a:r>
            <a:r>
              <a:rPr lang="ru-RU" b="1" dirty="0" err="1"/>
              <a:t>піца</a:t>
            </a:r>
            <a:r>
              <a:rPr lang="ru-RU" b="1" dirty="0"/>
              <a:t> не є головною </a:t>
            </a:r>
            <a:r>
              <a:rPr lang="ru-RU" b="1" dirty="0" err="1"/>
              <a:t>стравою</a:t>
            </a:r>
            <a:r>
              <a:rPr lang="ru-RU" b="1" dirty="0"/>
              <a:t> </a:t>
            </a:r>
            <a:r>
              <a:rPr lang="ru-RU" b="1" dirty="0" err="1"/>
              <a:t>національної</a:t>
            </a:r>
            <a:r>
              <a:rPr lang="ru-RU" b="1" dirty="0"/>
              <a:t> </a:t>
            </a:r>
            <a:r>
              <a:rPr lang="ru-RU" b="1" dirty="0" err="1"/>
              <a:t>кухні</a:t>
            </a:r>
            <a:r>
              <a:rPr lang="ru-RU" b="1" dirty="0"/>
              <a:t> </a:t>
            </a:r>
            <a:r>
              <a:rPr lang="ru-RU" b="1" dirty="0" err="1"/>
              <a:t>Італії</a:t>
            </a:r>
            <a:r>
              <a:rPr lang="ru-RU" b="1" dirty="0"/>
              <a:t>,</a:t>
            </a:r>
            <a:r>
              <a:rPr lang="ru-RU" dirty="0"/>
              <a:t> але </a:t>
            </a:r>
            <a:r>
              <a:rPr lang="ru-RU" dirty="0" err="1"/>
              <a:t>користується</a:t>
            </a:r>
            <a:r>
              <a:rPr lang="ru-RU" dirty="0"/>
              <a:t> </a:t>
            </a:r>
            <a:r>
              <a:rPr lang="ru-RU" dirty="0" err="1"/>
              <a:t>популярністю</a:t>
            </a:r>
            <a:r>
              <a:rPr lang="ru-RU" dirty="0"/>
              <a:t> у </a:t>
            </a:r>
            <a:r>
              <a:rPr lang="ru-RU" dirty="0" err="1"/>
              <a:t>туристів</a:t>
            </a:r>
            <a:r>
              <a:rPr lang="ru-RU" dirty="0" smtClean="0"/>
              <a:t>.</a:t>
            </a:r>
          </a:p>
          <a:p>
            <a:r>
              <a:rPr lang="uk-UA" dirty="0"/>
              <a:t>З часом, кулінари навчилися додавати піці пікантний, </a:t>
            </a:r>
            <a:r>
              <a:rPr lang="uk-UA" b="1" dirty="0"/>
              <a:t>деколи вишуканий смак,</a:t>
            </a:r>
            <a:r>
              <a:rPr lang="uk-UA" dirty="0"/>
              <a:t> використовуючи в своїх рецептах різні інгредієнти: шампіньйони, морепродукти, артишоки і навіть ананаси. Тим самим зробили </a:t>
            </a:r>
            <a:r>
              <a:rPr lang="uk-UA" b="1" dirty="0"/>
              <a:t>піцу популярною у всьому світі.</a:t>
            </a:r>
            <a:r>
              <a:rPr lang="uk-UA" dirty="0"/>
              <a:t> Вважається, що батьківщиною піци є Неаполь. І саме в цьому місті розміщена найстаріша </a:t>
            </a:r>
            <a:r>
              <a:rPr lang="uk-UA" dirty="0" err="1"/>
              <a:t>піцерія</a:t>
            </a:r>
            <a:r>
              <a:rPr lang="uk-UA" dirty="0"/>
              <a:t> світу. В Неаполі піцу печуть на полінах в спеціальних печах з цегляним піддоном.</a:t>
            </a:r>
          </a:p>
        </p:txBody>
      </p:sp>
      <p:sp>
        <p:nvSpPr>
          <p:cNvPr id="4" name="AutoShape 2" descr="Справжня піца → Рецепти → Nov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Справжня піца → Рецепти → Novu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26" name="Picture 6" descr="Які свята відзначають 9 лютого (іменини, народні прикмети) - Дивись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38402"/>
            <a:ext cx="3744416" cy="19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745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</TotalTime>
  <Words>341</Words>
  <Application>Microsoft Office PowerPoint</Application>
  <PresentationFormat>Экран (4:3)</PresentationFormat>
  <Paragraphs>52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Franklin Gothic Book</vt:lpstr>
      <vt:lpstr>Franklin Gothic Medium</vt:lpstr>
      <vt:lpstr>Wingdings 2</vt:lpstr>
      <vt:lpstr>Трек</vt:lpstr>
      <vt:lpstr>Особливості харчування населення ІТАЛІЇ</vt:lpstr>
      <vt:lpstr>Про кухню Італії </vt:lpstr>
      <vt:lpstr>Презентация PowerPoint</vt:lpstr>
      <vt:lpstr>Що спробувати в Італії?</vt:lpstr>
      <vt:lpstr>Паста </vt:lpstr>
      <vt:lpstr>Макарони </vt:lpstr>
      <vt:lpstr>Лазанья </vt:lpstr>
      <vt:lpstr>Равіолі </vt:lpstr>
      <vt:lpstr>Піца </vt:lpstr>
      <vt:lpstr>Презентация PowerPoint</vt:lpstr>
      <vt:lpstr>Різото </vt:lpstr>
      <vt:lpstr>Супи </vt:lpstr>
      <vt:lpstr>Брускета </vt:lpstr>
      <vt:lpstr>Прошуто </vt:lpstr>
      <vt:lpstr>Сири </vt:lpstr>
      <vt:lpstr>Пармезан </vt:lpstr>
      <vt:lpstr>Моцарела </vt:lpstr>
      <vt:lpstr>Десерти </vt:lpstr>
      <vt:lpstr>Морозиво / Gelatto </vt:lpstr>
      <vt:lpstr>Кава </vt:lpstr>
      <vt:lpstr>Алкогольні напої </vt:lpstr>
      <vt:lpstr>Вино </vt:lpstr>
      <vt:lpstr>Лімончелло </vt:lpstr>
      <vt:lpstr>Їжа італійської кухні корисна </vt:lpstr>
      <vt:lpstr>ДЯКУЮ ЗА УВАГУ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Сергей Климчук</cp:lastModifiedBy>
  <cp:revision>4</cp:revision>
  <dcterms:created xsi:type="dcterms:W3CDTF">2022-09-21T13:42:25Z</dcterms:created>
  <dcterms:modified xsi:type="dcterms:W3CDTF">2022-09-28T18:57:17Z</dcterms:modified>
</cp:coreProperties>
</file>