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Текстове поле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" sz="800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Текстове поле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" sz="800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Місце для вертикального тексту 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Місце для вертикального тексту 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Місце для вмісту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12" name="Місце для вмісту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13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uk-UA" smtClean="0"/>
              <a:t>Зразок тексту</a:t>
            </a:r>
          </a:p>
          <a:p>
            <a:pPr lvl="1" rtl="0"/>
            <a:r>
              <a:rPr lang="uk-UA" smtClean="0"/>
              <a:t>Другий рівень</a:t>
            </a:r>
          </a:p>
          <a:p>
            <a:pPr lvl="2" rtl="0"/>
            <a:r>
              <a:rPr lang="uk-UA" smtClean="0"/>
              <a:t>Третій рівень</a:t>
            </a:r>
          </a:p>
          <a:p>
            <a:pPr lvl="3" rtl="0"/>
            <a:r>
              <a:rPr lang="uk-UA" smtClean="0"/>
              <a:t>Четвертий рівень</a:t>
            </a:r>
          </a:p>
          <a:p>
            <a:pPr lvl="4" rtl="0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en-US" dirty="0"/>
              <a:t>9/2/2022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8A87A34-81AB-432B-8DAE-1953F412C126}" type="datetimeFigureOut">
              <a:rPr lang="en-US" dirty="0"/>
              <a:pPr rtl="0"/>
              <a:t>9/2/2022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структура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світогляду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Предмет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Специфіка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філософського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Структура та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філософського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743919"/>
            <a:ext cx="10364452" cy="2092271"/>
          </a:xfrm>
        </p:spPr>
        <p:txBody>
          <a:bodyPr/>
          <a:lstStyle/>
          <a:p>
            <a:r>
              <a:rPr lang="uk-UA" dirty="0"/>
              <a:t>Специфіка філософського знання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>
          <a:xfrm>
            <a:off x="913775" y="3549112"/>
            <a:ext cx="10364452" cy="2253867"/>
          </a:xfrm>
        </p:spPr>
        <p:txBody>
          <a:bodyPr>
            <a:normAutofit/>
          </a:bodyPr>
          <a:lstStyle/>
          <a:p>
            <a:r>
              <a:rPr lang="uk-UA" sz="2000" dirty="0"/>
              <a:t>для філософії світ завжди є проблемою. Вона завжди перебуває в пошуках істини, націлена на пізнання невідомого. Філософське знання спрямоване на подолання проблем, для нього притаманне усвідомлення незавершеності процесу пізнання.</a:t>
            </a:r>
          </a:p>
        </p:txBody>
      </p:sp>
    </p:spTree>
    <p:extLst>
      <p:ext uri="{BB962C8B-B14F-4D97-AF65-F5344CB8AC3E}">
        <p14:creationId xmlns:p14="http://schemas.microsoft.com/office/powerpoint/2010/main" val="337780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філософського знання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i="1" dirty="0"/>
              <a:t>Онтологія</a:t>
            </a:r>
            <a:r>
              <a:rPr lang="uk-UA" dirty="0"/>
              <a:t> (гр. </a:t>
            </a:r>
            <a:r>
              <a:rPr lang="uk-UA" dirty="0" err="1"/>
              <a:t>ontos</a:t>
            </a:r>
            <a:r>
              <a:rPr lang="uk-UA" dirty="0"/>
              <a:t> – єство і </a:t>
            </a:r>
            <a:r>
              <a:rPr lang="uk-UA" dirty="0" err="1"/>
              <a:t>logos</a:t>
            </a:r>
            <a:r>
              <a:rPr lang="uk-UA" dirty="0"/>
              <a:t> – слово, вчення</a:t>
            </a:r>
            <a:r>
              <a:rPr lang="uk-UA" dirty="0" smtClean="0"/>
              <a:t>)</a:t>
            </a:r>
          </a:p>
          <a:p>
            <a:endParaRPr lang="uk-UA" dirty="0"/>
          </a:p>
          <a:p>
            <a:r>
              <a:rPr lang="uk-UA" b="1" i="1" dirty="0"/>
              <a:t>Філософська антропологія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b="1" i="1" dirty="0"/>
              <a:t>Гносеологія</a:t>
            </a:r>
            <a:r>
              <a:rPr lang="uk-UA" dirty="0"/>
              <a:t> (від гр. </a:t>
            </a:r>
            <a:r>
              <a:rPr lang="en-US" dirty="0"/>
              <a:t>gnosis</a:t>
            </a:r>
            <a:r>
              <a:rPr lang="uk-UA" dirty="0"/>
              <a:t> – пізнання і </a:t>
            </a:r>
            <a:r>
              <a:rPr lang="en-US" dirty="0"/>
              <a:t>logos</a:t>
            </a:r>
            <a:r>
              <a:rPr lang="uk-UA" dirty="0"/>
              <a:t> – слово, вчення)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b="1" i="1" dirty="0" smtClean="0"/>
              <a:t>Матеріалізм</a:t>
            </a:r>
          </a:p>
          <a:p>
            <a:r>
              <a:rPr lang="uk-UA" b="1" i="1" dirty="0"/>
              <a:t>Ідеалізм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6614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Функції філософії: </a:t>
            </a:r>
            <a:endParaRPr lang="uk-UA" dirty="0"/>
          </a:p>
        </p:txBody>
      </p:sp>
      <p:sp>
        <p:nvSpPr>
          <p:cNvPr id="3" name="Прямокутник 2"/>
          <p:cNvSpPr/>
          <p:nvPr/>
        </p:nvSpPr>
        <p:spPr>
          <a:xfrm>
            <a:off x="568271" y="1809879"/>
            <a:ext cx="11272433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Світоглядна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Загальнометодологічна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Пізнавальна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Прогностична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Критична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Аксіологічна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Гуманістична</a:t>
            </a:r>
            <a:endParaRPr lang="uk-UA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34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система </a:t>
            </a:r>
            <a:r>
              <a:rPr lang="uk-UA" dirty="0" smtClean="0"/>
              <a:t>найзагальніших</a:t>
            </a:r>
          </a:p>
          <a:p>
            <a:pPr algn="ctr"/>
            <a:r>
              <a:rPr lang="uk-UA" dirty="0" smtClean="0"/>
              <a:t>знань</a:t>
            </a:r>
            <a:r>
              <a:rPr lang="uk-UA" dirty="0"/>
              <a:t>, </a:t>
            </a:r>
            <a:endParaRPr lang="uk-UA" dirty="0" smtClean="0"/>
          </a:p>
          <a:p>
            <a:pPr algn="ctr"/>
            <a:r>
              <a:rPr lang="uk-UA" dirty="0" smtClean="0"/>
              <a:t>цінностей</a:t>
            </a:r>
            <a:r>
              <a:rPr lang="uk-UA" dirty="0"/>
              <a:t>, </a:t>
            </a:r>
            <a:endParaRPr lang="uk-UA" dirty="0" smtClean="0"/>
          </a:p>
          <a:p>
            <a:pPr algn="ctr"/>
            <a:r>
              <a:rPr lang="uk-UA" dirty="0" smtClean="0"/>
              <a:t>переконань</a:t>
            </a:r>
            <a:r>
              <a:rPr lang="uk-UA" dirty="0"/>
              <a:t>, </a:t>
            </a:r>
            <a:endParaRPr lang="uk-UA" dirty="0" smtClean="0"/>
          </a:p>
          <a:p>
            <a:pPr algn="ctr"/>
            <a:r>
              <a:rPr lang="uk-UA" dirty="0" smtClean="0"/>
              <a:t>практичних </a:t>
            </a:r>
            <a:r>
              <a:rPr lang="uk-UA" dirty="0"/>
              <a:t>настанов</a:t>
            </a:r>
            <a:r>
              <a:rPr lang="uk-UA" dirty="0" smtClean="0"/>
              <a:t>,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які регулюють ставлення людини до світу і самовизначення у ньому. </a:t>
            </a:r>
          </a:p>
          <a:p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Центральна проблема світогляду – відношення людини до світу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На відміну від тварин, людина виокремлює себе із світу, усвідомлює світ як щось зовнішнє.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067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світогляду: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рівнева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світовідчуття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світосприйняття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світорозуміння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компонентна: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знання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цінності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норми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настанови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принципи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5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історичні типи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Міфологічний.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Носій – рід чи інша спільнота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Релігійний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Носій - особа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Філософський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Носій - особа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2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Функції світогляду</a:t>
            </a:r>
            <a:r>
              <a:rPr lang="uk-UA" dirty="0"/>
              <a:t>: 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44355" cy="204209"/>
          </a:xfrm>
          <a:prstGeom prst="rect">
            <a:avLst/>
          </a:prstGeom>
        </p:spPr>
      </p:pic>
      <p:sp>
        <p:nvSpPr>
          <p:cNvPr id="4" name="Місце для тексту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тлумачення, розуміння світу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аксіологічна (оцінювальна) функція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lvl="0"/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праксеологічна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684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phileo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Sophia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мудрість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мудрості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 світогляд, вчення, в межах якого відбувається осмислення всезагального у світі, в людині і суспільстві.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Піфагор (бл. 570-497 р. </a:t>
            </a:r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 вжив термін «філософія»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Платон (429-347 р. до н.е.). </a:t>
            </a:r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 як назву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специфічної галузі знань </a:t>
            </a:r>
          </a:p>
        </p:txBody>
      </p:sp>
    </p:spTree>
    <p:extLst>
      <p:ext uri="{BB962C8B-B14F-4D97-AF65-F5344CB8AC3E}">
        <p14:creationId xmlns:p14="http://schemas.microsoft.com/office/powerpoint/2010/main" val="39596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err="1" smtClean="0"/>
              <a:t>Міфогенна</a:t>
            </a:r>
            <a:endParaRPr lang="ru-RU" b="1" i="1" dirty="0" smtClean="0"/>
          </a:p>
          <a:p>
            <a:r>
              <a:rPr lang="ru-RU" dirty="0"/>
              <a:t>(</a:t>
            </a:r>
            <a:r>
              <a:rPr lang="ru-RU" dirty="0" err="1"/>
              <a:t>філософія</a:t>
            </a:r>
            <a:r>
              <a:rPr lang="ru-RU" dirty="0"/>
              <a:t> </a:t>
            </a:r>
            <a:r>
              <a:rPr lang="ru-RU" dirty="0" err="1"/>
              <a:t>сягає</a:t>
            </a:r>
            <a:r>
              <a:rPr lang="ru-RU" dirty="0"/>
              <a:t> </a:t>
            </a:r>
            <a:r>
              <a:rPr lang="ru-RU" dirty="0" err="1"/>
              <a:t>корінням</a:t>
            </a:r>
            <a:r>
              <a:rPr lang="ru-RU" dirty="0"/>
              <a:t> </a:t>
            </a:r>
            <a:r>
              <a:rPr lang="ru-RU" dirty="0" err="1"/>
              <a:t>найдавніших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успадковує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міфології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стрижневі</a:t>
            </a:r>
            <a:r>
              <a:rPr lang="ru-RU" dirty="0"/>
              <a:t> </a:t>
            </a:r>
            <a:r>
              <a:rPr lang="ru-RU" dirty="0" err="1"/>
              <a:t>світоглядні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піддавши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спеціальній</a:t>
            </a:r>
            <a:r>
              <a:rPr lang="ru-RU" dirty="0"/>
              <a:t> </a:t>
            </a:r>
            <a:r>
              <a:rPr lang="ru-RU" dirty="0" err="1"/>
              <a:t>раціональній</a:t>
            </a:r>
            <a:r>
              <a:rPr lang="ru-RU" dirty="0"/>
              <a:t> </a:t>
            </a:r>
            <a:r>
              <a:rPr lang="ru-RU" dirty="0" err="1"/>
              <a:t>обробці</a:t>
            </a:r>
            <a:r>
              <a:rPr lang="ru-RU" dirty="0"/>
              <a:t>)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b="1" i="1" dirty="0" err="1"/>
              <a:t>гносеогенна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uk-UA" dirty="0"/>
              <a:t>(підґрунтям філософії є раціональне знання, несумісне з міфологічними моделями світу).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738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два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 smtClean="0"/>
              <a:t>філософування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(</a:t>
            </a:r>
            <a:r>
              <a:rPr lang="ru-RU" sz="2000" dirty="0"/>
              <a:t>на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діалогу</a:t>
            </a:r>
            <a:r>
              <a:rPr lang="ru-RU" sz="2000" dirty="0"/>
              <a:t> </a:t>
            </a:r>
            <a:r>
              <a:rPr lang="ru-RU" sz="2000" dirty="0" err="1"/>
              <a:t>об'єктивного</a:t>
            </a:r>
            <a:r>
              <a:rPr lang="ru-RU" sz="2000" dirty="0"/>
              <a:t> закону, </a:t>
            </a:r>
            <a:r>
              <a:rPr lang="ru-RU" sz="2000" dirty="0" err="1"/>
              <a:t>логічного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(Логосу) і </a:t>
            </a:r>
            <a:r>
              <a:rPr lang="ru-RU" sz="2000" dirty="0" err="1"/>
              <a:t>міфу</a:t>
            </a:r>
            <a:r>
              <a:rPr lang="ru-RU" sz="2000" dirty="0" smtClean="0"/>
              <a:t>)</a:t>
            </a: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err="1"/>
              <a:t>епістемний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гр. "</a:t>
            </a:r>
            <a:r>
              <a:rPr lang="ru-RU" dirty="0" err="1"/>
              <a:t>знання</a:t>
            </a:r>
            <a:r>
              <a:rPr lang="ru-RU" dirty="0"/>
              <a:t>", </a:t>
            </a:r>
            <a:r>
              <a:rPr lang="ru-RU" dirty="0" err="1"/>
              <a:t>філософія</a:t>
            </a:r>
            <a:r>
              <a:rPr lang="ru-RU" dirty="0"/>
              <a:t> </a:t>
            </a:r>
            <a:r>
              <a:rPr lang="ru-RU" dirty="0" err="1"/>
              <a:t>орієнтується</a:t>
            </a:r>
            <a:r>
              <a:rPr lang="ru-RU" dirty="0"/>
              <a:t> на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типу : </a:t>
            </a:r>
            <a:r>
              <a:rPr lang="ru-RU" dirty="0" err="1"/>
              <a:t>вчення</a:t>
            </a:r>
            <a:r>
              <a:rPr lang="ru-RU" dirty="0"/>
              <a:t> Аристотеля, Канта, Гегеля)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b="1" i="1" dirty="0" err="1"/>
              <a:t>софійний</a:t>
            </a:r>
            <a:r>
              <a:rPr lang="uk-UA" dirty="0"/>
              <a:t> (орієнтація філософії на форми повноти життя, вияв стихійно-творчих потенцій світу і людини : Платон, Паскаль, Ніцше).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963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предмет філософії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найбільш загальні засади сущого (буття – небуття, простір – час, причинність, сенс людського існування, істина, добро, свобода тощо), з яких "конструюється" світ.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На основі всезагального (ідей, принципів) філософія намагається пізнати і пояснити світ. </a:t>
            </a:r>
          </a:p>
        </p:txBody>
      </p:sp>
    </p:spTree>
    <p:extLst>
      <p:ext uri="{BB962C8B-B14F-4D97-AF65-F5344CB8AC3E}">
        <p14:creationId xmlns:p14="http://schemas.microsoft.com/office/powerpoint/2010/main" val="3035092488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180</TotalTime>
  <Words>381</Words>
  <Application>Microsoft Office PowerPoint</Application>
  <PresentationFormat>Широкий екран</PresentationFormat>
  <Paragraphs>76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Краплинка</vt:lpstr>
      <vt:lpstr>Філософія та її місце в системі культури</vt:lpstr>
      <vt:lpstr>світогляд</vt:lpstr>
      <vt:lpstr>Структура світогляду: </vt:lpstr>
      <vt:lpstr>історичні типи світогляду</vt:lpstr>
      <vt:lpstr>Функції світогляду: </vt:lpstr>
      <vt:lpstr>Філософія </vt:lpstr>
      <vt:lpstr>теорії виникнення філософії</vt:lpstr>
      <vt:lpstr>два способи філософування (на основі діалогу об'єктивного закону, логічного знання (Логосу) і міфу)</vt:lpstr>
      <vt:lpstr>предмет філософії </vt:lpstr>
      <vt:lpstr>Специфіка філософського знання</vt:lpstr>
      <vt:lpstr>Структура філософського знання</vt:lpstr>
      <vt:lpstr>Функції філософії: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14</cp:revision>
  <dcterms:created xsi:type="dcterms:W3CDTF">2022-09-01T19:59:16Z</dcterms:created>
  <dcterms:modified xsi:type="dcterms:W3CDTF">2022-09-02T06:52:14Z</dcterms:modified>
</cp:coreProperties>
</file>