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tags/tag11.xml" ContentType="application/vnd.openxmlformats-officedocument.presentationml.tags+xml"/>
  <Override PartName="/ppt/notesSlides/notesSlide31.xml" ContentType="application/vnd.openxmlformats-officedocument.presentationml.notesSlide+xml"/>
  <Override PartName="/ppt/tags/tag12.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4"/>
  </p:notesMasterIdLst>
  <p:sldIdLst>
    <p:sldId id="876" r:id="rId2"/>
    <p:sldId id="860" r:id="rId3"/>
    <p:sldId id="759" r:id="rId4"/>
    <p:sldId id="1054" r:id="rId5"/>
    <p:sldId id="1107" r:id="rId6"/>
    <p:sldId id="1108" r:id="rId7"/>
    <p:sldId id="1128" r:id="rId8"/>
    <p:sldId id="1109" r:id="rId9"/>
    <p:sldId id="1056" r:id="rId10"/>
    <p:sldId id="1097" r:id="rId11"/>
    <p:sldId id="1110" r:id="rId12"/>
    <p:sldId id="1111" r:id="rId13"/>
    <p:sldId id="1112" r:id="rId14"/>
    <p:sldId id="1113" r:id="rId15"/>
    <p:sldId id="1114" r:id="rId16"/>
    <p:sldId id="1103" r:id="rId17"/>
    <p:sldId id="1115" r:id="rId18"/>
    <p:sldId id="1116" r:id="rId19"/>
    <p:sldId id="1130" r:id="rId20"/>
    <p:sldId id="1117" r:id="rId21"/>
    <p:sldId id="1104" r:id="rId22"/>
    <p:sldId id="1118" r:id="rId23"/>
    <p:sldId id="1119" r:id="rId24"/>
    <p:sldId id="1120" r:id="rId25"/>
    <p:sldId id="1121" r:id="rId26"/>
    <p:sldId id="1129" r:id="rId27"/>
    <p:sldId id="1122" r:id="rId28"/>
    <p:sldId id="957" r:id="rId29"/>
    <p:sldId id="958" r:id="rId30"/>
    <p:sldId id="1131" r:id="rId31"/>
    <p:sldId id="874" r:id="rId32"/>
    <p:sldId id="291" r:id="rId33"/>
  </p:sldIdLst>
  <p:sldSz cx="9144000" cy="5143500" type="screen16x9"/>
  <p:notesSz cx="6858000" cy="9144000"/>
  <p:custDataLst>
    <p:tags r:id="rId35"/>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75109" autoAdjust="0"/>
  </p:normalViewPr>
  <p:slideViewPr>
    <p:cSldViewPr snapToGrid="0" showGuides="1">
      <p:cViewPr varScale="1">
        <p:scale>
          <a:sx n="49" d="100"/>
          <a:sy n="49" d="100"/>
        </p:scale>
        <p:origin x="1195" y="53"/>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10/8/2021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Програма мережних академій Cisco</a:t>
            </a:r>
          </a:p>
          <a:p>
            <a:pPr rtl="0"/>
            <a:r>
              <a:rPr lang="uk-UA"/>
              <a:t>Вступ до мереж версія 7.0 (ITN)</a:t>
            </a:r>
          </a:p>
          <a:p>
            <a:pPr rtl="0"/>
            <a:r>
              <a:rPr lang="uk-UA"/>
              <a:t>Розділ 7: Комутація Ethernet</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a:t>
            </a:fld>
            <a:endParaRPr/>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7.2.1 – MAC-адреса та шістнадцяткова система числення</a:t>
            </a:r>
          </a:p>
        </p:txBody>
      </p:sp>
      <p:sp>
        <p:nvSpPr>
          <p:cNvPr id="4" name="Slide Number Placeholder 3"/>
          <p:cNvSpPr>
            <a:spLocks noGrp="1"/>
          </p:cNvSpPr>
          <p:nvPr>
            <p:ph type="sldNum" sz="quarter" idx="5"/>
          </p:nvPr>
        </p:nvSpPr>
        <p:spPr/>
        <p:txBody>
          <a:bodyPr/>
          <a:lstStyle/>
          <a:p>
            <a:pPr rtl="0"/>
            <a:fld id="{5641018C-6CAF-B84E-B92C-ECB119457FBA}" type="slidenum">
              <a:rPr/>
              <a:t>10</a:t>
            </a:fld>
            <a:endParaRPr/>
          </a:p>
        </p:txBody>
      </p:sp>
    </p:spTree>
    <p:extLst>
      <p:ext uri="{BB962C8B-B14F-4D97-AF65-F5344CB8AC3E}">
        <p14:creationId xmlns:p14="http://schemas.microsoft.com/office/powerpoint/2010/main" val="2033836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7.2.2 - MAC-адреса Ethernet</a:t>
            </a:r>
          </a:p>
        </p:txBody>
      </p:sp>
      <p:sp>
        <p:nvSpPr>
          <p:cNvPr id="4" name="Slide Number Placeholder 3"/>
          <p:cNvSpPr>
            <a:spLocks noGrp="1"/>
          </p:cNvSpPr>
          <p:nvPr>
            <p:ph type="sldNum" sz="quarter" idx="5"/>
          </p:nvPr>
        </p:nvSpPr>
        <p:spPr/>
        <p:txBody>
          <a:bodyPr/>
          <a:lstStyle/>
          <a:p>
            <a:pPr rtl="0"/>
            <a:fld id="{5641018C-6CAF-B84E-B92C-ECB119457FBA}" type="slidenum">
              <a:rPr/>
              <a:t>11</a:t>
            </a:fld>
            <a:endParaRPr/>
          </a:p>
        </p:txBody>
      </p:sp>
    </p:spTree>
    <p:extLst>
      <p:ext uri="{BB962C8B-B14F-4D97-AF65-F5344CB8AC3E}">
        <p14:creationId xmlns:p14="http://schemas.microsoft.com/office/powerpoint/2010/main" val="409915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7.2.3 – Обробка кадрів</a:t>
            </a:r>
          </a:p>
        </p:txBody>
      </p:sp>
      <p:sp>
        <p:nvSpPr>
          <p:cNvPr id="4" name="Slide Number Placeholder 3"/>
          <p:cNvSpPr>
            <a:spLocks noGrp="1"/>
          </p:cNvSpPr>
          <p:nvPr>
            <p:ph type="sldNum" sz="quarter" idx="5"/>
          </p:nvPr>
        </p:nvSpPr>
        <p:spPr/>
        <p:txBody>
          <a:bodyPr/>
          <a:lstStyle/>
          <a:p>
            <a:pPr rtl="0"/>
            <a:fld id="{5641018C-6CAF-B84E-B92C-ECB119457FBA}" type="slidenum">
              <a:rPr/>
              <a:t>12</a:t>
            </a:fld>
            <a:endParaRPr/>
          </a:p>
        </p:txBody>
      </p:sp>
    </p:spTree>
    <p:extLst>
      <p:ext uri="{BB962C8B-B14F-4D97-AF65-F5344CB8AC3E}">
        <p14:creationId xmlns:p14="http://schemas.microsoft.com/office/powerpoint/2010/main" val="2117020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7.2.4 – Індивідуальна MAC-адреса</a:t>
            </a:r>
          </a:p>
        </p:txBody>
      </p:sp>
      <p:sp>
        <p:nvSpPr>
          <p:cNvPr id="4" name="Slide Number Placeholder 3"/>
          <p:cNvSpPr>
            <a:spLocks noGrp="1"/>
          </p:cNvSpPr>
          <p:nvPr>
            <p:ph type="sldNum" sz="quarter" idx="5"/>
          </p:nvPr>
        </p:nvSpPr>
        <p:spPr/>
        <p:txBody>
          <a:bodyPr/>
          <a:lstStyle/>
          <a:p>
            <a:pPr rtl="0"/>
            <a:fld id="{5641018C-6CAF-B84E-B92C-ECB119457FBA}" type="slidenum">
              <a:rPr/>
              <a:t>13</a:t>
            </a:fld>
            <a:endParaRPr/>
          </a:p>
        </p:txBody>
      </p:sp>
    </p:spTree>
    <p:extLst>
      <p:ext uri="{BB962C8B-B14F-4D97-AF65-F5344CB8AC3E}">
        <p14:creationId xmlns:p14="http://schemas.microsoft.com/office/powerpoint/2010/main" val="3527404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7.2.5 - Широкомовна (Broadcast) MAC-адреса</a:t>
            </a:r>
          </a:p>
        </p:txBody>
      </p:sp>
      <p:sp>
        <p:nvSpPr>
          <p:cNvPr id="4" name="Slide Number Placeholder 3"/>
          <p:cNvSpPr>
            <a:spLocks noGrp="1"/>
          </p:cNvSpPr>
          <p:nvPr>
            <p:ph type="sldNum" sz="quarter" idx="5"/>
          </p:nvPr>
        </p:nvSpPr>
        <p:spPr/>
        <p:txBody>
          <a:bodyPr/>
          <a:lstStyle/>
          <a:p>
            <a:pPr rtl="0"/>
            <a:fld id="{5641018C-6CAF-B84E-B92C-ECB119457FBA}" type="slidenum">
              <a:rPr/>
              <a:t>14</a:t>
            </a:fld>
            <a:endParaRPr/>
          </a:p>
        </p:txBody>
      </p:sp>
    </p:spTree>
    <p:extLst>
      <p:ext uri="{BB962C8B-B14F-4D97-AF65-F5344CB8AC3E}">
        <p14:creationId xmlns:p14="http://schemas.microsoft.com/office/powerpoint/2010/main" val="3577119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7.2 - MAC-адреса Ethernet</a:t>
            </a:r>
          </a:p>
          <a:p>
            <a:pPr rtl="0"/>
            <a:r>
              <a:rPr lang="uk-UA"/>
              <a:t>7.2.6 - Групова MAC-адреса</a:t>
            </a:r>
          </a:p>
        </p:txBody>
      </p:sp>
      <p:sp>
        <p:nvSpPr>
          <p:cNvPr id="4" name="Slide Number Placeholder 3"/>
          <p:cNvSpPr>
            <a:spLocks noGrp="1"/>
          </p:cNvSpPr>
          <p:nvPr>
            <p:ph type="sldNum" sz="quarter" idx="5"/>
          </p:nvPr>
        </p:nvSpPr>
        <p:spPr/>
        <p:txBody>
          <a:bodyPr/>
          <a:lstStyle/>
          <a:p>
            <a:pPr rtl="0"/>
            <a:fld id="{5641018C-6CAF-B84E-B92C-ECB119457FBA}" type="slidenum">
              <a:rPr/>
              <a:t>15</a:t>
            </a:fld>
            <a:endParaRPr/>
          </a:p>
        </p:txBody>
      </p:sp>
    </p:spTree>
    <p:extLst>
      <p:ext uri="{BB962C8B-B14F-4D97-AF65-F5344CB8AC3E}">
        <p14:creationId xmlns:p14="http://schemas.microsoft.com/office/powerpoint/2010/main" val="914186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7.3 - Таблиця MAC-адрес</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16</a:t>
            </a:fld>
            <a:endParaRPr/>
          </a:p>
        </p:txBody>
      </p:sp>
    </p:spTree>
    <p:extLst>
      <p:ext uri="{BB962C8B-B14F-4D97-AF65-F5344CB8AC3E}">
        <p14:creationId xmlns:p14="http://schemas.microsoft.com/office/powerpoint/2010/main" val="120043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7.3.1 - Основи роботи комутатора</a:t>
            </a:r>
          </a:p>
        </p:txBody>
      </p:sp>
      <p:sp>
        <p:nvSpPr>
          <p:cNvPr id="4" name="Slide Number Placeholder 3"/>
          <p:cNvSpPr>
            <a:spLocks noGrp="1"/>
          </p:cNvSpPr>
          <p:nvPr>
            <p:ph type="sldNum" sz="quarter" idx="5"/>
          </p:nvPr>
        </p:nvSpPr>
        <p:spPr/>
        <p:txBody>
          <a:bodyPr/>
          <a:lstStyle/>
          <a:p>
            <a:pPr rtl="0"/>
            <a:fld id="{5641018C-6CAF-B84E-B92C-ECB119457FBA}" type="slidenum">
              <a:rPr/>
              <a:t>17</a:t>
            </a:fld>
            <a:endParaRPr/>
          </a:p>
        </p:txBody>
      </p:sp>
    </p:spTree>
    <p:extLst>
      <p:ext uri="{BB962C8B-B14F-4D97-AF65-F5344CB8AC3E}">
        <p14:creationId xmlns:p14="http://schemas.microsoft.com/office/powerpoint/2010/main" val="4225716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7.3.2 - Комутатор: процеси вивчення та перенаправлення</a:t>
            </a:r>
          </a:p>
        </p:txBody>
      </p:sp>
      <p:sp>
        <p:nvSpPr>
          <p:cNvPr id="4" name="Slide Number Placeholder 3"/>
          <p:cNvSpPr>
            <a:spLocks noGrp="1"/>
          </p:cNvSpPr>
          <p:nvPr>
            <p:ph type="sldNum" sz="quarter" idx="5"/>
          </p:nvPr>
        </p:nvSpPr>
        <p:spPr/>
        <p:txBody>
          <a:bodyPr/>
          <a:lstStyle/>
          <a:p>
            <a:pPr rtl="0"/>
            <a:fld id="{5641018C-6CAF-B84E-B92C-ECB119457FBA}" type="slidenum">
              <a:rPr/>
              <a:t>18</a:t>
            </a:fld>
            <a:endParaRPr/>
          </a:p>
        </p:txBody>
      </p:sp>
    </p:spTree>
    <p:extLst>
      <p:ext uri="{BB962C8B-B14F-4D97-AF65-F5344CB8AC3E}">
        <p14:creationId xmlns:p14="http://schemas.microsoft.com/office/powerpoint/2010/main" val="1583934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7.3.2 - Комутатор: процеси вивчення та перенаправлення</a:t>
            </a:r>
          </a:p>
        </p:txBody>
      </p:sp>
      <p:sp>
        <p:nvSpPr>
          <p:cNvPr id="4" name="Slide Number Placeholder 3"/>
          <p:cNvSpPr>
            <a:spLocks noGrp="1"/>
          </p:cNvSpPr>
          <p:nvPr>
            <p:ph type="sldNum" sz="quarter" idx="5"/>
          </p:nvPr>
        </p:nvSpPr>
        <p:spPr/>
        <p:txBody>
          <a:bodyPr/>
          <a:lstStyle/>
          <a:p>
            <a:pPr rtl="0"/>
            <a:fld id="{5641018C-6CAF-B84E-B92C-ECB119457FBA}" type="slidenum">
              <a:rPr/>
              <a:t>19</a:t>
            </a:fld>
            <a:endParaRPr/>
          </a:p>
        </p:txBody>
      </p:sp>
    </p:spTree>
    <p:extLst>
      <p:ext uri="{BB962C8B-B14F-4D97-AF65-F5344CB8AC3E}">
        <p14:creationId xmlns:p14="http://schemas.microsoft.com/office/powerpoint/2010/main" val="100580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rtl="0"/>
              <a:t>2</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None/>
            </a:pPr>
            <a:r>
              <a:rPr lang="uk-UA"/>
              <a:t>7- Комутація Ethernet</a:t>
            </a:r>
          </a:p>
          <a:p>
            <a:pPr rtl="0">
              <a:buFontTx/>
              <a:buNone/>
            </a:pPr>
            <a:r>
              <a:rPr lang="uk-UA"/>
              <a:t>7.0.2 – Що нового я дізнаюсь у цьому розділі?</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7.3 – Таблиця MAC-адрес</a:t>
            </a:r>
          </a:p>
          <a:p>
            <a:pPr rtl="0"/>
            <a:r>
              <a:rPr lang="uk-UA"/>
              <a:t>7.3.3 - Фільтрація кадрів</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20</a:t>
            </a:fld>
            <a:endParaRPr/>
          </a:p>
        </p:txBody>
      </p:sp>
    </p:spTree>
    <p:extLst>
      <p:ext uri="{BB962C8B-B14F-4D97-AF65-F5344CB8AC3E}">
        <p14:creationId xmlns:p14="http://schemas.microsoft.com/office/powerpoint/2010/main" val="2605110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7.4 – Швидкості комутатора і методи пересилання</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21</a:t>
            </a:fld>
            <a:endParaRPr/>
          </a:p>
        </p:txBody>
      </p:sp>
    </p:spTree>
    <p:extLst>
      <p:ext uri="{BB962C8B-B14F-4D97-AF65-F5344CB8AC3E}">
        <p14:creationId xmlns:p14="http://schemas.microsoft.com/office/powerpoint/2010/main" val="26683847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7.4.1 – Методи перенаправлення фреймів на комутаторах Cisco</a:t>
            </a:r>
          </a:p>
        </p:txBody>
      </p:sp>
      <p:sp>
        <p:nvSpPr>
          <p:cNvPr id="4" name="Slide Number Placeholder 3"/>
          <p:cNvSpPr>
            <a:spLocks noGrp="1"/>
          </p:cNvSpPr>
          <p:nvPr>
            <p:ph type="sldNum" sz="quarter" idx="5"/>
          </p:nvPr>
        </p:nvSpPr>
        <p:spPr/>
        <p:txBody>
          <a:bodyPr/>
          <a:lstStyle/>
          <a:p>
            <a:pPr rtl="0"/>
            <a:fld id="{5641018C-6CAF-B84E-B92C-ECB119457FBA}" type="slidenum">
              <a:rPr/>
              <a:t>22</a:t>
            </a:fld>
            <a:endParaRPr/>
          </a:p>
        </p:txBody>
      </p:sp>
    </p:spTree>
    <p:extLst>
      <p:ext uri="{BB962C8B-B14F-4D97-AF65-F5344CB8AC3E}">
        <p14:creationId xmlns:p14="http://schemas.microsoft.com/office/powerpoint/2010/main" val="2101571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7.4.2 – Наскрізна комутація (Cut-Through)</a:t>
            </a:r>
          </a:p>
        </p:txBody>
      </p:sp>
      <p:sp>
        <p:nvSpPr>
          <p:cNvPr id="4" name="Slide Number Placeholder 3"/>
          <p:cNvSpPr>
            <a:spLocks noGrp="1"/>
          </p:cNvSpPr>
          <p:nvPr>
            <p:ph type="sldNum" sz="quarter" idx="5"/>
          </p:nvPr>
        </p:nvSpPr>
        <p:spPr/>
        <p:txBody>
          <a:bodyPr/>
          <a:lstStyle/>
          <a:p>
            <a:pPr rtl="0"/>
            <a:fld id="{5641018C-6CAF-B84E-B92C-ECB119457FBA}" type="slidenum">
              <a:rPr/>
              <a:t>23</a:t>
            </a:fld>
            <a:endParaRPr/>
          </a:p>
        </p:txBody>
      </p:sp>
    </p:spTree>
    <p:extLst>
      <p:ext uri="{BB962C8B-B14F-4D97-AF65-F5344CB8AC3E}">
        <p14:creationId xmlns:p14="http://schemas.microsoft.com/office/powerpoint/2010/main" val="1301104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7.4.3 – Буферизація пам'яті на комутаторах</a:t>
            </a:r>
          </a:p>
        </p:txBody>
      </p:sp>
      <p:sp>
        <p:nvSpPr>
          <p:cNvPr id="4" name="Slide Number Placeholder 3"/>
          <p:cNvSpPr>
            <a:spLocks noGrp="1"/>
          </p:cNvSpPr>
          <p:nvPr>
            <p:ph type="sldNum" sz="quarter" idx="5"/>
          </p:nvPr>
        </p:nvSpPr>
        <p:spPr/>
        <p:txBody>
          <a:bodyPr/>
          <a:lstStyle/>
          <a:p>
            <a:pPr rtl="0"/>
            <a:fld id="{5641018C-6CAF-B84E-B92C-ECB119457FBA}" type="slidenum">
              <a:rPr/>
              <a:t>24</a:t>
            </a:fld>
            <a:endParaRPr/>
          </a:p>
        </p:txBody>
      </p:sp>
    </p:spTree>
    <p:extLst>
      <p:ext uri="{BB962C8B-B14F-4D97-AF65-F5344CB8AC3E}">
        <p14:creationId xmlns:p14="http://schemas.microsoft.com/office/powerpoint/2010/main" val="3119728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7.4.4 – Налаштування швидкості і дуплексного режиму</a:t>
            </a:r>
          </a:p>
        </p:txBody>
      </p:sp>
      <p:sp>
        <p:nvSpPr>
          <p:cNvPr id="4" name="Slide Number Placeholder 3"/>
          <p:cNvSpPr>
            <a:spLocks noGrp="1"/>
          </p:cNvSpPr>
          <p:nvPr>
            <p:ph type="sldNum" sz="quarter" idx="5"/>
          </p:nvPr>
        </p:nvSpPr>
        <p:spPr/>
        <p:txBody>
          <a:bodyPr/>
          <a:lstStyle/>
          <a:p>
            <a:pPr rtl="0"/>
            <a:fld id="{5641018C-6CAF-B84E-B92C-ECB119457FBA}" type="slidenum">
              <a:rPr/>
              <a:t>25</a:t>
            </a:fld>
            <a:endParaRPr/>
          </a:p>
        </p:txBody>
      </p:sp>
    </p:spTree>
    <p:extLst>
      <p:ext uri="{BB962C8B-B14F-4D97-AF65-F5344CB8AC3E}">
        <p14:creationId xmlns:p14="http://schemas.microsoft.com/office/powerpoint/2010/main" val="1304328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7.4.4 – Налаштування швидкості і дуплексного режиму</a:t>
            </a:r>
          </a:p>
        </p:txBody>
      </p:sp>
      <p:sp>
        <p:nvSpPr>
          <p:cNvPr id="4" name="Slide Number Placeholder 3"/>
          <p:cNvSpPr>
            <a:spLocks noGrp="1"/>
          </p:cNvSpPr>
          <p:nvPr>
            <p:ph type="sldNum" sz="quarter" idx="5"/>
          </p:nvPr>
        </p:nvSpPr>
        <p:spPr/>
        <p:txBody>
          <a:bodyPr/>
          <a:lstStyle/>
          <a:p>
            <a:pPr rtl="0"/>
            <a:fld id="{5641018C-6CAF-B84E-B92C-ECB119457FBA}" type="slidenum">
              <a:rPr/>
              <a:t>26</a:t>
            </a:fld>
            <a:endParaRPr/>
          </a:p>
        </p:txBody>
      </p:sp>
    </p:spTree>
    <p:extLst>
      <p:ext uri="{BB962C8B-B14F-4D97-AF65-F5344CB8AC3E}">
        <p14:creationId xmlns:p14="http://schemas.microsoft.com/office/powerpoint/2010/main" val="2195261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7.4 – Швидкості комутатора і методи пересилання</a:t>
            </a:r>
          </a:p>
          <a:p>
            <a:pPr rtl="0"/>
            <a:r>
              <a:rPr lang="uk-UA"/>
              <a:t>7.4.5 – Auto-MDIX</a:t>
            </a:r>
          </a:p>
          <a:p>
            <a:pPr rtl="0"/>
            <a:r>
              <a:rPr lang="uk-UA"/>
              <a:t>7.4.6 – Питання для самоперевірки – Швидкості комутатора і методи пересилання</a:t>
            </a:r>
          </a:p>
        </p:txBody>
      </p:sp>
      <p:sp>
        <p:nvSpPr>
          <p:cNvPr id="4" name="Slide Number Placeholder 3"/>
          <p:cNvSpPr>
            <a:spLocks noGrp="1"/>
          </p:cNvSpPr>
          <p:nvPr>
            <p:ph type="sldNum" sz="quarter" idx="5"/>
          </p:nvPr>
        </p:nvSpPr>
        <p:spPr/>
        <p:txBody>
          <a:bodyPr/>
          <a:lstStyle/>
          <a:p>
            <a:pPr rtl="0"/>
            <a:fld id="{5641018C-6CAF-B84E-B92C-ECB119457FBA}" type="slidenum">
              <a:rPr/>
              <a:t>27</a:t>
            </a:fld>
            <a:endParaRPr/>
          </a:p>
        </p:txBody>
      </p:sp>
    </p:spTree>
    <p:extLst>
      <p:ext uri="{BB962C8B-B14F-4D97-AF65-F5344CB8AC3E}">
        <p14:creationId xmlns:p14="http://schemas.microsoft.com/office/powerpoint/2010/main" val="3268746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7.5 Практичне завдання з розділу та контрольна робота</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28</a:t>
            </a:fld>
            <a:endParaRPr/>
          </a:p>
        </p:txBody>
      </p:sp>
    </p:spTree>
    <p:extLst>
      <p:ext uri="{BB962C8B-B14F-4D97-AF65-F5344CB8AC3E}">
        <p14:creationId xmlns:p14="http://schemas.microsoft.com/office/powerpoint/2010/main" val="2217143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29</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uk-UA" sz="1200"/>
              <a:t>7 – Комутація Ethernet</a:t>
            </a:r>
          </a:p>
          <a:p>
            <a:pPr rtl="0"/>
            <a:r>
              <a:rPr lang="uk-UA" sz="1200"/>
              <a:t>7.5 – Практичне завдання з розділу та контрольна робота</a:t>
            </a:r>
          </a:p>
          <a:p>
            <a:pPr rtl="0"/>
            <a:r>
              <a:rPr lang="uk-UA" sz="1200"/>
              <a:t>7.5.1 – Що ми вивчили у цьому розділі?</a:t>
            </a:r>
          </a:p>
          <a:p>
            <a:pPr rtl="0"/>
            <a:r>
              <a:rPr lang="uk-UA" sz="1200"/>
              <a:t>7.5.2 – Контрольна робота з розділу – Комутація Ethernet</a:t>
            </a:r>
          </a:p>
        </p:txBody>
      </p:sp>
    </p:spTree>
    <p:extLst>
      <p:ext uri="{BB962C8B-B14F-4D97-AF65-F5344CB8AC3E}">
        <p14:creationId xmlns:p14="http://schemas.microsoft.com/office/powerpoint/2010/main" val="147682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7.1 Кадри Ethernet</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a:t>
            </a:fld>
            <a:endParaRPr/>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30</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uk-UA" sz="1200"/>
              <a:t>7 – Комутація Ethernet</a:t>
            </a:r>
          </a:p>
          <a:p>
            <a:pPr rtl="0"/>
            <a:r>
              <a:rPr lang="uk-UA" sz="1200"/>
              <a:t>7.5 – Практичне завдання з розділу та контрольна робота</a:t>
            </a:r>
          </a:p>
          <a:p>
            <a:pPr rtl="0"/>
            <a:r>
              <a:rPr lang="uk-UA" sz="1200"/>
              <a:t>7.5.1 – Що ми вивчили у цьому розділі?</a:t>
            </a:r>
          </a:p>
          <a:p>
            <a:pPr rtl="0"/>
            <a:r>
              <a:rPr lang="uk-UA" sz="1200"/>
              <a:t>7.5.2 – Контрольна робота з розділу – Комутація Ethernet</a:t>
            </a:r>
          </a:p>
        </p:txBody>
      </p:sp>
    </p:spTree>
    <p:extLst>
      <p:ext uri="{BB962C8B-B14F-4D97-AF65-F5344CB8AC3E}">
        <p14:creationId xmlns:p14="http://schemas.microsoft.com/office/powerpoint/2010/main" val="3258257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rtl="0"/>
              <a:t>31</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32</a:t>
            </a:fld>
            <a:endParaRPr/>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7.1.1 – Інкапсуляція Ethernet</a:t>
            </a:r>
          </a:p>
        </p:txBody>
      </p:sp>
      <p:sp>
        <p:nvSpPr>
          <p:cNvPr id="4" name="Slide Number Placeholder 3"/>
          <p:cNvSpPr>
            <a:spLocks noGrp="1"/>
          </p:cNvSpPr>
          <p:nvPr>
            <p:ph type="sldNum" sz="quarter" idx="5"/>
          </p:nvPr>
        </p:nvSpPr>
        <p:spPr/>
        <p:txBody>
          <a:bodyPr/>
          <a:lstStyle/>
          <a:p>
            <a:pPr rtl="0"/>
            <a:fld id="{5641018C-6CAF-B84E-B92C-ECB119457FBA}" type="slidenum">
              <a:rPr/>
              <a:t>4</a:t>
            </a:fld>
            <a:endParaRPr/>
          </a:p>
        </p:txBody>
      </p:sp>
    </p:spTree>
    <p:extLst>
      <p:ext uri="{BB962C8B-B14F-4D97-AF65-F5344CB8AC3E}">
        <p14:creationId xmlns:p14="http://schemas.microsoft.com/office/powerpoint/2010/main" val="309231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7.1.2 - Підрівні Канального рівня</a:t>
            </a:r>
          </a:p>
        </p:txBody>
      </p:sp>
      <p:sp>
        <p:nvSpPr>
          <p:cNvPr id="4" name="Slide Number Placeholder 3"/>
          <p:cNvSpPr>
            <a:spLocks noGrp="1"/>
          </p:cNvSpPr>
          <p:nvPr>
            <p:ph type="sldNum" sz="quarter" idx="5"/>
          </p:nvPr>
        </p:nvSpPr>
        <p:spPr/>
        <p:txBody>
          <a:bodyPr/>
          <a:lstStyle/>
          <a:p>
            <a:pPr rtl="0"/>
            <a:fld id="{5641018C-6CAF-B84E-B92C-ECB119457FBA}" type="slidenum">
              <a:rPr/>
              <a:t>5</a:t>
            </a:fld>
            <a:endParaRPr/>
          </a:p>
        </p:txBody>
      </p:sp>
    </p:spTree>
    <p:extLst>
      <p:ext uri="{BB962C8B-B14F-4D97-AF65-F5344CB8AC3E}">
        <p14:creationId xmlns:p14="http://schemas.microsoft.com/office/powerpoint/2010/main" val="271276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7.1.3 – Підрівень MAC</a:t>
            </a:r>
          </a:p>
        </p:txBody>
      </p:sp>
      <p:sp>
        <p:nvSpPr>
          <p:cNvPr id="4" name="Slide Number Placeholder 3"/>
          <p:cNvSpPr>
            <a:spLocks noGrp="1"/>
          </p:cNvSpPr>
          <p:nvPr>
            <p:ph type="sldNum" sz="quarter" idx="5"/>
          </p:nvPr>
        </p:nvSpPr>
        <p:spPr/>
        <p:txBody>
          <a:bodyPr/>
          <a:lstStyle/>
          <a:p>
            <a:pPr rtl="0"/>
            <a:fld id="{5641018C-6CAF-B84E-B92C-ECB119457FBA}" type="slidenum">
              <a:rPr/>
              <a:t>6</a:t>
            </a:fld>
            <a:endParaRPr/>
          </a:p>
        </p:txBody>
      </p:sp>
    </p:spTree>
    <p:extLst>
      <p:ext uri="{BB962C8B-B14F-4D97-AF65-F5344CB8AC3E}">
        <p14:creationId xmlns:p14="http://schemas.microsoft.com/office/powerpoint/2010/main" val="751550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7.1.3 – Підрівень MAC</a:t>
            </a:r>
          </a:p>
        </p:txBody>
      </p:sp>
      <p:sp>
        <p:nvSpPr>
          <p:cNvPr id="4" name="Slide Number Placeholder 3"/>
          <p:cNvSpPr>
            <a:spLocks noGrp="1"/>
          </p:cNvSpPr>
          <p:nvPr>
            <p:ph type="sldNum" sz="quarter" idx="5"/>
          </p:nvPr>
        </p:nvSpPr>
        <p:spPr/>
        <p:txBody>
          <a:bodyPr/>
          <a:lstStyle/>
          <a:p>
            <a:pPr rtl="0"/>
            <a:fld id="{5641018C-6CAF-B84E-B92C-ECB119457FBA}" type="slidenum">
              <a:rPr/>
              <a:t>7</a:t>
            </a:fld>
            <a:endParaRPr/>
          </a:p>
        </p:txBody>
      </p:sp>
    </p:spTree>
    <p:extLst>
      <p:ext uri="{BB962C8B-B14F-4D97-AF65-F5344CB8AC3E}">
        <p14:creationId xmlns:p14="http://schemas.microsoft.com/office/powerpoint/2010/main" val="2369957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7 – Комутація Ethernet</a:t>
            </a:r>
          </a:p>
          <a:p>
            <a:pPr rtl="0"/>
            <a:r>
              <a:rPr lang="uk-UA"/>
              <a:t>7.1 – Кадри Ethernet</a:t>
            </a:r>
          </a:p>
          <a:p>
            <a:pPr rtl="0"/>
            <a:r>
              <a:rPr lang="uk-UA"/>
              <a:t>7.1.4 – Поля кадру Ethernet</a:t>
            </a:r>
          </a:p>
          <a:p>
            <a:pPr rtl="0"/>
            <a:r>
              <a:rPr lang="uk-UA"/>
              <a:t>7.1.5 – Питання для самоперевірки - Комутація Ethernet</a:t>
            </a:r>
          </a:p>
        </p:txBody>
      </p:sp>
      <p:sp>
        <p:nvSpPr>
          <p:cNvPr id="4" name="Slide Number Placeholder 3"/>
          <p:cNvSpPr>
            <a:spLocks noGrp="1"/>
          </p:cNvSpPr>
          <p:nvPr>
            <p:ph type="sldNum" sz="quarter" idx="5"/>
          </p:nvPr>
        </p:nvSpPr>
        <p:spPr/>
        <p:txBody>
          <a:bodyPr/>
          <a:lstStyle/>
          <a:p>
            <a:pPr rtl="0"/>
            <a:fld id="{5641018C-6CAF-B84E-B92C-ECB119457FBA}" type="slidenum">
              <a:rPr/>
              <a:t>8</a:t>
            </a:fld>
            <a:endParaRPr/>
          </a:p>
        </p:txBody>
      </p:sp>
    </p:spTree>
    <p:extLst>
      <p:ext uri="{BB962C8B-B14F-4D97-AF65-F5344CB8AC3E}">
        <p14:creationId xmlns:p14="http://schemas.microsoft.com/office/powerpoint/2010/main" val="324407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k-UA"/>
              <a:t>7 - Комутація Ethernet</a:t>
            </a:r>
          </a:p>
          <a:p>
            <a:pPr marL="0" marR="0" lvl="0" indent="0" algn="l" defTabSz="457200" rtl="0" eaLnBrk="1" fontAlgn="auto" latinLnBrk="0" hangingPunct="1">
              <a:lnSpc>
                <a:spcPct val="100000"/>
              </a:lnSpc>
              <a:spcBef>
                <a:spcPts val="0"/>
              </a:spcBef>
              <a:spcAft>
                <a:spcPts val="0"/>
              </a:spcAft>
              <a:buClrTx/>
              <a:buSzTx/>
              <a:buFontTx/>
              <a:buNone/>
              <a:tabLst/>
              <a:defRPr/>
            </a:pPr>
            <a:r>
              <a:rPr lang="uk-UA"/>
              <a:t>7.2 - MAC-адреса Ethernet</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9</a:t>
            </a:fld>
            <a:endParaRPr/>
          </a:p>
        </p:txBody>
      </p:sp>
    </p:spTree>
    <p:extLst>
      <p:ext uri="{BB962C8B-B14F-4D97-AF65-F5344CB8AC3E}">
        <p14:creationId xmlns:p14="http://schemas.microsoft.com/office/powerpoint/2010/main" val="3963291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uk-UA"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c15="http://schemas.microsoft.com/office/drawing/2012/chart"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uk-UA"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pPr rtl="0"/>
            <a:r>
              <a:rPr lang="uk-UA">
                <a:solidFill>
                  <a:schemeClr val="accent5">
                    <a:lumMod val="40000"/>
                    <a:lumOff val="60000"/>
                  </a:schemeClr>
                </a:solidFill>
              </a:rPr>
              <a:t>Вступ до мереж версія 7.0 (ITN)</a:t>
            </a:r>
          </a:p>
          <a:p>
            <a:endParaRPr lang="en-US" dirty="0"/>
          </a:p>
        </p:txBody>
      </p:sp>
      <p:sp>
        <p:nvSpPr>
          <p:cNvPr id="6" name="Title 5"/>
          <p:cNvSpPr>
            <a:spLocks noGrp="1"/>
          </p:cNvSpPr>
          <p:nvPr>
            <p:ph type="ctrTitle"/>
          </p:nvPr>
        </p:nvSpPr>
        <p:spPr>
          <a:xfrm>
            <a:off x="469497" y="2316480"/>
            <a:ext cx="6672708" cy="1080143"/>
          </a:xfrm>
        </p:spPr>
        <p:txBody>
          <a:bodyPr/>
          <a:lstStyle/>
          <a:p>
            <a:pPr rtl="0"/>
            <a:r>
              <a:rPr lang="uk-UA" dirty="0" smtClean="0">
                <a:solidFill>
                  <a:schemeClr val="accent5">
                    <a:lumMod val="40000"/>
                    <a:lumOff val="60000"/>
                  </a:schemeClr>
                </a:solidFill>
              </a:rPr>
              <a:t>Лекція </a:t>
            </a:r>
            <a:r>
              <a:rPr lang="uk-UA" dirty="0">
                <a:solidFill>
                  <a:schemeClr val="accent5">
                    <a:lumMod val="40000"/>
                    <a:lumOff val="60000"/>
                  </a:schemeClr>
                </a:solidFill>
              </a:rPr>
              <a:t>7: Комутація </a:t>
            </a:r>
            <a:r>
              <a:rPr lang="uk-UA" dirty="0" err="1">
                <a:solidFill>
                  <a:schemeClr val="accent5">
                    <a:lumMod val="40000"/>
                    <a:lumOff val="60000"/>
                  </a:schemeClr>
                </a:solidFill>
              </a:rPr>
              <a:t>Ethernet</a:t>
            </a:r>
            <a:endParaRPr lang="uk-UA" dirty="0">
              <a:solidFill>
                <a:schemeClr val="accent5">
                  <a:lumMod val="40000"/>
                  <a:lumOff val="60000"/>
                </a:schemeClr>
              </a:solidFill>
            </a:endParaRP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MAC адреса Ethernet</a:t>
            </a:r>
            <a:r>
              <a:rPr lang="en-US" dirty="0"/>
              <a:t/>
            </a:r>
            <a:br>
              <a:rPr lang="en-US" dirty="0"/>
            </a:br>
            <a:r>
              <a:rPr lang="uk-UA" sz="2400"/>
              <a:t>MAC-адреса та шістнадцяткова система числення</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47738"/>
            <a:ext cx="8280057" cy="3073946"/>
          </a:xfrm>
        </p:spPr>
        <p:txBody>
          <a:bodyPr/>
          <a:lstStyle/>
          <a:p>
            <a:pPr marL="285750" indent="-285750" algn="l" rtl="0">
              <a:buFont typeface="Arial" panose="020B0604020202020204" pitchFamily="34" charset="0"/>
              <a:buChar char="•"/>
            </a:pPr>
            <a:r>
              <a:rPr lang="uk-UA" sz="1600">
                <a:solidFill>
                  <a:srgbClr val="000000"/>
                </a:solidFill>
              </a:rPr>
              <a:t>MAC-адреса Ethernet складається з 48-розрядного двійкового числа, записаного за допомогою 12 шістнадцяткових цифр.</a:t>
            </a:r>
          </a:p>
          <a:p>
            <a:pPr marL="285750" indent="-285750" algn="l" rtl="0">
              <a:buFont typeface="Arial" panose="020B0604020202020204" pitchFamily="34" charset="0"/>
              <a:buChar char="•"/>
            </a:pPr>
            <a:r>
              <a:rPr lang="uk-UA" sz="1600">
                <a:solidFill>
                  <a:srgbClr val="000000"/>
                </a:solidFill>
              </a:rPr>
              <a:t>Враховуючи, що 8 біт (один байт) є поширеною двійковою групою, двійкові числа від 00000000 до 11111111 можуть бути представлені в шістнадцятковій системі числення як діапазон 00 до FF</a:t>
            </a:r>
          </a:p>
          <a:p>
            <a:pPr marL="285750" indent="-285750" algn="l" rtl="0">
              <a:buFont typeface="Arial" panose="020B0604020202020204" pitchFamily="34" charset="0"/>
              <a:buChar char="•"/>
            </a:pPr>
            <a:r>
              <a:rPr lang="uk-UA" sz="1600">
                <a:solidFill>
                  <a:srgbClr val="000000"/>
                </a:solidFill>
              </a:rPr>
              <a:t>При використанні шістнадцяткової системи числення провідні нулі завжди відображаються, щоб завершити 8-бітове представлення. Наприклад двійкове значення 0000 1010 представлено в шістнадцятковому вигляді як 0A.</a:t>
            </a:r>
          </a:p>
          <a:p>
            <a:pPr marL="285750" indent="-285750" algn="l" rtl="0">
              <a:buFont typeface="Arial" panose="020B0604020202020204" pitchFamily="34" charset="0"/>
              <a:buChar char="•"/>
            </a:pPr>
            <a:r>
              <a:rPr lang="uk-UA" sz="1600">
                <a:solidFill>
                  <a:srgbClr val="000000"/>
                </a:solidFill>
              </a:rPr>
              <a:t>Шістнадцяткові числа часто мають префікс </a:t>
            </a:r>
            <a:r>
              <a:rPr lang="uk-UA" sz="1600" b="1">
                <a:solidFill>
                  <a:srgbClr val="000000"/>
                </a:solidFill>
              </a:rPr>
              <a:t>0x</a:t>
            </a:r>
            <a:r>
              <a:rPr lang="uk-UA" sz="1600">
                <a:solidFill>
                  <a:srgbClr val="000000"/>
                </a:solidFill>
              </a:rPr>
              <a:t> (наприклад, 0x73), щоб розрізняти десяткові та шістнадцяткові числа в документації.</a:t>
            </a:r>
          </a:p>
          <a:p>
            <a:pPr marL="285750" indent="-285750" algn="l" rtl="0">
              <a:buFont typeface="Arial" panose="020B0604020202020204" pitchFamily="34" charset="0"/>
              <a:buChar char="•"/>
            </a:pPr>
            <a:r>
              <a:rPr lang="uk-UA" sz="1600">
                <a:solidFill>
                  <a:srgbClr val="000000"/>
                </a:solidFill>
              </a:rPr>
              <a:t>Шістнадцяткове число також може бути представлено числом 16 у нижньому індексі, або шістнадцятковим числом, за яким слідує літера H (наприклад, 73H).</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363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MAC адреси Ethernet</a:t>
            </a:r>
            <a:r>
              <a:rPr lang="en-US" dirty="0"/>
              <a:t/>
            </a:r>
            <a:br>
              <a:rPr lang="en-US" dirty="0"/>
            </a:br>
            <a:r>
              <a:rPr lang="uk-UA" sz="2400"/>
              <a:t>MAC адреса Ethernet</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679622"/>
            <a:ext cx="8280057" cy="2458214"/>
          </a:xfrm>
        </p:spPr>
        <p:txBody>
          <a:bodyPr/>
          <a:lstStyle/>
          <a:p>
            <a:pPr marL="285750" indent="-285750" algn="l" rtl="0">
              <a:buFont typeface="Arial" panose="020B0604020202020204" pitchFamily="34" charset="0"/>
              <a:buChar char="•"/>
            </a:pPr>
            <a:r>
              <a:rPr lang="uk-UA" sz="1400" dirty="0">
                <a:solidFill>
                  <a:srgbClr val="000000"/>
                </a:solidFill>
              </a:rPr>
              <a:t>В локальній мережі </a:t>
            </a:r>
            <a:r>
              <a:rPr lang="uk-UA" sz="1400" dirty="0" err="1">
                <a:solidFill>
                  <a:srgbClr val="000000"/>
                </a:solidFill>
              </a:rPr>
              <a:t>Ethernet</a:t>
            </a:r>
            <a:r>
              <a:rPr lang="uk-UA" sz="1400" dirty="0">
                <a:solidFill>
                  <a:srgbClr val="000000"/>
                </a:solidFill>
              </a:rPr>
              <a:t> кожен мережний пристрій підключено до одного спільного середовища передавання даних. MAC-адресація забезпечує метод ідентифікації пристрою на Канальному рівні моделі OSI.</a:t>
            </a:r>
          </a:p>
          <a:p>
            <a:pPr marL="285750" indent="-285750" algn="l" rtl="0">
              <a:buFont typeface="Arial" panose="020B0604020202020204" pitchFamily="34" charset="0"/>
              <a:buChar char="•"/>
            </a:pPr>
            <a:r>
              <a:rPr lang="uk-UA" sz="1400" dirty="0">
                <a:solidFill>
                  <a:srgbClr val="000000"/>
                </a:solidFill>
              </a:rPr>
              <a:t>MAC-адреса </a:t>
            </a:r>
            <a:r>
              <a:rPr lang="uk-UA" sz="1400" dirty="0" err="1">
                <a:solidFill>
                  <a:srgbClr val="000000"/>
                </a:solidFill>
              </a:rPr>
              <a:t>Ethernet</a:t>
            </a:r>
            <a:r>
              <a:rPr lang="uk-UA" sz="1400" dirty="0">
                <a:solidFill>
                  <a:srgbClr val="000000"/>
                </a:solidFill>
              </a:rPr>
              <a:t> - це 48-бітна адреса, записана 12 </a:t>
            </a:r>
            <a:r>
              <a:rPr lang="uk-UA" sz="1400" dirty="0" err="1">
                <a:solidFill>
                  <a:srgbClr val="000000"/>
                </a:solidFill>
              </a:rPr>
              <a:t>шістнадцятковими</a:t>
            </a:r>
            <a:r>
              <a:rPr lang="uk-UA" sz="1400" dirty="0">
                <a:solidFill>
                  <a:srgbClr val="000000"/>
                </a:solidFill>
              </a:rPr>
              <a:t> цифрами. Оскільки байт дорівнює 8 бітам, ми також можемо сказати, що довжина MAC-адреси 6 байт.</a:t>
            </a:r>
          </a:p>
          <a:p>
            <a:pPr marL="285750" indent="-285750" algn="l" rtl="0">
              <a:buFont typeface="Arial" panose="020B0604020202020204" pitchFamily="34" charset="0"/>
              <a:buChar char="•"/>
            </a:pPr>
            <a:r>
              <a:rPr lang="uk-UA" sz="1400" dirty="0">
                <a:solidFill>
                  <a:srgbClr val="000000"/>
                </a:solidFill>
              </a:rPr>
              <a:t>Всі MAC-адреси повинні бути унікальними для кожного </a:t>
            </a:r>
            <a:r>
              <a:rPr lang="uk-UA" sz="1400" dirty="0" err="1">
                <a:solidFill>
                  <a:srgbClr val="000000"/>
                </a:solidFill>
              </a:rPr>
              <a:t>Ethernet</a:t>
            </a:r>
            <a:r>
              <a:rPr lang="uk-UA" sz="1400" dirty="0">
                <a:solidFill>
                  <a:srgbClr val="000000"/>
                </a:solidFill>
              </a:rPr>
              <a:t> пристрою або інтерфейсу </a:t>
            </a:r>
            <a:r>
              <a:rPr lang="uk-UA" sz="1400" dirty="0" err="1">
                <a:solidFill>
                  <a:srgbClr val="000000"/>
                </a:solidFill>
              </a:rPr>
              <a:t>Ethernet</a:t>
            </a:r>
            <a:r>
              <a:rPr lang="uk-UA" sz="1400" dirty="0">
                <a:solidFill>
                  <a:srgbClr val="000000"/>
                </a:solidFill>
              </a:rPr>
              <a:t>. Для цього всі постачальники, які продають </a:t>
            </a:r>
            <a:r>
              <a:rPr lang="uk-UA" sz="1400" dirty="0" err="1">
                <a:solidFill>
                  <a:srgbClr val="000000"/>
                </a:solidFill>
              </a:rPr>
              <a:t>Ethernet</a:t>
            </a:r>
            <a:r>
              <a:rPr lang="uk-UA" sz="1400" dirty="0">
                <a:solidFill>
                  <a:srgbClr val="000000"/>
                </a:solidFill>
              </a:rPr>
              <a:t>-пристрої, повинні зареєструватися в IEEE, щоб отримати унікальний з 6 </a:t>
            </a:r>
            <a:r>
              <a:rPr lang="uk-UA" sz="1400" dirty="0" err="1">
                <a:solidFill>
                  <a:srgbClr val="000000"/>
                </a:solidFill>
              </a:rPr>
              <a:t>шістнадцяткових</a:t>
            </a:r>
            <a:r>
              <a:rPr lang="uk-UA" sz="1400" dirty="0">
                <a:solidFill>
                  <a:srgbClr val="000000"/>
                </a:solidFill>
              </a:rPr>
              <a:t> цифр (тобто 24-бітний або 3-байтний) код, який називається унікальним ідентифікатором організації (OUI).</a:t>
            </a:r>
          </a:p>
          <a:p>
            <a:pPr marL="285750" indent="-285750" algn="l" rtl="0">
              <a:buFont typeface="Arial" panose="020B0604020202020204" pitchFamily="34" charset="0"/>
              <a:buChar char="•"/>
            </a:pPr>
            <a:r>
              <a:rPr lang="uk-UA" sz="1400" dirty="0">
                <a:solidFill>
                  <a:srgbClr val="000000"/>
                </a:solidFill>
              </a:rPr>
              <a:t>MAC-адреса </a:t>
            </a:r>
            <a:r>
              <a:rPr lang="uk-UA" sz="1400" dirty="0" err="1">
                <a:solidFill>
                  <a:srgbClr val="000000"/>
                </a:solidFill>
              </a:rPr>
              <a:t>Ethernet</a:t>
            </a:r>
            <a:r>
              <a:rPr lang="uk-UA" sz="1400" dirty="0">
                <a:solidFill>
                  <a:srgbClr val="000000"/>
                </a:solidFill>
              </a:rPr>
              <a:t> складається 6 </a:t>
            </a:r>
            <a:r>
              <a:rPr lang="uk-UA" sz="1400" dirty="0" err="1">
                <a:solidFill>
                  <a:srgbClr val="000000"/>
                </a:solidFill>
              </a:rPr>
              <a:t>шістнадцяткових</a:t>
            </a:r>
            <a:r>
              <a:rPr lang="uk-UA" sz="1400" dirty="0">
                <a:solidFill>
                  <a:srgbClr val="000000"/>
                </a:solidFill>
              </a:rPr>
              <a:t> цифр OUI виробника, за якими слідують 6 </a:t>
            </a:r>
            <a:r>
              <a:rPr lang="uk-UA" sz="1400" dirty="0" err="1">
                <a:solidFill>
                  <a:srgbClr val="000000"/>
                </a:solidFill>
              </a:rPr>
              <a:t>шістнадцяткових</a:t>
            </a:r>
            <a:r>
              <a:rPr lang="uk-UA" sz="1400" dirty="0">
                <a:solidFill>
                  <a:srgbClr val="000000"/>
                </a:solidFill>
              </a:rPr>
              <a:t> цифр, призначених виробником.</a:t>
            </a:r>
          </a:p>
          <a:p>
            <a:pPr marL="342900" indent="-342900" algn="l">
              <a:buFont typeface="Arial" panose="020B0604020202020204" pitchFamily="34" charset="0"/>
              <a:buChar char="•"/>
            </a:pPr>
            <a:endParaRPr lang="en-US" sz="1400" dirty="0">
              <a:solidFill>
                <a:srgbClr val="000000"/>
              </a:solidFill>
            </a:endParaRPr>
          </a:p>
        </p:txBody>
      </p:sp>
      <p:pic>
        <p:nvPicPr>
          <p:cNvPr id="8" name="Рисунок 7">
            <a:extLst>
              <a:ext uri="{FF2B5EF4-FFF2-40B4-BE49-F238E27FC236}">
                <a16:creationId xmlns:a16="http://schemas.microsoft.com/office/drawing/2014/main" id="{4C7598C9-F3A2-4E4A-8383-F5BDDC477189}"/>
              </a:ext>
            </a:extLst>
          </p:cNvPr>
          <p:cNvPicPr>
            <a:picLocks noChangeAspect="1"/>
          </p:cNvPicPr>
          <p:nvPr/>
        </p:nvPicPr>
        <p:blipFill>
          <a:blip r:embed="rId3"/>
          <a:stretch>
            <a:fillRect/>
          </a:stretch>
        </p:blipFill>
        <p:spPr>
          <a:xfrm>
            <a:off x="1020861" y="3236191"/>
            <a:ext cx="7324627" cy="1743755"/>
          </a:xfrm>
          <a:prstGeom prst="rect">
            <a:avLst/>
          </a:prstGeom>
        </p:spPr>
      </p:pic>
    </p:spTree>
    <p:extLst>
      <p:ext uri="{BB962C8B-B14F-4D97-AF65-F5344CB8AC3E}">
        <p14:creationId xmlns:p14="http://schemas.microsoft.com/office/powerpoint/2010/main" val="230760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MAC-адреса Ethernet</a:t>
            </a:r>
            <a:r>
              <a:rPr lang="en-US" dirty="0"/>
              <a:t/>
            </a:r>
            <a:br>
              <a:rPr lang="en-US" dirty="0"/>
            </a:br>
            <a:r>
              <a:rPr lang="uk-UA" sz="2400"/>
              <a:t>Обробка кадрів</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38125" y="763736"/>
            <a:ext cx="5059739" cy="3657998"/>
          </a:xfrm>
        </p:spPr>
        <p:txBody>
          <a:bodyPr/>
          <a:lstStyle/>
          <a:p>
            <a:pPr marL="285750" indent="-285750" algn="l" rtl="0">
              <a:buFont typeface="Arial" panose="020B0604020202020204" pitchFamily="34" charset="0"/>
              <a:buChar char="•"/>
            </a:pPr>
            <a:r>
              <a:rPr lang="uk-UA" sz="1400" dirty="0">
                <a:solidFill>
                  <a:srgbClr val="000000"/>
                </a:solidFill>
              </a:rPr>
              <a:t>Коли пристрій пересилає повідомлення до мережі </a:t>
            </a:r>
            <a:r>
              <a:rPr lang="uk-UA" sz="1400" dirty="0" err="1">
                <a:solidFill>
                  <a:srgbClr val="000000"/>
                </a:solidFill>
              </a:rPr>
              <a:t>Ethernet</a:t>
            </a:r>
            <a:r>
              <a:rPr lang="uk-UA" sz="1400" dirty="0">
                <a:solidFill>
                  <a:srgbClr val="000000"/>
                </a:solidFill>
              </a:rPr>
              <a:t>, заголовок </a:t>
            </a:r>
            <a:r>
              <a:rPr lang="uk-UA" sz="1400" dirty="0" err="1">
                <a:solidFill>
                  <a:srgbClr val="000000"/>
                </a:solidFill>
              </a:rPr>
              <a:t>Ethernet</a:t>
            </a:r>
            <a:r>
              <a:rPr lang="uk-UA" sz="1400" dirty="0">
                <a:solidFill>
                  <a:srgbClr val="000000"/>
                </a:solidFill>
              </a:rPr>
              <a:t> містить поля MAC-адреса джерела та MAC-адреса призначення.</a:t>
            </a:r>
          </a:p>
          <a:p>
            <a:pPr marL="285750" indent="-285750" algn="l" rtl="0">
              <a:buFont typeface="Arial" panose="020B0604020202020204" pitchFamily="34" charset="0"/>
              <a:buChar char="•"/>
            </a:pPr>
            <a:r>
              <a:rPr lang="uk-UA" sz="1400" dirty="0">
                <a:solidFill>
                  <a:srgbClr val="000000"/>
                </a:solidFill>
              </a:rPr>
              <a:t>Коли NIC отримує </a:t>
            </a:r>
            <a:r>
              <a:rPr lang="uk-UA" sz="1400" dirty="0" err="1">
                <a:solidFill>
                  <a:srgbClr val="000000"/>
                </a:solidFill>
              </a:rPr>
              <a:t>Ethernet</a:t>
            </a:r>
            <a:r>
              <a:rPr lang="uk-UA" sz="1400" dirty="0">
                <a:solidFill>
                  <a:srgbClr val="000000"/>
                </a:solidFill>
              </a:rPr>
              <a:t>-кадр, він аналізує MAC-адресу призначення, щоб дізнатися, чи співпадає вона з фізичною MAC-</a:t>
            </a:r>
            <a:r>
              <a:rPr lang="uk-UA" sz="1400" dirty="0" err="1">
                <a:solidFill>
                  <a:srgbClr val="000000"/>
                </a:solidFill>
              </a:rPr>
              <a:t>адресою</a:t>
            </a:r>
            <a:r>
              <a:rPr lang="uk-UA" sz="1400" dirty="0">
                <a:solidFill>
                  <a:srgbClr val="000000"/>
                </a:solidFill>
              </a:rPr>
              <a:t>, яка зберігається в оперативній пам'яті. Якщо вони не збігаються, то пристрій скидає кадр. Якщо збігаються, то кадр передається вгору по рівнях OSI, і в цей час відбувається процес </a:t>
            </a:r>
            <a:r>
              <a:rPr lang="uk-UA" sz="1400" dirty="0" err="1">
                <a:solidFill>
                  <a:srgbClr val="000000"/>
                </a:solidFill>
              </a:rPr>
              <a:t>декапсуляції</a:t>
            </a:r>
            <a:r>
              <a:rPr lang="uk-UA" sz="1400" dirty="0">
                <a:solidFill>
                  <a:srgbClr val="000000"/>
                </a:solidFill>
              </a:rPr>
              <a:t>.</a:t>
            </a:r>
          </a:p>
          <a:p>
            <a:pPr marL="73085" lvl="1" indent="0" rtl="0">
              <a:buNone/>
            </a:pPr>
            <a:r>
              <a:rPr lang="uk-UA" sz="1200" b="1" dirty="0">
                <a:solidFill>
                  <a:srgbClr val="000000"/>
                </a:solidFill>
              </a:rPr>
              <a:t>Примітка:</a:t>
            </a:r>
            <a:r>
              <a:rPr lang="uk-UA" sz="1200" dirty="0">
                <a:solidFill>
                  <a:srgbClr val="000000"/>
                </a:solidFill>
              </a:rPr>
              <a:t> Мережні </a:t>
            </a:r>
            <a:r>
              <a:rPr lang="uk-UA" sz="1200" dirty="0" err="1">
                <a:solidFill>
                  <a:srgbClr val="000000"/>
                </a:solidFill>
              </a:rPr>
              <a:t>інтерфейсні</a:t>
            </a:r>
            <a:r>
              <a:rPr lang="uk-UA" sz="1200" dirty="0">
                <a:solidFill>
                  <a:srgbClr val="000000"/>
                </a:solidFill>
              </a:rPr>
              <a:t> карти </a:t>
            </a:r>
            <a:r>
              <a:rPr lang="uk-UA" sz="1200" dirty="0" err="1">
                <a:solidFill>
                  <a:srgbClr val="000000"/>
                </a:solidFill>
              </a:rPr>
              <a:t>Ethernet</a:t>
            </a:r>
            <a:r>
              <a:rPr lang="uk-UA" sz="1200" dirty="0">
                <a:solidFill>
                  <a:srgbClr val="000000"/>
                </a:solidFill>
              </a:rPr>
              <a:t> також приймають кадри, якщо MAC-адреса призначення є </a:t>
            </a:r>
            <a:r>
              <a:rPr lang="uk-UA" sz="1200" dirty="0" err="1">
                <a:solidFill>
                  <a:srgbClr val="000000"/>
                </a:solidFill>
              </a:rPr>
              <a:t>broadcast</a:t>
            </a:r>
            <a:r>
              <a:rPr lang="uk-UA" sz="1200" dirty="0">
                <a:solidFill>
                  <a:srgbClr val="000000"/>
                </a:solidFill>
              </a:rPr>
              <a:t> або </a:t>
            </a:r>
            <a:r>
              <a:rPr lang="uk-UA" sz="1200" dirty="0" err="1">
                <a:solidFill>
                  <a:srgbClr val="000000"/>
                </a:solidFill>
              </a:rPr>
              <a:t>адресою</a:t>
            </a:r>
            <a:r>
              <a:rPr lang="uk-UA" sz="1200" dirty="0">
                <a:solidFill>
                  <a:srgbClr val="000000"/>
                </a:solidFill>
              </a:rPr>
              <a:t> групової розсилки і вузол належить до відповідної групи.</a:t>
            </a:r>
          </a:p>
          <a:p>
            <a:pPr marL="285750" indent="-285750" algn="l" rtl="0">
              <a:buFont typeface="Arial" panose="020B0604020202020204" pitchFamily="34" charset="0"/>
              <a:buChar char="•"/>
            </a:pPr>
            <a:r>
              <a:rPr lang="uk-UA" sz="1400" dirty="0">
                <a:solidFill>
                  <a:srgbClr val="000000"/>
                </a:solidFill>
              </a:rPr>
              <a:t>Будь-який пристрій, який є джерелом або пунктом призначення </a:t>
            </a:r>
            <a:r>
              <a:rPr lang="uk-UA" sz="1400" dirty="0" err="1">
                <a:solidFill>
                  <a:srgbClr val="000000"/>
                </a:solidFill>
              </a:rPr>
              <a:t>Ethernet</a:t>
            </a:r>
            <a:r>
              <a:rPr lang="uk-UA" sz="1400" dirty="0">
                <a:solidFill>
                  <a:srgbClr val="000000"/>
                </a:solidFill>
              </a:rPr>
              <a:t> кадру, матиме </a:t>
            </a:r>
            <a:r>
              <a:rPr lang="uk-UA" sz="1400" dirty="0" err="1">
                <a:solidFill>
                  <a:srgbClr val="000000"/>
                </a:solidFill>
              </a:rPr>
              <a:t>Ethernet</a:t>
            </a:r>
            <a:r>
              <a:rPr lang="uk-UA" sz="1400" dirty="0">
                <a:solidFill>
                  <a:srgbClr val="000000"/>
                </a:solidFill>
              </a:rPr>
              <a:t> NIC і, отже, MAC-адресу. Це робочі станції, сервери, принтери, мобільні пристрої та маршрутизатори.</a:t>
            </a:r>
          </a:p>
          <a:p>
            <a:pPr marL="285750" indent="-285750" algn="l">
              <a:buFont typeface="Arial" panose="020B0604020202020204" pitchFamily="34" charset="0"/>
              <a:buChar char="•"/>
            </a:pPr>
            <a:endParaRPr lang="en-US" sz="1400" dirty="0">
              <a:solidFill>
                <a:srgbClr val="000000"/>
              </a:solidFill>
            </a:endParaRPr>
          </a:p>
        </p:txBody>
      </p:sp>
      <p:pic>
        <p:nvPicPr>
          <p:cNvPr id="6" name="Рисунок 5">
            <a:extLst>
              <a:ext uri="{FF2B5EF4-FFF2-40B4-BE49-F238E27FC236}">
                <a16:creationId xmlns:a16="http://schemas.microsoft.com/office/drawing/2014/main" id="{34A01986-D40F-4206-9F16-3A28A4EC9623}"/>
              </a:ext>
            </a:extLst>
          </p:cNvPr>
          <p:cNvPicPr>
            <a:picLocks noChangeAspect="1"/>
          </p:cNvPicPr>
          <p:nvPr/>
        </p:nvPicPr>
        <p:blipFill>
          <a:blip r:embed="rId3"/>
          <a:stretch>
            <a:fillRect/>
          </a:stretch>
        </p:blipFill>
        <p:spPr>
          <a:xfrm>
            <a:off x="5057676" y="2017336"/>
            <a:ext cx="3943637" cy="2574583"/>
          </a:xfrm>
          <a:prstGeom prst="rect">
            <a:avLst/>
          </a:prstGeom>
        </p:spPr>
      </p:pic>
    </p:spTree>
    <p:extLst>
      <p:ext uri="{BB962C8B-B14F-4D97-AF65-F5344CB8AC3E}">
        <p14:creationId xmlns:p14="http://schemas.microsoft.com/office/powerpoint/2010/main" val="364992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MAC адреси Ethernet</a:t>
            </a:r>
            <a:r>
              <a:rPr lang="en-US" dirty="0"/>
              <a:t/>
            </a:r>
            <a:br>
              <a:rPr lang="en-US" dirty="0"/>
            </a:br>
            <a:r>
              <a:rPr lang="uk-UA" sz="2400"/>
              <a:t>Індивідуальна MAC адреса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188528" y="669468"/>
            <a:ext cx="4317484" cy="3618545"/>
          </a:xfrm>
        </p:spPr>
        <p:txBody>
          <a:bodyPr/>
          <a:lstStyle/>
          <a:p>
            <a:pPr marL="0" indent="0" algn="l" rtl="0"/>
            <a:r>
              <a:rPr lang="uk-UA" sz="1600" dirty="0">
                <a:solidFill>
                  <a:srgbClr val="000000"/>
                </a:solidFill>
              </a:rPr>
              <a:t>В </a:t>
            </a:r>
            <a:r>
              <a:rPr lang="uk-UA" sz="1600" dirty="0" err="1">
                <a:solidFill>
                  <a:srgbClr val="000000"/>
                </a:solidFill>
              </a:rPr>
              <a:t>Ethernet</a:t>
            </a:r>
            <a:r>
              <a:rPr lang="uk-UA" sz="1600" dirty="0">
                <a:solidFill>
                  <a:srgbClr val="000000"/>
                </a:solidFill>
              </a:rPr>
              <a:t> для індивідуальної, широкомовної та групової розсилки Рівня 2 використовуються різні MAC-адреси.</a:t>
            </a:r>
          </a:p>
          <a:p>
            <a:pPr marL="342900" indent="-342900" algn="l" rtl="0">
              <a:buFont typeface="Arial" panose="020B0604020202020204" pitchFamily="34" charset="0"/>
              <a:buChar char="•"/>
            </a:pPr>
            <a:r>
              <a:rPr lang="uk-UA" sz="1400" dirty="0">
                <a:solidFill>
                  <a:srgbClr val="000000"/>
                </a:solidFill>
              </a:rPr>
              <a:t>MAC-адреса індивідуальної розсилки (</a:t>
            </a:r>
            <a:r>
              <a:rPr lang="uk-UA" sz="1400" dirty="0" err="1">
                <a:solidFill>
                  <a:srgbClr val="000000"/>
                </a:solidFill>
              </a:rPr>
              <a:t>unicast</a:t>
            </a:r>
            <a:r>
              <a:rPr lang="uk-UA" sz="1400" dirty="0">
                <a:solidFill>
                  <a:srgbClr val="000000"/>
                </a:solidFill>
              </a:rPr>
              <a:t>) — це унікальна адреса, яка використовується, коли кадр надсилається з одного пристрою-джерела на один пристрій призначення.</a:t>
            </a:r>
          </a:p>
          <a:p>
            <a:pPr marL="342900" indent="-342900" algn="l" rtl="0">
              <a:buFont typeface="Arial" panose="020B0604020202020204" pitchFamily="34" charset="0"/>
              <a:buChar char="•"/>
            </a:pPr>
            <a:r>
              <a:rPr lang="uk-UA" sz="1400" dirty="0">
                <a:solidFill>
                  <a:srgbClr val="000000"/>
                </a:solidFill>
              </a:rPr>
              <a:t>Процес, який вузол-джерело використовує для визначення MAC-адреси призначення, пов'язаної з ІPv4 </a:t>
            </a:r>
            <a:r>
              <a:rPr lang="uk-UA" sz="1400" dirty="0" err="1">
                <a:solidFill>
                  <a:srgbClr val="000000"/>
                </a:solidFill>
              </a:rPr>
              <a:t>адресою</a:t>
            </a:r>
            <a:r>
              <a:rPr lang="uk-UA" sz="1400" dirty="0">
                <a:solidFill>
                  <a:srgbClr val="000000"/>
                </a:solidFill>
              </a:rPr>
              <a:t>, відомий як протокол визначення адрес (</a:t>
            </a:r>
            <a:r>
              <a:rPr lang="uk-UA" sz="1400" dirty="0" err="1">
                <a:solidFill>
                  <a:srgbClr val="000000"/>
                </a:solidFill>
              </a:rPr>
              <a:t>Address</a:t>
            </a:r>
            <a:r>
              <a:rPr lang="uk-UA" sz="1400" dirty="0">
                <a:solidFill>
                  <a:srgbClr val="000000"/>
                </a:solidFill>
              </a:rPr>
              <a:t> </a:t>
            </a:r>
            <a:r>
              <a:rPr lang="uk-UA" sz="1400" dirty="0" err="1">
                <a:solidFill>
                  <a:srgbClr val="000000"/>
                </a:solidFill>
              </a:rPr>
              <a:t>Resolution</a:t>
            </a:r>
            <a:r>
              <a:rPr lang="uk-UA" sz="1400" dirty="0">
                <a:solidFill>
                  <a:srgbClr val="000000"/>
                </a:solidFill>
              </a:rPr>
              <a:t> </a:t>
            </a:r>
            <a:r>
              <a:rPr lang="uk-UA" sz="1400" dirty="0" err="1">
                <a:solidFill>
                  <a:srgbClr val="000000"/>
                </a:solidFill>
              </a:rPr>
              <a:t>Protocol</a:t>
            </a:r>
            <a:r>
              <a:rPr lang="uk-UA" sz="1400" dirty="0">
                <a:solidFill>
                  <a:srgbClr val="000000"/>
                </a:solidFill>
              </a:rPr>
              <a:t>, ARP). Процес, який вузол-джерело використовує для визначення MAC-адреси призначення, пов'язаної з IPv6 </a:t>
            </a:r>
            <a:r>
              <a:rPr lang="uk-UA" sz="1400" dirty="0" err="1">
                <a:solidFill>
                  <a:srgbClr val="000000"/>
                </a:solidFill>
              </a:rPr>
              <a:t>адресою</a:t>
            </a:r>
            <a:r>
              <a:rPr lang="uk-UA" sz="1400" dirty="0">
                <a:solidFill>
                  <a:srgbClr val="000000"/>
                </a:solidFill>
              </a:rPr>
              <a:t>, відомий як виявлення сусіда (</a:t>
            </a:r>
            <a:r>
              <a:rPr lang="uk-UA" sz="1400" dirty="0" err="1">
                <a:solidFill>
                  <a:srgbClr val="000000"/>
                </a:solidFill>
              </a:rPr>
              <a:t>Neighbor</a:t>
            </a:r>
            <a:r>
              <a:rPr lang="uk-UA" sz="1400" dirty="0">
                <a:solidFill>
                  <a:srgbClr val="000000"/>
                </a:solidFill>
              </a:rPr>
              <a:t> </a:t>
            </a:r>
            <a:r>
              <a:rPr lang="uk-UA" sz="1400" dirty="0" err="1">
                <a:solidFill>
                  <a:srgbClr val="000000"/>
                </a:solidFill>
              </a:rPr>
              <a:t>Discovery</a:t>
            </a:r>
            <a:r>
              <a:rPr lang="uk-UA" sz="1400" dirty="0">
                <a:solidFill>
                  <a:srgbClr val="000000"/>
                </a:solidFill>
              </a:rPr>
              <a:t>, ND).</a:t>
            </a:r>
          </a:p>
          <a:p>
            <a:pPr marL="0" indent="0" algn="l" rtl="0"/>
            <a:r>
              <a:rPr lang="uk-UA" sz="1400" b="1" dirty="0">
                <a:solidFill>
                  <a:srgbClr val="000000"/>
                </a:solidFill>
              </a:rPr>
              <a:t>Примітка:</a:t>
            </a:r>
            <a:r>
              <a:rPr lang="uk-UA" sz="1400" dirty="0">
                <a:solidFill>
                  <a:srgbClr val="000000"/>
                </a:solidFill>
              </a:rPr>
              <a:t> MAC-адреса джерела завжди повинна бути індивідуальною.</a:t>
            </a:r>
          </a:p>
          <a:p>
            <a:pPr marL="0" indent="0" algn="l"/>
            <a:endParaRPr lang="en-US" sz="1400" dirty="0">
              <a:solidFill>
                <a:srgbClr val="000000"/>
              </a:solidFill>
            </a:endParaRPr>
          </a:p>
        </p:txBody>
      </p:sp>
      <p:pic>
        <p:nvPicPr>
          <p:cNvPr id="6" name="Рисунок 5">
            <a:extLst>
              <a:ext uri="{FF2B5EF4-FFF2-40B4-BE49-F238E27FC236}">
                <a16:creationId xmlns:a16="http://schemas.microsoft.com/office/drawing/2014/main" id="{311E3F29-8325-4514-AAC1-8C7435208AC7}"/>
              </a:ext>
            </a:extLst>
          </p:cNvPr>
          <p:cNvPicPr>
            <a:picLocks noChangeAspect="1"/>
          </p:cNvPicPr>
          <p:nvPr/>
        </p:nvPicPr>
        <p:blipFill>
          <a:blip r:embed="rId3"/>
          <a:stretch>
            <a:fillRect/>
          </a:stretch>
        </p:blipFill>
        <p:spPr>
          <a:xfrm>
            <a:off x="4506012" y="1277714"/>
            <a:ext cx="4506011" cy="3010299"/>
          </a:xfrm>
          <a:prstGeom prst="rect">
            <a:avLst/>
          </a:prstGeom>
        </p:spPr>
      </p:pic>
    </p:spTree>
    <p:extLst>
      <p:ext uri="{BB962C8B-B14F-4D97-AF65-F5344CB8AC3E}">
        <p14:creationId xmlns:p14="http://schemas.microsoft.com/office/powerpoint/2010/main" val="393105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МАС адреси Ethernet</a:t>
            </a:r>
            <a:r>
              <a:rPr lang="en-US" dirty="0"/>
              <a:t/>
            </a:r>
            <a:br>
              <a:rPr lang="en-US" dirty="0"/>
            </a:br>
            <a:r>
              <a:rPr lang="uk-UA" sz="2400"/>
              <a:t>Широкомовна MAC-адреса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45097" y="742751"/>
            <a:ext cx="4718017" cy="3657998"/>
          </a:xfrm>
        </p:spPr>
        <p:txBody>
          <a:bodyPr/>
          <a:lstStyle/>
          <a:p>
            <a:pPr marL="0" indent="0" algn="l" rtl="0"/>
            <a:r>
              <a:rPr lang="uk-UA" sz="1500" dirty="0">
                <a:solidFill>
                  <a:srgbClr val="000000"/>
                </a:solidFill>
              </a:rPr>
              <a:t>Широкомовний (</a:t>
            </a:r>
            <a:r>
              <a:rPr lang="uk-UA" sz="1500" dirty="0" err="1">
                <a:solidFill>
                  <a:srgbClr val="000000"/>
                </a:solidFill>
              </a:rPr>
              <a:t>broadcast</a:t>
            </a:r>
            <a:r>
              <a:rPr lang="uk-UA" sz="1500" dirty="0">
                <a:solidFill>
                  <a:srgbClr val="000000"/>
                </a:solidFill>
              </a:rPr>
              <a:t>) кадр </a:t>
            </a:r>
            <a:r>
              <a:rPr lang="uk-UA" sz="1500" dirty="0" err="1">
                <a:solidFill>
                  <a:srgbClr val="000000"/>
                </a:solidFill>
              </a:rPr>
              <a:t>Ethernet</a:t>
            </a:r>
            <a:r>
              <a:rPr lang="uk-UA" sz="1500" dirty="0">
                <a:solidFill>
                  <a:srgbClr val="000000"/>
                </a:solidFill>
              </a:rPr>
              <a:t> отримує і оброблює кожен пристрій в локальній мережі </a:t>
            </a:r>
            <a:r>
              <a:rPr lang="uk-UA" sz="1500" dirty="0" err="1">
                <a:solidFill>
                  <a:srgbClr val="000000"/>
                </a:solidFill>
              </a:rPr>
              <a:t>Ethernet</a:t>
            </a:r>
            <a:r>
              <a:rPr lang="uk-UA" sz="1500" dirty="0">
                <a:solidFill>
                  <a:srgbClr val="000000"/>
                </a:solidFill>
              </a:rPr>
              <a:t>. Особливості широкомовного кадру </a:t>
            </a:r>
            <a:r>
              <a:rPr lang="uk-UA" sz="1500" dirty="0" err="1">
                <a:solidFill>
                  <a:srgbClr val="000000"/>
                </a:solidFill>
              </a:rPr>
              <a:t>Ethernet</a:t>
            </a:r>
            <a:r>
              <a:rPr lang="uk-UA" sz="1500" dirty="0">
                <a:solidFill>
                  <a:srgbClr val="000000"/>
                </a:solidFill>
              </a:rPr>
              <a:t> полягають в наступному:</a:t>
            </a:r>
          </a:p>
          <a:p>
            <a:pPr marL="285750" indent="-285750" algn="l" rtl="0">
              <a:buFont typeface="Arial" panose="020B0604020202020204" pitchFamily="34" charset="0"/>
              <a:buChar char="•"/>
            </a:pPr>
            <a:r>
              <a:rPr lang="uk-UA" sz="1500" dirty="0">
                <a:solidFill>
                  <a:srgbClr val="000000"/>
                </a:solidFill>
              </a:rPr>
              <a:t>Він має MAC-адресу призначення FF-FF-FF-FF-FF-FF у </a:t>
            </a:r>
            <a:r>
              <a:rPr lang="uk-UA" sz="1500" dirty="0" err="1">
                <a:solidFill>
                  <a:srgbClr val="000000"/>
                </a:solidFill>
              </a:rPr>
              <a:t>шістнадцятковому</a:t>
            </a:r>
            <a:r>
              <a:rPr lang="uk-UA" sz="1500" dirty="0">
                <a:solidFill>
                  <a:srgbClr val="000000"/>
                </a:solidFill>
              </a:rPr>
              <a:t> представленні (48 одиниць у двійковому форматі).</a:t>
            </a:r>
          </a:p>
          <a:p>
            <a:pPr marL="285750" indent="-285750" algn="l" rtl="0">
              <a:buFont typeface="Arial" panose="020B0604020202020204" pitchFamily="34" charset="0"/>
              <a:buChar char="•"/>
            </a:pPr>
            <a:r>
              <a:rPr lang="uk-UA" sz="1500" dirty="0">
                <a:solidFill>
                  <a:srgbClr val="000000"/>
                </a:solidFill>
              </a:rPr>
              <a:t>Він пересилається на всі порти комутатора </a:t>
            </a:r>
            <a:r>
              <a:rPr lang="uk-UA" sz="1500" dirty="0" err="1">
                <a:solidFill>
                  <a:srgbClr val="000000"/>
                </a:solidFill>
              </a:rPr>
              <a:t>Ethernet</a:t>
            </a:r>
            <a:r>
              <a:rPr lang="uk-UA" sz="1500" dirty="0">
                <a:solidFill>
                  <a:srgbClr val="000000"/>
                </a:solidFill>
              </a:rPr>
              <a:t>, окрім вхідного порту. Він не пересилається маршрутизатором.</a:t>
            </a:r>
          </a:p>
          <a:p>
            <a:pPr marL="285750" indent="-285750" algn="l" rtl="0">
              <a:buFont typeface="Arial" panose="020B0604020202020204" pitchFamily="34" charset="0"/>
              <a:buChar char="•"/>
            </a:pPr>
            <a:r>
              <a:rPr lang="uk-UA" sz="1500" dirty="0">
                <a:solidFill>
                  <a:srgbClr val="000000"/>
                </a:solidFill>
              </a:rPr>
              <a:t>Якщо </a:t>
            </a:r>
            <a:r>
              <a:rPr lang="uk-UA" sz="1500" dirty="0" err="1">
                <a:solidFill>
                  <a:srgbClr val="000000"/>
                </a:solidFill>
              </a:rPr>
              <a:t>інкапсульовані</a:t>
            </a:r>
            <a:r>
              <a:rPr lang="uk-UA" sz="1500" dirty="0">
                <a:solidFill>
                  <a:srgbClr val="000000"/>
                </a:solidFill>
              </a:rPr>
              <a:t> дані - це IPv4 широкомовний пакет, це означає, що IPv4-адреса призначення в пакеті має всі одиниці в частині, яка ідентифікує вузол. Цей шаблон в адресі означає, що всі вузли в цій локальній мережі (широкомовному домені) отримають і оброблять пакет.</a:t>
            </a:r>
          </a:p>
          <a:p>
            <a:pPr marL="0" indent="0" algn="l"/>
            <a:endParaRPr lang="en-US" sz="1400" dirty="0">
              <a:solidFill>
                <a:srgbClr val="000000"/>
              </a:solidFill>
            </a:endParaRPr>
          </a:p>
        </p:txBody>
      </p:sp>
      <p:pic>
        <p:nvPicPr>
          <p:cNvPr id="6" name="Рисунок 5">
            <a:extLst>
              <a:ext uri="{FF2B5EF4-FFF2-40B4-BE49-F238E27FC236}">
                <a16:creationId xmlns:a16="http://schemas.microsoft.com/office/drawing/2014/main" id="{51BE6DDD-1953-4553-92D1-ED7E758E7AA0}"/>
              </a:ext>
            </a:extLst>
          </p:cNvPr>
          <p:cNvPicPr>
            <a:picLocks noChangeAspect="1"/>
          </p:cNvPicPr>
          <p:nvPr/>
        </p:nvPicPr>
        <p:blipFill>
          <a:blip r:embed="rId3"/>
          <a:stretch>
            <a:fillRect/>
          </a:stretch>
        </p:blipFill>
        <p:spPr>
          <a:xfrm>
            <a:off x="4878273" y="1866507"/>
            <a:ext cx="4097083" cy="2741631"/>
          </a:xfrm>
          <a:prstGeom prst="rect">
            <a:avLst/>
          </a:prstGeom>
        </p:spPr>
      </p:pic>
    </p:spTree>
    <p:extLst>
      <p:ext uri="{BB962C8B-B14F-4D97-AF65-F5344CB8AC3E}">
        <p14:creationId xmlns:p14="http://schemas.microsoft.com/office/powerpoint/2010/main" val="161136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dirty="0"/>
              <a:t>MAC-адреси </a:t>
            </a:r>
            <a:r>
              <a:rPr lang="uk-UA" sz="1600" dirty="0" err="1"/>
              <a:t>Ethernet</a:t>
            </a:r>
            <a:r>
              <a:rPr lang="en-US" dirty="0"/>
              <a:t/>
            </a:r>
            <a:br>
              <a:rPr lang="en-US" dirty="0"/>
            </a:br>
            <a:r>
              <a:rPr lang="uk-UA" sz="2400" dirty="0"/>
              <a:t>Групова MAC-адреса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0" y="653330"/>
            <a:ext cx="5458120" cy="3836839"/>
          </a:xfrm>
        </p:spPr>
        <p:txBody>
          <a:bodyPr/>
          <a:lstStyle/>
          <a:p>
            <a:pPr marL="0" indent="0" algn="l" rtl="0"/>
            <a:r>
              <a:rPr lang="uk-UA" sz="1200" dirty="0" err="1">
                <a:solidFill>
                  <a:srgbClr val="000000"/>
                </a:solidFill>
              </a:rPr>
              <a:t>Ethernet</a:t>
            </a:r>
            <a:r>
              <a:rPr lang="uk-UA" sz="1200" dirty="0">
                <a:solidFill>
                  <a:srgbClr val="000000"/>
                </a:solidFill>
              </a:rPr>
              <a:t>-кадр групової розсилки (</a:t>
            </a:r>
            <a:r>
              <a:rPr lang="uk-UA" sz="1200" dirty="0" err="1">
                <a:solidFill>
                  <a:srgbClr val="000000"/>
                </a:solidFill>
              </a:rPr>
              <a:t>multicast</a:t>
            </a:r>
            <a:r>
              <a:rPr lang="uk-UA" sz="1200" dirty="0">
                <a:solidFill>
                  <a:srgbClr val="000000"/>
                </a:solidFill>
              </a:rPr>
              <a:t>) отримає і обробить група пристроїв, які належать до однієї </a:t>
            </a:r>
            <a:r>
              <a:rPr lang="uk-UA" sz="1200" dirty="0" err="1">
                <a:solidFill>
                  <a:srgbClr val="000000"/>
                </a:solidFill>
              </a:rPr>
              <a:t>multicast</a:t>
            </a:r>
            <a:r>
              <a:rPr lang="uk-UA" sz="1200" dirty="0">
                <a:solidFill>
                  <a:srgbClr val="000000"/>
                </a:solidFill>
              </a:rPr>
              <a:t> групи. </a:t>
            </a:r>
          </a:p>
          <a:p>
            <a:pPr marL="285750" indent="-285750" algn="l" rtl="0">
              <a:buFont typeface="Arial" panose="020B0604020202020204" pitchFamily="34" charset="0"/>
              <a:buChar char="•"/>
            </a:pPr>
            <a:r>
              <a:rPr lang="uk-UA" sz="1300" dirty="0">
                <a:solidFill>
                  <a:srgbClr val="000000"/>
                </a:solidFill>
              </a:rPr>
              <a:t>MAC-адреса призначення 01-00-5E використовується, коли </a:t>
            </a:r>
            <a:r>
              <a:rPr lang="uk-UA" sz="1300" dirty="0" err="1">
                <a:solidFill>
                  <a:srgbClr val="000000"/>
                </a:solidFill>
              </a:rPr>
              <a:t>інкапсульовані</a:t>
            </a:r>
            <a:r>
              <a:rPr lang="uk-UA" sz="1300" dirty="0">
                <a:solidFill>
                  <a:srgbClr val="000000"/>
                </a:solidFill>
              </a:rPr>
              <a:t> IPv4-дані є пакетом групової розсилки. MAC-адреса призначення 33-33 використовується, коли </a:t>
            </a:r>
            <a:r>
              <a:rPr lang="uk-UA" sz="1300" dirty="0" err="1">
                <a:solidFill>
                  <a:srgbClr val="000000"/>
                </a:solidFill>
              </a:rPr>
              <a:t>інкапсульовані</a:t>
            </a:r>
            <a:r>
              <a:rPr lang="uk-UA" sz="1300" dirty="0">
                <a:solidFill>
                  <a:srgbClr val="000000"/>
                </a:solidFill>
              </a:rPr>
              <a:t> дані є IPv6-пакетом групової розсилки.</a:t>
            </a:r>
          </a:p>
          <a:p>
            <a:pPr marL="285750" indent="-285750" algn="l" rtl="0">
              <a:spcBef>
                <a:spcPts val="200"/>
              </a:spcBef>
              <a:buFont typeface="Arial" panose="020B0604020202020204" pitchFamily="34" charset="0"/>
              <a:buChar char="•"/>
            </a:pPr>
            <a:r>
              <a:rPr lang="uk-UA" sz="1300" dirty="0">
                <a:solidFill>
                  <a:srgbClr val="000000"/>
                </a:solidFill>
              </a:rPr>
              <a:t>Існують інші зарезервовані МAC-адреси призначення групової розсилки, коли </a:t>
            </a:r>
            <a:r>
              <a:rPr lang="uk-UA" sz="1300" dirty="0" err="1">
                <a:solidFill>
                  <a:srgbClr val="000000"/>
                </a:solidFill>
              </a:rPr>
              <a:t>інкапсульовані</a:t>
            </a:r>
            <a:r>
              <a:rPr lang="uk-UA" sz="1300" dirty="0">
                <a:solidFill>
                  <a:srgbClr val="000000"/>
                </a:solidFill>
              </a:rPr>
              <a:t> дані - це не IP, а наприклад, </a:t>
            </a:r>
            <a:r>
              <a:rPr lang="uk-UA" sz="1300" dirty="0" err="1">
                <a:solidFill>
                  <a:srgbClr val="000000"/>
                </a:solidFill>
              </a:rPr>
              <a:t>Spanning</a:t>
            </a:r>
            <a:r>
              <a:rPr lang="uk-UA" sz="1300" dirty="0">
                <a:solidFill>
                  <a:srgbClr val="000000"/>
                </a:solidFill>
              </a:rPr>
              <a:t> </a:t>
            </a:r>
            <a:r>
              <a:rPr lang="uk-UA" sz="1300" dirty="0" err="1">
                <a:solidFill>
                  <a:srgbClr val="000000"/>
                </a:solidFill>
              </a:rPr>
              <a:t>Tree</a:t>
            </a:r>
            <a:r>
              <a:rPr lang="uk-UA" sz="1300" dirty="0">
                <a:solidFill>
                  <a:srgbClr val="000000"/>
                </a:solidFill>
              </a:rPr>
              <a:t> </a:t>
            </a:r>
            <a:r>
              <a:rPr lang="uk-UA" sz="1300" dirty="0" err="1">
                <a:solidFill>
                  <a:srgbClr val="000000"/>
                </a:solidFill>
              </a:rPr>
              <a:t>Protocol</a:t>
            </a:r>
            <a:r>
              <a:rPr lang="uk-UA" sz="1300" dirty="0">
                <a:solidFill>
                  <a:srgbClr val="000000"/>
                </a:solidFill>
              </a:rPr>
              <a:t> (STP).</a:t>
            </a:r>
          </a:p>
          <a:p>
            <a:pPr marL="285750" indent="-285750" algn="l" rtl="0">
              <a:spcBef>
                <a:spcPts val="200"/>
              </a:spcBef>
              <a:buFont typeface="Arial" panose="020B0604020202020204" pitchFamily="34" charset="0"/>
              <a:buChar char="•"/>
            </a:pPr>
            <a:r>
              <a:rPr lang="uk-UA" sz="1300" dirty="0">
                <a:solidFill>
                  <a:srgbClr val="000000"/>
                </a:solidFill>
              </a:rPr>
              <a:t>Такі кадри пересилаються на всі порти комутатора </a:t>
            </a:r>
            <a:r>
              <a:rPr lang="uk-UA" sz="1300" dirty="0" err="1">
                <a:solidFill>
                  <a:srgbClr val="000000"/>
                </a:solidFill>
              </a:rPr>
              <a:t>Ethernet</a:t>
            </a:r>
            <a:r>
              <a:rPr lang="uk-UA" sz="1300" dirty="0">
                <a:solidFill>
                  <a:srgbClr val="000000"/>
                </a:solidFill>
              </a:rPr>
              <a:t>, окрім випадків, коли комутатор налаштований на прослуховування групових розсилок (</a:t>
            </a:r>
            <a:r>
              <a:rPr lang="uk-UA" sz="1300" dirty="0" err="1">
                <a:solidFill>
                  <a:srgbClr val="000000"/>
                </a:solidFill>
              </a:rPr>
              <a:t>multicast</a:t>
            </a:r>
            <a:r>
              <a:rPr lang="uk-UA" sz="1300" dirty="0">
                <a:solidFill>
                  <a:srgbClr val="000000"/>
                </a:solidFill>
              </a:rPr>
              <a:t> </a:t>
            </a:r>
            <a:r>
              <a:rPr lang="uk-UA" sz="1300" dirty="0" err="1">
                <a:solidFill>
                  <a:srgbClr val="000000"/>
                </a:solidFill>
              </a:rPr>
              <a:t>snooping</a:t>
            </a:r>
            <a:r>
              <a:rPr lang="uk-UA" sz="1300" dirty="0">
                <a:solidFill>
                  <a:srgbClr val="000000"/>
                </a:solidFill>
              </a:rPr>
              <a:t>). Такі кадри не пересилається маршрутизатором, окрім випадків, коли  маршрутизатор налаштований на маршрутизацію пакетів групової розсилки.</a:t>
            </a:r>
          </a:p>
          <a:p>
            <a:pPr marL="285750" indent="-285750" algn="l" rtl="0">
              <a:spcBef>
                <a:spcPts val="200"/>
              </a:spcBef>
              <a:buFont typeface="Arial" panose="020B0604020202020204" pitchFamily="34" charset="0"/>
              <a:buChar char="•"/>
            </a:pPr>
            <a:r>
              <a:rPr lang="uk-UA" sz="1300" dirty="0">
                <a:solidFill>
                  <a:srgbClr val="000000"/>
                </a:solidFill>
              </a:rPr>
              <a:t>Оскільки адреси групової розсилки представляють групу адрес (іноді їх називають групою </a:t>
            </a:r>
            <a:r>
              <a:rPr lang="uk-UA" sz="1300" dirty="0" err="1">
                <a:solidFill>
                  <a:srgbClr val="000000"/>
                </a:solidFill>
              </a:rPr>
              <a:t>хостів</a:t>
            </a:r>
            <a:r>
              <a:rPr lang="uk-UA" sz="1300" dirty="0">
                <a:solidFill>
                  <a:srgbClr val="000000"/>
                </a:solidFill>
              </a:rPr>
              <a:t>), їх можна використовувати лише в якості адреси призначення пакета. Адреса джерела завжди є індивідуальною.</a:t>
            </a:r>
          </a:p>
          <a:p>
            <a:pPr marL="285750" indent="-285750" algn="l" rtl="0">
              <a:spcBef>
                <a:spcPts val="200"/>
              </a:spcBef>
              <a:buFont typeface="Arial" panose="020B0604020202020204" pitchFamily="34" charset="0"/>
              <a:buChar char="•"/>
            </a:pPr>
            <a:r>
              <a:rPr lang="uk-UA" sz="1300" dirty="0">
                <a:solidFill>
                  <a:srgbClr val="000000"/>
                </a:solidFill>
              </a:rPr>
              <a:t>Як і для індивідуальних і широкомовних адрес, IP-адреса групової розсилки також потребує відповідної MAC-адреси групової розсилки.</a:t>
            </a:r>
          </a:p>
        </p:txBody>
      </p:sp>
      <p:pic>
        <p:nvPicPr>
          <p:cNvPr id="6" name="Рисунок 5">
            <a:extLst>
              <a:ext uri="{FF2B5EF4-FFF2-40B4-BE49-F238E27FC236}">
                <a16:creationId xmlns:a16="http://schemas.microsoft.com/office/drawing/2014/main" id="{661929CC-BB89-40DF-B347-008B29649898}"/>
              </a:ext>
            </a:extLst>
          </p:cNvPr>
          <p:cNvPicPr>
            <a:picLocks noChangeAspect="1"/>
          </p:cNvPicPr>
          <p:nvPr/>
        </p:nvPicPr>
        <p:blipFill>
          <a:blip r:embed="rId3"/>
          <a:stretch>
            <a:fillRect/>
          </a:stretch>
        </p:blipFill>
        <p:spPr>
          <a:xfrm>
            <a:off x="5416016" y="725864"/>
            <a:ext cx="3788224" cy="2381610"/>
          </a:xfrm>
          <a:prstGeom prst="rect">
            <a:avLst/>
          </a:prstGeom>
        </p:spPr>
      </p:pic>
    </p:spTree>
    <p:extLst>
      <p:ext uri="{BB962C8B-B14F-4D97-AF65-F5344CB8AC3E}">
        <p14:creationId xmlns:p14="http://schemas.microsoft.com/office/powerpoint/2010/main" val="169159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7.3 Таблиця MAC-адрес</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Таблиця MAC-адрес</a:t>
            </a:r>
            <a:r>
              <a:rPr lang="en-US" dirty="0"/>
              <a:t/>
            </a:r>
            <a:br>
              <a:rPr lang="en-US" dirty="0"/>
            </a:br>
            <a:r>
              <a:rPr lang="uk-UA" sz="2400"/>
              <a:t>Основи роботи комутатора</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342900" indent="-342900" algn="l" rtl="0">
              <a:buFont typeface="Arial" panose="020B0604020202020204" pitchFamily="34" charset="0"/>
              <a:buChar char="•"/>
            </a:pPr>
            <a:r>
              <a:rPr lang="uk-UA" sz="1600">
                <a:solidFill>
                  <a:srgbClr val="000000"/>
                </a:solidFill>
              </a:rPr>
              <a:t>Ethernet-комутатор Рівня 2 використовує MAC-адреси Рівня 2 для прийняття рішень щодо пересилання кадрів. Абсолютно не важливо які дані (протокол) переносяться в полі даних кадру, це пакет IPv4, ARP-повідомлення або IPv6 ND пакет. Комутатор приймає рішення щодо пересилання виключно базуючись на MAC-адресі Ethernet Рівня 2.</a:t>
            </a:r>
          </a:p>
          <a:p>
            <a:pPr marL="342900" indent="-342900" algn="l" rtl="0">
              <a:buFont typeface="Arial" panose="020B0604020202020204" pitchFamily="34" charset="0"/>
              <a:buChar char="•"/>
            </a:pPr>
            <a:r>
              <a:rPr lang="uk-UA" sz="1600">
                <a:solidFill>
                  <a:srgbClr val="000000"/>
                </a:solidFill>
              </a:rPr>
              <a:t>Комутатор Ethernet аналізує таблицю MAC-адрес, щоб прийняти рішення щодо пересилання для кожного кадру, на відміну від застарілих концентраторів Ethernet, які повторюють біти на всі свої порти, окрім вхідного порту. </a:t>
            </a:r>
          </a:p>
          <a:p>
            <a:pPr marL="342900" indent="-342900" algn="l" rtl="0">
              <a:buFont typeface="Arial" panose="020B0604020202020204" pitchFamily="34" charset="0"/>
              <a:buChar char="•"/>
            </a:pPr>
            <a:r>
              <a:rPr lang="uk-UA" sz="1600">
                <a:solidFill>
                  <a:srgbClr val="000000"/>
                </a:solidFill>
              </a:rPr>
              <a:t>Коли комутатор вмикають, таблиця MAC-адрес порожня</a:t>
            </a:r>
          </a:p>
          <a:p>
            <a:pPr marL="0" indent="0" algn="l"/>
            <a:endParaRPr lang="en-US" sz="1600" b="1" dirty="0">
              <a:solidFill>
                <a:srgbClr val="000000"/>
              </a:solidFill>
            </a:endParaRPr>
          </a:p>
          <a:p>
            <a:pPr marL="0" indent="0" algn="l" rtl="0"/>
            <a:r>
              <a:rPr lang="uk-UA" sz="1600" b="1">
                <a:solidFill>
                  <a:srgbClr val="000000"/>
                </a:solidFill>
              </a:rPr>
              <a:t>Примітка</a:t>
            </a:r>
            <a:r>
              <a:rPr lang="uk-UA" sz="1600">
                <a:solidFill>
                  <a:srgbClr val="000000"/>
                </a:solidFill>
              </a:rPr>
              <a:t>: Таблицю MAC-адрес іноді називають таблицею асоціативної пам'яті (content addressable memory, CAM).</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248442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Таблиця MAC-адрес</a:t>
            </a:r>
            <a:r>
              <a:rPr lang="en-US" dirty="0"/>
              <a:t/>
            </a:r>
            <a:br>
              <a:rPr lang="en-US" dirty="0"/>
            </a:br>
            <a:r>
              <a:rPr lang="uk-UA" sz="2400"/>
              <a:t>Комутатор: процеси вивчення та перенаправлення</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uk-UA" sz="1600" b="1">
                <a:solidFill>
                  <a:srgbClr val="000000"/>
                </a:solidFill>
              </a:rPr>
              <a:t>Дослідження MAC-адреси джерела (Learn)</a:t>
            </a:r>
          </a:p>
          <a:p>
            <a:pPr marL="0" indent="0" algn="l" rtl="0"/>
            <a:r>
              <a:rPr lang="uk-UA" sz="1600">
                <a:solidFill>
                  <a:srgbClr val="000000"/>
                </a:solidFill>
              </a:rPr>
              <a:t>Кожен кадр, що входить до комутатора, перевіряється на наявність нової інформації для вивчення. Для цього перевіряється MAC-адреса джерела кадру та номер порту, через який кадр надійшов до комутатора. Якщо MAC-адреса джерела кадру відсутня в таблиці, вона додається до таблиці МАС-адрес разом із номером вхідного порту. Якщо вихідна MAC-адреса існує, комутатор оновлює таймер оновлення для цього запису. За замовчуванням більшість комутаторів Ethernet зберігають запис у таблиці протягом п'яти хвилин.</a:t>
            </a:r>
          </a:p>
          <a:p>
            <a:pPr marL="0" indent="0" algn="l"/>
            <a:endParaRPr lang="en-US" sz="1600" b="1" dirty="0">
              <a:solidFill>
                <a:srgbClr val="000000"/>
              </a:solidFill>
            </a:endParaRPr>
          </a:p>
          <a:p>
            <a:pPr marL="0" indent="0" algn="l" rtl="0"/>
            <a:r>
              <a:rPr lang="uk-UA" sz="1600" b="1">
                <a:solidFill>
                  <a:srgbClr val="000000"/>
                </a:solidFill>
              </a:rPr>
              <a:t>Примітка</a:t>
            </a:r>
            <a:r>
              <a:rPr lang="uk-UA" sz="1600">
                <a:solidFill>
                  <a:srgbClr val="000000"/>
                </a:solidFill>
              </a:rPr>
              <a:t>: Якщо вихідна MAC-адреса існує в таблиці, але на іншому порту, комутатор розглядає це як новий запис. Запис замінюється на зіставлення тієї ж MAC-адреси, але з більш актуальним номером порту.</a:t>
            </a:r>
          </a:p>
        </p:txBody>
      </p:sp>
    </p:spTree>
    <p:extLst>
      <p:ext uri="{BB962C8B-B14F-4D97-AF65-F5344CB8AC3E}">
        <p14:creationId xmlns:p14="http://schemas.microsoft.com/office/powerpoint/2010/main" val="191040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57885"/>
            <a:ext cx="8345488" cy="731837"/>
          </a:xfrm>
        </p:spPr>
        <p:txBody>
          <a:bodyPr/>
          <a:lstStyle/>
          <a:p>
            <a:pPr rtl="0"/>
            <a:r>
              <a:rPr lang="uk-UA" sz="1600" dirty="0"/>
              <a:t>Таблиця MAC-адрес</a:t>
            </a:r>
            <a:r>
              <a:rPr lang="en-US" dirty="0"/>
              <a:t/>
            </a:r>
            <a:br>
              <a:rPr lang="en-US" dirty="0"/>
            </a:br>
            <a:r>
              <a:rPr lang="uk-UA" sz="2400" dirty="0"/>
              <a:t>Комутатор: процеси вивчення та перенаправлення (продовж.)</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31971" y="961698"/>
            <a:ext cx="8280057" cy="3657998"/>
          </a:xfrm>
        </p:spPr>
        <p:txBody>
          <a:bodyPr/>
          <a:lstStyle/>
          <a:p>
            <a:pPr marL="0" indent="0" algn="l" rtl="0"/>
            <a:r>
              <a:rPr lang="uk-UA" sz="1600" b="1" dirty="0">
                <a:solidFill>
                  <a:srgbClr val="000000"/>
                </a:solidFill>
              </a:rPr>
              <a:t>Пошук MAC-адреси призначення (</a:t>
            </a:r>
            <a:r>
              <a:rPr lang="uk-UA" sz="1600" b="1" dirty="0" err="1">
                <a:solidFill>
                  <a:srgbClr val="000000"/>
                </a:solidFill>
              </a:rPr>
              <a:t>Forward</a:t>
            </a:r>
            <a:r>
              <a:rPr lang="uk-UA" sz="1600" b="1" dirty="0">
                <a:solidFill>
                  <a:srgbClr val="000000"/>
                </a:solidFill>
              </a:rPr>
              <a:t>)</a:t>
            </a:r>
          </a:p>
          <a:p>
            <a:pPr marL="0" indent="0" algn="l" rtl="0"/>
            <a:r>
              <a:rPr lang="uk-UA" sz="1600" dirty="0">
                <a:solidFill>
                  <a:srgbClr val="000000"/>
                </a:solidFill>
              </a:rPr>
              <a:t>Якщо MAC-адреса призначення є </a:t>
            </a:r>
            <a:r>
              <a:rPr lang="uk-UA" sz="1600" dirty="0" err="1">
                <a:solidFill>
                  <a:srgbClr val="000000"/>
                </a:solidFill>
              </a:rPr>
              <a:t>адресою</a:t>
            </a:r>
            <a:r>
              <a:rPr lang="uk-UA" sz="1600" dirty="0">
                <a:solidFill>
                  <a:srgbClr val="000000"/>
                </a:solidFill>
              </a:rPr>
              <a:t> індивідуальної розсилки, комутатор буде шукати відповідність між MAC-</a:t>
            </a:r>
            <a:r>
              <a:rPr lang="uk-UA" sz="1600" dirty="0" err="1">
                <a:solidFill>
                  <a:srgbClr val="000000"/>
                </a:solidFill>
              </a:rPr>
              <a:t>адресою</a:t>
            </a:r>
            <a:r>
              <a:rPr lang="uk-UA" sz="1600" dirty="0">
                <a:solidFill>
                  <a:srgbClr val="000000"/>
                </a:solidFill>
              </a:rPr>
              <a:t> призначення кадру та записом в його таблиці MAC-адрес. Якщо MAC адреса отримувача представлена в таблиці, комутатор </a:t>
            </a:r>
            <a:r>
              <a:rPr lang="uk-UA" sz="1600" dirty="0" err="1">
                <a:solidFill>
                  <a:srgbClr val="000000"/>
                </a:solidFill>
              </a:rPr>
              <a:t>передасть</a:t>
            </a:r>
            <a:r>
              <a:rPr lang="uk-UA" sz="1600" dirty="0">
                <a:solidFill>
                  <a:srgbClr val="000000"/>
                </a:solidFill>
              </a:rPr>
              <a:t> кадр через визначений порт. Якщо MAC-адреса призначення відсутня в таблиці, комутатор </a:t>
            </a:r>
            <a:r>
              <a:rPr lang="uk-UA" sz="1600" dirty="0" err="1">
                <a:solidFill>
                  <a:srgbClr val="000000"/>
                </a:solidFill>
              </a:rPr>
              <a:t>передасть</a:t>
            </a:r>
            <a:r>
              <a:rPr lang="uk-UA" sz="1600" dirty="0">
                <a:solidFill>
                  <a:srgbClr val="000000"/>
                </a:solidFill>
              </a:rPr>
              <a:t> кадр через усі порти за винятком вхідного порту. Це називається індивідуальна розсилка невідомому отримувачу (</a:t>
            </a:r>
            <a:r>
              <a:rPr lang="uk-UA" sz="1600" dirty="0" err="1">
                <a:solidFill>
                  <a:srgbClr val="000000"/>
                </a:solidFill>
              </a:rPr>
              <a:t>unknown</a:t>
            </a:r>
            <a:r>
              <a:rPr lang="uk-UA" sz="1600" dirty="0">
                <a:solidFill>
                  <a:srgbClr val="000000"/>
                </a:solidFill>
              </a:rPr>
              <a:t> </a:t>
            </a:r>
            <a:r>
              <a:rPr lang="uk-UA" sz="1600" dirty="0" err="1">
                <a:solidFill>
                  <a:srgbClr val="000000"/>
                </a:solidFill>
              </a:rPr>
              <a:t>unicast</a:t>
            </a:r>
            <a:r>
              <a:rPr lang="uk-UA" sz="1600" dirty="0">
                <a:solidFill>
                  <a:srgbClr val="000000"/>
                </a:solidFill>
              </a:rPr>
              <a:t>).</a:t>
            </a:r>
          </a:p>
          <a:p>
            <a:pPr marL="0" indent="0" algn="l"/>
            <a:endParaRPr lang="en-US" sz="1600" b="1" dirty="0">
              <a:solidFill>
                <a:srgbClr val="000000"/>
              </a:solidFill>
            </a:endParaRPr>
          </a:p>
          <a:p>
            <a:pPr marL="0" indent="0" algn="l" rtl="0"/>
            <a:r>
              <a:rPr lang="uk-UA" sz="1600" b="1" dirty="0">
                <a:solidFill>
                  <a:srgbClr val="000000"/>
                </a:solidFill>
              </a:rPr>
              <a:t>Примітка</a:t>
            </a:r>
            <a:r>
              <a:rPr lang="uk-UA" sz="1600" dirty="0">
                <a:solidFill>
                  <a:srgbClr val="000000"/>
                </a:solidFill>
              </a:rPr>
              <a:t>: Якщо MAC-адреса призначення є широкомовною або груповою, кадр також передається через всі порти, крім вхідного порту.</a:t>
            </a:r>
          </a:p>
        </p:txBody>
      </p:sp>
    </p:spTree>
    <p:extLst>
      <p:ext uri="{BB962C8B-B14F-4D97-AF65-F5344CB8AC3E}">
        <p14:creationId xmlns:p14="http://schemas.microsoft.com/office/powerpoint/2010/main" val="30335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endParaRPr lang="en-US" altLang="en-US" sz="1600" dirty="0">
              <a:solidFill>
                <a:schemeClr val="tx1"/>
              </a:solidFill>
            </a:endParaRPr>
          </a:p>
          <a:p>
            <a:pPr marL="0" lvl="0" indent="0" defTabSz="914400" rtl="0" eaLnBrk="0" hangingPunct="0">
              <a:spcBef>
                <a:spcPct val="0"/>
              </a:spcBef>
              <a:spcAft>
                <a:spcPct val="0"/>
              </a:spcAft>
              <a:buClrTx/>
              <a:buSzTx/>
              <a:buNone/>
            </a:pPr>
            <a:r>
              <a:rPr lang="uk-UA" sz="1600" b="1" dirty="0" smtClean="0">
                <a:solidFill>
                  <a:schemeClr val="tx1"/>
                </a:solidFill>
                <a:ea typeface="Calibri" panose="020F0502020204030204" pitchFamily="34" charset="0"/>
                <a:cs typeface="Calibri" panose="020F0502020204030204" pitchFamily="34" charset="0"/>
              </a:rPr>
              <a:t>Мета</a:t>
            </a:r>
            <a:r>
              <a:rPr lang="uk-UA" sz="1600" dirty="0" smtClean="0">
                <a:solidFill>
                  <a:schemeClr val="tx1"/>
                </a:solidFill>
                <a:ea typeface="Calibri" panose="020F0502020204030204" pitchFamily="34" charset="0"/>
                <a:cs typeface="Calibri" panose="020F0502020204030204" pitchFamily="34" charset="0"/>
              </a:rPr>
              <a:t>: </a:t>
            </a:r>
            <a:r>
              <a:rPr lang="uk-UA" sz="1600" dirty="0">
                <a:solidFill>
                  <a:schemeClr val="tx1"/>
                </a:solidFill>
                <a:ea typeface="Calibri" panose="020F0502020204030204" pitchFamily="34" charset="0"/>
                <a:cs typeface="Calibri" panose="020F0502020204030204" pitchFamily="34" charset="0"/>
              </a:rPr>
              <a:t>Пояснити як працює </a:t>
            </a:r>
            <a:r>
              <a:rPr lang="uk-UA" sz="1600" dirty="0" err="1">
                <a:solidFill>
                  <a:schemeClr val="tx1"/>
                </a:solidFill>
                <a:ea typeface="Calibri" panose="020F0502020204030204" pitchFamily="34" charset="0"/>
                <a:cs typeface="Calibri" panose="020F0502020204030204" pitchFamily="34" charset="0"/>
              </a:rPr>
              <a:t>Ethernet</a:t>
            </a:r>
            <a:r>
              <a:rPr lang="uk-UA" sz="1600" dirty="0">
                <a:solidFill>
                  <a:schemeClr val="tx1"/>
                </a:solidFill>
                <a:ea typeface="Calibri" panose="020F0502020204030204" pitchFamily="34" charset="0"/>
                <a:cs typeface="Calibri" panose="020F0502020204030204" pitchFamily="34" charset="0"/>
              </a:rPr>
              <a:t> в комутованій мережі</a:t>
            </a:r>
            <a:r>
              <a:rPr lang="uk-UA" sz="16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2977878339"/>
              </p:ext>
            </p:extLst>
          </p:nvPr>
        </p:nvGraphicFramePr>
        <p:xfrm>
          <a:off x="336884" y="1716477"/>
          <a:ext cx="8364353" cy="2509016"/>
        </p:xfrm>
        <a:graphic>
          <a:graphicData uri="http://schemas.openxmlformats.org/drawingml/2006/table">
            <a:tbl>
              <a:tblPr firstRow="1" bandRow="1">
                <a:tableStyleId>{5C22544A-7EE6-4342-B048-85BDC9FD1C3A}</a:tableStyleId>
              </a:tblPr>
              <a:tblGrid>
                <a:gridCol w="3405557">
                  <a:extLst>
                    <a:ext uri="{9D8B030D-6E8A-4147-A177-3AD203B41FA5}">
                      <a16:colId xmlns:a16="http://schemas.microsoft.com/office/drawing/2014/main" val="2579019526"/>
                    </a:ext>
                  </a:extLst>
                </a:gridCol>
                <a:gridCol w="4958796">
                  <a:extLst>
                    <a:ext uri="{9D8B030D-6E8A-4147-A177-3AD203B41FA5}">
                      <a16:colId xmlns:a16="http://schemas.microsoft.com/office/drawing/2014/main" val="1764220437"/>
                    </a:ext>
                  </a:extLst>
                </a:gridCol>
              </a:tblGrid>
              <a:tr h="403210">
                <a:tc>
                  <a:txBody>
                    <a:bodyPr/>
                    <a:lstStyle/>
                    <a:p>
                      <a:pPr algn="l" rtl="0" fontAlgn="ctr"/>
                      <a:r>
                        <a:rPr lang="uk-UA" b="1" dirty="0" smtClean="0">
                          <a:effectLst/>
                        </a:rPr>
                        <a:t>Назва</a:t>
                      </a:r>
                      <a:endParaRPr lang="uk-UA" b="1" dirty="0">
                        <a:effectLst/>
                      </a:endParaRPr>
                    </a:p>
                  </a:txBody>
                  <a:tcPr marL="47625" marR="47625" marT="47625" marB="47625" anchor="ctr"/>
                </a:tc>
                <a:tc>
                  <a:txBody>
                    <a:bodyPr/>
                    <a:lstStyle/>
                    <a:p>
                      <a:pPr algn="l" rtl="0" fontAlgn="ctr"/>
                      <a:r>
                        <a:rPr lang="uk-UA" b="1" dirty="0" smtClean="0">
                          <a:effectLst/>
                        </a:rPr>
                        <a:t>Мета</a:t>
                      </a:r>
                      <a:endParaRPr lang="uk-UA" b="1" dirty="0">
                        <a:effectLst/>
                      </a:endParaRPr>
                    </a:p>
                  </a:txBody>
                  <a:tcPr marL="47625" marR="47625" marT="47625" marB="47625" anchor="ctr"/>
                </a:tc>
                <a:extLst>
                  <a:ext uri="{0D108BD9-81ED-4DB2-BD59-A6C34878D82A}">
                    <a16:rowId xmlns:a16="http://schemas.microsoft.com/office/drawing/2014/main" val="742401779"/>
                  </a:ext>
                </a:extLst>
              </a:tr>
              <a:tr h="567532">
                <a:tc>
                  <a:txBody>
                    <a:bodyPr/>
                    <a:lstStyle/>
                    <a:p>
                      <a:pPr rtl="0" fontAlgn="ctr"/>
                      <a:r>
                        <a:rPr lang="uk-UA" b="1">
                          <a:solidFill>
                            <a:schemeClr val="bg1"/>
                          </a:solidFill>
                          <a:effectLst/>
                        </a:rPr>
                        <a:t>Кадр Ethernet</a:t>
                      </a:r>
                    </a:p>
                  </a:txBody>
                  <a:tcPr marL="47625" marR="47625" marT="47625" marB="47625" anchor="ctr">
                    <a:solidFill>
                      <a:schemeClr val="accent1"/>
                    </a:solidFill>
                  </a:tcPr>
                </a:tc>
                <a:tc>
                  <a:txBody>
                    <a:bodyPr/>
                    <a:lstStyle/>
                    <a:p>
                      <a:pPr rtl="0" fontAlgn="ctr"/>
                      <a:r>
                        <a:rPr lang="uk-UA" b="0">
                          <a:effectLst/>
                        </a:rPr>
                        <a:t>Описати зв'язок підрівнів Ethernet з полями кадру.</a:t>
                      </a:r>
                    </a:p>
                  </a:txBody>
                  <a:tcPr marL="47625" marR="47625" marT="47625" marB="47625" anchor="ctr"/>
                </a:tc>
                <a:extLst>
                  <a:ext uri="{0D108BD9-81ED-4DB2-BD59-A6C34878D82A}">
                    <a16:rowId xmlns:a16="http://schemas.microsoft.com/office/drawing/2014/main" val="3228802595"/>
                  </a:ext>
                </a:extLst>
              </a:tr>
              <a:tr h="403210">
                <a:tc>
                  <a:txBody>
                    <a:bodyPr/>
                    <a:lstStyle/>
                    <a:p>
                      <a:pPr rtl="0" fontAlgn="ctr"/>
                      <a:r>
                        <a:rPr lang="uk-UA" b="1">
                          <a:solidFill>
                            <a:schemeClr val="bg1"/>
                          </a:solidFill>
                          <a:effectLst/>
                        </a:rPr>
                        <a:t>MAC-адреса Ethernet</a:t>
                      </a:r>
                    </a:p>
                  </a:txBody>
                  <a:tcPr marL="47625" marR="47625" marT="47625" marB="47625" anchor="ctr">
                    <a:solidFill>
                      <a:schemeClr val="accent1"/>
                    </a:solidFill>
                  </a:tcPr>
                </a:tc>
                <a:tc>
                  <a:txBody>
                    <a:bodyPr/>
                    <a:lstStyle/>
                    <a:p>
                      <a:pPr rtl="0" fontAlgn="ctr"/>
                      <a:r>
                        <a:rPr lang="uk-UA" b="0">
                          <a:effectLst/>
                        </a:rPr>
                        <a:t>Описати MAC-адресу Ethernet.</a:t>
                      </a:r>
                    </a:p>
                  </a:txBody>
                  <a:tcPr marL="47625" marR="47625" marT="47625" marB="47625" anchor="ctr"/>
                </a:tc>
                <a:extLst>
                  <a:ext uri="{0D108BD9-81ED-4DB2-BD59-A6C34878D82A}">
                    <a16:rowId xmlns:a16="http://schemas.microsoft.com/office/drawing/2014/main" val="3134809945"/>
                  </a:ext>
                </a:extLst>
              </a:tr>
              <a:tr h="567532">
                <a:tc>
                  <a:txBody>
                    <a:bodyPr/>
                    <a:lstStyle/>
                    <a:p>
                      <a:pPr rtl="0" fontAlgn="ctr"/>
                      <a:r>
                        <a:rPr lang="uk-UA" b="1">
                          <a:solidFill>
                            <a:schemeClr val="bg1"/>
                          </a:solidFill>
                          <a:effectLst/>
                        </a:rPr>
                        <a:t>Таблиця MAC-адрес</a:t>
                      </a:r>
                    </a:p>
                  </a:txBody>
                  <a:tcPr marL="47625" marR="47625" marT="47625" marB="47625" anchor="ctr">
                    <a:solidFill>
                      <a:schemeClr val="accent1"/>
                    </a:solidFill>
                  </a:tcPr>
                </a:tc>
                <a:tc>
                  <a:txBody>
                    <a:bodyPr/>
                    <a:lstStyle/>
                    <a:p>
                      <a:pPr rtl="0" fontAlgn="ctr"/>
                      <a:r>
                        <a:rPr lang="uk-UA" b="0">
                          <a:effectLst/>
                        </a:rPr>
                        <a:t>Пояснити, як комутатор створює таблицю MAC-адрес і пересилає кадри.</a:t>
                      </a:r>
                    </a:p>
                  </a:txBody>
                  <a:tcPr marL="47625" marR="47625" marT="47625" marB="47625" anchor="ctr"/>
                </a:tc>
                <a:extLst>
                  <a:ext uri="{0D108BD9-81ED-4DB2-BD59-A6C34878D82A}">
                    <a16:rowId xmlns:a16="http://schemas.microsoft.com/office/drawing/2014/main" val="1935925893"/>
                  </a:ext>
                </a:extLst>
              </a:tr>
              <a:tr h="567532">
                <a:tc>
                  <a:txBody>
                    <a:bodyPr/>
                    <a:lstStyle/>
                    <a:p>
                      <a:pPr rtl="0" fontAlgn="ctr"/>
                      <a:r>
                        <a:rPr lang="uk-UA" b="1">
                          <a:solidFill>
                            <a:schemeClr val="bg1"/>
                          </a:solidFill>
                          <a:effectLst/>
                        </a:rPr>
                        <a:t>Швидкості комутатора і методи пересилання</a:t>
                      </a:r>
                    </a:p>
                  </a:txBody>
                  <a:tcPr marL="47625" marR="47625" marT="47625" marB="47625" anchor="ctr">
                    <a:solidFill>
                      <a:schemeClr val="accent1"/>
                    </a:solidFill>
                  </a:tcPr>
                </a:tc>
                <a:tc>
                  <a:txBody>
                    <a:bodyPr/>
                    <a:lstStyle/>
                    <a:p>
                      <a:pPr rtl="0" fontAlgn="ctr"/>
                      <a:r>
                        <a:rPr lang="uk-UA" b="0" dirty="0">
                          <a:effectLst/>
                        </a:rPr>
                        <a:t>Описати методи пересилання комутаторів, а також параметри портів, доступні для налаштування на Рівні 2.</a:t>
                      </a:r>
                    </a:p>
                  </a:txBody>
                  <a:tcPr marL="47625" marR="47625" marT="47625" marB="47625" anchor="ctr"/>
                </a:tc>
                <a:extLst>
                  <a:ext uri="{0D108BD9-81ED-4DB2-BD59-A6C34878D82A}">
                    <a16:rowId xmlns:a16="http://schemas.microsoft.com/office/drawing/2014/main" val="207557669"/>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Таблиця MAC-адрес</a:t>
            </a:r>
            <a:r>
              <a:rPr lang="en-US" dirty="0"/>
              <a:t/>
            </a:r>
            <a:br>
              <a:rPr lang="en-US" dirty="0"/>
            </a:br>
            <a:r>
              <a:rPr lang="uk-UA" sz="2400"/>
              <a:t>Фільтрація кадрів</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1180567"/>
          </a:xfrm>
        </p:spPr>
        <p:txBody>
          <a:bodyPr/>
          <a:lstStyle/>
          <a:p>
            <a:pPr marL="0" indent="0" algn="l" rtl="0"/>
            <a:r>
              <a:rPr lang="uk-UA" sz="1600">
                <a:solidFill>
                  <a:srgbClr val="000000"/>
                </a:solidFill>
              </a:rPr>
              <a:t>Оскільки комутатор отримує кадри з різних пристроїв, він може заповнювати свою таблицю MAC-адрес, вивчаючи MAC-адреси джерела кожного кадру. Якщо таблиця MAC-адрес комутатора містить MAC-адресу призначення, то комутатор здатен фільтрувати кадр і пересилати його через один порт.</a:t>
            </a:r>
          </a:p>
        </p:txBody>
      </p:sp>
      <p:pic>
        <p:nvPicPr>
          <p:cNvPr id="6" name="Рисунок 5">
            <a:extLst>
              <a:ext uri="{FF2B5EF4-FFF2-40B4-BE49-F238E27FC236}">
                <a16:creationId xmlns:a16="http://schemas.microsoft.com/office/drawing/2014/main" id="{84FB0686-F8CE-4FAD-94DB-FDBB672EEF28}"/>
              </a:ext>
            </a:extLst>
          </p:cNvPr>
          <p:cNvPicPr>
            <a:picLocks noChangeAspect="1"/>
          </p:cNvPicPr>
          <p:nvPr/>
        </p:nvPicPr>
        <p:blipFill>
          <a:blip r:embed="rId3"/>
          <a:stretch>
            <a:fillRect/>
          </a:stretch>
        </p:blipFill>
        <p:spPr>
          <a:xfrm>
            <a:off x="2342840" y="1800519"/>
            <a:ext cx="4672998" cy="3163871"/>
          </a:xfrm>
          <a:prstGeom prst="rect">
            <a:avLst/>
          </a:prstGeom>
        </p:spPr>
      </p:pic>
    </p:spTree>
    <p:extLst>
      <p:ext uri="{BB962C8B-B14F-4D97-AF65-F5344CB8AC3E}">
        <p14:creationId xmlns:p14="http://schemas.microsoft.com/office/powerpoint/2010/main" val="419729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7.4 – Швидкості комутатора і методи пересилання</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r>
              <a:rPr lang="en-US" dirty="0"/>
              <a:t/>
            </a:r>
            <a:br>
              <a:rPr lang="en-US" dirty="0"/>
            </a:br>
            <a:r>
              <a:rPr lang="uk-UA" sz="2400"/>
              <a:t>Методи пересилання кадрів на комутаторах Cisco</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268713" y="660041"/>
            <a:ext cx="8787866" cy="3657998"/>
          </a:xfrm>
        </p:spPr>
        <p:txBody>
          <a:bodyPr/>
          <a:lstStyle/>
          <a:p>
            <a:pPr marL="0" indent="0" algn="l" rtl="0"/>
            <a:r>
              <a:rPr lang="uk-UA" sz="1500" dirty="0">
                <a:solidFill>
                  <a:srgbClr val="000000"/>
                </a:solidFill>
              </a:rPr>
              <a:t>Для комутації даних між мережними портами комутатори використовують один із наступних методів пересилання:</a:t>
            </a:r>
          </a:p>
          <a:p>
            <a:pPr marL="285750" indent="-285750" algn="l" rtl="0">
              <a:buFont typeface="Arial" panose="020B0604020202020204" pitchFamily="34" charset="0"/>
              <a:buChar char="•"/>
            </a:pPr>
            <a:r>
              <a:rPr lang="uk-UA" sz="1500" b="1" dirty="0">
                <a:solidFill>
                  <a:srgbClr val="000000"/>
                </a:solidFill>
              </a:rPr>
              <a:t>Комутація з проміжним збереженням (</a:t>
            </a:r>
            <a:r>
              <a:rPr lang="uk-UA" sz="1500" b="1" dirty="0" err="1">
                <a:solidFill>
                  <a:srgbClr val="000000"/>
                </a:solidFill>
              </a:rPr>
              <a:t>Store-and-forward</a:t>
            </a:r>
            <a:r>
              <a:rPr lang="uk-UA" sz="1500" b="1" dirty="0">
                <a:solidFill>
                  <a:srgbClr val="000000"/>
                </a:solidFill>
              </a:rPr>
              <a:t>)</a:t>
            </a:r>
            <a:r>
              <a:rPr lang="uk-UA" sz="1500" dirty="0">
                <a:solidFill>
                  <a:srgbClr val="000000"/>
                </a:solidFill>
              </a:rPr>
              <a:t> - Цей метод пересилання кадрів передбачає повне отримання кадру та підрахунок CRC. Якщо перевірку CRC пройдено, комутатор шукає адресу призначення, яка визначає вихідний інтерфейс. Потім кадр пересилається через відповідний порт.</a:t>
            </a:r>
          </a:p>
          <a:p>
            <a:pPr marL="285750" indent="-285750" algn="l" rtl="0">
              <a:buFont typeface="Arial" panose="020B0604020202020204" pitchFamily="34" charset="0"/>
              <a:buChar char="•"/>
            </a:pPr>
            <a:r>
              <a:rPr lang="uk-UA" sz="1500" b="1" dirty="0">
                <a:solidFill>
                  <a:srgbClr val="000000"/>
                </a:solidFill>
              </a:rPr>
              <a:t>Наскрізна комутація (</a:t>
            </a:r>
            <a:r>
              <a:rPr lang="uk-UA" sz="1500" b="1" dirty="0" err="1">
                <a:solidFill>
                  <a:srgbClr val="000000"/>
                </a:solidFill>
              </a:rPr>
              <a:t>Cut-through</a:t>
            </a:r>
            <a:r>
              <a:rPr lang="uk-UA" sz="1500" b="1" dirty="0">
                <a:solidFill>
                  <a:srgbClr val="000000"/>
                </a:solidFill>
              </a:rPr>
              <a:t>)</a:t>
            </a:r>
            <a:r>
              <a:rPr lang="uk-UA" sz="1500" dirty="0">
                <a:solidFill>
                  <a:srgbClr val="000000"/>
                </a:solidFill>
              </a:rPr>
              <a:t> - Цей метод пересилання передбачає пересилку кадру далі ще до повного його отримання. Як мінімум, адреса призначення кадру має бути прочитана, перш ніж кадр може бути пересланий далі.</a:t>
            </a:r>
          </a:p>
          <a:p>
            <a:pPr marL="0" indent="0" algn="l" rtl="0"/>
            <a:r>
              <a:rPr lang="uk-UA" sz="1500" dirty="0">
                <a:solidFill>
                  <a:srgbClr val="000000"/>
                </a:solidFill>
              </a:rPr>
              <a:t>Великою перевагою комутації з проміжним збереженням є те, що вона визначає, чи є у кадрі помилки перед тим, як поширювати його далі. Якщо у кадрі виявлена помилка, комутатор цей кадр відкидає. Відкидання кадрів з помилками зменшує частину пропускної здатності, яка використовується пошкодженими даними. </a:t>
            </a:r>
          </a:p>
          <a:p>
            <a:pPr marL="0" indent="0" algn="l" rtl="0"/>
            <a:r>
              <a:rPr lang="uk-UA" sz="1500" dirty="0">
                <a:solidFill>
                  <a:srgbClr val="000000"/>
                </a:solidFill>
              </a:rPr>
              <a:t>Комутація з проміжним збереженням потрібна для забезпечення якості обслуговування (</a:t>
            </a:r>
            <a:r>
              <a:rPr lang="uk-UA" sz="1500" dirty="0" err="1">
                <a:solidFill>
                  <a:srgbClr val="000000"/>
                </a:solidFill>
              </a:rPr>
              <a:t>QoS</a:t>
            </a:r>
            <a:r>
              <a:rPr lang="uk-UA" sz="1500" dirty="0">
                <a:solidFill>
                  <a:srgbClr val="000000"/>
                </a:solidFill>
              </a:rPr>
              <a:t>) у конвергентних мережах, де необхідна класифікація кадрів для визначення пріоритетності трафіку. Наприклад, потоки даних для передачі голосу поверх IP (</a:t>
            </a:r>
            <a:r>
              <a:rPr lang="uk-UA" sz="1500" dirty="0" err="1">
                <a:solidFill>
                  <a:srgbClr val="000000"/>
                </a:solidFill>
              </a:rPr>
              <a:t>VoIP</a:t>
            </a:r>
            <a:r>
              <a:rPr lang="uk-UA" sz="1500" dirty="0">
                <a:solidFill>
                  <a:srgbClr val="000000"/>
                </a:solidFill>
              </a:rPr>
              <a:t>) потребують більшого пріоритету ніж веб-трафік.</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r>
              <a:rPr lang="en-US" dirty="0"/>
              <a:t/>
            </a:r>
            <a:br>
              <a:rPr lang="en-US" dirty="0"/>
            </a:br>
            <a:r>
              <a:rPr lang="uk-UA" sz="2400"/>
              <a:t>Наскрізна комутація (Cut-Through)</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uk-UA" sz="1600">
                <a:solidFill>
                  <a:srgbClr val="000000"/>
                </a:solidFill>
              </a:rPr>
              <a:t>При наскрізній комутації комутатор обробляє дані, як тільки їх отримує, навіть якщо передача ще не завершена. Комутатор буферизує достатню частину кадру, щоб прочитати MAC-адресу призначення, і мати можливість визначити, на який порт він буде пересилати дані. Комутатор не виконує перевірку кадру на помилки.</a:t>
            </a:r>
          </a:p>
          <a:p>
            <a:pPr marL="0" indent="0" algn="l" rtl="0"/>
            <a:r>
              <a:rPr lang="uk-UA" sz="1600">
                <a:solidFill>
                  <a:srgbClr val="000000"/>
                </a:solidFill>
              </a:rPr>
              <a:t>Існують два варіанти наскрізної комутації:</a:t>
            </a:r>
          </a:p>
          <a:p>
            <a:pPr lvl="1" rtl="0">
              <a:buFont typeface="Arial" panose="020B0604020202020204" pitchFamily="34" charset="0"/>
              <a:buChar char="•"/>
            </a:pPr>
            <a:r>
              <a:rPr lang="uk-UA" sz="1500" b="1">
                <a:solidFill>
                  <a:srgbClr val="000000"/>
                </a:solidFill>
              </a:rPr>
              <a:t>Комутація зі швидкою пересилкою (Fast-forward) -</a:t>
            </a:r>
            <a:r>
              <a:rPr lang="uk-UA" sz="1500">
                <a:solidFill>
                  <a:srgbClr val="000000"/>
                </a:solidFill>
              </a:rPr>
              <a:t> Пропонує найнижчій рівень затримки, оскільки негайно пересилає пакет далі, щойно прочитавши адресу його призначення. Оскільки комутація зі швидкою пересилкою починає пересилання, перш ніж буде отримано весь пакет, можуть траплятися випадки передачі пакетів з помилками. NIC призначення відкине пошкоджений пакет. Комутація з виключенням фрагментів - це типовий наскрізний метод комутації.</a:t>
            </a:r>
          </a:p>
          <a:p>
            <a:pPr lvl="1" rtl="0">
              <a:buFont typeface="Arial" panose="020B0604020202020204" pitchFamily="34" charset="0"/>
              <a:buChar char="•"/>
            </a:pPr>
            <a:r>
              <a:rPr lang="uk-UA" sz="1500" b="1">
                <a:solidFill>
                  <a:srgbClr val="000000"/>
                </a:solidFill>
              </a:rPr>
              <a:t>Комутація з виключенням фрагментів -</a:t>
            </a:r>
            <a:r>
              <a:rPr lang="uk-UA" sz="1500">
                <a:solidFill>
                  <a:srgbClr val="000000"/>
                </a:solidFill>
              </a:rPr>
              <a:t> це компроміс між високою затримкою і високою цілісністю комутації з проміжним збереженням, низькою затримкою і зниженою цілісністю комутації зі швидкою пересилкою, комутатор зберігає і виконує перевірку на помилки перших 64 байтів кадру перед пересиланням далі. Оскільки більшість мережних помилок та колізій трапляються протягом передачі перших 64 байт, це дозволяє перед пересиланням кадру впевнитись, що колізії не було.</a:t>
            </a:r>
          </a:p>
        </p:txBody>
      </p:sp>
    </p:spTree>
    <p:extLst>
      <p:ext uri="{BB962C8B-B14F-4D97-AF65-F5344CB8AC3E}">
        <p14:creationId xmlns:p14="http://schemas.microsoft.com/office/powerpoint/2010/main" val="434210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r>
              <a:rPr lang="en-US" dirty="0"/>
              <a:t/>
            </a:r>
            <a:br>
              <a:rPr lang="en-US" dirty="0"/>
            </a:br>
            <a:r>
              <a:rPr lang="uk-UA" sz="2400"/>
              <a:t>Буферизація пам'яті на комутаторах</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1" y="641187"/>
            <a:ext cx="8280057" cy="500519"/>
          </a:xfrm>
        </p:spPr>
        <p:txBody>
          <a:bodyPr/>
          <a:lstStyle/>
          <a:p>
            <a:pPr marL="0" indent="0" algn="l" rtl="0"/>
            <a:r>
              <a:rPr lang="uk-UA" sz="1400" dirty="0">
                <a:solidFill>
                  <a:srgbClr val="000000"/>
                </a:solidFill>
              </a:rPr>
              <a:t>Комутатор </a:t>
            </a:r>
            <a:r>
              <a:rPr lang="uk-UA" sz="1400" dirty="0" err="1">
                <a:solidFill>
                  <a:srgbClr val="000000"/>
                </a:solidFill>
              </a:rPr>
              <a:t>Ethernet</a:t>
            </a:r>
            <a:r>
              <a:rPr lang="uk-UA" sz="1400" dirty="0">
                <a:solidFill>
                  <a:srgbClr val="000000"/>
                </a:solidFill>
              </a:rPr>
              <a:t> може використовувати технологію </a:t>
            </a:r>
            <a:r>
              <a:rPr lang="uk-UA" sz="1400" dirty="0" err="1">
                <a:solidFill>
                  <a:srgbClr val="000000"/>
                </a:solidFill>
              </a:rPr>
              <a:t>буферизації</a:t>
            </a:r>
            <a:r>
              <a:rPr lang="uk-UA" sz="1400" dirty="0">
                <a:solidFill>
                  <a:srgbClr val="000000"/>
                </a:solidFill>
              </a:rPr>
              <a:t> для зберігання кадрів перед їх пересиланням або у випадку зайнятості порту призначення через перевантаженість. </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a:p>
            <a:pPr marL="285750" indent="-285750" algn="l" rtl="0">
              <a:buFont typeface="Arial" panose="020B0604020202020204" pitchFamily="34" charset="0"/>
              <a:buChar char="•"/>
            </a:pPr>
            <a:r>
              <a:rPr lang="uk-UA" sz="1400" dirty="0" err="1">
                <a:solidFill>
                  <a:srgbClr val="000000"/>
                </a:solidFill>
              </a:rPr>
              <a:t>Буферизація</a:t>
            </a:r>
            <a:r>
              <a:rPr lang="uk-UA" sz="1400" dirty="0">
                <a:solidFill>
                  <a:srgbClr val="000000"/>
                </a:solidFill>
              </a:rPr>
              <a:t> в спільній пам'яті також дозволяє зберігати більші кадри з меншою кількістю скинутих кадрів. Це важливо при асиметричній комутації, яка дозволяє використовувати різні швидкості передачі даних на різних портах. Тому можна забезпечити більшу пропускну здатність  для певних портів (наприклад, на порту сервера).</a:t>
            </a:r>
          </a:p>
        </p:txBody>
      </p:sp>
      <p:graphicFrame>
        <p:nvGraphicFramePr>
          <p:cNvPr id="2" name="Table 1">
            <a:extLst>
              <a:ext uri="{FF2B5EF4-FFF2-40B4-BE49-F238E27FC236}">
                <a16:creationId xmlns:a16="http://schemas.microsoft.com/office/drawing/2014/main" id="{0138F2A8-C500-184D-877E-6BADCD4F07C5}"/>
              </a:ext>
            </a:extLst>
          </p:cNvPr>
          <p:cNvGraphicFramePr>
            <a:graphicFrameLocks noGrp="1"/>
          </p:cNvGraphicFramePr>
          <p:nvPr>
            <p:extLst>
              <p:ext uri="{D42A27DB-BD31-4B8C-83A1-F6EECF244321}">
                <p14:modId xmlns:p14="http://schemas.microsoft.com/office/powerpoint/2010/main" val="2182209602"/>
              </p:ext>
            </p:extLst>
          </p:nvPr>
        </p:nvGraphicFramePr>
        <p:xfrm>
          <a:off x="587783" y="1285240"/>
          <a:ext cx="8280057" cy="2573020"/>
        </p:xfrm>
        <a:graphic>
          <a:graphicData uri="http://schemas.openxmlformats.org/drawingml/2006/table">
            <a:tbl>
              <a:tblPr firstRow="1" bandRow="1">
                <a:tableStyleId>{5C22544A-7EE6-4342-B048-85BDC9FD1C3A}</a:tableStyleId>
              </a:tblPr>
              <a:tblGrid>
                <a:gridCol w="1478784">
                  <a:extLst>
                    <a:ext uri="{9D8B030D-6E8A-4147-A177-3AD203B41FA5}">
                      <a16:colId xmlns:a16="http://schemas.microsoft.com/office/drawing/2014/main" val="2223784943"/>
                    </a:ext>
                  </a:extLst>
                </a:gridCol>
                <a:gridCol w="6801273">
                  <a:extLst>
                    <a:ext uri="{9D8B030D-6E8A-4147-A177-3AD203B41FA5}">
                      <a16:colId xmlns:a16="http://schemas.microsoft.com/office/drawing/2014/main" val="80051659"/>
                    </a:ext>
                  </a:extLst>
                </a:gridCol>
              </a:tblGrid>
              <a:tr h="370840">
                <a:tc>
                  <a:txBody>
                    <a:bodyPr/>
                    <a:lstStyle/>
                    <a:p>
                      <a:pPr algn="l" rtl="0" fontAlgn="ctr"/>
                      <a:r>
                        <a:rPr lang="uk-UA" sz="1200">
                          <a:effectLst/>
                        </a:rPr>
                        <a:t>Метод</a:t>
                      </a:r>
                    </a:p>
                  </a:txBody>
                  <a:tcPr marL="47625" marR="47625" marT="47625" marB="47625" anchor="ctr"/>
                </a:tc>
                <a:tc>
                  <a:txBody>
                    <a:bodyPr/>
                    <a:lstStyle/>
                    <a:p>
                      <a:pPr algn="l" rtl="0" fontAlgn="ctr"/>
                      <a:r>
                        <a:rPr lang="uk-UA" sz="1200">
                          <a:effectLst/>
                        </a:rPr>
                        <a:t>Опис</a:t>
                      </a:r>
                    </a:p>
                  </a:txBody>
                  <a:tcPr marL="47625" marR="47625" marT="47625" marB="47625" anchor="ctr"/>
                </a:tc>
                <a:extLst>
                  <a:ext uri="{0D108BD9-81ED-4DB2-BD59-A6C34878D82A}">
                    <a16:rowId xmlns:a16="http://schemas.microsoft.com/office/drawing/2014/main" val="902563454"/>
                  </a:ext>
                </a:extLst>
              </a:tr>
              <a:tr h="370840">
                <a:tc>
                  <a:txBody>
                    <a:bodyPr/>
                    <a:lstStyle/>
                    <a:p>
                      <a:pPr rtl="0" fontAlgn="ctr"/>
                      <a:r>
                        <a:rPr lang="uk-UA" sz="1200" b="1">
                          <a:effectLst/>
                        </a:rPr>
                        <a:t>Буферизація пам'яті на основі портів</a:t>
                      </a:r>
                    </a:p>
                  </a:txBody>
                  <a:tcPr marL="47625" marR="47625" marT="47625" marB="47625" anchor="ctr"/>
                </a:tc>
                <a:tc>
                  <a:txBody>
                    <a:bodyPr/>
                    <a:lstStyle/>
                    <a:p>
                      <a:pPr rtl="0" fontAlgn="ctr">
                        <a:buFont typeface="Arial" panose="020B0604020202020204" pitchFamily="34" charset="0"/>
                        <a:buChar char="•"/>
                      </a:pPr>
                      <a:r>
                        <a:rPr lang="uk-UA" sz="1200" b="0" dirty="0">
                          <a:effectLst/>
                        </a:rPr>
                        <a:t>Кадри зберігаються в чергах, які пов'язані з певними вхідними та вихідними портами.</a:t>
                      </a:r>
                    </a:p>
                    <a:p>
                      <a:pPr rtl="0" fontAlgn="ctr">
                        <a:buFont typeface="Arial" panose="020B0604020202020204" pitchFamily="34" charset="0"/>
                        <a:buChar char="•"/>
                      </a:pPr>
                      <a:r>
                        <a:rPr lang="uk-UA" sz="1200" b="0" dirty="0">
                          <a:effectLst/>
                        </a:rPr>
                        <a:t>Кадр передається до вихідного порту тільки тоді, коли всі попередні в черзі кадри будуть успішно передані.</a:t>
                      </a:r>
                    </a:p>
                    <a:p>
                      <a:pPr rtl="0" fontAlgn="ctr">
                        <a:buFont typeface="Arial" panose="020B0604020202020204" pitchFamily="34" charset="0"/>
                        <a:buChar char="•"/>
                      </a:pPr>
                      <a:r>
                        <a:rPr lang="uk-UA" sz="1200" b="0" dirty="0">
                          <a:effectLst/>
                        </a:rPr>
                        <a:t>Можлива ситуація, коли один кадр затримує передачу всіх кадрів в пам'яті через зайнятий порт призначення.</a:t>
                      </a:r>
                    </a:p>
                    <a:p>
                      <a:pPr rtl="0" fontAlgn="ctr">
                        <a:buFont typeface="Arial" panose="020B0604020202020204" pitchFamily="34" charset="0"/>
                        <a:buChar char="•"/>
                      </a:pPr>
                      <a:r>
                        <a:rPr lang="uk-UA" sz="1200" b="0" dirty="0">
                          <a:effectLst/>
                        </a:rPr>
                        <a:t>Така затримка виникає навіть якщо інші кадри можуть бути передані до відкритих портів призначення.</a:t>
                      </a:r>
                    </a:p>
                  </a:txBody>
                  <a:tcPr marL="47625" marR="47625" marT="47625" marB="47625" anchor="ctr"/>
                </a:tc>
                <a:extLst>
                  <a:ext uri="{0D108BD9-81ED-4DB2-BD59-A6C34878D82A}">
                    <a16:rowId xmlns:a16="http://schemas.microsoft.com/office/drawing/2014/main" val="4000291324"/>
                  </a:ext>
                </a:extLst>
              </a:tr>
              <a:tr h="370840">
                <a:tc>
                  <a:txBody>
                    <a:bodyPr/>
                    <a:lstStyle/>
                    <a:p>
                      <a:pPr rtl="0" fontAlgn="ctr"/>
                      <a:r>
                        <a:rPr lang="uk-UA" sz="1200" b="1">
                          <a:effectLst/>
                        </a:rPr>
                        <a:t>Буферизація в спільній пам'яті</a:t>
                      </a:r>
                    </a:p>
                  </a:txBody>
                  <a:tcPr marL="47625" marR="47625" marT="47625" marB="47625" anchor="ctr"/>
                </a:tc>
                <a:tc>
                  <a:txBody>
                    <a:bodyPr/>
                    <a:lstStyle/>
                    <a:p>
                      <a:pPr rtl="0" fontAlgn="ctr">
                        <a:buFont typeface="Arial" panose="020B0604020202020204" pitchFamily="34" charset="0"/>
                        <a:buChar char="•"/>
                      </a:pPr>
                      <a:r>
                        <a:rPr lang="uk-UA" sz="1200" b="0" dirty="0">
                          <a:effectLst/>
                        </a:rPr>
                        <a:t>Розміщуються всі кадри в загальному буфері пам'яті, який використовується усіма портами комутатора, і обсяг буферної пам'яті, необхідної певному порту, виділяється </a:t>
                      </a:r>
                      <a:r>
                        <a:rPr lang="uk-UA" sz="1200" b="0" dirty="0" err="1">
                          <a:effectLst/>
                        </a:rPr>
                        <a:t>динамічно</a:t>
                      </a:r>
                      <a:r>
                        <a:rPr lang="uk-UA" sz="1200" b="0" dirty="0">
                          <a:effectLst/>
                        </a:rPr>
                        <a:t>.</a:t>
                      </a:r>
                    </a:p>
                    <a:p>
                      <a:pPr rtl="0" fontAlgn="ctr">
                        <a:buFont typeface="Arial" panose="020B0604020202020204" pitchFamily="34" charset="0"/>
                        <a:buChar char="•"/>
                      </a:pPr>
                      <a:r>
                        <a:rPr lang="uk-UA" sz="1200" b="0" dirty="0">
                          <a:effectLst/>
                        </a:rPr>
                        <a:t>Кадри в буфері </a:t>
                      </a:r>
                      <a:r>
                        <a:rPr lang="uk-UA" sz="1200" b="0" dirty="0" err="1">
                          <a:effectLst/>
                        </a:rPr>
                        <a:t>динамічно</a:t>
                      </a:r>
                      <a:r>
                        <a:rPr lang="uk-UA" sz="1200" b="0" dirty="0">
                          <a:effectLst/>
                        </a:rPr>
                        <a:t> асоціюються з портом призначення. Це дозволяє отримати пакет на одному порту, а потім передати на інший порт, без переміщення його до іншої черги.</a:t>
                      </a:r>
                    </a:p>
                  </a:txBody>
                  <a:tcPr marL="47625" marR="47625" marT="47625" marB="47625" anchor="ctr"/>
                </a:tc>
                <a:extLst>
                  <a:ext uri="{0D108BD9-81ED-4DB2-BD59-A6C34878D82A}">
                    <a16:rowId xmlns:a16="http://schemas.microsoft.com/office/drawing/2014/main" val="4232877066"/>
                  </a:ext>
                </a:extLst>
              </a:tr>
            </a:tbl>
          </a:graphicData>
        </a:graphic>
      </p:graphicFrame>
    </p:spTree>
    <p:extLst>
      <p:ext uri="{BB962C8B-B14F-4D97-AF65-F5344CB8AC3E}">
        <p14:creationId xmlns:p14="http://schemas.microsoft.com/office/powerpoint/2010/main" val="298896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r>
              <a:rPr lang="en-US" dirty="0"/>
              <a:t/>
            </a:r>
            <a:br>
              <a:rPr lang="en-US" dirty="0"/>
            </a:br>
            <a:r>
              <a:rPr lang="uk-UA" sz="2400"/>
              <a:t>Налаштування швидкості і дуплексного режиму</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uk-UA" sz="1600">
                <a:solidFill>
                  <a:srgbClr val="000000"/>
                </a:solidFill>
              </a:rPr>
              <a:t>Два основні параметри комутатора - це пропускна здатність ("швидкість") і параметри дуплексного режиму для кожного окремого порту комутатора. Важливо, щоб параметри дуплексного режиму та пропускної здатності співпадали на порту комутатора та на підключених пристроях.</a:t>
            </a:r>
          </a:p>
          <a:p>
            <a:pPr marL="0" indent="0" algn="l"/>
            <a:endParaRPr lang="en-US" sz="1600" dirty="0">
              <a:solidFill>
                <a:srgbClr val="000000"/>
              </a:solidFill>
            </a:endParaRPr>
          </a:p>
          <a:p>
            <a:pPr marL="0" indent="0" algn="l" rtl="0"/>
            <a:r>
              <a:rPr lang="uk-UA" sz="1600">
                <a:solidFill>
                  <a:srgbClr val="000000"/>
                </a:solidFill>
              </a:rPr>
              <a:t>Існує два типи дуплексного режиму, які використовуються для зв'язку в мережі Ethernet:</a:t>
            </a:r>
          </a:p>
          <a:p>
            <a:pPr marL="358835" lvl="1" indent="-285750" rtl="0">
              <a:buFont typeface="Arial" panose="020B0604020202020204" pitchFamily="34" charset="0"/>
              <a:buChar char="•"/>
            </a:pPr>
            <a:r>
              <a:rPr lang="uk-UA" sz="1600" b="1">
                <a:solidFill>
                  <a:srgbClr val="000000"/>
                </a:solidFill>
              </a:rPr>
              <a:t>Повнодуплексний (Full-duplex)</a:t>
            </a:r>
            <a:r>
              <a:rPr lang="uk-UA" sz="1600">
                <a:solidFill>
                  <a:srgbClr val="000000"/>
                </a:solidFill>
              </a:rPr>
              <a:t> - Обидві сторони з'єднання можуть надсилати і отримувати дані одночасно.</a:t>
            </a:r>
          </a:p>
          <a:p>
            <a:pPr marL="358835" lvl="1" indent="-285750" rtl="0">
              <a:buFont typeface="Arial" panose="020B0604020202020204" pitchFamily="34" charset="0"/>
              <a:buChar char="•"/>
            </a:pPr>
            <a:r>
              <a:rPr lang="uk-UA" sz="1600" b="1">
                <a:solidFill>
                  <a:srgbClr val="000000"/>
                </a:solidFill>
              </a:rPr>
              <a:t>Напівдуплексний (Half-duplex)</a:t>
            </a:r>
            <a:r>
              <a:rPr lang="uk-UA" sz="1600">
                <a:solidFill>
                  <a:srgbClr val="000000"/>
                </a:solidFill>
              </a:rPr>
              <a:t> - Тільки одна сторона з'єднання може надсилати в певний момент часу.</a:t>
            </a:r>
          </a:p>
          <a:p>
            <a:pPr marL="0" indent="0" algn="l"/>
            <a:endParaRPr lang="en-US" sz="1600" dirty="0">
              <a:solidFill>
                <a:srgbClr val="000000"/>
              </a:solidFill>
            </a:endParaRPr>
          </a:p>
          <a:p>
            <a:pPr marL="0" indent="0" algn="l" rtl="0"/>
            <a:r>
              <a:rPr lang="uk-UA" sz="1600">
                <a:solidFill>
                  <a:srgbClr val="000000"/>
                </a:solidFill>
              </a:rPr>
              <a:t>Автоматичне узгодження (Autonegotiation) - це додаткова функція, що зустрічається на більшості Ethernet комутаторів та NIC. Вона дозволяє двом пристроям автоматично узгоджувати найкращу швидкість та налаштування дуплексного режиму.</a:t>
            </a:r>
          </a:p>
          <a:p>
            <a:pPr marL="0" indent="0" algn="l"/>
            <a:endParaRPr lang="en-US" sz="1600" b="1" dirty="0">
              <a:solidFill>
                <a:srgbClr val="000000"/>
              </a:solidFill>
            </a:endParaRPr>
          </a:p>
          <a:p>
            <a:pPr marL="0" indent="0" algn="l" rtl="0"/>
            <a:r>
              <a:rPr lang="uk-UA" sz="1600" b="1">
                <a:solidFill>
                  <a:srgbClr val="000000"/>
                </a:solidFill>
              </a:rPr>
              <a:t>Примітка</a:t>
            </a:r>
            <a:r>
              <a:rPr lang="uk-UA" sz="1600">
                <a:solidFill>
                  <a:srgbClr val="000000"/>
                </a:solidFill>
              </a:rPr>
              <a:t>: Порти Gigabit Ethernet працюють тільки в повнодуплексному режимі.</a:t>
            </a:r>
            <a:r>
              <a:rPr lang="uk-UA" sz="1600" b="1">
                <a:solidFill>
                  <a:srgbClr val="000000"/>
                </a:solidFill>
              </a:rPr>
              <a:t> </a:t>
            </a:r>
          </a:p>
        </p:txBody>
      </p:sp>
    </p:spTree>
    <p:extLst>
      <p:ext uri="{BB962C8B-B14F-4D97-AF65-F5344CB8AC3E}">
        <p14:creationId xmlns:p14="http://schemas.microsoft.com/office/powerpoint/2010/main" val="405540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Методи узгодження швидкості та пересилання на комутаторі</a:t>
            </a:r>
            <a:r>
              <a:rPr lang="en-US" dirty="0"/>
              <a:t/>
            </a:r>
            <a:br>
              <a:rPr lang="en-US" dirty="0"/>
            </a:br>
            <a:r>
              <a:rPr lang="uk-UA" sz="2400"/>
              <a:t>Налаштування швидкості і дуплексного режиму</a:t>
            </a:r>
          </a:p>
        </p:txBody>
      </p:sp>
      <p:sp>
        <p:nvSpPr>
          <p:cNvPr id="5" name="Content Placeholder 4">
            <a:extLst>
              <a:ext uri="{FF2B5EF4-FFF2-40B4-BE49-F238E27FC236}">
                <a16:creationId xmlns:a16="http://schemas.microsoft.com/office/drawing/2014/main" id="{EAF5B935-3345-4044-9B1C-FFAA3841A95F}"/>
              </a:ext>
            </a:extLst>
          </p:cNvPr>
          <p:cNvSpPr>
            <a:spLocks noGrp="1"/>
          </p:cNvSpPr>
          <p:nvPr>
            <p:ph idx="1"/>
          </p:nvPr>
        </p:nvSpPr>
        <p:spPr>
          <a:xfrm>
            <a:off x="150830" y="763736"/>
            <a:ext cx="8870622" cy="2140258"/>
          </a:xfrm>
        </p:spPr>
        <p:txBody>
          <a:bodyPr/>
          <a:lstStyle/>
          <a:p>
            <a:pPr marL="342900" indent="-342900" algn="l" rtl="0">
              <a:buFont typeface="Arial" panose="020B0604020202020204" pitchFamily="34" charset="0"/>
              <a:buChar char="•"/>
            </a:pPr>
            <a:r>
              <a:rPr lang="uk-UA" sz="1400" dirty="0">
                <a:solidFill>
                  <a:srgbClr val="000000"/>
                </a:solidFill>
              </a:rPr>
              <a:t>Невідповідність дуплексного режиму - одна з найпоширеніших причин виникнення проблем продуктивності на каналах </a:t>
            </a:r>
            <a:r>
              <a:rPr lang="uk-UA" sz="1400" dirty="0" err="1">
                <a:solidFill>
                  <a:srgbClr val="000000"/>
                </a:solidFill>
              </a:rPr>
              <a:t>Ethernet</a:t>
            </a:r>
            <a:r>
              <a:rPr lang="uk-UA" sz="1400" dirty="0">
                <a:solidFill>
                  <a:srgbClr val="000000"/>
                </a:solidFill>
              </a:rPr>
              <a:t> 10/100 Мбіт/с. Таке відбувається, коли один порт каналу працює у </a:t>
            </a:r>
            <a:r>
              <a:rPr lang="uk-UA" sz="1400" dirty="0" err="1">
                <a:solidFill>
                  <a:srgbClr val="000000"/>
                </a:solidFill>
              </a:rPr>
              <a:t>напівдуплексному</a:t>
            </a:r>
            <a:r>
              <a:rPr lang="uk-UA" sz="1400" dirty="0">
                <a:solidFill>
                  <a:srgbClr val="000000"/>
                </a:solidFill>
              </a:rPr>
              <a:t> режимі, тоді як інший порт працює у </a:t>
            </a:r>
            <a:r>
              <a:rPr lang="uk-UA" sz="1400" dirty="0" err="1">
                <a:solidFill>
                  <a:srgbClr val="000000"/>
                </a:solidFill>
              </a:rPr>
              <a:t>повнодуплексному</a:t>
            </a:r>
            <a:r>
              <a:rPr lang="uk-UA" sz="1400" dirty="0">
                <a:solidFill>
                  <a:srgbClr val="000000"/>
                </a:solidFill>
              </a:rPr>
              <a:t>.</a:t>
            </a:r>
          </a:p>
          <a:p>
            <a:pPr marL="342900" indent="-342900" algn="l" rtl="0">
              <a:buFont typeface="Arial" panose="020B0604020202020204" pitchFamily="34" charset="0"/>
              <a:buChar char="•"/>
            </a:pPr>
            <a:r>
              <a:rPr lang="uk-UA" sz="1400" dirty="0">
                <a:solidFill>
                  <a:srgbClr val="000000"/>
                </a:solidFill>
              </a:rPr>
              <a:t>Невідповідність дуплексного режиму виникає, коли один або обидва порти перезапускаються, і процес автоматичного узгодження не призводить до того, що обидва партнери по каналу мають однакову конфігурацію. </a:t>
            </a:r>
          </a:p>
          <a:p>
            <a:pPr marL="342900" indent="-342900" algn="l" rtl="0">
              <a:buFont typeface="Arial" panose="020B0604020202020204" pitchFamily="34" charset="0"/>
              <a:buChar char="•"/>
            </a:pPr>
            <a:r>
              <a:rPr lang="uk-UA" sz="1400" dirty="0">
                <a:solidFill>
                  <a:srgbClr val="000000"/>
                </a:solidFill>
              </a:rPr>
              <a:t>Такий результат також може бути, коли користувачі змінюють налаштування однієї сторони каналу та забувають змінити налаштування іншої. Обидві сторони каналу повинні мати налаштування автоматичного узгодження або ця функція має бути вимкнута на обох сторонах. Найкраща практика - налаштувати порти обох комутаторів </a:t>
            </a:r>
            <a:r>
              <a:rPr lang="uk-UA" sz="1400" dirty="0" err="1">
                <a:solidFill>
                  <a:srgbClr val="000000"/>
                </a:solidFill>
              </a:rPr>
              <a:t>Ethernet</a:t>
            </a:r>
            <a:r>
              <a:rPr lang="uk-UA" sz="1400" dirty="0">
                <a:solidFill>
                  <a:srgbClr val="000000"/>
                </a:solidFill>
              </a:rPr>
              <a:t> на </a:t>
            </a:r>
            <a:r>
              <a:rPr lang="uk-UA" sz="1400" dirty="0" err="1">
                <a:solidFill>
                  <a:srgbClr val="000000"/>
                </a:solidFill>
              </a:rPr>
              <a:t>повнодуплексний</a:t>
            </a:r>
            <a:r>
              <a:rPr lang="uk-UA" sz="1400" dirty="0">
                <a:solidFill>
                  <a:srgbClr val="000000"/>
                </a:solidFill>
              </a:rPr>
              <a:t> режим.</a:t>
            </a:r>
          </a:p>
        </p:txBody>
      </p:sp>
      <p:pic>
        <p:nvPicPr>
          <p:cNvPr id="4" name="Рисунок 3">
            <a:extLst>
              <a:ext uri="{FF2B5EF4-FFF2-40B4-BE49-F238E27FC236}">
                <a16:creationId xmlns:a16="http://schemas.microsoft.com/office/drawing/2014/main" id="{BF218A68-7F07-4691-88D2-0C1283AEDDCF}"/>
              </a:ext>
            </a:extLst>
          </p:cNvPr>
          <p:cNvPicPr>
            <a:picLocks noChangeAspect="1"/>
          </p:cNvPicPr>
          <p:nvPr/>
        </p:nvPicPr>
        <p:blipFill>
          <a:blip r:embed="rId3"/>
          <a:stretch>
            <a:fillRect/>
          </a:stretch>
        </p:blipFill>
        <p:spPr>
          <a:xfrm>
            <a:off x="810704" y="3101418"/>
            <a:ext cx="7824174" cy="1742051"/>
          </a:xfrm>
          <a:prstGeom prst="rect">
            <a:avLst/>
          </a:prstGeom>
        </p:spPr>
      </p:pic>
    </p:spTree>
    <p:extLst>
      <p:ext uri="{BB962C8B-B14F-4D97-AF65-F5344CB8AC3E}">
        <p14:creationId xmlns:p14="http://schemas.microsoft.com/office/powerpoint/2010/main" val="383320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pPr rtl="0"/>
            <a:r>
              <a:rPr lang="uk-UA" sz="1600"/>
              <a:t>Швидкості комутатора і методи пересилання</a:t>
            </a:r>
            <a:r>
              <a:rPr lang="en-US" dirty="0"/>
              <a:t/>
            </a:r>
            <a:br>
              <a:rPr lang="en-US" dirty="0"/>
            </a:br>
            <a:r>
              <a:rPr lang="uk-UA" sz="2400"/>
              <a:t>Auto-MDIX</a:t>
            </a:r>
          </a:p>
        </p:txBody>
      </p:sp>
      <p:sp>
        <p:nvSpPr>
          <p:cNvPr id="4" name="Content Placeholder 3">
            <a:extLst>
              <a:ext uri="{FF2B5EF4-FFF2-40B4-BE49-F238E27FC236}">
                <a16:creationId xmlns:a16="http://schemas.microsoft.com/office/drawing/2014/main" id="{1F3CA7BB-7E7C-7149-9859-4AA0DDEC8CC4}"/>
              </a:ext>
            </a:extLst>
          </p:cNvPr>
          <p:cNvSpPr>
            <a:spLocks noGrp="1"/>
          </p:cNvSpPr>
          <p:nvPr>
            <p:ph idx="1"/>
          </p:nvPr>
        </p:nvSpPr>
        <p:spPr>
          <a:xfrm>
            <a:off x="474662" y="763736"/>
            <a:ext cx="8280057" cy="3657998"/>
          </a:xfrm>
        </p:spPr>
        <p:txBody>
          <a:bodyPr/>
          <a:lstStyle/>
          <a:p>
            <a:pPr marL="0" indent="0" algn="l" rtl="0"/>
            <a:r>
              <a:rPr lang="uk-UA" sz="1600" dirty="0">
                <a:solidFill>
                  <a:srgbClr val="000000"/>
                </a:solidFill>
              </a:rPr>
              <a:t>З'єднання між пристроями раніше вимагали використання перехресного або прямого кабелю. Тип необхідного кабелю залежав від типу пристроїв, що з'єднувались.</a:t>
            </a:r>
          </a:p>
          <a:p>
            <a:pPr marL="0" indent="0" algn="l" rtl="0"/>
            <a:r>
              <a:rPr lang="uk-UA" sz="1600" b="1" dirty="0">
                <a:solidFill>
                  <a:srgbClr val="000000"/>
                </a:solidFill>
              </a:rPr>
              <a:t>Примітка</a:t>
            </a:r>
            <a:r>
              <a:rPr lang="uk-UA" sz="1600" dirty="0">
                <a:solidFill>
                  <a:srgbClr val="000000"/>
                </a:solidFill>
              </a:rPr>
              <a:t>: Пряме з'єднання між маршрутизатором і вузлом вимагає перехресного кабелю.</a:t>
            </a:r>
          </a:p>
          <a:p>
            <a:pPr marL="0" indent="0" algn="l"/>
            <a:endParaRPr lang="en-US" sz="1600" dirty="0">
              <a:solidFill>
                <a:srgbClr val="000000"/>
              </a:solidFill>
            </a:endParaRPr>
          </a:p>
          <a:p>
            <a:pPr marL="285750" indent="-285750" algn="l" rtl="0">
              <a:buFont typeface="Arial" panose="020B0604020202020204" pitchFamily="34" charset="0"/>
              <a:buChar char="•"/>
            </a:pPr>
            <a:r>
              <a:rPr lang="uk-UA" sz="1600" dirty="0">
                <a:solidFill>
                  <a:srgbClr val="000000"/>
                </a:solidFill>
              </a:rPr>
              <a:t>Більшість комутаторів тепер підтримують функцію автоматичного визначення типу інтерфейсу (</a:t>
            </a:r>
            <a:r>
              <a:rPr lang="uk-UA" sz="1600" dirty="0" err="1">
                <a:solidFill>
                  <a:srgbClr val="000000"/>
                </a:solidFill>
              </a:rPr>
              <a:t>automatic</a:t>
            </a:r>
            <a:r>
              <a:rPr lang="uk-UA" sz="1600" dirty="0">
                <a:solidFill>
                  <a:srgbClr val="000000"/>
                </a:solidFill>
              </a:rPr>
              <a:t> </a:t>
            </a:r>
            <a:r>
              <a:rPr lang="uk-UA" sz="1600" dirty="0" err="1">
                <a:solidFill>
                  <a:srgbClr val="000000"/>
                </a:solidFill>
              </a:rPr>
              <a:t>medium-dependent</a:t>
            </a:r>
            <a:r>
              <a:rPr lang="uk-UA" sz="1600" dirty="0">
                <a:solidFill>
                  <a:srgbClr val="000000"/>
                </a:solidFill>
              </a:rPr>
              <a:t> </a:t>
            </a:r>
            <a:r>
              <a:rPr lang="uk-UA" sz="1600" dirty="0" err="1">
                <a:solidFill>
                  <a:srgbClr val="000000"/>
                </a:solidFill>
              </a:rPr>
              <a:t>interface</a:t>
            </a:r>
            <a:r>
              <a:rPr lang="uk-UA" sz="1600" dirty="0">
                <a:solidFill>
                  <a:srgbClr val="000000"/>
                </a:solidFill>
              </a:rPr>
              <a:t>, </a:t>
            </a:r>
            <a:r>
              <a:rPr lang="uk-UA" sz="1600" dirty="0" err="1">
                <a:solidFill>
                  <a:srgbClr val="000000"/>
                </a:solidFill>
              </a:rPr>
              <a:t>auto</a:t>
            </a:r>
            <a:r>
              <a:rPr lang="uk-UA" sz="1600" dirty="0">
                <a:solidFill>
                  <a:srgbClr val="000000"/>
                </a:solidFill>
              </a:rPr>
              <a:t>-MDIX). Коли функція увімкнена, комутатор автоматично визначає тип кабелю, приєднаного до порту і відповідно налаштовує інтерфейси. </a:t>
            </a:r>
          </a:p>
          <a:p>
            <a:pPr marL="285750" indent="-285750" algn="l" rtl="0">
              <a:buFont typeface="Arial" panose="020B0604020202020204" pitchFamily="34" charset="0"/>
              <a:buChar char="•"/>
            </a:pPr>
            <a:r>
              <a:rPr lang="uk-UA" sz="1600" dirty="0">
                <a:solidFill>
                  <a:srgbClr val="000000"/>
                </a:solidFill>
              </a:rPr>
              <a:t>Функція </a:t>
            </a:r>
            <a:r>
              <a:rPr lang="uk-UA" sz="1600" dirty="0" err="1">
                <a:solidFill>
                  <a:srgbClr val="000000"/>
                </a:solidFill>
              </a:rPr>
              <a:t>auto</a:t>
            </a:r>
            <a:r>
              <a:rPr lang="uk-UA" sz="1600" dirty="0">
                <a:solidFill>
                  <a:srgbClr val="000000"/>
                </a:solidFill>
              </a:rPr>
              <a:t>-MDIX увімкнена за замовчуванням на комутаторах, що працюють під управлінням </a:t>
            </a:r>
            <a:r>
              <a:rPr lang="uk-UA" sz="1600" dirty="0" err="1">
                <a:solidFill>
                  <a:srgbClr val="000000"/>
                </a:solidFill>
              </a:rPr>
              <a:t>Cisco</a:t>
            </a:r>
            <a:r>
              <a:rPr lang="uk-UA" sz="1600" dirty="0">
                <a:solidFill>
                  <a:srgbClr val="000000"/>
                </a:solidFill>
              </a:rPr>
              <a:t> IOS </a:t>
            </a:r>
            <a:r>
              <a:rPr lang="uk-UA" sz="1600" dirty="0" err="1">
                <a:solidFill>
                  <a:srgbClr val="000000"/>
                </a:solidFill>
              </a:rPr>
              <a:t>Release</a:t>
            </a:r>
            <a:r>
              <a:rPr lang="uk-UA" sz="1600" dirty="0">
                <a:solidFill>
                  <a:srgbClr val="000000"/>
                </a:solidFill>
              </a:rPr>
              <a:t> 12.2(18)SE або новішої версії. Однак функцію можна відключити. З цієї причини завжди слід використовувати правильний тип кабелю і не покладатися на функцію </a:t>
            </a:r>
            <a:r>
              <a:rPr lang="uk-UA" sz="1600" dirty="0" err="1">
                <a:solidFill>
                  <a:srgbClr val="000000"/>
                </a:solidFill>
              </a:rPr>
              <a:t>auto</a:t>
            </a:r>
            <a:r>
              <a:rPr lang="uk-UA" sz="1600" dirty="0">
                <a:solidFill>
                  <a:srgbClr val="000000"/>
                </a:solidFill>
              </a:rPr>
              <a:t>-MDIX. </a:t>
            </a:r>
          </a:p>
          <a:p>
            <a:pPr marL="285750" indent="-285750" algn="l" rtl="0">
              <a:buFont typeface="Arial" panose="020B0604020202020204" pitchFamily="34" charset="0"/>
              <a:buChar char="•"/>
            </a:pPr>
            <a:r>
              <a:rPr lang="uk-UA" sz="1600" dirty="0" err="1">
                <a:solidFill>
                  <a:srgbClr val="000000"/>
                </a:solidFill>
              </a:rPr>
              <a:t>Auto</a:t>
            </a:r>
            <a:r>
              <a:rPr lang="uk-UA" sz="1600" dirty="0">
                <a:solidFill>
                  <a:srgbClr val="000000"/>
                </a:solidFill>
              </a:rPr>
              <a:t>-MDIX можна увімкнути повторно за допомогою </a:t>
            </a:r>
            <a:r>
              <a:rPr lang="uk-UA" sz="1600" b="1" dirty="0">
                <a:solidFill>
                  <a:srgbClr val="000000"/>
                </a:solidFill>
              </a:rPr>
              <a:t>mdix </a:t>
            </a:r>
            <a:r>
              <a:rPr lang="uk-UA" sz="1600" b="1" dirty="0" err="1">
                <a:solidFill>
                  <a:srgbClr val="000000"/>
                </a:solidFill>
              </a:rPr>
              <a:t>auto</a:t>
            </a:r>
            <a:r>
              <a:rPr lang="uk-UA" sz="1600" dirty="0">
                <a:solidFill>
                  <a:srgbClr val="000000"/>
                </a:solidFill>
              </a:rPr>
              <a:t> команди налаштування інтерфейсу.</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0765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r>
              <a:rPr lang="uk-UA">
                <a:solidFill>
                  <a:schemeClr val="accent5">
                    <a:lumMod val="40000"/>
                    <a:lumOff val="60000"/>
                  </a:schemeClr>
                </a:solidFill>
              </a:rPr>
              <a:t>7.5 Практичне завдання з розділу та контрольна робота</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uk-UA" sz="1600">
                <a:latin typeface="Arial" charset="0"/>
              </a:rPr>
              <a:t>Практичне завдання з розділу та контрольна робота</a:t>
            </a:r>
            <a:r>
              <a:rPr lang="en-US" dirty="0">
                <a:latin typeface="Arial" charset="0"/>
              </a:rPr>
              <a:t/>
            </a:r>
            <a:br>
              <a:rPr lang="en-US" dirty="0">
                <a:latin typeface="Arial" charset="0"/>
              </a:rPr>
            </a:br>
            <a:r>
              <a:rPr lang="uk-UA">
                <a:latin typeface="Arial" charset="0"/>
              </a:rPr>
              <a:t>Що ми вивчили у цьому розділі?</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a:xfrm>
            <a:off x="292231" y="798944"/>
            <a:ext cx="8705120" cy="4155319"/>
          </a:xfrm>
        </p:spPr>
        <p:txBody>
          <a:bodyPr/>
          <a:lstStyle/>
          <a:p>
            <a:pPr>
              <a:spcAft>
                <a:spcPts val="0"/>
              </a:spcAft>
            </a:pPr>
            <a:r>
              <a:rPr lang="uk-UA" sz="1600" dirty="0" err="1"/>
              <a:t>Ethernet</a:t>
            </a:r>
            <a:r>
              <a:rPr lang="uk-UA" sz="1600" dirty="0"/>
              <a:t> працює на Канальному та Фізичному рівнях. Стандарти </a:t>
            </a:r>
            <a:r>
              <a:rPr lang="uk-UA" sz="1600" dirty="0" err="1"/>
              <a:t>Ethernet</a:t>
            </a:r>
            <a:r>
              <a:rPr lang="uk-UA" sz="1600" dirty="0"/>
              <a:t> визначають як протоколи Рівня 2, так і технології Рівня 1. </a:t>
            </a:r>
          </a:p>
          <a:p>
            <a:pPr>
              <a:spcAft>
                <a:spcPts val="0"/>
              </a:spcAft>
            </a:pPr>
            <a:r>
              <a:rPr lang="uk-UA" sz="1600" dirty="0" err="1"/>
              <a:t>Ethernet</a:t>
            </a:r>
            <a:r>
              <a:rPr lang="uk-UA" sz="1600" dirty="0"/>
              <a:t> використовує для роботи підрівні LLC та MAC Канального рівня. </a:t>
            </a:r>
          </a:p>
          <a:p>
            <a:pPr>
              <a:spcAft>
                <a:spcPts val="0"/>
              </a:spcAft>
            </a:pPr>
            <a:r>
              <a:rPr lang="uk-UA" sz="1600" dirty="0"/>
              <a:t>Поля кадру </a:t>
            </a:r>
            <a:r>
              <a:rPr lang="uk-UA" sz="1600" dirty="0" err="1"/>
              <a:t>Ethernet</a:t>
            </a:r>
            <a:r>
              <a:rPr lang="uk-UA" sz="1600" dirty="0"/>
              <a:t>: преамбула і початковий обмежувач кадру (</a:t>
            </a:r>
            <a:r>
              <a:rPr lang="uk-UA" sz="1600" dirty="0" err="1"/>
              <a:t>start</a:t>
            </a:r>
            <a:r>
              <a:rPr lang="uk-UA" sz="1600" dirty="0"/>
              <a:t> </a:t>
            </a:r>
            <a:r>
              <a:rPr lang="uk-UA" sz="1600" dirty="0" err="1"/>
              <a:t>frame</a:t>
            </a:r>
            <a:r>
              <a:rPr lang="uk-UA" sz="1600" dirty="0"/>
              <a:t> </a:t>
            </a:r>
            <a:r>
              <a:rPr lang="uk-UA" sz="1600" dirty="0" err="1"/>
              <a:t>delimiter</a:t>
            </a:r>
            <a:r>
              <a:rPr lang="uk-UA" sz="1600" dirty="0"/>
              <a:t>), MAC-адреса призначення, МАС-адреса джерела, </a:t>
            </a:r>
            <a:r>
              <a:rPr lang="uk-UA" sz="1600" dirty="0" err="1"/>
              <a:t>EtherType</a:t>
            </a:r>
            <a:r>
              <a:rPr lang="uk-UA" sz="1600" dirty="0"/>
              <a:t>, дані та FCS.</a:t>
            </a:r>
          </a:p>
          <a:p>
            <a:pPr>
              <a:spcAft>
                <a:spcPts val="0"/>
              </a:spcAft>
            </a:pPr>
            <a:r>
              <a:rPr lang="uk-UA" sz="1600" dirty="0"/>
              <a:t>MAC-адресація забезпечує метод ідентифікації пристрою на Канальному рівні моделі OSI. </a:t>
            </a:r>
          </a:p>
          <a:p>
            <a:pPr>
              <a:spcAft>
                <a:spcPts val="0"/>
              </a:spcAft>
            </a:pPr>
            <a:r>
              <a:rPr lang="uk-UA" sz="1600" dirty="0"/>
              <a:t>MAC-адреса </a:t>
            </a:r>
            <a:r>
              <a:rPr lang="uk-UA" sz="1600" dirty="0" err="1"/>
              <a:t>Ethernet</a:t>
            </a:r>
            <a:r>
              <a:rPr lang="uk-UA" sz="1600" dirty="0"/>
              <a:t> - це 48-бітна адреса, записана 12 </a:t>
            </a:r>
            <a:r>
              <a:rPr lang="uk-UA" sz="1600" dirty="0" err="1"/>
              <a:t>шістнадцятковими</a:t>
            </a:r>
            <a:r>
              <a:rPr lang="uk-UA" sz="1600" dirty="0"/>
              <a:t> цифрами або 6 байтами. </a:t>
            </a:r>
          </a:p>
          <a:p>
            <a:pPr>
              <a:spcAft>
                <a:spcPts val="0"/>
              </a:spcAft>
            </a:pPr>
            <a:r>
              <a:rPr lang="uk-UA" sz="1600" dirty="0"/>
              <a:t>Коли пристрій пересилає повідомлення до мережі </a:t>
            </a:r>
            <a:r>
              <a:rPr lang="uk-UA" sz="1600" dirty="0" err="1"/>
              <a:t>Ethernet</a:t>
            </a:r>
            <a:r>
              <a:rPr lang="uk-UA" sz="1600" dirty="0"/>
              <a:t>, заголовок </a:t>
            </a:r>
            <a:r>
              <a:rPr lang="uk-UA" sz="1600" dirty="0" err="1"/>
              <a:t>Ethernet</a:t>
            </a:r>
            <a:r>
              <a:rPr lang="uk-UA" sz="1600" dirty="0"/>
              <a:t> містить поля MAC-адреса джерела та MAC-адреса призначення. В </a:t>
            </a:r>
            <a:r>
              <a:rPr lang="uk-UA" sz="1600" dirty="0" err="1"/>
              <a:t>Ethernet</a:t>
            </a:r>
            <a:r>
              <a:rPr lang="uk-UA" sz="1600" dirty="0"/>
              <a:t> для індивідуальної, широкомовної та групової розсилки Рівня 2 використовуються різні MAC-адреси.</a:t>
            </a:r>
          </a:p>
        </p:txBody>
      </p:sp>
    </p:spTree>
    <p:custDataLst>
      <p:tags r:id="rId1"/>
    </p:custDataLst>
    <p:extLst>
      <p:ext uri="{BB962C8B-B14F-4D97-AF65-F5344CB8AC3E}">
        <p14:creationId xmlns:p14="http://schemas.microsoft.com/office/powerpoint/2010/main" val="254899957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pPr rtl="0"/>
            <a:r>
              <a:rPr lang="uk-UA">
                <a:solidFill>
                  <a:schemeClr val="accent5">
                    <a:lumMod val="40000"/>
                    <a:lumOff val="60000"/>
                  </a:schemeClr>
                </a:solidFill>
              </a:rPr>
              <a:t>7.1 Кадри Ethernet</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uk-UA" sz="1600">
                <a:latin typeface="Arial" charset="0"/>
              </a:rPr>
              <a:t>Практичне завдання з розділу та контрольна робота</a:t>
            </a:r>
            <a:r>
              <a:rPr lang="en-US" dirty="0">
                <a:latin typeface="Arial" charset="0"/>
              </a:rPr>
              <a:t/>
            </a:r>
            <a:br>
              <a:rPr lang="en-US" dirty="0">
                <a:latin typeface="Arial" charset="0"/>
              </a:rPr>
            </a:br>
            <a:r>
              <a:rPr lang="uk-UA">
                <a:latin typeface="Arial" charset="0"/>
              </a:rPr>
              <a:t>Що ми вивчили у цьому розділі? (Продовж.)</a:t>
            </a:r>
          </a:p>
        </p:txBody>
      </p:sp>
      <p:sp>
        <p:nvSpPr>
          <p:cNvPr id="3" name="Content Placeholder 2">
            <a:extLst>
              <a:ext uri="{FF2B5EF4-FFF2-40B4-BE49-F238E27FC236}">
                <a16:creationId xmlns:a16="http://schemas.microsoft.com/office/drawing/2014/main" id="{D93A55FA-1939-6742-B7CE-57C0035303DD}"/>
              </a:ext>
            </a:extLst>
          </p:cNvPr>
          <p:cNvSpPr>
            <a:spLocks noGrp="1"/>
          </p:cNvSpPr>
          <p:nvPr>
            <p:ph idx="1"/>
          </p:nvPr>
        </p:nvSpPr>
        <p:spPr/>
        <p:txBody>
          <a:bodyPr/>
          <a:lstStyle/>
          <a:p>
            <a:pPr>
              <a:spcAft>
                <a:spcPts val="0"/>
              </a:spcAft>
            </a:pPr>
            <a:r>
              <a:rPr lang="uk-UA" sz="1600" dirty="0"/>
              <a:t>Комутатор Рівня 2 приймає рішення щодо пересилання виключно базуючись на MAC-адресі </a:t>
            </a:r>
            <a:r>
              <a:rPr lang="uk-UA" sz="1600" dirty="0" err="1"/>
              <a:t>Ethernet</a:t>
            </a:r>
            <a:r>
              <a:rPr lang="uk-UA" sz="1600" dirty="0"/>
              <a:t> Рівня 2. </a:t>
            </a:r>
          </a:p>
          <a:p>
            <a:pPr>
              <a:spcAft>
                <a:spcPts val="0"/>
              </a:spcAft>
            </a:pPr>
            <a:r>
              <a:rPr lang="uk-UA" sz="1600" dirty="0"/>
              <a:t>Комутатор </a:t>
            </a:r>
            <a:r>
              <a:rPr lang="uk-UA" sz="1600" dirty="0" err="1"/>
              <a:t>динамічно</a:t>
            </a:r>
            <a:r>
              <a:rPr lang="uk-UA" sz="1600" dirty="0"/>
              <a:t> будує таблицю MAC-адрес шляхом вивчення MAC-адрес джерела кадрів, отриманих на порту. </a:t>
            </a:r>
          </a:p>
          <a:p>
            <a:pPr>
              <a:spcAft>
                <a:spcPts val="0"/>
              </a:spcAft>
            </a:pPr>
            <a:r>
              <a:rPr lang="uk-UA" sz="1600" dirty="0"/>
              <a:t>Комутатор пересилає кадри, шукаючи відповідність між MAC-</a:t>
            </a:r>
            <a:r>
              <a:rPr lang="uk-UA" sz="1600" dirty="0" err="1"/>
              <a:t>адресою</a:t>
            </a:r>
            <a:r>
              <a:rPr lang="uk-UA" sz="1600" dirty="0"/>
              <a:t> призначення у кадрі та записом в таблиці MAC-адрес. </a:t>
            </a:r>
          </a:p>
          <a:p>
            <a:pPr>
              <a:spcAft>
                <a:spcPts val="0"/>
              </a:spcAft>
            </a:pPr>
            <a:r>
              <a:rPr lang="uk-UA" sz="1600" dirty="0"/>
              <a:t>Для комутації даних між мережними портами комутатори використовують один із наступних методів пересилки: комутація з проміжним збереженням або наскрізна комутація. Існує два типи методів наскрізної комутації: швидкого пересилання і виключення фрагментів. </a:t>
            </a:r>
          </a:p>
          <a:p>
            <a:pPr>
              <a:spcAft>
                <a:spcPts val="0"/>
              </a:spcAft>
            </a:pPr>
            <a:r>
              <a:rPr lang="uk-UA" sz="1600" dirty="0"/>
              <a:t>Два методи </a:t>
            </a:r>
            <a:r>
              <a:rPr lang="uk-UA" sz="1600" dirty="0" err="1"/>
              <a:t>буферизації</a:t>
            </a:r>
            <a:r>
              <a:rPr lang="uk-UA" sz="1600" dirty="0"/>
              <a:t> в пам'яті: </a:t>
            </a:r>
            <a:r>
              <a:rPr lang="uk-UA" sz="1600" dirty="0" err="1"/>
              <a:t>буферизація</a:t>
            </a:r>
            <a:r>
              <a:rPr lang="uk-UA" sz="1600" dirty="0"/>
              <a:t> на основі портів і </a:t>
            </a:r>
            <a:r>
              <a:rPr lang="uk-UA" sz="1600" dirty="0" err="1"/>
              <a:t>буферизація</a:t>
            </a:r>
            <a:r>
              <a:rPr lang="uk-UA" sz="1600" dirty="0"/>
              <a:t> в спільній пам'яті. </a:t>
            </a:r>
          </a:p>
          <a:p>
            <a:pPr>
              <a:spcAft>
                <a:spcPts val="0"/>
              </a:spcAft>
            </a:pPr>
            <a:r>
              <a:rPr lang="uk-UA" sz="1600" dirty="0"/>
              <a:t>Існує два типи дуплексного режиму, які використовуються для зв'язку в мережі </a:t>
            </a:r>
            <a:r>
              <a:rPr lang="uk-UA" sz="1600" dirty="0" err="1"/>
              <a:t>Ethernet</a:t>
            </a:r>
            <a:r>
              <a:rPr lang="uk-UA" sz="1600" dirty="0"/>
              <a:t>: </a:t>
            </a:r>
            <a:r>
              <a:rPr lang="uk-UA" sz="1600" dirty="0" err="1"/>
              <a:t>повнодуплексний</a:t>
            </a:r>
            <a:r>
              <a:rPr lang="uk-UA" sz="1600" dirty="0"/>
              <a:t> та </a:t>
            </a:r>
            <a:r>
              <a:rPr lang="uk-UA" sz="1600" dirty="0" err="1"/>
              <a:t>напівдуплексний</a:t>
            </a:r>
            <a:r>
              <a:rPr lang="uk-UA" sz="1600" dirty="0"/>
              <a:t>. </a:t>
            </a:r>
          </a:p>
        </p:txBody>
      </p:sp>
    </p:spTree>
    <p:custDataLst>
      <p:tags r:id="rId1"/>
    </p:custDataLst>
    <p:extLst>
      <p:ext uri="{BB962C8B-B14F-4D97-AF65-F5344CB8AC3E}">
        <p14:creationId xmlns:p14="http://schemas.microsoft.com/office/powerpoint/2010/main" val="168620875"/>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rtl="0" eaLnBrk="1" hangingPunct="1"/>
            <a:r>
              <a:rPr lang="uk-UA" sz="1600">
                <a:latin typeface="Arial" charset="0"/>
              </a:rPr>
              <a:t>Розділ 7: Комутація Ethernet</a:t>
            </a:r>
            <a:r>
              <a:rPr lang="en-US" dirty="0">
                <a:latin typeface="Arial" charset="0"/>
              </a:rPr>
              <a:t/>
            </a:r>
            <a:br>
              <a:rPr lang="en-US" dirty="0">
                <a:latin typeface="Arial" charset="0"/>
              </a:rPr>
            </a:br>
            <a:r>
              <a:rPr lang="uk-UA">
                <a:latin typeface="Arial" charset="0"/>
              </a:rPr>
              <a:t>Нові терміни і команди</a:t>
            </a:r>
          </a:p>
        </p:txBody>
      </p:sp>
      <p:sp>
        <p:nvSpPr>
          <p:cNvPr id="2" name="Content Placeholder 1">
            <a:extLst>
              <a:ext uri="{FF2B5EF4-FFF2-40B4-BE49-F238E27FC236}">
                <a16:creationId xmlns:a16="http://schemas.microsoft.com/office/drawing/2014/main" id="{C3353614-7F17-DC4C-A95A-616BC6DF8431}"/>
              </a:ext>
            </a:extLst>
          </p:cNvPr>
          <p:cNvSpPr>
            <a:spLocks noGrp="1"/>
          </p:cNvSpPr>
          <p:nvPr>
            <p:ph idx="1"/>
          </p:nvPr>
        </p:nvSpPr>
        <p:spPr/>
        <p:txBody>
          <a:bodyPr/>
          <a:lstStyle/>
          <a:p>
            <a:pPr rtl="0">
              <a:buFont typeface="Arial" panose="020B0604020202020204" pitchFamily="34" charset="0"/>
              <a:buChar char="•"/>
            </a:pPr>
            <a:r>
              <a:rPr lang="uk-UA" sz="1600"/>
              <a:t>Store-and-Forward Switching - комутація з проміжним збереженням</a:t>
            </a:r>
          </a:p>
          <a:p>
            <a:pPr rtl="0">
              <a:buFont typeface="Arial" panose="020B0604020202020204" pitchFamily="34" charset="0"/>
              <a:buChar char="•"/>
            </a:pPr>
            <a:r>
              <a:rPr lang="uk-UA" sz="1600"/>
              <a:t>Cut-through Switching - наскрізна комутація </a:t>
            </a:r>
          </a:p>
          <a:p>
            <a:pPr rtl="0">
              <a:buFont typeface="Arial" panose="020B0604020202020204" pitchFamily="34" charset="0"/>
              <a:buChar char="•"/>
            </a:pPr>
            <a:r>
              <a:rPr lang="uk-UA" sz="1600"/>
              <a:t>Fast-Forward Switching - комутація швидкого пересилання</a:t>
            </a:r>
          </a:p>
          <a:p>
            <a:pPr rtl="0">
              <a:buFont typeface="Arial" panose="020B0604020202020204" pitchFamily="34" charset="0"/>
              <a:buChar char="•"/>
            </a:pPr>
            <a:r>
              <a:rPr lang="uk-UA" sz="1600"/>
              <a:t>Fragment-free Switching - комутація з виключенням фрагментів</a:t>
            </a:r>
          </a:p>
          <a:p>
            <a:pPr rtl="0">
              <a:buFont typeface="Arial" panose="020B0604020202020204" pitchFamily="34" charset="0"/>
              <a:buChar char="•"/>
            </a:pPr>
            <a:r>
              <a:rPr lang="uk-UA" sz="1600"/>
              <a:t>OUI (Organizationally Unique Identifier) - Унікальний ідентифікатор організації</a:t>
            </a:r>
          </a:p>
          <a:p>
            <a:pPr rtl="0">
              <a:buFont typeface="Arial" panose="020B0604020202020204" pitchFamily="34" charset="0"/>
              <a:buChar char="•"/>
            </a:pPr>
            <a:r>
              <a:rPr lang="uk-UA" sz="1600"/>
              <a:t>ARP (Address Resolution Protocol) - протокол визначення адрес</a:t>
            </a:r>
          </a:p>
          <a:p>
            <a:pPr rtl="0">
              <a:buFont typeface="Arial" panose="020B0604020202020204" pitchFamily="34" charset="0"/>
              <a:buChar char="•"/>
            </a:pPr>
            <a:r>
              <a:rPr lang="uk-UA" sz="1600"/>
              <a:t>ND (Neighbor Discovery) - Виявлення сусіда</a:t>
            </a:r>
          </a:p>
          <a:p>
            <a:pPr rtl="0">
              <a:buFont typeface="Arial" panose="020B0604020202020204" pitchFamily="34" charset="0"/>
              <a:buChar char="•"/>
            </a:pPr>
            <a:r>
              <a:rPr lang="uk-UA" sz="1600"/>
              <a:t>Буферизація пам'яті на основі портів</a:t>
            </a:r>
          </a:p>
          <a:p>
            <a:pPr rtl="0">
              <a:buFont typeface="Arial" panose="020B0604020202020204" pitchFamily="34" charset="0"/>
              <a:buChar char="•"/>
            </a:pPr>
            <a:r>
              <a:rPr lang="uk-UA" sz="1600"/>
              <a:t>Буферизація в спільній пам'яті</a:t>
            </a:r>
          </a:p>
          <a:p>
            <a:pPr rtl="0">
              <a:buFont typeface="Arial" panose="020B0604020202020204" pitchFamily="34" charset="0"/>
              <a:buChar char="•"/>
            </a:pPr>
            <a:r>
              <a:rPr lang="uk-UA" sz="1600"/>
              <a:t>Auto-MDIX</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r>
              <a:rPr lang="en-US" dirty="0"/>
              <a:t/>
            </a:r>
            <a:br>
              <a:rPr lang="en-US" dirty="0"/>
            </a:br>
            <a:r>
              <a:rPr lang="uk-UA" sz="2400"/>
              <a:t>Інкапсуляція Ethernet</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474662" y="731837"/>
            <a:ext cx="3364449" cy="3689897"/>
          </a:xfrm>
        </p:spPr>
        <p:txBody>
          <a:bodyPr/>
          <a:lstStyle/>
          <a:p>
            <a:pPr marL="342900" indent="-342900" algn="l" rtl="0">
              <a:buFont typeface="Arial" panose="020B0604020202020204" pitchFamily="34" charset="0"/>
              <a:buChar char="•"/>
            </a:pPr>
            <a:r>
              <a:rPr lang="uk-UA">
                <a:solidFill>
                  <a:srgbClr val="000000"/>
                </a:solidFill>
              </a:rPr>
              <a:t>Ethernet працює на Канальному та Фізичному рівнях.</a:t>
            </a:r>
          </a:p>
          <a:p>
            <a:pPr marL="342900" indent="-342900" algn="l" rtl="0">
              <a:buFont typeface="Arial" panose="020B0604020202020204" pitchFamily="34" charset="0"/>
              <a:buChar char="•"/>
            </a:pPr>
            <a:r>
              <a:rPr lang="uk-UA">
                <a:solidFill>
                  <a:srgbClr val="000000"/>
                </a:solidFill>
              </a:rPr>
              <a:t>Це сімейство мережних технологій, які визначені в стандартах IEEE 802.2 та 802.3.</a:t>
            </a:r>
          </a:p>
        </p:txBody>
      </p:sp>
      <p:pic>
        <p:nvPicPr>
          <p:cNvPr id="5" name="Рисунок 4">
            <a:extLst>
              <a:ext uri="{FF2B5EF4-FFF2-40B4-BE49-F238E27FC236}">
                <a16:creationId xmlns:a16="http://schemas.microsoft.com/office/drawing/2014/main" id="{6BC9157F-2B94-4724-BC6D-D3D0C2109667}"/>
              </a:ext>
            </a:extLst>
          </p:cNvPr>
          <p:cNvPicPr>
            <a:picLocks noChangeAspect="1"/>
          </p:cNvPicPr>
          <p:nvPr/>
        </p:nvPicPr>
        <p:blipFill>
          <a:blip r:embed="rId3"/>
          <a:stretch>
            <a:fillRect/>
          </a:stretch>
        </p:blipFill>
        <p:spPr>
          <a:xfrm>
            <a:off x="3839111" y="614624"/>
            <a:ext cx="5108921" cy="3929095"/>
          </a:xfrm>
          <a:prstGeom prst="rect">
            <a:avLst/>
          </a:prstGeom>
        </p:spPr>
      </p:pic>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r>
              <a:rPr lang="en-US" dirty="0"/>
              <a:t/>
            </a:r>
            <a:br>
              <a:rPr lang="en-US" dirty="0"/>
            </a:br>
            <a:r>
              <a:rPr lang="uk-UA" sz="2400"/>
              <a:t>Підрівні Канального рівня</a:t>
            </a:r>
          </a:p>
        </p:txBody>
      </p:sp>
      <p:sp>
        <p:nvSpPr>
          <p:cNvPr id="5" name="TextBox 4">
            <a:extLst>
              <a:ext uri="{FF2B5EF4-FFF2-40B4-BE49-F238E27FC236}">
                <a16:creationId xmlns:a16="http://schemas.microsoft.com/office/drawing/2014/main" id="{7D6FED96-F5B8-9740-B01D-C6CD3F14A641}"/>
              </a:ext>
            </a:extLst>
          </p:cNvPr>
          <p:cNvSpPr txBox="1"/>
          <p:nvPr/>
        </p:nvSpPr>
        <p:spPr>
          <a:xfrm>
            <a:off x="340658" y="770964"/>
            <a:ext cx="4496915" cy="3139321"/>
          </a:xfrm>
          <a:prstGeom prst="rect">
            <a:avLst/>
          </a:prstGeom>
          <a:noFill/>
        </p:spPr>
        <p:txBody>
          <a:bodyPr wrap="square" rtlCol="0">
            <a:spAutoFit/>
          </a:bodyPr>
          <a:lstStyle/>
          <a:p>
            <a:pPr rtl="0"/>
            <a:r>
              <a:rPr lang="uk-UA" dirty="0">
                <a:solidFill>
                  <a:srgbClr val="000000"/>
                </a:solidFill>
              </a:rPr>
              <a:t>Стандарти IEEE 802 LAN/MAN, включно з </a:t>
            </a:r>
            <a:r>
              <a:rPr lang="uk-UA" dirty="0" err="1">
                <a:solidFill>
                  <a:srgbClr val="000000"/>
                </a:solidFill>
              </a:rPr>
              <a:t>Ethernet</a:t>
            </a:r>
            <a:r>
              <a:rPr lang="uk-UA" dirty="0">
                <a:solidFill>
                  <a:srgbClr val="000000"/>
                </a:solidFill>
              </a:rPr>
              <a:t>, використовують для роботи два окремі підрівні Канального рівня:</a:t>
            </a:r>
          </a:p>
          <a:p>
            <a:pPr marL="285750" indent="-285750" rtl="0">
              <a:buFont typeface="Arial" panose="020B0604020202020204" pitchFamily="34" charset="0"/>
              <a:buChar char="•"/>
            </a:pPr>
            <a:r>
              <a:rPr lang="uk-UA" sz="1600" b="1" dirty="0">
                <a:solidFill>
                  <a:srgbClr val="000000"/>
                </a:solidFill>
              </a:rPr>
              <a:t>LLC підрівень</a:t>
            </a:r>
            <a:r>
              <a:rPr lang="uk-UA" sz="1600" dirty="0">
                <a:solidFill>
                  <a:srgbClr val="000000"/>
                </a:solidFill>
              </a:rPr>
              <a:t>: (IEEE 802.2) Розміщує у кадрі інформацію, що визначає, який протокол мережного рівня використовує цей кадр.</a:t>
            </a:r>
          </a:p>
          <a:p>
            <a:pPr marL="285750" indent="-285750" rtl="0">
              <a:buFont typeface="Arial" panose="020B0604020202020204" pitchFamily="34" charset="0"/>
              <a:buChar char="•"/>
            </a:pPr>
            <a:r>
              <a:rPr lang="uk-UA" sz="1600" b="1" dirty="0">
                <a:solidFill>
                  <a:srgbClr val="000000"/>
                </a:solidFill>
              </a:rPr>
              <a:t>MAC Підрівень</a:t>
            </a:r>
            <a:r>
              <a:rPr lang="uk-UA" sz="1600" dirty="0">
                <a:solidFill>
                  <a:srgbClr val="000000"/>
                </a:solidFill>
              </a:rPr>
              <a:t>: (IEEE 802.3, 802.11, або 802.15) Відповідає за інкапсуляцію даних та контроль доступу до середовища передавання даних та забезпечує адресацію Канального рівня.</a:t>
            </a:r>
          </a:p>
        </p:txBody>
      </p:sp>
      <p:pic>
        <p:nvPicPr>
          <p:cNvPr id="6" name="Рисунок 5">
            <a:extLst>
              <a:ext uri="{FF2B5EF4-FFF2-40B4-BE49-F238E27FC236}">
                <a16:creationId xmlns:a16="http://schemas.microsoft.com/office/drawing/2014/main" id="{98BF8C9A-12D1-4CFE-A1BF-AA71999E5AFA}"/>
              </a:ext>
            </a:extLst>
          </p:cNvPr>
          <p:cNvPicPr>
            <a:picLocks noChangeAspect="1"/>
          </p:cNvPicPr>
          <p:nvPr/>
        </p:nvPicPr>
        <p:blipFill>
          <a:blip r:embed="rId3"/>
          <a:stretch>
            <a:fillRect/>
          </a:stretch>
        </p:blipFill>
        <p:spPr>
          <a:xfrm>
            <a:off x="4755514" y="848905"/>
            <a:ext cx="4243832" cy="3440291"/>
          </a:xfrm>
          <a:prstGeom prst="rect">
            <a:avLst/>
          </a:prstGeom>
        </p:spPr>
      </p:pic>
    </p:spTree>
    <p:extLst>
      <p:ext uri="{BB962C8B-B14F-4D97-AF65-F5344CB8AC3E}">
        <p14:creationId xmlns:p14="http://schemas.microsoft.com/office/powerpoint/2010/main" val="149366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r>
              <a:rPr lang="en-US" dirty="0"/>
              <a:t/>
            </a:r>
            <a:br>
              <a:rPr lang="en-US" dirty="0"/>
            </a:br>
            <a:r>
              <a:rPr lang="uk-UA" sz="2400"/>
              <a:t>Підрівень MAC</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24405" y="731837"/>
            <a:ext cx="8280057" cy="3689897"/>
          </a:xfrm>
        </p:spPr>
        <p:txBody>
          <a:bodyPr/>
          <a:lstStyle/>
          <a:p>
            <a:pPr algn="l" rtl="0"/>
            <a:r>
              <a:rPr lang="uk-UA" sz="1600" dirty="0">
                <a:solidFill>
                  <a:srgbClr val="000000"/>
                </a:solidFill>
              </a:rPr>
              <a:t>Підрівень MAC відповідає за інкапсуляцію даних і доступ до середовища передавання даних.</a:t>
            </a:r>
          </a:p>
          <a:p>
            <a:pPr algn="l"/>
            <a:endParaRPr lang="en-US" sz="1600" b="1" dirty="0">
              <a:solidFill>
                <a:srgbClr val="000000"/>
              </a:solidFill>
            </a:endParaRPr>
          </a:p>
          <a:p>
            <a:pPr algn="l" rtl="0"/>
            <a:r>
              <a:rPr lang="uk-UA" sz="1600" b="1" dirty="0">
                <a:solidFill>
                  <a:srgbClr val="000000"/>
                </a:solidFill>
              </a:rPr>
              <a:t>Інкапсуляція даних</a:t>
            </a:r>
          </a:p>
          <a:p>
            <a:pPr algn="l" rtl="0"/>
            <a:r>
              <a:rPr lang="uk-UA" sz="1600" dirty="0">
                <a:solidFill>
                  <a:srgbClr val="000000"/>
                </a:solidFill>
              </a:rPr>
              <a:t>Інкапсуляція даних IEEE 802.3 містить наступне:</a:t>
            </a:r>
          </a:p>
          <a:p>
            <a:pPr marL="457200" indent="-457200" algn="l" rtl="0">
              <a:buFont typeface="+mj-lt"/>
              <a:buAutoNum type="arabicPeriod"/>
            </a:pPr>
            <a:r>
              <a:rPr lang="uk-UA" sz="1600" b="1" dirty="0">
                <a:solidFill>
                  <a:srgbClr val="000000"/>
                </a:solidFill>
              </a:rPr>
              <a:t>Кадр </a:t>
            </a:r>
            <a:r>
              <a:rPr lang="uk-UA" sz="1600" b="1" dirty="0" err="1">
                <a:solidFill>
                  <a:srgbClr val="000000"/>
                </a:solidFill>
              </a:rPr>
              <a:t>Ethernet</a:t>
            </a:r>
            <a:r>
              <a:rPr lang="uk-UA" sz="1600" dirty="0">
                <a:solidFill>
                  <a:srgbClr val="000000"/>
                </a:solidFill>
              </a:rPr>
              <a:t> - Це внутрішня структура кадру </a:t>
            </a:r>
            <a:r>
              <a:rPr lang="uk-UA" sz="1600" dirty="0" err="1">
                <a:solidFill>
                  <a:srgbClr val="000000"/>
                </a:solidFill>
              </a:rPr>
              <a:t>Ethernet</a:t>
            </a:r>
            <a:r>
              <a:rPr lang="uk-UA" sz="1600" dirty="0">
                <a:solidFill>
                  <a:srgbClr val="000000"/>
                </a:solidFill>
              </a:rPr>
              <a:t>.</a:t>
            </a:r>
          </a:p>
          <a:p>
            <a:pPr marL="457200" indent="-457200" algn="l" rtl="0">
              <a:buFont typeface="+mj-lt"/>
              <a:buAutoNum type="arabicPeriod"/>
            </a:pPr>
            <a:r>
              <a:rPr lang="uk-UA" sz="1600" b="1" dirty="0">
                <a:solidFill>
                  <a:srgbClr val="000000"/>
                </a:solidFill>
              </a:rPr>
              <a:t>Адресація </a:t>
            </a:r>
            <a:r>
              <a:rPr lang="uk-UA" sz="1600" b="1" dirty="0" err="1">
                <a:solidFill>
                  <a:srgbClr val="000000"/>
                </a:solidFill>
              </a:rPr>
              <a:t>Ethernet</a:t>
            </a:r>
            <a:r>
              <a:rPr lang="uk-UA" sz="1600" dirty="0">
                <a:solidFill>
                  <a:srgbClr val="000000"/>
                </a:solidFill>
              </a:rPr>
              <a:t> - Кадр </a:t>
            </a:r>
            <a:r>
              <a:rPr lang="uk-UA" sz="1600" dirty="0" err="1">
                <a:solidFill>
                  <a:srgbClr val="000000"/>
                </a:solidFill>
              </a:rPr>
              <a:t>Ethernet</a:t>
            </a:r>
            <a:r>
              <a:rPr lang="uk-UA" sz="1600" dirty="0">
                <a:solidFill>
                  <a:srgbClr val="000000"/>
                </a:solidFill>
              </a:rPr>
              <a:t> містить як MAC-адресу джерела, так і МАС-адресу призначення, щоб доставити кадр </a:t>
            </a:r>
            <a:r>
              <a:rPr lang="uk-UA" sz="1600" dirty="0" err="1">
                <a:solidFill>
                  <a:srgbClr val="000000"/>
                </a:solidFill>
              </a:rPr>
              <a:t>Ethernet</a:t>
            </a:r>
            <a:r>
              <a:rPr lang="uk-UA" sz="1600" dirty="0">
                <a:solidFill>
                  <a:srgbClr val="000000"/>
                </a:solidFill>
              </a:rPr>
              <a:t> від однієї </a:t>
            </a:r>
            <a:r>
              <a:rPr lang="uk-UA" sz="1600" dirty="0" err="1">
                <a:solidFill>
                  <a:srgbClr val="000000"/>
                </a:solidFill>
              </a:rPr>
              <a:t>Ethernet</a:t>
            </a:r>
            <a:r>
              <a:rPr lang="uk-UA" sz="1600" dirty="0">
                <a:solidFill>
                  <a:srgbClr val="000000"/>
                </a:solidFill>
              </a:rPr>
              <a:t> NIC до іншої </a:t>
            </a:r>
            <a:r>
              <a:rPr lang="uk-UA" sz="1600" dirty="0" err="1">
                <a:solidFill>
                  <a:srgbClr val="000000"/>
                </a:solidFill>
              </a:rPr>
              <a:t>Ethernet</a:t>
            </a:r>
            <a:r>
              <a:rPr lang="uk-UA" sz="1600" dirty="0">
                <a:solidFill>
                  <a:srgbClr val="000000"/>
                </a:solidFill>
              </a:rPr>
              <a:t> NIC в одній локальній мережі.</a:t>
            </a:r>
          </a:p>
          <a:p>
            <a:pPr marL="457200" indent="-457200" algn="l" rtl="0">
              <a:buFont typeface="+mj-lt"/>
              <a:buAutoNum type="arabicPeriod"/>
            </a:pPr>
            <a:r>
              <a:rPr lang="uk-UA" sz="1600" b="1" dirty="0">
                <a:solidFill>
                  <a:srgbClr val="000000"/>
                </a:solidFill>
              </a:rPr>
              <a:t>Виявлення помилок </a:t>
            </a:r>
            <a:r>
              <a:rPr lang="uk-UA" sz="1600" b="1" dirty="0" err="1">
                <a:solidFill>
                  <a:srgbClr val="000000"/>
                </a:solidFill>
              </a:rPr>
              <a:t>Ethernet</a:t>
            </a:r>
            <a:r>
              <a:rPr lang="uk-UA" sz="1600" dirty="0">
                <a:solidFill>
                  <a:srgbClr val="000000"/>
                </a:solidFill>
              </a:rPr>
              <a:t> - Кадр </a:t>
            </a:r>
            <a:r>
              <a:rPr lang="uk-UA" sz="1600" dirty="0" err="1">
                <a:solidFill>
                  <a:srgbClr val="000000"/>
                </a:solidFill>
              </a:rPr>
              <a:t>Ethernet</a:t>
            </a:r>
            <a:r>
              <a:rPr lang="uk-UA" sz="1600" dirty="0">
                <a:solidFill>
                  <a:srgbClr val="000000"/>
                </a:solidFill>
              </a:rPr>
              <a:t> містить трейлер з контрольною послідовністю кадру (FCS), яка використовується для виявлення помилок.</a:t>
            </a:r>
          </a:p>
          <a:p>
            <a:pPr algn="l"/>
            <a:endParaRPr lang="en-US"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r>
              <a:rPr lang="en-US" dirty="0"/>
              <a:t/>
            </a:r>
            <a:br>
              <a:rPr lang="en-US" dirty="0"/>
            </a:br>
            <a:r>
              <a:rPr lang="uk-UA" sz="2400"/>
              <a:t>Підрівень MAC</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209650" y="614553"/>
            <a:ext cx="4506653" cy="3689897"/>
          </a:xfrm>
        </p:spPr>
        <p:txBody>
          <a:bodyPr/>
          <a:lstStyle/>
          <a:p>
            <a:pPr marL="0" indent="0" algn="l" rtl="0"/>
            <a:r>
              <a:rPr lang="uk-UA" sz="1400" b="1" dirty="0">
                <a:solidFill>
                  <a:srgbClr val="000000"/>
                </a:solidFill>
              </a:rPr>
              <a:t>Доступ до середовища передавання даних</a:t>
            </a:r>
          </a:p>
          <a:p>
            <a:pPr marL="285750" indent="-285750" algn="l" rtl="0">
              <a:buFont typeface="Arial" panose="020B0604020202020204" pitchFamily="34" charset="0"/>
              <a:buChar char="•"/>
            </a:pPr>
            <a:r>
              <a:rPr lang="uk-UA" sz="1400" dirty="0">
                <a:solidFill>
                  <a:srgbClr val="000000"/>
                </a:solidFill>
              </a:rPr>
              <a:t>Підрівень MAC IEEE 802.3 містить специфікації різних комунікаційних стандартів </a:t>
            </a:r>
            <a:r>
              <a:rPr lang="uk-UA" sz="1400" dirty="0" err="1">
                <a:solidFill>
                  <a:srgbClr val="000000"/>
                </a:solidFill>
              </a:rPr>
              <a:t>Ethernet</a:t>
            </a:r>
            <a:r>
              <a:rPr lang="uk-UA" sz="1400" dirty="0">
                <a:solidFill>
                  <a:srgbClr val="000000"/>
                </a:solidFill>
              </a:rPr>
              <a:t> для різних типів середовища передавання даних, включно з міддю і </a:t>
            </a:r>
            <a:r>
              <a:rPr lang="uk-UA" sz="1400" dirty="0" err="1">
                <a:solidFill>
                  <a:srgbClr val="000000"/>
                </a:solidFill>
              </a:rPr>
              <a:t>оптоволокном</a:t>
            </a:r>
            <a:r>
              <a:rPr lang="uk-UA" sz="1400" dirty="0">
                <a:solidFill>
                  <a:srgbClr val="000000"/>
                </a:solidFill>
              </a:rPr>
              <a:t>.</a:t>
            </a:r>
          </a:p>
          <a:p>
            <a:pPr marL="285750" indent="-285750" algn="l" rtl="0">
              <a:buFont typeface="Arial" panose="020B0604020202020204" pitchFamily="34" charset="0"/>
              <a:buChar char="•"/>
            </a:pPr>
            <a:r>
              <a:rPr lang="uk-UA" sz="1400" dirty="0">
                <a:solidFill>
                  <a:srgbClr val="000000"/>
                </a:solidFill>
              </a:rPr>
              <a:t>Застарілий </a:t>
            </a:r>
            <a:r>
              <a:rPr lang="uk-UA" sz="1400" dirty="0" err="1">
                <a:solidFill>
                  <a:srgbClr val="000000"/>
                </a:solidFill>
              </a:rPr>
              <a:t>Ethernet</a:t>
            </a:r>
            <a:r>
              <a:rPr lang="uk-UA" sz="1400" dirty="0">
                <a:solidFill>
                  <a:srgbClr val="000000"/>
                </a:solidFill>
              </a:rPr>
              <a:t>, який використовує шинну топологію або концентратори, це </a:t>
            </a:r>
            <a:r>
              <a:rPr lang="uk-UA" sz="1400" dirty="0" err="1">
                <a:solidFill>
                  <a:srgbClr val="000000"/>
                </a:solidFill>
              </a:rPr>
              <a:t>напівдуплексне</a:t>
            </a:r>
            <a:r>
              <a:rPr lang="uk-UA" sz="1400" dirty="0">
                <a:solidFill>
                  <a:srgbClr val="000000"/>
                </a:solidFill>
              </a:rPr>
              <a:t> середовище передавання даних з множинним доступом. </a:t>
            </a:r>
            <a:r>
              <a:rPr lang="uk-UA" sz="1400" dirty="0" err="1">
                <a:solidFill>
                  <a:srgbClr val="000000"/>
                </a:solidFill>
              </a:rPr>
              <a:t>Ethernet</a:t>
            </a:r>
            <a:r>
              <a:rPr lang="uk-UA" sz="1400" dirty="0">
                <a:solidFill>
                  <a:srgbClr val="000000"/>
                </a:solidFill>
              </a:rPr>
              <a:t> у </a:t>
            </a:r>
            <a:r>
              <a:rPr lang="uk-UA" sz="1400" dirty="0" err="1">
                <a:solidFill>
                  <a:srgbClr val="000000"/>
                </a:solidFill>
              </a:rPr>
              <a:t>напівдуплексному</a:t>
            </a:r>
            <a:r>
              <a:rPr lang="uk-UA" sz="1400" dirty="0">
                <a:solidFill>
                  <a:srgbClr val="000000"/>
                </a:solidFill>
              </a:rPr>
              <a:t> середовищі передавання даних використовує метод конкурентного доступу, множинний доступ з прослуховуванням несучої/виявленням конфліктів (CSMA/CD). </a:t>
            </a:r>
          </a:p>
          <a:p>
            <a:pPr marL="285750" indent="-285750" algn="l" rtl="0">
              <a:buFont typeface="Arial" panose="020B0604020202020204" pitchFamily="34" charset="0"/>
              <a:buChar char="•"/>
            </a:pPr>
            <a:r>
              <a:rPr lang="uk-UA" sz="1400" dirty="0">
                <a:solidFill>
                  <a:srgbClr val="000000"/>
                </a:solidFill>
              </a:rPr>
              <a:t>Локальні мережі </a:t>
            </a:r>
            <a:r>
              <a:rPr lang="uk-UA" sz="1400" dirty="0" err="1">
                <a:solidFill>
                  <a:srgbClr val="000000"/>
                </a:solidFill>
              </a:rPr>
              <a:t>Ethernet</a:t>
            </a:r>
            <a:r>
              <a:rPr lang="uk-UA" sz="1400" dirty="0">
                <a:solidFill>
                  <a:srgbClr val="000000"/>
                </a:solidFill>
              </a:rPr>
              <a:t> сьогодні використовують комутатори, які працюють у </a:t>
            </a:r>
            <a:r>
              <a:rPr lang="uk-UA" sz="1400" dirty="0" err="1">
                <a:solidFill>
                  <a:srgbClr val="000000"/>
                </a:solidFill>
              </a:rPr>
              <a:t>повнодуплексному</a:t>
            </a:r>
            <a:r>
              <a:rPr lang="uk-UA" sz="1400" dirty="0">
                <a:solidFill>
                  <a:srgbClr val="000000"/>
                </a:solidFill>
              </a:rPr>
              <a:t> режимі. </a:t>
            </a:r>
            <a:r>
              <a:rPr lang="uk-UA" sz="1400" dirty="0" err="1">
                <a:solidFill>
                  <a:srgbClr val="000000"/>
                </a:solidFill>
              </a:rPr>
              <a:t>Повнодуплексний</a:t>
            </a:r>
            <a:r>
              <a:rPr lang="uk-UA" sz="1400" dirty="0">
                <a:solidFill>
                  <a:srgbClr val="000000"/>
                </a:solidFill>
              </a:rPr>
              <a:t> зв'язок з комутаторами </a:t>
            </a:r>
            <a:r>
              <a:rPr lang="uk-UA" sz="1400" dirty="0" err="1">
                <a:solidFill>
                  <a:srgbClr val="000000"/>
                </a:solidFill>
              </a:rPr>
              <a:t>Ethernet</a:t>
            </a:r>
            <a:r>
              <a:rPr lang="uk-UA" sz="1400" dirty="0">
                <a:solidFill>
                  <a:srgbClr val="000000"/>
                </a:solidFill>
              </a:rPr>
              <a:t> не вимагає контролю доступу з використанням CSMA/CD.</a:t>
            </a:r>
          </a:p>
        </p:txBody>
      </p:sp>
      <p:pic>
        <p:nvPicPr>
          <p:cNvPr id="10" name="Рисунок 9">
            <a:extLst>
              <a:ext uri="{FF2B5EF4-FFF2-40B4-BE49-F238E27FC236}">
                <a16:creationId xmlns:a16="http://schemas.microsoft.com/office/drawing/2014/main" id="{8B0868D2-3A51-4C1D-9969-E0DBB359BBAE}"/>
              </a:ext>
            </a:extLst>
          </p:cNvPr>
          <p:cNvPicPr>
            <a:picLocks noChangeAspect="1"/>
          </p:cNvPicPr>
          <p:nvPr/>
        </p:nvPicPr>
        <p:blipFill>
          <a:blip r:embed="rId3"/>
          <a:stretch>
            <a:fillRect/>
          </a:stretch>
        </p:blipFill>
        <p:spPr>
          <a:xfrm>
            <a:off x="4716303" y="1346390"/>
            <a:ext cx="4322722" cy="2634159"/>
          </a:xfrm>
          <a:prstGeom prst="rect">
            <a:avLst/>
          </a:prstGeom>
        </p:spPr>
      </p:pic>
    </p:spTree>
    <p:extLst>
      <p:ext uri="{BB962C8B-B14F-4D97-AF65-F5344CB8AC3E}">
        <p14:creationId xmlns:p14="http://schemas.microsoft.com/office/powerpoint/2010/main" val="245348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Кадри Ethernet</a:t>
            </a:r>
            <a:r>
              <a:rPr lang="en-US" dirty="0"/>
              <a:t/>
            </a:r>
            <a:br>
              <a:rPr lang="en-US" dirty="0"/>
            </a:br>
            <a:r>
              <a:rPr lang="uk-UA" sz="2400"/>
              <a:t>Поля кадру Ethernet</a:t>
            </a:r>
          </a:p>
        </p:txBody>
      </p:sp>
      <p:sp>
        <p:nvSpPr>
          <p:cNvPr id="8" name="Content Placeholder 7">
            <a:extLst>
              <a:ext uri="{FF2B5EF4-FFF2-40B4-BE49-F238E27FC236}">
                <a16:creationId xmlns:a16="http://schemas.microsoft.com/office/drawing/2014/main" id="{0739FE46-949D-5848-A3FF-68AA0B91430B}"/>
              </a:ext>
            </a:extLst>
          </p:cNvPr>
          <p:cNvSpPr>
            <a:spLocks noGrp="1"/>
          </p:cNvSpPr>
          <p:nvPr>
            <p:ph idx="1"/>
          </p:nvPr>
        </p:nvSpPr>
        <p:spPr>
          <a:xfrm>
            <a:off x="142679" y="628142"/>
            <a:ext cx="8630894" cy="2411413"/>
          </a:xfrm>
        </p:spPr>
        <p:txBody>
          <a:bodyPr/>
          <a:lstStyle/>
          <a:p>
            <a:pPr marL="342900" indent="-342900" algn="l" rtl="0">
              <a:buFont typeface="Arial" panose="020B0604020202020204" pitchFamily="34" charset="0"/>
              <a:buChar char="•"/>
            </a:pPr>
            <a:r>
              <a:rPr lang="uk-UA" sz="1550" dirty="0">
                <a:solidFill>
                  <a:srgbClr val="000000"/>
                </a:solidFill>
              </a:rPr>
              <a:t>Мінімальний розмір кадру </a:t>
            </a:r>
            <a:r>
              <a:rPr lang="uk-UA" sz="1550" dirty="0" err="1">
                <a:solidFill>
                  <a:srgbClr val="000000"/>
                </a:solidFill>
              </a:rPr>
              <a:t>Ethernet</a:t>
            </a:r>
            <a:r>
              <a:rPr lang="uk-UA" sz="1550" dirty="0">
                <a:solidFill>
                  <a:srgbClr val="000000"/>
                </a:solidFill>
              </a:rPr>
              <a:t> - 64 байти, максимальний - 1518 байт. Поле Преамбула не враховується під час підрахунку довжини кадру.</a:t>
            </a:r>
          </a:p>
          <a:p>
            <a:pPr marL="342900" indent="-342900" algn="l" rtl="0">
              <a:buFont typeface="Arial" panose="020B0604020202020204" pitchFamily="34" charset="0"/>
              <a:buChar char="•"/>
            </a:pPr>
            <a:r>
              <a:rPr lang="uk-UA" sz="1550" dirty="0">
                <a:solidFill>
                  <a:srgbClr val="000000"/>
                </a:solidFill>
              </a:rPr>
              <a:t>Будь-який кадр довжиною менше ніж 64 байти вважається "фрагментом", який утворився в результаті колізії, його ще називають "карликовим кадром" і він автоматично відкидається. Кадри, довші за 1500 байтів вважаються "переповненими" або "гігантськими".</a:t>
            </a:r>
          </a:p>
          <a:p>
            <a:pPr marL="342900" indent="-342900" algn="l" rtl="0">
              <a:buFont typeface="Arial" panose="020B0604020202020204" pitchFamily="34" charset="0"/>
              <a:buChar char="•"/>
            </a:pPr>
            <a:r>
              <a:rPr lang="uk-UA" sz="1550" dirty="0">
                <a:solidFill>
                  <a:srgbClr val="000000"/>
                </a:solidFill>
              </a:rPr>
              <a:t>Якщо розмір переданого кадру є меншим за мінімальний або більшим за максимальний, приймаючий пристрій знищує кадр. Знищені кадри можуть бути результатом колізій або інших небажаних сигналів. Вони вважаються недійсними. Переповнені кадри зазвичай підтримуються більшістю комутаторів </a:t>
            </a:r>
            <a:r>
              <a:rPr lang="uk-UA" sz="1550" dirty="0" err="1">
                <a:solidFill>
                  <a:srgbClr val="000000"/>
                </a:solidFill>
              </a:rPr>
              <a:t>Fast</a:t>
            </a:r>
            <a:r>
              <a:rPr lang="uk-UA" sz="1550" dirty="0">
                <a:solidFill>
                  <a:srgbClr val="000000"/>
                </a:solidFill>
              </a:rPr>
              <a:t> </a:t>
            </a:r>
            <a:r>
              <a:rPr lang="uk-UA" sz="1550" dirty="0" err="1">
                <a:solidFill>
                  <a:srgbClr val="000000"/>
                </a:solidFill>
              </a:rPr>
              <a:t>Ethernet</a:t>
            </a:r>
            <a:r>
              <a:rPr lang="uk-UA" sz="1550" dirty="0">
                <a:solidFill>
                  <a:srgbClr val="000000"/>
                </a:solidFill>
              </a:rPr>
              <a:t>, </a:t>
            </a:r>
            <a:r>
              <a:rPr lang="uk-UA" sz="1550" dirty="0" err="1">
                <a:solidFill>
                  <a:srgbClr val="000000"/>
                </a:solidFill>
              </a:rPr>
              <a:t>Gigabit</a:t>
            </a:r>
            <a:r>
              <a:rPr lang="uk-UA" sz="1550" dirty="0">
                <a:solidFill>
                  <a:srgbClr val="000000"/>
                </a:solidFill>
              </a:rPr>
              <a:t> </a:t>
            </a:r>
            <a:r>
              <a:rPr lang="uk-UA" sz="1550" dirty="0" err="1">
                <a:solidFill>
                  <a:srgbClr val="000000"/>
                </a:solidFill>
              </a:rPr>
              <a:t>Ethernet</a:t>
            </a:r>
            <a:r>
              <a:rPr lang="uk-UA" sz="1550" dirty="0">
                <a:solidFill>
                  <a:srgbClr val="000000"/>
                </a:solidFill>
              </a:rPr>
              <a:t> і NIC.</a:t>
            </a:r>
          </a:p>
          <a:p>
            <a:pPr marL="342900" indent="-342900" algn="l">
              <a:buFont typeface="Arial" panose="020B0604020202020204" pitchFamily="34" charset="0"/>
              <a:buChar char="•"/>
            </a:pPr>
            <a:endParaRPr lang="en-US" sz="1400" dirty="0">
              <a:solidFill>
                <a:srgbClr val="000000"/>
              </a:solidFill>
            </a:endParaRPr>
          </a:p>
        </p:txBody>
      </p:sp>
      <p:pic>
        <p:nvPicPr>
          <p:cNvPr id="5" name="Рисунок 4">
            <a:extLst>
              <a:ext uri="{FF2B5EF4-FFF2-40B4-BE49-F238E27FC236}">
                <a16:creationId xmlns:a16="http://schemas.microsoft.com/office/drawing/2014/main" id="{39C02EE1-2624-4910-9282-D0F81758902E}"/>
              </a:ext>
            </a:extLst>
          </p:cNvPr>
          <p:cNvPicPr>
            <a:picLocks noChangeAspect="1"/>
          </p:cNvPicPr>
          <p:nvPr/>
        </p:nvPicPr>
        <p:blipFill>
          <a:blip r:embed="rId3"/>
          <a:stretch>
            <a:fillRect/>
          </a:stretch>
        </p:blipFill>
        <p:spPr>
          <a:xfrm>
            <a:off x="2118250" y="3266557"/>
            <a:ext cx="6302653" cy="1876943"/>
          </a:xfrm>
          <a:prstGeom prst="rect">
            <a:avLst/>
          </a:prstGeom>
        </p:spPr>
      </p:pic>
    </p:spTree>
    <p:extLst>
      <p:ext uri="{BB962C8B-B14F-4D97-AF65-F5344CB8AC3E}">
        <p14:creationId xmlns:p14="http://schemas.microsoft.com/office/powerpoint/2010/main" val="311392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http://schemas.openxmlformats.org/drawingml/2006/chart" xmlns:c15="http://schemas.microsoft.com/office/drawing/2012/chart">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7.2 MAC-адреса Ethernet</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7844</TotalTime>
  <Words>2843</Words>
  <Application>Microsoft Office PowerPoint</Application>
  <PresentationFormat>Экран (16:9)</PresentationFormat>
  <Paragraphs>295</Paragraphs>
  <Slides>32</Slides>
  <Notes>32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32</vt:i4>
      </vt:variant>
    </vt:vector>
  </HeadingPairs>
  <TitlesOfParts>
    <vt:vector size="40" baseType="lpstr">
      <vt:lpstr>ＭＳ Ｐゴシック</vt:lpstr>
      <vt:lpstr>Arial</vt:lpstr>
      <vt:lpstr>Calibri</vt:lpstr>
      <vt:lpstr>CiscoSans</vt:lpstr>
      <vt:lpstr>CiscoSans ExtraLight</vt:lpstr>
      <vt:lpstr>CiscoSans Thin</vt:lpstr>
      <vt:lpstr>Wingdings</vt:lpstr>
      <vt:lpstr>Default Theme</vt:lpstr>
      <vt:lpstr>Лекція 7: Комутація Ethernet</vt:lpstr>
      <vt:lpstr>Презентация PowerPoint</vt:lpstr>
      <vt:lpstr>7.1 Кадри Ethernet</vt:lpstr>
      <vt:lpstr>Кадри Ethernet Інкапсуляція Ethernet</vt:lpstr>
      <vt:lpstr>Кадри Ethernet Підрівні Канального рівня</vt:lpstr>
      <vt:lpstr>Кадри Ethernet Підрівень MAC</vt:lpstr>
      <vt:lpstr>Кадри Ethernet Підрівень MAC</vt:lpstr>
      <vt:lpstr>Кадри Ethernet Поля кадру Ethernet</vt:lpstr>
      <vt:lpstr>7.2 MAC-адреса Ethernet</vt:lpstr>
      <vt:lpstr>MAC адреса Ethernet MAC-адреса та шістнадцяткова система числення</vt:lpstr>
      <vt:lpstr>MAC адреси Ethernet MAC адреса Ethernet</vt:lpstr>
      <vt:lpstr>MAC-адреса Ethernet Обробка кадрів</vt:lpstr>
      <vt:lpstr>MAC адреси Ethernet Індивідуальна MAC адреса</vt:lpstr>
      <vt:lpstr>МАС адреси Ethernet Широкомовна MAC-адреса</vt:lpstr>
      <vt:lpstr>MAC-адреси Ethernet Групова MAC-адреса</vt:lpstr>
      <vt:lpstr>7.3 Таблиця MAC-адрес</vt:lpstr>
      <vt:lpstr>Таблиця MAC-адрес Основи роботи комутатора</vt:lpstr>
      <vt:lpstr>Таблиця MAC-адрес Комутатор: процеси вивчення та перенаправлення</vt:lpstr>
      <vt:lpstr>Таблиця MAC-адрес Комутатор: процеси вивчення та перенаправлення (продовж.)</vt:lpstr>
      <vt:lpstr>Таблиця MAC-адрес Фільтрація кадрів</vt:lpstr>
      <vt:lpstr>7.4 – Швидкості комутатора і методи пересилання</vt:lpstr>
      <vt:lpstr>Швидкості комутатора і методи пересилання Методи пересилання кадрів на комутаторах Cisco</vt:lpstr>
      <vt:lpstr>Швидкості комутатора і методи пересилання Наскрізна комутація (Cut-Through)</vt:lpstr>
      <vt:lpstr>Швидкості комутатора і методи пересилання Буферизація пам'яті на комутаторах</vt:lpstr>
      <vt:lpstr>Швидкості комутатора і методи пересилання Налаштування швидкості і дуплексного режиму</vt:lpstr>
      <vt:lpstr>Методи узгодження швидкості та пересилання на комутаторі Налаштування швидкості і дуплексного режиму</vt:lpstr>
      <vt:lpstr>Швидкості комутатора і методи пересилання Auto-MDIX</vt:lpstr>
      <vt:lpstr>7.5 Практичне завдання з розділу та контрольна робота</vt:lpstr>
      <vt:lpstr>Практичне завдання з розділу та контрольна робота Що ми вивчили у цьому розділі?</vt:lpstr>
      <vt:lpstr>Практичне завдання з розділу та контрольна робота Що ми вивчили у цьому розділі? (Продовж.)</vt:lpstr>
      <vt:lpstr>Розділ 7: Комутація Ethernet Нові терміни і команди</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admin</cp:lastModifiedBy>
  <cp:revision>239</cp:revision>
  <dcterms:created xsi:type="dcterms:W3CDTF">2019-10-18T06:21:22Z</dcterms:created>
  <dcterms:modified xsi:type="dcterms:W3CDTF">2021-10-08T08:39:28Z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