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89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9727-9F34-45AB-9F84-178CA03738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DD0E-9558-46B1-BD79-66804C5853B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43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9727-9F34-45AB-9F84-178CA03738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DD0E-9558-46B1-BD79-66804C58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6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9727-9F34-45AB-9F84-178CA03738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DD0E-9558-46B1-BD79-66804C58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690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9727-9F34-45AB-9F84-178CA03738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DD0E-9558-46B1-BD79-66804C5853B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1279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9727-9F34-45AB-9F84-178CA03738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DD0E-9558-46B1-BD79-66804C58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14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9727-9F34-45AB-9F84-178CA03738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DD0E-9558-46B1-BD79-66804C5853B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0608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9727-9F34-45AB-9F84-178CA03738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DD0E-9558-46B1-BD79-66804C58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56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9727-9F34-45AB-9F84-178CA03738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DD0E-9558-46B1-BD79-66804C58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786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9727-9F34-45AB-9F84-178CA03738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DD0E-9558-46B1-BD79-66804C58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18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9727-9F34-45AB-9F84-178CA03738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DD0E-9558-46B1-BD79-66804C58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4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9727-9F34-45AB-9F84-178CA03738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DD0E-9558-46B1-BD79-66804C58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31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9727-9F34-45AB-9F84-178CA03738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DD0E-9558-46B1-BD79-66804C58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03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9727-9F34-45AB-9F84-178CA03738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DD0E-9558-46B1-BD79-66804C58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1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9727-9F34-45AB-9F84-178CA03738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DD0E-9558-46B1-BD79-66804C58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85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9727-9F34-45AB-9F84-178CA03738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DD0E-9558-46B1-BD79-66804C58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8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9727-9F34-45AB-9F84-178CA03738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DD0E-9558-46B1-BD79-66804C58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56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9727-9F34-45AB-9F84-178CA03738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DD0E-9558-46B1-BD79-66804C58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5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06D9727-9F34-45AB-9F84-178CA03738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CDDD0E-9558-46B1-BD79-66804C58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0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_________Microsoft_Word1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package" Target="../embeddings/_________Microsoft_Word2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Пегматити і польові шпати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гемології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83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16" y="-200171"/>
            <a:ext cx="8534400" cy="1507067"/>
          </a:xfrm>
        </p:spPr>
        <p:txBody>
          <a:bodyPr/>
          <a:lstStyle/>
          <a:p>
            <a:r>
              <a:rPr lang="uk-UA" dirty="0" smtClean="0"/>
              <a:t>Місячний камінь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2" y="1472665"/>
            <a:ext cx="10453034" cy="4841507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Світлозаломлення</a:t>
            </a:r>
            <a:r>
              <a:rPr lang="ru-RU" dirty="0">
                <a:solidFill>
                  <a:schemeClr val="tx1"/>
                </a:solidFill>
              </a:rPr>
              <a:t>:  1.520-1.525</a:t>
            </a:r>
          </a:p>
          <a:p>
            <a:r>
              <a:rPr lang="ru-RU" dirty="0" err="1">
                <a:solidFill>
                  <a:schemeClr val="tx1"/>
                </a:solidFill>
              </a:rPr>
              <a:t>Двозаломлення</a:t>
            </a:r>
            <a:r>
              <a:rPr lang="ru-RU" dirty="0">
                <a:solidFill>
                  <a:schemeClr val="tx1"/>
                </a:solidFill>
              </a:rPr>
              <a:t>: -0.005</a:t>
            </a:r>
          </a:p>
          <a:p>
            <a:r>
              <a:rPr lang="ru-RU" dirty="0" err="1">
                <a:solidFill>
                  <a:schemeClr val="tx1"/>
                </a:solidFill>
              </a:rPr>
              <a:t>Дисперсія</a:t>
            </a:r>
            <a:r>
              <a:rPr lang="ru-RU" dirty="0">
                <a:solidFill>
                  <a:schemeClr val="tx1"/>
                </a:solidFill>
              </a:rPr>
              <a:t>: 0.012</a:t>
            </a:r>
          </a:p>
          <a:p>
            <a:r>
              <a:rPr lang="ru-RU" dirty="0" err="1">
                <a:solidFill>
                  <a:schemeClr val="tx1"/>
                </a:solidFill>
              </a:rPr>
              <a:t>Плеохроїзм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відсутній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Спектр </a:t>
            </a:r>
            <a:r>
              <a:rPr lang="ru-RU" dirty="0" err="1">
                <a:solidFill>
                  <a:schemeClr val="tx1"/>
                </a:solidFill>
              </a:rPr>
              <a:t>поглинання</a:t>
            </a:r>
            <a:r>
              <a:rPr lang="ru-RU" dirty="0">
                <a:solidFill>
                  <a:schemeClr val="tx1"/>
                </a:solidFill>
              </a:rPr>
              <a:t>: не </a:t>
            </a:r>
            <a:r>
              <a:rPr lang="ru-RU" dirty="0" err="1">
                <a:solidFill>
                  <a:schemeClr val="tx1"/>
                </a:solidFill>
              </a:rPr>
              <a:t>інтерпретується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r>
              <a:rPr lang="ru-RU" dirty="0" err="1">
                <a:solidFill>
                  <a:schemeClr val="tx1"/>
                </a:solidFill>
              </a:rPr>
              <a:t>Люмінесценція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слабка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блакитна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Світиться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жовтуватим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червонуватим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світлом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завдяки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відбиттю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кристаликів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залізистих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мінералів</a:t>
            </a:r>
            <a:r>
              <a:rPr lang="ru-RU" dirty="0">
                <a:solidFill>
                  <a:schemeClr val="tx1"/>
                </a:solidFill>
              </a:rPr>
              <a:t> (гематиту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гетиту), </a:t>
            </a:r>
            <a:r>
              <a:rPr lang="ru-RU" dirty="0" err="1">
                <a:solidFill>
                  <a:schemeClr val="tx1"/>
                </a:solidFill>
              </a:rPr>
              <a:t>розсіяних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кристалі-господарі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Місячний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камінь</a:t>
            </a:r>
            <a:r>
              <a:rPr lang="ru-RU" dirty="0">
                <a:solidFill>
                  <a:schemeClr val="tx1"/>
                </a:solidFill>
              </a:rPr>
              <a:t> схожий на халцедон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синтетичну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шпінель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r>
              <a:rPr lang="ru-RU" dirty="0" err="1">
                <a:solidFill>
                  <a:schemeClr val="tx1"/>
                </a:solidFill>
              </a:rPr>
              <a:t>Обробляють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вигляді</a:t>
            </a:r>
            <a:r>
              <a:rPr lang="ru-RU" dirty="0">
                <a:solidFill>
                  <a:schemeClr val="tx1"/>
                </a:solidFill>
              </a:rPr>
              <a:t> кабошону .</a:t>
            </a:r>
          </a:p>
          <a:p>
            <a:r>
              <a:rPr lang="ru-RU" dirty="0" err="1">
                <a:solidFill>
                  <a:schemeClr val="tx1"/>
                </a:solidFill>
              </a:rPr>
              <a:t>Найбільш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відомі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родовища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Шрі</a:t>
            </a:r>
            <a:r>
              <a:rPr lang="ru-RU" dirty="0">
                <a:solidFill>
                  <a:schemeClr val="tx1"/>
                </a:solidFill>
              </a:rPr>
              <a:t>-Ланка, </a:t>
            </a:r>
            <a:r>
              <a:rPr lang="ru-RU" dirty="0" err="1" smtClean="0">
                <a:solidFill>
                  <a:schemeClr val="tx1"/>
                </a:solidFill>
              </a:rPr>
              <a:t>інші</a:t>
            </a:r>
            <a:r>
              <a:rPr lang="ru-RU" dirty="0" smtClean="0">
                <a:solidFill>
                  <a:schemeClr val="tx1"/>
                </a:solidFill>
              </a:rPr>
              <a:t> - в </a:t>
            </a:r>
            <a:r>
              <a:rPr lang="ru-RU" dirty="0" err="1">
                <a:solidFill>
                  <a:schemeClr val="tx1"/>
                </a:solidFill>
              </a:rPr>
              <a:t>Австралії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Бірмі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Бразилії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Індії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Танзанії</a:t>
            </a:r>
            <a:r>
              <a:rPr lang="ru-RU" dirty="0">
                <a:solidFill>
                  <a:schemeClr val="tx1"/>
                </a:solidFill>
              </a:rPr>
              <a:t>, США, на </a:t>
            </a:r>
            <a:r>
              <a:rPr lang="ru-RU" dirty="0" err="1">
                <a:solidFill>
                  <a:schemeClr val="tx1"/>
                </a:solidFill>
              </a:rPr>
              <a:t>Мадагаскарі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r>
              <a:rPr lang="ru-RU" dirty="0">
                <a:solidFill>
                  <a:schemeClr val="tx1"/>
                </a:solidFill>
              </a:rPr>
              <a:t>	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843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769851" cy="1507067"/>
          </a:xfrm>
        </p:spPr>
        <p:txBody>
          <a:bodyPr/>
          <a:lstStyle/>
          <a:p>
            <a:r>
              <a:rPr lang="ru-RU" dirty="0" err="1"/>
              <a:t>Місячний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 та </a:t>
            </a:r>
            <a:r>
              <a:rPr lang="ru-RU" dirty="0" err="1"/>
              <a:t>вироби</a:t>
            </a:r>
            <a:r>
              <a:rPr lang="ru-RU" dirty="0"/>
              <a:t> з </a:t>
            </a:r>
            <a:r>
              <a:rPr lang="ru-RU" dirty="0" err="1"/>
              <a:t>нього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416" y="789205"/>
            <a:ext cx="4066347" cy="2701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590" y="789205"/>
            <a:ext cx="5058444" cy="27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0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088" y="0"/>
            <a:ext cx="10558095" cy="1507067"/>
          </a:xfrm>
        </p:spPr>
        <p:txBody>
          <a:bodyPr>
            <a:normAutofit/>
          </a:bodyPr>
          <a:lstStyle/>
          <a:p>
            <a:r>
              <a:rPr lang="ru-RU" dirty="0" err="1"/>
              <a:t>Сонячний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(</a:t>
            </a:r>
            <a:r>
              <a:rPr lang="ru-RU" dirty="0" err="1"/>
              <a:t>авантюриновий</a:t>
            </a:r>
            <a:r>
              <a:rPr lang="ru-RU" dirty="0"/>
              <a:t> </a:t>
            </a:r>
            <a:r>
              <a:rPr lang="ru-RU" dirty="0" err="1"/>
              <a:t>польовий</a:t>
            </a:r>
            <a:r>
              <a:rPr lang="ru-RU" dirty="0"/>
              <a:t> шпат)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888" y="1434165"/>
            <a:ext cx="11242308" cy="4552750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Назва</a:t>
            </a:r>
            <a:r>
              <a:rPr lang="ru-RU" dirty="0">
                <a:solidFill>
                  <a:schemeClr val="tx1"/>
                </a:solidFill>
              </a:rPr>
              <a:t>: за </a:t>
            </a:r>
            <a:r>
              <a:rPr lang="ru-RU" dirty="0" err="1">
                <a:solidFill>
                  <a:schemeClr val="tx1"/>
                </a:solidFill>
              </a:rPr>
              <a:t>властивістю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мерехтіння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золотаві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блискітки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r>
              <a:rPr lang="ru-RU" dirty="0" err="1">
                <a:solidFill>
                  <a:schemeClr val="tx1"/>
                </a:solidFill>
              </a:rPr>
              <a:t>Колір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оранжевий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червонувато-коричневий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мерехтливий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Риска: </a:t>
            </a:r>
            <a:r>
              <a:rPr lang="ru-RU" dirty="0" err="1">
                <a:solidFill>
                  <a:schemeClr val="tx1"/>
                </a:solidFill>
              </a:rPr>
              <a:t>біла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Твердість:6-6.5</a:t>
            </a:r>
          </a:p>
          <a:p>
            <a:r>
              <a:rPr lang="ru-RU" dirty="0" err="1">
                <a:solidFill>
                  <a:schemeClr val="tx1"/>
                </a:solidFill>
              </a:rPr>
              <a:t>Густина</a:t>
            </a:r>
            <a:r>
              <a:rPr lang="ru-RU" dirty="0">
                <a:solidFill>
                  <a:schemeClr val="tx1"/>
                </a:solidFill>
              </a:rPr>
              <a:t>: 2.62-2.65</a:t>
            </a:r>
          </a:p>
          <a:p>
            <a:r>
              <a:rPr lang="ru-RU" dirty="0" err="1">
                <a:solidFill>
                  <a:schemeClr val="tx1"/>
                </a:solidFill>
              </a:rPr>
              <a:t>Спайність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досконала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Злам</a:t>
            </a:r>
            <a:r>
              <a:rPr lang="ru-RU" dirty="0">
                <a:solidFill>
                  <a:schemeClr val="tx1"/>
                </a:solidFill>
              </a:rPr>
              <a:t> : </a:t>
            </a:r>
            <a:r>
              <a:rPr lang="ru-RU" dirty="0" err="1">
                <a:solidFill>
                  <a:schemeClr val="tx1"/>
                </a:solidFill>
              </a:rPr>
              <a:t>зернистий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сходинковий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Сингонія</a:t>
            </a:r>
            <a:r>
              <a:rPr lang="ru-RU" dirty="0">
                <a:solidFill>
                  <a:schemeClr val="tx1"/>
                </a:solidFill>
              </a:rPr>
              <a:t>: триклинна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моноклінна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Кристали</a:t>
            </a:r>
            <a:r>
              <a:rPr lang="ru-RU" dirty="0">
                <a:solidFill>
                  <a:schemeClr val="tx1"/>
                </a:solidFill>
              </a:rPr>
              <a:t> : </a:t>
            </a:r>
            <a:r>
              <a:rPr lang="ru-RU" dirty="0" err="1">
                <a:solidFill>
                  <a:schemeClr val="tx1"/>
                </a:solidFill>
              </a:rPr>
              <a:t>рідкісні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таблитчасто-призматичні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щільні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кристалічні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маси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Хімічна</a:t>
            </a:r>
            <a:r>
              <a:rPr lang="ru-RU" dirty="0">
                <a:solidFill>
                  <a:schemeClr val="tx1"/>
                </a:solidFill>
              </a:rPr>
              <a:t> формула: </a:t>
            </a:r>
            <a:r>
              <a:rPr lang="en-US" dirty="0">
                <a:solidFill>
                  <a:schemeClr val="tx1"/>
                </a:solidFill>
              </a:rPr>
              <a:t>K[AlSi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baseline="-25000" dirty="0">
                <a:solidFill>
                  <a:schemeClr val="tx1"/>
                </a:solidFill>
              </a:rPr>
              <a:t>8</a:t>
            </a:r>
            <a:r>
              <a:rPr lang="en-US" dirty="0">
                <a:solidFill>
                  <a:schemeClr val="tx1"/>
                </a:solidFill>
              </a:rPr>
              <a:t>],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mNa</a:t>
            </a:r>
            <a:r>
              <a:rPr lang="en-US" dirty="0">
                <a:solidFill>
                  <a:schemeClr val="tx1"/>
                </a:solidFill>
              </a:rPr>
              <a:t>[AlSi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baseline="-25000" dirty="0">
                <a:solidFill>
                  <a:schemeClr val="tx1"/>
                </a:solidFill>
              </a:rPr>
              <a:t>8</a:t>
            </a:r>
            <a:r>
              <a:rPr lang="en-US" dirty="0">
                <a:solidFill>
                  <a:schemeClr val="tx1"/>
                </a:solidFill>
              </a:rPr>
              <a:t>]•Ca[Al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Si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baseline="-25000" dirty="0">
                <a:solidFill>
                  <a:schemeClr val="tx1"/>
                </a:solidFill>
              </a:rPr>
              <a:t>8</a:t>
            </a:r>
            <a:r>
              <a:rPr lang="en-US" dirty="0">
                <a:solidFill>
                  <a:schemeClr val="tx1"/>
                </a:solidFill>
              </a:rPr>
              <a:t>], </a:t>
            </a:r>
            <a:r>
              <a:rPr lang="ru-RU" dirty="0" err="1">
                <a:solidFill>
                  <a:schemeClr val="tx1"/>
                </a:solidFill>
              </a:rPr>
              <a:t>калієвий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польовий</a:t>
            </a:r>
            <a:r>
              <a:rPr lang="ru-RU" dirty="0">
                <a:solidFill>
                  <a:schemeClr val="tx1"/>
                </a:solidFill>
              </a:rPr>
              <a:t> шпат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плагіоклаз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403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106" y="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Сонячний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(</a:t>
            </a:r>
            <a:r>
              <a:rPr lang="ru-RU" dirty="0" err="1"/>
              <a:t>авантюриновий</a:t>
            </a:r>
            <a:r>
              <a:rPr lang="ru-RU" dirty="0"/>
              <a:t> </a:t>
            </a:r>
            <a:r>
              <a:rPr lang="ru-RU" dirty="0" err="1"/>
              <a:t>польовий</a:t>
            </a:r>
            <a:r>
              <a:rPr lang="ru-RU" dirty="0"/>
              <a:t> шпат)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352" y="1507067"/>
            <a:ext cx="10327907" cy="479338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Ступінь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прозорості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непрозорий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Світлозаломлення</a:t>
            </a:r>
            <a:r>
              <a:rPr lang="ru-RU" dirty="0">
                <a:solidFill>
                  <a:schemeClr val="tx1"/>
                </a:solidFill>
              </a:rPr>
              <a:t>: 1.532-1.542</a:t>
            </a:r>
          </a:p>
          <a:p>
            <a:r>
              <a:rPr lang="ru-RU" dirty="0" err="1">
                <a:solidFill>
                  <a:schemeClr val="tx1"/>
                </a:solidFill>
              </a:rPr>
              <a:t>Двозаломлення</a:t>
            </a:r>
            <a:r>
              <a:rPr lang="ru-RU" dirty="0">
                <a:solidFill>
                  <a:schemeClr val="tx1"/>
                </a:solidFill>
              </a:rPr>
              <a:t> : ±0.01</a:t>
            </a:r>
          </a:p>
          <a:p>
            <a:r>
              <a:rPr lang="ru-RU" dirty="0" err="1">
                <a:solidFill>
                  <a:schemeClr val="tx1"/>
                </a:solidFill>
              </a:rPr>
              <a:t>Дисперсія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відсутня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Плеохроїзм</a:t>
            </a:r>
            <a:r>
              <a:rPr lang="ru-RU" dirty="0">
                <a:solidFill>
                  <a:schemeClr val="tx1"/>
                </a:solidFill>
              </a:rPr>
              <a:t> : </a:t>
            </a:r>
            <a:r>
              <a:rPr lang="ru-RU" dirty="0" err="1">
                <a:solidFill>
                  <a:schemeClr val="tx1"/>
                </a:solidFill>
              </a:rPr>
              <a:t>слабкий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відсутній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Спектр </a:t>
            </a:r>
            <a:r>
              <a:rPr lang="ru-RU" dirty="0" err="1">
                <a:solidFill>
                  <a:schemeClr val="tx1"/>
                </a:solidFill>
              </a:rPr>
              <a:t>поглинання</a:t>
            </a:r>
            <a:r>
              <a:rPr lang="ru-RU" dirty="0">
                <a:solidFill>
                  <a:schemeClr val="tx1"/>
                </a:solidFill>
              </a:rPr>
              <a:t>: не </a:t>
            </a:r>
            <a:r>
              <a:rPr lang="ru-RU" dirty="0" err="1">
                <a:solidFill>
                  <a:schemeClr val="tx1"/>
                </a:solidFill>
              </a:rPr>
              <a:t>інтерпретується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Люмінесценція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відсутня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Мерехтіння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зазвичай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червонуватих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рідше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зеленкуватих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синіх</a:t>
            </a:r>
            <a:r>
              <a:rPr lang="ru-RU" dirty="0">
                <a:solidFill>
                  <a:schemeClr val="tx1"/>
                </a:solidFill>
              </a:rPr>
              <a:t> тонах </a:t>
            </a:r>
            <a:r>
              <a:rPr lang="ru-RU" dirty="0" err="1">
                <a:solidFill>
                  <a:schemeClr val="tx1"/>
                </a:solidFill>
              </a:rPr>
              <a:t>викликане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райдужними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відблисками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тонких </a:t>
            </a:r>
            <a:r>
              <a:rPr lang="ru-RU" dirty="0" err="1">
                <a:solidFill>
                  <a:schemeClr val="tx1"/>
                </a:solidFill>
              </a:rPr>
              <a:t>пластівчастих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включень</a:t>
            </a:r>
            <a:r>
              <a:rPr lang="ru-RU" dirty="0">
                <a:solidFill>
                  <a:schemeClr val="tx1"/>
                </a:solidFill>
              </a:rPr>
              <a:t> гематиту, гетиту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лепідокрокіту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Родовища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відомі</a:t>
            </a:r>
            <a:r>
              <a:rPr lang="ru-RU" dirty="0">
                <a:solidFill>
                  <a:schemeClr val="tx1"/>
                </a:solidFill>
              </a:rPr>
              <a:t> в США, </a:t>
            </a:r>
            <a:r>
              <a:rPr lang="ru-RU" dirty="0" err="1">
                <a:solidFill>
                  <a:schemeClr val="tx1"/>
                </a:solidFill>
              </a:rPr>
              <a:t>Індії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Канаді</a:t>
            </a:r>
            <a:r>
              <a:rPr lang="ru-RU" dirty="0">
                <a:solidFill>
                  <a:schemeClr val="tx1"/>
                </a:solidFill>
              </a:rPr>
              <a:t> , на </a:t>
            </a:r>
            <a:r>
              <a:rPr lang="ru-RU" dirty="0" err="1">
                <a:solidFill>
                  <a:schemeClr val="tx1"/>
                </a:solidFill>
              </a:rPr>
              <a:t>півночі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Норвегії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Танзанії</a:t>
            </a:r>
            <a:r>
              <a:rPr lang="ru-RU" dirty="0">
                <a:solidFill>
                  <a:schemeClr val="tx1"/>
                </a:solidFill>
              </a:rPr>
              <a:t>, РФ(Урал). </a:t>
            </a:r>
            <a:r>
              <a:rPr lang="ru-RU" dirty="0" err="1">
                <a:solidFill>
                  <a:schemeClr val="tx1"/>
                </a:solidFill>
              </a:rPr>
              <a:t>Обробляється</a:t>
            </a:r>
            <a:r>
              <a:rPr lang="ru-RU" dirty="0">
                <a:solidFill>
                  <a:schemeClr val="tx1"/>
                </a:solidFill>
              </a:rPr>
              <a:t> таблицею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кабошоном. Схожий на </a:t>
            </a:r>
            <a:r>
              <a:rPr lang="ru-RU" dirty="0" err="1">
                <a:solidFill>
                  <a:schemeClr val="tx1"/>
                </a:solidFill>
              </a:rPr>
              <a:t>авантюриновий</a:t>
            </a:r>
            <a:r>
              <a:rPr lang="ru-RU" dirty="0">
                <a:solidFill>
                  <a:schemeClr val="tx1"/>
                </a:solidFill>
              </a:rPr>
              <a:t> кварц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авантюринове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скло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533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374" y="1181928"/>
            <a:ext cx="5625017" cy="23697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663973" cy="150706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Місячний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: </a:t>
            </a:r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, </a:t>
            </a:r>
            <a:r>
              <a:rPr lang="ru-RU" dirty="0" err="1"/>
              <a:t>огранений</a:t>
            </a:r>
            <a:r>
              <a:rPr lang="ru-RU" dirty="0"/>
              <a:t> та </a:t>
            </a:r>
            <a:r>
              <a:rPr lang="ru-RU" dirty="0" err="1"/>
              <a:t>оброблений</a:t>
            </a:r>
            <a:r>
              <a:rPr lang="ru-RU" dirty="0"/>
              <a:t> </a:t>
            </a:r>
            <a:r>
              <a:rPr lang="ru-RU" dirty="0" err="1"/>
              <a:t>галтовкою</a:t>
            </a:r>
            <a:r>
              <a:rPr lang="ru-RU" dirty="0"/>
              <a:t>. </a:t>
            </a:r>
            <a:r>
              <a:rPr lang="ru-RU" dirty="0" err="1"/>
              <a:t>Ювелірна</a:t>
            </a:r>
            <a:r>
              <a:rPr lang="ru-RU" dirty="0"/>
              <a:t> прикраса з </a:t>
            </a:r>
            <a:r>
              <a:rPr lang="ru-RU" dirty="0" err="1"/>
              <a:t>місячного</a:t>
            </a:r>
            <a:r>
              <a:rPr lang="ru-RU" dirty="0"/>
              <a:t> </a:t>
            </a:r>
            <a:r>
              <a:rPr lang="ru-RU" dirty="0" err="1"/>
              <a:t>каменю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2344" y="803328"/>
            <a:ext cx="2756380" cy="2133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138" y="1374622"/>
            <a:ext cx="3467782" cy="23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9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1610" y="-67734"/>
            <a:ext cx="8534400" cy="1507067"/>
          </a:xfrm>
        </p:spPr>
        <p:txBody>
          <a:bodyPr/>
          <a:lstStyle/>
          <a:p>
            <a:r>
              <a:rPr lang="ru-RU" dirty="0"/>
              <a:t>Лабрадор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1203157"/>
            <a:ext cx="8487092" cy="5178391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Назва</a:t>
            </a:r>
            <a:r>
              <a:rPr lang="ru-RU" dirty="0">
                <a:solidFill>
                  <a:schemeClr val="tx1"/>
                </a:solidFill>
              </a:rPr>
              <a:t> - за </a:t>
            </a:r>
            <a:r>
              <a:rPr lang="ru-RU" dirty="0" err="1">
                <a:solidFill>
                  <a:schemeClr val="tx1"/>
                </a:solidFill>
              </a:rPr>
              <a:t>назвою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півострова</a:t>
            </a:r>
            <a:r>
              <a:rPr lang="ru-RU" dirty="0">
                <a:solidFill>
                  <a:schemeClr val="tx1"/>
                </a:solidFill>
              </a:rPr>
              <a:t> Лабрадор, де </a:t>
            </a:r>
            <a:r>
              <a:rPr lang="ru-RU" dirty="0" err="1">
                <a:solidFill>
                  <a:schemeClr val="tx1"/>
                </a:solidFill>
              </a:rPr>
              <a:t>вперше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знайдений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Колір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темно-</a:t>
            </a:r>
            <a:r>
              <a:rPr lang="ru-RU" dirty="0" err="1">
                <a:solidFill>
                  <a:schemeClr val="tx1"/>
                </a:solidFill>
              </a:rPr>
              <a:t>сірого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майже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чорного</a:t>
            </a:r>
            <a:r>
              <a:rPr lang="ru-RU" dirty="0">
                <a:solidFill>
                  <a:schemeClr val="tx1"/>
                </a:solidFill>
              </a:rPr>
              <a:t>, з </a:t>
            </a:r>
            <a:r>
              <a:rPr lang="ru-RU" dirty="0" err="1">
                <a:solidFill>
                  <a:schemeClr val="tx1"/>
                </a:solidFill>
              </a:rPr>
              <a:t>яскравою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кольорів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Риска: </a:t>
            </a:r>
            <a:r>
              <a:rPr lang="ru-RU" dirty="0" err="1">
                <a:solidFill>
                  <a:schemeClr val="tx1"/>
                </a:solidFill>
              </a:rPr>
              <a:t>біла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Твердість:6-6.5</a:t>
            </a:r>
          </a:p>
          <a:p>
            <a:r>
              <a:rPr lang="ru-RU" dirty="0" err="1">
                <a:solidFill>
                  <a:schemeClr val="tx1"/>
                </a:solidFill>
              </a:rPr>
              <a:t>Густина</a:t>
            </a:r>
            <a:r>
              <a:rPr lang="ru-RU" dirty="0">
                <a:solidFill>
                  <a:schemeClr val="tx1"/>
                </a:solidFill>
              </a:rPr>
              <a:t>: 2.69-2.70</a:t>
            </a:r>
          </a:p>
          <a:p>
            <a:r>
              <a:rPr lang="ru-RU" dirty="0" err="1">
                <a:solidFill>
                  <a:schemeClr val="tx1"/>
                </a:solidFill>
              </a:rPr>
              <a:t>Спайність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досконала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Злам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нерівний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сходинковий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r>
              <a:rPr lang="ru-RU" dirty="0" err="1">
                <a:solidFill>
                  <a:schemeClr val="tx1"/>
                </a:solidFill>
              </a:rPr>
              <a:t>Сингонія</a:t>
            </a:r>
            <a:r>
              <a:rPr lang="ru-RU" dirty="0">
                <a:solidFill>
                  <a:schemeClr val="tx1"/>
                </a:solidFill>
              </a:rPr>
              <a:t>: триклинна</a:t>
            </a:r>
          </a:p>
          <a:p>
            <a:r>
              <a:rPr lang="ru-RU" dirty="0" err="1">
                <a:solidFill>
                  <a:schemeClr val="tx1"/>
                </a:solidFill>
              </a:rPr>
              <a:t>Кристали</a:t>
            </a:r>
            <a:r>
              <a:rPr lang="ru-RU" dirty="0">
                <a:solidFill>
                  <a:schemeClr val="tx1"/>
                </a:solidFill>
              </a:rPr>
              <a:t> : </a:t>
            </a:r>
            <a:r>
              <a:rPr lang="ru-RU" dirty="0" err="1">
                <a:solidFill>
                  <a:schemeClr val="tx1"/>
                </a:solidFill>
              </a:rPr>
              <a:t>рідкісні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таблитчасті</a:t>
            </a:r>
            <a:r>
              <a:rPr lang="ru-RU" dirty="0">
                <a:solidFill>
                  <a:schemeClr val="tx1"/>
                </a:solidFill>
              </a:rPr>
              <a:t>,  </a:t>
            </a:r>
            <a:r>
              <a:rPr lang="ru-RU" dirty="0" err="1">
                <a:solidFill>
                  <a:schemeClr val="tx1"/>
                </a:solidFill>
              </a:rPr>
              <a:t>найчастіше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щільні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агрегати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Хімічна</a:t>
            </a:r>
            <a:r>
              <a:rPr lang="ru-RU" dirty="0">
                <a:solidFill>
                  <a:schemeClr val="tx1"/>
                </a:solidFill>
              </a:rPr>
              <a:t> формула: (0.3-0.5) </a:t>
            </a:r>
            <a:r>
              <a:rPr lang="en-US" dirty="0">
                <a:solidFill>
                  <a:schemeClr val="tx1"/>
                </a:solidFill>
              </a:rPr>
              <a:t>Na[AlSi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baseline="-25000" dirty="0">
                <a:solidFill>
                  <a:schemeClr val="tx1"/>
                </a:solidFill>
              </a:rPr>
              <a:t>8</a:t>
            </a:r>
            <a:r>
              <a:rPr lang="en-US" dirty="0">
                <a:solidFill>
                  <a:schemeClr val="tx1"/>
                </a:solidFill>
              </a:rPr>
              <a:t>]•(0.7-0.5) Ca[Al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Si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baseline="-25000" dirty="0">
                <a:solidFill>
                  <a:schemeClr val="tx1"/>
                </a:solidFill>
              </a:rPr>
              <a:t>8</a:t>
            </a:r>
            <a:r>
              <a:rPr lang="en-US" dirty="0">
                <a:solidFill>
                  <a:schemeClr val="tx1"/>
                </a:solidFill>
              </a:rPr>
              <a:t>] , </a:t>
            </a:r>
            <a:r>
              <a:rPr lang="ru-RU" dirty="0" err="1">
                <a:solidFill>
                  <a:schemeClr val="tx1"/>
                </a:solidFill>
              </a:rPr>
              <a:t>плагіоклаз</a:t>
            </a:r>
            <a:r>
              <a:rPr lang="ru-RU" dirty="0">
                <a:solidFill>
                  <a:schemeClr val="tx1"/>
                </a:solidFill>
              </a:rPr>
              <a:t> основного складу, </a:t>
            </a:r>
            <a:r>
              <a:rPr lang="ru-RU" dirty="0" err="1">
                <a:solidFill>
                  <a:schemeClr val="tx1"/>
                </a:solidFill>
              </a:rPr>
              <a:t>алюмосилікат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натрію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кальцію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315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394" y="558265"/>
            <a:ext cx="8410090" cy="1232034"/>
          </a:xfrm>
        </p:spPr>
        <p:txBody>
          <a:bodyPr/>
          <a:lstStyle/>
          <a:p>
            <a:r>
              <a:rPr lang="uk-UA" dirty="0" smtClean="0"/>
              <a:t>Лабрадор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084" y="1597794"/>
            <a:ext cx="10519594" cy="466825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Ступінь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прозорості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непрозорий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Світлозаломлення</a:t>
            </a:r>
            <a:r>
              <a:rPr lang="ru-RU" dirty="0">
                <a:solidFill>
                  <a:schemeClr val="tx1"/>
                </a:solidFill>
              </a:rPr>
              <a:t>: 1.560-1.568</a:t>
            </a:r>
          </a:p>
          <a:p>
            <a:r>
              <a:rPr lang="ru-RU" dirty="0" err="1">
                <a:solidFill>
                  <a:schemeClr val="tx1"/>
                </a:solidFill>
              </a:rPr>
              <a:t>Двозаломлення</a:t>
            </a:r>
            <a:r>
              <a:rPr lang="ru-RU" dirty="0">
                <a:solidFill>
                  <a:schemeClr val="tx1"/>
                </a:solidFill>
              </a:rPr>
              <a:t> : +0.008</a:t>
            </a:r>
          </a:p>
          <a:p>
            <a:r>
              <a:rPr lang="ru-RU" dirty="0" err="1">
                <a:solidFill>
                  <a:schemeClr val="tx1"/>
                </a:solidFill>
              </a:rPr>
              <a:t>Дисперсія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плеохроїзм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відсутні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Спектр </a:t>
            </a:r>
            <a:r>
              <a:rPr lang="ru-RU" dirty="0" err="1">
                <a:solidFill>
                  <a:schemeClr val="tx1"/>
                </a:solidFill>
              </a:rPr>
              <a:t>поглинання</a:t>
            </a:r>
            <a:r>
              <a:rPr lang="ru-RU" dirty="0">
                <a:solidFill>
                  <a:schemeClr val="tx1"/>
                </a:solidFill>
              </a:rPr>
              <a:t>: не </a:t>
            </a:r>
            <a:r>
              <a:rPr lang="ru-RU" dirty="0" err="1">
                <a:solidFill>
                  <a:schemeClr val="tx1"/>
                </a:solidFill>
              </a:rPr>
              <a:t>інтерпретується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Люмінесценція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зазвичай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відсутня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Характерні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відливи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яскравих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райдужних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тонів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найчастіше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синіх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зелених</a:t>
            </a:r>
            <a:r>
              <a:rPr lang="ru-RU" dirty="0">
                <a:solidFill>
                  <a:schemeClr val="tx1"/>
                </a:solidFill>
              </a:rPr>
              <a:t>.  </a:t>
            </a:r>
            <a:r>
              <a:rPr lang="ru-RU" dirty="0" err="1">
                <a:solidFill>
                  <a:schemeClr val="tx1"/>
                </a:solidFill>
              </a:rPr>
              <a:t>Найбільше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цінуються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лабрадори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відливають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всіма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кольорами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райдуги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спектроліт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видобувається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Фінляндії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родовищі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Іліярві</a:t>
            </a:r>
            <a:r>
              <a:rPr lang="ru-RU" dirty="0">
                <a:solidFill>
                  <a:schemeClr val="tx1"/>
                </a:solidFill>
              </a:rPr>
              <a:t>).</a:t>
            </a:r>
          </a:p>
          <a:p>
            <a:r>
              <a:rPr lang="ru-RU" dirty="0" err="1">
                <a:solidFill>
                  <a:schemeClr val="tx1"/>
                </a:solidFill>
              </a:rPr>
              <a:t>Використовується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виготовлення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намиста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перснів</a:t>
            </a:r>
            <a:r>
              <a:rPr lang="ru-RU" dirty="0">
                <a:solidFill>
                  <a:schemeClr val="tx1"/>
                </a:solidFill>
              </a:rPr>
              <a:t>, грошей, </a:t>
            </a:r>
            <a:r>
              <a:rPr lang="ru-RU" dirty="0" err="1">
                <a:solidFill>
                  <a:schemeClr val="tx1"/>
                </a:solidFill>
              </a:rPr>
              <a:t>кулонів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декоративних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виробів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Родовища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відомі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Канаді</a:t>
            </a:r>
            <a:r>
              <a:rPr lang="ru-RU" dirty="0">
                <a:solidFill>
                  <a:schemeClr val="tx1"/>
                </a:solidFill>
              </a:rPr>
              <a:t>(Лабрадор, </a:t>
            </a:r>
            <a:r>
              <a:rPr lang="ru-RU" dirty="0" err="1">
                <a:solidFill>
                  <a:schemeClr val="tx1"/>
                </a:solidFill>
              </a:rPr>
              <a:t>Ньюфаунленд</a:t>
            </a:r>
            <a:r>
              <a:rPr lang="ru-RU" dirty="0">
                <a:solidFill>
                  <a:schemeClr val="tx1"/>
                </a:solidFill>
              </a:rPr>
              <a:t>), а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Мадагаскарі</a:t>
            </a:r>
            <a:r>
              <a:rPr lang="ru-RU" dirty="0">
                <a:solidFill>
                  <a:schemeClr val="tx1"/>
                </a:solidFill>
              </a:rPr>
              <a:t>. В </a:t>
            </a:r>
            <a:r>
              <a:rPr lang="ru-RU" dirty="0" err="1">
                <a:solidFill>
                  <a:schemeClr val="tx1"/>
                </a:solidFill>
              </a:rPr>
              <a:t>Мексиці</a:t>
            </a:r>
            <a:r>
              <a:rPr lang="ru-RU" dirty="0">
                <a:solidFill>
                  <a:schemeClr val="tx1"/>
                </a:solidFill>
              </a:rPr>
              <a:t>, США, </a:t>
            </a:r>
            <a:r>
              <a:rPr lang="ru-RU" dirty="0" err="1">
                <a:solidFill>
                  <a:schemeClr val="tx1"/>
                </a:solidFill>
              </a:rPr>
              <a:t>Австралії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Новий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Південний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Уельс</a:t>
            </a:r>
            <a:r>
              <a:rPr lang="ru-RU" dirty="0">
                <a:solidFill>
                  <a:schemeClr val="tx1"/>
                </a:solidFill>
              </a:rPr>
              <a:t>), в </a:t>
            </a:r>
            <a:r>
              <a:rPr lang="ru-RU" dirty="0" err="1">
                <a:solidFill>
                  <a:schemeClr val="tx1"/>
                </a:solidFill>
              </a:rPr>
              <a:t>Україні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761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340" y="-67734"/>
            <a:ext cx="8534400" cy="1507067"/>
          </a:xfrm>
        </p:spPr>
        <p:txBody>
          <a:bodyPr/>
          <a:lstStyle/>
          <a:p>
            <a:r>
              <a:rPr lang="ru-RU" dirty="0" err="1"/>
              <a:t>відміни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іризуючих</a:t>
            </a:r>
            <a:r>
              <a:rPr lang="ru-RU" dirty="0"/>
              <a:t> </a:t>
            </a:r>
            <a:r>
              <a:rPr lang="ru-RU" dirty="0" err="1"/>
              <a:t>лабрадоритів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711" y="1802330"/>
            <a:ext cx="8534400" cy="361526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1)темно-</a:t>
            </a:r>
            <a:r>
              <a:rPr lang="ru-RU" dirty="0" err="1">
                <a:solidFill>
                  <a:schemeClr val="tx1"/>
                </a:solidFill>
              </a:rPr>
              <a:t>сірі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майже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чорні</a:t>
            </a:r>
            <a:r>
              <a:rPr lang="ru-RU" dirty="0">
                <a:solidFill>
                  <a:schemeClr val="tx1"/>
                </a:solidFill>
              </a:rPr>
              <a:t>  з </a:t>
            </a:r>
            <a:r>
              <a:rPr lang="ru-RU" dirty="0" err="1">
                <a:solidFill>
                  <a:schemeClr val="tx1"/>
                </a:solidFill>
              </a:rPr>
              <a:t>іризацією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переважно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густих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синіх</a:t>
            </a:r>
            <a:r>
              <a:rPr lang="ru-RU" dirty="0">
                <a:solidFill>
                  <a:schemeClr val="tx1"/>
                </a:solidFill>
              </a:rPr>
              <a:t> тонах(Головине, </a:t>
            </a:r>
            <a:r>
              <a:rPr lang="ru-RU" dirty="0" err="1">
                <a:solidFill>
                  <a:schemeClr val="tx1"/>
                </a:solidFill>
              </a:rPr>
              <a:t>Хорошів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Сліпчиці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різнокольоровою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іризацією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зелених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жовтих</a:t>
            </a:r>
            <a:r>
              <a:rPr lang="ru-RU" dirty="0">
                <a:solidFill>
                  <a:schemeClr val="tx1"/>
                </a:solidFill>
              </a:rPr>
              <a:t> тонах(</a:t>
            </a:r>
            <a:r>
              <a:rPr lang="ru-RU" dirty="0" err="1">
                <a:solidFill>
                  <a:schemeClr val="tx1"/>
                </a:solidFill>
              </a:rPr>
              <a:t>Кам’яний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Брід</a:t>
            </a:r>
            <a:r>
              <a:rPr lang="ru-RU" dirty="0">
                <a:solidFill>
                  <a:schemeClr val="tx1"/>
                </a:solidFill>
              </a:rPr>
              <a:t>, Городище, </a:t>
            </a:r>
            <a:r>
              <a:rPr lang="ru-RU" dirty="0" err="1">
                <a:solidFill>
                  <a:schemeClr val="tx1"/>
                </a:solidFill>
              </a:rPr>
              <a:t>Слобідка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Осики</a:t>
            </a:r>
            <a:r>
              <a:rPr lang="ru-RU" dirty="0">
                <a:solidFill>
                  <a:schemeClr val="tx1"/>
                </a:solidFill>
              </a:rPr>
              <a:t>);</a:t>
            </a:r>
          </a:p>
          <a:p>
            <a:r>
              <a:rPr lang="ru-RU" dirty="0">
                <a:solidFill>
                  <a:schemeClr val="tx1"/>
                </a:solidFill>
              </a:rPr>
              <a:t>2)</a:t>
            </a:r>
            <a:r>
              <a:rPr lang="ru-RU" dirty="0" err="1">
                <a:solidFill>
                  <a:schemeClr val="tx1"/>
                </a:solidFill>
              </a:rPr>
              <a:t>світло-сірі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сірі</a:t>
            </a:r>
            <a:r>
              <a:rPr lang="ru-RU" dirty="0">
                <a:solidFill>
                  <a:schemeClr val="tx1"/>
                </a:solidFill>
              </a:rPr>
              <a:t> з теплим </a:t>
            </a:r>
            <a:r>
              <a:rPr lang="ru-RU" dirty="0" err="1">
                <a:solidFill>
                  <a:schemeClr val="tx1"/>
                </a:solidFill>
              </a:rPr>
              <a:t>димчастим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відтінком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іризацією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синіх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блакитних</a:t>
            </a:r>
            <a:r>
              <a:rPr lang="ru-RU" dirty="0">
                <a:solidFill>
                  <a:schemeClr val="tx1"/>
                </a:solidFill>
              </a:rPr>
              <a:t> тонах(</a:t>
            </a:r>
            <a:r>
              <a:rPr lang="ru-RU" dirty="0" err="1">
                <a:solidFill>
                  <a:schemeClr val="tx1"/>
                </a:solidFill>
              </a:rPr>
              <a:t>Турчинка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різнокольоровою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іризацією</a:t>
            </a:r>
            <a:r>
              <a:rPr lang="ru-RU" dirty="0">
                <a:solidFill>
                  <a:schemeClr val="tx1"/>
                </a:solidFill>
              </a:rPr>
              <a:t> (Рудня-</a:t>
            </a:r>
            <a:r>
              <a:rPr lang="ru-RU" dirty="0" err="1">
                <a:solidFill>
                  <a:schemeClr val="tx1"/>
                </a:solidFill>
              </a:rPr>
              <a:t>Кам’янка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Кам’янка-Габровка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63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463" y="4988226"/>
            <a:ext cx="10529220" cy="1507067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err="1" smtClean="0"/>
              <a:t>Зразки</a:t>
            </a:r>
            <a:r>
              <a:rPr lang="ru-RU" sz="2700" dirty="0" smtClean="0"/>
              <a:t> </a:t>
            </a:r>
            <a:r>
              <a:rPr lang="ru-RU" sz="2700" dirty="0"/>
              <a:t>лабрадориту: а-</a:t>
            </a:r>
            <a:r>
              <a:rPr lang="ru-RU" sz="2700" dirty="0" err="1"/>
              <a:t>Головинське</a:t>
            </a:r>
            <a:r>
              <a:rPr lang="ru-RU" sz="2700" dirty="0"/>
              <a:t> </a:t>
            </a:r>
            <a:r>
              <a:rPr lang="ru-RU" sz="2700" dirty="0" err="1"/>
              <a:t>родовище</a:t>
            </a:r>
            <a:r>
              <a:rPr lang="ru-RU" sz="2700" dirty="0"/>
              <a:t>; б-</a:t>
            </a:r>
            <a:r>
              <a:rPr lang="ru-RU" sz="2700" dirty="0" err="1"/>
              <a:t>Неверівське</a:t>
            </a:r>
            <a:r>
              <a:rPr lang="ru-RU" sz="2700" dirty="0"/>
              <a:t> </a:t>
            </a:r>
            <a:r>
              <a:rPr lang="ru-RU" sz="2700" dirty="0" err="1"/>
              <a:t>рощовище</a:t>
            </a:r>
            <a:r>
              <a:rPr lang="ru-RU" sz="2700" dirty="0"/>
              <a:t>; в- </a:t>
            </a:r>
            <a:r>
              <a:rPr lang="ru-RU" sz="2700" dirty="0" err="1"/>
              <a:t>Кам’яний</a:t>
            </a:r>
            <a:r>
              <a:rPr lang="ru-RU" sz="2700" dirty="0"/>
              <a:t> </a:t>
            </a:r>
            <a:r>
              <a:rPr lang="ru-RU" sz="2700" dirty="0" err="1"/>
              <a:t>Брід</a:t>
            </a:r>
            <a:r>
              <a:rPr lang="ru-RU" sz="2700" dirty="0"/>
              <a:t>; г- Нова Борова(</a:t>
            </a:r>
            <a:r>
              <a:rPr lang="ru-RU" sz="2700" dirty="0" err="1"/>
              <a:t>blue</a:t>
            </a:r>
            <a:r>
              <a:rPr lang="ru-RU" sz="2700" dirty="0"/>
              <a:t> </a:t>
            </a:r>
            <a:r>
              <a:rPr lang="ru-RU" sz="2700" dirty="0" err="1"/>
              <a:t>pearl</a:t>
            </a:r>
            <a:r>
              <a:rPr lang="ru-RU" sz="2700" dirty="0"/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	 	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286115"/>
              </p:ext>
            </p:extLst>
          </p:nvPr>
        </p:nvGraphicFramePr>
        <p:xfrm>
          <a:off x="1450648" y="904775"/>
          <a:ext cx="8158439" cy="4083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окумент" r:id="rId4" imgW="6121177" imgH="3064430" progId="Word.Document.12">
                  <p:embed/>
                </p:oleObj>
              </mc:Choice>
              <mc:Fallback>
                <p:oleObj name="Документ" r:id="rId4" imgW="6121177" imgH="30644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0648" y="904775"/>
                        <a:ext cx="8158439" cy="4083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987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536" y="5690080"/>
            <a:ext cx="8534400" cy="796757"/>
          </a:xfrm>
        </p:spPr>
        <p:txBody>
          <a:bodyPr/>
          <a:lstStyle/>
          <a:p>
            <a:r>
              <a:rPr lang="uk-UA" dirty="0" smtClean="0"/>
              <a:t>Вироби з лабрадориту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086398"/>
              </p:ext>
            </p:extLst>
          </p:nvPr>
        </p:nvGraphicFramePr>
        <p:xfrm>
          <a:off x="722714" y="377306"/>
          <a:ext cx="6627646" cy="5312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Документ" r:id="rId4" imgW="6121177" imgH="4906616" progId="Word.Document.12">
                  <p:embed/>
                </p:oleObj>
              </mc:Choice>
              <mc:Fallback>
                <p:oleObj name="Документ" r:id="rId4" imgW="6121177" imgH="49066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2714" y="377306"/>
                        <a:ext cx="6627646" cy="5312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639250" y="1098422"/>
            <a:ext cx="41035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Ще</a:t>
            </a:r>
            <a:r>
              <a:rPr lang="ru-RU" dirty="0" smtClean="0"/>
              <a:t> в 1863р. </a:t>
            </a:r>
            <a:r>
              <a:rPr lang="ru-RU" dirty="0" smtClean="0"/>
              <a:t>у </a:t>
            </a:r>
            <a:r>
              <a:rPr lang="ru-RU" dirty="0" err="1" smtClean="0"/>
              <a:t>с.Кам’яний</a:t>
            </a:r>
            <a:r>
              <a:rPr lang="ru-RU" dirty="0" smtClean="0"/>
              <a:t> </a:t>
            </a:r>
            <a:r>
              <a:rPr lang="ru-RU" dirty="0" err="1" smtClean="0"/>
              <a:t>Брід</a:t>
            </a:r>
            <a:r>
              <a:rPr lang="ru-RU" dirty="0" smtClean="0"/>
              <a:t> </a:t>
            </a:r>
            <a:r>
              <a:rPr lang="ru-RU" dirty="0" err="1" smtClean="0"/>
              <a:t>існувала</a:t>
            </a:r>
            <a:r>
              <a:rPr lang="ru-RU" dirty="0" smtClean="0"/>
              <a:t> </a:t>
            </a:r>
            <a:r>
              <a:rPr lang="ru-RU" dirty="0" err="1" smtClean="0"/>
              <a:t>майстерня</a:t>
            </a:r>
            <a:r>
              <a:rPr lang="ru-RU" dirty="0" smtClean="0"/>
              <a:t> </a:t>
            </a:r>
            <a:r>
              <a:rPr lang="ru-RU" dirty="0" err="1" smtClean="0"/>
              <a:t>А.П.Тузіні</a:t>
            </a:r>
            <a:r>
              <a:rPr lang="ru-RU" dirty="0" smtClean="0"/>
              <a:t>, де </a:t>
            </a:r>
            <a:r>
              <a:rPr lang="ru-RU" dirty="0" err="1" smtClean="0"/>
              <a:t>здійснювалась</a:t>
            </a:r>
            <a:r>
              <a:rPr lang="ru-RU" dirty="0" smtClean="0"/>
              <a:t> </a:t>
            </a:r>
            <a:r>
              <a:rPr lang="ru-RU" dirty="0" err="1" smtClean="0"/>
              <a:t>обробка</a:t>
            </a:r>
            <a:r>
              <a:rPr lang="ru-RU" dirty="0" smtClean="0"/>
              <a:t> лабрадору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ювелірних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, </a:t>
            </a:r>
            <a:r>
              <a:rPr lang="ru-RU" dirty="0" err="1" smtClean="0"/>
              <a:t>дрібної</a:t>
            </a:r>
            <a:r>
              <a:rPr lang="ru-RU" dirty="0" smtClean="0"/>
              <a:t> </a:t>
            </a:r>
            <a:r>
              <a:rPr lang="ru-RU" dirty="0" err="1" smtClean="0"/>
              <a:t>галантереї</a:t>
            </a:r>
            <a:r>
              <a:rPr lang="ru-RU" dirty="0" smtClean="0"/>
              <a:t> та </a:t>
            </a:r>
            <a:r>
              <a:rPr lang="ru-RU" dirty="0" err="1" smtClean="0"/>
              <a:t>мозаїки</a:t>
            </a:r>
            <a:r>
              <a:rPr lang="ru-RU" dirty="0" smtClean="0"/>
              <a:t>. Зараз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 smtClean="0"/>
              <a:t>привозять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з </a:t>
            </a:r>
            <a:r>
              <a:rPr lang="ru-RU" dirty="0" err="1" smtClean="0"/>
              <a:t>Індії</a:t>
            </a:r>
            <a:r>
              <a:rPr lang="ru-RU" dirty="0" smtClean="0"/>
              <a:t>, </a:t>
            </a:r>
            <a:r>
              <a:rPr lang="ru-RU" dirty="0" err="1" smtClean="0"/>
              <a:t>Фінляндії</a:t>
            </a:r>
            <a:r>
              <a:rPr lang="ru-RU" dirty="0" smtClean="0"/>
              <a:t>, США, Мексики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0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713" y="231007"/>
            <a:ext cx="8534400" cy="548639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Амазоніт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38" y="933651"/>
            <a:ext cx="10626290" cy="5842534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tx1"/>
                </a:solidFill>
              </a:rPr>
              <a:t>Серед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польових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шпатів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виділяються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дві</a:t>
            </a:r>
            <a:r>
              <a:rPr lang="ru-RU" b="1" dirty="0">
                <a:solidFill>
                  <a:schemeClr val="tx1"/>
                </a:solidFill>
              </a:rPr>
              <a:t> великих </a:t>
            </a:r>
            <a:r>
              <a:rPr lang="ru-RU" b="1" dirty="0" err="1">
                <a:solidFill>
                  <a:schemeClr val="tx1"/>
                </a:solidFill>
              </a:rPr>
              <a:t>групи</a:t>
            </a:r>
            <a:r>
              <a:rPr lang="ru-RU" b="1" dirty="0">
                <a:solidFill>
                  <a:schemeClr val="tx1"/>
                </a:solidFill>
              </a:rPr>
              <a:t>: 1)</a:t>
            </a:r>
            <a:r>
              <a:rPr lang="ru-RU" b="1" dirty="0" err="1">
                <a:solidFill>
                  <a:schemeClr val="tx1"/>
                </a:solidFill>
              </a:rPr>
              <a:t>калієві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польові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шпати-санідін</a:t>
            </a:r>
            <a:r>
              <a:rPr lang="ru-RU" b="1" dirty="0">
                <a:solidFill>
                  <a:schemeClr val="tx1"/>
                </a:solidFill>
              </a:rPr>
              <a:t>, ортоклаз з </a:t>
            </a:r>
            <a:r>
              <a:rPr lang="ru-RU" b="1" dirty="0" err="1">
                <a:solidFill>
                  <a:schemeClr val="tx1"/>
                </a:solidFill>
              </a:rPr>
              <a:t>його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різновидом</a:t>
            </a:r>
            <a:r>
              <a:rPr lang="ru-RU" b="1" dirty="0">
                <a:solidFill>
                  <a:schemeClr val="tx1"/>
                </a:solidFill>
              </a:rPr>
              <a:t> - адуляром (</a:t>
            </a:r>
            <a:r>
              <a:rPr lang="ru-RU" b="1" dirty="0" err="1">
                <a:solidFill>
                  <a:schemeClr val="tx1"/>
                </a:solidFill>
              </a:rPr>
              <a:t>місячний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камінь</a:t>
            </a:r>
            <a:r>
              <a:rPr lang="ru-RU" b="1" dirty="0">
                <a:solidFill>
                  <a:schemeClr val="tx1"/>
                </a:solidFill>
              </a:rPr>
              <a:t> ) і </a:t>
            </a:r>
            <a:r>
              <a:rPr lang="ru-RU" b="1" dirty="0" err="1">
                <a:solidFill>
                  <a:schemeClr val="tx1"/>
                </a:solidFill>
              </a:rPr>
              <a:t>мікроклін</a:t>
            </a:r>
            <a:r>
              <a:rPr lang="ru-RU" b="1" dirty="0">
                <a:solidFill>
                  <a:schemeClr val="tx1"/>
                </a:solidFill>
              </a:rPr>
              <a:t>(зелена </a:t>
            </a:r>
            <a:r>
              <a:rPr lang="ru-RU" b="1" dirty="0" err="1">
                <a:solidFill>
                  <a:schemeClr val="tx1"/>
                </a:solidFill>
              </a:rPr>
              <a:t>відміна</a:t>
            </a:r>
            <a:r>
              <a:rPr lang="ru-RU" b="1" dirty="0">
                <a:solidFill>
                  <a:schemeClr val="tx1"/>
                </a:solidFill>
              </a:rPr>
              <a:t> -</a:t>
            </a:r>
            <a:r>
              <a:rPr lang="ru-RU" b="1" dirty="0" err="1">
                <a:solidFill>
                  <a:schemeClr val="tx1"/>
                </a:solidFill>
              </a:rPr>
              <a:t>амазоніт</a:t>
            </a:r>
            <a:r>
              <a:rPr lang="ru-RU" b="1" dirty="0">
                <a:solidFill>
                  <a:schemeClr val="tx1"/>
                </a:solidFill>
              </a:rPr>
              <a:t>) і </a:t>
            </a:r>
            <a:r>
              <a:rPr lang="ru-RU" b="1" dirty="0" err="1">
                <a:solidFill>
                  <a:schemeClr val="tx1"/>
                </a:solidFill>
              </a:rPr>
              <a:t>серед</a:t>
            </a:r>
            <a:r>
              <a:rPr lang="ru-RU" b="1" dirty="0">
                <a:solidFill>
                  <a:schemeClr val="tx1"/>
                </a:solidFill>
              </a:rPr>
              <a:t> них  </a:t>
            </a:r>
            <a:r>
              <a:rPr lang="ru-RU" b="1" dirty="0" err="1">
                <a:solidFill>
                  <a:schemeClr val="tx1"/>
                </a:solidFill>
              </a:rPr>
              <a:t>альбіт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олігоклаз</a:t>
            </a:r>
            <a:r>
              <a:rPr lang="ru-RU" b="1" dirty="0">
                <a:solidFill>
                  <a:schemeClr val="tx1"/>
                </a:solidFill>
              </a:rPr>
              <a:t>, андезин, лабрадор, </a:t>
            </a:r>
            <a:r>
              <a:rPr lang="ru-RU" b="1" dirty="0" err="1">
                <a:solidFill>
                  <a:schemeClr val="tx1"/>
                </a:solidFill>
              </a:rPr>
              <a:t>бітовніт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Авантюриновий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польовий</a:t>
            </a:r>
            <a:r>
              <a:rPr lang="ru-RU" b="1" dirty="0">
                <a:solidFill>
                  <a:schemeClr val="tx1"/>
                </a:solidFill>
              </a:rPr>
              <a:t> шпат </a:t>
            </a:r>
            <a:r>
              <a:rPr lang="ru-RU" b="1" dirty="0" err="1">
                <a:solidFill>
                  <a:schemeClr val="tx1"/>
                </a:solidFill>
              </a:rPr>
              <a:t>може</a:t>
            </a:r>
            <a:r>
              <a:rPr lang="ru-RU" b="1" dirty="0">
                <a:solidFill>
                  <a:schemeClr val="tx1"/>
                </a:solidFill>
              </a:rPr>
              <a:t> бути представлений ортоклазом, </a:t>
            </a:r>
            <a:r>
              <a:rPr lang="ru-RU" b="1" dirty="0" err="1">
                <a:solidFill>
                  <a:schemeClr val="tx1"/>
                </a:solidFill>
              </a:rPr>
              <a:t>мікрокліном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>
                <a:solidFill>
                  <a:schemeClr val="tx1"/>
                </a:solidFill>
              </a:rPr>
              <a:t>плагіоклазом</a:t>
            </a:r>
            <a:r>
              <a:rPr lang="ru-RU" b="1" dirty="0">
                <a:solidFill>
                  <a:schemeClr val="tx1"/>
                </a:solidFill>
              </a:rPr>
              <a:t>. </a:t>
            </a:r>
          </a:p>
          <a:p>
            <a:r>
              <a:rPr lang="ru-RU" sz="2300" b="1" dirty="0" err="1" smtClean="0">
                <a:solidFill>
                  <a:schemeClr val="tx1"/>
                </a:solidFill>
              </a:rPr>
              <a:t>Назва</a:t>
            </a:r>
            <a:r>
              <a:rPr lang="ru-RU" sz="2300" b="1" dirty="0" smtClean="0">
                <a:solidFill>
                  <a:schemeClr val="tx1"/>
                </a:solidFill>
              </a:rPr>
              <a:t> </a:t>
            </a:r>
            <a:r>
              <a:rPr lang="ru-RU" sz="2300" b="1" dirty="0">
                <a:solidFill>
                  <a:schemeClr val="tx1"/>
                </a:solidFill>
              </a:rPr>
              <a:t>за </a:t>
            </a:r>
            <a:r>
              <a:rPr lang="ru-RU" sz="2300" b="1" dirty="0" err="1">
                <a:solidFill>
                  <a:schemeClr val="tx1"/>
                </a:solidFill>
              </a:rPr>
              <a:t>р.Амазонкою</a:t>
            </a:r>
            <a:endParaRPr lang="ru-RU" sz="2300" b="1" dirty="0">
              <a:solidFill>
                <a:schemeClr val="tx1"/>
              </a:solidFill>
            </a:endParaRPr>
          </a:p>
          <a:p>
            <a:r>
              <a:rPr lang="ru-RU" sz="2300" b="1" dirty="0" err="1">
                <a:solidFill>
                  <a:schemeClr val="tx1"/>
                </a:solidFill>
              </a:rPr>
              <a:t>Колір</a:t>
            </a:r>
            <a:r>
              <a:rPr lang="ru-RU" sz="2300" b="1" dirty="0">
                <a:solidFill>
                  <a:schemeClr val="tx1"/>
                </a:solidFill>
              </a:rPr>
              <a:t>: </a:t>
            </a:r>
            <a:r>
              <a:rPr lang="ru-RU" sz="2300" b="1" dirty="0" err="1">
                <a:solidFill>
                  <a:schemeClr val="tx1"/>
                </a:solidFill>
              </a:rPr>
              <a:t>зелений</a:t>
            </a:r>
            <a:r>
              <a:rPr lang="ru-RU" sz="2300" b="1" dirty="0">
                <a:solidFill>
                  <a:schemeClr val="tx1"/>
                </a:solidFill>
              </a:rPr>
              <a:t>, </a:t>
            </a:r>
            <a:r>
              <a:rPr lang="ru-RU" sz="2300" b="1" dirty="0" err="1">
                <a:solidFill>
                  <a:schemeClr val="tx1"/>
                </a:solidFill>
              </a:rPr>
              <a:t>блакитно-зелений</a:t>
            </a:r>
            <a:endParaRPr lang="ru-RU" sz="2300" b="1" dirty="0">
              <a:solidFill>
                <a:schemeClr val="tx1"/>
              </a:solidFill>
            </a:endParaRPr>
          </a:p>
          <a:p>
            <a:r>
              <a:rPr lang="ru-RU" sz="2300" b="1" dirty="0">
                <a:solidFill>
                  <a:schemeClr val="tx1"/>
                </a:solidFill>
              </a:rPr>
              <a:t>Риска: </a:t>
            </a:r>
            <a:r>
              <a:rPr lang="ru-RU" sz="2300" b="1" dirty="0" err="1">
                <a:solidFill>
                  <a:schemeClr val="tx1"/>
                </a:solidFill>
              </a:rPr>
              <a:t>біла</a:t>
            </a:r>
            <a:endParaRPr lang="ru-RU" sz="2300" b="1" dirty="0">
              <a:solidFill>
                <a:schemeClr val="tx1"/>
              </a:solidFill>
            </a:endParaRPr>
          </a:p>
          <a:p>
            <a:r>
              <a:rPr lang="ru-RU" sz="2300" b="1" dirty="0">
                <a:solidFill>
                  <a:schemeClr val="tx1"/>
                </a:solidFill>
              </a:rPr>
              <a:t>Твердість:6-6.5</a:t>
            </a:r>
          </a:p>
          <a:p>
            <a:r>
              <a:rPr lang="ru-RU" sz="2300" b="1" dirty="0" err="1">
                <a:solidFill>
                  <a:schemeClr val="tx1"/>
                </a:solidFill>
              </a:rPr>
              <a:t>Густина</a:t>
            </a:r>
            <a:r>
              <a:rPr lang="ru-RU" sz="2300" b="1" dirty="0">
                <a:solidFill>
                  <a:schemeClr val="tx1"/>
                </a:solidFill>
              </a:rPr>
              <a:t>: 2.56-2.58</a:t>
            </a:r>
          </a:p>
          <a:p>
            <a:r>
              <a:rPr lang="ru-RU" sz="2300" b="1" dirty="0" err="1">
                <a:solidFill>
                  <a:schemeClr val="tx1"/>
                </a:solidFill>
              </a:rPr>
              <a:t>Спайність</a:t>
            </a:r>
            <a:r>
              <a:rPr lang="ru-RU" sz="2300" b="1" dirty="0">
                <a:solidFill>
                  <a:schemeClr val="tx1"/>
                </a:solidFill>
              </a:rPr>
              <a:t>: </a:t>
            </a:r>
            <a:r>
              <a:rPr lang="ru-RU" sz="2300" b="1" dirty="0" err="1">
                <a:solidFill>
                  <a:schemeClr val="tx1"/>
                </a:solidFill>
              </a:rPr>
              <a:t>досконала</a:t>
            </a:r>
            <a:endParaRPr lang="ru-RU" sz="2300" b="1" dirty="0">
              <a:solidFill>
                <a:schemeClr val="tx1"/>
              </a:solidFill>
            </a:endParaRPr>
          </a:p>
          <a:p>
            <a:r>
              <a:rPr lang="ru-RU" sz="2300" b="1" dirty="0" err="1">
                <a:solidFill>
                  <a:schemeClr val="tx1"/>
                </a:solidFill>
              </a:rPr>
              <a:t>Злам</a:t>
            </a:r>
            <a:r>
              <a:rPr lang="ru-RU" sz="2300" b="1" dirty="0">
                <a:solidFill>
                  <a:schemeClr val="tx1"/>
                </a:solidFill>
              </a:rPr>
              <a:t>: </a:t>
            </a:r>
            <a:r>
              <a:rPr lang="ru-RU" sz="2300" b="1" dirty="0" err="1">
                <a:solidFill>
                  <a:schemeClr val="tx1"/>
                </a:solidFill>
              </a:rPr>
              <a:t>нерівний</a:t>
            </a:r>
            <a:r>
              <a:rPr lang="ru-RU" sz="2300" b="1" dirty="0">
                <a:solidFill>
                  <a:schemeClr val="tx1"/>
                </a:solidFill>
              </a:rPr>
              <a:t>, </a:t>
            </a:r>
            <a:r>
              <a:rPr lang="ru-RU" sz="2300" b="1" dirty="0" err="1">
                <a:solidFill>
                  <a:schemeClr val="tx1"/>
                </a:solidFill>
              </a:rPr>
              <a:t>сходинковий</a:t>
            </a:r>
            <a:r>
              <a:rPr lang="ru-RU" sz="2300" b="1" dirty="0">
                <a:solidFill>
                  <a:schemeClr val="tx1"/>
                </a:solidFill>
              </a:rPr>
              <a:t> </a:t>
            </a:r>
          </a:p>
          <a:p>
            <a:r>
              <a:rPr lang="ru-RU" sz="2300" b="1" dirty="0" err="1">
                <a:solidFill>
                  <a:schemeClr val="tx1"/>
                </a:solidFill>
              </a:rPr>
              <a:t>Сингонія</a:t>
            </a:r>
            <a:r>
              <a:rPr lang="ru-RU" sz="2300" b="1" dirty="0">
                <a:solidFill>
                  <a:schemeClr val="tx1"/>
                </a:solidFill>
              </a:rPr>
              <a:t>: триклинна</a:t>
            </a:r>
          </a:p>
          <a:p>
            <a:r>
              <a:rPr lang="ru-RU" sz="2300" b="1" dirty="0" err="1">
                <a:solidFill>
                  <a:schemeClr val="tx1"/>
                </a:solidFill>
              </a:rPr>
              <a:t>Кристали</a:t>
            </a:r>
            <a:r>
              <a:rPr lang="ru-RU" sz="2300" b="1" dirty="0">
                <a:solidFill>
                  <a:schemeClr val="tx1"/>
                </a:solidFill>
              </a:rPr>
              <a:t>: коротко </a:t>
            </a:r>
            <a:r>
              <a:rPr lang="ru-RU" sz="2300" b="1" dirty="0" err="1">
                <a:solidFill>
                  <a:schemeClr val="tx1"/>
                </a:solidFill>
              </a:rPr>
              <a:t>стовпчасті</a:t>
            </a:r>
            <a:endParaRPr lang="ru-RU" sz="2300" b="1" dirty="0">
              <a:solidFill>
                <a:schemeClr val="tx1"/>
              </a:solidFill>
            </a:endParaRPr>
          </a:p>
          <a:p>
            <a:r>
              <a:rPr lang="ru-RU" sz="2300" b="1" dirty="0" err="1">
                <a:solidFill>
                  <a:schemeClr val="tx1"/>
                </a:solidFill>
              </a:rPr>
              <a:t>Хімічна</a:t>
            </a:r>
            <a:r>
              <a:rPr lang="ru-RU" sz="2300" b="1" dirty="0">
                <a:solidFill>
                  <a:schemeClr val="tx1"/>
                </a:solidFill>
              </a:rPr>
              <a:t> формула : </a:t>
            </a:r>
            <a:r>
              <a:rPr lang="en-US" sz="2300" b="1" dirty="0">
                <a:solidFill>
                  <a:schemeClr val="tx1"/>
                </a:solidFill>
              </a:rPr>
              <a:t>K[AlSi</a:t>
            </a:r>
            <a:r>
              <a:rPr lang="en-US" sz="2300" b="1" baseline="-25000" dirty="0">
                <a:solidFill>
                  <a:schemeClr val="tx1"/>
                </a:solidFill>
              </a:rPr>
              <a:t>3</a:t>
            </a:r>
            <a:r>
              <a:rPr lang="en-US" sz="2300" b="1" dirty="0">
                <a:solidFill>
                  <a:schemeClr val="tx1"/>
                </a:solidFill>
              </a:rPr>
              <a:t>O</a:t>
            </a:r>
            <a:r>
              <a:rPr lang="en-US" sz="2300" b="1" baseline="-25000" dirty="0">
                <a:solidFill>
                  <a:schemeClr val="tx1"/>
                </a:solidFill>
              </a:rPr>
              <a:t>8</a:t>
            </a:r>
            <a:r>
              <a:rPr lang="en-US" sz="2300" b="1" dirty="0">
                <a:solidFill>
                  <a:schemeClr val="tx1"/>
                </a:solidFill>
              </a:rPr>
              <a:t>], </a:t>
            </a:r>
            <a:r>
              <a:rPr lang="ru-RU" sz="2300" b="1" dirty="0" err="1">
                <a:solidFill>
                  <a:schemeClr val="tx1"/>
                </a:solidFill>
              </a:rPr>
              <a:t>відміна</a:t>
            </a:r>
            <a:r>
              <a:rPr lang="ru-RU" sz="2300" b="1" dirty="0">
                <a:solidFill>
                  <a:schemeClr val="tx1"/>
                </a:solidFill>
              </a:rPr>
              <a:t> </a:t>
            </a:r>
            <a:r>
              <a:rPr lang="ru-RU" sz="2300" b="1" dirty="0" err="1">
                <a:solidFill>
                  <a:schemeClr val="tx1"/>
                </a:solidFill>
              </a:rPr>
              <a:t>мікрокліну</a:t>
            </a:r>
            <a:r>
              <a:rPr lang="ru-RU" sz="2300" b="1" dirty="0">
                <a:solidFill>
                  <a:schemeClr val="tx1"/>
                </a:solidFill>
              </a:rPr>
              <a:t>, </a:t>
            </a:r>
            <a:r>
              <a:rPr lang="ru-RU" sz="2300" b="1" dirty="0" err="1">
                <a:solidFill>
                  <a:schemeClr val="tx1"/>
                </a:solidFill>
              </a:rPr>
              <a:t>алюмосилікат</a:t>
            </a:r>
            <a:r>
              <a:rPr lang="ru-RU" sz="2300" b="1" dirty="0">
                <a:solidFill>
                  <a:schemeClr val="tx1"/>
                </a:solidFill>
              </a:rPr>
              <a:t> </a:t>
            </a:r>
            <a:r>
              <a:rPr lang="ru-RU" sz="2300" b="1" dirty="0" err="1">
                <a:solidFill>
                  <a:schemeClr val="tx1"/>
                </a:solidFill>
              </a:rPr>
              <a:t>калію</a:t>
            </a:r>
            <a:endParaRPr lang="ru-RU" sz="2300" b="1" dirty="0">
              <a:solidFill>
                <a:schemeClr val="tx1"/>
              </a:solidFill>
            </a:endParaRPr>
          </a:p>
          <a:p>
            <a:r>
              <a:rPr lang="ru-RU" sz="2300" b="1" dirty="0" err="1">
                <a:solidFill>
                  <a:schemeClr val="tx1"/>
                </a:solidFill>
              </a:rPr>
              <a:t>Ступінь</a:t>
            </a:r>
            <a:r>
              <a:rPr lang="ru-RU" sz="2300" b="1" dirty="0">
                <a:solidFill>
                  <a:schemeClr val="tx1"/>
                </a:solidFill>
              </a:rPr>
              <a:t> </a:t>
            </a:r>
            <a:r>
              <a:rPr lang="ru-RU" sz="2300" b="1" dirty="0" err="1">
                <a:solidFill>
                  <a:schemeClr val="tx1"/>
                </a:solidFill>
              </a:rPr>
              <a:t>прозорості</a:t>
            </a:r>
            <a:r>
              <a:rPr lang="ru-RU" sz="2300" b="1" dirty="0">
                <a:solidFill>
                  <a:schemeClr val="tx1"/>
                </a:solidFill>
              </a:rPr>
              <a:t>: </a:t>
            </a:r>
            <a:r>
              <a:rPr lang="ru-RU" sz="2300" b="1" dirty="0" err="1">
                <a:solidFill>
                  <a:schemeClr val="tx1"/>
                </a:solidFill>
              </a:rPr>
              <a:t>непрозорий</a:t>
            </a:r>
            <a:endParaRPr lang="ru-RU" sz="2300" b="1" dirty="0">
              <a:solidFill>
                <a:schemeClr val="tx1"/>
              </a:solidFill>
            </a:endParaRPr>
          </a:p>
          <a:p>
            <a:r>
              <a:rPr lang="ru-RU" sz="2300" b="1" dirty="0" err="1">
                <a:solidFill>
                  <a:schemeClr val="tx1"/>
                </a:solidFill>
              </a:rPr>
              <a:t>Світлозаломлення</a:t>
            </a:r>
            <a:r>
              <a:rPr lang="ru-RU" sz="2300" b="1" dirty="0">
                <a:solidFill>
                  <a:schemeClr val="tx1"/>
                </a:solidFill>
              </a:rPr>
              <a:t>: 1.522-1.530</a:t>
            </a:r>
          </a:p>
          <a:p>
            <a:r>
              <a:rPr lang="ru-RU" sz="2300" b="1" dirty="0" err="1">
                <a:solidFill>
                  <a:schemeClr val="tx1"/>
                </a:solidFill>
              </a:rPr>
              <a:t>Двозаломлення</a:t>
            </a:r>
            <a:r>
              <a:rPr lang="ru-RU" sz="2300" b="1" dirty="0">
                <a:solidFill>
                  <a:schemeClr val="tx1"/>
                </a:solidFill>
              </a:rPr>
              <a:t> : -0.008</a:t>
            </a:r>
          </a:p>
          <a:p>
            <a:r>
              <a:rPr lang="ru-RU" sz="2300" b="1" dirty="0">
                <a:solidFill>
                  <a:schemeClr val="tx1"/>
                </a:solidFill>
              </a:rPr>
              <a:t>Дисперсія:0.012</a:t>
            </a:r>
          </a:p>
          <a:p>
            <a:r>
              <a:rPr lang="ru-RU" sz="2300" b="1" dirty="0" err="1">
                <a:solidFill>
                  <a:schemeClr val="tx1"/>
                </a:solidFill>
              </a:rPr>
              <a:t>Плеохроїзм</a:t>
            </a:r>
            <a:r>
              <a:rPr lang="ru-RU" sz="2300" b="1" dirty="0">
                <a:solidFill>
                  <a:schemeClr val="tx1"/>
                </a:solidFill>
              </a:rPr>
              <a:t> </a:t>
            </a:r>
            <a:r>
              <a:rPr lang="ru-RU" sz="2300" b="1" dirty="0" err="1">
                <a:solidFill>
                  <a:schemeClr val="tx1"/>
                </a:solidFill>
              </a:rPr>
              <a:t>відсутній</a:t>
            </a:r>
            <a:endParaRPr lang="ru-RU" sz="2300" b="1" dirty="0">
              <a:solidFill>
                <a:schemeClr val="tx1"/>
              </a:solidFill>
            </a:endParaRPr>
          </a:p>
          <a:p>
            <a:r>
              <a:rPr lang="ru-RU" sz="2300" b="1" dirty="0">
                <a:solidFill>
                  <a:schemeClr val="tx1"/>
                </a:solidFill>
              </a:rPr>
              <a:t>Спектр </a:t>
            </a:r>
            <a:r>
              <a:rPr lang="ru-RU" sz="2300" b="1" dirty="0" err="1">
                <a:solidFill>
                  <a:schemeClr val="tx1"/>
                </a:solidFill>
              </a:rPr>
              <a:t>поглинання</a:t>
            </a:r>
            <a:r>
              <a:rPr lang="ru-RU" sz="2300" b="1" dirty="0">
                <a:solidFill>
                  <a:schemeClr val="tx1"/>
                </a:solidFill>
              </a:rPr>
              <a:t>: не </a:t>
            </a:r>
            <a:r>
              <a:rPr lang="ru-RU" sz="2300" b="1" dirty="0" err="1">
                <a:solidFill>
                  <a:schemeClr val="tx1"/>
                </a:solidFill>
              </a:rPr>
              <a:t>інтерпретується</a:t>
            </a:r>
            <a:endParaRPr lang="ru-RU" sz="2300" b="1" dirty="0">
              <a:solidFill>
                <a:schemeClr val="tx1"/>
              </a:solidFill>
            </a:endParaRPr>
          </a:p>
          <a:p>
            <a:r>
              <a:rPr lang="ru-RU" sz="2300" b="1" dirty="0" err="1">
                <a:solidFill>
                  <a:schemeClr val="tx1"/>
                </a:solidFill>
              </a:rPr>
              <a:t>Люмінесценція</a:t>
            </a:r>
            <a:r>
              <a:rPr lang="ru-RU" sz="2300" b="1" dirty="0">
                <a:solidFill>
                  <a:schemeClr val="tx1"/>
                </a:solidFill>
              </a:rPr>
              <a:t>: </a:t>
            </a:r>
            <a:r>
              <a:rPr lang="ru-RU" sz="2300" b="1" dirty="0" err="1">
                <a:solidFill>
                  <a:schemeClr val="tx1"/>
                </a:solidFill>
              </a:rPr>
              <a:t>відсутня</a:t>
            </a:r>
            <a:endParaRPr lang="ru-RU" sz="23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741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6130474" cy="1507067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Вироби з </a:t>
            </a:r>
            <a:r>
              <a:rPr lang="uk-UA" sz="2800" dirty="0" smtClean="0"/>
              <a:t>лабрадориту</a:t>
            </a:r>
            <a:r>
              <a:rPr lang="uk-UA" sz="2800" dirty="0" smtClean="0"/>
              <a:t>: іризація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233" y="320041"/>
            <a:ext cx="4573150" cy="3060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54" y="342283"/>
            <a:ext cx="4721994" cy="3161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53" y="3532070"/>
            <a:ext cx="4510238" cy="301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7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593" y="5112974"/>
            <a:ext cx="8534400" cy="1507067"/>
          </a:xfrm>
        </p:spPr>
        <p:txBody>
          <a:bodyPr/>
          <a:lstStyle/>
          <a:p>
            <a:r>
              <a:rPr lang="ru-RU" dirty="0" err="1" smtClean="0"/>
              <a:t>Графічний</a:t>
            </a:r>
            <a:r>
              <a:rPr lang="ru-RU" dirty="0" smtClean="0"/>
              <a:t> пегматит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775" y="439898"/>
            <a:ext cx="3193906" cy="2583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575" y="371634"/>
            <a:ext cx="4561905" cy="33619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4212" y="3481753"/>
            <a:ext cx="5014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Графічний</a:t>
            </a:r>
            <a:r>
              <a:rPr lang="ru-RU" dirty="0" smtClean="0"/>
              <a:t> пегматит. </a:t>
            </a:r>
            <a:r>
              <a:rPr lang="ru-RU" dirty="0" err="1" smtClean="0"/>
              <a:t>Карелія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16329" y="37696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Графічний</a:t>
            </a:r>
            <a:r>
              <a:rPr lang="ru-RU" dirty="0" smtClean="0"/>
              <a:t> пегматит. </a:t>
            </a:r>
            <a:r>
              <a:rPr lang="ru-RU" dirty="0" err="1" smtClean="0"/>
              <a:t>Ліворуч</a:t>
            </a:r>
            <a:r>
              <a:rPr lang="ru-RU" dirty="0" smtClean="0"/>
              <a:t>- </a:t>
            </a:r>
            <a:r>
              <a:rPr lang="ru-RU" dirty="0" err="1" smtClean="0"/>
              <a:t>дрібнографічний</a:t>
            </a:r>
            <a:r>
              <a:rPr lang="ru-RU" dirty="0" smtClean="0"/>
              <a:t> </a:t>
            </a:r>
            <a:r>
              <a:rPr lang="ru-RU" dirty="0" err="1" smtClean="0"/>
              <a:t>сірий</a:t>
            </a:r>
            <a:r>
              <a:rPr lang="ru-RU" dirty="0" smtClean="0"/>
              <a:t>(</a:t>
            </a:r>
            <a:r>
              <a:rPr lang="ru-RU" dirty="0" err="1" smtClean="0"/>
              <a:t>родовище</a:t>
            </a:r>
            <a:r>
              <a:rPr lang="ru-RU" dirty="0" smtClean="0"/>
              <a:t> </a:t>
            </a:r>
            <a:r>
              <a:rPr lang="ru-RU" dirty="0" err="1" smtClean="0"/>
              <a:t>Куйваніємі</a:t>
            </a:r>
            <a:r>
              <a:rPr lang="ru-RU" dirty="0" smtClean="0"/>
              <a:t>); </a:t>
            </a:r>
            <a:r>
              <a:rPr lang="ru-RU" dirty="0" err="1" smtClean="0"/>
              <a:t>праворуч</a:t>
            </a:r>
            <a:r>
              <a:rPr lang="ru-RU" dirty="0" smtClean="0"/>
              <a:t>- </a:t>
            </a:r>
            <a:r>
              <a:rPr lang="ru-RU" dirty="0" err="1" smtClean="0"/>
              <a:t>рожевувато-коричневий</a:t>
            </a:r>
            <a:r>
              <a:rPr lang="ru-RU" dirty="0" smtClean="0"/>
              <a:t>  з </a:t>
            </a:r>
            <a:r>
              <a:rPr lang="ru-RU" dirty="0" err="1" smtClean="0"/>
              <a:t>коробчастими</a:t>
            </a:r>
            <a:r>
              <a:rPr lang="ru-RU" dirty="0" smtClean="0"/>
              <a:t> </a:t>
            </a:r>
            <a:r>
              <a:rPr lang="ru-RU" dirty="0" err="1" smtClean="0"/>
              <a:t>іхтіогліптами</a:t>
            </a:r>
            <a:r>
              <a:rPr lang="ru-RU" dirty="0" smtClean="0"/>
              <a:t>(</a:t>
            </a:r>
            <a:r>
              <a:rPr lang="ru-RU" dirty="0" err="1" smtClean="0"/>
              <a:t>Риколатвінське</a:t>
            </a:r>
            <a:r>
              <a:rPr lang="ru-RU" dirty="0" smtClean="0"/>
              <a:t> </a:t>
            </a:r>
            <a:r>
              <a:rPr lang="ru-RU" dirty="0" err="1" smtClean="0"/>
              <a:t>родовище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46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803006"/>
            <a:ext cx="8534400" cy="1191393"/>
          </a:xfrm>
        </p:spPr>
        <p:txBody>
          <a:bodyPr/>
          <a:lstStyle/>
          <a:p>
            <a:r>
              <a:rPr lang="ru-RU" dirty="0" err="1"/>
              <a:t>Графічний</a:t>
            </a:r>
            <a:r>
              <a:rPr lang="ru-RU" dirty="0"/>
              <a:t> пегматит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Графічний</a:t>
            </a:r>
            <a:r>
              <a:rPr lang="ru-RU" dirty="0">
                <a:solidFill>
                  <a:schemeClr val="tx1"/>
                </a:solidFill>
              </a:rPr>
              <a:t> пегматит(</a:t>
            </a:r>
            <a:r>
              <a:rPr lang="ru-RU" dirty="0" err="1">
                <a:solidFill>
                  <a:schemeClr val="tx1"/>
                </a:solidFill>
              </a:rPr>
              <a:t>синоніми:письмовий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граніт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єврейський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камінь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руніт</a:t>
            </a:r>
            <a:r>
              <a:rPr lang="ru-RU" dirty="0">
                <a:solidFill>
                  <a:schemeClr val="tx1"/>
                </a:solidFill>
              </a:rPr>
              <a:t>)-</a:t>
            </a:r>
            <a:r>
              <a:rPr lang="ru-RU" dirty="0" err="1">
                <a:solidFill>
                  <a:schemeClr val="tx1"/>
                </a:solidFill>
              </a:rPr>
              <a:t>різновид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гранітного</a:t>
            </a:r>
            <a:r>
              <a:rPr lang="ru-RU" dirty="0">
                <a:solidFill>
                  <a:schemeClr val="tx1"/>
                </a:solidFill>
              </a:rPr>
              <a:t> пегматиту, в </a:t>
            </a:r>
            <a:r>
              <a:rPr lang="ru-RU" dirty="0" err="1">
                <a:solidFill>
                  <a:schemeClr val="tx1"/>
                </a:solidFill>
              </a:rPr>
              <a:t>якому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польовий</a:t>
            </a:r>
            <a:r>
              <a:rPr lang="ru-RU" dirty="0">
                <a:solidFill>
                  <a:schemeClr val="tx1"/>
                </a:solidFill>
              </a:rPr>
              <a:t> шпат і кварц, </a:t>
            </a:r>
            <a:r>
              <a:rPr lang="ru-RU" dirty="0" err="1">
                <a:solidFill>
                  <a:schemeClr val="tx1"/>
                </a:solidFill>
              </a:rPr>
              <a:t>закономірно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проростають</a:t>
            </a:r>
            <a:r>
              <a:rPr lang="ru-RU" dirty="0">
                <a:solidFill>
                  <a:schemeClr val="tx1"/>
                </a:solidFill>
              </a:rPr>
              <a:t>  один в </a:t>
            </a:r>
            <a:r>
              <a:rPr lang="ru-RU" dirty="0" err="1">
                <a:solidFill>
                  <a:schemeClr val="tx1"/>
                </a:solidFill>
              </a:rPr>
              <a:t>інший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утворюючи</a:t>
            </a:r>
            <a:r>
              <a:rPr lang="ru-RU" dirty="0">
                <a:solidFill>
                  <a:schemeClr val="tx1"/>
                </a:solidFill>
              </a:rPr>
              <a:t> структуру,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нагадує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давньоєврейські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давньоскандинавські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письмена.</a:t>
            </a:r>
          </a:p>
          <a:p>
            <a:r>
              <a:rPr lang="ru-RU" dirty="0" err="1">
                <a:solidFill>
                  <a:schemeClr val="tx1"/>
                </a:solidFill>
              </a:rPr>
              <a:t>Щодо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утворення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каменю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існують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різні</a:t>
            </a:r>
            <a:r>
              <a:rPr lang="ru-RU" dirty="0">
                <a:solidFill>
                  <a:schemeClr val="tx1"/>
                </a:solidFill>
              </a:rPr>
              <a:t> точки </a:t>
            </a:r>
            <a:r>
              <a:rPr lang="ru-RU" dirty="0" err="1">
                <a:solidFill>
                  <a:schemeClr val="tx1"/>
                </a:solidFill>
              </a:rPr>
              <a:t>зору</a:t>
            </a:r>
            <a:r>
              <a:rPr lang="ru-RU" dirty="0">
                <a:solidFill>
                  <a:schemeClr val="tx1"/>
                </a:solidFill>
              </a:rPr>
              <a:t>. О.Є. Ферсман  </a:t>
            </a:r>
            <a:r>
              <a:rPr lang="ru-RU" dirty="0" err="1">
                <a:solidFill>
                  <a:schemeClr val="tx1"/>
                </a:solidFill>
              </a:rPr>
              <a:t>вважав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графічні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структури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утворювались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результаті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одночасної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кристалізації</a:t>
            </a:r>
            <a:r>
              <a:rPr lang="ru-RU" dirty="0">
                <a:solidFill>
                  <a:schemeClr val="tx1"/>
                </a:solidFill>
              </a:rPr>
              <a:t> кварцу та </a:t>
            </a:r>
            <a:r>
              <a:rPr lang="ru-RU" dirty="0" err="1">
                <a:solidFill>
                  <a:schemeClr val="tx1"/>
                </a:solidFill>
              </a:rPr>
              <a:t>польового</a:t>
            </a:r>
            <a:r>
              <a:rPr lang="ru-RU" dirty="0">
                <a:solidFill>
                  <a:schemeClr val="tx1"/>
                </a:solidFill>
              </a:rPr>
              <a:t> шпату з </a:t>
            </a:r>
            <a:r>
              <a:rPr lang="ru-RU" dirty="0" err="1">
                <a:solidFill>
                  <a:schemeClr val="tx1"/>
                </a:solidFill>
              </a:rPr>
              <a:t>евтектичного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розплаву</a:t>
            </a:r>
            <a:r>
              <a:rPr lang="ru-RU" dirty="0">
                <a:solidFill>
                  <a:schemeClr val="tx1"/>
                </a:solidFill>
              </a:rPr>
              <a:t>. За </a:t>
            </a:r>
            <a:r>
              <a:rPr lang="ru-RU" dirty="0" err="1">
                <a:solidFill>
                  <a:schemeClr val="tx1"/>
                </a:solidFill>
              </a:rPr>
              <a:t>А.Н.Заварицьким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результат </a:t>
            </a:r>
            <a:r>
              <a:rPr lang="ru-RU" dirty="0" err="1">
                <a:solidFill>
                  <a:schemeClr val="tx1"/>
                </a:solidFill>
              </a:rPr>
              <a:t>збиральної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перекристалізації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первинно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дрібнозернистих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гранітів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В.Д.Нікітін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приписував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утворення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графічних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пегматитів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процесам</a:t>
            </a:r>
            <a:r>
              <a:rPr lang="ru-RU" dirty="0">
                <a:solidFill>
                  <a:schemeClr val="tx1"/>
                </a:solidFill>
              </a:rPr>
              <a:t> метасоматозу за </a:t>
            </a:r>
            <a:r>
              <a:rPr lang="ru-RU" dirty="0" err="1">
                <a:solidFill>
                  <a:schemeClr val="tx1"/>
                </a:solidFill>
              </a:rPr>
              <a:t>участю</a:t>
            </a:r>
            <a:r>
              <a:rPr lang="ru-RU" dirty="0">
                <a:solidFill>
                  <a:schemeClr val="tx1"/>
                </a:solidFill>
              </a:rPr>
              <a:t> пост </a:t>
            </a:r>
            <a:r>
              <a:rPr lang="ru-RU" dirty="0" err="1">
                <a:solidFill>
                  <a:schemeClr val="tx1"/>
                </a:solidFill>
              </a:rPr>
              <a:t>магматичних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розчинів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1417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822257"/>
            <a:ext cx="8534400" cy="1172142"/>
          </a:xfrm>
        </p:spPr>
        <p:txBody>
          <a:bodyPr/>
          <a:lstStyle/>
          <a:p>
            <a:r>
              <a:rPr lang="ru-RU" dirty="0" err="1"/>
              <a:t>Графічний</a:t>
            </a:r>
            <a:r>
              <a:rPr lang="ru-RU" dirty="0"/>
              <a:t> пегматит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98384"/>
            <a:ext cx="9951704" cy="400268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За формою </a:t>
            </a:r>
            <a:r>
              <a:rPr lang="ru-RU" dirty="0" err="1">
                <a:solidFill>
                  <a:schemeClr val="tx1"/>
                </a:solidFill>
              </a:rPr>
              <a:t>залягання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пегматити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графічні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відміни</a:t>
            </a:r>
            <a:r>
              <a:rPr lang="ru-RU" dirty="0">
                <a:solidFill>
                  <a:schemeClr val="tx1"/>
                </a:solidFill>
              </a:rPr>
              <a:t>,  </a:t>
            </a:r>
            <a:r>
              <a:rPr lang="ru-RU" dirty="0" err="1">
                <a:solidFill>
                  <a:schemeClr val="tx1"/>
                </a:solidFill>
              </a:rPr>
              <a:t>утворюють</a:t>
            </a:r>
            <a:r>
              <a:rPr lang="ru-RU" dirty="0">
                <a:solidFill>
                  <a:schemeClr val="tx1"/>
                </a:solidFill>
              </a:rPr>
              <a:t> жили та стоки </a:t>
            </a:r>
            <a:r>
              <a:rPr lang="ru-RU" dirty="0" err="1">
                <a:solidFill>
                  <a:schemeClr val="tx1"/>
                </a:solidFill>
              </a:rPr>
              <a:t>серед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вивержених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метаморфічних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порід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Розвинуті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графічні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структури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головним</a:t>
            </a:r>
            <a:r>
              <a:rPr lang="ru-RU" dirty="0">
                <a:solidFill>
                  <a:schemeClr val="tx1"/>
                </a:solidFill>
              </a:rPr>
              <a:t> чином </a:t>
            </a:r>
            <a:r>
              <a:rPr lang="ru-RU" dirty="0" err="1">
                <a:solidFill>
                  <a:schemeClr val="tx1"/>
                </a:solidFill>
              </a:rPr>
              <a:t>серед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пегматитів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відносяться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рідкісноземельної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мусковітової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формацій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міаролових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пегматитів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занориші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коштовним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камінням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err="1">
                <a:solidFill>
                  <a:schemeClr val="tx1"/>
                </a:solidFill>
              </a:rPr>
              <a:t>графічному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пегматиті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цінують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оригінальний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малюнок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утворений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димчастими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світло-сірими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майже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безбарвними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іхтіогліптами</a:t>
            </a:r>
            <a:r>
              <a:rPr lang="ru-RU" dirty="0">
                <a:solidFill>
                  <a:schemeClr val="tx1"/>
                </a:solidFill>
              </a:rPr>
              <a:t> кварцу,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просвічують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Декоративність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каменю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залежить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забарвлення</a:t>
            </a:r>
            <a:r>
              <a:rPr lang="ru-RU" dirty="0">
                <a:solidFill>
                  <a:schemeClr val="tx1"/>
                </a:solidFill>
              </a:rPr>
              <a:t> фону, </a:t>
            </a:r>
            <a:r>
              <a:rPr lang="ru-RU" dirty="0" err="1">
                <a:solidFill>
                  <a:schemeClr val="tx1"/>
                </a:solidFill>
              </a:rPr>
              <a:t>створеного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польовим</a:t>
            </a:r>
            <a:r>
              <a:rPr lang="ru-RU" dirty="0">
                <a:solidFill>
                  <a:schemeClr val="tx1"/>
                </a:solidFill>
              </a:rPr>
              <a:t> шпатом. </a:t>
            </a:r>
            <a:r>
              <a:rPr lang="ru-RU" dirty="0" err="1">
                <a:solidFill>
                  <a:schemeClr val="tx1"/>
                </a:solidFill>
              </a:rPr>
              <a:t>Забарвлення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змінюється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білого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світло-сірого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блідо-жовтого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блідо-рожевого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м'ясо-червоного</a:t>
            </a:r>
            <a:r>
              <a:rPr lang="ru-RU" dirty="0">
                <a:solidFill>
                  <a:schemeClr val="tx1"/>
                </a:solidFill>
              </a:rPr>
              <a:t>, часто з </a:t>
            </a:r>
            <a:r>
              <a:rPr lang="ru-RU" dirty="0" err="1">
                <a:solidFill>
                  <a:schemeClr val="tx1"/>
                </a:solidFill>
              </a:rPr>
              <a:t>перламутровим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відливом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характерним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площини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спайності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польового</a:t>
            </a:r>
            <a:r>
              <a:rPr lang="ru-RU" dirty="0">
                <a:solidFill>
                  <a:schemeClr val="tx1"/>
                </a:solidFill>
              </a:rPr>
              <a:t> шпату. Порода </a:t>
            </a:r>
            <a:r>
              <a:rPr lang="ru-RU" dirty="0" err="1">
                <a:solidFill>
                  <a:schemeClr val="tx1"/>
                </a:solidFill>
              </a:rPr>
              <a:t>монолітна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щільна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87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918509"/>
            <a:ext cx="8534400" cy="1075890"/>
          </a:xfrm>
        </p:spPr>
        <p:txBody>
          <a:bodyPr/>
          <a:lstStyle/>
          <a:p>
            <a:r>
              <a:rPr lang="uk-UA" dirty="0" smtClean="0"/>
              <a:t>Графічний пегматит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433137"/>
            <a:ext cx="10211586" cy="4668251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Форма </a:t>
            </a:r>
            <a:r>
              <a:rPr lang="ru-RU" dirty="0" err="1">
                <a:solidFill>
                  <a:schemeClr val="tx1"/>
                </a:solidFill>
              </a:rPr>
              <a:t>кварцових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вростків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веретеноподібна</a:t>
            </a:r>
            <a:r>
              <a:rPr lang="ru-RU" dirty="0">
                <a:solidFill>
                  <a:schemeClr val="tx1"/>
                </a:solidFill>
              </a:rPr>
              <a:t>, клиновидна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пластинчаста</a:t>
            </a:r>
            <a:r>
              <a:rPr lang="ru-RU" dirty="0">
                <a:solidFill>
                  <a:schemeClr val="tx1"/>
                </a:solidFill>
              </a:rPr>
              <a:t>. Характер </a:t>
            </a:r>
            <a:r>
              <a:rPr lang="ru-RU" dirty="0" err="1">
                <a:solidFill>
                  <a:schemeClr val="tx1"/>
                </a:solidFill>
              </a:rPr>
              <a:t>малюнка</a:t>
            </a:r>
            <a:r>
              <a:rPr lang="ru-RU" dirty="0">
                <a:solidFill>
                  <a:schemeClr val="tx1"/>
                </a:solidFill>
              </a:rPr>
              <a:t>. і, </a:t>
            </a:r>
            <a:r>
              <a:rPr lang="ru-RU" dirty="0" err="1">
                <a:solidFill>
                  <a:schemeClr val="tx1"/>
                </a:solidFill>
              </a:rPr>
              <a:t>відповідно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декоративність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каменю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залежить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переважно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напряму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розпилювання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каменю</a:t>
            </a:r>
            <a:r>
              <a:rPr lang="ru-RU" dirty="0">
                <a:solidFill>
                  <a:schemeClr val="tx1"/>
                </a:solidFill>
              </a:rPr>
              <a:t>.  </a:t>
            </a:r>
            <a:r>
              <a:rPr lang="ru-RU" dirty="0" err="1">
                <a:solidFill>
                  <a:schemeClr val="tx1"/>
                </a:solidFill>
              </a:rPr>
              <a:t>О.Є.Ферсман</a:t>
            </a:r>
            <a:r>
              <a:rPr lang="ru-RU" dirty="0">
                <a:solidFill>
                  <a:schemeClr val="tx1"/>
                </a:solidFill>
              </a:rPr>
              <a:t> писав,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кварц включений у </a:t>
            </a:r>
            <a:r>
              <a:rPr lang="ru-RU" dirty="0" err="1">
                <a:solidFill>
                  <a:schemeClr val="tx1"/>
                </a:solidFill>
              </a:rPr>
              <a:t>польовий</a:t>
            </a:r>
            <a:r>
              <a:rPr lang="ru-RU" dirty="0">
                <a:solidFill>
                  <a:schemeClr val="tx1"/>
                </a:solidFill>
              </a:rPr>
              <a:t> шпат у </a:t>
            </a:r>
            <a:r>
              <a:rPr lang="ru-RU" dirty="0" err="1">
                <a:solidFill>
                  <a:schemeClr val="tx1"/>
                </a:solidFill>
              </a:rPr>
              <a:t>вигляді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веретеноподібних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голок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лише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перерізі</a:t>
            </a:r>
            <a:r>
              <a:rPr lang="ru-RU" dirty="0">
                <a:solidFill>
                  <a:schemeClr val="tx1"/>
                </a:solidFill>
              </a:rPr>
              <a:t>. перпендикулярному до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довгої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створюють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вигляд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давньоєврейських</a:t>
            </a:r>
            <a:r>
              <a:rPr lang="ru-RU" dirty="0">
                <a:solidFill>
                  <a:schemeClr val="tx1"/>
                </a:solidFill>
              </a:rPr>
              <a:t> письмен. У </a:t>
            </a:r>
            <a:r>
              <a:rPr lang="ru-RU" dirty="0" err="1">
                <a:solidFill>
                  <a:schemeClr val="tx1"/>
                </a:solidFill>
              </a:rPr>
              <a:t>косих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перерізах</a:t>
            </a:r>
            <a:r>
              <a:rPr lang="ru-RU" dirty="0">
                <a:solidFill>
                  <a:schemeClr val="tx1"/>
                </a:solidFill>
              </a:rPr>
              <a:t> форма зерен </a:t>
            </a:r>
            <a:r>
              <a:rPr lang="ru-RU" dirty="0" err="1">
                <a:solidFill>
                  <a:schemeClr val="tx1"/>
                </a:solidFill>
              </a:rPr>
              <a:t>виходить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негарна</a:t>
            </a:r>
            <a:r>
              <a:rPr lang="ru-RU" dirty="0">
                <a:solidFill>
                  <a:schemeClr val="tx1"/>
                </a:solidFill>
              </a:rPr>
              <a:t> і неправильна. а у </a:t>
            </a:r>
            <a:r>
              <a:rPr lang="ru-RU" dirty="0" err="1">
                <a:solidFill>
                  <a:schemeClr val="tx1"/>
                </a:solidFill>
              </a:rPr>
              <a:t>розрізі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паралельному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довгій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іхтіогліптів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вимальовуються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тіл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світлого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польового</a:t>
            </a:r>
            <a:r>
              <a:rPr lang="ru-RU" dirty="0">
                <a:solidFill>
                  <a:schemeClr val="tx1"/>
                </a:solidFill>
              </a:rPr>
              <a:t> шпату </a:t>
            </a:r>
            <a:r>
              <a:rPr lang="ru-RU" dirty="0" err="1">
                <a:solidFill>
                  <a:schemeClr val="tx1"/>
                </a:solidFill>
              </a:rPr>
              <a:t>довгі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смуги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витягнуті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лінзи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зазубреними</a:t>
            </a:r>
            <a:r>
              <a:rPr lang="ru-RU" dirty="0">
                <a:solidFill>
                  <a:schemeClr val="tx1"/>
                </a:solidFill>
              </a:rPr>
              <a:t> краями,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нагадують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скелети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риб</a:t>
            </a:r>
            <a:r>
              <a:rPr lang="ru-RU" dirty="0">
                <a:solidFill>
                  <a:schemeClr val="tx1"/>
                </a:solidFill>
              </a:rPr>
              <a:t>. Для </a:t>
            </a:r>
            <a:r>
              <a:rPr lang="ru-RU" dirty="0" err="1">
                <a:solidFill>
                  <a:schemeClr val="tx1"/>
                </a:solidFill>
              </a:rPr>
              <a:t>створення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декоративних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виробів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необхідно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орієнтувати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розрізи</a:t>
            </a:r>
            <a:r>
              <a:rPr lang="ru-RU" dirty="0">
                <a:solidFill>
                  <a:schemeClr val="tx1"/>
                </a:solidFill>
              </a:rPr>
              <a:t> точно перпендикулярно до </a:t>
            </a:r>
            <a:r>
              <a:rPr lang="ru-RU" dirty="0" err="1">
                <a:solidFill>
                  <a:schemeClr val="tx1"/>
                </a:solidFill>
              </a:rPr>
              <a:t>довгої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кристалу</a:t>
            </a:r>
            <a:r>
              <a:rPr lang="ru-RU" dirty="0">
                <a:solidFill>
                  <a:schemeClr val="tx1"/>
                </a:solidFill>
              </a:rPr>
              <a:t> кварцу.</a:t>
            </a:r>
          </a:p>
          <a:p>
            <a:r>
              <a:rPr lang="ru-RU" dirty="0">
                <a:solidFill>
                  <a:schemeClr val="tx1"/>
                </a:solidFill>
              </a:rPr>
              <a:t>У поперечному </a:t>
            </a:r>
            <a:r>
              <a:rPr lang="ru-RU" dirty="0" err="1">
                <a:solidFill>
                  <a:schemeClr val="tx1"/>
                </a:solidFill>
              </a:rPr>
              <a:t>розріз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найбільш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поширені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іхтіогліптів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коробчасті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замкненими</a:t>
            </a:r>
            <a:r>
              <a:rPr lang="ru-RU" dirty="0">
                <a:solidFill>
                  <a:schemeClr val="tx1"/>
                </a:solidFill>
              </a:rPr>
              <a:t>  контурами - </a:t>
            </a:r>
            <a:r>
              <a:rPr lang="ru-RU" dirty="0" err="1">
                <a:solidFill>
                  <a:schemeClr val="tx1"/>
                </a:solidFill>
              </a:rPr>
              <a:t>трьох</a:t>
            </a:r>
            <a:r>
              <a:rPr lang="ru-RU" dirty="0">
                <a:solidFill>
                  <a:schemeClr val="tx1"/>
                </a:solidFill>
              </a:rPr>
              <a:t>-  і </a:t>
            </a:r>
            <a:r>
              <a:rPr lang="ru-RU" dirty="0" err="1">
                <a:solidFill>
                  <a:schemeClr val="tx1"/>
                </a:solidFill>
              </a:rPr>
              <a:t>прямокутні</a:t>
            </a:r>
            <a:r>
              <a:rPr lang="ru-RU" dirty="0">
                <a:solidFill>
                  <a:schemeClr val="tx1"/>
                </a:solidFill>
              </a:rPr>
              <a:t>;  у </a:t>
            </a:r>
            <a:r>
              <a:rPr lang="ru-RU" dirty="0" err="1">
                <a:solidFill>
                  <a:schemeClr val="tx1"/>
                </a:solidFill>
              </a:rPr>
              <a:t>вигляді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витягнутих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рівних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зигзагоподібних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смуг</a:t>
            </a:r>
            <a:r>
              <a:rPr lang="ru-RU" dirty="0">
                <a:solidFill>
                  <a:schemeClr val="tx1"/>
                </a:solidFill>
              </a:rPr>
              <a:t> .</a:t>
            </a:r>
          </a:p>
          <a:p>
            <a:r>
              <a:rPr lang="ru-RU" dirty="0" err="1">
                <a:solidFill>
                  <a:schemeClr val="tx1"/>
                </a:solidFill>
              </a:rPr>
              <a:t>В.А.Корнетова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вважала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поняття</a:t>
            </a:r>
            <a:r>
              <a:rPr lang="ru-RU" dirty="0">
                <a:solidFill>
                  <a:schemeClr val="tx1"/>
                </a:solidFill>
              </a:rPr>
              <a:t> «структура» і «текстура» по </a:t>
            </a:r>
            <a:r>
              <a:rPr lang="ru-RU" dirty="0" err="1">
                <a:solidFill>
                  <a:schemeClr val="tx1"/>
                </a:solidFill>
              </a:rPr>
              <a:t>відношенню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графічних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пегматитів</a:t>
            </a:r>
            <a:r>
              <a:rPr lang="ru-RU" dirty="0">
                <a:solidFill>
                  <a:schemeClr val="tx1"/>
                </a:solidFill>
              </a:rPr>
              <a:t> максим </a:t>
            </a:r>
            <a:r>
              <a:rPr lang="ru-RU" dirty="0" err="1">
                <a:solidFill>
                  <a:schemeClr val="tx1"/>
                </a:solidFill>
              </a:rPr>
              <a:t>ально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зближені</a:t>
            </a:r>
            <a:r>
              <a:rPr lang="ru-RU" dirty="0">
                <a:solidFill>
                  <a:schemeClr val="tx1"/>
                </a:solidFill>
              </a:rPr>
              <a:t>. Вона </a:t>
            </a:r>
            <a:r>
              <a:rPr lang="ru-RU" dirty="0" err="1">
                <a:solidFill>
                  <a:schemeClr val="tx1"/>
                </a:solidFill>
              </a:rPr>
              <a:t>виділила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графічних</a:t>
            </a:r>
            <a:r>
              <a:rPr lang="ru-RU" dirty="0">
                <a:solidFill>
                  <a:schemeClr val="tx1"/>
                </a:solidFill>
              </a:rPr>
              <a:t> структур: </a:t>
            </a:r>
            <a:r>
              <a:rPr lang="ru-RU" dirty="0" err="1">
                <a:solidFill>
                  <a:schemeClr val="tx1"/>
                </a:solidFill>
              </a:rPr>
              <a:t>хаотичну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радіально-променеву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err="1">
                <a:solidFill>
                  <a:schemeClr val="tx1"/>
                </a:solidFill>
              </a:rPr>
              <a:t>паралельну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перисту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зональну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секторіальну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173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99" y="248860"/>
            <a:ext cx="5238095" cy="65142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79108" y="1540663"/>
            <a:ext cx="51042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/>
              <a:t>Структури</a:t>
            </a:r>
            <a:r>
              <a:rPr lang="ru-RU" sz="3600" dirty="0" smtClean="0"/>
              <a:t> </a:t>
            </a:r>
          </a:p>
          <a:p>
            <a:r>
              <a:rPr lang="ru-RU" sz="3600" dirty="0" err="1" smtClean="0"/>
              <a:t>графічних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пегматитів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47187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278963" cy="5378116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Склад </a:t>
            </a:r>
            <a:r>
              <a:rPr lang="ru-RU" dirty="0" err="1">
                <a:solidFill>
                  <a:schemeClr val="tx1"/>
                </a:solidFill>
              </a:rPr>
              <a:t>графічних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пегматитів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такий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польові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шпати</a:t>
            </a:r>
            <a:r>
              <a:rPr lang="ru-RU" dirty="0">
                <a:solidFill>
                  <a:schemeClr val="tx1"/>
                </a:solidFill>
              </a:rPr>
              <a:t>(до20%), кварц(до 30%), </a:t>
            </a:r>
            <a:r>
              <a:rPr lang="ru-RU" dirty="0" err="1">
                <a:solidFill>
                  <a:schemeClr val="tx1"/>
                </a:solidFill>
              </a:rPr>
              <a:t>крім</a:t>
            </a:r>
            <a:r>
              <a:rPr lang="ru-RU" dirty="0">
                <a:solidFill>
                  <a:schemeClr val="tx1"/>
                </a:solidFill>
              </a:rPr>
              <a:t> того, </a:t>
            </a:r>
            <a:r>
              <a:rPr lang="ru-RU" dirty="0" err="1">
                <a:solidFill>
                  <a:schemeClr val="tx1"/>
                </a:solidFill>
              </a:rPr>
              <a:t>зазвичай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присутні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біотит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мусковіт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інколи</a:t>
            </a:r>
            <a:r>
              <a:rPr lang="ru-RU" dirty="0">
                <a:solidFill>
                  <a:schemeClr val="tx1"/>
                </a:solidFill>
              </a:rPr>
              <a:t> до 5%), </a:t>
            </a:r>
            <a:r>
              <a:rPr lang="ru-RU" dirty="0" err="1">
                <a:solidFill>
                  <a:schemeClr val="tx1"/>
                </a:solidFill>
              </a:rPr>
              <a:t>рідше</a:t>
            </a:r>
            <a:r>
              <a:rPr lang="ru-RU" dirty="0">
                <a:solidFill>
                  <a:schemeClr val="tx1"/>
                </a:solidFill>
              </a:rPr>
              <a:t>- апатит, гранат, </a:t>
            </a:r>
            <a:r>
              <a:rPr lang="ru-RU" dirty="0" err="1">
                <a:solidFill>
                  <a:schemeClr val="tx1"/>
                </a:solidFill>
              </a:rPr>
              <a:t>турмалін</a:t>
            </a:r>
            <a:r>
              <a:rPr lang="ru-RU" dirty="0">
                <a:solidFill>
                  <a:schemeClr val="tx1"/>
                </a:solidFill>
              </a:rPr>
              <a:t>. З </a:t>
            </a:r>
            <a:r>
              <a:rPr lang="ru-RU" dirty="0" err="1">
                <a:solidFill>
                  <a:schemeClr val="tx1"/>
                </a:solidFill>
              </a:rPr>
              <a:t>акцесорних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мінералів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найчастіше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зустрічаються</a:t>
            </a:r>
            <a:r>
              <a:rPr lang="ru-RU" dirty="0">
                <a:solidFill>
                  <a:schemeClr val="tx1"/>
                </a:solidFill>
              </a:rPr>
              <a:t> ортит, циркон, монацит, рутил. </a:t>
            </a:r>
          </a:p>
          <a:p>
            <a:r>
              <a:rPr lang="ru-RU" dirty="0" err="1">
                <a:solidFill>
                  <a:schemeClr val="tx1"/>
                </a:solidFill>
              </a:rPr>
              <a:t>Польові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шпати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представлені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решітчастим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мікроклін-пертитом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веретеноподібний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лоскутний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пертит</a:t>
            </a:r>
            <a:r>
              <a:rPr lang="ru-RU" dirty="0">
                <a:solidFill>
                  <a:schemeClr val="tx1"/>
                </a:solidFill>
              </a:rPr>
              <a:t> ~20%) і ортоклазом. В </a:t>
            </a:r>
            <a:r>
              <a:rPr lang="ru-RU" dirty="0" err="1">
                <a:solidFill>
                  <a:schemeClr val="tx1"/>
                </a:solidFill>
              </a:rPr>
              <a:t>підпорядкованій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кількості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спостерігається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кислий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олігоклаз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заміщує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рідше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альбіт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Зазавичай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біотит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зустрічається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вигляді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одиночних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бурих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платівок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мусковіт</a:t>
            </a:r>
            <a:r>
              <a:rPr lang="ru-RU" dirty="0">
                <a:solidFill>
                  <a:schemeClr val="tx1"/>
                </a:solidFill>
              </a:rPr>
              <a:t>- у </a:t>
            </a:r>
            <a:r>
              <a:rPr lang="ru-RU" dirty="0" err="1">
                <a:solidFill>
                  <a:schemeClr val="tx1"/>
                </a:solidFill>
              </a:rPr>
              <a:t>агрегатних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скупченнях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обгортають</a:t>
            </a:r>
            <a:r>
              <a:rPr lang="ru-RU" dirty="0">
                <a:solidFill>
                  <a:schemeClr val="tx1"/>
                </a:solidFill>
              </a:rPr>
              <a:t> у  </a:t>
            </a:r>
            <a:r>
              <a:rPr lang="ru-RU" dirty="0" err="1">
                <a:solidFill>
                  <a:schemeClr val="tx1"/>
                </a:solidFill>
              </a:rPr>
              <a:t>вигляді</a:t>
            </a:r>
            <a:r>
              <a:rPr lang="ru-RU" dirty="0">
                <a:solidFill>
                  <a:schemeClr val="tx1"/>
                </a:solidFill>
              </a:rPr>
              <a:t> тонких «</a:t>
            </a:r>
            <a:r>
              <a:rPr lang="ru-RU" dirty="0" err="1">
                <a:solidFill>
                  <a:schemeClr val="tx1"/>
                </a:solidFill>
              </a:rPr>
              <a:t>сорочок</a:t>
            </a:r>
            <a:r>
              <a:rPr lang="ru-RU" dirty="0">
                <a:solidFill>
                  <a:schemeClr val="tx1"/>
                </a:solidFill>
              </a:rPr>
              <a:t>» </a:t>
            </a:r>
            <a:r>
              <a:rPr lang="ru-RU" dirty="0" err="1">
                <a:solidFill>
                  <a:schemeClr val="tx1"/>
                </a:solidFill>
              </a:rPr>
              <a:t>іхтіогліпти</a:t>
            </a:r>
            <a:r>
              <a:rPr lang="ru-RU" dirty="0">
                <a:solidFill>
                  <a:schemeClr val="tx1"/>
                </a:solidFill>
              </a:rPr>
              <a:t> кварцу, апатит - у </a:t>
            </a:r>
            <a:r>
              <a:rPr lang="ru-RU" dirty="0" err="1">
                <a:solidFill>
                  <a:schemeClr val="tx1"/>
                </a:solidFill>
              </a:rPr>
              <a:t>вигляді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кристалів</a:t>
            </a:r>
            <a:r>
              <a:rPr lang="ru-RU" dirty="0">
                <a:solidFill>
                  <a:schemeClr val="tx1"/>
                </a:solidFill>
              </a:rPr>
              <a:t>, гранат </a:t>
            </a:r>
            <a:r>
              <a:rPr lang="ru-RU" dirty="0" err="1">
                <a:solidFill>
                  <a:schemeClr val="tx1"/>
                </a:solidFill>
              </a:rPr>
              <a:t>спесартин</a:t>
            </a:r>
            <a:r>
              <a:rPr lang="ru-RU" dirty="0">
                <a:solidFill>
                  <a:schemeClr val="tx1"/>
                </a:solidFill>
              </a:rPr>
              <a:t>-альмандинового ряду </a:t>
            </a:r>
            <a:r>
              <a:rPr lang="ru-RU" dirty="0" err="1">
                <a:solidFill>
                  <a:schemeClr val="tx1"/>
                </a:solidFill>
              </a:rPr>
              <a:t>утворює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ізометричні</a:t>
            </a:r>
            <a:r>
              <a:rPr lang="ru-RU" dirty="0">
                <a:solidFill>
                  <a:schemeClr val="tx1"/>
                </a:solidFill>
              </a:rPr>
              <a:t> зерна. Кварц </a:t>
            </a:r>
            <a:r>
              <a:rPr lang="ru-RU" dirty="0" err="1">
                <a:solidFill>
                  <a:schemeClr val="tx1"/>
                </a:solidFill>
              </a:rPr>
              <a:t>утворює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вростки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вигляді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подовжених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скелетних</a:t>
            </a:r>
            <a:r>
              <a:rPr lang="ru-RU" dirty="0">
                <a:solidFill>
                  <a:schemeClr val="tx1"/>
                </a:solidFill>
              </a:rPr>
              <a:t> форм з </a:t>
            </a:r>
            <a:r>
              <a:rPr lang="ru-RU" dirty="0" err="1">
                <a:solidFill>
                  <a:schemeClr val="tx1"/>
                </a:solidFill>
              </a:rPr>
              <a:t>зазубреними</a:t>
            </a:r>
            <a:r>
              <a:rPr lang="ru-RU" dirty="0">
                <a:solidFill>
                  <a:schemeClr val="tx1"/>
                </a:solidFill>
              </a:rPr>
              <a:t> краями , </a:t>
            </a:r>
            <a:r>
              <a:rPr lang="ru-RU" dirty="0" err="1">
                <a:solidFill>
                  <a:schemeClr val="tx1"/>
                </a:solidFill>
              </a:rPr>
              <a:t>найчастіше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однаково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оптично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орієнтовані</a:t>
            </a:r>
            <a:r>
              <a:rPr lang="ru-RU" dirty="0">
                <a:solidFill>
                  <a:schemeClr val="tx1"/>
                </a:solidFill>
              </a:rPr>
              <a:t>, але гаснуть вони </a:t>
            </a:r>
            <a:r>
              <a:rPr lang="ru-RU" dirty="0" err="1">
                <a:solidFill>
                  <a:schemeClr val="tx1"/>
                </a:solidFill>
              </a:rPr>
              <a:t>одночасно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r>
              <a:rPr lang="ru-RU" dirty="0" err="1">
                <a:solidFill>
                  <a:schemeClr val="tx1"/>
                </a:solidFill>
              </a:rPr>
              <a:t>Серед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графічних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пегматитів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розмірами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кварцових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іхтіогліптів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визначають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малюнок</a:t>
            </a:r>
            <a:r>
              <a:rPr lang="ru-RU" dirty="0">
                <a:solidFill>
                  <a:schemeClr val="tx1"/>
                </a:solidFill>
              </a:rPr>
              <a:t>, а, </a:t>
            </a:r>
            <a:r>
              <a:rPr lang="ru-RU" dirty="0" err="1">
                <a:solidFill>
                  <a:schemeClr val="tx1"/>
                </a:solidFill>
              </a:rPr>
              <a:t>відповідно</a:t>
            </a:r>
            <a:r>
              <a:rPr lang="ru-RU" dirty="0">
                <a:solidFill>
                  <a:schemeClr val="tx1"/>
                </a:solidFill>
              </a:rPr>
              <a:t>, і </a:t>
            </a:r>
            <a:r>
              <a:rPr lang="ru-RU" dirty="0" err="1">
                <a:solidFill>
                  <a:schemeClr val="tx1"/>
                </a:solidFill>
              </a:rPr>
              <a:t>декоративність,виділяють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дрібнографічні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розмір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кварцових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вростків</a:t>
            </a:r>
            <a:r>
              <a:rPr lang="ru-RU" dirty="0">
                <a:solidFill>
                  <a:schemeClr val="tx1"/>
                </a:solidFill>
              </a:rPr>
              <a:t> до 0.5см), </a:t>
            </a:r>
            <a:r>
              <a:rPr lang="ru-RU" dirty="0" err="1">
                <a:solidFill>
                  <a:schemeClr val="tx1"/>
                </a:solidFill>
              </a:rPr>
              <a:t>середньо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графічні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вростки</a:t>
            </a:r>
            <a:r>
              <a:rPr lang="ru-RU" dirty="0">
                <a:solidFill>
                  <a:schemeClr val="tx1"/>
                </a:solidFill>
              </a:rPr>
              <a:t> до 1.5см), крупно </a:t>
            </a:r>
            <a:r>
              <a:rPr lang="ru-RU" dirty="0" err="1">
                <a:solidFill>
                  <a:schemeClr val="tx1"/>
                </a:solidFill>
              </a:rPr>
              <a:t>графічні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вростки</a:t>
            </a:r>
            <a:r>
              <a:rPr lang="ru-RU" dirty="0">
                <a:solidFill>
                  <a:schemeClr val="tx1"/>
                </a:solidFill>
              </a:rPr>
              <a:t> до 3см) і </a:t>
            </a:r>
            <a:r>
              <a:rPr lang="ru-RU" dirty="0" err="1">
                <a:solidFill>
                  <a:schemeClr val="tx1"/>
                </a:solidFill>
              </a:rPr>
              <a:t>неоднорідні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368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384841" cy="534924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Дрібнографічні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пегматити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можуть</a:t>
            </a:r>
            <a:r>
              <a:rPr lang="ru-RU" dirty="0">
                <a:solidFill>
                  <a:schemeClr val="tx1"/>
                </a:solidFill>
              </a:rPr>
              <a:t> бути </a:t>
            </a:r>
            <a:r>
              <a:rPr lang="ru-RU" dirty="0" err="1">
                <a:solidFill>
                  <a:schemeClr val="tx1"/>
                </a:solidFill>
              </a:rPr>
              <a:t>використані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ювелірно-виробна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сировина</a:t>
            </a:r>
            <a:r>
              <a:rPr lang="ru-RU" dirty="0">
                <a:solidFill>
                  <a:schemeClr val="tx1"/>
                </a:solidFill>
              </a:rPr>
              <a:t>(вставки в </a:t>
            </a:r>
            <a:r>
              <a:rPr lang="ru-RU" dirty="0" err="1">
                <a:solidFill>
                  <a:schemeClr val="tx1"/>
                </a:solidFill>
              </a:rPr>
              <a:t>недорогі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ювелірні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вироби</a:t>
            </a:r>
            <a:r>
              <a:rPr lang="ru-RU" dirty="0">
                <a:solidFill>
                  <a:schemeClr val="tx1"/>
                </a:solidFill>
              </a:rPr>
              <a:t>). </a:t>
            </a:r>
            <a:r>
              <a:rPr lang="ru-RU" dirty="0" err="1">
                <a:solidFill>
                  <a:schemeClr val="tx1"/>
                </a:solidFill>
              </a:rPr>
              <a:t>Середньо</a:t>
            </a:r>
            <a:r>
              <a:rPr lang="ru-RU" dirty="0">
                <a:solidFill>
                  <a:schemeClr val="tx1"/>
                </a:solidFill>
              </a:rPr>
              <a:t>- і крупно </a:t>
            </a:r>
            <a:r>
              <a:rPr lang="ru-RU" dirty="0" err="1">
                <a:solidFill>
                  <a:schemeClr val="tx1"/>
                </a:solidFill>
              </a:rPr>
              <a:t>графічні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застосовуються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виготовлення</a:t>
            </a:r>
            <a:r>
              <a:rPr lang="ru-RU" dirty="0">
                <a:solidFill>
                  <a:schemeClr val="tx1"/>
                </a:solidFill>
              </a:rPr>
              <a:t> ваз, </a:t>
            </a:r>
            <a:r>
              <a:rPr lang="ru-RU" dirty="0" err="1">
                <a:solidFill>
                  <a:schemeClr val="tx1"/>
                </a:solidFill>
              </a:rPr>
              <a:t>попільничок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підсвічників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столішниць</a:t>
            </a:r>
            <a:r>
              <a:rPr lang="ru-RU" dirty="0">
                <a:solidFill>
                  <a:schemeClr val="tx1"/>
                </a:solidFill>
              </a:rPr>
              <a:t>, де добре </a:t>
            </a:r>
            <a:r>
              <a:rPr lang="ru-RU" dirty="0" err="1">
                <a:solidFill>
                  <a:schemeClr val="tx1"/>
                </a:solidFill>
              </a:rPr>
              <a:t>помітний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оригінальний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малюнок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каменю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Пегматити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нечітким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малюнком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різними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розмірами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кварцових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вростків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апографічна</a:t>
            </a:r>
            <a:r>
              <a:rPr lang="ru-RU" dirty="0">
                <a:solidFill>
                  <a:schemeClr val="tx1"/>
                </a:solidFill>
              </a:rPr>
              <a:t> структура) </a:t>
            </a:r>
            <a:r>
              <a:rPr lang="ru-RU" dirty="0" err="1">
                <a:solidFill>
                  <a:schemeClr val="tx1"/>
                </a:solidFill>
              </a:rPr>
              <a:t>зустрічаються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периферійних</a:t>
            </a:r>
            <a:r>
              <a:rPr lang="ru-RU" dirty="0">
                <a:solidFill>
                  <a:schemeClr val="tx1"/>
                </a:solidFill>
              </a:rPr>
              <a:t> зонах </a:t>
            </a:r>
            <a:r>
              <a:rPr lang="ru-RU" dirty="0" err="1">
                <a:solidFill>
                  <a:schemeClr val="tx1"/>
                </a:solidFill>
              </a:rPr>
              <a:t>графічних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пегматитів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утворюють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самостійні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відокремлення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розвиваючись</a:t>
            </a:r>
            <a:r>
              <a:rPr lang="ru-RU" dirty="0">
                <a:solidFill>
                  <a:schemeClr val="tx1"/>
                </a:solidFill>
              </a:rPr>
              <a:t> при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метасоматичній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перекристалізації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Дрібнографічний</a:t>
            </a:r>
            <a:r>
              <a:rPr lang="ru-RU" dirty="0">
                <a:solidFill>
                  <a:schemeClr val="tx1"/>
                </a:solidFill>
              </a:rPr>
              <a:t> пегматит </a:t>
            </a:r>
            <a:r>
              <a:rPr lang="ru-RU" dirty="0" err="1">
                <a:solidFill>
                  <a:schemeClr val="tx1"/>
                </a:solidFill>
              </a:rPr>
              <a:t>являє</a:t>
            </a:r>
            <a:r>
              <a:rPr lang="ru-RU" dirty="0">
                <a:solidFill>
                  <a:schemeClr val="tx1"/>
                </a:solidFill>
              </a:rPr>
              <a:t> собою </a:t>
            </a:r>
            <a:r>
              <a:rPr lang="ru-RU" dirty="0" err="1">
                <a:solidFill>
                  <a:schemeClr val="tx1"/>
                </a:solidFill>
              </a:rPr>
              <a:t>найбільш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декоративний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різновид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каменю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характеризується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дрібним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чітким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малюнком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гарним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забарвлення</a:t>
            </a:r>
            <a:r>
              <a:rPr lang="ru-RU" dirty="0">
                <a:solidFill>
                  <a:schemeClr val="tx1"/>
                </a:solidFill>
              </a:rPr>
              <a:t> фону. В одних </a:t>
            </a:r>
            <a:r>
              <a:rPr lang="ru-RU" dirty="0" err="1">
                <a:solidFill>
                  <a:schemeClr val="tx1"/>
                </a:solidFill>
              </a:rPr>
              <a:t>випадках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забарвлений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рожевий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червоно-рожевий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рожевий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жовтим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відтінком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колір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родовища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Карелії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Кольського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півострова</a:t>
            </a:r>
            <a:r>
              <a:rPr lang="ru-RU" dirty="0">
                <a:solidFill>
                  <a:schemeClr val="tx1"/>
                </a:solidFill>
              </a:rPr>
              <a:t> в РФ- </a:t>
            </a:r>
            <a:r>
              <a:rPr lang="ru-RU" dirty="0" err="1" smtClean="0">
                <a:solidFill>
                  <a:schemeClr val="tx1"/>
                </a:solidFill>
              </a:rPr>
              <a:t>Куйваніємі</a:t>
            </a:r>
            <a:r>
              <a:rPr lang="uk-UA" dirty="0">
                <a:solidFill>
                  <a:schemeClr val="tx1"/>
                </a:solidFill>
              </a:rPr>
              <a:t>, </a:t>
            </a:r>
            <a:r>
              <a:rPr lang="uk-UA" dirty="0" err="1">
                <a:solidFill>
                  <a:schemeClr val="tx1"/>
                </a:solidFill>
              </a:rPr>
              <a:t>Риколатва</a:t>
            </a:r>
            <a:r>
              <a:rPr lang="uk-UA" dirty="0">
                <a:solidFill>
                  <a:schemeClr val="tx1"/>
                </a:solidFill>
              </a:rPr>
              <a:t>, Хето-</a:t>
            </a:r>
            <a:r>
              <a:rPr lang="uk-UA" dirty="0" err="1">
                <a:solidFill>
                  <a:schemeClr val="tx1"/>
                </a:solidFill>
              </a:rPr>
              <a:t>Ламбіно</a:t>
            </a:r>
            <a:r>
              <a:rPr lang="uk-UA" dirty="0">
                <a:solidFill>
                  <a:schemeClr val="tx1"/>
                </a:solidFill>
              </a:rPr>
              <a:t>, Куру-</a:t>
            </a:r>
            <a:r>
              <a:rPr lang="uk-UA" dirty="0" err="1">
                <a:solidFill>
                  <a:schemeClr val="tx1"/>
                </a:solidFill>
              </a:rPr>
              <a:t>Ваара</a:t>
            </a:r>
            <a:r>
              <a:rPr lang="uk-UA" dirty="0">
                <a:solidFill>
                  <a:schemeClr val="tx1"/>
                </a:solidFill>
              </a:rPr>
              <a:t>), в інших - у світло-сірий(родовище </a:t>
            </a:r>
            <a:r>
              <a:rPr lang="uk-UA" dirty="0" err="1">
                <a:solidFill>
                  <a:schemeClr val="tx1"/>
                </a:solidFill>
              </a:rPr>
              <a:t>Чолм</a:t>
            </a:r>
            <a:r>
              <a:rPr lang="uk-UA" dirty="0">
                <a:solidFill>
                  <a:schemeClr val="tx1"/>
                </a:solidFill>
              </a:rPr>
              <a:t>-Озеро).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71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9711072" cy="526261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Форма </a:t>
            </a:r>
            <a:r>
              <a:rPr lang="ru-RU" dirty="0" err="1">
                <a:solidFill>
                  <a:schemeClr val="tx1"/>
                </a:solidFill>
              </a:rPr>
              <a:t>іхтіогліптів</a:t>
            </a:r>
            <a:r>
              <a:rPr lang="ru-RU" dirty="0">
                <a:solidFill>
                  <a:schemeClr val="tx1"/>
                </a:solidFill>
              </a:rPr>
              <a:t> у  поперечному </a:t>
            </a:r>
            <a:r>
              <a:rPr lang="ru-RU" dirty="0" err="1">
                <a:solidFill>
                  <a:schemeClr val="tx1"/>
                </a:solidFill>
              </a:rPr>
              <a:t>зрізі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розглянутих</a:t>
            </a:r>
            <a:r>
              <a:rPr lang="ru-RU" dirty="0">
                <a:solidFill>
                  <a:schemeClr val="tx1"/>
                </a:solidFill>
              </a:rPr>
              <a:t> пегматитах вельми </a:t>
            </a:r>
            <a:r>
              <a:rPr lang="ru-RU" dirty="0" err="1">
                <a:solidFill>
                  <a:schemeClr val="tx1"/>
                </a:solidFill>
              </a:rPr>
              <a:t>різноманітна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коробчаста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кутаста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ін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Колір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димчастий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різних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відтінків</a:t>
            </a:r>
            <a:r>
              <a:rPr lang="ru-RU" dirty="0">
                <a:solidFill>
                  <a:schemeClr val="tx1"/>
                </a:solidFill>
              </a:rPr>
              <a:t>. У </a:t>
            </a:r>
            <a:r>
              <a:rPr lang="ru-RU" dirty="0" err="1">
                <a:solidFill>
                  <a:schemeClr val="tx1"/>
                </a:solidFill>
              </a:rPr>
              <a:t>товщина</a:t>
            </a:r>
            <a:r>
              <a:rPr lang="ru-RU" dirty="0">
                <a:solidFill>
                  <a:schemeClr val="tx1"/>
                </a:solidFill>
              </a:rPr>
              <a:t> до 5мм </a:t>
            </a:r>
            <a:r>
              <a:rPr lang="ru-RU" dirty="0" err="1">
                <a:solidFill>
                  <a:schemeClr val="tx1"/>
                </a:solidFill>
              </a:rPr>
              <a:t>кварцеві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вростки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просвічують</a:t>
            </a:r>
            <a:r>
              <a:rPr lang="ru-RU" dirty="0">
                <a:solidFill>
                  <a:schemeClr val="tx1"/>
                </a:solidFill>
              </a:rPr>
              <a:t>. При </a:t>
            </a:r>
            <a:r>
              <a:rPr lang="ru-RU" dirty="0" err="1">
                <a:solidFill>
                  <a:schemeClr val="tx1"/>
                </a:solidFill>
              </a:rPr>
              <a:t>певному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нахилі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зразків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спостерігається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рожева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блакитна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іризація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виникає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площинах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спайності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польових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шпатів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Для </a:t>
            </a:r>
            <a:r>
              <a:rPr lang="ru-RU" dirty="0" err="1">
                <a:solidFill>
                  <a:schemeClr val="tx1"/>
                </a:solidFill>
              </a:rPr>
              <a:t>цієї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відміни</a:t>
            </a:r>
            <a:r>
              <a:rPr lang="ru-RU" dirty="0">
                <a:solidFill>
                  <a:schemeClr val="tx1"/>
                </a:solidFill>
              </a:rPr>
              <a:t> пегматиту </a:t>
            </a:r>
            <a:r>
              <a:rPr lang="ru-RU" dirty="0" err="1">
                <a:solidFill>
                  <a:schemeClr val="tx1"/>
                </a:solidFill>
              </a:rPr>
              <a:t>характерне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повсюдне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заміщення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калієвих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польових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шпатів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плагіоклазом</a:t>
            </a:r>
            <a:r>
              <a:rPr lang="ru-RU" dirty="0">
                <a:solidFill>
                  <a:schemeClr val="tx1"/>
                </a:solidFill>
              </a:rPr>
              <a:t>; при </a:t>
            </a:r>
            <a:r>
              <a:rPr lang="ru-RU" dirty="0" err="1">
                <a:solidFill>
                  <a:schemeClr val="tx1"/>
                </a:solidFill>
              </a:rPr>
              <a:t>цьому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калієві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польові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шпати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виглядають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острівцями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серед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здвійникованого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плагіоклазу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Серед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середньо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графічних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пегматитів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найбільш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цінними</a:t>
            </a:r>
            <a:r>
              <a:rPr lang="ru-RU" dirty="0">
                <a:solidFill>
                  <a:schemeClr val="tx1"/>
                </a:solidFill>
              </a:rPr>
              <a:t> є  </a:t>
            </a:r>
            <a:r>
              <a:rPr lang="ru-RU" dirty="0" err="1">
                <a:solidFill>
                  <a:schemeClr val="tx1"/>
                </a:solidFill>
              </a:rPr>
              <a:t>рожеві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світло-сірі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відміни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Значною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мірою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камінь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прикрашає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блакитно</a:t>
            </a:r>
            <a:r>
              <a:rPr lang="ru-RU" dirty="0">
                <a:solidFill>
                  <a:schemeClr val="tx1"/>
                </a:solidFill>
              </a:rPr>
              <a:t>-синя </a:t>
            </a:r>
            <a:r>
              <a:rPr lang="ru-RU" dirty="0" err="1">
                <a:solidFill>
                  <a:schemeClr val="tx1"/>
                </a:solidFill>
              </a:rPr>
              <a:t>іризація</a:t>
            </a:r>
            <a:r>
              <a:rPr lang="ru-RU" dirty="0">
                <a:solidFill>
                  <a:schemeClr val="tx1"/>
                </a:solidFill>
              </a:rPr>
              <a:t> . </a:t>
            </a:r>
            <a:r>
              <a:rPr lang="ru-RU" dirty="0" err="1">
                <a:solidFill>
                  <a:schemeClr val="tx1"/>
                </a:solidFill>
              </a:rPr>
              <a:t>Рожевий</a:t>
            </a:r>
            <a:r>
              <a:rPr lang="ru-RU" dirty="0">
                <a:solidFill>
                  <a:schemeClr val="tx1"/>
                </a:solidFill>
              </a:rPr>
              <a:t> пегматит </a:t>
            </a:r>
            <a:r>
              <a:rPr lang="ru-RU" dirty="0" err="1">
                <a:solidFill>
                  <a:schemeClr val="tx1"/>
                </a:solidFill>
              </a:rPr>
              <a:t>менш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поширений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найчастіше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зустрічаються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білі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сірі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відміни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Мамський</a:t>
            </a:r>
            <a:r>
              <a:rPr lang="ru-RU" dirty="0">
                <a:solidFill>
                  <a:schemeClr val="tx1"/>
                </a:solidFill>
              </a:rPr>
              <a:t> район Байкало-</a:t>
            </a:r>
            <a:r>
              <a:rPr lang="ru-RU" dirty="0" err="1">
                <a:solidFill>
                  <a:schemeClr val="tx1"/>
                </a:solidFill>
              </a:rPr>
              <a:t>Патомського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нагір’я</a:t>
            </a:r>
            <a:r>
              <a:rPr lang="ru-RU" dirty="0">
                <a:solidFill>
                  <a:schemeClr val="tx1"/>
                </a:solidFill>
              </a:rPr>
              <a:t> , РФ).</a:t>
            </a:r>
          </a:p>
          <a:p>
            <a:r>
              <a:rPr lang="ru-RU" dirty="0" err="1">
                <a:solidFill>
                  <a:schemeClr val="tx1"/>
                </a:solidFill>
              </a:rPr>
              <a:t>Інколи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виявляється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неоднорідність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забарвлення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кварцових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вростків</a:t>
            </a:r>
            <a:r>
              <a:rPr lang="ru-RU" dirty="0">
                <a:solidFill>
                  <a:schemeClr val="tx1"/>
                </a:solidFill>
              </a:rPr>
              <a:t>, 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знижує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декоративність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каменю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419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182710" cy="5541745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Крупнографічний</a:t>
            </a:r>
            <a:r>
              <a:rPr lang="ru-RU" dirty="0">
                <a:solidFill>
                  <a:schemeClr val="tx1"/>
                </a:solidFill>
              </a:rPr>
              <a:t> пегматит </a:t>
            </a:r>
            <a:r>
              <a:rPr lang="ru-RU" dirty="0" err="1">
                <a:solidFill>
                  <a:schemeClr val="tx1"/>
                </a:solidFill>
              </a:rPr>
              <a:t>характери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розвитком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рожевому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буровато-рожевому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сірому</a:t>
            </a:r>
            <a:r>
              <a:rPr lang="ru-RU" dirty="0">
                <a:solidFill>
                  <a:schemeClr val="tx1"/>
                </a:solidFill>
              </a:rPr>
              <a:t> основному </a:t>
            </a:r>
            <a:r>
              <a:rPr lang="ru-RU" dirty="0" err="1">
                <a:solidFill>
                  <a:schemeClr val="tx1"/>
                </a:solidFill>
              </a:rPr>
              <a:t>фоні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димчастих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світло-димчастих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крупних</a:t>
            </a:r>
            <a:r>
              <a:rPr lang="ru-RU" dirty="0">
                <a:solidFill>
                  <a:schemeClr val="tx1"/>
                </a:solidFill>
              </a:rPr>
              <a:t>(до 5см) </a:t>
            </a:r>
            <a:r>
              <a:rPr lang="ru-RU" dirty="0" err="1">
                <a:solidFill>
                  <a:schemeClr val="tx1"/>
                </a:solidFill>
              </a:rPr>
              <a:t>іхтіогліптів</a:t>
            </a:r>
            <a:r>
              <a:rPr lang="ru-RU" dirty="0">
                <a:solidFill>
                  <a:schemeClr val="tx1"/>
                </a:solidFill>
              </a:rPr>
              <a:t> кварцу </a:t>
            </a:r>
            <a:r>
              <a:rPr lang="ru-RU" dirty="0" err="1">
                <a:solidFill>
                  <a:schemeClr val="tx1"/>
                </a:solidFill>
              </a:rPr>
              <a:t>коробчастої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кутастої</a:t>
            </a:r>
            <a:r>
              <a:rPr lang="ru-RU" dirty="0">
                <a:solidFill>
                  <a:schemeClr val="tx1"/>
                </a:solidFill>
              </a:rPr>
              <a:t> форм.  (</a:t>
            </a:r>
            <a:r>
              <a:rPr lang="ru-RU" dirty="0" err="1">
                <a:solidFill>
                  <a:schemeClr val="tx1"/>
                </a:solidFill>
              </a:rPr>
              <a:t>Чолм</a:t>
            </a:r>
            <a:r>
              <a:rPr lang="ru-RU" dirty="0">
                <a:solidFill>
                  <a:schemeClr val="tx1"/>
                </a:solidFill>
              </a:rPr>
              <a:t>-Озеро, </a:t>
            </a:r>
            <a:r>
              <a:rPr lang="ru-RU" dirty="0" err="1">
                <a:solidFill>
                  <a:schemeClr val="tx1"/>
                </a:solidFill>
              </a:rPr>
              <a:t>Риколатва</a:t>
            </a:r>
            <a:r>
              <a:rPr lang="ru-RU" dirty="0">
                <a:solidFill>
                  <a:schemeClr val="tx1"/>
                </a:solidFill>
              </a:rPr>
              <a:t>, Мама- </a:t>
            </a:r>
            <a:r>
              <a:rPr lang="ru-RU" dirty="0" err="1">
                <a:solidFill>
                  <a:schemeClr val="tx1"/>
                </a:solidFill>
              </a:rPr>
              <a:t>всі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родовища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знаходяться</a:t>
            </a:r>
            <a:r>
              <a:rPr lang="ru-RU" dirty="0">
                <a:solidFill>
                  <a:schemeClr val="tx1"/>
                </a:solidFill>
              </a:rPr>
              <a:t> в РФ).</a:t>
            </a:r>
          </a:p>
          <a:p>
            <a:r>
              <a:rPr lang="ru-RU" dirty="0" err="1">
                <a:solidFill>
                  <a:schemeClr val="tx1"/>
                </a:solidFill>
              </a:rPr>
              <a:t>Графічний</a:t>
            </a:r>
            <a:r>
              <a:rPr lang="ru-RU" dirty="0">
                <a:solidFill>
                  <a:schemeClr val="tx1"/>
                </a:solidFill>
              </a:rPr>
              <a:t> пегматит з </a:t>
            </a:r>
            <a:r>
              <a:rPr lang="ru-RU" dirty="0" err="1">
                <a:solidFill>
                  <a:schemeClr val="tx1"/>
                </a:solidFill>
              </a:rPr>
              <a:t>неоднорідною</a:t>
            </a:r>
            <a:r>
              <a:rPr lang="ru-RU" dirty="0">
                <a:solidFill>
                  <a:schemeClr val="tx1"/>
                </a:solidFill>
              </a:rPr>
              <a:t> зональною </a:t>
            </a:r>
            <a:r>
              <a:rPr lang="ru-RU" dirty="0" err="1">
                <a:solidFill>
                  <a:schemeClr val="tx1"/>
                </a:solidFill>
              </a:rPr>
              <a:t>графікою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Такі</a:t>
            </a:r>
            <a:r>
              <a:rPr lang="ru-RU" dirty="0">
                <a:solidFill>
                  <a:schemeClr val="tx1"/>
                </a:solidFill>
              </a:rPr>
              <a:t> пегматит </a:t>
            </a:r>
            <a:r>
              <a:rPr lang="ru-RU" dirty="0" err="1">
                <a:solidFill>
                  <a:schemeClr val="tx1"/>
                </a:solidFill>
              </a:rPr>
              <a:t>розвинуті</a:t>
            </a:r>
            <a:r>
              <a:rPr lang="ru-RU" dirty="0">
                <a:solidFill>
                  <a:schemeClr val="tx1"/>
                </a:solidFill>
              </a:rPr>
              <a:t> на  </a:t>
            </a:r>
            <a:r>
              <a:rPr lang="ru-RU" dirty="0" err="1">
                <a:solidFill>
                  <a:schemeClr val="tx1"/>
                </a:solidFill>
              </a:rPr>
              <a:t>родовищах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Тисячниця</a:t>
            </a:r>
            <a:r>
              <a:rPr lang="ru-RU" dirty="0">
                <a:solidFill>
                  <a:schemeClr val="tx1"/>
                </a:solidFill>
              </a:rPr>
              <a:t>(Урал, РФ), </a:t>
            </a:r>
            <a:r>
              <a:rPr lang="ru-RU" dirty="0" err="1">
                <a:solidFill>
                  <a:schemeClr val="tx1"/>
                </a:solidFill>
              </a:rPr>
              <a:t>Чолм</a:t>
            </a:r>
            <a:r>
              <a:rPr lang="ru-RU" dirty="0">
                <a:solidFill>
                  <a:schemeClr val="tx1"/>
                </a:solidFill>
              </a:rPr>
              <a:t>-Озеро(</a:t>
            </a:r>
            <a:r>
              <a:rPr lang="ru-RU" dirty="0" err="1">
                <a:solidFill>
                  <a:schemeClr val="tx1"/>
                </a:solidFill>
              </a:rPr>
              <a:t>Карелія</a:t>
            </a:r>
            <a:r>
              <a:rPr lang="ru-RU" dirty="0">
                <a:solidFill>
                  <a:schemeClr val="tx1"/>
                </a:solidFill>
              </a:rPr>
              <a:t>, РФ).</a:t>
            </a:r>
          </a:p>
          <a:p>
            <a:r>
              <a:rPr lang="ru-RU" dirty="0" err="1">
                <a:solidFill>
                  <a:schemeClr val="tx1"/>
                </a:solidFill>
              </a:rPr>
              <a:t>Основне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забарвлення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каменю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сіре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блідо-рожеве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Мікроскопічно</a:t>
            </a:r>
            <a:r>
              <a:rPr lang="ru-RU" dirty="0">
                <a:solidFill>
                  <a:schemeClr val="tx1"/>
                </a:solidFill>
              </a:rPr>
              <a:t> добре </a:t>
            </a:r>
            <a:r>
              <a:rPr lang="ru-RU" dirty="0" err="1">
                <a:solidFill>
                  <a:schemeClr val="tx1"/>
                </a:solidFill>
              </a:rPr>
              <a:t>помітні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межі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крупних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зеперисто-зональну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Мікроскопічно</a:t>
            </a:r>
            <a:r>
              <a:rPr lang="ru-RU" dirty="0">
                <a:solidFill>
                  <a:schemeClr val="tx1"/>
                </a:solidFill>
              </a:rPr>
              <a:t> добре </a:t>
            </a:r>
            <a:r>
              <a:rPr lang="ru-RU" dirty="0" err="1">
                <a:solidFill>
                  <a:schemeClr val="tx1"/>
                </a:solidFill>
              </a:rPr>
              <a:t>помітні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межі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крупних</a:t>
            </a:r>
            <a:r>
              <a:rPr lang="ru-RU" dirty="0">
                <a:solidFill>
                  <a:schemeClr val="tx1"/>
                </a:solidFill>
              </a:rPr>
              <a:t> зерен </a:t>
            </a:r>
            <a:r>
              <a:rPr lang="ru-RU" dirty="0" err="1">
                <a:solidFill>
                  <a:schemeClr val="tx1"/>
                </a:solidFill>
              </a:rPr>
              <a:t>польового</a:t>
            </a:r>
            <a:r>
              <a:rPr lang="ru-RU" dirty="0">
                <a:solidFill>
                  <a:schemeClr val="tx1"/>
                </a:solidFill>
              </a:rPr>
              <a:t> шпату(</a:t>
            </a:r>
            <a:r>
              <a:rPr lang="ru-RU" dirty="0" err="1">
                <a:solidFill>
                  <a:schemeClr val="tx1"/>
                </a:solidFill>
              </a:rPr>
              <a:t>мінералу</a:t>
            </a:r>
            <a:r>
              <a:rPr lang="ru-RU" dirty="0">
                <a:solidFill>
                  <a:schemeClr val="tx1"/>
                </a:solidFill>
              </a:rPr>
              <a:t>-«господаря») </a:t>
            </a:r>
            <a:r>
              <a:rPr lang="ru-RU" dirty="0" err="1">
                <a:solidFill>
                  <a:schemeClr val="tx1"/>
                </a:solidFill>
              </a:rPr>
              <a:t>розмірами</a:t>
            </a:r>
            <a:r>
              <a:rPr lang="ru-RU" dirty="0">
                <a:solidFill>
                  <a:schemeClr val="tx1"/>
                </a:solidFill>
              </a:rPr>
              <a:t> 2х3 до 5х6см,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проросли </a:t>
            </a:r>
            <a:r>
              <a:rPr lang="ru-RU" dirty="0" err="1">
                <a:solidFill>
                  <a:schemeClr val="tx1"/>
                </a:solidFill>
              </a:rPr>
              <a:t>кварцовими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іхтіогліптами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різної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величини</a:t>
            </a:r>
            <a:r>
              <a:rPr lang="ru-RU" dirty="0">
                <a:solidFill>
                  <a:schemeClr val="tx1"/>
                </a:solidFill>
              </a:rPr>
              <a:t> та форм. </a:t>
            </a:r>
            <a:r>
              <a:rPr lang="ru-RU" dirty="0" err="1">
                <a:solidFill>
                  <a:schemeClr val="tx1"/>
                </a:solidFill>
              </a:rPr>
              <a:t>Спостерігається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чітка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зональність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розподілі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кварцових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вростків</a:t>
            </a:r>
            <a:r>
              <a:rPr lang="ru-RU" dirty="0">
                <a:solidFill>
                  <a:schemeClr val="tx1"/>
                </a:solidFill>
              </a:rPr>
              <a:t>  по </a:t>
            </a:r>
            <a:r>
              <a:rPr lang="ru-RU" dirty="0" err="1">
                <a:solidFill>
                  <a:schemeClr val="tx1"/>
                </a:solidFill>
              </a:rPr>
              <a:t>крупності</a:t>
            </a:r>
            <a:r>
              <a:rPr lang="ru-RU" dirty="0">
                <a:solidFill>
                  <a:schemeClr val="tx1"/>
                </a:solidFill>
              </a:rPr>
              <a:t> зерна: в </a:t>
            </a:r>
            <a:r>
              <a:rPr lang="ru-RU" dirty="0" err="1">
                <a:solidFill>
                  <a:schemeClr val="tx1"/>
                </a:solidFill>
              </a:rPr>
              <a:t>центральних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кристалу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польового</a:t>
            </a:r>
            <a:r>
              <a:rPr lang="ru-RU" dirty="0">
                <a:solidFill>
                  <a:schemeClr val="tx1"/>
                </a:solidFill>
              </a:rPr>
              <a:t> шпату </a:t>
            </a:r>
            <a:r>
              <a:rPr lang="ru-RU" dirty="0" err="1" smtClean="0">
                <a:solidFill>
                  <a:schemeClr val="tx1"/>
                </a:solidFill>
              </a:rPr>
              <a:t>кварцові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вростки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більш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дрібні</a:t>
            </a:r>
            <a:r>
              <a:rPr lang="ru-RU" dirty="0">
                <a:solidFill>
                  <a:schemeClr val="tx1"/>
                </a:solidFill>
              </a:rPr>
              <a:t>(3-7мм),  а в </a:t>
            </a:r>
            <a:r>
              <a:rPr lang="ru-RU" dirty="0" err="1">
                <a:solidFill>
                  <a:schemeClr val="tx1"/>
                </a:solidFill>
              </a:rPr>
              <a:t>крайових</a:t>
            </a:r>
            <a:r>
              <a:rPr lang="ru-RU" dirty="0">
                <a:solidFill>
                  <a:schemeClr val="tx1"/>
                </a:solidFill>
              </a:rPr>
              <a:t> - вони </a:t>
            </a:r>
            <a:r>
              <a:rPr lang="ru-RU" dirty="0" err="1">
                <a:solidFill>
                  <a:schemeClr val="tx1"/>
                </a:solidFill>
              </a:rPr>
              <a:t>суттєво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більші</a:t>
            </a:r>
            <a:r>
              <a:rPr lang="ru-RU" dirty="0">
                <a:solidFill>
                  <a:schemeClr val="tx1"/>
                </a:solidFill>
              </a:rPr>
              <a:t>(до 15мм). </a:t>
            </a:r>
            <a:r>
              <a:rPr lang="ru-RU" dirty="0" err="1">
                <a:solidFill>
                  <a:schemeClr val="tx1"/>
                </a:solidFill>
              </a:rPr>
              <a:t>В.А.Корнетова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визначила</a:t>
            </a:r>
            <a:r>
              <a:rPr lang="ru-RU" dirty="0">
                <a:solidFill>
                  <a:schemeClr val="tx1"/>
                </a:solidFill>
              </a:rPr>
              <a:t> структуру </a:t>
            </a:r>
            <a:r>
              <a:rPr lang="ru-RU" dirty="0" err="1">
                <a:solidFill>
                  <a:schemeClr val="tx1"/>
                </a:solidFill>
              </a:rPr>
              <a:t>графічних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пегматитів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змінною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зони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зони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крупністю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кварцових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вростків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багато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центрову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зональну</a:t>
            </a:r>
            <a:r>
              <a:rPr lang="ru-RU" dirty="0">
                <a:solidFill>
                  <a:schemeClr val="tx1"/>
                </a:solidFill>
              </a:rPr>
              <a:t> і  перисто-</a:t>
            </a:r>
            <a:r>
              <a:rPr lang="ru-RU" dirty="0" err="1">
                <a:solidFill>
                  <a:schemeClr val="tx1"/>
                </a:solidFill>
              </a:rPr>
              <a:t>зональну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24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Зразки амазоніту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789" y="843669"/>
            <a:ext cx="3695099" cy="27754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404" y="1005012"/>
            <a:ext cx="3907818" cy="271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7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141" y="685800"/>
            <a:ext cx="10048775" cy="5541745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Мікроскопічне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вивчення</a:t>
            </a:r>
            <a:r>
              <a:rPr lang="ru-RU" dirty="0">
                <a:solidFill>
                  <a:schemeClr val="tx1"/>
                </a:solidFill>
              </a:rPr>
              <a:t> показало,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такі</a:t>
            </a:r>
            <a:r>
              <a:rPr lang="ru-RU" dirty="0">
                <a:solidFill>
                  <a:schemeClr val="tx1"/>
                </a:solidFill>
              </a:rPr>
              <a:t> породи </a:t>
            </a:r>
            <a:r>
              <a:rPr lang="ru-RU" dirty="0" err="1">
                <a:solidFill>
                  <a:schemeClr val="tx1"/>
                </a:solidFill>
              </a:rPr>
              <a:t>складаються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політизованого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мікроклін-пертиту</a:t>
            </a:r>
            <a:r>
              <a:rPr lang="ru-RU" dirty="0">
                <a:solidFill>
                  <a:schemeClr val="tx1"/>
                </a:solidFill>
              </a:rPr>
              <a:t>(до 60%), кварцу(35%), </a:t>
            </a:r>
            <a:r>
              <a:rPr lang="ru-RU" dirty="0" err="1">
                <a:solidFill>
                  <a:schemeClr val="tx1"/>
                </a:solidFill>
              </a:rPr>
              <a:t>мусковіту</a:t>
            </a:r>
            <a:r>
              <a:rPr lang="ru-RU" dirty="0">
                <a:solidFill>
                  <a:schemeClr val="tx1"/>
                </a:solidFill>
              </a:rPr>
              <a:t>(до5%). </a:t>
            </a:r>
            <a:r>
              <a:rPr lang="ru-RU" dirty="0" err="1">
                <a:solidFill>
                  <a:schemeClr val="tx1"/>
                </a:solidFill>
              </a:rPr>
              <a:t>Пертитові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вростки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мікрокліні</a:t>
            </a:r>
            <a:r>
              <a:rPr lang="ru-RU" dirty="0">
                <a:solidFill>
                  <a:schemeClr val="tx1"/>
                </a:solidFill>
              </a:rPr>
              <a:t> належать </a:t>
            </a:r>
            <a:r>
              <a:rPr lang="ru-RU" dirty="0" err="1">
                <a:solidFill>
                  <a:schemeClr val="tx1"/>
                </a:solidFill>
              </a:rPr>
              <a:t>дло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сегрегаційного</a:t>
            </a:r>
            <a:r>
              <a:rPr lang="ru-RU" dirty="0">
                <a:solidFill>
                  <a:schemeClr val="tx1"/>
                </a:solidFill>
              </a:rPr>
              <a:t> типу; для них характерна </a:t>
            </a:r>
            <a:r>
              <a:rPr lang="ru-RU" dirty="0" err="1">
                <a:solidFill>
                  <a:schemeClr val="tx1"/>
                </a:solidFill>
              </a:rPr>
              <a:t>лінзоподібна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неправильно-</a:t>
            </a:r>
            <a:r>
              <a:rPr lang="ru-RU" dirty="0" err="1">
                <a:solidFill>
                  <a:schemeClr val="tx1"/>
                </a:solidFill>
              </a:rPr>
              <a:t>подовжена</a:t>
            </a:r>
            <a:r>
              <a:rPr lang="ru-RU" dirty="0">
                <a:solidFill>
                  <a:schemeClr val="tx1"/>
                </a:solidFill>
              </a:rPr>
              <a:t> форма. </a:t>
            </a:r>
            <a:r>
              <a:rPr lang="ru-RU" dirty="0" err="1">
                <a:solidFill>
                  <a:schemeClr val="tx1"/>
                </a:solidFill>
              </a:rPr>
              <a:t>Кварцові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іхтіогліпти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коробчасту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трикутну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подовжено-кутасту</a:t>
            </a:r>
            <a:r>
              <a:rPr lang="ru-RU" dirty="0">
                <a:solidFill>
                  <a:schemeClr val="tx1"/>
                </a:solidFill>
              </a:rPr>
              <a:t> форму  і </a:t>
            </a:r>
            <a:r>
              <a:rPr lang="ru-RU" dirty="0" err="1">
                <a:solidFill>
                  <a:schemeClr val="tx1"/>
                </a:solidFill>
              </a:rPr>
              <a:t>орієнтовані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однаково</a:t>
            </a:r>
            <a:r>
              <a:rPr lang="ru-RU" dirty="0">
                <a:solidFill>
                  <a:schemeClr val="tx1"/>
                </a:solidFill>
              </a:rPr>
              <a:t>.  Слюда </a:t>
            </a:r>
            <a:r>
              <a:rPr lang="ru-RU" dirty="0" err="1">
                <a:solidFill>
                  <a:schemeClr val="tx1"/>
                </a:solidFill>
              </a:rPr>
              <a:t>зустрічається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вигляді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виділень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неправильної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немов</a:t>
            </a:r>
            <a:r>
              <a:rPr lang="ru-RU" dirty="0">
                <a:solidFill>
                  <a:schemeClr val="tx1"/>
                </a:solidFill>
              </a:rPr>
              <a:t> би </a:t>
            </a:r>
            <a:r>
              <a:rPr lang="ru-RU" dirty="0" err="1">
                <a:solidFill>
                  <a:schemeClr val="tx1"/>
                </a:solidFill>
              </a:rPr>
              <a:t>обгортає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кварцові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вростки</a:t>
            </a:r>
            <a:r>
              <a:rPr lang="ru-RU" dirty="0">
                <a:solidFill>
                  <a:schemeClr val="tx1"/>
                </a:solidFill>
              </a:rPr>
              <a:t>. Структура- </a:t>
            </a:r>
            <a:r>
              <a:rPr lang="ru-RU" dirty="0" err="1">
                <a:solidFill>
                  <a:schemeClr val="tx1"/>
                </a:solidFill>
              </a:rPr>
              <a:t>графічна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err="1">
                <a:solidFill>
                  <a:schemeClr val="tx1"/>
                </a:solidFill>
              </a:rPr>
              <a:t>території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Українського</a:t>
            </a:r>
            <a:r>
              <a:rPr lang="ru-RU" dirty="0">
                <a:solidFill>
                  <a:schemeClr val="tx1"/>
                </a:solidFill>
              </a:rPr>
              <a:t> щита </a:t>
            </a:r>
            <a:r>
              <a:rPr lang="ru-RU" dirty="0" err="1">
                <a:solidFill>
                  <a:schemeClr val="tx1"/>
                </a:solidFill>
              </a:rPr>
              <a:t>відомо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понад</a:t>
            </a:r>
            <a:r>
              <a:rPr lang="ru-RU" dirty="0">
                <a:solidFill>
                  <a:schemeClr val="tx1"/>
                </a:solidFill>
              </a:rPr>
              <a:t> 30 </a:t>
            </a:r>
            <a:r>
              <a:rPr lang="ru-RU" dirty="0" err="1">
                <a:solidFill>
                  <a:schemeClr val="tx1"/>
                </a:solidFill>
              </a:rPr>
              <a:t>родовищ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пегматитів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більшість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розробляється</a:t>
            </a:r>
            <a:r>
              <a:rPr lang="ru-RU" dirty="0">
                <a:solidFill>
                  <a:schemeClr val="tx1"/>
                </a:solidFill>
              </a:rPr>
              <a:t> для потреб </a:t>
            </a:r>
            <a:r>
              <a:rPr lang="ru-RU" dirty="0" err="1">
                <a:solidFill>
                  <a:schemeClr val="tx1"/>
                </a:solidFill>
              </a:rPr>
              <a:t>скляної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керамічної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галузі</a:t>
            </a:r>
            <a:r>
              <a:rPr lang="ru-RU" dirty="0">
                <a:solidFill>
                  <a:schemeClr val="tx1"/>
                </a:solidFill>
              </a:rPr>
              <a:t>. На </a:t>
            </a:r>
            <a:r>
              <a:rPr lang="ru-RU" dirty="0" err="1">
                <a:solidFill>
                  <a:schemeClr val="tx1"/>
                </a:solidFill>
              </a:rPr>
              <a:t>Волинському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родовищі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каміння</a:t>
            </a:r>
            <a:r>
              <a:rPr lang="ru-RU" dirty="0">
                <a:solidFill>
                  <a:schemeClr val="tx1"/>
                </a:solidFill>
              </a:rPr>
              <a:t> з пегматитовою структурою </a:t>
            </a:r>
            <a:r>
              <a:rPr lang="ru-RU" dirty="0" err="1">
                <a:solidFill>
                  <a:schemeClr val="tx1"/>
                </a:solidFill>
              </a:rPr>
              <a:t>зустрічаються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зовнішній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зоні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заноришів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Іхтіогліпти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чорного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моріону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стумками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пронизують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білий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рожево-червоний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польовий</a:t>
            </a:r>
            <a:r>
              <a:rPr lang="ru-RU" dirty="0">
                <a:solidFill>
                  <a:schemeClr val="tx1"/>
                </a:solidFill>
              </a:rPr>
              <a:t> шпат, </a:t>
            </a:r>
            <a:r>
              <a:rPr lang="ru-RU" dirty="0" err="1">
                <a:solidFill>
                  <a:schemeClr val="tx1"/>
                </a:solidFill>
              </a:rPr>
              <a:t>утворюючи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гарний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малюнок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візерунками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172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61" y="503249"/>
            <a:ext cx="5051450" cy="553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71411" y="827303"/>
            <a:ext cx="50917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Будова пегматитового </a:t>
            </a:r>
            <a:r>
              <a:rPr lang="ru-RU" sz="2400" dirty="0" err="1" smtClean="0"/>
              <a:t>тіла</a:t>
            </a:r>
            <a:r>
              <a:rPr lang="ru-RU" sz="2400" dirty="0" smtClean="0"/>
              <a:t> камерного типу . </a:t>
            </a:r>
            <a:r>
              <a:rPr lang="ru-RU" sz="2400" dirty="0" err="1" smtClean="0"/>
              <a:t>Вертикальний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розріз</a:t>
            </a:r>
            <a:r>
              <a:rPr lang="ru-RU" dirty="0" smtClean="0"/>
              <a:t>. </a:t>
            </a:r>
          </a:p>
          <a:p>
            <a:r>
              <a:rPr lang="ru-RU" dirty="0" smtClean="0"/>
              <a:t>1 – </a:t>
            </a:r>
            <a:r>
              <a:rPr lang="ru-RU" dirty="0" err="1" smtClean="0"/>
              <a:t>граніти</a:t>
            </a:r>
            <a:r>
              <a:rPr lang="ru-RU" dirty="0" smtClean="0"/>
              <a:t>; 2 – </a:t>
            </a:r>
            <a:r>
              <a:rPr lang="ru-RU" dirty="0" err="1" smtClean="0"/>
              <a:t>граніти</a:t>
            </a:r>
            <a:r>
              <a:rPr lang="ru-RU" dirty="0" smtClean="0"/>
              <a:t>, </a:t>
            </a:r>
            <a:r>
              <a:rPr lang="ru-RU" dirty="0" err="1" smtClean="0"/>
              <a:t>збагачені</a:t>
            </a:r>
            <a:r>
              <a:rPr lang="ru-RU" dirty="0" smtClean="0"/>
              <a:t> </a:t>
            </a:r>
            <a:r>
              <a:rPr lang="ru-RU" dirty="0" err="1" smtClean="0"/>
              <a:t>фемічними</a:t>
            </a:r>
            <a:r>
              <a:rPr lang="ru-RU" dirty="0" smtClean="0"/>
              <a:t> </a:t>
            </a:r>
            <a:r>
              <a:rPr lang="ru-RU" dirty="0" err="1" smtClean="0"/>
              <a:t>мінералами</a:t>
            </a:r>
            <a:r>
              <a:rPr lang="ru-RU" dirty="0" smtClean="0"/>
              <a:t>; 3 – </a:t>
            </a:r>
            <a:r>
              <a:rPr lang="ru-RU" dirty="0" err="1" smtClean="0"/>
              <a:t>графічний</a:t>
            </a:r>
            <a:r>
              <a:rPr lang="ru-RU" dirty="0" smtClean="0"/>
              <a:t> пегматит; 4  –  </a:t>
            </a:r>
            <a:r>
              <a:rPr lang="ru-RU" dirty="0" err="1" smtClean="0"/>
              <a:t>дрібно</a:t>
            </a:r>
            <a:r>
              <a:rPr lang="ru-RU" dirty="0" smtClean="0"/>
              <a:t>-  і </a:t>
            </a:r>
            <a:r>
              <a:rPr lang="ru-RU" dirty="0" err="1" smtClean="0"/>
              <a:t>середньозерниста</a:t>
            </a:r>
            <a:r>
              <a:rPr lang="ru-RU" dirty="0" smtClean="0"/>
              <a:t> </a:t>
            </a:r>
            <a:r>
              <a:rPr lang="ru-RU" dirty="0" err="1" smtClean="0"/>
              <a:t>графіка</a:t>
            </a:r>
            <a:r>
              <a:rPr lang="ru-RU" dirty="0" smtClean="0"/>
              <a:t>; 5  –  </a:t>
            </a:r>
            <a:r>
              <a:rPr lang="ru-RU" dirty="0" err="1" smtClean="0"/>
              <a:t>радіальна</a:t>
            </a:r>
            <a:r>
              <a:rPr lang="ru-RU" dirty="0" smtClean="0"/>
              <a:t> </a:t>
            </a:r>
            <a:r>
              <a:rPr lang="ru-RU" dirty="0" err="1" smtClean="0"/>
              <a:t>графіка</a:t>
            </a:r>
            <a:r>
              <a:rPr lang="ru-RU" dirty="0" smtClean="0"/>
              <a:t>; 6  – </a:t>
            </a:r>
            <a:r>
              <a:rPr lang="ru-RU" dirty="0" err="1" smtClean="0"/>
              <a:t>скелетна</a:t>
            </a:r>
            <a:r>
              <a:rPr lang="ru-RU" dirty="0" smtClean="0"/>
              <a:t> </a:t>
            </a:r>
            <a:r>
              <a:rPr lang="ru-RU" dirty="0" err="1" smtClean="0"/>
              <a:t>графіка</a:t>
            </a:r>
            <a:r>
              <a:rPr lang="ru-RU" dirty="0" smtClean="0"/>
              <a:t>; 7 – </a:t>
            </a:r>
            <a:r>
              <a:rPr lang="ru-RU" dirty="0" err="1" smtClean="0"/>
              <a:t>пегматоїд</a:t>
            </a:r>
            <a:r>
              <a:rPr lang="ru-RU" dirty="0" smtClean="0"/>
              <a:t>; 8 – </a:t>
            </a:r>
            <a:r>
              <a:rPr lang="ru-RU" dirty="0" err="1" smtClean="0"/>
              <a:t>польовошпатова</a:t>
            </a:r>
            <a:r>
              <a:rPr lang="ru-RU" dirty="0" smtClean="0"/>
              <a:t> зона; 9 – </a:t>
            </a:r>
            <a:r>
              <a:rPr lang="ru-RU" dirty="0" err="1" smtClean="0"/>
              <a:t>кварцова</a:t>
            </a:r>
            <a:r>
              <a:rPr lang="ru-RU" dirty="0" smtClean="0"/>
              <a:t> зона; 10 – камера (</a:t>
            </a:r>
            <a:r>
              <a:rPr lang="ru-RU" dirty="0" err="1" smtClean="0"/>
              <a:t>занориш</a:t>
            </a:r>
            <a:r>
              <a:rPr lang="ru-RU" dirty="0" smtClean="0"/>
              <a:t>); 11 – зона </a:t>
            </a:r>
            <a:r>
              <a:rPr lang="ru-RU" dirty="0" err="1" smtClean="0"/>
              <a:t>вилуговування</a:t>
            </a:r>
            <a:r>
              <a:rPr lang="ru-RU" dirty="0" smtClean="0"/>
              <a:t>; 12 – </a:t>
            </a:r>
            <a:r>
              <a:rPr lang="ru-RU" dirty="0" err="1" smtClean="0"/>
              <a:t>контакти</a:t>
            </a:r>
            <a:r>
              <a:rPr lang="ru-RU" dirty="0" smtClean="0"/>
              <a:t> </a:t>
            </a:r>
            <a:r>
              <a:rPr lang="ru-RU" dirty="0" err="1" smtClean="0"/>
              <a:t>чіткі</a:t>
            </a:r>
            <a:r>
              <a:rPr lang="ru-RU" dirty="0" smtClean="0"/>
              <a:t>; 13 – </a:t>
            </a:r>
            <a:r>
              <a:rPr lang="ru-RU" dirty="0" err="1" smtClean="0"/>
              <a:t>контакти</a:t>
            </a:r>
            <a:r>
              <a:rPr lang="ru-RU" dirty="0" smtClean="0"/>
              <a:t> </a:t>
            </a:r>
            <a:r>
              <a:rPr lang="ru-RU" dirty="0" err="1" smtClean="0"/>
              <a:t>нечіткі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937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9499316" cy="5493619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Пегматити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відомі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Західному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Приазов’ї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Найбільш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декоративні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відміни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зустрічаються</a:t>
            </a:r>
            <a:r>
              <a:rPr lang="ru-RU" dirty="0">
                <a:solidFill>
                  <a:schemeClr val="tx1"/>
                </a:solidFill>
              </a:rPr>
              <a:t> на правому </a:t>
            </a:r>
            <a:r>
              <a:rPr lang="ru-RU" dirty="0" err="1">
                <a:solidFill>
                  <a:schemeClr val="tx1"/>
                </a:solidFill>
              </a:rPr>
              <a:t>березі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р.Чокрак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поблизу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с.Єлісеївки</a:t>
            </a:r>
            <a:r>
              <a:rPr lang="ru-RU" dirty="0">
                <a:solidFill>
                  <a:schemeClr val="tx1"/>
                </a:solidFill>
              </a:rPr>
              <a:t>, на </a:t>
            </a:r>
            <a:r>
              <a:rPr lang="ru-RU" dirty="0" err="1">
                <a:solidFill>
                  <a:schemeClr val="tx1"/>
                </a:solidFill>
              </a:rPr>
              <a:t>родовищі</a:t>
            </a:r>
            <a:r>
              <a:rPr lang="ru-RU" dirty="0">
                <a:solidFill>
                  <a:schemeClr val="tx1"/>
                </a:solidFill>
              </a:rPr>
              <a:t> Зелена Могила. В </a:t>
            </a:r>
            <a:r>
              <a:rPr lang="ru-RU" dirty="0" err="1">
                <a:solidFill>
                  <a:schemeClr val="tx1"/>
                </a:solidFill>
              </a:rPr>
              <a:t>пегматитових</a:t>
            </a:r>
            <a:r>
              <a:rPr lang="ru-RU" dirty="0">
                <a:solidFill>
                  <a:schemeClr val="tx1"/>
                </a:solidFill>
              </a:rPr>
              <a:t> жилах </a:t>
            </a:r>
            <a:r>
              <a:rPr lang="ru-RU" dirty="0" err="1">
                <a:solidFill>
                  <a:schemeClr val="tx1"/>
                </a:solidFill>
              </a:rPr>
              <a:t>можна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помітити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зони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письмової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структури</a:t>
            </a:r>
            <a:r>
              <a:rPr lang="ru-RU" dirty="0">
                <a:solidFill>
                  <a:schemeClr val="tx1"/>
                </a:solidFill>
              </a:rPr>
              <a:t>  з </a:t>
            </a:r>
            <a:r>
              <a:rPr lang="ru-RU" dirty="0" err="1">
                <a:solidFill>
                  <a:schemeClr val="tx1"/>
                </a:solidFill>
              </a:rPr>
              <a:t>включеннями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гнізд</a:t>
            </a:r>
            <a:r>
              <a:rPr lang="ru-RU" dirty="0">
                <a:solidFill>
                  <a:schemeClr val="tx1"/>
                </a:solidFill>
              </a:rPr>
              <a:t> магнетиту  та </a:t>
            </a:r>
            <a:r>
              <a:rPr lang="ru-RU" dirty="0" err="1">
                <a:solidFill>
                  <a:schemeClr val="tx1"/>
                </a:solidFill>
              </a:rPr>
              <a:t>одиночних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кристалів</a:t>
            </a:r>
            <a:r>
              <a:rPr lang="ru-RU" dirty="0">
                <a:solidFill>
                  <a:schemeClr val="tx1"/>
                </a:solidFill>
              </a:rPr>
              <a:t> гранату. </a:t>
            </a:r>
            <a:r>
              <a:rPr lang="ru-RU" dirty="0" err="1">
                <a:solidFill>
                  <a:schemeClr val="tx1"/>
                </a:solidFill>
              </a:rPr>
              <a:t>Якщо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іхтіогліпти</a:t>
            </a:r>
            <a:r>
              <a:rPr lang="ru-RU" dirty="0">
                <a:solidFill>
                  <a:schemeClr val="tx1"/>
                </a:solidFill>
              </a:rPr>
              <a:t> кварцу </a:t>
            </a:r>
            <a:r>
              <a:rPr lang="ru-RU" dirty="0" err="1">
                <a:solidFill>
                  <a:schemeClr val="tx1"/>
                </a:solidFill>
              </a:rPr>
              <a:t>збільшуються</a:t>
            </a:r>
            <a:r>
              <a:rPr lang="ru-RU" dirty="0">
                <a:solidFill>
                  <a:schemeClr val="tx1"/>
                </a:solidFill>
              </a:rPr>
              <a:t>, то порода </a:t>
            </a:r>
            <a:r>
              <a:rPr lang="ru-RU" dirty="0" err="1">
                <a:solidFill>
                  <a:schemeClr val="tx1"/>
                </a:solidFill>
              </a:rPr>
              <a:t>втрачає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клинописний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вигляд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зберігаючи</a:t>
            </a:r>
            <a:r>
              <a:rPr lang="ru-RU" dirty="0">
                <a:solidFill>
                  <a:schemeClr val="tx1"/>
                </a:solidFill>
              </a:rPr>
              <a:t> свою красу </a:t>
            </a:r>
            <a:r>
              <a:rPr lang="ru-RU" dirty="0" err="1">
                <a:solidFill>
                  <a:schemeClr val="tx1"/>
                </a:solidFill>
              </a:rPr>
              <a:t>лише</a:t>
            </a:r>
            <a:r>
              <a:rPr lang="ru-RU" dirty="0">
                <a:solidFill>
                  <a:schemeClr val="tx1"/>
                </a:solidFill>
              </a:rPr>
              <a:t> в великих шматках. На правому </a:t>
            </a:r>
            <a:r>
              <a:rPr lang="ru-RU" dirty="0" err="1">
                <a:solidFill>
                  <a:schemeClr val="tx1"/>
                </a:solidFill>
              </a:rPr>
              <a:t>березі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р.Кильчиці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біля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с.Андріївки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родовищі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Кам’яна</a:t>
            </a:r>
            <a:r>
              <a:rPr lang="ru-RU" dirty="0">
                <a:solidFill>
                  <a:schemeClr val="tx1"/>
                </a:solidFill>
              </a:rPr>
              <a:t> Скала, в </a:t>
            </a:r>
            <a:r>
              <a:rPr lang="ru-RU" dirty="0" err="1">
                <a:solidFill>
                  <a:schemeClr val="tx1"/>
                </a:solidFill>
              </a:rPr>
              <a:t>одній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пегматитових</a:t>
            </a:r>
            <a:r>
              <a:rPr lang="ru-RU" dirty="0">
                <a:solidFill>
                  <a:schemeClr val="tx1"/>
                </a:solidFill>
              </a:rPr>
              <a:t> жил </a:t>
            </a:r>
            <a:r>
              <a:rPr lang="ru-RU" dirty="0" err="1">
                <a:solidFill>
                  <a:schemeClr val="tx1"/>
                </a:solidFill>
              </a:rPr>
              <a:t>зустрічаються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письмові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відміни</a:t>
            </a:r>
            <a:r>
              <a:rPr lang="ru-RU" dirty="0">
                <a:solidFill>
                  <a:schemeClr val="tx1"/>
                </a:solidFill>
              </a:rPr>
              <a:t>. Породи з </a:t>
            </a:r>
            <a:r>
              <a:rPr lang="ru-RU" dirty="0" err="1">
                <a:solidFill>
                  <a:schemeClr val="tx1"/>
                </a:solidFill>
              </a:rPr>
              <a:t>дрібною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графікою</a:t>
            </a:r>
            <a:r>
              <a:rPr lang="ru-RU" dirty="0">
                <a:solidFill>
                  <a:schemeClr val="tx1"/>
                </a:solidFill>
              </a:rPr>
              <a:t> , з </a:t>
            </a:r>
            <a:r>
              <a:rPr lang="ru-RU" dirty="0" err="1">
                <a:solidFill>
                  <a:schemeClr val="tx1"/>
                </a:solidFill>
              </a:rPr>
              <a:t>чітко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вираженими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іхтіогліптами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можна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знайти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серед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чисельних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хоч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малопотужних</a:t>
            </a:r>
            <a:r>
              <a:rPr lang="ru-RU" dirty="0">
                <a:solidFill>
                  <a:schemeClr val="tx1"/>
                </a:solidFill>
              </a:rPr>
              <a:t> жил в </a:t>
            </a:r>
            <a:r>
              <a:rPr lang="ru-RU" dirty="0" err="1">
                <a:solidFill>
                  <a:schemeClr val="tx1"/>
                </a:solidFill>
              </a:rPr>
              <a:t>басейні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р.Берди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околицях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сс.Родіонівки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Миколаїівки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ін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r>
              <a:rPr lang="ru-RU" dirty="0">
                <a:solidFill>
                  <a:schemeClr val="tx1"/>
                </a:solidFill>
              </a:rPr>
              <a:t>На жаль,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каміння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Україні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майже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використовується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хоча</a:t>
            </a:r>
            <a:r>
              <a:rPr lang="ru-RU" dirty="0">
                <a:solidFill>
                  <a:schemeClr val="tx1"/>
                </a:solidFill>
              </a:rPr>
              <a:t> в 70-ті роки </a:t>
            </a:r>
            <a:r>
              <a:rPr lang="ru-RU" dirty="0" err="1">
                <a:solidFill>
                  <a:schemeClr val="tx1"/>
                </a:solidFill>
              </a:rPr>
              <a:t>минулого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століття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дослідження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Інституту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мінеральних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ресурсів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м.Сімферополь</a:t>
            </a:r>
            <a:r>
              <a:rPr lang="ru-RU" dirty="0">
                <a:solidFill>
                  <a:schemeClr val="tx1"/>
                </a:solidFill>
              </a:rPr>
              <a:t>) показали </a:t>
            </a:r>
            <a:r>
              <a:rPr lang="ru-RU" dirty="0" err="1">
                <a:solidFill>
                  <a:schemeClr val="tx1"/>
                </a:solidFill>
              </a:rPr>
              <a:t>придатність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приазовського</a:t>
            </a:r>
            <a:r>
              <a:rPr lang="ru-RU" dirty="0">
                <a:solidFill>
                  <a:schemeClr val="tx1"/>
                </a:solidFill>
              </a:rPr>
              <a:t> пегматиту для </a:t>
            </a:r>
            <a:r>
              <a:rPr lang="ru-RU" dirty="0" err="1">
                <a:solidFill>
                  <a:schemeClr val="tx1"/>
                </a:solidFill>
              </a:rPr>
              <a:t>виготовлення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декоративних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виробів</a:t>
            </a:r>
            <a:r>
              <a:rPr lang="ru-RU" dirty="0">
                <a:solidFill>
                  <a:schemeClr val="tx1"/>
                </a:solidFill>
              </a:rPr>
              <a:t> та вставок у </a:t>
            </a:r>
            <a:r>
              <a:rPr lang="ru-RU" dirty="0" err="1">
                <a:solidFill>
                  <a:schemeClr val="tx1"/>
                </a:solidFill>
              </a:rPr>
              <a:t>броші</a:t>
            </a:r>
            <a:r>
              <a:rPr lang="ru-RU" dirty="0">
                <a:solidFill>
                  <a:schemeClr val="tx1"/>
                </a:solidFill>
              </a:rPr>
              <a:t>. З </a:t>
            </a:r>
            <a:r>
              <a:rPr lang="ru-RU" dirty="0" err="1">
                <a:solidFill>
                  <a:schemeClr val="tx1"/>
                </a:solidFill>
              </a:rPr>
              <a:t>волинського</a:t>
            </a:r>
            <a:r>
              <a:rPr lang="ru-RU" dirty="0">
                <a:solidFill>
                  <a:schemeClr val="tx1"/>
                </a:solidFill>
              </a:rPr>
              <a:t> пегматиту в той же час </a:t>
            </a:r>
            <a:r>
              <a:rPr lang="ru-RU" dirty="0" err="1">
                <a:solidFill>
                  <a:schemeClr val="tx1"/>
                </a:solidFill>
              </a:rPr>
              <a:t>виготовлялась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сувенірна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продукція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Стоїть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завдання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залучати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сировину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ювелірне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виробництво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547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90" y="233552"/>
            <a:ext cx="6281341" cy="61522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64942" y="2386358"/>
            <a:ext cx="4225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Мінеральний</a:t>
            </a:r>
            <a:r>
              <a:rPr lang="ru-RU" dirty="0" smtClean="0"/>
              <a:t> склад та </a:t>
            </a:r>
            <a:r>
              <a:rPr lang="ru-RU" dirty="0" err="1" smtClean="0"/>
              <a:t>відміни</a:t>
            </a:r>
            <a:r>
              <a:rPr lang="ru-RU" dirty="0" smtClean="0"/>
              <a:t> </a:t>
            </a:r>
            <a:r>
              <a:rPr lang="ru-RU" dirty="0" err="1" smtClean="0"/>
              <a:t>пегматитів</a:t>
            </a:r>
            <a:r>
              <a:rPr lang="ru-RU" dirty="0" smtClean="0"/>
              <a:t> </a:t>
            </a:r>
            <a:r>
              <a:rPr lang="ru-RU" dirty="0" err="1" smtClean="0"/>
              <a:t>Приазов</a:t>
            </a:r>
            <a:r>
              <a:rPr lang="en-US" dirty="0" smtClean="0"/>
              <a:t>’</a:t>
            </a:r>
            <a:r>
              <a:rPr lang="ru-RU" dirty="0" smtClean="0"/>
              <a:t>я</a:t>
            </a:r>
            <a:r>
              <a:rPr lang="ru-RU" dirty="0" smtClean="0"/>
              <a:t>. </a:t>
            </a:r>
            <a:r>
              <a:rPr lang="ru-RU" dirty="0" err="1" smtClean="0"/>
              <a:t>Родовища</a:t>
            </a:r>
            <a:r>
              <a:rPr lang="ru-RU" dirty="0" smtClean="0"/>
              <a:t> Балка Великого Табору(за </a:t>
            </a:r>
            <a:r>
              <a:rPr lang="ru-RU" dirty="0" err="1" smtClean="0"/>
              <a:t>Коноваловою</a:t>
            </a:r>
            <a:r>
              <a:rPr lang="ru-RU" dirty="0" smtClean="0"/>
              <a:t> В.В., 2008)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547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88" y="532820"/>
            <a:ext cx="2641950" cy="176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283" y="553120"/>
            <a:ext cx="2665125" cy="1792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927" y="532820"/>
            <a:ext cx="2665125" cy="1751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38" y="2656053"/>
            <a:ext cx="2688300" cy="1815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283" y="2685053"/>
            <a:ext cx="2595600" cy="1786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671" y="4825686"/>
            <a:ext cx="2595600" cy="1757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7928" y="2685053"/>
            <a:ext cx="2665125" cy="179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6154" y="4825686"/>
            <a:ext cx="2665125" cy="17806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309883" y="467556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Декоративні</a:t>
            </a:r>
            <a:r>
              <a:rPr lang="ru-RU" dirty="0" smtClean="0"/>
              <a:t> </a:t>
            </a:r>
            <a:r>
              <a:rPr lang="ru-RU" dirty="0" err="1" smtClean="0"/>
              <a:t>різновиди</a:t>
            </a:r>
            <a:r>
              <a:rPr lang="ru-RU" dirty="0" smtClean="0"/>
              <a:t> </a:t>
            </a:r>
            <a:r>
              <a:rPr lang="ru-RU" dirty="0" err="1" smtClean="0"/>
              <a:t>письмових</a:t>
            </a:r>
            <a:r>
              <a:rPr lang="ru-RU" dirty="0" smtClean="0"/>
              <a:t> </a:t>
            </a:r>
            <a:r>
              <a:rPr lang="ru-RU" dirty="0" err="1" smtClean="0"/>
              <a:t>пегматитів</a:t>
            </a:r>
            <a:r>
              <a:rPr lang="ru-RU" dirty="0" smtClean="0"/>
              <a:t> </a:t>
            </a:r>
            <a:r>
              <a:rPr lang="ru-RU" dirty="0" err="1" smtClean="0"/>
              <a:t>родовища</a:t>
            </a:r>
            <a:r>
              <a:rPr lang="ru-RU" dirty="0" smtClean="0"/>
              <a:t> Балка Великого Табору: 1 – </a:t>
            </a:r>
            <a:r>
              <a:rPr lang="ru-RU" dirty="0" err="1" smtClean="0"/>
              <a:t>паркетний</a:t>
            </a:r>
            <a:r>
              <a:rPr lang="ru-RU" dirty="0" smtClean="0"/>
              <a:t>, 2 – </a:t>
            </a:r>
            <a:r>
              <a:rPr lang="ru-RU" dirty="0" err="1" smtClean="0"/>
              <a:t>мармуро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вий</a:t>
            </a:r>
            <a:r>
              <a:rPr lang="ru-RU" dirty="0" smtClean="0"/>
              <a:t>, 3 – </a:t>
            </a:r>
            <a:r>
              <a:rPr lang="ru-RU" dirty="0" err="1" smtClean="0"/>
              <a:t>рожевий</a:t>
            </a:r>
            <a:r>
              <a:rPr lang="ru-RU" dirty="0" smtClean="0"/>
              <a:t>, 4 – </a:t>
            </a:r>
            <a:r>
              <a:rPr lang="ru-RU" dirty="0" err="1" smtClean="0"/>
              <a:t>степовий</a:t>
            </a:r>
            <a:r>
              <a:rPr lang="ru-RU" dirty="0" smtClean="0"/>
              <a:t>, 5 – </a:t>
            </a:r>
            <a:r>
              <a:rPr lang="ru-RU" dirty="0" err="1" smtClean="0"/>
              <a:t>кораловий</a:t>
            </a:r>
            <a:r>
              <a:rPr lang="ru-RU" dirty="0" smtClean="0"/>
              <a:t>, 6 – </a:t>
            </a:r>
            <a:r>
              <a:rPr lang="ru-RU" dirty="0" err="1" smtClean="0"/>
              <a:t>авантюривий</a:t>
            </a:r>
            <a:r>
              <a:rPr lang="ru-RU" dirty="0" smtClean="0"/>
              <a:t>, 7 – </a:t>
            </a:r>
            <a:r>
              <a:rPr lang="ru-RU" dirty="0" err="1" smtClean="0"/>
              <a:t>кремовий</a:t>
            </a:r>
            <a:r>
              <a:rPr lang="ru-RU" dirty="0" smtClean="0"/>
              <a:t>, 8 – </a:t>
            </a:r>
            <a:r>
              <a:rPr lang="ru-RU" dirty="0" err="1" smtClean="0"/>
              <a:t>леопардовий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655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07" y="-277173"/>
            <a:ext cx="8534400" cy="1316702"/>
          </a:xfrm>
        </p:spPr>
        <p:txBody>
          <a:bodyPr/>
          <a:lstStyle/>
          <a:p>
            <a:r>
              <a:rPr lang="uk-UA" dirty="0" smtClean="0"/>
              <a:t>Родовища пегматитів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706" y="1039529"/>
            <a:ext cx="11145237" cy="5370896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Єлисеївське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пегматитове</a:t>
            </a:r>
            <a:r>
              <a:rPr lang="ru-RU" dirty="0">
                <a:solidFill>
                  <a:schemeClr val="tx1"/>
                </a:solidFill>
              </a:rPr>
              <a:t> поле </a:t>
            </a:r>
            <a:r>
              <a:rPr lang="ru-RU" dirty="0" err="1" smtClean="0">
                <a:solidFill>
                  <a:schemeClr val="tx1"/>
                </a:solidFill>
              </a:rPr>
              <a:t>відоме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своїми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класичними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родовищами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Зелена </a:t>
            </a:r>
            <a:r>
              <a:rPr lang="ru-RU" dirty="0">
                <a:solidFill>
                  <a:schemeClr val="tx1"/>
                </a:solidFill>
              </a:rPr>
              <a:t>Могила та Балка Великого </a:t>
            </a:r>
            <a:r>
              <a:rPr lang="ru-RU" dirty="0" smtClean="0">
                <a:solidFill>
                  <a:schemeClr val="tx1"/>
                </a:solidFill>
              </a:rPr>
              <a:t>Табору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Родовище</a:t>
            </a:r>
            <a:r>
              <a:rPr lang="ru-RU" dirty="0">
                <a:solidFill>
                  <a:schemeClr val="tx1"/>
                </a:solidFill>
              </a:rPr>
              <a:t> Зелена </a:t>
            </a:r>
            <a:r>
              <a:rPr lang="ru-RU" dirty="0" smtClean="0">
                <a:solidFill>
                  <a:schemeClr val="tx1"/>
                </a:solidFill>
              </a:rPr>
              <a:t>Могила </a:t>
            </a:r>
            <a:r>
              <a:rPr lang="ru-RU" dirty="0" err="1" smtClean="0">
                <a:solidFill>
                  <a:schemeClr val="tx1"/>
                </a:solidFill>
              </a:rPr>
              <a:t>дотепер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повністю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відпрацьовано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кар’єр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частково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затоплений). Разом з </a:t>
            </a:r>
            <a:r>
              <a:rPr lang="ru-RU" dirty="0" err="1">
                <a:solidFill>
                  <a:schemeClr val="tx1"/>
                </a:solidFill>
              </a:rPr>
              <a:t>тим</a:t>
            </a:r>
            <a:r>
              <a:rPr lang="ru-RU" dirty="0">
                <a:solidFill>
                  <a:schemeClr val="tx1"/>
                </a:solidFill>
              </a:rPr>
              <a:t>, добра </a:t>
            </a:r>
            <a:r>
              <a:rPr lang="ru-RU" dirty="0" err="1" smtClean="0">
                <a:solidFill>
                  <a:schemeClr val="tx1"/>
                </a:solidFill>
              </a:rPr>
              <a:t>відкритість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об’єкта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доступність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вивчення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дозволяють</a:t>
            </a:r>
            <a:r>
              <a:rPr lang="ru-RU" dirty="0">
                <a:solidFill>
                  <a:schemeClr val="tx1"/>
                </a:solidFill>
              </a:rPr>
              <a:t> детально </a:t>
            </a:r>
            <a:r>
              <a:rPr lang="ru-RU" dirty="0" err="1" smtClean="0">
                <a:solidFill>
                  <a:schemeClr val="tx1"/>
                </a:solidFill>
              </a:rPr>
              <a:t>досліджувати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будову</a:t>
            </a:r>
            <a:r>
              <a:rPr lang="ru-RU" dirty="0">
                <a:solidFill>
                  <a:schemeClr val="tx1"/>
                </a:solidFill>
              </a:rPr>
              <a:t> жил, </a:t>
            </a:r>
            <a:r>
              <a:rPr lang="ru-RU" dirty="0" err="1">
                <a:solidFill>
                  <a:schemeClr val="tx1"/>
                </a:solidFill>
              </a:rPr>
              <a:t>контакти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 smtClean="0">
                <a:solidFill>
                  <a:schemeClr val="tx1"/>
                </a:solidFill>
              </a:rPr>
              <a:t>вміщуючими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породами, </a:t>
            </a:r>
            <a:r>
              <a:rPr lang="ru-RU" dirty="0" err="1">
                <a:solidFill>
                  <a:schemeClr val="tx1"/>
                </a:solidFill>
              </a:rPr>
              <a:t>речовинний</a:t>
            </a:r>
            <a:r>
              <a:rPr lang="ru-RU" dirty="0">
                <a:solidFill>
                  <a:schemeClr val="tx1"/>
                </a:solidFill>
              </a:rPr>
              <a:t> склад і </a:t>
            </a:r>
            <a:r>
              <a:rPr lang="ru-RU" dirty="0" err="1" smtClean="0">
                <a:solidFill>
                  <a:schemeClr val="tx1"/>
                </a:solidFill>
              </a:rPr>
              <a:t>закономірності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розміщення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просторі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й </a:t>
            </a:r>
            <a:r>
              <a:rPr lang="ru-RU" dirty="0" err="1" smtClean="0">
                <a:solidFill>
                  <a:schemeClr val="tx1"/>
                </a:solidFill>
              </a:rPr>
              <a:t>часі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err="1">
                <a:solidFill>
                  <a:schemeClr val="tx1"/>
                </a:solidFill>
              </a:rPr>
              <a:t>родовищі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встановлено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близько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15 </a:t>
            </a:r>
            <a:r>
              <a:rPr lang="ru-RU" dirty="0" err="1">
                <a:solidFill>
                  <a:schemeClr val="tx1"/>
                </a:solidFill>
              </a:rPr>
              <a:t>пегматитових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аплітових</a:t>
            </a:r>
            <a:r>
              <a:rPr lang="ru-RU" dirty="0" smtClean="0">
                <a:solidFill>
                  <a:schemeClr val="tx1"/>
                </a:solidFill>
              </a:rPr>
              <a:t> жил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потужність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найбільших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складає</a:t>
            </a:r>
            <a:r>
              <a:rPr lang="ru-RU" dirty="0" smtClean="0">
                <a:solidFill>
                  <a:schemeClr val="tx1"/>
                </a:solidFill>
              </a:rPr>
              <a:t> 20–90 </a:t>
            </a:r>
            <a:r>
              <a:rPr lang="ru-RU" dirty="0">
                <a:solidFill>
                  <a:schemeClr val="tx1"/>
                </a:solidFill>
              </a:rPr>
              <a:t>м, </a:t>
            </a:r>
            <a:r>
              <a:rPr lang="ru-RU" dirty="0" err="1">
                <a:solidFill>
                  <a:schemeClr val="tx1"/>
                </a:solidFill>
              </a:rPr>
              <a:t>довжина</a:t>
            </a:r>
            <a:r>
              <a:rPr lang="ru-RU" dirty="0">
                <a:solidFill>
                  <a:schemeClr val="tx1"/>
                </a:solidFill>
              </a:rPr>
              <a:t> 90–400 м). </a:t>
            </a:r>
            <a:r>
              <a:rPr lang="ru-RU" dirty="0" err="1">
                <a:solidFill>
                  <a:schemeClr val="tx1"/>
                </a:solidFill>
              </a:rPr>
              <a:t>Нині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 бортах </a:t>
            </a:r>
            <a:r>
              <a:rPr lang="ru-RU" dirty="0" err="1">
                <a:solidFill>
                  <a:schemeClr val="tx1"/>
                </a:solidFill>
              </a:rPr>
              <a:t>кар’єра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спостерігати</a:t>
            </a:r>
            <a:r>
              <a:rPr lang="ru-RU" dirty="0">
                <a:solidFill>
                  <a:schemeClr val="tx1"/>
                </a:solidFill>
              </a:rPr>
              <a:t> жили </a:t>
            </a:r>
            <a:r>
              <a:rPr lang="ru-RU" dirty="0" err="1">
                <a:solidFill>
                  <a:schemeClr val="tx1"/>
                </a:solidFill>
              </a:rPr>
              <a:t>письмового</a:t>
            </a:r>
            <a:r>
              <a:rPr lang="ru-RU" dirty="0">
                <a:solidFill>
                  <a:schemeClr val="tx1"/>
                </a:solidFill>
              </a:rPr>
              <a:t> пегматиту </a:t>
            </a:r>
            <a:r>
              <a:rPr lang="ru-RU" dirty="0" err="1" smtClean="0">
                <a:solidFill>
                  <a:schemeClr val="tx1"/>
                </a:solidFill>
              </a:rPr>
              <a:t>потужністю</a:t>
            </a:r>
            <a:r>
              <a:rPr lang="ru-RU" dirty="0" smtClean="0">
                <a:solidFill>
                  <a:schemeClr val="tx1"/>
                </a:solidFill>
              </a:rPr>
              <a:t> до </a:t>
            </a:r>
            <a:r>
              <a:rPr lang="ru-RU" dirty="0">
                <a:solidFill>
                  <a:schemeClr val="tx1"/>
                </a:solidFill>
              </a:rPr>
              <a:t>5 м,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субвертикальне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залягання</a:t>
            </a:r>
            <a:r>
              <a:rPr lang="ru-RU" dirty="0">
                <a:solidFill>
                  <a:schemeClr val="tx1"/>
                </a:solidFill>
              </a:rPr>
              <a:t>. Для них характерна </a:t>
            </a:r>
            <a:r>
              <a:rPr lang="ru-RU" dirty="0" err="1" smtClean="0">
                <a:solidFill>
                  <a:schemeClr val="tx1"/>
                </a:solidFill>
              </a:rPr>
              <a:t>зональна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будова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периферії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центру:на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периферії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світло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забарвлені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 smtClean="0">
                <a:solidFill>
                  <a:schemeClr val="tx1"/>
                </a:solidFill>
              </a:rPr>
              <a:t>жовтуватим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відтінком</a:t>
            </a:r>
            <a:r>
              <a:rPr lang="ru-RU" dirty="0">
                <a:solidFill>
                  <a:schemeClr val="tx1"/>
                </a:solidFill>
              </a:rPr>
              <a:t> породи </a:t>
            </a:r>
            <a:r>
              <a:rPr lang="ru-RU" dirty="0" smtClean="0">
                <a:solidFill>
                  <a:schemeClr val="tx1"/>
                </a:solidFill>
              </a:rPr>
              <a:t>кварц- ортоклазового </a:t>
            </a:r>
            <a:r>
              <a:rPr lang="ru-RU" dirty="0">
                <a:solidFill>
                  <a:schemeClr val="tx1"/>
                </a:solidFill>
              </a:rPr>
              <a:t>складу; в </a:t>
            </a:r>
            <a:r>
              <a:rPr lang="ru-RU" dirty="0" err="1" smtClean="0">
                <a:solidFill>
                  <a:schemeClr val="tx1"/>
                </a:solidFill>
              </a:rPr>
              <a:t>центральній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частині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рожеві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пегматити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мікроклінового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складу з </a:t>
            </a:r>
            <a:r>
              <a:rPr lang="ru-RU" dirty="0" err="1">
                <a:solidFill>
                  <a:schemeClr val="tx1"/>
                </a:solidFill>
              </a:rPr>
              <a:t>чіткою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графікою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Перехід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одного </a:t>
            </a:r>
            <a:r>
              <a:rPr lang="ru-RU" dirty="0" err="1">
                <a:solidFill>
                  <a:schemeClr val="tx1"/>
                </a:solidFill>
              </a:rPr>
              <a:t>різновиду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іншого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розмитий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нечіткий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свідчити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про </a:t>
            </a:r>
            <a:r>
              <a:rPr lang="ru-RU" dirty="0" err="1" smtClean="0">
                <a:solidFill>
                  <a:schemeClr val="tx1"/>
                </a:solidFill>
              </a:rPr>
              <a:t>метасоматичне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заміщення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перекристалізацію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14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442592" cy="508935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Жили </a:t>
            </a:r>
            <a:r>
              <a:rPr lang="ru-RU" dirty="0" err="1">
                <a:solidFill>
                  <a:schemeClr val="tx1"/>
                </a:solidFill>
              </a:rPr>
              <a:t>субгоризонтального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залягання</a:t>
            </a:r>
            <a:r>
              <a:rPr lang="ru-RU" dirty="0" smtClean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малопотужні</a:t>
            </a:r>
            <a:r>
              <a:rPr lang="ru-RU" dirty="0">
                <a:solidFill>
                  <a:schemeClr val="tx1"/>
                </a:solidFill>
              </a:rPr>
              <a:t> (0,5 м) </a:t>
            </a:r>
            <a:r>
              <a:rPr lang="ru-RU" dirty="0" err="1">
                <a:solidFill>
                  <a:schemeClr val="tx1"/>
                </a:solidFill>
              </a:rPr>
              <a:t>зональні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тіла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представлені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аплітоїдними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гранітами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err="1" smtClean="0">
                <a:solidFill>
                  <a:schemeClr val="tx1"/>
                </a:solidFill>
              </a:rPr>
              <a:t>світло-рожеві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 </a:t>
            </a:r>
            <a:r>
              <a:rPr lang="ru-RU" dirty="0" err="1">
                <a:solidFill>
                  <a:schemeClr val="tx1"/>
                </a:solidFill>
              </a:rPr>
              <a:t>фіолетовим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відтінком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знаходяться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err="1">
                <a:solidFill>
                  <a:schemeClr val="tx1"/>
                </a:solidFill>
              </a:rPr>
              <a:t>центральній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частині</a:t>
            </a:r>
            <a:r>
              <a:rPr lang="ru-RU" dirty="0">
                <a:solidFill>
                  <a:schemeClr val="tx1"/>
                </a:solidFill>
              </a:rPr>
              <a:t>; </a:t>
            </a:r>
            <a:r>
              <a:rPr lang="ru-RU" dirty="0" err="1" smtClean="0">
                <a:solidFill>
                  <a:schemeClr val="tx1"/>
                </a:solidFill>
              </a:rPr>
              <a:t>світло-сірі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 </a:t>
            </a:r>
            <a:r>
              <a:rPr lang="ru-RU" dirty="0" err="1">
                <a:solidFill>
                  <a:schemeClr val="tx1"/>
                </a:solidFill>
              </a:rPr>
              <a:t>жовтуватим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відтінком</a:t>
            </a:r>
            <a:r>
              <a:rPr lang="ru-RU" dirty="0">
                <a:solidFill>
                  <a:schemeClr val="tx1"/>
                </a:solidFill>
              </a:rPr>
              <a:t> – в </a:t>
            </a:r>
            <a:r>
              <a:rPr lang="ru-RU" dirty="0" err="1" smtClean="0">
                <a:solidFill>
                  <a:schemeClr val="tx1"/>
                </a:solidFill>
              </a:rPr>
              <a:t>периферичній</a:t>
            </a:r>
            <a:r>
              <a:rPr lang="ru-RU" dirty="0">
                <a:solidFill>
                  <a:schemeClr val="tx1"/>
                </a:solidFill>
              </a:rPr>
              <a:t>. Жили </a:t>
            </a:r>
            <a:r>
              <a:rPr lang="ru-RU" dirty="0" err="1">
                <a:solidFill>
                  <a:schemeClr val="tx1"/>
                </a:solidFill>
              </a:rPr>
              <a:t>мають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січний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характер </a:t>
            </a:r>
            <a:r>
              <a:rPr lang="ru-RU" dirty="0">
                <a:solidFill>
                  <a:schemeClr val="tx1"/>
                </a:solidFill>
              </a:rPr>
              <a:t>по </a:t>
            </a:r>
            <a:r>
              <a:rPr lang="ru-RU" dirty="0" err="1">
                <a:solidFill>
                  <a:schemeClr val="tx1"/>
                </a:solidFill>
              </a:rPr>
              <a:t>відношенню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до </a:t>
            </a:r>
            <a:r>
              <a:rPr lang="ru-RU" dirty="0" err="1" smtClean="0">
                <a:solidFill>
                  <a:schemeClr val="tx1"/>
                </a:solidFill>
              </a:rPr>
              <a:t>субвертикальних</a:t>
            </a:r>
            <a:r>
              <a:rPr lang="ru-RU" dirty="0" smtClean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простежуються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відстань</a:t>
            </a:r>
            <a:r>
              <a:rPr lang="ru-RU" dirty="0">
                <a:solidFill>
                  <a:schemeClr val="tx1"/>
                </a:solidFill>
              </a:rPr>
              <a:t> 50 м і </a:t>
            </a:r>
            <a:r>
              <a:rPr lang="ru-RU" dirty="0" err="1" smtClean="0">
                <a:solidFill>
                  <a:schemeClr val="tx1"/>
                </a:solidFill>
              </a:rPr>
              <a:t>більше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північній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кар’єра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встановлені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альбітові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пегматити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smtClean="0">
                <a:solidFill>
                  <a:schemeClr val="tx1"/>
                </a:solidFill>
              </a:rPr>
              <a:t>гранатом </a:t>
            </a:r>
            <a:r>
              <a:rPr lang="ru-RU" dirty="0" err="1" smtClean="0">
                <a:solidFill>
                  <a:schemeClr val="tx1"/>
                </a:solidFill>
              </a:rPr>
              <a:t>розміром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до 5–6 мм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Кварц представлений </a:t>
            </a:r>
            <a:r>
              <a:rPr lang="ru-RU" dirty="0" err="1">
                <a:solidFill>
                  <a:schemeClr val="tx1"/>
                </a:solidFill>
              </a:rPr>
              <a:t>двома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генетичними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типами – </a:t>
            </a:r>
            <a:r>
              <a:rPr lang="ru-RU" dirty="0" err="1">
                <a:solidFill>
                  <a:schemeClr val="tx1"/>
                </a:solidFill>
              </a:rPr>
              <a:t>жильний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ядерний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Жильний</a:t>
            </a:r>
            <a:r>
              <a:rPr lang="ru-RU" dirty="0">
                <a:solidFill>
                  <a:schemeClr val="tx1"/>
                </a:solidFill>
              </a:rPr>
              <a:t> кварц, як правило, </a:t>
            </a:r>
            <a:r>
              <a:rPr lang="ru-RU" dirty="0" smtClean="0">
                <a:solidFill>
                  <a:schemeClr val="tx1"/>
                </a:solidFill>
              </a:rPr>
              <a:t>молочно-</a:t>
            </a:r>
            <a:r>
              <a:rPr lang="ru-RU" dirty="0" err="1" smtClean="0">
                <a:solidFill>
                  <a:schemeClr val="tx1"/>
                </a:solidFill>
              </a:rPr>
              <a:t>білого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кольору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зустрічається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скрізь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по </a:t>
            </a:r>
            <a:r>
              <a:rPr lang="ru-RU" dirty="0" err="1" smtClean="0">
                <a:solidFill>
                  <a:schemeClr val="tx1"/>
                </a:solidFill>
              </a:rPr>
              <a:t>всьому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кар’єру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формує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потужні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жили до </a:t>
            </a:r>
            <a:r>
              <a:rPr lang="ru-RU" dirty="0">
                <a:solidFill>
                  <a:schemeClr val="tx1"/>
                </a:solidFill>
              </a:rPr>
              <a:t>10 м. </a:t>
            </a:r>
            <a:r>
              <a:rPr lang="ru-RU" dirty="0" err="1">
                <a:solidFill>
                  <a:schemeClr val="tx1"/>
                </a:solidFill>
              </a:rPr>
              <a:t>Виходи</a:t>
            </a:r>
            <a:r>
              <a:rPr lang="ru-RU" dirty="0">
                <a:solidFill>
                  <a:schemeClr val="tx1"/>
                </a:solidFill>
              </a:rPr>
              <a:t> кварцу </a:t>
            </a:r>
            <a:r>
              <a:rPr lang="ru-RU" dirty="0" err="1">
                <a:solidFill>
                  <a:schemeClr val="tx1"/>
                </a:solidFill>
              </a:rPr>
              <a:t>розбиті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smtClean="0">
                <a:solidFill>
                  <a:schemeClr val="tx1"/>
                </a:solidFill>
              </a:rPr>
              <a:t>блоки </a:t>
            </a:r>
            <a:r>
              <a:rPr lang="ru-RU" dirty="0" err="1">
                <a:solidFill>
                  <a:schemeClr val="tx1"/>
                </a:solidFill>
              </a:rPr>
              <a:t>прямокутної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генетично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пов’язані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 </a:t>
            </a:r>
            <a:r>
              <a:rPr lang="ru-RU" dirty="0" err="1">
                <a:solidFill>
                  <a:schemeClr val="tx1"/>
                </a:solidFill>
              </a:rPr>
              <a:t>горизонтальними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тектонічними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рухами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Утворення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жильного кварцу </a:t>
            </a:r>
            <a:r>
              <a:rPr lang="ru-RU" dirty="0">
                <a:solidFill>
                  <a:schemeClr val="tx1"/>
                </a:solidFill>
              </a:rPr>
              <a:t>належать до </a:t>
            </a:r>
            <a:r>
              <a:rPr lang="ru-RU" dirty="0" err="1" smtClean="0">
                <a:solidFill>
                  <a:schemeClr val="tx1"/>
                </a:solidFill>
              </a:rPr>
              <a:t>завершального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етапу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err="1">
                <a:solidFill>
                  <a:schemeClr val="tx1"/>
                </a:solidFill>
              </a:rPr>
              <a:t>становленні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пегматитових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тіл</a:t>
            </a:r>
            <a:r>
              <a:rPr lang="ru-RU" dirty="0" smtClean="0">
                <a:solidFill>
                  <a:schemeClr val="tx1"/>
                </a:solidFill>
              </a:rPr>
              <a:t>, тому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містить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ксеноліти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мікрокліно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пегматитів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5375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500344" cy="5368491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tx1"/>
                </a:solidFill>
              </a:rPr>
              <a:t>Ядерний</a:t>
            </a:r>
            <a:r>
              <a:rPr lang="ru-RU" sz="2400" dirty="0">
                <a:solidFill>
                  <a:schemeClr val="tx1"/>
                </a:solidFill>
              </a:rPr>
              <a:t> кварц </a:t>
            </a:r>
            <a:r>
              <a:rPr lang="ru-RU" sz="2400" dirty="0" err="1">
                <a:solidFill>
                  <a:schemeClr val="tx1"/>
                </a:solidFill>
              </a:rPr>
              <a:t>спостерігається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 smtClean="0">
                <a:solidFill>
                  <a:schemeClr val="tx1"/>
                </a:solidFill>
              </a:rPr>
              <a:t>вигляді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останця</a:t>
            </a:r>
            <a:r>
              <a:rPr lang="ru-RU" sz="2400" dirty="0">
                <a:solidFill>
                  <a:schemeClr val="tx1"/>
                </a:solidFill>
              </a:rPr>
              <a:t> сильно </a:t>
            </a:r>
            <a:r>
              <a:rPr lang="ru-RU" sz="2400" dirty="0" err="1" smtClean="0">
                <a:solidFill>
                  <a:schemeClr val="tx1"/>
                </a:solidFill>
              </a:rPr>
              <a:t>дислокованого</a:t>
            </a:r>
            <a:r>
              <a:rPr lang="ru-RU" sz="2400" dirty="0" smtClean="0">
                <a:solidFill>
                  <a:schemeClr val="tx1"/>
                </a:solidFill>
              </a:rPr>
              <a:t> кварцу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знаходиться</a:t>
            </a:r>
            <a:r>
              <a:rPr lang="ru-RU" sz="2400" dirty="0">
                <a:solidFill>
                  <a:schemeClr val="tx1"/>
                </a:solidFill>
              </a:rPr>
              <a:t> над </a:t>
            </a:r>
            <a:r>
              <a:rPr lang="ru-RU" sz="2400" dirty="0" smtClean="0">
                <a:solidFill>
                  <a:schemeClr val="tx1"/>
                </a:solidFill>
              </a:rPr>
              <a:t>ложем </a:t>
            </a:r>
            <a:r>
              <a:rPr lang="ru-RU" sz="2400" dirty="0" err="1" smtClean="0">
                <a:solidFill>
                  <a:schemeClr val="tx1"/>
                </a:solidFill>
              </a:rPr>
              <a:t>кар’єра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Кожна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окремість</a:t>
            </a:r>
            <a:r>
              <a:rPr lang="ru-RU" sz="2400" dirty="0">
                <a:solidFill>
                  <a:schemeClr val="tx1"/>
                </a:solidFill>
              </a:rPr>
              <a:t> кварцу </a:t>
            </a:r>
            <a:r>
              <a:rPr lang="ru-RU" sz="2400" dirty="0" err="1" smtClean="0">
                <a:solidFill>
                  <a:schemeClr val="tx1"/>
                </a:solidFill>
              </a:rPr>
              <a:t>знаходиться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в «</a:t>
            </a:r>
            <a:r>
              <a:rPr lang="ru-RU" sz="2400" dirty="0" err="1">
                <a:solidFill>
                  <a:schemeClr val="tx1"/>
                </a:solidFill>
              </a:rPr>
              <a:t>біотитовій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сорочці</a:t>
            </a:r>
            <a:r>
              <a:rPr lang="ru-RU" sz="2400" dirty="0">
                <a:solidFill>
                  <a:schemeClr val="tx1"/>
                </a:solidFill>
              </a:rPr>
              <a:t>», </a:t>
            </a:r>
            <a:r>
              <a:rPr lang="ru-RU" sz="2400" dirty="0" smtClean="0">
                <a:solidFill>
                  <a:schemeClr val="tx1"/>
                </a:solidFill>
              </a:rPr>
              <a:t>яка </a:t>
            </a:r>
            <a:r>
              <a:rPr lang="ru-RU" sz="2400" dirty="0" err="1" smtClean="0">
                <a:solidFill>
                  <a:schemeClr val="tx1"/>
                </a:solidFill>
              </a:rPr>
              <a:t>його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щільно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огортає</a:t>
            </a:r>
            <a:r>
              <a:rPr lang="ru-RU" sz="2400" dirty="0">
                <a:solidFill>
                  <a:schemeClr val="tx1"/>
                </a:solidFill>
              </a:rPr>
              <a:t>. При </a:t>
            </a:r>
            <a:r>
              <a:rPr lang="ru-RU" sz="2400" dirty="0" err="1">
                <a:solidFill>
                  <a:schemeClr val="tx1"/>
                </a:solidFill>
              </a:rPr>
              <a:t>цьому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створюється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враження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весь </a:t>
            </a:r>
            <a:r>
              <a:rPr lang="ru-RU" sz="2400" dirty="0" err="1" smtClean="0">
                <a:solidFill>
                  <a:schemeClr val="tx1"/>
                </a:solidFill>
              </a:rPr>
              <a:t>останець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складений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біотитом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лише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після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детального </a:t>
            </a:r>
            <a:r>
              <a:rPr lang="ru-RU" sz="2400" dirty="0" err="1">
                <a:solidFill>
                  <a:schemeClr val="tx1"/>
                </a:solidFill>
              </a:rPr>
              <a:t>розгляду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стає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зрозумілим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що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це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кварцовий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масив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Довгий</a:t>
            </a:r>
            <a:r>
              <a:rPr lang="ru-RU" sz="2400" dirty="0">
                <a:solidFill>
                  <a:schemeClr val="tx1"/>
                </a:solidFill>
              </a:rPr>
              <a:t> час </a:t>
            </a:r>
            <a:r>
              <a:rPr lang="ru-RU" sz="2400" dirty="0" err="1" smtClean="0">
                <a:solidFill>
                  <a:schemeClr val="tx1"/>
                </a:solidFill>
              </a:rPr>
              <a:t>він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був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під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дією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тривалої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тектонічної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напруги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знизу</a:t>
            </a:r>
            <a:r>
              <a:rPr lang="ru-RU" sz="2400" dirty="0">
                <a:solidFill>
                  <a:schemeClr val="tx1"/>
                </a:solidFill>
              </a:rPr>
              <a:t> і потужного </a:t>
            </a:r>
            <a:r>
              <a:rPr lang="ru-RU" sz="2400" dirty="0" err="1" smtClean="0">
                <a:solidFill>
                  <a:schemeClr val="tx1"/>
                </a:solidFill>
              </a:rPr>
              <a:t>опрацювання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газовими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еманаціями</a:t>
            </a:r>
            <a:r>
              <a:rPr lang="ru-RU" sz="2400" dirty="0">
                <a:solidFill>
                  <a:schemeClr val="tx1"/>
                </a:solidFill>
              </a:rPr>
              <a:t>. Про </a:t>
            </a:r>
            <a:r>
              <a:rPr lang="ru-RU" sz="2400" dirty="0" err="1">
                <a:solidFill>
                  <a:schemeClr val="tx1"/>
                </a:solidFill>
              </a:rPr>
              <a:t>це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свідчить,по</a:t>
            </a:r>
            <a:r>
              <a:rPr lang="ru-RU" sz="2400" dirty="0" smtClean="0">
                <a:solidFill>
                  <a:schemeClr val="tx1"/>
                </a:solidFill>
              </a:rPr>
              <a:t>-перше </a:t>
            </a:r>
            <a:r>
              <a:rPr lang="ru-RU" sz="2400" dirty="0">
                <a:solidFill>
                  <a:schemeClr val="tx1"/>
                </a:solidFill>
              </a:rPr>
              <a:t>– </a:t>
            </a:r>
            <a:r>
              <a:rPr lang="ru-RU" sz="2400" dirty="0" err="1">
                <a:solidFill>
                  <a:schemeClr val="tx1"/>
                </a:solidFill>
              </a:rPr>
              <a:t>вигнуті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лінзовидні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окремості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кварцу та </a:t>
            </a:r>
            <a:r>
              <a:rPr lang="ru-RU" sz="2400" dirty="0" err="1">
                <a:solidFill>
                  <a:schemeClr val="tx1"/>
                </a:solidFill>
              </a:rPr>
              <a:t>гігантські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кристали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гранату </a:t>
            </a:r>
            <a:r>
              <a:rPr lang="ru-RU" sz="2400" dirty="0" err="1" smtClean="0">
                <a:solidFill>
                  <a:schemeClr val="tx1"/>
                </a:solidFill>
              </a:rPr>
              <a:t>розміром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до 5 см і </a:t>
            </a:r>
            <a:r>
              <a:rPr lang="ru-RU" sz="2400" dirty="0" err="1">
                <a:solidFill>
                  <a:schemeClr val="tx1"/>
                </a:solidFill>
              </a:rPr>
              <a:t>більше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</a:rPr>
              <a:t>апікальній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частині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ядра, </a:t>
            </a:r>
            <a:r>
              <a:rPr lang="ru-RU" sz="2400" dirty="0" err="1">
                <a:solidFill>
                  <a:schemeClr val="tx1"/>
                </a:solidFill>
              </a:rPr>
              <a:t>по-друге</a:t>
            </a:r>
            <a:r>
              <a:rPr lang="ru-RU" sz="2400" dirty="0">
                <a:solidFill>
                  <a:schemeClr val="tx1"/>
                </a:solidFill>
              </a:rPr>
              <a:t> – </a:t>
            </a:r>
            <a:r>
              <a:rPr lang="ru-RU" sz="2400" dirty="0" err="1">
                <a:solidFill>
                  <a:schemeClr val="tx1"/>
                </a:solidFill>
              </a:rPr>
              <a:t>біотит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проникаючий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в </a:t>
            </a:r>
            <a:r>
              <a:rPr lang="ru-RU" sz="2400" dirty="0" err="1">
                <a:solidFill>
                  <a:schemeClr val="tx1"/>
                </a:solidFill>
              </a:rPr>
              <a:t>усі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навіть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найдрібніші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тріщини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4678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1241489" cy="5474368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Родовище</a:t>
            </a:r>
            <a:r>
              <a:rPr lang="ru-RU" dirty="0">
                <a:solidFill>
                  <a:schemeClr val="tx1"/>
                </a:solidFill>
              </a:rPr>
              <a:t> Балка </a:t>
            </a:r>
            <a:r>
              <a:rPr lang="ru-RU" dirty="0" smtClean="0">
                <a:solidFill>
                  <a:schemeClr val="tx1"/>
                </a:solidFill>
              </a:rPr>
              <a:t>Великого Табору </a:t>
            </a:r>
            <a:r>
              <a:rPr lang="ru-RU" dirty="0" smtClean="0">
                <a:solidFill>
                  <a:schemeClr val="tx1"/>
                </a:solidFill>
              </a:rPr>
              <a:t>детально </a:t>
            </a:r>
            <a:r>
              <a:rPr lang="ru-RU" dirty="0" err="1">
                <a:solidFill>
                  <a:schemeClr val="tx1"/>
                </a:solidFill>
              </a:rPr>
              <a:t>розвідано</a:t>
            </a:r>
            <a:r>
              <a:rPr lang="ru-RU" dirty="0">
                <a:solidFill>
                  <a:schemeClr val="tx1"/>
                </a:solidFill>
              </a:rPr>
              <a:t> в 1958–1960 </a:t>
            </a:r>
            <a:r>
              <a:rPr lang="ru-RU" dirty="0" err="1">
                <a:solidFill>
                  <a:schemeClr val="tx1"/>
                </a:solidFill>
              </a:rPr>
              <a:t>рр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Харківською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КГРЕ як </a:t>
            </a:r>
            <a:r>
              <a:rPr lang="ru-RU" dirty="0" err="1" smtClean="0">
                <a:solidFill>
                  <a:schemeClr val="tx1"/>
                </a:solidFill>
              </a:rPr>
              <a:t>польовошпатова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сировина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для </a:t>
            </a:r>
            <a:r>
              <a:rPr lang="ru-RU" dirty="0" err="1">
                <a:solidFill>
                  <a:schemeClr val="tx1"/>
                </a:solidFill>
              </a:rPr>
              <a:t>керамічної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скляної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промисловості</a:t>
            </a:r>
            <a:r>
              <a:rPr lang="ru-RU" dirty="0">
                <a:solidFill>
                  <a:schemeClr val="tx1"/>
                </a:solidFill>
              </a:rPr>
              <a:t>. Зараз </a:t>
            </a:r>
            <a:r>
              <a:rPr lang="ru-RU" dirty="0" err="1">
                <a:solidFill>
                  <a:schemeClr val="tx1"/>
                </a:solidFill>
              </a:rPr>
              <a:t>родовище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розробляється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відкритим</a:t>
            </a:r>
            <a:r>
              <a:rPr lang="ru-RU" dirty="0">
                <a:solidFill>
                  <a:schemeClr val="tx1"/>
                </a:solidFill>
              </a:rPr>
              <a:t> способом. </a:t>
            </a:r>
            <a:r>
              <a:rPr lang="ru-RU" dirty="0" err="1">
                <a:solidFill>
                  <a:schemeClr val="tx1"/>
                </a:solidFill>
              </a:rPr>
              <a:t>Потужні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жили </a:t>
            </a:r>
            <a:r>
              <a:rPr lang="ru-RU" dirty="0" err="1">
                <a:solidFill>
                  <a:schemeClr val="tx1"/>
                </a:solidFill>
              </a:rPr>
              <a:t>розташовані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північній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балки </a:t>
            </a:r>
            <a:r>
              <a:rPr lang="ru-RU" dirty="0">
                <a:solidFill>
                  <a:schemeClr val="tx1"/>
                </a:solidFill>
              </a:rPr>
              <a:t>і </a:t>
            </a:r>
            <a:r>
              <a:rPr lang="ru-RU" dirty="0" err="1">
                <a:solidFill>
                  <a:schemeClr val="tx1"/>
                </a:solidFill>
              </a:rPr>
              <a:t>мають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північно-західне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простягання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Довжина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найбільшої</a:t>
            </a:r>
            <a:r>
              <a:rPr lang="ru-RU" dirty="0">
                <a:solidFill>
                  <a:schemeClr val="tx1"/>
                </a:solidFill>
              </a:rPr>
              <a:t> з них – 630 </a:t>
            </a:r>
            <a:r>
              <a:rPr lang="ru-RU" dirty="0" smtClean="0">
                <a:solidFill>
                  <a:schemeClr val="tx1"/>
                </a:solidFill>
              </a:rPr>
              <a:t>м, </a:t>
            </a:r>
            <a:r>
              <a:rPr lang="ru-RU" dirty="0" err="1" smtClean="0">
                <a:solidFill>
                  <a:schemeClr val="tx1"/>
                </a:solidFill>
              </a:rPr>
              <a:t>потужність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– 40-50 м, друга жила </a:t>
            </a:r>
            <a:r>
              <a:rPr lang="ru-RU" dirty="0" err="1" smtClean="0">
                <a:solidFill>
                  <a:schemeClr val="tx1"/>
                </a:solidFill>
              </a:rPr>
              <a:t>потужністю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50–57 м </a:t>
            </a:r>
            <a:r>
              <a:rPr lang="ru-RU" dirty="0" err="1">
                <a:solidFill>
                  <a:schemeClr val="tx1"/>
                </a:solidFill>
              </a:rPr>
              <a:t>простягається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на 605 </a:t>
            </a:r>
            <a:r>
              <a:rPr lang="ru-RU" dirty="0">
                <a:solidFill>
                  <a:schemeClr val="tx1"/>
                </a:solidFill>
              </a:rPr>
              <a:t>м, </a:t>
            </a:r>
            <a:r>
              <a:rPr lang="ru-RU" dirty="0" err="1">
                <a:solidFill>
                  <a:schemeClr val="tx1"/>
                </a:solidFill>
              </a:rPr>
              <a:t>третя</a:t>
            </a:r>
            <a:r>
              <a:rPr lang="ru-RU" dirty="0">
                <a:solidFill>
                  <a:schemeClr val="tx1"/>
                </a:solidFill>
              </a:rPr>
              <a:t> – на 400 м </a:t>
            </a:r>
            <a:r>
              <a:rPr lang="ru-RU" dirty="0" smtClean="0">
                <a:solidFill>
                  <a:schemeClr val="tx1"/>
                </a:solidFill>
              </a:rPr>
              <a:t>шириною 2-75 </a:t>
            </a:r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Жили </a:t>
            </a:r>
            <a:r>
              <a:rPr lang="ru-RU" dirty="0" err="1">
                <a:solidFill>
                  <a:schemeClr val="tx1"/>
                </a:solidFill>
              </a:rPr>
              <a:t>родовища</a:t>
            </a:r>
            <a:r>
              <a:rPr lang="ru-RU" dirty="0">
                <a:solidFill>
                  <a:schemeClr val="tx1"/>
                </a:solidFill>
              </a:rPr>
              <a:t> Балка Великого </a:t>
            </a:r>
            <a:r>
              <a:rPr lang="ru-RU" dirty="0" smtClean="0">
                <a:solidFill>
                  <a:schemeClr val="tx1"/>
                </a:solidFill>
              </a:rPr>
              <a:t>Табору </a:t>
            </a:r>
            <a:r>
              <a:rPr lang="ru-RU" dirty="0" err="1">
                <a:solidFill>
                  <a:schemeClr val="tx1"/>
                </a:solidFill>
              </a:rPr>
              <a:t>складені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переважно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пегматитами неясно-</a:t>
            </a:r>
            <a:r>
              <a:rPr lang="ru-RU" dirty="0" err="1" smtClean="0">
                <a:solidFill>
                  <a:schemeClr val="tx1"/>
                </a:solidFill>
              </a:rPr>
              <a:t>графічної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(51,1 %) та </a:t>
            </a:r>
            <a:r>
              <a:rPr lang="ru-RU" dirty="0" err="1" smtClean="0">
                <a:solidFill>
                  <a:schemeClr val="tx1"/>
                </a:solidFill>
              </a:rPr>
              <a:t>графічної</a:t>
            </a:r>
            <a:r>
              <a:rPr lang="ru-RU" dirty="0" smtClean="0">
                <a:solidFill>
                  <a:schemeClr val="tx1"/>
                </a:solidFill>
              </a:rPr>
              <a:t> (33 </a:t>
            </a:r>
            <a:r>
              <a:rPr lang="ru-RU" dirty="0">
                <a:solidFill>
                  <a:schemeClr val="tx1"/>
                </a:solidFill>
              </a:rPr>
              <a:t>%) </a:t>
            </a:r>
            <a:r>
              <a:rPr lang="ru-RU" dirty="0" err="1">
                <a:solidFill>
                  <a:schemeClr val="tx1"/>
                </a:solidFill>
              </a:rPr>
              <a:t>структури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Меншу</a:t>
            </a:r>
            <a:r>
              <a:rPr lang="ru-RU" dirty="0">
                <a:solidFill>
                  <a:schemeClr val="tx1"/>
                </a:solidFill>
              </a:rPr>
              <a:t> роль </a:t>
            </a:r>
            <a:r>
              <a:rPr lang="ru-RU" dirty="0" err="1" smtClean="0">
                <a:solidFill>
                  <a:schemeClr val="tx1"/>
                </a:solidFill>
              </a:rPr>
              <a:t>відіграють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пегматити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пегматоїдної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зернистої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блокової</a:t>
            </a:r>
            <a:r>
              <a:rPr lang="ru-RU" dirty="0">
                <a:solidFill>
                  <a:schemeClr val="tx1"/>
                </a:solidFill>
              </a:rPr>
              <a:t> (1,1 %) </a:t>
            </a:r>
            <a:r>
              <a:rPr lang="ru-RU" dirty="0" err="1">
                <a:solidFill>
                  <a:schemeClr val="tx1"/>
                </a:solidFill>
              </a:rPr>
              <a:t>структури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Будова </a:t>
            </a:r>
            <a:r>
              <a:rPr lang="ru-RU" dirty="0" err="1" smtClean="0">
                <a:solidFill>
                  <a:schemeClr val="tx1"/>
                </a:solidFill>
              </a:rPr>
              <a:t>пегматитових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жил </a:t>
            </a:r>
            <a:r>
              <a:rPr lang="ru-RU" dirty="0" err="1">
                <a:solidFill>
                  <a:schemeClr val="tx1"/>
                </a:solidFill>
              </a:rPr>
              <a:t>зональна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 smtClean="0">
                <a:solidFill>
                  <a:schemeClr val="tx1"/>
                </a:solidFill>
              </a:rPr>
              <a:t>центральну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займають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пегматити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графічної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структури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облямовані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пегматитами </a:t>
            </a:r>
            <a:r>
              <a:rPr lang="ru-RU" dirty="0">
                <a:solidFill>
                  <a:schemeClr val="tx1"/>
                </a:solidFill>
              </a:rPr>
              <a:t>з неясно-</a:t>
            </a:r>
            <a:r>
              <a:rPr lang="ru-RU" dirty="0" err="1">
                <a:solidFill>
                  <a:schemeClr val="tx1"/>
                </a:solidFill>
              </a:rPr>
              <a:t>графічною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псевдографічною</a:t>
            </a:r>
            <a:r>
              <a:rPr lang="ru-RU" dirty="0">
                <a:solidFill>
                  <a:schemeClr val="tx1"/>
                </a:solidFill>
              </a:rPr>
              <a:t>) і зернистою структурою.</a:t>
            </a:r>
          </a:p>
        </p:txBody>
      </p:sp>
    </p:spTree>
    <p:extLst>
      <p:ext uri="{BB962C8B-B14F-4D97-AF65-F5344CB8AC3E}">
        <p14:creationId xmlns:p14="http://schemas.microsoft.com/office/powerpoint/2010/main" val="2196911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789102" cy="576312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Зона </a:t>
            </a:r>
            <a:r>
              <a:rPr lang="ru-RU" dirty="0" err="1">
                <a:solidFill>
                  <a:schemeClr val="tx1"/>
                </a:solidFill>
              </a:rPr>
              <a:t>графічного</a:t>
            </a:r>
            <a:r>
              <a:rPr lang="ru-RU" dirty="0">
                <a:solidFill>
                  <a:schemeClr val="tx1"/>
                </a:solidFill>
              </a:rPr>
              <a:t> пегматиту </a:t>
            </a:r>
            <a:r>
              <a:rPr lang="ru-RU" dirty="0" err="1" smtClean="0">
                <a:solidFill>
                  <a:schemeClr val="tx1"/>
                </a:solidFill>
              </a:rPr>
              <a:t>північно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східної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потужність</a:t>
            </a:r>
            <a:r>
              <a:rPr lang="ru-RU" dirty="0">
                <a:solidFill>
                  <a:schemeClr val="tx1"/>
                </a:solidFill>
              </a:rPr>
              <a:t> до 10 м</a:t>
            </a:r>
            <a:r>
              <a:rPr lang="ru-RU" dirty="0" smtClean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південно-західної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досягає</a:t>
            </a:r>
            <a:r>
              <a:rPr lang="ru-RU" dirty="0">
                <a:solidFill>
                  <a:schemeClr val="tx1"/>
                </a:solidFill>
              </a:rPr>
              <a:t> 30 м. </a:t>
            </a:r>
            <a:r>
              <a:rPr lang="ru-RU" dirty="0" err="1" smtClean="0">
                <a:solidFill>
                  <a:schemeClr val="tx1"/>
                </a:solidFill>
              </a:rPr>
              <a:t>Падіння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жили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кутом 10-19о. </a:t>
            </a:r>
            <a:r>
              <a:rPr lang="ru-RU" dirty="0" err="1">
                <a:solidFill>
                  <a:schemeClr val="tx1"/>
                </a:solidFill>
              </a:rPr>
              <a:t>Падіння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зон з </a:t>
            </a:r>
            <a:r>
              <a:rPr lang="ru-RU" dirty="0" err="1">
                <a:solidFill>
                  <a:schemeClr val="tx1"/>
                </a:solidFill>
              </a:rPr>
              <a:t>графічним</a:t>
            </a:r>
            <a:r>
              <a:rPr lang="ru-RU" dirty="0">
                <a:solidFill>
                  <a:schemeClr val="tx1"/>
                </a:solidFill>
              </a:rPr>
              <a:t> пегматитами – 35–40</a:t>
            </a:r>
            <a:r>
              <a:rPr lang="ru-RU" baseline="30000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Співвідношення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обсягів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неясно-</a:t>
            </a:r>
            <a:r>
              <a:rPr lang="ru-RU" dirty="0" err="1" smtClean="0">
                <a:solidFill>
                  <a:schemeClr val="tx1"/>
                </a:solidFill>
              </a:rPr>
              <a:t>графічних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пегматитів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обсягів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графічних</a:t>
            </a:r>
            <a:r>
              <a:rPr lang="ru-RU" dirty="0" smtClean="0">
                <a:solidFill>
                  <a:schemeClr val="tx1"/>
                </a:solidFill>
              </a:rPr>
              <a:t> становить </a:t>
            </a:r>
            <a:r>
              <a:rPr lang="ru-RU" dirty="0">
                <a:solidFill>
                  <a:schemeClr val="tx1"/>
                </a:solidFill>
              </a:rPr>
              <a:t>2:1. </a:t>
            </a:r>
            <a:r>
              <a:rPr lang="ru-RU" dirty="0" err="1">
                <a:solidFill>
                  <a:schemeClr val="tx1"/>
                </a:solidFill>
              </a:rPr>
              <a:t>Загальні</a:t>
            </a:r>
            <a:r>
              <a:rPr lang="ru-RU" dirty="0">
                <a:solidFill>
                  <a:schemeClr val="tx1"/>
                </a:solidFill>
              </a:rPr>
              <a:t> запаси </a:t>
            </a:r>
            <a:r>
              <a:rPr lang="ru-RU" dirty="0" err="1" smtClean="0">
                <a:solidFill>
                  <a:schemeClr val="tx1"/>
                </a:solidFill>
              </a:rPr>
              <a:t>пегматитів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дорівнюють</a:t>
            </a:r>
            <a:r>
              <a:rPr lang="ru-RU" dirty="0">
                <a:solidFill>
                  <a:schemeClr val="tx1"/>
                </a:solidFill>
              </a:rPr>
              <a:t> 5152 м</a:t>
            </a:r>
            <a:r>
              <a:rPr lang="ru-RU" baseline="30000" dirty="0">
                <a:solidFill>
                  <a:schemeClr val="tx1"/>
                </a:solidFill>
              </a:rPr>
              <a:t>3</a:t>
            </a:r>
            <a:r>
              <a:rPr lang="ru-RU" dirty="0">
                <a:solidFill>
                  <a:schemeClr val="tx1"/>
                </a:solidFill>
              </a:rPr>
              <a:t>, у тому </a:t>
            </a:r>
            <a:r>
              <a:rPr lang="ru-RU" dirty="0" err="1" smtClean="0">
                <a:solidFill>
                  <a:schemeClr val="tx1"/>
                </a:solidFill>
              </a:rPr>
              <a:t>числі</a:t>
            </a:r>
            <a:r>
              <a:rPr lang="ru-RU" dirty="0" smtClean="0">
                <a:solidFill>
                  <a:schemeClr val="tx1"/>
                </a:solidFill>
              </a:rPr>
              <a:t> 1717,3 </a:t>
            </a:r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baseline="30000" dirty="0">
                <a:solidFill>
                  <a:schemeClr val="tx1"/>
                </a:solidFill>
              </a:rPr>
              <a:t>3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графічного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Крім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основних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породоутворюючих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мінералів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пегматити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гранат, </a:t>
            </a:r>
            <a:r>
              <a:rPr lang="ru-RU" dirty="0" err="1" smtClean="0">
                <a:solidFill>
                  <a:schemeClr val="tx1"/>
                </a:solidFill>
              </a:rPr>
              <a:t>біотит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мусковіт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берил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турмалін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Кожен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 </a:t>
            </a:r>
            <a:r>
              <a:rPr lang="ru-RU" dirty="0" err="1">
                <a:solidFill>
                  <a:schemeClr val="tx1"/>
                </a:solidFill>
              </a:rPr>
              <a:t>перерахованих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мінералів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тісний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генетичний</a:t>
            </a:r>
            <a:r>
              <a:rPr lang="ru-RU" dirty="0" err="1">
                <a:solidFill>
                  <a:schemeClr val="tx1"/>
                </a:solidFill>
              </a:rPr>
              <a:t>зв’язок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вміщуючими</a:t>
            </a:r>
            <a:r>
              <a:rPr lang="ru-RU" dirty="0">
                <a:solidFill>
                  <a:schemeClr val="tx1"/>
                </a:solidFill>
              </a:rPr>
              <a:t> породами.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Письмові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пегматити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Єлисеївського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рудного поля </a:t>
            </a:r>
            <a:r>
              <a:rPr lang="ru-RU" dirty="0" err="1">
                <a:solidFill>
                  <a:schemeClr val="tx1"/>
                </a:solidFill>
              </a:rPr>
              <a:t>мають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ефектний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ru-RU" dirty="0" err="1">
                <a:solidFill>
                  <a:schemeClr val="tx1"/>
                </a:solidFill>
              </a:rPr>
              <a:t>графічний</a:t>
            </a:r>
            <a:r>
              <a:rPr lang="ru-RU" dirty="0">
                <a:solidFill>
                  <a:schemeClr val="tx1"/>
                </a:solidFill>
              </a:rPr>
              <a:t>» </a:t>
            </a:r>
            <a:r>
              <a:rPr lang="ru-RU" dirty="0" err="1">
                <a:solidFill>
                  <a:schemeClr val="tx1"/>
                </a:solidFill>
              </a:rPr>
              <a:t>малюнок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утворений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закономірними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зрощеннями</a:t>
            </a:r>
            <a:r>
              <a:rPr lang="ru-RU" dirty="0">
                <a:solidFill>
                  <a:schemeClr val="tx1"/>
                </a:solidFill>
              </a:rPr>
              <a:t> кварцу </a:t>
            </a:r>
            <a:r>
              <a:rPr lang="ru-RU" dirty="0" smtClean="0">
                <a:solidFill>
                  <a:schemeClr val="tx1"/>
                </a:solidFill>
              </a:rPr>
              <a:t>та </a:t>
            </a:r>
            <a:r>
              <a:rPr lang="ru-RU" dirty="0" err="1" smtClean="0">
                <a:solidFill>
                  <a:schemeClr val="tx1"/>
                </a:solidFill>
              </a:rPr>
              <a:t>польового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шпату. </a:t>
            </a:r>
            <a:r>
              <a:rPr lang="ru-RU" dirty="0" err="1">
                <a:solidFill>
                  <a:schemeClr val="tx1"/>
                </a:solidFill>
              </a:rPr>
              <a:t>Досліджувані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пегматити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багаті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різноманітністю</a:t>
            </a:r>
            <a:r>
              <a:rPr lang="ru-RU" dirty="0">
                <a:solidFill>
                  <a:schemeClr val="tx1"/>
                </a:solidFill>
              </a:rPr>
              <a:t> форм </a:t>
            </a:r>
            <a:r>
              <a:rPr lang="ru-RU" dirty="0" err="1" smtClean="0">
                <a:solidFill>
                  <a:schemeClr val="tx1"/>
                </a:solidFill>
              </a:rPr>
              <a:t>вростків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кварцу. </a:t>
            </a:r>
            <a:r>
              <a:rPr lang="ru-RU" dirty="0" err="1">
                <a:solidFill>
                  <a:schemeClr val="tx1"/>
                </a:solidFill>
              </a:rPr>
              <a:t>Виходячи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іхтіогліпти</a:t>
            </a:r>
            <a:r>
              <a:rPr lang="ru-RU" dirty="0" smtClean="0">
                <a:solidFill>
                  <a:schemeClr val="tx1"/>
                </a:solidFill>
              </a:rPr>
              <a:t> кварцу </a:t>
            </a:r>
            <a:r>
              <a:rPr lang="ru-RU" dirty="0" err="1">
                <a:solidFill>
                  <a:schemeClr val="tx1"/>
                </a:solidFill>
              </a:rPr>
              <a:t>класифікують</a:t>
            </a:r>
            <a:r>
              <a:rPr lang="ru-RU" dirty="0">
                <a:solidFill>
                  <a:schemeClr val="tx1"/>
                </a:solidFill>
              </a:rPr>
              <a:t> за формою і </a:t>
            </a:r>
            <a:r>
              <a:rPr lang="ru-RU" dirty="0" err="1" smtClean="0">
                <a:solidFill>
                  <a:schemeClr val="tx1"/>
                </a:solidFill>
              </a:rPr>
              <a:t>розміром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Спостерігаються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різновиди</a:t>
            </a:r>
            <a:r>
              <a:rPr lang="ru-RU" dirty="0" smtClean="0">
                <a:solidFill>
                  <a:schemeClr val="tx1"/>
                </a:solidFill>
              </a:rPr>
              <a:t> форм </a:t>
            </a:r>
            <a:r>
              <a:rPr lang="ru-RU" dirty="0" err="1">
                <a:solidFill>
                  <a:schemeClr val="tx1"/>
                </a:solidFill>
              </a:rPr>
              <a:t>графічних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проростань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 smtClean="0">
                <a:solidFill>
                  <a:schemeClr val="tx1"/>
                </a:solidFill>
              </a:rPr>
              <a:t>хвилеподібні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великі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вигнуті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іхтіогліпти</a:t>
            </a:r>
            <a:r>
              <a:rPr lang="ru-RU" dirty="0">
                <a:solidFill>
                  <a:schemeClr val="tx1"/>
                </a:solidFill>
              </a:rPr>
              <a:t>); </a:t>
            </a:r>
            <a:r>
              <a:rPr lang="ru-RU" dirty="0" err="1" smtClean="0">
                <a:solidFill>
                  <a:schemeClr val="tx1"/>
                </a:solidFill>
              </a:rPr>
              <a:t>пластинчасті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(у </a:t>
            </a:r>
            <a:r>
              <a:rPr lang="ru-RU" dirty="0" err="1">
                <a:solidFill>
                  <a:schemeClr val="tx1"/>
                </a:solidFill>
              </a:rPr>
              <a:t>вигляді</a:t>
            </a:r>
            <a:r>
              <a:rPr lang="ru-RU" dirty="0">
                <a:solidFill>
                  <a:schemeClr val="tx1"/>
                </a:solidFill>
              </a:rPr>
              <a:t> пластинок, </a:t>
            </a:r>
            <a:r>
              <a:rPr lang="ru-RU" dirty="0" err="1" smtClean="0">
                <a:solidFill>
                  <a:schemeClr val="tx1"/>
                </a:solidFill>
              </a:rPr>
              <a:t>орієнтовані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err="1">
                <a:solidFill>
                  <a:schemeClr val="tx1"/>
                </a:solidFill>
              </a:rPr>
              <a:t>двох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напрямках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кутом </a:t>
            </a:r>
            <a:r>
              <a:rPr lang="ru-RU" dirty="0" smtClean="0">
                <a:solidFill>
                  <a:schemeClr val="tx1"/>
                </a:solidFill>
              </a:rPr>
              <a:t>70–75</a:t>
            </a:r>
            <a:r>
              <a:rPr lang="ru-RU" dirty="0">
                <a:solidFill>
                  <a:schemeClr val="tx1"/>
                </a:solidFill>
              </a:rPr>
              <a:t>°); </a:t>
            </a:r>
            <a:r>
              <a:rPr lang="ru-RU" dirty="0" err="1">
                <a:solidFill>
                  <a:schemeClr val="tx1"/>
                </a:solidFill>
              </a:rPr>
              <a:t>пунктирні</a:t>
            </a:r>
            <a:r>
              <a:rPr lang="ru-RU" dirty="0">
                <a:solidFill>
                  <a:schemeClr val="tx1"/>
                </a:solidFill>
              </a:rPr>
              <a:t> (до 5 мм </a:t>
            </a:r>
            <a:r>
              <a:rPr lang="ru-RU" dirty="0" err="1">
                <a:solidFill>
                  <a:schemeClr val="tx1"/>
                </a:solidFill>
              </a:rPr>
              <a:t>завдовжки</a:t>
            </a:r>
            <a:r>
              <a:rPr lang="ru-RU" dirty="0" smtClean="0">
                <a:solidFill>
                  <a:schemeClr val="tx1"/>
                </a:solidFill>
              </a:rPr>
              <a:t>); </a:t>
            </a:r>
            <a:r>
              <a:rPr lang="ru-RU" dirty="0" err="1" smtClean="0">
                <a:solidFill>
                  <a:schemeClr val="tx1"/>
                </a:solidFill>
              </a:rPr>
              <a:t>олівцеподібні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тонкі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більше</a:t>
            </a:r>
            <a:r>
              <a:rPr lang="ru-RU" dirty="0">
                <a:solidFill>
                  <a:schemeClr val="tx1"/>
                </a:solidFill>
              </a:rPr>
              <a:t> 5 </a:t>
            </a:r>
            <a:r>
              <a:rPr lang="ru-RU" dirty="0" smtClean="0">
                <a:solidFill>
                  <a:schemeClr val="tx1"/>
                </a:solidFill>
              </a:rPr>
              <a:t>мм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7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587" y="0"/>
            <a:ext cx="8534400" cy="1183907"/>
          </a:xfrm>
        </p:spPr>
        <p:txBody>
          <a:bodyPr/>
          <a:lstStyle/>
          <a:p>
            <a:r>
              <a:rPr lang="uk-UA" dirty="0" smtClean="0"/>
              <a:t>Амазоніт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764" y="943276"/>
            <a:ext cx="10693668" cy="5245767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Характерний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зелений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колір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Шліфують</a:t>
            </a:r>
            <a:r>
              <a:rPr lang="ru-RU" dirty="0">
                <a:solidFill>
                  <a:schemeClr val="tx1"/>
                </a:solidFill>
              </a:rPr>
              <a:t> плоскими </a:t>
            </a:r>
            <a:r>
              <a:rPr lang="ru-RU" dirty="0" err="1">
                <a:solidFill>
                  <a:schemeClr val="tx1"/>
                </a:solidFill>
              </a:rPr>
              <a:t>таблицями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smtClean="0">
                <a:solidFill>
                  <a:schemeClr val="tx1"/>
                </a:solidFill>
              </a:rPr>
              <a:t>кабошоном. </a:t>
            </a:r>
            <a:r>
              <a:rPr lang="ru-RU" dirty="0">
                <a:solidFill>
                  <a:schemeClr val="tx1"/>
                </a:solidFill>
              </a:rPr>
              <a:t>Кути коронки -40-50°, кути </a:t>
            </a:r>
            <a:r>
              <a:rPr lang="ru-RU" dirty="0" err="1">
                <a:solidFill>
                  <a:schemeClr val="tx1"/>
                </a:solidFill>
              </a:rPr>
              <a:t>павільйону</a:t>
            </a:r>
            <a:r>
              <a:rPr lang="ru-RU" dirty="0">
                <a:solidFill>
                  <a:schemeClr val="tx1"/>
                </a:solidFill>
              </a:rPr>
              <a:t>- 40-43°. </a:t>
            </a:r>
            <a:r>
              <a:rPr lang="ru-RU" dirty="0" err="1">
                <a:solidFill>
                  <a:schemeClr val="tx1"/>
                </a:solidFill>
              </a:rPr>
              <a:t>Найбільш</a:t>
            </a:r>
            <a:r>
              <a:rPr lang="ru-RU" dirty="0">
                <a:solidFill>
                  <a:schemeClr val="tx1"/>
                </a:solidFill>
              </a:rPr>
              <a:t> широко </a:t>
            </a:r>
            <a:r>
              <a:rPr lang="ru-RU" dirty="0" err="1">
                <a:solidFill>
                  <a:schemeClr val="tx1"/>
                </a:solidFill>
              </a:rPr>
              <a:t>застосовують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виготовлення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намиста</a:t>
            </a:r>
            <a:r>
              <a:rPr lang="ru-RU" dirty="0">
                <a:solidFill>
                  <a:schemeClr val="tx1"/>
                </a:solidFill>
              </a:rPr>
              <a:t>, ваз, шкатулок, </a:t>
            </a:r>
            <a:r>
              <a:rPr lang="ru-RU" dirty="0" err="1">
                <a:solidFill>
                  <a:schemeClr val="tx1"/>
                </a:solidFill>
              </a:rPr>
              <a:t>попільничок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тощо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Найбільші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родовищ</a:t>
            </a:r>
            <a:r>
              <a:rPr lang="ru-RU" dirty="0">
                <a:solidFill>
                  <a:schemeClr val="tx1"/>
                </a:solidFill>
              </a:rPr>
              <a:t> 6 в США(</a:t>
            </a:r>
            <a:r>
              <a:rPr lang="ru-RU" dirty="0" err="1">
                <a:solidFill>
                  <a:schemeClr val="tx1"/>
                </a:solidFill>
              </a:rPr>
              <a:t>шт.Колорадо</a:t>
            </a:r>
            <a:r>
              <a:rPr lang="ru-RU" dirty="0">
                <a:solidFill>
                  <a:schemeClr val="tx1"/>
                </a:solidFill>
              </a:rPr>
              <a:t>). </a:t>
            </a:r>
            <a:r>
              <a:rPr lang="ru-RU" dirty="0" err="1">
                <a:solidFill>
                  <a:schemeClr val="tx1"/>
                </a:solidFill>
              </a:rPr>
              <a:t>інші</a:t>
            </a:r>
            <a:r>
              <a:rPr lang="ru-RU" dirty="0">
                <a:solidFill>
                  <a:schemeClr val="tx1"/>
                </a:solidFill>
              </a:rPr>
              <a:t>- в </a:t>
            </a:r>
            <a:r>
              <a:rPr lang="ru-RU" dirty="0" err="1">
                <a:solidFill>
                  <a:schemeClr val="tx1"/>
                </a:solidFill>
              </a:rPr>
              <a:t>Бразилії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Індії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Намібії</a:t>
            </a:r>
            <a:r>
              <a:rPr lang="ru-RU" dirty="0">
                <a:solidFill>
                  <a:schemeClr val="tx1"/>
                </a:solidFill>
              </a:rPr>
              <a:t>, в РФ(</a:t>
            </a:r>
            <a:r>
              <a:rPr lang="ru-RU" dirty="0" err="1">
                <a:solidFill>
                  <a:schemeClr val="tx1"/>
                </a:solidFill>
              </a:rPr>
              <a:t>Забайкалля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Кольський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півострів-найкращої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якості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err="1">
                <a:solidFill>
                  <a:schemeClr val="tx1"/>
                </a:solidFill>
              </a:rPr>
              <a:t>Таджикістан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Памір</a:t>
            </a:r>
            <a:r>
              <a:rPr lang="ru-RU" dirty="0">
                <a:solidFill>
                  <a:schemeClr val="tx1"/>
                </a:solidFill>
              </a:rPr>
              <a:t>),  в </a:t>
            </a:r>
            <a:r>
              <a:rPr lang="ru-RU" dirty="0" err="1">
                <a:solidFill>
                  <a:schemeClr val="tx1"/>
                </a:solidFill>
              </a:rPr>
              <a:t>Україні</a:t>
            </a:r>
            <a:r>
              <a:rPr lang="ru-RU" dirty="0">
                <a:solidFill>
                  <a:schemeClr val="tx1"/>
                </a:solidFill>
              </a:rPr>
              <a:t> є прояви в </a:t>
            </a:r>
            <a:r>
              <a:rPr lang="ru-RU" dirty="0" err="1">
                <a:solidFill>
                  <a:schemeClr val="tx1"/>
                </a:solidFill>
              </a:rPr>
              <a:t>міжріччі</a:t>
            </a:r>
            <a:r>
              <a:rPr lang="ru-RU" dirty="0">
                <a:solidFill>
                  <a:schemeClr val="tx1"/>
                </a:solidFill>
              </a:rPr>
              <a:t> Перги-</a:t>
            </a:r>
            <a:r>
              <a:rPr lang="ru-RU" dirty="0" err="1">
                <a:solidFill>
                  <a:schemeClr val="tx1"/>
                </a:solidFill>
              </a:rPr>
              <a:t>Уборті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поблизу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сс.Перга</a:t>
            </a:r>
            <a:r>
              <a:rPr lang="ru-RU" dirty="0">
                <a:solidFill>
                  <a:schemeClr val="tx1"/>
                </a:solidFill>
              </a:rPr>
              <a:t> та Рудня-</a:t>
            </a:r>
            <a:r>
              <a:rPr lang="ru-RU" dirty="0" err="1">
                <a:solidFill>
                  <a:schemeClr val="tx1"/>
                </a:solidFill>
              </a:rPr>
              <a:t>Перганська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Олевського</a:t>
            </a:r>
            <a:r>
              <a:rPr lang="ru-RU" dirty="0">
                <a:solidFill>
                  <a:schemeClr val="tx1"/>
                </a:solidFill>
              </a:rPr>
              <a:t> р-ну </a:t>
            </a:r>
            <a:r>
              <a:rPr lang="ru-RU" dirty="0" err="1">
                <a:solidFill>
                  <a:schemeClr val="tx1"/>
                </a:solidFill>
              </a:rPr>
              <a:t>Житомирської</a:t>
            </a:r>
            <a:r>
              <a:rPr lang="ru-RU" dirty="0">
                <a:solidFill>
                  <a:schemeClr val="tx1"/>
                </a:solidFill>
              </a:rPr>
              <a:t> обл. Тут </a:t>
            </a:r>
            <a:r>
              <a:rPr lang="ru-RU" dirty="0" err="1">
                <a:solidFill>
                  <a:schemeClr val="tx1"/>
                </a:solidFill>
              </a:rPr>
              <a:t>відомі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амазоніт-кварцові</a:t>
            </a:r>
            <a:r>
              <a:rPr lang="ru-RU" dirty="0">
                <a:solidFill>
                  <a:schemeClr val="tx1"/>
                </a:solidFill>
              </a:rPr>
              <a:t> жили </a:t>
            </a:r>
            <a:r>
              <a:rPr lang="ru-RU" dirty="0" err="1">
                <a:solidFill>
                  <a:schemeClr val="tx1"/>
                </a:solidFill>
              </a:rPr>
              <a:t>потужністю</a:t>
            </a:r>
            <a:r>
              <a:rPr lang="ru-RU" dirty="0">
                <a:solidFill>
                  <a:schemeClr val="tx1"/>
                </a:solidFill>
              </a:rPr>
              <a:t> 3-15см(</a:t>
            </a:r>
            <a:r>
              <a:rPr lang="ru-RU" dirty="0" err="1">
                <a:solidFill>
                  <a:schemeClr val="tx1"/>
                </a:solidFill>
              </a:rPr>
              <a:t>інколи</a:t>
            </a:r>
            <a:r>
              <a:rPr lang="ru-RU" dirty="0">
                <a:solidFill>
                  <a:schemeClr val="tx1"/>
                </a:solidFill>
              </a:rPr>
              <a:t> до 0.5м),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перетинають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перуанські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граніти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пегматити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Амазоніт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забарвлений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інтенсивний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блакитно-зелений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бірюзовий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колір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Кристали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амазоніту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розмір</a:t>
            </a:r>
            <a:r>
              <a:rPr lang="ru-RU" dirty="0">
                <a:solidFill>
                  <a:schemeClr val="tx1"/>
                </a:solidFill>
              </a:rPr>
              <a:t> 1-5см.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відомі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кристали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амазоніту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камерних</a:t>
            </a:r>
            <a:r>
              <a:rPr lang="ru-RU" dirty="0">
                <a:solidFill>
                  <a:schemeClr val="tx1"/>
                </a:solidFill>
              </a:rPr>
              <a:t> пегматитах </a:t>
            </a:r>
            <a:r>
              <a:rPr lang="ru-RU" dirty="0" err="1">
                <a:solidFill>
                  <a:schemeClr val="tx1"/>
                </a:solidFill>
              </a:rPr>
              <a:t>Волині</a:t>
            </a:r>
            <a:r>
              <a:rPr lang="ru-RU" dirty="0">
                <a:solidFill>
                  <a:schemeClr val="tx1"/>
                </a:solidFill>
              </a:rPr>
              <a:t>. У </a:t>
            </a:r>
            <a:r>
              <a:rPr lang="ru-RU" dirty="0" err="1">
                <a:solidFill>
                  <a:schemeClr val="tx1"/>
                </a:solidFill>
              </a:rPr>
              <a:t>Приазов’ї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відомі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амазоніти</a:t>
            </a:r>
            <a:r>
              <a:rPr lang="ru-RU" dirty="0">
                <a:solidFill>
                  <a:schemeClr val="tx1"/>
                </a:solidFill>
              </a:rPr>
              <a:t> в пегматитах </a:t>
            </a:r>
            <a:r>
              <a:rPr lang="ru-RU" dirty="0" err="1">
                <a:solidFill>
                  <a:schemeClr val="tx1"/>
                </a:solidFill>
              </a:rPr>
              <a:t>поблизу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сс.Катеринівка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Кам’яні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Могили</a:t>
            </a:r>
            <a:r>
              <a:rPr lang="ru-RU" dirty="0">
                <a:solidFill>
                  <a:schemeClr val="tx1"/>
                </a:solidFill>
              </a:rPr>
              <a:t>. Тут вони </a:t>
            </a:r>
            <a:r>
              <a:rPr lang="ru-RU" dirty="0" err="1">
                <a:solidFill>
                  <a:schemeClr val="tx1"/>
                </a:solidFill>
              </a:rPr>
              <a:t>мають</a:t>
            </a:r>
            <a:r>
              <a:rPr lang="ru-RU" dirty="0">
                <a:solidFill>
                  <a:schemeClr val="tx1"/>
                </a:solidFill>
              </a:rPr>
              <a:t> зелено </a:t>
            </a:r>
            <a:r>
              <a:rPr lang="ru-RU" dirty="0" err="1">
                <a:solidFill>
                  <a:schemeClr val="tx1"/>
                </a:solidFill>
              </a:rPr>
              <a:t>блакитне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забарвлення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розподілене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нерівномірно</a:t>
            </a:r>
            <a:r>
              <a:rPr lang="ru-RU" dirty="0">
                <a:solidFill>
                  <a:schemeClr val="tx1"/>
                </a:solidFill>
              </a:rPr>
              <a:t> і переходить в  </a:t>
            </a:r>
            <a:r>
              <a:rPr lang="ru-RU" dirty="0" err="1">
                <a:solidFill>
                  <a:schemeClr val="tx1"/>
                </a:solidFill>
              </a:rPr>
              <a:t>рожевувате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жовтувато-рожеве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Поблизу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місця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біля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с.Стара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Ігнатівка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серед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пегматитових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порід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відомий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амазоніт</a:t>
            </a:r>
            <a:r>
              <a:rPr lang="ru-RU" dirty="0">
                <a:solidFill>
                  <a:schemeClr val="tx1"/>
                </a:solidFill>
              </a:rPr>
              <a:t>  з </a:t>
            </a:r>
            <a:r>
              <a:rPr lang="ru-RU" dirty="0" err="1">
                <a:solidFill>
                  <a:schemeClr val="tx1"/>
                </a:solidFill>
              </a:rPr>
              <a:t>нерівномірним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розподілом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інтенсивного</a:t>
            </a:r>
            <a:r>
              <a:rPr lang="ru-RU" dirty="0">
                <a:solidFill>
                  <a:schemeClr val="tx1"/>
                </a:solidFill>
              </a:rPr>
              <a:t> зеленого </a:t>
            </a:r>
            <a:r>
              <a:rPr lang="ru-RU" dirty="0" err="1">
                <a:solidFill>
                  <a:schemeClr val="tx1"/>
                </a:solidFill>
              </a:rPr>
              <a:t>забарвлення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6634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330" y="252217"/>
            <a:ext cx="8534400" cy="845064"/>
          </a:xfrm>
        </p:spPr>
        <p:txBody>
          <a:bodyPr/>
          <a:lstStyle/>
          <a:p>
            <a:r>
              <a:rPr lang="ru-RU" dirty="0" err="1"/>
              <a:t>Обробка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329" y="1097281"/>
            <a:ext cx="10721725" cy="5265017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Більшість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мінеральних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групи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польових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шпатів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спайність</a:t>
            </a:r>
            <a:r>
              <a:rPr lang="ru-RU" dirty="0">
                <a:solidFill>
                  <a:schemeClr val="tx1"/>
                </a:solidFill>
              </a:rPr>
              <a:t>, при </a:t>
            </a:r>
            <a:r>
              <a:rPr lang="ru-RU" dirty="0" err="1">
                <a:solidFill>
                  <a:schemeClr val="tx1"/>
                </a:solidFill>
              </a:rPr>
              <a:t>цьому</a:t>
            </a:r>
            <a:r>
              <a:rPr lang="ru-RU" dirty="0">
                <a:solidFill>
                  <a:schemeClr val="tx1"/>
                </a:solidFill>
              </a:rPr>
              <a:t> один </a:t>
            </a:r>
            <a:r>
              <a:rPr lang="ru-RU" dirty="0" err="1">
                <a:solidFill>
                  <a:schemeClr val="tx1"/>
                </a:solidFill>
              </a:rPr>
              <a:t>напрямок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напрямок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досконалої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спайності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інший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err="1">
                <a:solidFill>
                  <a:schemeClr val="tx1"/>
                </a:solidFill>
              </a:rPr>
              <a:t>менш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досконалої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мінералі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чутливі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нагрівання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звичайних</a:t>
            </a:r>
            <a:r>
              <a:rPr lang="ru-RU" dirty="0">
                <a:solidFill>
                  <a:schemeClr val="tx1"/>
                </a:solidFill>
              </a:rPr>
              <a:t> температур </a:t>
            </a:r>
            <a:r>
              <a:rPr lang="ru-RU" dirty="0" err="1">
                <a:solidFill>
                  <a:schemeClr val="tx1"/>
                </a:solidFill>
              </a:rPr>
              <a:t>наклеювання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Матеріал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кабошонів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обдирається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шліфується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швидко</a:t>
            </a:r>
            <a:r>
              <a:rPr lang="ru-RU" dirty="0">
                <a:solidFill>
                  <a:schemeClr val="tx1"/>
                </a:solidFill>
              </a:rPr>
              <a:t>, особливо </a:t>
            </a:r>
            <a:r>
              <a:rPr lang="ru-RU" dirty="0" err="1">
                <a:solidFill>
                  <a:schemeClr val="tx1"/>
                </a:solidFill>
              </a:rPr>
              <a:t>амазоніт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пертит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перистерит</a:t>
            </a:r>
            <a:r>
              <a:rPr lang="ru-RU" dirty="0">
                <a:solidFill>
                  <a:schemeClr val="tx1"/>
                </a:solidFill>
              </a:rPr>
              <a:t>. Тому </a:t>
            </a:r>
            <a:r>
              <a:rPr lang="ru-RU" dirty="0" err="1">
                <a:solidFill>
                  <a:schemeClr val="tx1"/>
                </a:solidFill>
              </a:rPr>
              <a:t>кабошони</a:t>
            </a:r>
            <a:r>
              <a:rPr lang="ru-RU" dirty="0">
                <a:solidFill>
                  <a:schemeClr val="tx1"/>
                </a:solidFill>
              </a:rPr>
              <a:t> з них </a:t>
            </a:r>
            <a:r>
              <a:rPr lang="ru-RU" dirty="0" err="1">
                <a:solidFill>
                  <a:schemeClr val="tx1"/>
                </a:solidFill>
              </a:rPr>
              <a:t>можуть</a:t>
            </a:r>
            <a:r>
              <a:rPr lang="ru-RU" dirty="0">
                <a:solidFill>
                  <a:schemeClr val="tx1"/>
                </a:solidFill>
              </a:rPr>
              <a:t> легко </a:t>
            </a:r>
            <a:r>
              <a:rPr lang="ru-RU" dirty="0" err="1">
                <a:solidFill>
                  <a:schemeClr val="tx1"/>
                </a:solidFill>
              </a:rPr>
              <a:t>втрачати</a:t>
            </a:r>
            <a:r>
              <a:rPr lang="ru-RU" dirty="0">
                <a:solidFill>
                  <a:schemeClr val="tx1"/>
                </a:solidFill>
              </a:rPr>
              <a:t> форму при </a:t>
            </a:r>
            <a:r>
              <a:rPr lang="ru-RU" dirty="0" err="1">
                <a:solidFill>
                  <a:schemeClr val="tx1"/>
                </a:solidFill>
              </a:rPr>
              <a:t>обробці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внаслідок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пришвидшеного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видалення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матеріалу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вздовж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площин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спайності</a:t>
            </a:r>
            <a:r>
              <a:rPr lang="ru-RU" dirty="0">
                <a:solidFill>
                  <a:schemeClr val="tx1"/>
                </a:solidFill>
              </a:rPr>
              <a:t>. На </a:t>
            </a:r>
            <a:r>
              <a:rPr lang="ru-RU" dirty="0" err="1">
                <a:solidFill>
                  <a:schemeClr val="tx1"/>
                </a:solidFill>
              </a:rPr>
              <a:t>початкових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етапах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обробки</a:t>
            </a:r>
            <a:r>
              <a:rPr lang="ru-RU" dirty="0">
                <a:solidFill>
                  <a:schemeClr val="tx1"/>
                </a:solidFill>
              </a:rPr>
              <a:t> кабошона </a:t>
            </a:r>
            <a:r>
              <a:rPr lang="ru-RU" dirty="0" err="1">
                <a:solidFill>
                  <a:schemeClr val="tx1"/>
                </a:solidFill>
              </a:rPr>
              <a:t>рекомендується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стежити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формою. </a:t>
            </a:r>
          </a:p>
          <a:p>
            <a:r>
              <a:rPr lang="ru-RU" dirty="0" err="1">
                <a:solidFill>
                  <a:schemeClr val="tx1"/>
                </a:solidFill>
              </a:rPr>
              <a:t>Полірується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швидко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дзеркального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блиску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окисом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церію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фетрі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шкірі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деревині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ін</a:t>
            </a:r>
            <a:r>
              <a:rPr lang="ru-RU" dirty="0">
                <a:solidFill>
                  <a:schemeClr val="tx1"/>
                </a:solidFill>
              </a:rPr>
              <a:t>. У тому </a:t>
            </a:r>
            <a:r>
              <a:rPr lang="ru-RU" dirty="0" err="1">
                <a:solidFill>
                  <a:schemeClr val="tx1"/>
                </a:solidFill>
              </a:rPr>
              <a:t>випадку</a:t>
            </a:r>
            <a:r>
              <a:rPr lang="ru-RU" dirty="0">
                <a:solidFill>
                  <a:schemeClr val="tx1"/>
                </a:solidFill>
              </a:rPr>
              <a:t>, коли в </a:t>
            </a:r>
            <a:r>
              <a:rPr lang="ru-RU" dirty="0" err="1">
                <a:solidFill>
                  <a:schemeClr val="tx1"/>
                </a:solidFill>
              </a:rPr>
              <a:t>амазоніті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пертиті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перисте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риті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багато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площин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окремості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шилеризація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err="1">
                <a:solidFill>
                  <a:schemeClr val="tx1"/>
                </a:solidFill>
              </a:rPr>
              <a:t>поверхні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більш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менш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паралельні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інколи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швидше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сколюються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ніж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поліруються</a:t>
            </a:r>
            <a:r>
              <a:rPr lang="ru-RU" dirty="0">
                <a:solidFill>
                  <a:schemeClr val="tx1"/>
                </a:solidFill>
              </a:rPr>
              <a:t>; тому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виникнути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необхідність</a:t>
            </a:r>
            <a:r>
              <a:rPr lang="ru-RU" dirty="0">
                <a:solidFill>
                  <a:schemeClr val="tx1"/>
                </a:solidFill>
              </a:rPr>
              <a:t>  остаточного </a:t>
            </a:r>
            <a:r>
              <a:rPr lang="ru-RU" dirty="0" err="1">
                <a:solidFill>
                  <a:schemeClr val="tx1"/>
                </a:solidFill>
              </a:rPr>
              <a:t>полірування</a:t>
            </a:r>
            <a:r>
              <a:rPr lang="ru-RU" dirty="0">
                <a:solidFill>
                  <a:schemeClr val="tx1"/>
                </a:solidFill>
              </a:rPr>
              <a:t> 0.5мкм порошком на </a:t>
            </a:r>
            <a:r>
              <a:rPr lang="ru-RU" dirty="0" err="1">
                <a:solidFill>
                  <a:schemeClr val="tx1"/>
                </a:solidFill>
              </a:rPr>
              <a:t>деревині</a:t>
            </a:r>
            <a:r>
              <a:rPr lang="ru-RU" dirty="0">
                <a:solidFill>
                  <a:schemeClr val="tx1"/>
                </a:solidFill>
              </a:rPr>
              <a:t> . З </a:t>
            </a:r>
            <a:r>
              <a:rPr lang="ru-RU" dirty="0" err="1">
                <a:solidFill>
                  <a:schemeClr val="tx1"/>
                </a:solidFill>
              </a:rPr>
              <a:t>цієї</a:t>
            </a:r>
            <a:r>
              <a:rPr lang="ru-RU" dirty="0">
                <a:solidFill>
                  <a:schemeClr val="tx1"/>
                </a:solidFill>
              </a:rPr>
              <a:t> причини не </a:t>
            </a:r>
            <a:r>
              <a:rPr lang="ru-RU" dirty="0" err="1">
                <a:solidFill>
                  <a:schemeClr val="tx1"/>
                </a:solidFill>
              </a:rPr>
              <a:t>варто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робити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плоскі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кабошони</a:t>
            </a:r>
            <a:r>
              <a:rPr lang="ru-RU" dirty="0">
                <a:solidFill>
                  <a:schemeClr val="tx1"/>
                </a:solidFill>
              </a:rPr>
              <a:t>. Пегматит  </a:t>
            </a:r>
            <a:r>
              <a:rPr lang="ru-RU" dirty="0" err="1">
                <a:solidFill>
                  <a:schemeClr val="tx1"/>
                </a:solidFill>
              </a:rPr>
              <a:t>вимагає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остаточної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обробки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деревині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брезенті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шкірі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послідовно</a:t>
            </a:r>
            <a:r>
              <a:rPr lang="ru-RU" dirty="0">
                <a:solidFill>
                  <a:schemeClr val="tx1"/>
                </a:solidFill>
              </a:rPr>
              <a:t> 15-, 3-, 1- мкм </a:t>
            </a:r>
            <a:r>
              <a:rPr lang="ru-RU" dirty="0" err="1">
                <a:solidFill>
                  <a:schemeClr val="tx1"/>
                </a:solidFill>
              </a:rPr>
              <a:t>алмазними</a:t>
            </a:r>
            <a:r>
              <a:rPr lang="ru-RU" dirty="0">
                <a:solidFill>
                  <a:schemeClr val="tx1"/>
                </a:solidFill>
              </a:rPr>
              <a:t> пастами. </a:t>
            </a:r>
            <a:r>
              <a:rPr lang="ru-RU" dirty="0" err="1">
                <a:solidFill>
                  <a:schemeClr val="tx1"/>
                </a:solidFill>
              </a:rPr>
              <a:t>Добрі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результати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можливі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окисом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церію</a:t>
            </a:r>
            <a:r>
              <a:rPr lang="ru-RU" dirty="0">
                <a:solidFill>
                  <a:schemeClr val="tx1"/>
                </a:solidFill>
              </a:rPr>
              <a:t> , але кварц при </a:t>
            </a:r>
            <a:r>
              <a:rPr lang="ru-RU" dirty="0" err="1">
                <a:solidFill>
                  <a:schemeClr val="tx1"/>
                </a:solidFill>
              </a:rPr>
              <a:t>цьому</a:t>
            </a:r>
            <a:r>
              <a:rPr lang="ru-RU" dirty="0">
                <a:solidFill>
                  <a:schemeClr val="tx1"/>
                </a:solidFill>
              </a:rPr>
              <a:t> буде </a:t>
            </a:r>
            <a:r>
              <a:rPr lang="ru-RU" dirty="0" err="1">
                <a:solidFill>
                  <a:schemeClr val="tx1"/>
                </a:solidFill>
              </a:rPr>
              <a:t>дещо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виступати</a:t>
            </a:r>
            <a:r>
              <a:rPr lang="ru-RU" dirty="0">
                <a:solidFill>
                  <a:schemeClr val="tx1"/>
                </a:solidFill>
              </a:rPr>
              <a:t> над </a:t>
            </a:r>
            <a:r>
              <a:rPr lang="ru-RU" dirty="0" err="1">
                <a:solidFill>
                  <a:schemeClr val="tx1"/>
                </a:solidFill>
              </a:rPr>
              <a:t>поверхнею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вольового</a:t>
            </a:r>
            <a:r>
              <a:rPr lang="ru-RU" dirty="0">
                <a:solidFill>
                  <a:schemeClr val="tx1"/>
                </a:solidFill>
              </a:rPr>
              <a:t> шпату. При </a:t>
            </a:r>
            <a:r>
              <a:rPr lang="ru-RU" dirty="0" err="1">
                <a:solidFill>
                  <a:schemeClr val="tx1"/>
                </a:solidFill>
              </a:rPr>
              <a:t>огранюванні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особливих</a:t>
            </a:r>
            <a:r>
              <a:rPr lang="ru-RU" dirty="0">
                <a:solidFill>
                  <a:schemeClr val="tx1"/>
                </a:solidFill>
              </a:rPr>
              <a:t> складностей не </a:t>
            </a:r>
            <a:r>
              <a:rPr lang="ru-RU" dirty="0" err="1">
                <a:solidFill>
                  <a:schemeClr val="tx1"/>
                </a:solidFill>
              </a:rPr>
              <a:t>виникає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поліруються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окисом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церію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пластмасі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олові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подібному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матеріалі</a:t>
            </a:r>
            <a:r>
              <a:rPr lang="ru-RU" dirty="0">
                <a:solidFill>
                  <a:schemeClr val="tx1"/>
                </a:solidFill>
              </a:rPr>
              <a:t> , а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тонкою алмазною пастою на </a:t>
            </a:r>
            <a:r>
              <a:rPr lang="ru-RU" dirty="0" err="1">
                <a:solidFill>
                  <a:schemeClr val="tx1"/>
                </a:solidFill>
              </a:rPr>
              <a:t>пластмасі</a:t>
            </a:r>
            <a:r>
              <a:rPr lang="ru-RU" dirty="0">
                <a:solidFill>
                  <a:schemeClr val="tx1"/>
                </a:solidFill>
              </a:rPr>
              <a:t>. Кути коронки 40-50°, кути </a:t>
            </a:r>
            <a:r>
              <a:rPr lang="ru-RU" dirty="0" err="1">
                <a:solidFill>
                  <a:schemeClr val="tx1"/>
                </a:solidFill>
              </a:rPr>
              <a:t>павільйону</a:t>
            </a:r>
            <a:r>
              <a:rPr lang="ru-RU" dirty="0">
                <a:solidFill>
                  <a:schemeClr val="tx1"/>
                </a:solidFill>
              </a:rPr>
              <a:t> 40-43°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09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972" y="329219"/>
            <a:ext cx="8534400" cy="1507067"/>
          </a:xfrm>
        </p:spPr>
        <p:txBody>
          <a:bodyPr/>
          <a:lstStyle/>
          <a:p>
            <a:r>
              <a:rPr lang="uk-UA" dirty="0" smtClean="0"/>
              <a:t>Амазоніт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713" y="2158466"/>
            <a:ext cx="8534400" cy="3615267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Таким чином, </a:t>
            </a:r>
            <a:r>
              <a:rPr lang="ru-RU" dirty="0" err="1">
                <a:solidFill>
                  <a:schemeClr val="tx1"/>
                </a:solidFill>
              </a:rPr>
              <a:t>амазоніт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генетично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пов'язаний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гранітними</a:t>
            </a:r>
            <a:r>
              <a:rPr lang="ru-RU" dirty="0">
                <a:solidFill>
                  <a:schemeClr val="tx1"/>
                </a:solidFill>
              </a:rPr>
              <a:t> пегматитами і </a:t>
            </a:r>
            <a:r>
              <a:rPr lang="ru-RU" dirty="0" err="1">
                <a:solidFill>
                  <a:schemeClr val="tx1"/>
                </a:solidFill>
              </a:rPr>
              <a:t>гранітами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Ювелірно-виробні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відміни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найбільш</a:t>
            </a:r>
            <a:r>
              <a:rPr lang="ru-RU" dirty="0">
                <a:solidFill>
                  <a:schemeClr val="tx1"/>
                </a:solidFill>
              </a:rPr>
              <a:t> часто </a:t>
            </a:r>
            <a:r>
              <a:rPr lang="ru-RU" dirty="0" err="1">
                <a:solidFill>
                  <a:schemeClr val="tx1"/>
                </a:solidFill>
              </a:rPr>
              <a:t>зустрічаються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екзо</a:t>
            </a:r>
            <a:r>
              <a:rPr lang="ru-RU" dirty="0">
                <a:solidFill>
                  <a:schemeClr val="tx1"/>
                </a:solidFill>
              </a:rPr>
              <a:t>- і </a:t>
            </a:r>
            <a:r>
              <a:rPr lang="ru-RU" dirty="0" err="1">
                <a:solidFill>
                  <a:schemeClr val="tx1"/>
                </a:solidFill>
              </a:rPr>
              <a:t>ендоконтактових</a:t>
            </a:r>
            <a:r>
              <a:rPr lang="ru-RU" dirty="0">
                <a:solidFill>
                  <a:schemeClr val="tx1"/>
                </a:solidFill>
              </a:rPr>
              <a:t> пегматитах </a:t>
            </a:r>
            <a:r>
              <a:rPr lang="ru-RU" dirty="0" err="1">
                <a:solidFill>
                  <a:schemeClr val="tx1"/>
                </a:solidFill>
              </a:rPr>
              <a:t>різного</a:t>
            </a:r>
            <a:r>
              <a:rPr lang="ru-RU" dirty="0">
                <a:solidFill>
                  <a:schemeClr val="tx1"/>
                </a:solidFill>
              </a:rPr>
              <a:t> типу: </a:t>
            </a:r>
            <a:r>
              <a:rPr lang="ru-RU" dirty="0" err="1">
                <a:solidFill>
                  <a:schemeClr val="tx1"/>
                </a:solidFill>
              </a:rPr>
              <a:t>рідкісноземельних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Кольський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півострів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Пержанський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рудний</a:t>
            </a:r>
            <a:r>
              <a:rPr lang="ru-RU" dirty="0">
                <a:solidFill>
                  <a:schemeClr val="tx1"/>
                </a:solidFill>
              </a:rPr>
              <a:t> район) і </a:t>
            </a:r>
            <a:r>
              <a:rPr lang="ru-RU" dirty="0" err="1">
                <a:solidFill>
                  <a:schemeClr val="tx1"/>
                </a:solidFill>
              </a:rPr>
              <a:t>міаролових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Ільменські</a:t>
            </a:r>
            <a:r>
              <a:rPr lang="ru-RU" dirty="0">
                <a:solidFill>
                  <a:schemeClr val="tx1"/>
                </a:solidFill>
              </a:rPr>
              <a:t> гори), </a:t>
            </a:r>
            <a:r>
              <a:rPr lang="ru-RU" dirty="0" err="1">
                <a:solidFill>
                  <a:schemeClr val="tx1"/>
                </a:solidFill>
              </a:rPr>
              <a:t>пов’язаних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гранітами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підвищеної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лужності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Амазоніт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зустрічається</a:t>
            </a:r>
            <a:r>
              <a:rPr lang="ru-RU" dirty="0">
                <a:solidFill>
                  <a:schemeClr val="tx1"/>
                </a:solidFill>
              </a:rPr>
              <a:t> при авто </a:t>
            </a:r>
            <a:r>
              <a:rPr lang="ru-RU" dirty="0" err="1">
                <a:solidFill>
                  <a:schemeClr val="tx1"/>
                </a:solidFill>
              </a:rPr>
              <a:t>метасоматичних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гідротермальних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процесах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результаті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амазонітизації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рожевого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мікрокліну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впливом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пізніх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кислих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розчинів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лужних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натрієвих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розчинів</a:t>
            </a:r>
            <a:r>
              <a:rPr lang="ru-RU" dirty="0">
                <a:solidFill>
                  <a:schemeClr val="tx1"/>
                </a:solidFill>
              </a:rPr>
              <a:t> . </a:t>
            </a:r>
            <a:r>
              <a:rPr lang="ru-RU" dirty="0" err="1">
                <a:solidFill>
                  <a:schemeClr val="tx1"/>
                </a:solidFill>
              </a:rPr>
              <a:t>Ймовірне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первинне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утворення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амазоніту</a:t>
            </a:r>
            <a:r>
              <a:rPr lang="ru-RU" dirty="0">
                <a:solidFill>
                  <a:schemeClr val="tx1"/>
                </a:solidFill>
              </a:rPr>
              <a:t> шляхом </a:t>
            </a:r>
            <a:r>
              <a:rPr lang="ru-RU" dirty="0" err="1">
                <a:solidFill>
                  <a:schemeClr val="tx1"/>
                </a:solidFill>
              </a:rPr>
              <a:t>кристалізації</a:t>
            </a:r>
            <a:r>
              <a:rPr lang="ru-RU" dirty="0">
                <a:solidFill>
                  <a:schemeClr val="tx1"/>
                </a:solidFill>
              </a:rPr>
              <a:t> зеленого </a:t>
            </a:r>
            <a:r>
              <a:rPr lang="ru-RU" dirty="0" err="1">
                <a:solidFill>
                  <a:schemeClr val="tx1"/>
                </a:solidFill>
              </a:rPr>
              <a:t>мікрокліну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безпосередньо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розплавів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належать до </a:t>
            </a:r>
            <a:r>
              <a:rPr lang="ru-RU" dirty="0" err="1">
                <a:solidFill>
                  <a:schemeClr val="tx1"/>
                </a:solidFill>
              </a:rPr>
              <a:t>лужно-гранітної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формації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4306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157" y="-67734"/>
            <a:ext cx="8534400" cy="1507067"/>
          </a:xfrm>
        </p:spPr>
        <p:txBody>
          <a:bodyPr/>
          <a:lstStyle/>
          <a:p>
            <a:r>
              <a:rPr lang="uk-UA" dirty="0" smtClean="0"/>
              <a:t>Декоративні відміни амазоніту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156" y="1289785"/>
            <a:ext cx="8283325" cy="4676453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</a:rPr>
              <a:t>При </a:t>
            </a:r>
            <a:r>
              <a:rPr lang="ru-RU" dirty="0" err="1">
                <a:solidFill>
                  <a:schemeClr val="tx1"/>
                </a:solidFill>
              </a:rPr>
              <a:t>виділенні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декоративних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відмін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амазоніту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враховується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розмір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пертитових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вростків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забарвлення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каменю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r>
              <a:rPr lang="ru-RU" dirty="0">
                <a:solidFill>
                  <a:schemeClr val="tx1"/>
                </a:solidFill>
              </a:rPr>
              <a:t>1)</a:t>
            </a:r>
            <a:r>
              <a:rPr lang="ru-RU" dirty="0" err="1">
                <a:solidFill>
                  <a:schemeClr val="tx1"/>
                </a:solidFill>
              </a:rPr>
              <a:t>Амазоніт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крупнопертитовий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бірюзовий</a:t>
            </a:r>
            <a:r>
              <a:rPr lang="ru-RU" dirty="0">
                <a:solidFill>
                  <a:schemeClr val="tx1"/>
                </a:solidFill>
              </a:rPr>
              <a:t>» </a:t>
            </a:r>
            <a:r>
              <a:rPr lang="ru-RU" dirty="0" err="1">
                <a:solidFill>
                  <a:schemeClr val="tx1"/>
                </a:solidFill>
              </a:rPr>
              <a:t>характеризується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чітким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малюнком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утвореним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білими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альбітовими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вростками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контрастно </a:t>
            </a:r>
            <a:r>
              <a:rPr lang="ru-RU" dirty="0" err="1">
                <a:solidFill>
                  <a:schemeClr val="tx1"/>
                </a:solidFill>
              </a:rPr>
              <a:t>виділяються</a:t>
            </a:r>
            <a:r>
              <a:rPr lang="ru-RU" dirty="0">
                <a:solidFill>
                  <a:schemeClr val="tx1"/>
                </a:solidFill>
              </a:rPr>
              <a:t> на зелено-</a:t>
            </a:r>
            <a:r>
              <a:rPr lang="ru-RU" dirty="0" err="1">
                <a:solidFill>
                  <a:schemeClr val="tx1"/>
                </a:solidFill>
              </a:rPr>
              <a:t>блакитному</a:t>
            </a:r>
            <a:r>
              <a:rPr lang="ru-RU" dirty="0">
                <a:solidFill>
                  <a:schemeClr val="tx1"/>
                </a:solidFill>
              </a:rPr>
              <a:t> основному </a:t>
            </a:r>
            <a:r>
              <a:rPr lang="ru-RU" dirty="0" err="1">
                <a:solidFill>
                  <a:schemeClr val="tx1"/>
                </a:solidFill>
              </a:rPr>
              <a:t>тлі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каменю</a:t>
            </a:r>
            <a:r>
              <a:rPr lang="ru-RU" dirty="0">
                <a:solidFill>
                  <a:schemeClr val="tx1"/>
                </a:solidFill>
              </a:rPr>
              <a:t>. Форма </a:t>
            </a:r>
            <a:r>
              <a:rPr lang="ru-RU" dirty="0" err="1">
                <a:solidFill>
                  <a:schemeClr val="tx1"/>
                </a:solidFill>
              </a:rPr>
              <a:t>пертитових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вростків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переважно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витягнута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мотузкоподібна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хробаковидна</a:t>
            </a:r>
            <a:r>
              <a:rPr lang="ru-RU" dirty="0">
                <a:solidFill>
                  <a:schemeClr val="tx1"/>
                </a:solidFill>
              </a:rPr>
              <a:t>; </a:t>
            </a:r>
            <a:r>
              <a:rPr lang="ru-RU" dirty="0" err="1">
                <a:solidFill>
                  <a:schemeClr val="tx1"/>
                </a:solidFill>
              </a:rPr>
              <a:t>довжина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змінюється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1-2 до 30мм, ширина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міліметру</a:t>
            </a:r>
            <a:r>
              <a:rPr lang="ru-RU" dirty="0">
                <a:solidFill>
                  <a:schemeClr val="tx1"/>
                </a:solidFill>
              </a:rPr>
              <a:t> до 3мм. </a:t>
            </a:r>
          </a:p>
          <a:p>
            <a:r>
              <a:rPr lang="ru-RU" dirty="0" err="1">
                <a:solidFill>
                  <a:schemeClr val="tx1"/>
                </a:solidFill>
              </a:rPr>
              <a:t>Субпаралельне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орієнтування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пертитових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вростків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обумовила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паралельну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мікроструктуру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амазоніту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Пертитові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вростки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складають</a:t>
            </a:r>
            <a:r>
              <a:rPr lang="ru-RU" dirty="0">
                <a:solidFill>
                  <a:schemeClr val="tx1"/>
                </a:solidFill>
              </a:rPr>
              <a:t> до 40% </a:t>
            </a:r>
            <a:r>
              <a:rPr lang="ru-RU" dirty="0" err="1">
                <a:solidFill>
                  <a:schemeClr val="tx1"/>
                </a:solidFill>
              </a:rPr>
              <a:t>загальної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маси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каменю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Амазоніт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різновиду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просвічує</a:t>
            </a:r>
            <a:r>
              <a:rPr lang="ru-RU" dirty="0">
                <a:solidFill>
                  <a:schemeClr val="tx1"/>
                </a:solidFill>
              </a:rPr>
              <a:t> у тонких </a:t>
            </a:r>
            <a:r>
              <a:rPr lang="ru-RU" dirty="0" err="1">
                <a:solidFill>
                  <a:schemeClr val="tx1"/>
                </a:solidFill>
              </a:rPr>
              <a:t>сколюваннях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платівках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товщиною</a:t>
            </a:r>
            <a:r>
              <a:rPr lang="ru-RU" dirty="0">
                <a:solidFill>
                  <a:schemeClr val="tx1"/>
                </a:solidFill>
              </a:rPr>
              <a:t> до 3мм. На </a:t>
            </a:r>
            <a:r>
              <a:rPr lang="ru-RU" dirty="0" err="1">
                <a:solidFill>
                  <a:schemeClr val="tx1"/>
                </a:solidFill>
              </a:rPr>
              <a:t>площинах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спайності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амазоніту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спостерігається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перламутровий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блиск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поліпшує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декоративні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якості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21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515" y="685800"/>
            <a:ext cx="10799545" cy="5493619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мікроскопом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камінь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являє</a:t>
            </a:r>
            <a:r>
              <a:rPr lang="ru-RU" dirty="0">
                <a:solidFill>
                  <a:schemeClr val="tx1"/>
                </a:solidFill>
              </a:rPr>
              <a:t> собою </a:t>
            </a:r>
            <a:r>
              <a:rPr lang="ru-RU" dirty="0" err="1">
                <a:solidFill>
                  <a:schemeClr val="tx1"/>
                </a:solidFill>
              </a:rPr>
              <a:t>альбіт-мікрокліновий</a:t>
            </a:r>
            <a:r>
              <a:rPr lang="ru-RU" dirty="0">
                <a:solidFill>
                  <a:schemeClr val="tx1"/>
                </a:solidFill>
              </a:rPr>
              <a:t> агрегат </a:t>
            </a:r>
            <a:r>
              <a:rPr lang="ru-RU" dirty="0" err="1">
                <a:solidFill>
                  <a:schemeClr val="tx1"/>
                </a:solidFill>
              </a:rPr>
              <a:t>пертитової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будов</a:t>
            </a:r>
            <a:r>
              <a:rPr lang="ru-RU" dirty="0">
                <a:solidFill>
                  <a:schemeClr val="tx1"/>
                </a:solidFill>
              </a:rPr>
              <a:t> и, при </a:t>
            </a:r>
            <a:r>
              <a:rPr lang="ru-RU" dirty="0" err="1">
                <a:solidFill>
                  <a:schemeClr val="tx1"/>
                </a:solidFill>
              </a:rPr>
              <a:t>цьому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решітчастий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мікроклін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зазвичай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включає</a:t>
            </a:r>
            <a:r>
              <a:rPr lang="ru-RU" dirty="0">
                <a:solidFill>
                  <a:schemeClr val="tx1"/>
                </a:solidFill>
              </a:rPr>
              <a:t> зерна </a:t>
            </a:r>
            <a:r>
              <a:rPr lang="ru-RU" dirty="0" err="1">
                <a:solidFill>
                  <a:schemeClr val="tx1"/>
                </a:solidFill>
              </a:rPr>
              <a:t>альбіту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гасне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одночасно</a:t>
            </a:r>
            <a:r>
              <a:rPr lang="ru-RU" dirty="0">
                <a:solidFill>
                  <a:schemeClr val="tx1"/>
                </a:solidFill>
              </a:rPr>
              <a:t>. Форма </a:t>
            </a:r>
            <a:r>
              <a:rPr lang="ru-RU" dirty="0" err="1">
                <a:solidFill>
                  <a:schemeClr val="tx1"/>
                </a:solidFill>
              </a:rPr>
              <a:t>вростків-витягнута-стрічкоподібна.Стрічки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орієнтовані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кутом 45°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паралельно</a:t>
            </a:r>
            <a:r>
              <a:rPr lang="ru-RU" dirty="0">
                <a:solidFill>
                  <a:schemeClr val="tx1"/>
                </a:solidFill>
              </a:rPr>
              <a:t> по </a:t>
            </a:r>
            <a:r>
              <a:rPr lang="ru-RU" dirty="0" err="1">
                <a:solidFill>
                  <a:schemeClr val="tx1"/>
                </a:solidFill>
              </a:rPr>
              <a:t>відношенню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однієї</a:t>
            </a:r>
            <a:r>
              <a:rPr lang="ru-RU" dirty="0">
                <a:solidFill>
                  <a:schemeClr val="tx1"/>
                </a:solidFill>
              </a:rPr>
              <a:t>  з систем </a:t>
            </a:r>
            <a:r>
              <a:rPr lang="ru-RU" dirty="0" err="1">
                <a:solidFill>
                  <a:schemeClr val="tx1"/>
                </a:solidFill>
              </a:rPr>
              <a:t>двійникових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смуг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мікрокліну</a:t>
            </a:r>
            <a:r>
              <a:rPr lang="ru-RU" dirty="0">
                <a:solidFill>
                  <a:schemeClr val="tx1"/>
                </a:solidFill>
              </a:rPr>
              <a:t> . </a:t>
            </a:r>
          </a:p>
          <a:p>
            <a:r>
              <a:rPr lang="ru-RU" dirty="0" err="1">
                <a:solidFill>
                  <a:schemeClr val="tx1"/>
                </a:solidFill>
              </a:rPr>
              <a:t>Відзначаються</a:t>
            </a:r>
            <a:r>
              <a:rPr lang="ru-RU" dirty="0">
                <a:solidFill>
                  <a:schemeClr val="tx1"/>
                </a:solidFill>
              </a:rPr>
              <a:t> такою </a:t>
            </a:r>
            <a:r>
              <a:rPr lang="ru-RU" dirty="0" err="1">
                <a:solidFill>
                  <a:schemeClr val="tx1"/>
                </a:solidFill>
              </a:rPr>
              <a:t>альбітові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вростки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неправильної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зубчастими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обмеженнями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Інколи</a:t>
            </a:r>
            <a:r>
              <a:rPr lang="ru-RU" dirty="0">
                <a:solidFill>
                  <a:schemeClr val="tx1"/>
                </a:solidFill>
              </a:rPr>
              <a:t> по </a:t>
            </a:r>
            <a:r>
              <a:rPr lang="ru-RU" dirty="0" err="1">
                <a:solidFill>
                  <a:schemeClr val="tx1"/>
                </a:solidFill>
              </a:rPr>
              <a:t>амазоніту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розвиваються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більш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пізній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калієвий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польовий</a:t>
            </a:r>
            <a:r>
              <a:rPr lang="ru-RU" dirty="0">
                <a:solidFill>
                  <a:schemeClr val="tx1"/>
                </a:solidFill>
              </a:rPr>
              <a:t> шпат, в </a:t>
            </a:r>
            <a:r>
              <a:rPr lang="ru-RU" dirty="0" err="1">
                <a:solidFill>
                  <a:schemeClr val="tx1"/>
                </a:solidFill>
              </a:rPr>
              <a:t>незначній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кількості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зустрічаються</a:t>
            </a:r>
            <a:r>
              <a:rPr lang="ru-RU" dirty="0">
                <a:solidFill>
                  <a:schemeClr val="tx1"/>
                </a:solidFill>
              </a:rPr>
              <a:t> кварц, </a:t>
            </a:r>
            <a:r>
              <a:rPr lang="ru-RU" dirty="0" err="1">
                <a:solidFill>
                  <a:schemeClr val="tx1"/>
                </a:solidFill>
              </a:rPr>
              <a:t>рудний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мінерал</a:t>
            </a:r>
            <a:r>
              <a:rPr lang="ru-RU" dirty="0">
                <a:solidFill>
                  <a:schemeClr val="tx1"/>
                </a:solidFill>
              </a:rPr>
              <a:t>, апатит, </a:t>
            </a:r>
            <a:r>
              <a:rPr lang="ru-RU" dirty="0" err="1">
                <a:solidFill>
                  <a:schemeClr val="tx1"/>
                </a:solidFill>
              </a:rPr>
              <a:t>мусковіт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 2)</a:t>
            </a:r>
            <a:r>
              <a:rPr lang="ru-RU" dirty="0" err="1">
                <a:solidFill>
                  <a:schemeClr val="tx1"/>
                </a:solidFill>
              </a:rPr>
              <a:t>Амазоніт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мікропертитовий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блакитно-зелений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характеризується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блакитно</a:t>
            </a:r>
            <a:r>
              <a:rPr lang="ru-RU" dirty="0">
                <a:solidFill>
                  <a:schemeClr val="tx1"/>
                </a:solidFill>
              </a:rPr>
              <a:t>-зеленим </a:t>
            </a:r>
            <a:r>
              <a:rPr lang="ru-RU" dirty="0" err="1">
                <a:solidFill>
                  <a:schemeClr val="tx1"/>
                </a:solidFill>
              </a:rPr>
              <a:t>забарвленням</a:t>
            </a:r>
            <a:r>
              <a:rPr lang="ru-RU" dirty="0">
                <a:solidFill>
                  <a:schemeClr val="tx1"/>
                </a:solidFill>
              </a:rPr>
              <a:t> основного фону і </a:t>
            </a:r>
            <a:r>
              <a:rPr lang="ru-RU" dirty="0" err="1">
                <a:solidFill>
                  <a:schemeClr val="tx1"/>
                </a:solidFill>
              </a:rPr>
              <a:t>дрібним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менш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чітким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малюнком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ніж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відміни</a:t>
            </a:r>
            <a:r>
              <a:rPr lang="ru-RU" dirty="0">
                <a:solidFill>
                  <a:schemeClr val="tx1"/>
                </a:solidFill>
              </a:rPr>
              <a:t> 1). </a:t>
            </a:r>
            <a:r>
              <a:rPr lang="ru-RU" dirty="0" err="1">
                <a:solidFill>
                  <a:schemeClr val="tx1"/>
                </a:solidFill>
              </a:rPr>
              <a:t>Малюнок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утворений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пертитовими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вросткамибілого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альбіту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вигляді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субпаралельно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орієнтованих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витягнутих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плям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штрихів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Мікроскопічно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амазоніт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відміни</a:t>
            </a:r>
            <a:r>
              <a:rPr lang="ru-RU" dirty="0">
                <a:solidFill>
                  <a:schemeClr val="tx1"/>
                </a:solidFill>
              </a:rPr>
              <a:t> 2) мало </a:t>
            </a:r>
            <a:r>
              <a:rPr lang="ru-RU" dirty="0" err="1">
                <a:solidFill>
                  <a:schemeClr val="tx1"/>
                </a:solidFill>
              </a:rPr>
              <a:t>відрізняється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відміни</a:t>
            </a:r>
            <a:r>
              <a:rPr lang="ru-RU" dirty="0">
                <a:solidFill>
                  <a:schemeClr val="tx1"/>
                </a:solidFill>
              </a:rPr>
              <a:t> 1). </a:t>
            </a:r>
            <a:r>
              <a:rPr lang="ru-RU" dirty="0" err="1">
                <a:solidFill>
                  <a:schemeClr val="tx1"/>
                </a:solidFill>
              </a:rPr>
              <a:t>Мікроклінова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решітка</a:t>
            </a:r>
            <a:r>
              <a:rPr lang="ru-RU" dirty="0">
                <a:solidFill>
                  <a:schemeClr val="tx1"/>
                </a:solidFill>
              </a:rPr>
              <a:t> в одних </a:t>
            </a:r>
            <a:r>
              <a:rPr lang="ru-RU" dirty="0" err="1">
                <a:solidFill>
                  <a:schemeClr val="tx1"/>
                </a:solidFill>
              </a:rPr>
              <a:t>випадках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чітка</a:t>
            </a:r>
            <a:r>
              <a:rPr lang="ru-RU" dirty="0">
                <a:solidFill>
                  <a:schemeClr val="tx1"/>
                </a:solidFill>
              </a:rPr>
              <a:t>, в </a:t>
            </a:r>
            <a:r>
              <a:rPr lang="ru-RU" dirty="0" err="1">
                <a:solidFill>
                  <a:schemeClr val="tx1"/>
                </a:solidFill>
              </a:rPr>
              <a:t>інших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err="1">
                <a:solidFill>
                  <a:schemeClr val="tx1"/>
                </a:solidFill>
              </a:rPr>
              <a:t>трохи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помітна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відсутня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4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391" y="685800"/>
            <a:ext cx="10433785" cy="5079733"/>
          </a:xfrm>
        </p:spPr>
        <p:txBody>
          <a:bodyPr anchor="t"/>
          <a:lstStyle/>
          <a:p>
            <a:r>
              <a:rPr lang="ru-RU" dirty="0" err="1">
                <a:solidFill>
                  <a:schemeClr val="tx1"/>
                </a:solidFill>
              </a:rPr>
              <a:t>Майже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однорідний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амазоніт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використовується</a:t>
            </a:r>
            <a:r>
              <a:rPr lang="ru-RU" dirty="0">
                <a:solidFill>
                  <a:schemeClr val="tx1"/>
                </a:solidFill>
              </a:rPr>
              <a:t> для вставок у </a:t>
            </a:r>
            <a:r>
              <a:rPr lang="ru-RU" dirty="0" err="1">
                <a:solidFill>
                  <a:schemeClr val="tx1"/>
                </a:solidFill>
              </a:rPr>
              <a:t>ювелірні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вироби</a:t>
            </a:r>
            <a:r>
              <a:rPr lang="ru-RU" dirty="0">
                <a:solidFill>
                  <a:schemeClr val="tx1"/>
                </a:solidFill>
              </a:rPr>
              <a:t>. а </a:t>
            </a:r>
            <a:r>
              <a:rPr lang="ru-RU" dirty="0" err="1">
                <a:solidFill>
                  <a:schemeClr val="tx1"/>
                </a:solidFill>
              </a:rPr>
              <a:t>крупнопертитовий</a:t>
            </a:r>
            <a:r>
              <a:rPr lang="ru-RU" dirty="0">
                <a:solidFill>
                  <a:schemeClr val="tx1"/>
                </a:solidFill>
              </a:rPr>
              <a:t> - як </a:t>
            </a:r>
            <a:r>
              <a:rPr lang="ru-RU" dirty="0" err="1">
                <a:solidFill>
                  <a:schemeClr val="tx1"/>
                </a:solidFill>
              </a:rPr>
              <a:t>виробна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сировина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вироби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малої</a:t>
            </a:r>
            <a:r>
              <a:rPr lang="ru-RU" dirty="0">
                <a:solidFill>
                  <a:schemeClr val="tx1"/>
                </a:solidFill>
              </a:rPr>
              <a:t> пластики, </a:t>
            </a:r>
            <a:r>
              <a:rPr lang="ru-RU" dirty="0" err="1">
                <a:solidFill>
                  <a:schemeClr val="tx1"/>
                </a:solidFill>
              </a:rPr>
              <a:t>вироби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декоративні</a:t>
            </a:r>
            <a:r>
              <a:rPr lang="ru-RU" dirty="0">
                <a:solidFill>
                  <a:schemeClr val="tx1"/>
                </a:solidFill>
              </a:rPr>
              <a:t> та широкого </a:t>
            </a:r>
            <a:r>
              <a:rPr lang="ru-RU" dirty="0" err="1">
                <a:solidFill>
                  <a:schemeClr val="tx1"/>
                </a:solidFill>
              </a:rPr>
              <a:t>вжитку</a:t>
            </a:r>
            <a:r>
              <a:rPr lang="ru-RU" dirty="0">
                <a:solidFill>
                  <a:schemeClr val="tx1"/>
                </a:solidFill>
              </a:rPr>
              <a:t>). </a:t>
            </a:r>
            <a:r>
              <a:rPr lang="ru-RU" dirty="0" err="1">
                <a:solidFill>
                  <a:schemeClr val="tx1"/>
                </a:solidFill>
              </a:rPr>
              <a:t>Важливо</a:t>
            </a:r>
            <a:r>
              <a:rPr lang="ru-RU" dirty="0">
                <a:solidFill>
                  <a:schemeClr val="tx1"/>
                </a:solidFill>
              </a:rPr>
              <a:t> правильно </a:t>
            </a:r>
            <a:r>
              <a:rPr lang="ru-RU" dirty="0" err="1">
                <a:solidFill>
                  <a:schemeClr val="tx1"/>
                </a:solidFill>
              </a:rPr>
              <a:t>орієнтувати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каменю</a:t>
            </a:r>
            <a:r>
              <a:rPr lang="ru-RU" dirty="0">
                <a:solidFill>
                  <a:schemeClr val="tx1"/>
                </a:solidFill>
              </a:rPr>
              <a:t>- перпендикулярно до </a:t>
            </a:r>
            <a:r>
              <a:rPr lang="ru-RU" dirty="0" err="1">
                <a:solidFill>
                  <a:schemeClr val="tx1"/>
                </a:solidFill>
              </a:rPr>
              <a:t>пертитових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вростків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39" y="2343989"/>
            <a:ext cx="2893916" cy="2006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291" y="2266790"/>
            <a:ext cx="3286987" cy="3286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529" y="2343989"/>
            <a:ext cx="1852626" cy="18526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729113" y="5553777"/>
            <a:ext cx="316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Вирои</a:t>
            </a:r>
            <a:r>
              <a:rPr lang="uk-UA" dirty="0" smtClean="0"/>
              <a:t> з амазоніту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322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968" y="271467"/>
            <a:ext cx="8534400" cy="1451455"/>
          </a:xfrm>
        </p:spPr>
        <p:txBody>
          <a:bodyPr/>
          <a:lstStyle/>
          <a:p>
            <a:r>
              <a:rPr lang="ru-RU" dirty="0" err="1"/>
              <a:t>Місячний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584" y="1522707"/>
            <a:ext cx="10481093" cy="450270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Назва</a:t>
            </a:r>
            <a:r>
              <a:rPr lang="ru-RU" dirty="0">
                <a:solidFill>
                  <a:schemeClr val="tx1"/>
                </a:solidFill>
              </a:rPr>
              <a:t> - за </a:t>
            </a:r>
            <a:r>
              <a:rPr lang="ru-RU" dirty="0" err="1">
                <a:solidFill>
                  <a:schemeClr val="tx1"/>
                </a:solidFill>
              </a:rPr>
              <a:t>блакитними</a:t>
            </a:r>
            <a:r>
              <a:rPr lang="ru-RU" dirty="0">
                <a:solidFill>
                  <a:schemeClr val="tx1"/>
                </a:solidFill>
              </a:rPr>
              <a:t> переливами(</a:t>
            </a:r>
            <a:r>
              <a:rPr lang="ru-RU" dirty="0" err="1">
                <a:solidFill>
                  <a:schemeClr val="tx1"/>
                </a:solidFill>
              </a:rPr>
              <a:t>іризацією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обумовлені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тонкоплатівчатою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будовою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мінералу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Колір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безбарвний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жовтий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світло-сірий</a:t>
            </a:r>
            <a:r>
              <a:rPr lang="ru-RU" dirty="0">
                <a:solidFill>
                  <a:schemeClr val="tx1"/>
                </a:solidFill>
              </a:rPr>
              <a:t>, з </a:t>
            </a:r>
            <a:r>
              <a:rPr lang="ru-RU" dirty="0" err="1">
                <a:solidFill>
                  <a:schemeClr val="tx1"/>
                </a:solidFill>
              </a:rPr>
              <a:t>ніжно-блакитним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відливом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Риска: </a:t>
            </a:r>
            <a:r>
              <a:rPr lang="ru-RU" dirty="0" err="1">
                <a:solidFill>
                  <a:schemeClr val="tx1"/>
                </a:solidFill>
              </a:rPr>
              <a:t>біла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Твердість:6-6.5</a:t>
            </a:r>
          </a:p>
          <a:p>
            <a:r>
              <a:rPr lang="ru-RU" dirty="0" err="1">
                <a:solidFill>
                  <a:schemeClr val="tx1"/>
                </a:solidFill>
              </a:rPr>
              <a:t>Густина</a:t>
            </a:r>
            <a:r>
              <a:rPr lang="ru-RU" dirty="0">
                <a:solidFill>
                  <a:schemeClr val="tx1"/>
                </a:solidFill>
              </a:rPr>
              <a:t>: 2.56-2.62</a:t>
            </a:r>
          </a:p>
          <a:p>
            <a:r>
              <a:rPr lang="ru-RU" dirty="0" err="1">
                <a:solidFill>
                  <a:schemeClr val="tx1"/>
                </a:solidFill>
              </a:rPr>
              <a:t>Спайність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досконала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Злам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нерівний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сходинковий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Сингонія</a:t>
            </a:r>
            <a:r>
              <a:rPr lang="ru-RU" dirty="0">
                <a:solidFill>
                  <a:schemeClr val="tx1"/>
                </a:solidFill>
              </a:rPr>
              <a:t> :</a:t>
            </a:r>
            <a:r>
              <a:rPr lang="ru-RU" dirty="0" err="1">
                <a:solidFill>
                  <a:schemeClr val="tx1"/>
                </a:solidFill>
              </a:rPr>
              <a:t>моноклінна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Кристали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призматичні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стовпчасті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таблитчасті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Хімічна</a:t>
            </a:r>
            <a:r>
              <a:rPr lang="ru-RU" dirty="0">
                <a:solidFill>
                  <a:schemeClr val="tx1"/>
                </a:solidFill>
              </a:rPr>
              <a:t> формула: </a:t>
            </a:r>
            <a:r>
              <a:rPr lang="en-US" dirty="0">
                <a:solidFill>
                  <a:schemeClr val="tx1"/>
                </a:solidFill>
              </a:rPr>
              <a:t>K[AlSi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baseline="-25000" dirty="0">
                <a:solidFill>
                  <a:schemeClr val="tx1"/>
                </a:solidFill>
              </a:rPr>
              <a:t>8</a:t>
            </a:r>
            <a:r>
              <a:rPr lang="en-US" dirty="0">
                <a:solidFill>
                  <a:schemeClr val="tx1"/>
                </a:solidFill>
              </a:rPr>
              <a:t>], </a:t>
            </a:r>
            <a:r>
              <a:rPr lang="ru-RU" dirty="0">
                <a:solidFill>
                  <a:schemeClr val="tx1"/>
                </a:solidFill>
              </a:rPr>
              <a:t>адуляр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ортоклаз</a:t>
            </a:r>
          </a:p>
          <a:p>
            <a:r>
              <a:rPr lang="ru-RU" dirty="0" err="1">
                <a:solidFill>
                  <a:schemeClr val="tx1"/>
                </a:solidFill>
              </a:rPr>
              <a:t>Ступінь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прозорості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просвічує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20176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80</TotalTime>
  <Words>3523</Words>
  <Application>Microsoft Office PowerPoint</Application>
  <PresentationFormat>Широкоэкранный</PresentationFormat>
  <Paragraphs>162</Paragraphs>
  <Slides>40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Century Gothic</vt:lpstr>
      <vt:lpstr>Wingdings 3</vt:lpstr>
      <vt:lpstr>Сектор</vt:lpstr>
      <vt:lpstr>Документ</vt:lpstr>
      <vt:lpstr>Пегматити і польові шпати</vt:lpstr>
      <vt:lpstr>Амазоніт</vt:lpstr>
      <vt:lpstr>Зразки амазоніту</vt:lpstr>
      <vt:lpstr>Амазоніт</vt:lpstr>
      <vt:lpstr>Амазоніт</vt:lpstr>
      <vt:lpstr>Декоративні відміни амазоніту</vt:lpstr>
      <vt:lpstr>Презентация PowerPoint</vt:lpstr>
      <vt:lpstr>Презентация PowerPoint</vt:lpstr>
      <vt:lpstr>Місячний камінь</vt:lpstr>
      <vt:lpstr>Місячний камінь</vt:lpstr>
      <vt:lpstr>Місячний камінь та вироби з нього</vt:lpstr>
      <vt:lpstr>Сонячний камінь(авантюриновий польовий шпат)</vt:lpstr>
      <vt:lpstr>Сонячний камінь(авантюриновий польовий шпат)</vt:lpstr>
      <vt:lpstr>Місячний камінь: природний вигляд, огранений та оброблений галтовкою. Ювелірна прикраса з місячного каменю.</vt:lpstr>
      <vt:lpstr>Лабрадор</vt:lpstr>
      <vt:lpstr>Лабрадор</vt:lpstr>
      <vt:lpstr>відміни українських іризуючих лабрадоритів</vt:lpstr>
      <vt:lpstr>  Зразки лабрадориту: а-Головинське родовище; б-Неверівське рощовище; в- Кам’яний Брід; г- Нова Борова(blue pearl)       </vt:lpstr>
      <vt:lpstr>Вироби з лабрадориту</vt:lpstr>
      <vt:lpstr>Вироби з лабрадориту: іризація</vt:lpstr>
      <vt:lpstr>Графічний пегматит </vt:lpstr>
      <vt:lpstr>Графічний пегматит </vt:lpstr>
      <vt:lpstr>Графічний пегматит </vt:lpstr>
      <vt:lpstr>Графічний пегматит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Родовища пегматитів</vt:lpstr>
      <vt:lpstr>Презентация PowerPoint</vt:lpstr>
      <vt:lpstr>Презентация PowerPoint</vt:lpstr>
      <vt:lpstr>Презентация PowerPoint</vt:lpstr>
      <vt:lpstr>Презентация PowerPoint</vt:lpstr>
      <vt:lpstr>Обробка.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Пегматити і польові шпати</dc:title>
  <dc:creator>Acer</dc:creator>
  <cp:lastModifiedBy>Acer</cp:lastModifiedBy>
  <cp:revision>10</cp:revision>
  <dcterms:created xsi:type="dcterms:W3CDTF">2022-04-28T21:31:36Z</dcterms:created>
  <dcterms:modified xsi:type="dcterms:W3CDTF">2022-05-29T19:30:51Z</dcterms:modified>
</cp:coreProperties>
</file>