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5DCA-4CC1-4BB8-8E49-9E1C347BA57A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67A-FB4A-4E24-9997-F3F8E19A0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9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5DCA-4CC1-4BB8-8E49-9E1C347BA57A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67A-FB4A-4E24-9997-F3F8E19A0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1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5DCA-4CC1-4BB8-8E49-9E1C347BA57A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67A-FB4A-4E24-9997-F3F8E19A0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3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5DCA-4CC1-4BB8-8E49-9E1C347BA57A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67A-FB4A-4E24-9997-F3F8E19A0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0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5DCA-4CC1-4BB8-8E49-9E1C347BA57A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67A-FB4A-4E24-9997-F3F8E19A0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2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5DCA-4CC1-4BB8-8E49-9E1C347BA57A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67A-FB4A-4E24-9997-F3F8E19A0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1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5DCA-4CC1-4BB8-8E49-9E1C347BA57A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67A-FB4A-4E24-9997-F3F8E19A0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5DCA-4CC1-4BB8-8E49-9E1C347BA57A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67A-FB4A-4E24-9997-F3F8E19A0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1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5DCA-4CC1-4BB8-8E49-9E1C347BA57A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67A-FB4A-4E24-9997-F3F8E19A0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4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5DCA-4CC1-4BB8-8E49-9E1C347BA57A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67A-FB4A-4E24-9997-F3F8E19A0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6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5DCA-4CC1-4BB8-8E49-9E1C347BA57A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67A-FB4A-4E24-9997-F3F8E19A0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5DCA-4CC1-4BB8-8E49-9E1C347BA57A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7167A-FB4A-4E24-9997-F3F8E19A0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3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діаманти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Топ-10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56042"/>
            <a:ext cx="9144000" cy="1655762"/>
          </a:xfrm>
        </p:spPr>
        <p:txBody>
          <a:bodyPr/>
          <a:lstStyle/>
          <a:p>
            <a:r>
              <a:rPr lang="uk-UA" dirty="0" smtClean="0"/>
              <a:t>Курс «</a:t>
            </a:r>
            <a:r>
              <a:rPr lang="uk-UA" dirty="0" err="1" smtClean="0"/>
              <a:t>Гемологія</a:t>
            </a:r>
            <a:r>
              <a:rPr lang="uk-UA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28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414" y="962526"/>
            <a:ext cx="7568439" cy="42725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03017" y="3098779"/>
            <a:ext cx="3288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Століття</a:t>
            </a:r>
            <a:r>
              <a:rPr lang="ru-RU" sz="2800" dirty="0" smtClean="0"/>
              <a:t> / </a:t>
            </a:r>
            <a:r>
              <a:rPr lang="en-US" sz="2800" dirty="0" smtClean="0"/>
              <a:t>Centenary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4816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893" y="760396"/>
            <a:ext cx="10708907" cy="541656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5-е </a:t>
            </a:r>
            <a:r>
              <a:rPr lang="ru-RU" dirty="0" err="1" smtClean="0"/>
              <a:t>місце</a:t>
            </a:r>
            <a:r>
              <a:rPr lang="ru-RU" dirty="0" smtClean="0"/>
              <a:t>: Дух де </a:t>
            </a:r>
            <a:r>
              <a:rPr lang="ru-RU" dirty="0" err="1" smtClean="0"/>
              <a:t>Грізогоно</a:t>
            </a:r>
            <a:r>
              <a:rPr lang="ru-RU" dirty="0" smtClean="0"/>
              <a:t> / </a:t>
            </a:r>
            <a:r>
              <a:rPr lang="en-US" dirty="0" smtClean="0"/>
              <a:t>Spirit of de </a:t>
            </a:r>
            <a:r>
              <a:rPr lang="en-US" dirty="0" err="1" smtClean="0"/>
              <a:t>Grisogono</a:t>
            </a:r>
            <a:r>
              <a:rPr lang="en-US" dirty="0" smtClean="0"/>
              <a:t> - </a:t>
            </a:r>
            <a:r>
              <a:rPr lang="ru-RU" dirty="0" err="1" smtClean="0"/>
              <a:t>найбільший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чорний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вагою 312,24 карата (62,4 </a:t>
            </a:r>
            <a:r>
              <a:rPr lang="ru-RU" dirty="0" err="1" smtClean="0"/>
              <a:t>грама</a:t>
            </a:r>
            <a:r>
              <a:rPr lang="ru-RU" dirty="0" smtClean="0"/>
              <a:t>). </a:t>
            </a:r>
            <a:r>
              <a:rPr lang="ru-RU" dirty="0" err="1" smtClean="0"/>
              <a:t>Унікальний</a:t>
            </a:r>
            <a:r>
              <a:rPr lang="ru-RU" dirty="0" smtClean="0"/>
              <a:t> за </a:t>
            </a:r>
            <a:r>
              <a:rPr lang="ru-RU" dirty="0" err="1" smtClean="0"/>
              <a:t>своєю</a:t>
            </a:r>
            <a:r>
              <a:rPr lang="ru-RU" dirty="0" smtClean="0"/>
              <a:t> красою і </a:t>
            </a:r>
            <a:r>
              <a:rPr lang="ru-RU" dirty="0" err="1" smtClean="0"/>
              <a:t>чистоті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знайдений</a:t>
            </a:r>
            <a:r>
              <a:rPr lang="ru-RU" dirty="0" smtClean="0"/>
              <a:t> в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Африці</a:t>
            </a:r>
            <a:r>
              <a:rPr lang="ru-RU" dirty="0" smtClean="0"/>
              <a:t> і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вагу 587 карат. </a:t>
            </a:r>
            <a:r>
              <a:rPr lang="ru-RU" dirty="0" err="1" smtClean="0"/>
              <a:t>Його</a:t>
            </a:r>
            <a:r>
              <a:rPr lang="ru-RU" dirty="0" smtClean="0"/>
              <a:t> першим </a:t>
            </a:r>
            <a:r>
              <a:rPr lang="ru-RU" dirty="0" err="1" smtClean="0"/>
              <a:t>власником</a:t>
            </a:r>
            <a:r>
              <a:rPr lang="ru-RU" dirty="0" smtClean="0"/>
              <a:t> став </a:t>
            </a:r>
            <a:r>
              <a:rPr lang="ru-RU" dirty="0" err="1" smtClean="0"/>
              <a:t>швейцарський</a:t>
            </a:r>
            <a:r>
              <a:rPr lang="ru-RU" dirty="0" smtClean="0"/>
              <a:t> </a:t>
            </a:r>
            <a:r>
              <a:rPr lang="ru-RU" dirty="0" err="1" smtClean="0"/>
              <a:t>ювелір</a:t>
            </a:r>
            <a:r>
              <a:rPr lang="ru-RU" dirty="0" smtClean="0"/>
              <a:t> </a:t>
            </a:r>
            <a:r>
              <a:rPr lang="ru-RU" dirty="0" err="1" smtClean="0"/>
              <a:t>Фаваз</a:t>
            </a:r>
            <a:r>
              <a:rPr lang="ru-RU" dirty="0" smtClean="0"/>
              <a:t> </a:t>
            </a:r>
            <a:r>
              <a:rPr lang="ru-RU" dirty="0" err="1" smtClean="0"/>
              <a:t>Груозі</a:t>
            </a:r>
            <a:r>
              <a:rPr lang="ru-RU" dirty="0" smtClean="0"/>
              <a:t> - </a:t>
            </a:r>
            <a:r>
              <a:rPr lang="ru-RU" dirty="0" err="1" smtClean="0"/>
              <a:t>майстер</a:t>
            </a:r>
            <a:r>
              <a:rPr lang="ru-RU" dirty="0" smtClean="0"/>
              <a:t> з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алмазів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перевіз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 в </a:t>
            </a:r>
            <a:r>
              <a:rPr lang="ru-RU" dirty="0" err="1" smtClean="0"/>
              <a:t>Швейцарію</a:t>
            </a:r>
            <a:r>
              <a:rPr lang="ru-RU" dirty="0" smtClean="0"/>
              <a:t>, де огранив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троянди</a:t>
            </a:r>
            <a:r>
              <a:rPr lang="ru-RU" dirty="0" smtClean="0"/>
              <a:t> - </a:t>
            </a:r>
            <a:r>
              <a:rPr lang="ru-RU" dirty="0" err="1" smtClean="0"/>
              <a:t>древній</a:t>
            </a:r>
            <a:r>
              <a:rPr lang="ru-RU" dirty="0" smtClean="0"/>
              <a:t> стиль </a:t>
            </a:r>
            <a:r>
              <a:rPr lang="ru-RU" dirty="0" err="1" smtClean="0"/>
              <a:t>ограновування</a:t>
            </a:r>
            <a:r>
              <a:rPr lang="ru-RU" dirty="0" smtClean="0"/>
              <a:t>, </a:t>
            </a:r>
            <a:r>
              <a:rPr lang="ru-RU" dirty="0" err="1" smtClean="0"/>
              <a:t>розроблений</a:t>
            </a:r>
            <a:r>
              <a:rPr lang="ru-RU" dirty="0" smtClean="0"/>
              <a:t> в </a:t>
            </a:r>
            <a:r>
              <a:rPr lang="ru-RU" dirty="0" err="1" smtClean="0"/>
              <a:t>Індії</a:t>
            </a:r>
            <a:r>
              <a:rPr lang="ru-RU" dirty="0" smtClean="0"/>
              <a:t>. Зараз </a:t>
            </a:r>
            <a:r>
              <a:rPr lang="ru-RU" dirty="0" err="1" smtClean="0"/>
              <a:t>діамант</a:t>
            </a:r>
            <a:r>
              <a:rPr lang="ru-RU" dirty="0" smtClean="0"/>
              <a:t> "Дух де </a:t>
            </a:r>
            <a:r>
              <a:rPr lang="ru-RU" dirty="0" err="1" smtClean="0"/>
              <a:t>Грізогоно</a:t>
            </a:r>
            <a:r>
              <a:rPr lang="ru-RU" dirty="0" smtClean="0"/>
              <a:t>" </a:t>
            </a:r>
            <a:r>
              <a:rPr lang="ru-RU" dirty="0" err="1" smtClean="0"/>
              <a:t>встановлено</a:t>
            </a:r>
            <a:r>
              <a:rPr lang="ru-RU" dirty="0" smtClean="0"/>
              <a:t> в </a:t>
            </a:r>
            <a:r>
              <a:rPr lang="ru-RU" dirty="0" err="1" smtClean="0"/>
              <a:t>кільце</a:t>
            </a:r>
            <a:r>
              <a:rPr lang="ru-RU" dirty="0" smtClean="0"/>
              <a:t> з </a:t>
            </a:r>
            <a:r>
              <a:rPr lang="ru-RU" dirty="0" err="1" smtClean="0"/>
              <a:t>білого</a:t>
            </a:r>
            <a:r>
              <a:rPr lang="ru-RU" dirty="0" smtClean="0"/>
              <a:t> золота, </a:t>
            </a:r>
            <a:r>
              <a:rPr lang="ru-RU" dirty="0" err="1" smtClean="0"/>
              <a:t>інкрустоване</a:t>
            </a:r>
            <a:r>
              <a:rPr lang="ru-RU" dirty="0" smtClean="0"/>
              <a:t> 702 </a:t>
            </a:r>
            <a:r>
              <a:rPr lang="ru-RU" dirty="0" err="1" smtClean="0"/>
              <a:t>дрібними</a:t>
            </a:r>
            <a:r>
              <a:rPr lang="ru-RU" dirty="0" smtClean="0"/>
              <a:t> </a:t>
            </a:r>
            <a:r>
              <a:rPr lang="ru-RU" dirty="0" err="1" smtClean="0"/>
              <a:t>прозорими</a:t>
            </a:r>
            <a:r>
              <a:rPr lang="ru-RU" dirty="0" smtClean="0"/>
              <a:t> </a:t>
            </a:r>
            <a:r>
              <a:rPr lang="ru-RU" dirty="0" err="1" smtClean="0"/>
              <a:t>діамантами</a:t>
            </a:r>
            <a:r>
              <a:rPr lang="ru-RU" dirty="0" smtClean="0"/>
              <a:t> </a:t>
            </a:r>
            <a:r>
              <a:rPr lang="ru-RU" dirty="0" err="1" smtClean="0"/>
              <a:t>загальною</a:t>
            </a:r>
            <a:r>
              <a:rPr lang="ru-RU" dirty="0" smtClean="0"/>
              <a:t> вагою 36,69 карата. </a:t>
            </a:r>
            <a:r>
              <a:rPr lang="ru-RU" dirty="0" err="1" smtClean="0"/>
              <a:t>Понад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швейцарський</a:t>
            </a:r>
            <a:r>
              <a:rPr lang="ru-RU" dirty="0" smtClean="0"/>
              <a:t> </a:t>
            </a:r>
            <a:r>
              <a:rPr lang="ru-RU" dirty="0" err="1" smtClean="0"/>
              <a:t>ювелір</a:t>
            </a:r>
            <a:r>
              <a:rPr lang="ru-RU" dirty="0" smtClean="0"/>
              <a:t> </a:t>
            </a:r>
            <a:r>
              <a:rPr lang="ru-RU" dirty="0" err="1" smtClean="0"/>
              <a:t>вивчав</a:t>
            </a:r>
            <a:r>
              <a:rPr lang="ru-RU" dirty="0" smtClean="0"/>
              <a:t> алмаз, перш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прекрасну</a:t>
            </a:r>
            <a:r>
              <a:rPr lang="ru-RU" dirty="0" smtClean="0"/>
              <a:t> форму, </a:t>
            </a:r>
            <a:r>
              <a:rPr lang="ru-RU" dirty="0" err="1" smtClean="0"/>
              <a:t>доповнивши</a:t>
            </a:r>
            <a:r>
              <a:rPr lang="ru-RU" dirty="0" smtClean="0"/>
              <a:t> </a:t>
            </a:r>
            <a:r>
              <a:rPr lang="ru-RU" dirty="0" err="1" smtClean="0"/>
              <a:t>давню</a:t>
            </a:r>
            <a:r>
              <a:rPr lang="ru-RU" dirty="0" smtClean="0"/>
              <a:t> </a:t>
            </a:r>
            <a:r>
              <a:rPr lang="ru-RU" dirty="0" err="1" smtClean="0"/>
              <a:t>огранювання</a:t>
            </a:r>
            <a:r>
              <a:rPr lang="ru-RU" dirty="0" smtClean="0"/>
              <a:t> </a:t>
            </a:r>
            <a:r>
              <a:rPr lang="ru-RU" dirty="0" err="1" smtClean="0"/>
              <a:t>троянди</a:t>
            </a:r>
            <a:r>
              <a:rPr lang="ru-RU" dirty="0" smtClean="0"/>
              <a:t> </a:t>
            </a:r>
            <a:r>
              <a:rPr lang="ru-RU" dirty="0" err="1" smtClean="0"/>
              <a:t>сучасним</a:t>
            </a:r>
            <a:r>
              <a:rPr lang="ru-RU" dirty="0" smtClean="0"/>
              <a:t> дизайном. </a:t>
            </a:r>
            <a:r>
              <a:rPr lang="ru-RU" dirty="0" err="1" smtClean="0"/>
              <a:t>Рідкісний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"Дух де </a:t>
            </a:r>
            <a:r>
              <a:rPr lang="ru-RU" dirty="0" err="1" smtClean="0"/>
              <a:t>Грізогоно</a:t>
            </a:r>
            <a:r>
              <a:rPr lang="ru-RU" dirty="0" smtClean="0"/>
              <a:t>" </a:t>
            </a:r>
            <a:r>
              <a:rPr lang="ru-RU" dirty="0" err="1" smtClean="0"/>
              <a:t>побував</a:t>
            </a:r>
            <a:r>
              <a:rPr lang="ru-RU" dirty="0" smtClean="0"/>
              <a:t> в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приватних</a:t>
            </a:r>
            <a:r>
              <a:rPr lang="ru-RU" dirty="0" smtClean="0"/>
              <a:t> </a:t>
            </a:r>
            <a:r>
              <a:rPr lang="ru-RU" dirty="0" err="1" smtClean="0"/>
              <a:t>колекціях</a:t>
            </a:r>
            <a:r>
              <a:rPr lang="ru-RU" dirty="0" smtClean="0"/>
              <a:t>, але </a:t>
            </a:r>
            <a:r>
              <a:rPr lang="ru-RU" dirty="0" err="1" smtClean="0"/>
              <a:t>він</a:t>
            </a:r>
            <a:r>
              <a:rPr lang="ru-RU" dirty="0" smtClean="0"/>
              <a:t> до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пір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ювелірної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"Де </a:t>
            </a:r>
            <a:r>
              <a:rPr lang="ru-RU" dirty="0" err="1" smtClean="0"/>
              <a:t>Грізогоно</a:t>
            </a:r>
            <a:r>
              <a:rPr lang="ru-RU" dirty="0" smtClean="0"/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85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87" y="1104323"/>
            <a:ext cx="7421526" cy="41895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0511" y="2012301"/>
            <a:ext cx="2968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Дух де </a:t>
            </a:r>
            <a:r>
              <a:rPr lang="ru-RU" sz="2400" dirty="0" err="1" smtClean="0"/>
              <a:t>Грізогоно</a:t>
            </a:r>
            <a:r>
              <a:rPr lang="ru-RU" sz="2400" dirty="0" smtClean="0"/>
              <a:t> / </a:t>
            </a:r>
          </a:p>
          <a:p>
            <a:r>
              <a:rPr lang="en-US" sz="2400" dirty="0" smtClean="0"/>
              <a:t>Spirit of de </a:t>
            </a:r>
            <a:r>
              <a:rPr lang="en-US" sz="2400" dirty="0" err="1" smtClean="0"/>
              <a:t>Grisogono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2417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396" y="933651"/>
            <a:ext cx="10593404" cy="5243312"/>
          </a:xfrm>
        </p:spPr>
        <p:txBody>
          <a:bodyPr/>
          <a:lstStyle/>
          <a:p>
            <a:r>
              <a:rPr lang="ru-RU" dirty="0" smtClean="0"/>
              <a:t>4-е </a:t>
            </a:r>
            <a:r>
              <a:rPr lang="ru-RU" dirty="0" err="1" smtClean="0"/>
              <a:t>місце</a:t>
            </a:r>
            <a:r>
              <a:rPr lang="ru-RU" dirty="0" smtClean="0"/>
              <a:t>: </a:t>
            </a:r>
            <a:r>
              <a:rPr lang="ru-RU" dirty="0" err="1" smtClean="0"/>
              <a:t>Куллінан</a:t>
            </a:r>
            <a:r>
              <a:rPr lang="ru-RU" dirty="0" smtClean="0"/>
              <a:t> </a:t>
            </a:r>
            <a:r>
              <a:rPr lang="en-US" dirty="0" smtClean="0"/>
              <a:t>II / Cullinan II - </a:t>
            </a:r>
            <a:r>
              <a:rPr lang="ru-RU" dirty="0" err="1" smtClean="0"/>
              <a:t>безбарвний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смарагдового </a:t>
            </a:r>
            <a:r>
              <a:rPr lang="ru-RU" dirty="0" err="1" smtClean="0"/>
              <a:t>огранювання</a:t>
            </a:r>
            <a:r>
              <a:rPr lang="ru-RU" dirty="0" smtClean="0"/>
              <a:t> вагою 317,4 карата (63,5 </a:t>
            </a:r>
            <a:r>
              <a:rPr lang="ru-RU" dirty="0" err="1" smtClean="0"/>
              <a:t>грама</a:t>
            </a:r>
            <a:r>
              <a:rPr lang="ru-RU" dirty="0" smtClean="0"/>
              <a:t>), </a:t>
            </a:r>
            <a:r>
              <a:rPr lang="ru-RU" dirty="0" err="1" smtClean="0"/>
              <a:t>другий</a:t>
            </a:r>
            <a:r>
              <a:rPr lang="ru-RU" dirty="0" smtClean="0"/>
              <a:t> за величиною </a:t>
            </a:r>
            <a:r>
              <a:rPr lang="ru-RU" dirty="0" err="1" smtClean="0"/>
              <a:t>діамант</a:t>
            </a:r>
            <a:r>
              <a:rPr lang="ru-RU" dirty="0" smtClean="0"/>
              <a:t> з знаменитого алмазу "</a:t>
            </a:r>
            <a:r>
              <a:rPr lang="ru-RU" dirty="0" err="1" smtClean="0"/>
              <a:t>Куллінан</a:t>
            </a:r>
            <a:r>
              <a:rPr lang="ru-RU" dirty="0" smtClean="0"/>
              <a:t>", </a:t>
            </a:r>
            <a:r>
              <a:rPr lang="ru-RU" dirty="0" err="1" smtClean="0"/>
              <a:t>найбільшого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. </a:t>
            </a:r>
            <a:r>
              <a:rPr lang="ru-RU" dirty="0" err="1" smtClean="0"/>
              <a:t>Гігантський</a:t>
            </a:r>
            <a:r>
              <a:rPr lang="ru-RU" dirty="0" smtClean="0"/>
              <a:t> </a:t>
            </a:r>
            <a:r>
              <a:rPr lang="ru-RU" dirty="0" err="1" smtClean="0"/>
              <a:t>кристал</a:t>
            </a:r>
            <a:r>
              <a:rPr lang="ru-RU" dirty="0" smtClean="0"/>
              <a:t> вагою 3106 </a:t>
            </a:r>
            <a:r>
              <a:rPr lang="ru-RU" dirty="0" err="1" smtClean="0"/>
              <a:t>каратів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виявлений</a:t>
            </a:r>
            <a:r>
              <a:rPr lang="ru-RU" dirty="0" smtClean="0"/>
              <a:t> в </a:t>
            </a:r>
            <a:r>
              <a:rPr lang="ru-RU" dirty="0" err="1" smtClean="0"/>
              <a:t>британській</a:t>
            </a:r>
            <a:r>
              <a:rPr lang="ru-RU" dirty="0" smtClean="0"/>
              <a:t> </a:t>
            </a:r>
            <a:r>
              <a:rPr lang="ru-RU" dirty="0" err="1" smtClean="0"/>
              <a:t>колонії</a:t>
            </a:r>
            <a:r>
              <a:rPr lang="ru-RU" dirty="0" smtClean="0"/>
              <a:t> Трансвааль, ПАР, в 1905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на честь Томаса </a:t>
            </a:r>
            <a:r>
              <a:rPr lang="ru-RU" dirty="0" err="1" smtClean="0"/>
              <a:t>Куллінана</a:t>
            </a:r>
            <a:r>
              <a:rPr lang="ru-RU" dirty="0" smtClean="0"/>
              <a:t>, </a:t>
            </a:r>
            <a:r>
              <a:rPr lang="ru-RU" dirty="0" err="1" smtClean="0"/>
              <a:t>власника</a:t>
            </a:r>
            <a:r>
              <a:rPr lang="ru-RU" dirty="0" smtClean="0"/>
              <a:t> </a:t>
            </a:r>
            <a:r>
              <a:rPr lang="ru-RU" dirty="0" err="1" smtClean="0"/>
              <a:t>шахти</a:t>
            </a:r>
            <a:r>
              <a:rPr lang="ru-RU" dirty="0" smtClean="0"/>
              <a:t>, де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знайдений</a:t>
            </a:r>
            <a:r>
              <a:rPr lang="ru-RU" dirty="0" smtClean="0"/>
              <a:t>. </a:t>
            </a:r>
            <a:r>
              <a:rPr lang="ru-RU" dirty="0" err="1" smtClean="0"/>
              <a:t>Кращий</a:t>
            </a:r>
            <a:r>
              <a:rPr lang="ru-RU" dirty="0" smtClean="0"/>
              <a:t> гранильщик </a:t>
            </a:r>
            <a:r>
              <a:rPr lang="ru-RU" dirty="0" err="1" smtClean="0"/>
              <a:t>Європи</a:t>
            </a:r>
            <a:r>
              <a:rPr lang="ru-RU" dirty="0" smtClean="0"/>
              <a:t>, Джозеф </a:t>
            </a:r>
            <a:r>
              <a:rPr lang="ru-RU" dirty="0" err="1" smtClean="0"/>
              <a:t>Ашер</a:t>
            </a:r>
            <a:r>
              <a:rPr lang="ru-RU" dirty="0" smtClean="0"/>
              <a:t>,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випала</a:t>
            </a:r>
            <a:r>
              <a:rPr lang="ru-RU" dirty="0" smtClean="0"/>
              <a:t> честь </a:t>
            </a:r>
            <a:r>
              <a:rPr lang="ru-RU" dirty="0" err="1" smtClean="0"/>
              <a:t>обробляти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 алмаз, </a:t>
            </a:r>
            <a:r>
              <a:rPr lang="ru-RU" dirty="0" err="1" smtClean="0"/>
              <a:t>розділив</a:t>
            </a:r>
            <a:r>
              <a:rPr lang="ru-RU" dirty="0" smtClean="0"/>
              <a:t> "</a:t>
            </a:r>
            <a:r>
              <a:rPr lang="ru-RU" dirty="0" err="1" smtClean="0"/>
              <a:t>Куллінан</a:t>
            </a:r>
            <a:r>
              <a:rPr lang="ru-RU" dirty="0" smtClean="0"/>
              <a:t>" на 2 великих, 7 </a:t>
            </a:r>
            <a:r>
              <a:rPr lang="ru-RU" dirty="0" err="1" smtClean="0"/>
              <a:t>середніх</a:t>
            </a:r>
            <a:r>
              <a:rPr lang="ru-RU" dirty="0" smtClean="0"/>
              <a:t> і 96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діамантів</a:t>
            </a:r>
            <a:r>
              <a:rPr lang="ru-RU" dirty="0" smtClean="0"/>
              <a:t> </a:t>
            </a:r>
            <a:r>
              <a:rPr lang="ru-RU" dirty="0" err="1" smtClean="0"/>
              <a:t>виняткової</a:t>
            </a:r>
            <a:r>
              <a:rPr lang="ru-RU" dirty="0" smtClean="0"/>
              <a:t> </a:t>
            </a:r>
            <a:r>
              <a:rPr lang="ru-RU" dirty="0" err="1" smtClean="0"/>
              <a:t>чистоти</a:t>
            </a:r>
            <a:r>
              <a:rPr lang="ru-RU" dirty="0" smtClean="0"/>
              <a:t>. </a:t>
            </a:r>
            <a:r>
              <a:rPr lang="ru-RU" dirty="0" err="1" smtClean="0"/>
              <a:t>Діамант</a:t>
            </a:r>
            <a:r>
              <a:rPr lang="ru-RU" dirty="0" smtClean="0"/>
              <a:t> "</a:t>
            </a:r>
            <a:r>
              <a:rPr lang="ru-RU" dirty="0" err="1" smtClean="0"/>
              <a:t>Куллінан</a:t>
            </a:r>
            <a:r>
              <a:rPr lang="ru-RU" dirty="0" smtClean="0"/>
              <a:t> </a:t>
            </a:r>
            <a:r>
              <a:rPr lang="en-US" dirty="0" smtClean="0"/>
              <a:t>II" </a:t>
            </a:r>
            <a:r>
              <a:rPr lang="ru-RU" dirty="0" err="1" smtClean="0"/>
              <a:t>прикрашає</a:t>
            </a:r>
            <a:r>
              <a:rPr lang="ru-RU" dirty="0" smtClean="0"/>
              <a:t> корону </a:t>
            </a:r>
            <a:r>
              <a:rPr lang="ru-RU" dirty="0" err="1" smtClean="0"/>
              <a:t>Британської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, яка представлена ​​на </a:t>
            </a:r>
            <a:r>
              <a:rPr lang="ru-RU" dirty="0" err="1" smtClean="0"/>
              <a:t>виставці</a:t>
            </a:r>
            <a:r>
              <a:rPr lang="ru-RU" dirty="0" smtClean="0"/>
              <a:t> в </a:t>
            </a:r>
            <a:r>
              <a:rPr lang="ru-RU" dirty="0" err="1" smtClean="0"/>
              <a:t>лондонському</a:t>
            </a:r>
            <a:r>
              <a:rPr lang="ru-RU" dirty="0" smtClean="0"/>
              <a:t> </a:t>
            </a:r>
            <a:r>
              <a:rPr lang="ru-RU" dirty="0" err="1" smtClean="0"/>
              <a:t>Тауері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68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332" y="834516"/>
            <a:ext cx="7575511" cy="42764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59170" y="2741932"/>
            <a:ext cx="311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Куллінан</a:t>
            </a:r>
            <a:r>
              <a:rPr lang="ru-RU" sz="2400" dirty="0" smtClean="0"/>
              <a:t> </a:t>
            </a:r>
            <a:r>
              <a:rPr lang="en-US" sz="2400" dirty="0" smtClean="0"/>
              <a:t>II / Cullinan II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3849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642" y="972152"/>
            <a:ext cx="10728158" cy="520481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3-е </a:t>
            </a:r>
            <a:r>
              <a:rPr lang="ru-RU" dirty="0" err="1" smtClean="0"/>
              <a:t>місце</a:t>
            </a:r>
            <a:r>
              <a:rPr lang="ru-RU" dirty="0" smtClean="0"/>
              <a:t>: </a:t>
            </a:r>
            <a:r>
              <a:rPr lang="ru-RU" dirty="0" err="1" smtClean="0"/>
              <a:t>Незрівнянний</a:t>
            </a:r>
            <a:r>
              <a:rPr lang="ru-RU" dirty="0" smtClean="0"/>
              <a:t> / </a:t>
            </a:r>
            <a:r>
              <a:rPr lang="en-US" dirty="0" smtClean="0"/>
              <a:t>Incomparable - </a:t>
            </a:r>
            <a:r>
              <a:rPr lang="ru-RU" dirty="0" smtClean="0"/>
              <a:t>золотисто-</a:t>
            </a:r>
            <a:r>
              <a:rPr lang="ru-RU" dirty="0" err="1" smtClean="0"/>
              <a:t>жовтий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вагою 407,48 карата, </a:t>
            </a:r>
            <a:r>
              <a:rPr lang="ru-RU" dirty="0" err="1" smtClean="0"/>
              <a:t>незвичайна</a:t>
            </a:r>
            <a:r>
              <a:rPr lang="ru-RU" dirty="0" smtClean="0"/>
              <a:t> </a:t>
            </a:r>
            <a:r>
              <a:rPr lang="ru-RU" dirty="0" err="1" smtClean="0"/>
              <a:t>трикутна</a:t>
            </a:r>
            <a:r>
              <a:rPr lang="ru-RU" dirty="0" smtClean="0"/>
              <a:t> форма </a:t>
            </a:r>
            <a:r>
              <a:rPr lang="ru-RU" dirty="0" err="1" smtClean="0"/>
              <a:t>якого</a:t>
            </a:r>
            <a:r>
              <a:rPr lang="ru-RU" dirty="0" smtClean="0"/>
              <a:t> породила </a:t>
            </a:r>
            <a:r>
              <a:rPr lang="ru-RU" dirty="0" err="1" smtClean="0"/>
              <a:t>термін</a:t>
            </a:r>
            <a:r>
              <a:rPr lang="ru-RU" dirty="0" smtClean="0"/>
              <a:t> "</a:t>
            </a:r>
            <a:r>
              <a:rPr lang="ru-RU" dirty="0" err="1" smtClean="0"/>
              <a:t>тріолет</a:t>
            </a:r>
            <a:r>
              <a:rPr lang="ru-RU" dirty="0" smtClean="0"/>
              <a:t>".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випадково</a:t>
            </a:r>
            <a:r>
              <a:rPr lang="ru-RU" dirty="0" smtClean="0"/>
              <a:t> </a:t>
            </a:r>
            <a:r>
              <a:rPr lang="ru-RU" dirty="0" err="1" smtClean="0"/>
              <a:t>знайдений</a:t>
            </a:r>
            <a:r>
              <a:rPr lang="ru-RU" dirty="0" smtClean="0"/>
              <a:t> на початку 1980-х </a:t>
            </a:r>
            <a:r>
              <a:rPr lang="ru-RU" dirty="0" err="1" smtClean="0"/>
              <a:t>років</a:t>
            </a:r>
            <a:r>
              <a:rPr lang="ru-RU" dirty="0" smtClean="0"/>
              <a:t> маленькою </a:t>
            </a:r>
            <a:r>
              <a:rPr lang="ru-RU" dirty="0" err="1" smtClean="0"/>
              <a:t>дівчинкою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з </a:t>
            </a:r>
            <a:r>
              <a:rPr lang="ru-RU" dirty="0" err="1" smtClean="0"/>
              <a:t>покинутими</a:t>
            </a:r>
            <a:r>
              <a:rPr lang="ru-RU" dirty="0" smtClean="0"/>
              <a:t> </a:t>
            </a:r>
            <a:r>
              <a:rPr lang="ru-RU" dirty="0" err="1" smtClean="0"/>
              <a:t>алмазними</a:t>
            </a:r>
            <a:r>
              <a:rPr lang="ru-RU" dirty="0" smtClean="0"/>
              <a:t> </a:t>
            </a:r>
            <a:r>
              <a:rPr lang="ru-RU" dirty="0" err="1" smtClean="0"/>
              <a:t>копальнями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Мбуджі-Маїв</a:t>
            </a:r>
            <a:r>
              <a:rPr lang="ru-RU" dirty="0" smtClean="0"/>
              <a:t> (Конго). </a:t>
            </a:r>
            <a:r>
              <a:rPr lang="ru-RU" dirty="0" err="1" smtClean="0"/>
              <a:t>Спочатку</a:t>
            </a:r>
            <a:r>
              <a:rPr lang="ru-RU" dirty="0" smtClean="0"/>
              <a:t> алмаз </a:t>
            </a:r>
            <a:r>
              <a:rPr lang="ru-RU" dirty="0" err="1" smtClean="0"/>
              <a:t>важив</a:t>
            </a:r>
            <a:r>
              <a:rPr lang="ru-RU" dirty="0" smtClean="0"/>
              <a:t> 890 карат.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"</a:t>
            </a:r>
            <a:r>
              <a:rPr lang="ru-RU" dirty="0" err="1" smtClean="0"/>
              <a:t>Незрівнянний</a:t>
            </a:r>
            <a:r>
              <a:rPr lang="ru-RU" dirty="0" smtClean="0"/>
              <a:t>"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виставлений</a:t>
            </a:r>
            <a:r>
              <a:rPr lang="ru-RU" dirty="0" smtClean="0"/>
              <a:t> на продаж на </a:t>
            </a:r>
            <a:r>
              <a:rPr lang="ru-RU" dirty="0" err="1" smtClean="0"/>
              <a:t>аукціоні</a:t>
            </a:r>
            <a:r>
              <a:rPr lang="ru-RU" dirty="0" smtClean="0"/>
              <a:t> "</a:t>
            </a:r>
            <a:r>
              <a:rPr lang="ru-RU" dirty="0" err="1" smtClean="0"/>
              <a:t>Крістіс</a:t>
            </a:r>
            <a:r>
              <a:rPr lang="ru-RU" dirty="0" smtClean="0"/>
              <a:t>" в 1988 </a:t>
            </a:r>
            <a:r>
              <a:rPr lang="ru-RU" dirty="0" err="1" smtClean="0"/>
              <a:t>році</a:t>
            </a:r>
            <a:r>
              <a:rPr lang="ru-RU" dirty="0" smtClean="0"/>
              <a:t>, де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придбав</a:t>
            </a:r>
            <a:r>
              <a:rPr lang="ru-RU" dirty="0" smtClean="0"/>
              <a:t> за 12 млн. </a:t>
            </a:r>
            <a:r>
              <a:rPr lang="ru-RU" dirty="0" err="1" smtClean="0"/>
              <a:t>Доларів</a:t>
            </a:r>
            <a:r>
              <a:rPr lang="ru-RU" dirty="0" smtClean="0"/>
              <a:t> Теодор </a:t>
            </a:r>
            <a:r>
              <a:rPr lang="ru-RU" dirty="0" err="1" smtClean="0"/>
              <a:t>Горовіц</a:t>
            </a:r>
            <a:r>
              <a:rPr lang="ru-RU" dirty="0" smtClean="0"/>
              <a:t> з </a:t>
            </a:r>
            <a:r>
              <a:rPr lang="ru-RU" dirty="0" err="1" smtClean="0"/>
              <a:t>Женеви</a:t>
            </a:r>
            <a:r>
              <a:rPr lang="ru-RU" dirty="0" smtClean="0"/>
              <a:t>. У 2002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опинився</a:t>
            </a:r>
            <a:r>
              <a:rPr lang="ru-RU" dirty="0" smtClean="0"/>
              <a:t> на </a:t>
            </a:r>
            <a:r>
              <a:rPr lang="ru-RU" dirty="0" err="1" smtClean="0"/>
              <a:t>електронних</a:t>
            </a:r>
            <a:r>
              <a:rPr lang="ru-RU" dirty="0" smtClean="0"/>
              <a:t> торгах </a:t>
            </a:r>
            <a:r>
              <a:rPr lang="en-US" dirty="0" smtClean="0"/>
              <a:t>E-bay, </a:t>
            </a:r>
            <a:r>
              <a:rPr lang="ru-RU" dirty="0" smtClean="0"/>
              <a:t>де </a:t>
            </a:r>
            <a:r>
              <a:rPr lang="ru-RU" dirty="0" err="1" smtClean="0"/>
              <a:t>його</a:t>
            </a:r>
            <a:r>
              <a:rPr lang="ru-RU" dirty="0" smtClean="0"/>
              <a:t> початкова </a:t>
            </a:r>
            <a:r>
              <a:rPr lang="ru-RU" dirty="0" err="1" smtClean="0"/>
              <a:t>ціна</a:t>
            </a:r>
            <a:r>
              <a:rPr lang="ru-RU" dirty="0" smtClean="0"/>
              <a:t> становила 15 млн. </a:t>
            </a:r>
            <a:r>
              <a:rPr lang="ru-RU" dirty="0" err="1" smtClean="0"/>
              <a:t>Доларів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стало рекордом для </a:t>
            </a:r>
            <a:r>
              <a:rPr lang="ru-RU" dirty="0" err="1" smtClean="0"/>
              <a:t>торгів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типу, але </a:t>
            </a:r>
            <a:r>
              <a:rPr lang="ru-RU" dirty="0" err="1" smtClean="0"/>
              <a:t>ніхто</a:t>
            </a:r>
            <a:r>
              <a:rPr lang="ru-RU" dirty="0" smtClean="0"/>
              <a:t> так і не </a:t>
            </a:r>
            <a:r>
              <a:rPr lang="ru-RU" dirty="0" err="1" smtClean="0"/>
              <a:t>відгукнувся</a:t>
            </a:r>
            <a:r>
              <a:rPr lang="ru-RU" dirty="0" smtClean="0"/>
              <a:t> на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пропозицію</a:t>
            </a:r>
            <a:r>
              <a:rPr lang="ru-RU" dirty="0" smtClean="0"/>
              <a:t>. У 2009 </a:t>
            </a:r>
            <a:r>
              <a:rPr lang="ru-RU" dirty="0" err="1" smtClean="0"/>
              <a:t>році</a:t>
            </a:r>
            <a:r>
              <a:rPr lang="ru-RU" dirty="0" smtClean="0"/>
              <a:t> "</a:t>
            </a:r>
            <a:r>
              <a:rPr lang="ru-RU" dirty="0" err="1" smtClean="0"/>
              <a:t>Незрівнянний</a:t>
            </a:r>
            <a:r>
              <a:rPr lang="ru-RU" dirty="0" smtClean="0"/>
              <a:t>"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виставлений</a:t>
            </a:r>
            <a:r>
              <a:rPr lang="ru-RU" dirty="0" smtClean="0"/>
              <a:t> в </a:t>
            </a:r>
            <a:r>
              <a:rPr lang="ru-RU" dirty="0" err="1" smtClean="0"/>
              <a:t>канадському</a:t>
            </a:r>
            <a:r>
              <a:rPr lang="ru-RU" dirty="0" smtClean="0"/>
              <a:t> </a:t>
            </a:r>
            <a:r>
              <a:rPr lang="ru-RU" dirty="0" err="1" smtClean="0"/>
              <a:t>Королівському</a:t>
            </a:r>
            <a:r>
              <a:rPr lang="ru-RU" dirty="0" smtClean="0"/>
              <a:t> </a:t>
            </a:r>
            <a:r>
              <a:rPr lang="ru-RU" dirty="0" err="1" smtClean="0"/>
              <a:t>музеї</a:t>
            </a:r>
            <a:r>
              <a:rPr lang="ru-RU" dirty="0" smtClean="0"/>
              <a:t> </a:t>
            </a:r>
            <a:r>
              <a:rPr lang="ru-RU" dirty="0" err="1" smtClean="0"/>
              <a:t>Онтаріо</a:t>
            </a:r>
            <a:r>
              <a:rPr lang="ru-RU" dirty="0" smtClean="0"/>
              <a:t>. У 2013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 золотисто-</a:t>
            </a:r>
            <a:r>
              <a:rPr lang="ru-RU" dirty="0" err="1" smtClean="0"/>
              <a:t>жовтий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встановлений</a:t>
            </a:r>
            <a:r>
              <a:rPr lang="ru-RU" dirty="0" smtClean="0"/>
              <a:t> в </a:t>
            </a:r>
            <a:r>
              <a:rPr lang="ru-RU" dirty="0" err="1" smtClean="0"/>
              <a:t>намисто</a:t>
            </a:r>
            <a:r>
              <a:rPr lang="ru-RU" dirty="0" smtClean="0"/>
              <a:t> з </a:t>
            </a:r>
            <a:r>
              <a:rPr lang="ru-RU" dirty="0" err="1" smtClean="0"/>
              <a:t>рожевого</a:t>
            </a:r>
            <a:r>
              <a:rPr lang="ru-RU" dirty="0" smtClean="0"/>
              <a:t> золота, </a:t>
            </a:r>
            <a:r>
              <a:rPr lang="ru-RU" dirty="0" err="1" smtClean="0"/>
              <a:t>інкрустоване</a:t>
            </a:r>
            <a:r>
              <a:rPr lang="ru-RU" dirty="0" smtClean="0"/>
              <a:t> 91 </a:t>
            </a:r>
            <a:r>
              <a:rPr lang="ru-RU" dirty="0" err="1" smtClean="0"/>
              <a:t>діамантом</a:t>
            </a:r>
            <a:r>
              <a:rPr lang="ru-RU" dirty="0" smtClean="0"/>
              <a:t>, яке </a:t>
            </a:r>
            <a:r>
              <a:rPr lang="ru-RU" dirty="0" err="1" smtClean="0"/>
              <a:t>підготувала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en-US" dirty="0" err="1" smtClean="0"/>
              <a:t>Mouawad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98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811" y="173917"/>
            <a:ext cx="3147193" cy="61666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47383" y="2185555"/>
            <a:ext cx="5260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Незрівнянний</a:t>
            </a:r>
            <a:r>
              <a:rPr lang="ru-RU" sz="3200" dirty="0" smtClean="0"/>
              <a:t> / </a:t>
            </a:r>
            <a:r>
              <a:rPr lang="en-US" sz="3200" dirty="0" smtClean="0"/>
              <a:t>Incomparable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60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087655"/>
            <a:ext cx="10439400" cy="5089308"/>
          </a:xfrm>
        </p:spPr>
        <p:txBody>
          <a:bodyPr/>
          <a:lstStyle/>
          <a:p>
            <a:r>
              <a:rPr lang="ru-RU" dirty="0" smtClean="0"/>
              <a:t>2-е </a:t>
            </a:r>
            <a:r>
              <a:rPr lang="ru-RU" dirty="0" err="1" smtClean="0"/>
              <a:t>місце</a:t>
            </a:r>
            <a:r>
              <a:rPr lang="ru-RU" dirty="0" smtClean="0"/>
              <a:t>: </a:t>
            </a:r>
            <a:r>
              <a:rPr lang="ru-RU" dirty="0" err="1" smtClean="0"/>
              <a:t>Куллінан</a:t>
            </a:r>
            <a:r>
              <a:rPr lang="ru-RU" dirty="0" smtClean="0"/>
              <a:t> </a:t>
            </a:r>
            <a:r>
              <a:rPr lang="en-US" dirty="0" smtClean="0"/>
              <a:t>I / Cullinan I </a:t>
            </a:r>
            <a:r>
              <a:rPr lang="ru-RU" dirty="0" err="1" smtClean="0"/>
              <a:t>або</a:t>
            </a:r>
            <a:r>
              <a:rPr lang="ru-RU" dirty="0" smtClean="0"/>
              <a:t> Велика </a:t>
            </a:r>
            <a:r>
              <a:rPr lang="ru-RU" dirty="0" err="1" smtClean="0"/>
              <a:t>зірка</a:t>
            </a:r>
            <a:r>
              <a:rPr lang="ru-RU" dirty="0" smtClean="0"/>
              <a:t> Африки / </a:t>
            </a:r>
            <a:r>
              <a:rPr lang="en-US" dirty="0" smtClean="0"/>
              <a:t>Great Star of Africa - </a:t>
            </a:r>
            <a:r>
              <a:rPr lang="ru-RU" dirty="0" err="1" smtClean="0"/>
              <a:t>безбарвний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вагою 530,2 карата. </a:t>
            </a:r>
            <a:r>
              <a:rPr lang="ru-RU" dirty="0" err="1" smtClean="0"/>
              <a:t>Він</a:t>
            </a:r>
            <a:r>
              <a:rPr lang="ru-RU" dirty="0" smtClean="0"/>
              <a:t> є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алмазу "</a:t>
            </a:r>
            <a:r>
              <a:rPr lang="ru-RU" dirty="0" err="1" smtClean="0"/>
              <a:t>Куллінан</a:t>
            </a:r>
            <a:r>
              <a:rPr lang="ru-RU" dirty="0" smtClean="0"/>
              <a:t>", </a:t>
            </a:r>
            <a:r>
              <a:rPr lang="ru-RU" dirty="0" err="1" smtClean="0"/>
              <a:t>виявленого</a:t>
            </a:r>
            <a:r>
              <a:rPr lang="ru-RU" dirty="0" smtClean="0"/>
              <a:t> в 1905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англійській</a:t>
            </a:r>
            <a:r>
              <a:rPr lang="ru-RU" dirty="0" smtClean="0"/>
              <a:t> </a:t>
            </a:r>
            <a:r>
              <a:rPr lang="ru-RU" dirty="0" err="1" smtClean="0"/>
              <a:t>колонії</a:t>
            </a:r>
            <a:r>
              <a:rPr lang="ru-RU" dirty="0" smtClean="0"/>
              <a:t> Трансвааль (</a:t>
            </a:r>
            <a:r>
              <a:rPr lang="ru-RU" dirty="0" err="1" smtClean="0"/>
              <a:t>Південна</a:t>
            </a:r>
            <a:r>
              <a:rPr lang="ru-RU" dirty="0" smtClean="0"/>
              <a:t> Африк). У 1907 </a:t>
            </a:r>
            <a:r>
              <a:rPr lang="ru-RU" dirty="0" err="1" smtClean="0"/>
              <a:t>році</a:t>
            </a:r>
            <a:r>
              <a:rPr lang="ru-RU" dirty="0" smtClean="0"/>
              <a:t> уряд Трансвааля </a:t>
            </a:r>
            <a:r>
              <a:rPr lang="ru-RU" dirty="0" err="1" smtClean="0"/>
              <a:t>піднесло</a:t>
            </a:r>
            <a:r>
              <a:rPr lang="ru-RU" dirty="0" smtClean="0"/>
              <a:t> алмаз в </a:t>
            </a:r>
            <a:r>
              <a:rPr lang="ru-RU" dirty="0" err="1" smtClean="0"/>
              <a:t>подарунок</a:t>
            </a:r>
            <a:r>
              <a:rPr lang="ru-RU" dirty="0" smtClean="0"/>
              <a:t> </a:t>
            </a:r>
            <a:r>
              <a:rPr lang="ru-RU" dirty="0" err="1" smtClean="0"/>
              <a:t>британському</a:t>
            </a:r>
            <a:r>
              <a:rPr lang="ru-RU" dirty="0" smtClean="0"/>
              <a:t> королю </a:t>
            </a:r>
            <a:r>
              <a:rPr lang="ru-RU" dirty="0" err="1" smtClean="0"/>
              <a:t>Едуарду</a:t>
            </a:r>
            <a:r>
              <a:rPr lang="ru-RU" dirty="0" smtClean="0"/>
              <a:t> </a:t>
            </a:r>
            <a:r>
              <a:rPr lang="en-US" dirty="0" smtClean="0"/>
              <a:t>VII </a:t>
            </a:r>
            <a:r>
              <a:rPr lang="ru-RU" dirty="0" smtClean="0"/>
              <a:t>на </a:t>
            </a:r>
            <a:r>
              <a:rPr lang="ru-RU" dirty="0" err="1" smtClean="0"/>
              <a:t>його</a:t>
            </a:r>
            <a:r>
              <a:rPr lang="ru-RU" dirty="0" smtClean="0"/>
              <a:t> 66-й день </a:t>
            </a:r>
            <a:r>
              <a:rPr lang="ru-RU" dirty="0" err="1" smtClean="0"/>
              <a:t>народження</a:t>
            </a:r>
            <a:r>
              <a:rPr lang="ru-RU" dirty="0" smtClean="0"/>
              <a:t>. Робота з </a:t>
            </a:r>
            <a:r>
              <a:rPr lang="ru-RU" dirty="0" err="1" smtClean="0"/>
              <a:t>огранювання</a:t>
            </a:r>
            <a:r>
              <a:rPr lang="ru-RU" dirty="0" smtClean="0"/>
              <a:t> алмаза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довірено</a:t>
            </a:r>
            <a:r>
              <a:rPr lang="ru-RU" dirty="0" smtClean="0"/>
              <a:t> </a:t>
            </a:r>
            <a:r>
              <a:rPr lang="ru-RU" dirty="0" err="1" smtClean="0"/>
              <a:t>відомому</a:t>
            </a:r>
            <a:r>
              <a:rPr lang="ru-RU" dirty="0" smtClean="0"/>
              <a:t> </a:t>
            </a:r>
            <a:r>
              <a:rPr lang="ru-RU" dirty="0" err="1" smtClean="0"/>
              <a:t>голландському</a:t>
            </a:r>
            <a:r>
              <a:rPr lang="ru-RU" dirty="0" smtClean="0"/>
              <a:t> </a:t>
            </a:r>
            <a:r>
              <a:rPr lang="ru-RU" dirty="0" err="1" smtClean="0"/>
              <a:t>ювелірному</a:t>
            </a:r>
            <a:r>
              <a:rPr lang="ru-RU" dirty="0" smtClean="0"/>
              <a:t> дому І. Й. </a:t>
            </a:r>
            <a:r>
              <a:rPr lang="ru-RU" dirty="0" err="1" smtClean="0"/>
              <a:t>Ашер</a:t>
            </a:r>
            <a:r>
              <a:rPr lang="ru-RU" dirty="0" smtClean="0"/>
              <a:t> і Ко. </a:t>
            </a:r>
            <a:r>
              <a:rPr lang="ru-RU" dirty="0" err="1" smtClean="0"/>
              <a:t>Камінь</a:t>
            </a:r>
            <a:r>
              <a:rPr lang="ru-RU" dirty="0" smtClean="0"/>
              <a:t> </a:t>
            </a:r>
            <a:r>
              <a:rPr lang="ru-RU" dirty="0" err="1" smtClean="0"/>
              <a:t>бездоганної</a:t>
            </a:r>
            <a:r>
              <a:rPr lang="ru-RU" dirty="0" smtClean="0"/>
              <a:t> </a:t>
            </a:r>
            <a:r>
              <a:rPr lang="ru-RU" dirty="0" err="1" smtClean="0"/>
              <a:t>чистоти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огранований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"</a:t>
            </a:r>
            <a:r>
              <a:rPr lang="ru-RU" dirty="0" err="1" smtClean="0"/>
              <a:t>панделок</a:t>
            </a:r>
            <a:r>
              <a:rPr lang="ru-RU" dirty="0" smtClean="0"/>
              <a:t>" і </a:t>
            </a:r>
            <a:r>
              <a:rPr lang="ru-RU" dirty="0" err="1" smtClean="0"/>
              <a:t>отримав</a:t>
            </a:r>
            <a:r>
              <a:rPr lang="ru-RU" dirty="0" smtClean="0"/>
              <a:t> 74 </a:t>
            </a:r>
            <a:r>
              <a:rPr lang="ru-RU" dirty="0" err="1" smtClean="0"/>
              <a:t>грані</a:t>
            </a:r>
            <a:r>
              <a:rPr lang="ru-RU" dirty="0" smtClean="0"/>
              <a:t>. Зараз "Велика </a:t>
            </a:r>
            <a:r>
              <a:rPr lang="ru-RU" dirty="0" err="1" smtClean="0"/>
              <a:t>зірка</a:t>
            </a:r>
            <a:r>
              <a:rPr lang="ru-RU" dirty="0" smtClean="0"/>
              <a:t> Африки"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лондонському</a:t>
            </a:r>
            <a:r>
              <a:rPr lang="ru-RU" dirty="0" smtClean="0"/>
              <a:t> </a:t>
            </a:r>
            <a:r>
              <a:rPr lang="ru-RU" dirty="0" err="1" smtClean="0"/>
              <a:t>Тауері</a:t>
            </a:r>
            <a:r>
              <a:rPr lang="ru-RU" dirty="0" smtClean="0"/>
              <a:t> і </a:t>
            </a:r>
            <a:r>
              <a:rPr lang="ru-RU" dirty="0" err="1" smtClean="0"/>
              <a:t>вінчає</a:t>
            </a:r>
            <a:r>
              <a:rPr lang="ru-RU" dirty="0" smtClean="0"/>
              <a:t> </a:t>
            </a:r>
            <a:r>
              <a:rPr lang="ru-RU" dirty="0" err="1" smtClean="0"/>
              <a:t>скіпетр</a:t>
            </a:r>
            <a:r>
              <a:rPr lang="ru-RU" dirty="0" smtClean="0"/>
              <a:t> </a:t>
            </a:r>
            <a:r>
              <a:rPr lang="ru-RU" dirty="0" err="1" smtClean="0"/>
              <a:t>британського</a:t>
            </a:r>
            <a:r>
              <a:rPr lang="ru-RU" dirty="0" smtClean="0"/>
              <a:t> монарха </a:t>
            </a:r>
            <a:r>
              <a:rPr lang="ru-RU" dirty="0" err="1" smtClean="0"/>
              <a:t>Едуарда</a:t>
            </a:r>
            <a:r>
              <a:rPr lang="ru-RU" dirty="0" smtClean="0"/>
              <a:t> </a:t>
            </a:r>
            <a:r>
              <a:rPr lang="en-US" dirty="0" smtClean="0"/>
              <a:t>VII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01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177" y="438241"/>
            <a:ext cx="7902373" cy="44610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7664" y="5641024"/>
            <a:ext cx="4774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Куллінан</a:t>
            </a:r>
            <a:r>
              <a:rPr lang="ru-RU" dirty="0" smtClean="0"/>
              <a:t> I / </a:t>
            </a:r>
            <a:r>
              <a:rPr lang="ru-RU" dirty="0" err="1" smtClean="0"/>
              <a:t>Cullinan</a:t>
            </a:r>
            <a:r>
              <a:rPr lang="ru-RU" dirty="0" smtClean="0"/>
              <a:t> I </a:t>
            </a:r>
            <a:r>
              <a:rPr lang="ru-RU" dirty="0" err="1" smtClean="0"/>
              <a:t>або</a:t>
            </a:r>
            <a:r>
              <a:rPr lang="ru-RU" dirty="0" smtClean="0"/>
              <a:t> Велика </a:t>
            </a:r>
            <a:r>
              <a:rPr lang="ru-RU" dirty="0" err="1" smtClean="0"/>
              <a:t>зірка</a:t>
            </a:r>
            <a:r>
              <a:rPr lang="ru-RU" dirty="0" smtClean="0"/>
              <a:t> Африки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866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272" y="866274"/>
            <a:ext cx="10564528" cy="531068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1-е </a:t>
            </a:r>
            <a:r>
              <a:rPr lang="ru-RU" dirty="0" err="1" smtClean="0"/>
              <a:t>місце</a:t>
            </a:r>
            <a:r>
              <a:rPr lang="ru-RU" dirty="0" smtClean="0"/>
              <a:t>: </a:t>
            </a:r>
            <a:r>
              <a:rPr lang="ru-RU" dirty="0" err="1" smtClean="0"/>
              <a:t>Золотий</a:t>
            </a:r>
            <a:r>
              <a:rPr lang="ru-RU" dirty="0" smtClean="0"/>
              <a:t> </a:t>
            </a:r>
            <a:r>
              <a:rPr lang="ru-RU" dirty="0" err="1" smtClean="0"/>
              <a:t>ювілей</a:t>
            </a:r>
            <a:r>
              <a:rPr lang="ru-RU" dirty="0" smtClean="0"/>
              <a:t> / </a:t>
            </a:r>
            <a:r>
              <a:rPr lang="en-US" dirty="0" smtClean="0"/>
              <a:t>Golden Jubilee - </a:t>
            </a:r>
            <a:r>
              <a:rPr lang="ru-RU" dirty="0" err="1" smtClean="0"/>
              <a:t>фантазійний</a:t>
            </a:r>
            <a:r>
              <a:rPr lang="ru-RU" dirty="0" smtClean="0"/>
              <a:t> </a:t>
            </a:r>
            <a:r>
              <a:rPr lang="ru-RU" dirty="0" err="1" smtClean="0"/>
              <a:t>жовто-коричневий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вагою 545,67 карата,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почесне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самого великого </a:t>
            </a:r>
            <a:r>
              <a:rPr lang="ru-RU" dirty="0" err="1" smtClean="0"/>
              <a:t>діаманта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знайдений</a:t>
            </a:r>
            <a:r>
              <a:rPr lang="ru-RU" dirty="0" smtClean="0"/>
              <a:t> в 1985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південноафриканській</a:t>
            </a:r>
            <a:r>
              <a:rPr lang="ru-RU" dirty="0" smtClean="0"/>
              <a:t> </a:t>
            </a:r>
            <a:r>
              <a:rPr lang="ru-RU" dirty="0" err="1" smtClean="0"/>
              <a:t>шахті</a:t>
            </a:r>
            <a:r>
              <a:rPr lang="ru-RU" dirty="0" smtClean="0"/>
              <a:t> "</a:t>
            </a:r>
            <a:r>
              <a:rPr lang="ru-RU" dirty="0" err="1" smtClean="0"/>
              <a:t>Прем'єр</a:t>
            </a:r>
            <a:r>
              <a:rPr lang="ru-RU" dirty="0" smtClean="0"/>
              <a:t>",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"Де </a:t>
            </a:r>
            <a:r>
              <a:rPr lang="ru-RU" dirty="0" err="1" smtClean="0"/>
              <a:t>Бірс</a:t>
            </a:r>
            <a:r>
              <a:rPr lang="ru-RU" dirty="0" smtClean="0"/>
              <a:t>". До огранки вага алмаза становив 755,5 карата. </a:t>
            </a:r>
            <a:r>
              <a:rPr lang="ru-RU" dirty="0" err="1" smtClean="0"/>
              <a:t>Обробкою</a:t>
            </a:r>
            <a:r>
              <a:rPr lang="ru-RU" dirty="0" smtClean="0"/>
              <a:t> </a:t>
            </a:r>
            <a:r>
              <a:rPr lang="ru-RU" dirty="0" err="1" smtClean="0"/>
              <a:t>каменю</a:t>
            </a:r>
            <a:r>
              <a:rPr lang="ru-RU" dirty="0" smtClean="0"/>
              <a:t> </a:t>
            </a:r>
            <a:r>
              <a:rPr lang="ru-RU" dirty="0" err="1" smtClean="0"/>
              <a:t>займався</a:t>
            </a:r>
            <a:r>
              <a:rPr lang="ru-RU" dirty="0" smtClean="0"/>
              <a:t> </a:t>
            </a:r>
            <a:r>
              <a:rPr lang="ru-RU" dirty="0" err="1" smtClean="0"/>
              <a:t>видатний</a:t>
            </a:r>
            <a:r>
              <a:rPr lang="ru-RU" dirty="0" smtClean="0"/>
              <a:t> огранщик </a:t>
            </a:r>
            <a:r>
              <a:rPr lang="ru-RU" dirty="0" err="1" smtClean="0"/>
              <a:t>Габі</a:t>
            </a:r>
            <a:r>
              <a:rPr lang="ru-RU" dirty="0" smtClean="0"/>
              <a:t> </a:t>
            </a:r>
            <a:r>
              <a:rPr lang="ru-RU" dirty="0" err="1" smtClean="0"/>
              <a:t>Толковскі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витратив</a:t>
            </a:r>
            <a:r>
              <a:rPr lang="ru-RU" dirty="0" smtClean="0"/>
              <a:t> на </a:t>
            </a:r>
            <a:r>
              <a:rPr lang="ru-RU" dirty="0" err="1" smtClean="0"/>
              <a:t>цю</a:t>
            </a:r>
            <a:r>
              <a:rPr lang="ru-RU" dirty="0" smtClean="0"/>
              <a:t> роботу два роки і в 1990 </a:t>
            </a:r>
            <a:r>
              <a:rPr lang="ru-RU" dirty="0" err="1" smtClean="0"/>
              <a:t>році</a:t>
            </a:r>
            <a:r>
              <a:rPr lang="ru-RU" dirty="0" smtClean="0"/>
              <a:t> представив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</a:t>
            </a:r>
            <a:r>
              <a:rPr lang="ru-RU" dirty="0" err="1" smtClean="0"/>
              <a:t>вражаючої</a:t>
            </a:r>
            <a:r>
              <a:rPr lang="ru-RU" dirty="0" smtClean="0"/>
              <a:t> </a:t>
            </a:r>
            <a:r>
              <a:rPr lang="ru-RU" dirty="0" err="1" smtClean="0"/>
              <a:t>краси</a:t>
            </a:r>
            <a:r>
              <a:rPr lang="ru-RU" dirty="0" smtClean="0"/>
              <a:t>. </a:t>
            </a:r>
            <a:r>
              <a:rPr lang="ru-RU" dirty="0" err="1" smtClean="0"/>
              <a:t>Остаточна</a:t>
            </a:r>
            <a:r>
              <a:rPr lang="ru-RU" dirty="0" smtClean="0"/>
              <a:t> форма огранки </a:t>
            </a:r>
            <a:r>
              <a:rPr lang="ru-RU" dirty="0" err="1" smtClean="0"/>
              <a:t>каменю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творця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"</a:t>
            </a:r>
            <a:r>
              <a:rPr lang="ru-RU" dirty="0" err="1" smtClean="0"/>
              <a:t>кушон</a:t>
            </a:r>
            <a:r>
              <a:rPr lang="ru-RU" dirty="0" smtClean="0"/>
              <a:t> з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вогненної</a:t>
            </a:r>
            <a:r>
              <a:rPr lang="ru-RU" dirty="0" smtClean="0"/>
              <a:t> </a:t>
            </a:r>
            <a:r>
              <a:rPr lang="ru-RU" dirty="0" err="1" smtClean="0"/>
              <a:t>троянди</a:t>
            </a:r>
            <a:r>
              <a:rPr lang="ru-RU" dirty="0" smtClean="0"/>
              <a:t>". Через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"</a:t>
            </a:r>
            <a:r>
              <a:rPr lang="ru-RU" dirty="0" err="1" smtClean="0"/>
              <a:t>Золотий</a:t>
            </a:r>
            <a:r>
              <a:rPr lang="ru-RU" dirty="0" smtClean="0"/>
              <a:t> </a:t>
            </a:r>
            <a:r>
              <a:rPr lang="ru-RU" dirty="0" err="1" smtClean="0"/>
              <a:t>ювілей</a:t>
            </a:r>
            <a:r>
              <a:rPr lang="ru-RU" dirty="0" smtClean="0"/>
              <a:t>" </a:t>
            </a:r>
            <a:r>
              <a:rPr lang="ru-RU" dirty="0" err="1" smtClean="0"/>
              <a:t>виявився</a:t>
            </a:r>
            <a:r>
              <a:rPr lang="ru-RU" dirty="0" smtClean="0"/>
              <a:t> в </a:t>
            </a:r>
            <a:r>
              <a:rPr lang="ru-RU" dirty="0" err="1" smtClean="0"/>
              <a:t>таїландською</a:t>
            </a:r>
            <a:r>
              <a:rPr lang="ru-RU" dirty="0" smtClean="0"/>
              <a:t> </a:t>
            </a:r>
            <a:r>
              <a:rPr lang="ru-RU" dirty="0" err="1" smtClean="0"/>
              <a:t>асоціації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ru-RU" dirty="0" err="1" smtClean="0"/>
              <a:t>діамантів</a:t>
            </a:r>
            <a:r>
              <a:rPr lang="ru-RU" dirty="0" smtClean="0"/>
              <a:t>, яка </a:t>
            </a:r>
            <a:r>
              <a:rPr lang="ru-RU" dirty="0" err="1" smtClean="0"/>
              <a:t>довгий</a:t>
            </a:r>
            <a:r>
              <a:rPr lang="ru-RU" dirty="0" smtClean="0"/>
              <a:t> час </a:t>
            </a:r>
            <a:r>
              <a:rPr lang="ru-RU" dirty="0" err="1" smtClean="0"/>
              <a:t>демонструвала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як </a:t>
            </a:r>
            <a:r>
              <a:rPr lang="ru-RU" dirty="0" err="1" smtClean="0"/>
              <a:t>експонат</a:t>
            </a:r>
            <a:r>
              <a:rPr lang="ru-RU" dirty="0" smtClean="0"/>
              <a:t>. У 1995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таїландських</a:t>
            </a:r>
            <a:r>
              <a:rPr lang="ru-RU" dirty="0" smtClean="0"/>
              <a:t> </a:t>
            </a:r>
            <a:r>
              <a:rPr lang="ru-RU" dirty="0" err="1" smtClean="0"/>
              <a:t>бізнесменів</a:t>
            </a:r>
            <a:r>
              <a:rPr lang="ru-RU" dirty="0" smtClean="0"/>
              <a:t> </a:t>
            </a:r>
            <a:r>
              <a:rPr lang="ru-RU" dirty="0" err="1" smtClean="0"/>
              <a:t>придбали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і </a:t>
            </a:r>
            <a:r>
              <a:rPr lang="ru-RU" dirty="0" err="1" smtClean="0"/>
              <a:t>піднесли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подарунок</a:t>
            </a:r>
            <a:r>
              <a:rPr lang="ru-RU" dirty="0" smtClean="0"/>
              <a:t> королю </a:t>
            </a:r>
            <a:r>
              <a:rPr lang="ru-RU" dirty="0" err="1" smtClean="0"/>
              <a:t>Таїланду</a:t>
            </a:r>
            <a:r>
              <a:rPr lang="ru-RU" dirty="0" smtClean="0"/>
              <a:t> </a:t>
            </a:r>
            <a:r>
              <a:rPr lang="ru-RU" dirty="0" err="1" smtClean="0"/>
              <a:t>Пхуміпон</a:t>
            </a:r>
            <a:r>
              <a:rPr lang="ru-RU" dirty="0" smtClean="0"/>
              <a:t> </a:t>
            </a:r>
            <a:r>
              <a:rPr lang="ru-RU" dirty="0" err="1" smtClean="0"/>
              <a:t>Адульядет</a:t>
            </a:r>
            <a:r>
              <a:rPr lang="ru-RU" dirty="0" smtClean="0"/>
              <a:t> на 50-ту </a:t>
            </a:r>
            <a:r>
              <a:rPr lang="ru-RU" dirty="0" err="1" smtClean="0"/>
              <a:t>річницю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правління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подія</a:t>
            </a:r>
            <a:r>
              <a:rPr lang="ru-RU" dirty="0" smtClean="0"/>
              <a:t> - </a:t>
            </a:r>
            <a:r>
              <a:rPr lang="ru-RU" dirty="0" err="1" smtClean="0"/>
              <a:t>золотий</a:t>
            </a:r>
            <a:r>
              <a:rPr lang="ru-RU" dirty="0" smtClean="0"/>
              <a:t> </a:t>
            </a:r>
            <a:r>
              <a:rPr lang="ru-RU" dirty="0" err="1" smtClean="0"/>
              <a:t>ювілей</a:t>
            </a:r>
            <a:r>
              <a:rPr lang="ru-RU" dirty="0" smtClean="0"/>
              <a:t> монарха - послужило основою для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діаманта</a:t>
            </a:r>
            <a:r>
              <a:rPr lang="ru-RU" dirty="0" smtClean="0"/>
              <a:t>. В </a:t>
            </a:r>
            <a:r>
              <a:rPr lang="ru-RU" dirty="0" err="1" smtClean="0"/>
              <a:t>даний</a:t>
            </a:r>
            <a:r>
              <a:rPr lang="ru-RU" dirty="0" smtClean="0"/>
              <a:t> час "</a:t>
            </a:r>
            <a:r>
              <a:rPr lang="ru-RU" dirty="0" err="1" smtClean="0"/>
              <a:t>Золотий</a:t>
            </a:r>
            <a:r>
              <a:rPr lang="ru-RU" dirty="0" smtClean="0"/>
              <a:t> </a:t>
            </a:r>
            <a:r>
              <a:rPr lang="ru-RU" dirty="0" err="1" smtClean="0"/>
              <a:t>ювілей</a:t>
            </a:r>
            <a:r>
              <a:rPr lang="ru-RU" dirty="0" smtClean="0"/>
              <a:t>"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Королівському</a:t>
            </a:r>
            <a:r>
              <a:rPr lang="ru-RU" dirty="0" smtClean="0"/>
              <a:t> </a:t>
            </a:r>
            <a:r>
              <a:rPr lang="ru-RU" dirty="0" err="1" smtClean="0"/>
              <a:t>палаці</a:t>
            </a:r>
            <a:r>
              <a:rPr lang="ru-RU" dirty="0" smtClean="0"/>
              <a:t> в Бангкоку як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скарбів</a:t>
            </a:r>
            <a:r>
              <a:rPr lang="ru-RU" dirty="0" smtClean="0"/>
              <a:t> </a:t>
            </a:r>
            <a:r>
              <a:rPr lang="ru-RU" dirty="0" err="1" smtClean="0"/>
              <a:t>таїландської</a:t>
            </a:r>
            <a:r>
              <a:rPr lang="ru-RU" dirty="0" smtClean="0"/>
              <a:t> </a:t>
            </a:r>
            <a:r>
              <a:rPr lang="ru-RU" dirty="0" err="1" smtClean="0"/>
              <a:t>корони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10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893" y="847023"/>
            <a:ext cx="10708907" cy="532994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</a:t>
            </a:r>
            <a:r>
              <a:rPr lang="ru-RU" dirty="0" err="1" smtClean="0"/>
              <a:t>діаманти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об'єктами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і </a:t>
            </a:r>
            <a:r>
              <a:rPr lang="ru-RU" dirty="0" err="1" smtClean="0"/>
              <a:t>притягували</a:t>
            </a:r>
            <a:r>
              <a:rPr lang="ru-RU" dirty="0" smtClean="0"/>
              <a:t> до себе </a:t>
            </a:r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знатних</a:t>
            </a:r>
            <a:r>
              <a:rPr lang="ru-RU" dirty="0" smtClean="0"/>
              <a:t> людей. Як </a:t>
            </a:r>
            <a:r>
              <a:rPr lang="ru-RU" dirty="0" err="1" smtClean="0"/>
              <a:t>символи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статусу вони </a:t>
            </a:r>
            <a:r>
              <a:rPr lang="ru-RU" dirty="0" err="1" smtClean="0"/>
              <a:t>вінчали</a:t>
            </a:r>
            <a:r>
              <a:rPr lang="ru-RU" dirty="0" smtClean="0"/>
              <a:t> </a:t>
            </a:r>
            <a:r>
              <a:rPr lang="ru-RU" dirty="0" err="1" smtClean="0"/>
              <a:t>корони</a:t>
            </a:r>
            <a:r>
              <a:rPr lang="ru-RU" dirty="0" smtClean="0"/>
              <a:t> </a:t>
            </a:r>
            <a:r>
              <a:rPr lang="ru-RU" dirty="0" err="1" smtClean="0"/>
              <a:t>володарів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просто </a:t>
            </a:r>
            <a:r>
              <a:rPr lang="ru-RU" dirty="0" err="1" smtClean="0"/>
              <a:t>витончено</a:t>
            </a:r>
            <a:r>
              <a:rPr lang="ru-RU" dirty="0" smtClean="0"/>
              <a:t> </a:t>
            </a:r>
            <a:r>
              <a:rPr lang="ru-RU" dirty="0" err="1" smtClean="0"/>
              <a:t>виблискували</a:t>
            </a:r>
            <a:r>
              <a:rPr lang="ru-RU" dirty="0" smtClean="0"/>
              <a:t> на пальчиках </a:t>
            </a:r>
            <a:r>
              <a:rPr lang="ru-RU" dirty="0" err="1" smtClean="0"/>
              <a:t>леді</a:t>
            </a:r>
            <a:r>
              <a:rPr lang="ru-RU" dirty="0" smtClean="0"/>
              <a:t>, </a:t>
            </a:r>
            <a:r>
              <a:rPr lang="ru-RU" dirty="0" err="1" smtClean="0"/>
              <a:t>викликаючи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в </a:t>
            </a:r>
            <a:r>
              <a:rPr lang="ru-RU" dirty="0" err="1" smtClean="0"/>
              <a:t>оточуючих</a:t>
            </a:r>
            <a:r>
              <a:rPr lang="ru-RU" dirty="0" smtClean="0"/>
              <a:t>.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діаманти</a:t>
            </a:r>
            <a:r>
              <a:rPr lang="ru-RU" dirty="0" smtClean="0"/>
              <a:t> </a:t>
            </a:r>
            <a:r>
              <a:rPr lang="ru-RU" dirty="0" err="1" smtClean="0"/>
              <a:t>славляться</a:t>
            </a:r>
            <a:r>
              <a:rPr lang="ru-RU" dirty="0" smtClean="0"/>
              <a:t> </a:t>
            </a:r>
            <a:r>
              <a:rPr lang="ru-RU" dirty="0" err="1" smtClean="0"/>
              <a:t>багатою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надзвичайною</a:t>
            </a:r>
            <a:r>
              <a:rPr lang="ru-RU" dirty="0" smtClean="0"/>
              <a:t> </a:t>
            </a:r>
            <a:r>
              <a:rPr lang="ru-RU" dirty="0" err="1" smtClean="0"/>
              <a:t>ціною</a:t>
            </a:r>
            <a:r>
              <a:rPr lang="ru-RU" dirty="0" smtClean="0"/>
              <a:t> , А </a:t>
            </a:r>
            <a:r>
              <a:rPr lang="ru-RU" dirty="0" err="1" smtClean="0"/>
              <a:t>треті</a:t>
            </a:r>
            <a:r>
              <a:rPr lang="ru-RU" dirty="0" smtClean="0"/>
              <a:t> </a:t>
            </a:r>
            <a:r>
              <a:rPr lang="ru-RU" dirty="0" err="1" smtClean="0"/>
              <a:t>прославилися</a:t>
            </a:r>
            <a:r>
              <a:rPr lang="ru-RU" dirty="0" smtClean="0"/>
              <a:t> на весь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вражаючими</a:t>
            </a:r>
            <a:r>
              <a:rPr lang="ru-RU" dirty="0" smtClean="0"/>
              <a:t> </a:t>
            </a:r>
            <a:r>
              <a:rPr lang="ru-RU" dirty="0" err="1" smtClean="0"/>
              <a:t>розмірами</a:t>
            </a:r>
            <a:r>
              <a:rPr lang="ru-RU" dirty="0" smtClean="0"/>
              <a:t>. </a:t>
            </a:r>
            <a:r>
              <a:rPr lang="ru-RU" dirty="0" err="1" smtClean="0"/>
              <a:t>Якраз</a:t>
            </a:r>
            <a:r>
              <a:rPr lang="ru-RU" dirty="0" smtClean="0"/>
              <a:t> про </a:t>
            </a:r>
            <a:r>
              <a:rPr lang="ru-RU" dirty="0" err="1" smtClean="0"/>
              <a:t>останні</a:t>
            </a:r>
            <a:r>
              <a:rPr lang="ru-RU" dirty="0" smtClean="0"/>
              <a:t> ми і </a:t>
            </a:r>
            <a:r>
              <a:rPr lang="ru-RU" dirty="0" err="1" smtClean="0"/>
              <a:t>розповімо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огляді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Представляємо</a:t>
            </a:r>
            <a:r>
              <a:rPr lang="ru-RU" dirty="0" smtClean="0"/>
              <a:t> </a:t>
            </a:r>
            <a:r>
              <a:rPr lang="ru-RU" dirty="0" err="1" smtClean="0"/>
              <a:t>вашій</a:t>
            </a:r>
            <a:r>
              <a:rPr lang="ru-RU" dirty="0" smtClean="0"/>
              <a:t> </a:t>
            </a:r>
            <a:r>
              <a:rPr lang="ru-RU" dirty="0" err="1" smtClean="0"/>
              <a:t>увазі</a:t>
            </a:r>
            <a:r>
              <a:rPr lang="ru-RU" dirty="0" smtClean="0"/>
              <a:t> десятку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діамантів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10-місце: </a:t>
            </a:r>
            <a:r>
              <a:rPr lang="ru-RU" dirty="0" err="1" smtClean="0"/>
              <a:t>Зірка</a:t>
            </a:r>
            <a:r>
              <a:rPr lang="ru-RU" dirty="0" smtClean="0"/>
              <a:t> </a:t>
            </a:r>
            <a:r>
              <a:rPr lang="ru-RU" dirty="0" err="1" smtClean="0"/>
              <a:t>тисячоліття</a:t>
            </a:r>
            <a:r>
              <a:rPr lang="ru-RU" dirty="0" smtClean="0"/>
              <a:t> / </a:t>
            </a:r>
            <a:r>
              <a:rPr lang="en-US" dirty="0" smtClean="0"/>
              <a:t>Millennium Star - </a:t>
            </a:r>
            <a:r>
              <a:rPr lang="ru-RU" dirty="0" err="1" smtClean="0"/>
              <a:t>безбарвний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вагою 203,04 карата (40,6 </a:t>
            </a:r>
            <a:r>
              <a:rPr lang="ru-RU" dirty="0" err="1" smtClean="0"/>
              <a:t>грама</a:t>
            </a:r>
            <a:r>
              <a:rPr lang="ru-RU" dirty="0" smtClean="0"/>
              <a:t>), </a:t>
            </a:r>
            <a:r>
              <a:rPr lang="ru-RU" dirty="0" err="1" smtClean="0"/>
              <a:t>огранений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груші</a:t>
            </a:r>
            <a:r>
              <a:rPr lang="ru-RU" dirty="0" smtClean="0"/>
              <a:t> з 54 гранями. </a:t>
            </a:r>
            <a:r>
              <a:rPr lang="ru-RU" dirty="0" err="1" smtClean="0"/>
              <a:t>Внутрішньо</a:t>
            </a:r>
            <a:r>
              <a:rPr lang="ru-RU" dirty="0" smtClean="0"/>
              <a:t> і </a:t>
            </a:r>
            <a:r>
              <a:rPr lang="ru-RU" dirty="0" err="1" smtClean="0"/>
              <a:t>зовні</a:t>
            </a:r>
            <a:r>
              <a:rPr lang="ru-RU" dirty="0" smtClean="0"/>
              <a:t> </a:t>
            </a:r>
            <a:r>
              <a:rPr lang="ru-RU" dirty="0" err="1" smtClean="0"/>
              <a:t>бездоганний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 входить до складу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ru-RU" dirty="0" err="1" smtClean="0"/>
              <a:t>коштовностей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"</a:t>
            </a:r>
            <a:r>
              <a:rPr lang="ru-RU" dirty="0" err="1" smtClean="0"/>
              <a:t>Тисячоліття</a:t>
            </a:r>
            <a:r>
              <a:rPr lang="ru-RU" dirty="0" smtClean="0"/>
              <a:t>",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"Де </a:t>
            </a:r>
            <a:r>
              <a:rPr lang="ru-RU" dirty="0" err="1" smtClean="0"/>
              <a:t>Бірс</a:t>
            </a:r>
            <a:r>
              <a:rPr lang="ru-RU" dirty="0" smtClean="0"/>
              <a:t>". Алмаз вагою 777 карат, з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виготовлена</a:t>
            </a:r>
            <a:r>
              <a:rPr lang="ru-RU" dirty="0" smtClean="0"/>
              <a:t> ​​"</a:t>
            </a:r>
            <a:r>
              <a:rPr lang="ru-RU" dirty="0" err="1" smtClean="0"/>
              <a:t>Зірка</a:t>
            </a:r>
            <a:r>
              <a:rPr lang="ru-RU" dirty="0" smtClean="0"/>
              <a:t> </a:t>
            </a:r>
            <a:r>
              <a:rPr lang="ru-RU" dirty="0" err="1" smtClean="0"/>
              <a:t>тисячоліття</a:t>
            </a:r>
            <a:r>
              <a:rPr lang="ru-RU" dirty="0" smtClean="0"/>
              <a:t>",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знайдений</a:t>
            </a:r>
            <a:r>
              <a:rPr lang="ru-RU" dirty="0" smtClean="0"/>
              <a:t> в </a:t>
            </a:r>
            <a:r>
              <a:rPr lang="ru-RU" dirty="0" err="1" smtClean="0"/>
              <a:t>Мбужі-Майї</a:t>
            </a:r>
            <a:r>
              <a:rPr lang="ru-RU" dirty="0" smtClean="0"/>
              <a:t> (Конго) в 1990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Понад</a:t>
            </a:r>
            <a:r>
              <a:rPr lang="ru-RU" dirty="0" smtClean="0"/>
              <a:t> три роки </a:t>
            </a:r>
            <a:r>
              <a:rPr lang="ru-RU" dirty="0" err="1" smtClean="0"/>
              <a:t>працівники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en-US" dirty="0" smtClean="0"/>
              <a:t>Steinmetz Diamond Group </a:t>
            </a:r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лазерних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займалися</a:t>
            </a:r>
            <a:r>
              <a:rPr lang="ru-RU" dirty="0" smtClean="0"/>
              <a:t> </a:t>
            </a:r>
            <a:r>
              <a:rPr lang="ru-RU" dirty="0" err="1" smtClean="0"/>
              <a:t>обробкою</a:t>
            </a:r>
            <a:r>
              <a:rPr lang="ru-RU" dirty="0" smtClean="0"/>
              <a:t> алмазу.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розкололи</a:t>
            </a:r>
            <a:r>
              <a:rPr lang="ru-RU" dirty="0" smtClean="0"/>
              <a:t> в </a:t>
            </a:r>
            <a:r>
              <a:rPr lang="ru-RU" dirty="0" err="1" smtClean="0"/>
              <a:t>Бельгії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полірували</a:t>
            </a:r>
            <a:r>
              <a:rPr lang="ru-RU" dirty="0" smtClean="0"/>
              <a:t> в ПАР, а </a:t>
            </a:r>
            <a:r>
              <a:rPr lang="ru-RU" dirty="0" err="1" smtClean="0"/>
              <a:t>фінішний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проходив в Нью-Йорку, де і </a:t>
            </a:r>
            <a:r>
              <a:rPr lang="ru-RU" dirty="0" err="1" smtClean="0"/>
              <a:t>відбулася</a:t>
            </a:r>
            <a:r>
              <a:rPr lang="ru-RU" dirty="0" smtClean="0"/>
              <a:t> </a:t>
            </a:r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презентація</a:t>
            </a:r>
            <a:r>
              <a:rPr lang="ru-RU" dirty="0" smtClean="0"/>
              <a:t> готового </a:t>
            </a:r>
            <a:r>
              <a:rPr lang="ru-RU" dirty="0" err="1" smtClean="0"/>
              <a:t>діаманта</a:t>
            </a:r>
            <a:r>
              <a:rPr lang="ru-RU" dirty="0" smtClean="0"/>
              <a:t> "</a:t>
            </a:r>
            <a:r>
              <a:rPr lang="ru-RU" dirty="0" err="1" smtClean="0"/>
              <a:t>Зірка</a:t>
            </a:r>
            <a:r>
              <a:rPr lang="ru-RU" dirty="0" smtClean="0"/>
              <a:t> </a:t>
            </a:r>
            <a:r>
              <a:rPr lang="ru-RU" dirty="0" err="1" smtClean="0"/>
              <a:t>тисячоліття</a:t>
            </a:r>
            <a:r>
              <a:rPr lang="ru-RU" dirty="0" smtClean="0"/>
              <a:t>" в 1999 </a:t>
            </a:r>
            <a:r>
              <a:rPr lang="ru-RU" dirty="0" err="1" smtClean="0"/>
              <a:t>році</a:t>
            </a:r>
            <a:r>
              <a:rPr lang="ru-RU" dirty="0" smtClean="0"/>
              <a:t>. У 2000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лондонської</a:t>
            </a:r>
            <a:r>
              <a:rPr lang="ru-RU" dirty="0" smtClean="0"/>
              <a:t> </a:t>
            </a:r>
            <a:r>
              <a:rPr lang="ru-RU" dirty="0" err="1" smtClean="0"/>
              <a:t>виставки</a:t>
            </a:r>
            <a:r>
              <a:rPr lang="ru-RU" dirty="0" smtClean="0"/>
              <a:t> в </a:t>
            </a:r>
            <a:r>
              <a:rPr lang="en-US" dirty="0" smtClean="0"/>
              <a:t>Millennium Dome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здійснена</a:t>
            </a:r>
            <a:r>
              <a:rPr lang="ru-RU" dirty="0" smtClean="0"/>
              <a:t> </a:t>
            </a:r>
            <a:r>
              <a:rPr lang="ru-RU" dirty="0" err="1" smtClean="0"/>
              <a:t>спроба</a:t>
            </a:r>
            <a:r>
              <a:rPr lang="ru-RU" dirty="0" smtClean="0"/>
              <a:t> </a:t>
            </a:r>
            <a:r>
              <a:rPr lang="ru-RU" dirty="0" err="1" smtClean="0"/>
              <a:t>викрадення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 "</a:t>
            </a:r>
            <a:r>
              <a:rPr lang="ru-RU" dirty="0" err="1" smtClean="0"/>
              <a:t>Тисячоліття</a:t>
            </a:r>
            <a:r>
              <a:rPr lang="ru-RU" dirty="0" smtClean="0"/>
              <a:t>", але </a:t>
            </a:r>
            <a:r>
              <a:rPr lang="ru-RU" dirty="0" err="1" smtClean="0"/>
              <a:t>поліція</a:t>
            </a:r>
            <a:r>
              <a:rPr lang="ru-RU" dirty="0" smtClean="0"/>
              <a:t> </a:t>
            </a:r>
            <a:r>
              <a:rPr lang="ru-RU" dirty="0" err="1" smtClean="0"/>
              <a:t>виявила</a:t>
            </a:r>
            <a:r>
              <a:rPr lang="ru-RU" dirty="0" smtClean="0"/>
              <a:t> </a:t>
            </a:r>
            <a:r>
              <a:rPr lang="ru-RU" dirty="0" err="1" smtClean="0"/>
              <a:t>змову</a:t>
            </a:r>
            <a:r>
              <a:rPr lang="ru-RU" dirty="0" smtClean="0"/>
              <a:t> і </a:t>
            </a:r>
            <a:r>
              <a:rPr lang="ru-RU" dirty="0" err="1" smtClean="0"/>
              <a:t>заарештувала</a:t>
            </a:r>
            <a:r>
              <a:rPr lang="ru-RU" dirty="0" smtClean="0"/>
              <a:t> </a:t>
            </a:r>
            <a:r>
              <a:rPr lang="ru-RU" dirty="0" err="1" smtClean="0"/>
              <a:t>грабіжників</a:t>
            </a:r>
            <a:r>
              <a:rPr lang="ru-RU" dirty="0" smtClean="0"/>
              <a:t> до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втечі</a:t>
            </a:r>
            <a:r>
              <a:rPr lang="ru-RU" dirty="0" smtClean="0"/>
              <a:t>. Реальна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каменю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невідома</a:t>
            </a:r>
            <a:r>
              <a:rPr lang="ru-RU" dirty="0" smtClean="0"/>
              <a:t>, але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застрахований</a:t>
            </a:r>
            <a:r>
              <a:rPr lang="ru-RU" dirty="0" smtClean="0"/>
              <a:t> на 100 млн. </a:t>
            </a:r>
            <a:r>
              <a:rPr lang="ru-RU" dirty="0" err="1" smtClean="0"/>
              <a:t>Фунтів</a:t>
            </a:r>
            <a:r>
              <a:rPr lang="ru-RU" dirty="0" smtClean="0"/>
              <a:t> </a:t>
            </a:r>
            <a:r>
              <a:rPr lang="ru-RU" dirty="0" err="1" smtClean="0"/>
              <a:t>стерлінгів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29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525" y="569605"/>
            <a:ext cx="6478582" cy="53494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73282" y="2743821"/>
            <a:ext cx="32325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err="1" smtClean="0"/>
              <a:t>Золотий</a:t>
            </a:r>
            <a:r>
              <a:rPr lang="ru-RU" sz="3200" dirty="0" smtClean="0"/>
              <a:t> </a:t>
            </a:r>
            <a:r>
              <a:rPr lang="ru-RU" sz="3200" dirty="0" err="1" smtClean="0"/>
              <a:t>ювілей</a:t>
            </a:r>
            <a:r>
              <a:rPr lang="ru-RU" sz="3200" dirty="0" smtClean="0"/>
              <a:t> /</a:t>
            </a:r>
          </a:p>
          <a:p>
            <a:r>
              <a:rPr lang="ru-RU" sz="3200" dirty="0" smtClean="0"/>
              <a:t> </a:t>
            </a:r>
            <a:r>
              <a:rPr lang="en-US" sz="3200" dirty="0" smtClean="0"/>
              <a:t>Golden Jubilee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371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</p:spPr>
        <p:txBody>
          <a:bodyPr/>
          <a:lstStyle/>
          <a:p>
            <a:r>
              <a:rPr lang="ru-RU" dirty="0" err="1" smtClean="0"/>
              <a:t>Зірка</a:t>
            </a:r>
            <a:r>
              <a:rPr lang="ru-RU" dirty="0" smtClean="0"/>
              <a:t> </a:t>
            </a:r>
            <a:r>
              <a:rPr lang="ru-RU" dirty="0" err="1" smtClean="0"/>
              <a:t>тисячоліття</a:t>
            </a:r>
            <a:r>
              <a:rPr lang="ru-RU" dirty="0" smtClean="0"/>
              <a:t> / </a:t>
            </a:r>
            <a:r>
              <a:rPr lang="en-US" dirty="0" smtClean="0"/>
              <a:t>Millennium Star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577" y="1294890"/>
            <a:ext cx="7424961" cy="419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191" y="160455"/>
            <a:ext cx="10515600" cy="304546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9-е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: </a:t>
            </a:r>
            <a:r>
              <a:rPr lang="ru-RU" sz="2000" dirty="0" err="1" smtClean="0"/>
              <a:t>Червоний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Хрест</a:t>
            </a:r>
            <a:r>
              <a:rPr lang="ru-RU" sz="2000" dirty="0" smtClean="0"/>
              <a:t> / </a:t>
            </a:r>
            <a:r>
              <a:rPr lang="en-US" sz="2000" dirty="0" smtClean="0"/>
              <a:t>Red Cross - </a:t>
            </a:r>
            <a:r>
              <a:rPr lang="ru-RU" sz="2000" dirty="0" err="1" smtClean="0"/>
              <a:t>канарково-жовтий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підвушковидними</a:t>
            </a:r>
            <a:r>
              <a:rPr lang="ru-RU" sz="2000" dirty="0" smtClean="0"/>
              <a:t> алмаз вагою 205,07 карата (41 </a:t>
            </a:r>
            <a:r>
              <a:rPr lang="ru-RU" sz="2000" dirty="0" err="1" smtClean="0"/>
              <a:t>грам</a:t>
            </a:r>
            <a:r>
              <a:rPr lang="ru-RU" sz="2000" dirty="0" smtClean="0"/>
              <a:t>), </a:t>
            </a:r>
            <a:r>
              <a:rPr lang="ru-RU" sz="2000" dirty="0" err="1" smtClean="0"/>
              <a:t>виявлений</a:t>
            </a:r>
            <a:r>
              <a:rPr lang="ru-RU" sz="2000" dirty="0" smtClean="0"/>
              <a:t> в </a:t>
            </a:r>
            <a:r>
              <a:rPr lang="ru-RU" sz="2000" dirty="0" err="1" smtClean="0"/>
              <a:t>одній</a:t>
            </a:r>
            <a:r>
              <a:rPr lang="ru-RU" sz="2000" dirty="0" smtClean="0"/>
              <a:t> з </a:t>
            </a:r>
            <a:r>
              <a:rPr lang="ru-RU" sz="2000" dirty="0" err="1" smtClean="0"/>
              <a:t>південноафриканських</a:t>
            </a:r>
            <a:r>
              <a:rPr lang="ru-RU" sz="2000" dirty="0" smtClean="0"/>
              <a:t> шахт </a:t>
            </a:r>
            <a:r>
              <a:rPr lang="ru-RU" sz="2000" dirty="0" err="1" smtClean="0"/>
              <a:t>компанії</a:t>
            </a:r>
            <a:r>
              <a:rPr lang="ru-RU" sz="2000" dirty="0" smtClean="0"/>
              <a:t> "Де </a:t>
            </a:r>
            <a:r>
              <a:rPr lang="ru-RU" sz="2000" dirty="0" err="1" smtClean="0"/>
              <a:t>Бірс</a:t>
            </a:r>
            <a:r>
              <a:rPr lang="ru-RU" sz="2000" dirty="0" smtClean="0"/>
              <a:t>" в 1901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. Чиста вага </a:t>
            </a:r>
            <a:r>
              <a:rPr lang="ru-RU" sz="2000" dirty="0" err="1" smtClean="0"/>
              <a:t>видобутого</a:t>
            </a:r>
            <a:r>
              <a:rPr lang="ru-RU" sz="2000" dirty="0" smtClean="0"/>
              <a:t> алмазу становив 375 карат.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ограновування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Червоний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Хрест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придбав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загадкову</a:t>
            </a:r>
            <a:r>
              <a:rPr lang="ru-RU" sz="2000" dirty="0" smtClean="0"/>
              <a:t> деталь - </a:t>
            </a:r>
            <a:r>
              <a:rPr lang="ru-RU" sz="2000" dirty="0" err="1" smtClean="0"/>
              <a:t>крізь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верхню</a:t>
            </a:r>
            <a:r>
              <a:rPr lang="ru-RU" sz="2000" dirty="0" smtClean="0"/>
              <a:t> межу </a:t>
            </a:r>
            <a:r>
              <a:rPr lang="ru-RU" sz="2000" dirty="0" err="1" smtClean="0"/>
              <a:t>чітко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проглядається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восьмикутний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мальтійський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хрест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й </a:t>
            </a:r>
            <a:r>
              <a:rPr lang="ru-RU" sz="2000" dirty="0" err="1" smtClean="0"/>
              <a:t>пішла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. </a:t>
            </a:r>
            <a:r>
              <a:rPr lang="ru-RU" sz="2000" dirty="0" err="1" smtClean="0"/>
              <a:t>Інша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відмінна</a:t>
            </a:r>
            <a:r>
              <a:rPr lang="ru-RU" sz="2000" dirty="0" smtClean="0"/>
              <a:t> риса </a:t>
            </a:r>
            <a:r>
              <a:rPr lang="ru-RU" sz="2000" dirty="0" err="1" smtClean="0"/>
              <a:t>діаманта</a:t>
            </a:r>
            <a:r>
              <a:rPr lang="ru-RU" sz="2000" dirty="0" smtClean="0"/>
              <a:t> представлена ​​в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накопичувати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світло</a:t>
            </a:r>
            <a:r>
              <a:rPr lang="ru-RU" sz="2000" dirty="0" smtClean="0"/>
              <a:t> і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світитися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темряві</a:t>
            </a:r>
            <a:r>
              <a:rPr lang="ru-RU" sz="2000" dirty="0" smtClean="0"/>
              <a:t>. У 1918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камінь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піднесений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подарунок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британському</a:t>
            </a:r>
            <a:r>
              <a:rPr lang="ru-RU" sz="2000" dirty="0" smtClean="0"/>
              <a:t> Червоному </a:t>
            </a:r>
            <a:r>
              <a:rPr lang="ru-RU" sz="2000" dirty="0" err="1" smtClean="0"/>
              <a:t>Хресту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виставив</a:t>
            </a:r>
            <a:r>
              <a:rPr lang="ru-RU" sz="2000" dirty="0" smtClean="0"/>
              <a:t> </a:t>
            </a:r>
            <a:r>
              <a:rPr lang="ru-RU" sz="2000" dirty="0" err="1" smtClean="0"/>
              <a:t>діамант</a:t>
            </a:r>
            <a:r>
              <a:rPr lang="ru-RU" sz="2000" dirty="0" smtClean="0"/>
              <a:t> на </a:t>
            </a:r>
            <a:r>
              <a:rPr lang="ru-RU" sz="2000" dirty="0" err="1" smtClean="0"/>
              <a:t>аукціон</a:t>
            </a:r>
            <a:r>
              <a:rPr lang="ru-RU" sz="2000" dirty="0" smtClean="0"/>
              <a:t> </a:t>
            </a:r>
            <a:r>
              <a:rPr lang="ru-RU" sz="2000" dirty="0" err="1" smtClean="0"/>
              <a:t>Крістіс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продали за 10 тис. </a:t>
            </a:r>
            <a:r>
              <a:rPr lang="ru-RU" sz="2000" dirty="0" err="1" smtClean="0"/>
              <a:t>Фунтів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стерлінгів</a:t>
            </a:r>
            <a:r>
              <a:rPr lang="ru-RU" sz="2000" dirty="0" smtClean="0"/>
              <a:t>.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виручені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аукціоні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гроші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витрачені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ліки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благоустрій</a:t>
            </a:r>
            <a:r>
              <a:rPr lang="ru-RU" sz="2000" dirty="0" smtClean="0"/>
              <a:t> </a:t>
            </a:r>
            <a:r>
              <a:rPr lang="ru-RU" sz="2000" dirty="0" err="1" smtClean="0"/>
              <a:t>лікарень</a:t>
            </a:r>
            <a:r>
              <a:rPr lang="ru-RU" sz="2000" dirty="0" smtClean="0"/>
              <a:t>. </a:t>
            </a:r>
            <a:r>
              <a:rPr lang="ru-RU" sz="2000" dirty="0" err="1" smtClean="0"/>
              <a:t>Червоний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хрест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двічі</a:t>
            </a:r>
            <a:r>
              <a:rPr lang="ru-RU" sz="2000" dirty="0" smtClean="0"/>
              <a:t> брав участь в </a:t>
            </a:r>
            <a:r>
              <a:rPr lang="ru-RU" sz="2000" dirty="0" err="1" smtClean="0"/>
              <a:t>аукціонах</a:t>
            </a:r>
            <a:r>
              <a:rPr lang="ru-RU" sz="2000" dirty="0" smtClean="0"/>
              <a:t> - в 1973 і 1977 </a:t>
            </a:r>
            <a:r>
              <a:rPr lang="ru-RU" sz="2000" dirty="0" err="1" smtClean="0"/>
              <a:t>рр</a:t>
            </a:r>
            <a:r>
              <a:rPr lang="ru-RU" sz="2000" dirty="0" smtClean="0"/>
              <a:t>. </a:t>
            </a:r>
            <a:r>
              <a:rPr lang="ru-RU" sz="2000" dirty="0" err="1" smtClean="0"/>
              <a:t>Особистість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нинішнього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каменю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невідомою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35" y="2887579"/>
            <a:ext cx="6793368" cy="38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3" y="567891"/>
            <a:ext cx="10872537" cy="56090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8-е </a:t>
            </a:r>
            <a:r>
              <a:rPr lang="ru-RU" dirty="0" err="1" smtClean="0"/>
              <a:t>місце</a:t>
            </a:r>
            <a:r>
              <a:rPr lang="ru-RU" dirty="0" smtClean="0"/>
              <a:t>: Де </a:t>
            </a:r>
            <a:r>
              <a:rPr lang="ru-RU" dirty="0" err="1" smtClean="0"/>
              <a:t>Бірс</a:t>
            </a:r>
            <a:r>
              <a:rPr lang="ru-RU" dirty="0" smtClean="0"/>
              <a:t> / </a:t>
            </a:r>
            <a:r>
              <a:rPr lang="en-US" dirty="0" smtClean="0"/>
              <a:t>De Beers - </a:t>
            </a:r>
            <a:r>
              <a:rPr lang="ru-RU" dirty="0" err="1" smtClean="0"/>
              <a:t>блідо-жовтий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вагою 234,65 карата (46,9 </a:t>
            </a:r>
            <a:r>
              <a:rPr lang="ru-RU" dirty="0" err="1" smtClean="0"/>
              <a:t>грама</a:t>
            </a:r>
            <a:r>
              <a:rPr lang="ru-RU" dirty="0" smtClean="0"/>
              <a:t>), </a:t>
            </a:r>
            <a:r>
              <a:rPr lang="ru-RU" dirty="0" err="1" smtClean="0"/>
              <a:t>знайдений</a:t>
            </a:r>
            <a:r>
              <a:rPr lang="ru-RU" dirty="0" smtClean="0"/>
              <a:t> на руднику "Де </a:t>
            </a:r>
            <a:r>
              <a:rPr lang="ru-RU" dirty="0" err="1" smtClean="0"/>
              <a:t>Бірс</a:t>
            </a:r>
            <a:r>
              <a:rPr lang="ru-RU" dirty="0" smtClean="0"/>
              <a:t>" в </a:t>
            </a:r>
            <a:r>
              <a:rPr lang="ru-RU" dirty="0" err="1" smtClean="0"/>
              <a:t>Кімберлі</a:t>
            </a:r>
            <a:r>
              <a:rPr lang="ru-RU" dirty="0" smtClean="0"/>
              <a:t> (</a:t>
            </a:r>
            <a:r>
              <a:rPr lang="ru-RU" dirty="0" err="1" smtClean="0"/>
              <a:t>Південна</a:t>
            </a:r>
            <a:r>
              <a:rPr lang="ru-RU" dirty="0" smtClean="0"/>
              <a:t> Африка) в 1888 </a:t>
            </a:r>
            <a:r>
              <a:rPr lang="ru-RU" dirty="0" err="1" smtClean="0"/>
              <a:t>році</a:t>
            </a:r>
            <a:r>
              <a:rPr lang="ru-RU" dirty="0" smtClean="0"/>
              <a:t>. До огранки алмаз в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крівогранний</a:t>
            </a:r>
            <a:r>
              <a:rPr lang="ru-RU" dirty="0" smtClean="0"/>
              <a:t> </a:t>
            </a:r>
            <a:r>
              <a:rPr lang="ru-RU" dirty="0" err="1" smtClean="0"/>
              <a:t>октаедра</a:t>
            </a:r>
            <a:r>
              <a:rPr lang="ru-RU" dirty="0" smtClean="0"/>
              <a:t> </a:t>
            </a:r>
            <a:r>
              <a:rPr lang="ru-RU" dirty="0" err="1" smtClean="0"/>
              <a:t>важив</a:t>
            </a:r>
            <a:r>
              <a:rPr lang="ru-RU" dirty="0" smtClean="0"/>
              <a:t> 428,50 карата. У 1921 </a:t>
            </a:r>
            <a:r>
              <a:rPr lang="ru-RU" dirty="0" err="1" smtClean="0"/>
              <a:t>році</a:t>
            </a:r>
            <a:r>
              <a:rPr lang="ru-RU" dirty="0" smtClean="0"/>
              <a:t> правив </a:t>
            </a:r>
            <a:r>
              <a:rPr lang="ru-RU" dirty="0" err="1" smtClean="0"/>
              <a:t>тоді</a:t>
            </a:r>
            <a:r>
              <a:rPr lang="ru-RU" dirty="0" smtClean="0"/>
              <a:t> в </a:t>
            </a:r>
            <a:r>
              <a:rPr lang="ru-RU" dirty="0" err="1" smtClean="0"/>
              <a:t>Патіали</a:t>
            </a:r>
            <a:r>
              <a:rPr lang="ru-RU" dirty="0" smtClean="0"/>
              <a:t> махараджа </a:t>
            </a:r>
            <a:r>
              <a:rPr lang="ru-RU" dirty="0" err="1" smtClean="0"/>
              <a:t>Бхупіндра</a:t>
            </a:r>
            <a:r>
              <a:rPr lang="ru-RU" dirty="0" smtClean="0"/>
              <a:t> </a:t>
            </a:r>
            <a:r>
              <a:rPr lang="ru-RU" dirty="0" err="1" smtClean="0"/>
              <a:t>Сінгха</a:t>
            </a:r>
            <a:r>
              <a:rPr lang="ru-RU" dirty="0" smtClean="0"/>
              <a:t> </a:t>
            </a:r>
            <a:r>
              <a:rPr lang="ru-RU" dirty="0" err="1" smtClean="0"/>
              <a:t>придбав</a:t>
            </a:r>
            <a:r>
              <a:rPr lang="ru-RU" dirty="0" smtClean="0"/>
              <a:t> "Де </a:t>
            </a:r>
            <a:r>
              <a:rPr lang="ru-RU" dirty="0" err="1" smtClean="0"/>
              <a:t>Бірс</a:t>
            </a:r>
            <a:r>
              <a:rPr lang="ru-RU" dirty="0" smtClean="0"/>
              <a:t>" для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. Через </a:t>
            </a:r>
            <a:r>
              <a:rPr lang="ru-RU" dirty="0" err="1" smtClean="0"/>
              <a:t>сім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в </a:t>
            </a:r>
            <a:r>
              <a:rPr lang="ru-RU" dirty="0" err="1" smtClean="0"/>
              <a:t>Парижі</a:t>
            </a:r>
            <a:r>
              <a:rPr lang="ru-RU" dirty="0" smtClean="0"/>
              <a:t> </a:t>
            </a:r>
            <a:r>
              <a:rPr lang="ru-RU" dirty="0" err="1" smtClean="0"/>
              <a:t>ювелірним</a:t>
            </a:r>
            <a:r>
              <a:rPr lang="ru-RU" dirty="0" smtClean="0"/>
              <a:t> домом </a:t>
            </a:r>
            <a:r>
              <a:rPr lang="ru-RU" dirty="0" err="1" smtClean="0"/>
              <a:t>Картьє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</a:t>
            </a:r>
            <a:r>
              <a:rPr lang="ru-RU" dirty="0" err="1" smtClean="0"/>
              <a:t>церемоніальне</a:t>
            </a:r>
            <a:r>
              <a:rPr lang="ru-RU" dirty="0" smtClean="0"/>
              <a:t> "</a:t>
            </a:r>
            <a:r>
              <a:rPr lang="ru-RU" dirty="0" err="1" smtClean="0"/>
              <a:t>намисто</a:t>
            </a:r>
            <a:r>
              <a:rPr lang="ru-RU" dirty="0" smtClean="0"/>
              <a:t> </a:t>
            </a:r>
            <a:r>
              <a:rPr lang="ru-RU" dirty="0" err="1" smtClean="0"/>
              <a:t>Патіала</a:t>
            </a:r>
            <a:r>
              <a:rPr lang="ru-RU" dirty="0" smtClean="0"/>
              <a:t>", в самому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встановлений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"Де </a:t>
            </a:r>
            <a:r>
              <a:rPr lang="ru-RU" dirty="0" err="1" smtClean="0"/>
              <a:t>Бірс</a:t>
            </a:r>
            <a:r>
              <a:rPr lang="ru-RU" dirty="0" smtClean="0"/>
              <a:t>". </a:t>
            </a:r>
            <a:r>
              <a:rPr lang="ru-RU" dirty="0" err="1" smtClean="0"/>
              <a:t>Намисто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інкрустовано</a:t>
            </a:r>
            <a:r>
              <a:rPr lang="ru-RU" dirty="0" smtClean="0"/>
              <a:t> 2930 </a:t>
            </a:r>
            <a:r>
              <a:rPr lang="ru-RU" dirty="0" err="1" smtClean="0"/>
              <a:t>діамантами</a:t>
            </a:r>
            <a:r>
              <a:rPr lang="ru-RU" dirty="0" smtClean="0"/>
              <a:t> </a:t>
            </a:r>
            <a:r>
              <a:rPr lang="ru-RU" dirty="0" err="1" smtClean="0"/>
              <a:t>загальною</a:t>
            </a:r>
            <a:r>
              <a:rPr lang="ru-RU" dirty="0" smtClean="0"/>
              <a:t> вагою 962,25 карата.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індійського</a:t>
            </a:r>
            <a:r>
              <a:rPr lang="ru-RU" dirty="0" smtClean="0"/>
              <a:t> принца </a:t>
            </a:r>
            <a:r>
              <a:rPr lang="ru-RU" dirty="0" err="1" smtClean="0"/>
              <a:t>Патіали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зникло</a:t>
            </a:r>
            <a:r>
              <a:rPr lang="ru-RU" dirty="0" smtClean="0"/>
              <a:t>. У 1998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дорогоцінної</a:t>
            </a:r>
            <a:r>
              <a:rPr lang="ru-RU" dirty="0" smtClean="0"/>
              <a:t> </a:t>
            </a:r>
            <a:r>
              <a:rPr lang="ru-RU" dirty="0" err="1" smtClean="0"/>
              <a:t>прикраси</a:t>
            </a:r>
            <a:r>
              <a:rPr lang="ru-RU" dirty="0" smtClean="0"/>
              <a:t> стали </a:t>
            </a:r>
            <a:r>
              <a:rPr lang="ru-RU" dirty="0" err="1" smtClean="0"/>
              <a:t>з'являтися</a:t>
            </a:r>
            <a:r>
              <a:rPr lang="ru-RU" dirty="0" smtClean="0"/>
              <a:t> на ринку </a:t>
            </a:r>
            <a:r>
              <a:rPr lang="ru-RU" dirty="0" err="1" smtClean="0"/>
              <a:t>ювелірних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в </a:t>
            </a:r>
            <a:r>
              <a:rPr lang="ru-RU" dirty="0" err="1" smtClean="0"/>
              <a:t>Лондоні</a:t>
            </a:r>
            <a:r>
              <a:rPr lang="ru-RU" dirty="0" smtClean="0"/>
              <a:t>, але </a:t>
            </a:r>
            <a:r>
              <a:rPr lang="ru-RU" dirty="0" err="1" smtClean="0"/>
              <a:t>сім</a:t>
            </a:r>
            <a:r>
              <a:rPr lang="ru-RU" dirty="0" smtClean="0"/>
              <a:t> </a:t>
            </a:r>
            <a:r>
              <a:rPr lang="ru-RU" dirty="0" err="1" smtClean="0"/>
              <a:t>каменів</a:t>
            </a:r>
            <a:r>
              <a:rPr lang="ru-RU" dirty="0" smtClean="0"/>
              <a:t> в </a:t>
            </a:r>
            <a:r>
              <a:rPr lang="ru-RU" dirty="0" err="1" smtClean="0"/>
              <a:t>діапазоні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18 до 73 карат і </a:t>
            </a:r>
            <a:r>
              <a:rPr lang="ru-RU" dirty="0" err="1" smtClean="0"/>
              <a:t>діамант</a:t>
            </a:r>
            <a:r>
              <a:rPr lang="ru-RU" dirty="0" smtClean="0"/>
              <a:t> "Де </a:t>
            </a:r>
            <a:r>
              <a:rPr lang="ru-RU" dirty="0" err="1" smtClean="0"/>
              <a:t>Бірс</a:t>
            </a:r>
            <a:r>
              <a:rPr lang="ru-RU" dirty="0" smtClean="0"/>
              <a:t>" так і не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ювелірний</a:t>
            </a:r>
            <a:r>
              <a:rPr lang="ru-RU" dirty="0" smtClean="0"/>
              <a:t> </a:t>
            </a:r>
            <a:r>
              <a:rPr lang="ru-RU" dirty="0" err="1" smtClean="0"/>
              <a:t>дім</a:t>
            </a:r>
            <a:r>
              <a:rPr lang="ru-RU" dirty="0" smtClean="0"/>
              <a:t> </a:t>
            </a:r>
            <a:r>
              <a:rPr lang="ru-RU" dirty="0" err="1" smtClean="0"/>
              <a:t>Картьє</a:t>
            </a:r>
            <a:r>
              <a:rPr lang="ru-RU" dirty="0" smtClean="0"/>
              <a:t> скупив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залишилися</a:t>
            </a:r>
            <a:r>
              <a:rPr lang="ru-RU" dirty="0" smtClean="0"/>
              <a:t> </a:t>
            </a:r>
            <a:r>
              <a:rPr lang="ru-RU" dirty="0" err="1" smtClean="0"/>
              <a:t>намиста</a:t>
            </a:r>
            <a:r>
              <a:rPr lang="ru-RU" dirty="0" smtClean="0"/>
              <a:t> </a:t>
            </a:r>
            <a:r>
              <a:rPr lang="ru-RU" dirty="0" err="1" smtClean="0"/>
              <a:t>Патіала</a:t>
            </a:r>
            <a:r>
              <a:rPr lang="ru-RU" dirty="0" smtClean="0"/>
              <a:t> і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займався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відновленням</a:t>
            </a:r>
            <a:r>
              <a:rPr lang="ru-RU" dirty="0" smtClean="0"/>
              <a:t>, </a:t>
            </a:r>
            <a:r>
              <a:rPr lang="ru-RU" dirty="0" err="1" smtClean="0"/>
              <a:t>встановивши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відсутніх</a:t>
            </a:r>
            <a:r>
              <a:rPr lang="ru-RU" dirty="0" smtClean="0"/>
              <a:t> </a:t>
            </a:r>
            <a:r>
              <a:rPr lang="ru-RU" dirty="0" err="1" smtClean="0"/>
              <a:t>оригіналів</a:t>
            </a:r>
            <a:r>
              <a:rPr lang="ru-RU" dirty="0" smtClean="0"/>
              <a:t>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17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324" y="996508"/>
            <a:ext cx="6572436" cy="37102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10568" y="2666965"/>
            <a:ext cx="2496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Де </a:t>
            </a:r>
            <a:r>
              <a:rPr lang="ru-RU" sz="2400" dirty="0" err="1" smtClean="0"/>
              <a:t>Бірс</a:t>
            </a:r>
            <a:r>
              <a:rPr lang="ru-RU" sz="2400" dirty="0" smtClean="0"/>
              <a:t> / </a:t>
            </a:r>
            <a:r>
              <a:rPr lang="en-US" sz="2400" dirty="0" smtClean="0"/>
              <a:t>De Beers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978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522" y="654518"/>
            <a:ext cx="10545278" cy="552244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7-е </a:t>
            </a:r>
            <a:r>
              <a:rPr lang="ru-RU" dirty="0" err="1"/>
              <a:t>місце</a:t>
            </a:r>
            <a:r>
              <a:rPr lang="ru-RU" dirty="0"/>
              <a:t>: </a:t>
            </a:r>
            <a:r>
              <a:rPr lang="ru-RU" dirty="0" err="1" smtClean="0"/>
              <a:t>Ювілейний</a:t>
            </a:r>
            <a:r>
              <a:rPr lang="ru-RU" dirty="0" smtClean="0"/>
              <a:t> / </a:t>
            </a:r>
            <a:r>
              <a:rPr lang="en-US" dirty="0" smtClean="0"/>
              <a:t>Jubilee - </a:t>
            </a:r>
            <a:r>
              <a:rPr lang="ru-RU" dirty="0" err="1" smtClean="0"/>
              <a:t>безбарвний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вагою 245,35 карата (49 </a:t>
            </a:r>
            <a:r>
              <a:rPr lang="ru-RU" dirty="0" err="1" smtClean="0"/>
              <a:t>грам</a:t>
            </a:r>
            <a:r>
              <a:rPr lang="ru-RU" dirty="0" smtClean="0"/>
              <a:t>), </a:t>
            </a:r>
            <a:r>
              <a:rPr lang="ru-RU" dirty="0" err="1" smtClean="0"/>
              <a:t>огранений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"</a:t>
            </a:r>
            <a:r>
              <a:rPr lang="ru-RU" dirty="0" err="1" smtClean="0"/>
              <a:t>кушон</a:t>
            </a:r>
            <a:r>
              <a:rPr lang="ru-RU" dirty="0" smtClean="0"/>
              <a:t>". Великий алмаз вагою 650,80 карата, </a:t>
            </a:r>
            <a:r>
              <a:rPr lang="ru-RU" dirty="0" err="1" smtClean="0"/>
              <a:t>знайдений</a:t>
            </a:r>
            <a:r>
              <a:rPr lang="ru-RU" dirty="0" smtClean="0"/>
              <a:t> в 1895 </a:t>
            </a:r>
            <a:r>
              <a:rPr lang="ru-RU" dirty="0" err="1" smtClean="0"/>
              <a:t>році</a:t>
            </a:r>
            <a:r>
              <a:rPr lang="ru-RU" dirty="0" smtClean="0"/>
              <a:t> на руднику </a:t>
            </a:r>
            <a:r>
              <a:rPr lang="ru-RU" dirty="0" err="1" smtClean="0"/>
              <a:t>Ягерсфонтейн</a:t>
            </a:r>
            <a:r>
              <a:rPr lang="ru-RU" dirty="0" smtClean="0"/>
              <a:t> в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Африці</a:t>
            </a:r>
            <a:r>
              <a:rPr lang="ru-RU" dirty="0" smtClean="0"/>
              <a:t>,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названий на честь </a:t>
            </a:r>
            <a:r>
              <a:rPr lang="ru-RU" dirty="0" err="1" smtClean="0"/>
              <a:t>Вільяма</a:t>
            </a:r>
            <a:r>
              <a:rPr lang="ru-RU" dirty="0" smtClean="0"/>
              <a:t> </a:t>
            </a:r>
            <a:r>
              <a:rPr lang="ru-RU" dirty="0" err="1" smtClean="0"/>
              <a:t>Френсіса</a:t>
            </a:r>
            <a:r>
              <a:rPr lang="ru-RU" dirty="0" smtClean="0"/>
              <a:t> </a:t>
            </a:r>
            <a:r>
              <a:rPr lang="ru-RU" dirty="0" err="1" smtClean="0"/>
              <a:t>Райтц</a:t>
            </a:r>
            <a:r>
              <a:rPr lang="ru-RU" dirty="0" smtClean="0"/>
              <a:t>, </a:t>
            </a:r>
            <a:r>
              <a:rPr lang="ru-RU" dirty="0" err="1" smtClean="0"/>
              <a:t>тодішнього</a:t>
            </a:r>
            <a:r>
              <a:rPr lang="ru-RU" dirty="0" smtClean="0"/>
              <a:t> президента </a:t>
            </a:r>
            <a:r>
              <a:rPr lang="ru-RU" dirty="0" err="1" smtClean="0"/>
              <a:t>Помаранчевої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. </a:t>
            </a:r>
            <a:r>
              <a:rPr lang="ru-RU" dirty="0" err="1" smtClean="0"/>
              <a:t>Неправильної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дорогоцінний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огранований</a:t>
            </a:r>
            <a:r>
              <a:rPr lang="ru-RU" dirty="0" smtClean="0"/>
              <a:t> в 1897 </a:t>
            </a:r>
            <a:r>
              <a:rPr lang="ru-RU" dirty="0" err="1" smtClean="0"/>
              <a:t>році</a:t>
            </a:r>
            <a:r>
              <a:rPr lang="ru-RU" dirty="0" smtClean="0"/>
              <a:t>, в "</a:t>
            </a:r>
            <a:r>
              <a:rPr lang="ru-RU" dirty="0" err="1" smtClean="0"/>
              <a:t>алмазний</a:t>
            </a:r>
            <a:r>
              <a:rPr lang="ru-RU" dirty="0" smtClean="0"/>
              <a:t>" </a:t>
            </a:r>
            <a:r>
              <a:rPr lang="ru-RU" dirty="0" err="1" smtClean="0"/>
              <a:t>ювілей</a:t>
            </a:r>
            <a:r>
              <a:rPr lang="ru-RU" dirty="0" smtClean="0"/>
              <a:t>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королеви</a:t>
            </a:r>
            <a:r>
              <a:rPr lang="ru-RU" dirty="0" smtClean="0"/>
              <a:t>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</a:t>
            </a:r>
            <a:r>
              <a:rPr lang="ru-RU" dirty="0" err="1" smtClean="0"/>
              <a:t>Вікторії</a:t>
            </a:r>
            <a:r>
              <a:rPr lang="ru-RU" dirty="0" smtClean="0"/>
              <a:t> , В честь </a:t>
            </a:r>
            <a:r>
              <a:rPr lang="ru-RU" dirty="0" err="1" smtClean="0"/>
              <a:t>якого</a:t>
            </a:r>
            <a:r>
              <a:rPr lang="ru-RU" dirty="0" smtClean="0"/>
              <a:t> і </a:t>
            </a:r>
            <a:r>
              <a:rPr lang="ru-RU" dirty="0" err="1" smtClean="0"/>
              <a:t>був</a:t>
            </a:r>
            <a:r>
              <a:rPr lang="ru-RU" dirty="0" smtClean="0"/>
              <a:t> названий. У 1900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представлений на </a:t>
            </a:r>
            <a:r>
              <a:rPr lang="ru-RU" dirty="0" err="1" smtClean="0"/>
              <a:t>Паризькій</a:t>
            </a:r>
            <a:r>
              <a:rPr lang="ru-RU" dirty="0" smtClean="0"/>
              <a:t> </a:t>
            </a:r>
            <a:r>
              <a:rPr lang="ru-RU" dirty="0" err="1" smtClean="0"/>
              <a:t>виставці</a:t>
            </a:r>
            <a:r>
              <a:rPr lang="ru-RU" dirty="0" smtClean="0"/>
              <a:t>, де привернув до себе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публіки</a:t>
            </a:r>
            <a:r>
              <a:rPr lang="ru-RU" dirty="0" smtClean="0"/>
              <a:t>. Першим </a:t>
            </a:r>
            <a:r>
              <a:rPr lang="ru-RU" dirty="0" err="1" smtClean="0"/>
              <a:t>власником</a:t>
            </a:r>
            <a:r>
              <a:rPr lang="ru-RU" dirty="0" smtClean="0"/>
              <a:t> </a:t>
            </a:r>
            <a:r>
              <a:rPr lang="ru-RU" dirty="0" err="1" smtClean="0"/>
              <a:t>діаманта</a:t>
            </a:r>
            <a:r>
              <a:rPr lang="ru-RU" dirty="0" smtClean="0"/>
              <a:t> "</a:t>
            </a:r>
            <a:r>
              <a:rPr lang="ru-RU" dirty="0" err="1" smtClean="0"/>
              <a:t>Ювілейний</a:t>
            </a:r>
            <a:r>
              <a:rPr lang="ru-RU" dirty="0" smtClean="0"/>
              <a:t>" став </a:t>
            </a:r>
            <a:r>
              <a:rPr lang="ru-RU" dirty="0" err="1" smtClean="0"/>
              <a:t>індійський</a:t>
            </a:r>
            <a:r>
              <a:rPr lang="ru-RU" dirty="0" smtClean="0"/>
              <a:t> </a:t>
            </a:r>
            <a:r>
              <a:rPr lang="ru-RU" dirty="0" err="1" smtClean="0"/>
              <a:t>бізнесмен</a:t>
            </a:r>
            <a:r>
              <a:rPr lang="ru-RU" dirty="0" smtClean="0"/>
              <a:t> </a:t>
            </a:r>
            <a:r>
              <a:rPr lang="ru-RU" dirty="0" err="1" smtClean="0"/>
              <a:t>Дорабджі</a:t>
            </a:r>
            <a:r>
              <a:rPr lang="ru-RU" dirty="0" smtClean="0"/>
              <a:t> </a:t>
            </a:r>
            <a:r>
              <a:rPr lang="ru-RU" dirty="0" err="1" smtClean="0"/>
              <a:t>Джамсетджі</a:t>
            </a:r>
            <a:r>
              <a:rPr lang="ru-RU" dirty="0" smtClean="0"/>
              <a:t> Тата,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подарував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дружині</a:t>
            </a:r>
            <a:r>
              <a:rPr lang="ru-RU" dirty="0" smtClean="0"/>
              <a:t>. Коли в 1932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індійський</a:t>
            </a:r>
            <a:r>
              <a:rPr lang="ru-RU" dirty="0" smtClean="0"/>
              <a:t> </a:t>
            </a:r>
            <a:r>
              <a:rPr lang="ru-RU" dirty="0" err="1" smtClean="0"/>
              <a:t>промисловець</a:t>
            </a:r>
            <a:r>
              <a:rPr lang="ru-RU" dirty="0" smtClean="0"/>
              <a:t> помер,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спадкоємці</a:t>
            </a:r>
            <a:r>
              <a:rPr lang="ru-RU" dirty="0" smtClean="0"/>
              <a:t> </a:t>
            </a:r>
            <a:r>
              <a:rPr lang="ru-RU" dirty="0" err="1" smtClean="0"/>
              <a:t>прийняли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продати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.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"</a:t>
            </a:r>
            <a:r>
              <a:rPr lang="ru-RU" dirty="0" err="1" smtClean="0"/>
              <a:t>Ювілейний</a:t>
            </a:r>
            <a:r>
              <a:rPr lang="ru-RU" dirty="0" smtClean="0"/>
              <a:t>" </a:t>
            </a:r>
            <a:r>
              <a:rPr lang="ru-RU" dirty="0" err="1" smtClean="0"/>
              <a:t>змінював</a:t>
            </a:r>
            <a:r>
              <a:rPr lang="ru-RU" dirty="0" smtClean="0"/>
              <a:t> </a:t>
            </a:r>
            <a:r>
              <a:rPr lang="ru-RU" dirty="0" err="1" smtClean="0"/>
              <a:t>господарів</a:t>
            </a:r>
            <a:r>
              <a:rPr lang="ru-RU" dirty="0" smtClean="0"/>
              <a:t>.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власник</a:t>
            </a:r>
            <a:r>
              <a:rPr lang="ru-RU" dirty="0" smtClean="0"/>
              <a:t> - Поль-</a:t>
            </a:r>
            <a:r>
              <a:rPr lang="ru-RU" dirty="0" err="1" smtClean="0"/>
              <a:t>Луї</a:t>
            </a:r>
            <a:r>
              <a:rPr lang="ru-RU" dirty="0" smtClean="0"/>
              <a:t> </a:t>
            </a:r>
            <a:r>
              <a:rPr lang="ru-RU" dirty="0" err="1" smtClean="0"/>
              <a:t>Вейллер</a:t>
            </a:r>
            <a:r>
              <a:rPr lang="ru-RU" dirty="0" smtClean="0"/>
              <a:t> - </a:t>
            </a:r>
            <a:r>
              <a:rPr lang="ru-RU" dirty="0" err="1" smtClean="0"/>
              <a:t>придбав</a:t>
            </a:r>
            <a:r>
              <a:rPr lang="ru-RU" dirty="0" smtClean="0"/>
              <a:t> </a:t>
            </a:r>
            <a:r>
              <a:rPr lang="ru-RU" dirty="0" err="1" smtClean="0"/>
              <a:t>коштовний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 для </a:t>
            </a:r>
            <a:r>
              <a:rPr lang="ru-RU" dirty="0" err="1" smtClean="0"/>
              <a:t>вашингтонського</a:t>
            </a:r>
            <a:r>
              <a:rPr lang="ru-RU" dirty="0" smtClean="0"/>
              <a:t> музею при </a:t>
            </a:r>
            <a:r>
              <a:rPr lang="ru-RU" dirty="0" err="1" smtClean="0"/>
              <a:t>інституті</a:t>
            </a:r>
            <a:r>
              <a:rPr lang="ru-RU" dirty="0" smtClean="0"/>
              <a:t> </a:t>
            </a:r>
            <a:r>
              <a:rPr lang="ru-RU" dirty="0" err="1" smtClean="0"/>
              <a:t>Смитсона</a:t>
            </a:r>
            <a:r>
              <a:rPr lang="ru-RU" dirty="0" smtClean="0"/>
              <a:t>, де </a:t>
            </a:r>
            <a:r>
              <a:rPr lang="ru-RU" dirty="0" err="1" smtClean="0"/>
              <a:t>його</a:t>
            </a:r>
            <a:r>
              <a:rPr lang="ru-RU" dirty="0" smtClean="0"/>
              <a:t> і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бажаючі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45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064" y="804001"/>
            <a:ext cx="7356759" cy="41530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53498" y="2580191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Ювілейний</a:t>
            </a:r>
            <a:r>
              <a:rPr lang="ru-RU" sz="2400" dirty="0" smtClean="0"/>
              <a:t> / </a:t>
            </a:r>
            <a:r>
              <a:rPr lang="en-US" sz="2400" dirty="0" smtClean="0"/>
              <a:t>Jubilee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714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147" y="885524"/>
            <a:ext cx="10535653" cy="529143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6-е </a:t>
            </a:r>
            <a:r>
              <a:rPr lang="ru-RU" dirty="0" err="1" smtClean="0"/>
              <a:t>місце</a:t>
            </a:r>
            <a:r>
              <a:rPr lang="ru-RU" dirty="0" smtClean="0"/>
              <a:t>: </a:t>
            </a:r>
            <a:r>
              <a:rPr lang="ru-RU" dirty="0" err="1" smtClean="0"/>
              <a:t>Століття</a:t>
            </a:r>
            <a:r>
              <a:rPr lang="ru-RU" dirty="0" smtClean="0"/>
              <a:t> / </a:t>
            </a:r>
            <a:r>
              <a:rPr lang="en-US" dirty="0" smtClean="0"/>
              <a:t>Centenary - </a:t>
            </a:r>
            <a:r>
              <a:rPr lang="ru-RU" dirty="0" err="1" smtClean="0"/>
              <a:t>унікальний</a:t>
            </a:r>
            <a:r>
              <a:rPr lang="ru-RU" dirty="0" smtClean="0"/>
              <a:t> </a:t>
            </a:r>
            <a:r>
              <a:rPr lang="ru-RU" dirty="0" err="1" smtClean="0"/>
              <a:t>діамант</a:t>
            </a:r>
            <a:r>
              <a:rPr lang="ru-RU" dirty="0" smtClean="0"/>
              <a:t> </a:t>
            </a:r>
            <a:r>
              <a:rPr lang="ru-RU" dirty="0" err="1" smtClean="0"/>
              <a:t>бездоганної</a:t>
            </a:r>
            <a:r>
              <a:rPr lang="ru-RU" dirty="0" smtClean="0"/>
              <a:t> </a:t>
            </a:r>
            <a:r>
              <a:rPr lang="ru-RU" dirty="0" err="1" smtClean="0"/>
              <a:t>шліфування</a:t>
            </a:r>
            <a:r>
              <a:rPr lang="ru-RU" dirty="0" smtClean="0"/>
              <a:t> вагою 273,85 карата (54,8 </a:t>
            </a:r>
            <a:r>
              <a:rPr lang="ru-RU" dirty="0" err="1" smtClean="0"/>
              <a:t>грама</a:t>
            </a:r>
            <a:r>
              <a:rPr lang="ru-RU" dirty="0" smtClean="0"/>
              <a:t>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найбільшій</a:t>
            </a:r>
            <a:r>
              <a:rPr lang="ru-RU" dirty="0" smtClean="0"/>
              <a:t> </a:t>
            </a:r>
            <a:r>
              <a:rPr lang="ru-RU" dirty="0" err="1" smtClean="0"/>
              <a:t>алмазодобувної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"Де </a:t>
            </a:r>
            <a:r>
              <a:rPr lang="ru-RU" dirty="0" err="1" smtClean="0"/>
              <a:t>Бірс</a:t>
            </a:r>
            <a:r>
              <a:rPr lang="ru-RU" dirty="0" smtClean="0"/>
              <a:t>". Алмаз вагою 599 карат, </a:t>
            </a:r>
            <a:r>
              <a:rPr lang="ru-RU" dirty="0" err="1" smtClean="0"/>
              <a:t>знайдений</a:t>
            </a:r>
            <a:r>
              <a:rPr lang="ru-RU" dirty="0" smtClean="0"/>
              <a:t> в </a:t>
            </a:r>
            <a:r>
              <a:rPr lang="ru-RU" dirty="0" err="1" smtClean="0"/>
              <a:t>південноафриканських</a:t>
            </a:r>
            <a:r>
              <a:rPr lang="ru-RU" dirty="0" smtClean="0"/>
              <a:t> </a:t>
            </a:r>
            <a:r>
              <a:rPr lang="ru-RU" dirty="0" err="1" smtClean="0"/>
              <a:t>алмазних</a:t>
            </a:r>
            <a:r>
              <a:rPr lang="ru-RU" dirty="0" smtClean="0"/>
              <a:t> </a:t>
            </a:r>
            <a:r>
              <a:rPr lang="ru-RU" dirty="0" err="1" smtClean="0"/>
              <a:t>родовищах</a:t>
            </a:r>
            <a:r>
              <a:rPr lang="ru-RU" dirty="0" smtClean="0"/>
              <a:t>,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представлений </a:t>
            </a:r>
            <a:r>
              <a:rPr lang="ru-RU" dirty="0" err="1" smtClean="0"/>
              <a:t>публіці</a:t>
            </a:r>
            <a:r>
              <a:rPr lang="ru-RU" dirty="0" smtClean="0"/>
              <a:t> в день </a:t>
            </a:r>
            <a:r>
              <a:rPr lang="ru-RU" dirty="0" err="1" smtClean="0"/>
              <a:t>столітнього</a:t>
            </a:r>
            <a:r>
              <a:rPr lang="ru-RU" dirty="0" smtClean="0"/>
              <a:t> </a:t>
            </a:r>
            <a:r>
              <a:rPr lang="ru-RU" dirty="0" err="1" smtClean="0"/>
              <a:t>ювілею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в 1988 </a:t>
            </a:r>
            <a:r>
              <a:rPr lang="ru-RU" dirty="0" err="1" smtClean="0"/>
              <a:t>році</a:t>
            </a:r>
            <a:r>
              <a:rPr lang="ru-RU" dirty="0" smtClean="0"/>
              <a:t>. В </a:t>
            </a:r>
            <a:r>
              <a:rPr lang="ru-RU" dirty="0" err="1" smtClean="0"/>
              <a:t>обробленому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показаний </a:t>
            </a:r>
            <a:r>
              <a:rPr lang="ru-RU" dirty="0" err="1" smtClean="0"/>
              <a:t>вже</a:t>
            </a:r>
            <a:r>
              <a:rPr lang="ru-RU" dirty="0" smtClean="0"/>
              <a:t> в 1991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Камінь</a:t>
            </a:r>
            <a:r>
              <a:rPr lang="ru-RU" dirty="0" smtClean="0"/>
              <a:t> </a:t>
            </a:r>
            <a:r>
              <a:rPr lang="ru-RU" dirty="0" err="1" smtClean="0"/>
              <a:t>незвичайної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, огранки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вищу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r>
              <a:rPr lang="en-US" dirty="0" smtClean="0"/>
              <a:t>D </a:t>
            </a:r>
            <a:r>
              <a:rPr lang="ru-RU" dirty="0" smtClean="0"/>
              <a:t>і </a:t>
            </a:r>
            <a:r>
              <a:rPr lang="ru-RU" dirty="0" err="1" smtClean="0"/>
              <a:t>високу</a:t>
            </a:r>
            <a:r>
              <a:rPr lang="ru-RU" dirty="0" smtClean="0"/>
              <a:t> чистоту </a:t>
            </a:r>
            <a:r>
              <a:rPr lang="en-US" dirty="0" smtClean="0"/>
              <a:t>FI. </a:t>
            </a:r>
            <a:r>
              <a:rPr lang="ru-RU" dirty="0" smtClean="0"/>
              <a:t>За словами </a:t>
            </a:r>
            <a:r>
              <a:rPr lang="ru-RU" dirty="0" err="1" smtClean="0"/>
              <a:t>фахівців</a:t>
            </a:r>
            <a:r>
              <a:rPr lang="ru-RU" dirty="0" smtClean="0"/>
              <a:t>, "</a:t>
            </a:r>
            <a:r>
              <a:rPr lang="ru-RU" dirty="0" err="1" smtClean="0"/>
              <a:t>Століття</a:t>
            </a:r>
            <a:r>
              <a:rPr lang="ru-RU" dirty="0" smtClean="0"/>
              <a:t>" є </a:t>
            </a:r>
            <a:r>
              <a:rPr lang="ru-RU" dirty="0" err="1" smtClean="0"/>
              <a:t>найбільшим</a:t>
            </a:r>
            <a:r>
              <a:rPr lang="ru-RU" dirty="0" smtClean="0"/>
              <a:t> </a:t>
            </a:r>
            <a:r>
              <a:rPr lang="ru-RU" dirty="0" err="1" smtClean="0"/>
              <a:t>діамантом</a:t>
            </a:r>
            <a:r>
              <a:rPr lang="ru-RU" dirty="0" smtClean="0"/>
              <a:t> з </a:t>
            </a:r>
            <a:r>
              <a:rPr lang="ru-RU" dirty="0" err="1" smtClean="0"/>
              <a:t>подібними</a:t>
            </a:r>
            <a:r>
              <a:rPr lang="ru-RU" dirty="0" smtClean="0"/>
              <a:t> характеристиками, в </a:t>
            </a:r>
            <a:r>
              <a:rPr lang="ru-RU" dirty="0" err="1" smtClean="0"/>
              <a:t>чому</a:t>
            </a:r>
            <a:r>
              <a:rPr lang="ru-RU" dirty="0" smtClean="0"/>
              <a:t> і </a:t>
            </a:r>
            <a:r>
              <a:rPr lang="ru-RU" dirty="0" err="1" smtClean="0"/>
              <a:t>полягає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унікальність</a:t>
            </a:r>
            <a:r>
              <a:rPr lang="ru-RU" dirty="0" smtClean="0"/>
              <a:t>. </a:t>
            </a:r>
            <a:r>
              <a:rPr lang="ru-RU" dirty="0" err="1" smtClean="0"/>
              <a:t>Діамант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відданий</a:t>
            </a:r>
            <a:r>
              <a:rPr lang="ru-RU" dirty="0" smtClean="0"/>
              <a:t> в </a:t>
            </a:r>
            <a:r>
              <a:rPr lang="ru-RU" dirty="0" err="1" smtClean="0"/>
              <a:t>оренду</a:t>
            </a:r>
            <a:r>
              <a:rPr lang="ru-RU" dirty="0" smtClean="0"/>
              <a:t> </a:t>
            </a:r>
            <a:r>
              <a:rPr lang="ru-RU" dirty="0" err="1" smtClean="0"/>
              <a:t>Лондонському</a:t>
            </a:r>
            <a:r>
              <a:rPr lang="ru-RU" dirty="0" smtClean="0"/>
              <a:t> </a:t>
            </a:r>
            <a:r>
              <a:rPr lang="ru-RU" dirty="0" err="1" smtClean="0"/>
              <a:t>Тауеру</a:t>
            </a:r>
            <a:r>
              <a:rPr lang="ru-RU" dirty="0" smtClean="0"/>
              <a:t>, де </a:t>
            </a:r>
            <a:r>
              <a:rPr lang="ru-RU" dirty="0" err="1" smtClean="0"/>
              <a:t>демонструвався</a:t>
            </a:r>
            <a:r>
              <a:rPr lang="ru-RU" dirty="0" smtClean="0"/>
              <a:t> </a:t>
            </a:r>
            <a:r>
              <a:rPr lang="ru-RU" dirty="0" err="1" smtClean="0"/>
              <a:t>публіці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Є </a:t>
            </a:r>
            <a:r>
              <a:rPr lang="ru-RU" dirty="0" err="1" smtClean="0"/>
              <a:t>відомості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2008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"Де </a:t>
            </a:r>
            <a:r>
              <a:rPr lang="ru-RU" dirty="0" err="1" smtClean="0"/>
              <a:t>Бірс</a:t>
            </a:r>
            <a:r>
              <a:rPr lang="ru-RU" dirty="0" smtClean="0"/>
              <a:t>" продала </a:t>
            </a:r>
            <a:r>
              <a:rPr lang="ru-RU" dirty="0" err="1" smtClean="0"/>
              <a:t>камінь</a:t>
            </a:r>
            <a:r>
              <a:rPr lang="ru-RU" dirty="0" smtClean="0"/>
              <a:t> </a:t>
            </a:r>
            <a:r>
              <a:rPr lang="ru-RU" dirty="0" err="1" smtClean="0"/>
              <a:t>заможному</a:t>
            </a:r>
            <a:r>
              <a:rPr lang="ru-RU" dirty="0" smtClean="0"/>
              <a:t> </a:t>
            </a:r>
            <a:r>
              <a:rPr lang="ru-RU" dirty="0" err="1" smtClean="0"/>
              <a:t>підприємцю</a:t>
            </a:r>
            <a:r>
              <a:rPr lang="ru-RU" dirty="0" smtClean="0"/>
              <a:t> з США,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невідомим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102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1642</Words>
  <Application>Microsoft Office PowerPoint</Application>
  <PresentationFormat>Широкоэкранный</PresentationFormat>
  <Paragraphs>25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Найбільші діаманти в світі. Топ-10 </vt:lpstr>
      <vt:lpstr>Презентация PowerPoint</vt:lpstr>
      <vt:lpstr>Зірка тисячоліття / Millennium Star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Найбільші діаманти в світі. Топ-10 </dc:title>
  <dc:creator>Acer</dc:creator>
  <cp:lastModifiedBy>Acer</cp:lastModifiedBy>
  <cp:revision>2</cp:revision>
  <dcterms:created xsi:type="dcterms:W3CDTF">2022-06-01T19:52:34Z</dcterms:created>
  <dcterms:modified xsi:type="dcterms:W3CDTF">2022-06-01T20:07:15Z</dcterms:modified>
</cp:coreProperties>
</file>