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22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53B1-EEC3-4B49-A9DE-0B31759AF3BB}" type="datetimeFigureOut">
              <a:rPr lang="uk-UA" smtClean="0"/>
              <a:t>28.02.2024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5C5D-BE14-412B-B4BD-BF0D310B70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003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53B1-EEC3-4B49-A9DE-0B31759AF3BB}" type="datetimeFigureOut">
              <a:rPr lang="uk-UA" smtClean="0"/>
              <a:t>28.02.2024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5C5D-BE14-412B-B4BD-BF0D310B70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2022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53B1-EEC3-4B49-A9DE-0B31759AF3BB}" type="datetimeFigureOut">
              <a:rPr lang="uk-UA" smtClean="0"/>
              <a:t>28.02.2024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5C5D-BE14-412B-B4BD-BF0D310B70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285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53B1-EEC3-4B49-A9DE-0B31759AF3BB}" type="datetimeFigureOut">
              <a:rPr lang="uk-UA" smtClean="0"/>
              <a:t>28.02.2024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5C5D-BE14-412B-B4BD-BF0D310B70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845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53B1-EEC3-4B49-A9DE-0B31759AF3BB}" type="datetimeFigureOut">
              <a:rPr lang="uk-UA" smtClean="0"/>
              <a:t>28.02.2024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5C5D-BE14-412B-B4BD-BF0D310B70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810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53B1-EEC3-4B49-A9DE-0B31759AF3BB}" type="datetimeFigureOut">
              <a:rPr lang="uk-UA" smtClean="0"/>
              <a:t>28.02.2024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5C5D-BE14-412B-B4BD-BF0D310B70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882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53B1-EEC3-4B49-A9DE-0B31759AF3BB}" type="datetimeFigureOut">
              <a:rPr lang="uk-UA" smtClean="0"/>
              <a:t>28.02.2024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5C5D-BE14-412B-B4BD-BF0D310B70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319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53B1-EEC3-4B49-A9DE-0B31759AF3BB}" type="datetimeFigureOut">
              <a:rPr lang="uk-UA" smtClean="0"/>
              <a:t>28.02.2024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5C5D-BE14-412B-B4BD-BF0D310B70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370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53B1-EEC3-4B49-A9DE-0B31759AF3BB}" type="datetimeFigureOut">
              <a:rPr lang="uk-UA" smtClean="0"/>
              <a:t>28.02.2024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5C5D-BE14-412B-B4BD-BF0D310B70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9685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53B1-EEC3-4B49-A9DE-0B31759AF3BB}" type="datetimeFigureOut">
              <a:rPr lang="uk-UA" smtClean="0"/>
              <a:t>28.02.2024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5C5D-BE14-412B-B4BD-BF0D310B70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8604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53B1-EEC3-4B49-A9DE-0B31759AF3BB}" type="datetimeFigureOut">
              <a:rPr lang="uk-UA" smtClean="0"/>
              <a:t>28.02.2024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5C5D-BE14-412B-B4BD-BF0D310B70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271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53B1-EEC3-4B49-A9DE-0B31759AF3BB}" type="datetimeFigureOut">
              <a:rPr lang="uk-UA" smtClean="0"/>
              <a:t>28.02.2024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45C5D-BE14-412B-B4BD-BF0D310B70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3088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Лекція № 3. Маркетинг у кам’яному бізнесі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mtClean="0"/>
              <a:t>Навчальна дисципліна: «Камінь і бізнес»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4301896"/>
            <a:ext cx="6096000" cy="104797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</a:rPr>
              <a:t>Сутність, мета, типи та функції маркетингу.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</a:rPr>
              <a:t>Зміст і цілі маркетингової діяльності. 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</a:rPr>
              <a:t>Маркетингові дослідження і сегментація ринку.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587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Тенденції розвитку ринку декоративного каміння України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Одними з </a:t>
            </a:r>
            <a:r>
              <a:rPr lang="ru-RU" dirty="0" err="1"/>
              <a:t>найб</a:t>
            </a:r>
            <a:r>
              <a:rPr lang="uk-UA" dirty="0"/>
              <a:t>і</a:t>
            </a:r>
            <a:r>
              <a:rPr lang="ru-RU" dirty="0" err="1"/>
              <a:t>льших</a:t>
            </a:r>
            <a:r>
              <a:rPr lang="ru-RU" dirty="0"/>
              <a:t> </a:t>
            </a:r>
            <a:r>
              <a:rPr lang="uk-UA" dirty="0"/>
              <a:t>компаній</a:t>
            </a:r>
            <a:r>
              <a:rPr lang="ru-RU" dirty="0"/>
              <a:t> на </a:t>
            </a:r>
            <a:r>
              <a:rPr lang="ru-RU" dirty="0" err="1"/>
              <a:t>світовому</a:t>
            </a:r>
            <a:r>
              <a:rPr lang="ru-RU" dirty="0"/>
              <a:t> ринку природного </a:t>
            </a:r>
            <a:r>
              <a:rPr lang="ru-RU" dirty="0" err="1"/>
              <a:t>каменю</a:t>
            </a:r>
            <a:r>
              <a:rPr lang="uk-UA" dirty="0"/>
              <a:t> є:</a:t>
            </a:r>
          </a:p>
          <a:p>
            <a:r>
              <a:rPr lang="uk-UA" dirty="0"/>
              <a:t>1. </a:t>
            </a:r>
            <a:r>
              <a:rPr lang="en-US" dirty="0"/>
              <a:t>A</a:t>
            </a:r>
            <a:r>
              <a:rPr lang="uk-UA" dirty="0"/>
              <a:t>. </a:t>
            </a:r>
            <a:r>
              <a:rPr lang="en-US" dirty="0"/>
              <a:t>ARO Granite Industries Ltd</a:t>
            </a:r>
            <a:r>
              <a:rPr lang="uk-UA" dirty="0"/>
              <a:t>., яка має виробничу потужність більше 1 млн. м</a:t>
            </a:r>
            <a:r>
              <a:rPr lang="uk-UA" baseline="30000" dirty="0"/>
              <a:t>2</a:t>
            </a:r>
            <a:r>
              <a:rPr lang="uk-UA" dirty="0"/>
              <a:t> плит на рік та експортує свою продукцію в понад 45 країн світу. Сировинну базу компаній складають понад 100 типів найкращих гранітів і кварцитів, які постачаються з Індії, </a:t>
            </a:r>
            <a:r>
              <a:rPr lang="uk-UA" dirty="0" err="1"/>
              <a:t>Базиля</a:t>
            </a:r>
            <a:r>
              <a:rPr lang="uk-UA" dirty="0"/>
              <a:t>, Норвегії, Фінляндії, Африки та України [3].</a:t>
            </a:r>
          </a:p>
          <a:p>
            <a:r>
              <a:rPr lang="uk-UA" dirty="0"/>
              <a:t>2-3. </a:t>
            </a:r>
            <a:r>
              <a:rPr lang="en-US" dirty="0" err="1"/>
              <a:t>Dimpomar</a:t>
            </a:r>
            <a:r>
              <a:rPr lang="en-US" dirty="0"/>
              <a:t> </a:t>
            </a:r>
            <a:r>
              <a:rPr lang="uk-UA" dirty="0"/>
              <a:t>та </a:t>
            </a:r>
            <a:r>
              <a:rPr lang="en-US" dirty="0" err="1"/>
              <a:t>Dermitzakis</a:t>
            </a:r>
            <a:r>
              <a:rPr lang="en-US" dirty="0"/>
              <a:t> Bros SA</a:t>
            </a:r>
            <a:r>
              <a:rPr lang="uk-UA" dirty="0"/>
              <a:t> – ключові світові компанії з видобування та обробки порід середньої міцності. Продуктивність по блокам від 2 000 м</a:t>
            </a:r>
            <a:r>
              <a:rPr lang="uk-UA" baseline="30000" dirty="0"/>
              <a:t>3</a:t>
            </a:r>
            <a:r>
              <a:rPr lang="uk-UA" dirty="0"/>
              <a:t>/міс, по облицювальним плитам та </a:t>
            </a:r>
            <a:r>
              <a:rPr lang="uk-UA" dirty="0" err="1"/>
              <a:t>складнопрофільній</a:t>
            </a:r>
            <a:r>
              <a:rPr lang="uk-UA" dirty="0"/>
              <a:t> продукції від </a:t>
            </a:r>
            <a:r>
              <a:rPr lang="ru-RU" dirty="0"/>
              <a:t>1 млн</a:t>
            </a:r>
            <a:r>
              <a:rPr lang="uk-UA" dirty="0"/>
              <a:t>. м</a:t>
            </a:r>
            <a:r>
              <a:rPr lang="uk-UA" baseline="30000" dirty="0"/>
              <a:t>2</a:t>
            </a:r>
            <a:r>
              <a:rPr lang="ru-RU" dirty="0"/>
              <a:t> [4, 5]</a:t>
            </a:r>
            <a:r>
              <a:rPr lang="uk-UA" dirty="0"/>
              <a:t>. </a:t>
            </a:r>
          </a:p>
          <a:p>
            <a:r>
              <a:rPr lang="uk-UA" dirty="0"/>
              <a:t>Компанії, які більше інвестують у науково-дослідну діяльність для розробки нових продуктів і технологій:</a:t>
            </a:r>
          </a:p>
          <a:p>
            <a:r>
              <a:rPr lang="uk-UA" dirty="0"/>
              <a:t>4. </a:t>
            </a:r>
            <a:r>
              <a:rPr lang="uk-UA" dirty="0" err="1"/>
              <a:t>Levantina</a:t>
            </a:r>
            <a:r>
              <a:rPr lang="uk-UA" dirty="0"/>
              <a:t> </a:t>
            </a:r>
            <a:r>
              <a:rPr lang="uk-UA" dirty="0" err="1"/>
              <a:t>Asociados</a:t>
            </a:r>
            <a:r>
              <a:rPr lang="uk-UA" dirty="0"/>
              <a:t> </a:t>
            </a:r>
            <a:r>
              <a:rPr lang="uk-UA" dirty="0" err="1"/>
              <a:t>de</a:t>
            </a:r>
            <a:r>
              <a:rPr lang="uk-UA" dirty="0"/>
              <a:t> </a:t>
            </a:r>
            <a:r>
              <a:rPr lang="uk-UA" dirty="0" err="1"/>
              <a:t>Minerales</a:t>
            </a:r>
            <a:r>
              <a:rPr lang="uk-UA" dirty="0"/>
              <a:t>, виробляє більше 16 мільйонів м² на рік з більш, ніж 200 різних матеріалів [6].</a:t>
            </a:r>
          </a:p>
          <a:p>
            <a:r>
              <a:rPr lang="uk-UA" dirty="0"/>
              <a:t>5. </a:t>
            </a:r>
            <a:r>
              <a:rPr lang="uk-UA" dirty="0" err="1"/>
              <a:t>Margraf</a:t>
            </a:r>
            <a:r>
              <a:rPr lang="uk-UA" dirty="0"/>
              <a:t> </a:t>
            </a:r>
            <a:r>
              <a:rPr lang="uk-UA" dirty="0" err="1"/>
              <a:t>Spa</a:t>
            </a:r>
            <a:r>
              <a:rPr lang="uk-UA" dirty="0"/>
              <a:t> виробляє від 17 тис. м</a:t>
            </a:r>
            <a:r>
              <a:rPr lang="uk-UA" baseline="30000" dirty="0"/>
              <a:t>3</a:t>
            </a:r>
            <a:r>
              <a:rPr lang="uk-UA" dirty="0"/>
              <a:t> блоків та більше 1 млн. м</a:t>
            </a:r>
            <a:r>
              <a:rPr lang="uk-UA" baseline="30000" dirty="0"/>
              <a:t>2</a:t>
            </a:r>
            <a:r>
              <a:rPr lang="uk-UA" dirty="0"/>
              <a:t> облицювальних плит [7].</a:t>
            </a:r>
          </a:p>
          <a:p>
            <a:r>
              <a:rPr lang="uk-UA" dirty="0"/>
              <a:t>6. </a:t>
            </a:r>
            <a:r>
              <a:rPr lang="uk-UA" dirty="0" err="1"/>
              <a:t>Polycor</a:t>
            </a:r>
            <a:r>
              <a:rPr lang="uk-UA" dirty="0"/>
              <a:t> </a:t>
            </a:r>
            <a:r>
              <a:rPr lang="uk-UA" dirty="0" err="1"/>
              <a:t>Inc</a:t>
            </a:r>
            <a:r>
              <a:rPr lang="uk-UA" dirty="0"/>
              <a:t>. м</a:t>
            </a:r>
            <a:r>
              <a:rPr lang="ru-RU" dirty="0"/>
              <a:t>а</a:t>
            </a:r>
            <a:r>
              <a:rPr lang="uk-UA" dirty="0"/>
              <a:t>є у власності понад 50 кар’єрів та 20 каменеобробних заводів </a:t>
            </a:r>
            <a:r>
              <a:rPr lang="ru-RU" dirty="0"/>
              <a:t>[8]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22754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Частка світового ринку природного каменю за його типом в порівнянні з ринком природного каменю України</a:t>
            </a: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010" y="2410100"/>
            <a:ext cx="5303980" cy="31823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25548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Ціни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Загальний річний обсяг видобування блоків України в порівняні з світовим складає 1,25 %. Середні ціни, які були задекларовані при митному оформленні на експорт з України блоків декоративного каменю у 2021 р., становили </a:t>
            </a:r>
            <a:r>
              <a:rPr lang="ru-RU" dirty="0"/>
              <a:t>[13]</a:t>
            </a:r>
            <a:r>
              <a:rPr lang="uk-UA" dirty="0"/>
              <a:t>: </a:t>
            </a:r>
          </a:p>
          <a:p>
            <a:r>
              <a:rPr lang="uk-UA" dirty="0"/>
              <a:t>- граніт – 96 $/т;</a:t>
            </a:r>
          </a:p>
          <a:p>
            <a:r>
              <a:rPr lang="uk-UA" dirty="0"/>
              <a:t>- габро – 81 $/т;</a:t>
            </a:r>
          </a:p>
          <a:p>
            <a:r>
              <a:rPr lang="uk-UA" dirty="0"/>
              <a:t>- лабрадорит – 149 $/т;</a:t>
            </a:r>
          </a:p>
          <a:p>
            <a:r>
              <a:rPr lang="uk-UA" dirty="0"/>
              <a:t>Для виробів з декоративного каменю вони були в середньому:</a:t>
            </a:r>
          </a:p>
          <a:p>
            <a:r>
              <a:rPr lang="uk-UA" dirty="0"/>
              <a:t>- з граніту – 364 $/т;</a:t>
            </a:r>
          </a:p>
          <a:p>
            <a:r>
              <a:rPr lang="uk-UA" dirty="0"/>
              <a:t>- з габро – 287 $/т;</a:t>
            </a:r>
          </a:p>
          <a:p>
            <a:r>
              <a:rPr lang="uk-UA" dirty="0"/>
              <a:t>- з лабрадориту – 665 $/т;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96098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Експорт (а) та імпорт (б) природного каменю у 2021 році</a:t>
            </a:r>
          </a:p>
        </p:txBody>
      </p:sp>
      <p:pic>
        <p:nvPicPr>
          <p:cNvPr id="7" name="Объект 6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19365"/>
            <a:ext cx="5114987" cy="3456732"/>
          </a:xfrm>
          <a:prstGeom prst="rect">
            <a:avLst/>
          </a:prstGeom>
          <a:noFill/>
        </p:spPr>
      </p:pic>
      <p:pic>
        <p:nvPicPr>
          <p:cNvPr id="8" name="Рисунок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957" y="2119365"/>
            <a:ext cx="4677617" cy="34567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8595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Досвід інших країн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/>
              <a:t>В такій країні ЄС, як Португалія каменеобробний сектор складається в основному з малих і середніх підприємств [15], і у світовій міжнародній торгівлі декоративним камінням були на 9-му місці, де експорт перекривав імпорт на 823 %, з яких 45 % експорту було до країн за межами Європи [16]. Першим кроком до удосконалення галузі стало створення консорціуму десяти суб’єктів господарювання та кількох академічних дослідницьких центрів, результатом якого став ріст економіки і зліт експорту в каменеобробній галузі. Після чого, було ініційовано </a:t>
            </a:r>
            <a:r>
              <a:rPr lang="uk-UA" dirty="0" err="1"/>
              <a:t>проєкт</a:t>
            </a:r>
            <a:r>
              <a:rPr lang="uk-UA" dirty="0"/>
              <a:t> </a:t>
            </a:r>
            <a:r>
              <a:rPr lang="uk-UA" dirty="0" err="1"/>
              <a:t>Inovstone</a:t>
            </a:r>
            <a:r>
              <a:rPr lang="uk-UA" dirty="0"/>
              <a:t> [17], який має досягнути наступних поставлених цілей: </a:t>
            </a:r>
          </a:p>
          <a:p>
            <a:pPr lvl="0"/>
            <a:r>
              <a:rPr lang="uk-UA" dirty="0"/>
              <a:t>продовження роботи на традиційних ринках з потенціалом зростання;</a:t>
            </a:r>
          </a:p>
          <a:p>
            <a:pPr lvl="0"/>
            <a:r>
              <a:rPr lang="uk-UA" dirty="0"/>
              <a:t>виходу на нові ринки;</a:t>
            </a:r>
          </a:p>
          <a:p>
            <a:pPr lvl="0"/>
            <a:r>
              <a:rPr lang="uk-UA" dirty="0"/>
              <a:t>посилення диференціації та інновацій продуктів із здатністю реагувати на більш вимогливі ринки;</a:t>
            </a:r>
          </a:p>
          <a:p>
            <a:pPr lvl="0"/>
            <a:r>
              <a:rPr lang="uk-UA" dirty="0"/>
              <a:t>продовження інтеграції та технологічної еволюції в компаніях;</a:t>
            </a:r>
          </a:p>
          <a:p>
            <a:pPr lvl="0"/>
            <a:r>
              <a:rPr lang="uk-UA" dirty="0"/>
              <a:t>покращення комунікаційної політики в секторі та компаніях;</a:t>
            </a:r>
          </a:p>
          <a:p>
            <a:pPr lvl="0"/>
            <a:r>
              <a:rPr lang="uk-UA" dirty="0"/>
              <a:t>посилення португальського бренду </a:t>
            </a:r>
            <a:r>
              <a:rPr lang="uk-UA" dirty="0" err="1"/>
              <a:t>Pedra</a:t>
            </a:r>
            <a:r>
              <a:rPr lang="uk-UA" dirty="0"/>
              <a:t> </a:t>
            </a:r>
            <a:r>
              <a:rPr lang="uk-UA" dirty="0" err="1"/>
              <a:t>Natural</a:t>
            </a:r>
            <a:r>
              <a:rPr lang="uk-UA" dirty="0"/>
              <a:t> </a:t>
            </a:r>
            <a:r>
              <a:rPr lang="uk-UA" dirty="0" err="1"/>
              <a:t>Stone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82589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661" y="63037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Головні причини існуючого негативного стану кам’яного виробництва і низької ефективності кам’яного бізнесу в Україні:</a:t>
            </a:r>
            <a:r>
              <a:rPr lang="uk-UA" sz="2200" b="1" dirty="0" smtClean="0"/>
              <a:t/>
            </a:r>
            <a:br>
              <a:rPr lang="uk-UA" sz="2200" b="1" dirty="0" smtClean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246" y="1832606"/>
            <a:ext cx="11761557" cy="4351338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200" dirty="0" smtClean="0"/>
              <a:t>неповне використання всієї палітри каменю, перш за все дефіцитних видів: чорно-червоних та зелених гранітів, червоних кварцитів, мармурів та доломітів;</a:t>
            </a:r>
          </a:p>
          <a:p>
            <a:pPr lvl="0">
              <a:spcBef>
                <a:spcPts val="0"/>
              </a:spcBef>
            </a:pPr>
            <a:r>
              <a:rPr lang="uk-UA" sz="2200" dirty="0" smtClean="0"/>
              <a:t>недосконалі технології переробки каменю, які не реалізують всіх його внутрішніх можливостей і не забезпечують отримання конкурентоспроможних високоякісних виробів;</a:t>
            </a:r>
          </a:p>
          <a:p>
            <a:pPr lvl="0">
              <a:spcBef>
                <a:spcPts val="0"/>
              </a:spcBef>
            </a:pPr>
            <a:r>
              <a:rPr lang="uk-UA" sz="2200" dirty="0" smtClean="0"/>
              <a:t>відсутність єдиної державної конструктивної економічної та правової політики відносно розвитку кам’яної промисловості країни та реалізації продукції з природного декоративного каміння на внутрішньому і світовому ринках;</a:t>
            </a:r>
          </a:p>
          <a:p>
            <a:pPr lvl="0">
              <a:spcBef>
                <a:spcPts val="0"/>
              </a:spcBef>
            </a:pPr>
            <a:r>
              <a:rPr lang="uk-UA" sz="2200" dirty="0" smtClean="0"/>
              <a:t>відсутність недержавних інвестицій в розвиток кам’яної галузі, що спричинено наявними несприятливими фінансово-економічними умовами;</a:t>
            </a:r>
          </a:p>
          <a:p>
            <a:pPr lvl="0">
              <a:spcBef>
                <a:spcPts val="0"/>
              </a:spcBef>
            </a:pPr>
            <a:r>
              <a:rPr lang="uk-UA" sz="2200" dirty="0" err="1" smtClean="0"/>
              <a:t>розубожування</a:t>
            </a:r>
            <a:r>
              <a:rPr lang="uk-UA" sz="2200" dirty="0" smtClean="0"/>
              <a:t> родовищ (зниження виходу кондиційних блоків у видобутій гірничій масі) та зменшення об’ємної групи окремих блоків, погіршення їх геометрії, що обумовлює додаткові труднощі, що призводять до збільшення енергетичних та матеріальних витрат в процесі обробки та, як наслідок, підвищення собівартості, що у підсумку впливає на вартість готових виробів з природного каменю;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3581257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spcBef>
                <a:spcPts val="0"/>
              </a:spcBef>
            </a:pPr>
            <a:r>
              <a:rPr lang="uk-UA" dirty="0"/>
              <a:t>низький обсяг внутрішнього споживання кам’яної продукції, адже світовий досвід свідчить, що найбільш ефективною є </a:t>
            </a:r>
            <a:r>
              <a:rPr lang="uk-UA" dirty="0" err="1"/>
              <a:t>каменевидобувна</a:t>
            </a:r>
            <a:r>
              <a:rPr lang="uk-UA" dirty="0"/>
              <a:t> і каменеобробна промисловість тих країн, в яких обсяги внутрішнього споживання кам’яної продукції становлять 70 % всього обсягу продукції, що випускається;</a:t>
            </a:r>
          </a:p>
          <a:p>
            <a:pPr lvl="0">
              <a:spcBef>
                <a:spcPts val="0"/>
              </a:spcBef>
            </a:pPr>
            <a:r>
              <a:rPr lang="uk-UA" dirty="0"/>
              <a:t>низький рівень або просто відсутність нормативно-правових документів, які регулюють раціональне використання сировинних ресурсів держави, що гальмує вирішення організаційних, технічних, економічних і кадрових проблем;</a:t>
            </a:r>
          </a:p>
          <a:p>
            <a:pPr lvl="0">
              <a:spcBef>
                <a:spcPts val="0"/>
              </a:spcBef>
            </a:pPr>
            <a:r>
              <a:rPr lang="uk-UA" dirty="0"/>
              <a:t>відсутність маркетингових та сертифікаційних центрів і недостатня робота торговельно-промислових палат з питань ринку кам’яної продукції;</a:t>
            </a:r>
          </a:p>
          <a:p>
            <a:pPr lvl="0">
              <a:spcBef>
                <a:spcPts val="0"/>
              </a:spcBef>
            </a:pPr>
            <a:r>
              <a:rPr lang="uk-UA" dirty="0"/>
              <a:t>відсутність великих стаціонарних баз природного декоративного каміння, пропорції між об’ємами видобування та обробки (обробляється значно більше, ніж видобувається) для стабільного функціонування внутрішнього і зовнішнього ринку природного каменю;</a:t>
            </a:r>
          </a:p>
          <a:p>
            <a:pPr lvl="0">
              <a:spcBef>
                <a:spcPts val="0"/>
              </a:spcBef>
            </a:pPr>
            <a:r>
              <a:rPr lang="uk-UA" dirty="0"/>
              <a:t>відсутність методики визначення беззбитковості підприємств кам’яної галузі та об’ємів внутрішнього споживання і експорту;</a:t>
            </a:r>
          </a:p>
          <a:p>
            <a:pPr lvl="0">
              <a:spcBef>
                <a:spcPts val="0"/>
              </a:spcBef>
            </a:pPr>
            <a:r>
              <a:rPr lang="uk-UA" dirty="0"/>
              <a:t>недостатні обсяги виготовлення та низька якість вітчизняного </a:t>
            </a:r>
            <a:r>
              <a:rPr lang="uk-UA" dirty="0" err="1"/>
              <a:t>каменевидобувного</a:t>
            </a:r>
            <a:r>
              <a:rPr lang="uk-UA" dirty="0"/>
              <a:t> і каменеобробного інструменту;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55116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uk-UA" dirty="0"/>
              <a:t>відсутність злагоджених дій основних виробників та експортерів з питань реєстрації торгових марок декоративного каміння за ознаками кольору, текстури та місця походження;</a:t>
            </a:r>
          </a:p>
          <a:p>
            <a:pPr lvl="0"/>
            <a:r>
              <a:rPr lang="uk-UA" dirty="0"/>
              <a:t>відсутність незалежної експертизи для підтвердження походження товарів;</a:t>
            </a:r>
          </a:p>
          <a:p>
            <a:pPr lvl="0"/>
            <a:r>
              <a:rPr lang="uk-UA" dirty="0"/>
              <a:t>недостатність вивчення історико-культурних традицій в галузі використання та обробки природного декоративного каміння;</a:t>
            </a:r>
          </a:p>
          <a:p>
            <a:pPr lvl="0"/>
            <a:r>
              <a:rPr lang="uk-UA" dirty="0"/>
              <a:t>незадовільний рівень інфраструктури ринку кам’яного бізнесу;</a:t>
            </a:r>
          </a:p>
          <a:p>
            <a:pPr lvl="0"/>
            <a:r>
              <a:rPr lang="uk-UA" dirty="0"/>
              <a:t>недостатня мережа рекламних заходів кам’яного бізнесу;</a:t>
            </a:r>
          </a:p>
          <a:p>
            <a:pPr lvl="0"/>
            <a:r>
              <a:rPr lang="uk-UA" dirty="0"/>
              <a:t>недостатній рівень наукових досліджень з вирішення проблем </a:t>
            </a:r>
            <a:r>
              <a:rPr lang="uk-UA" dirty="0" err="1"/>
              <a:t>каменевидобування</a:t>
            </a:r>
            <a:r>
              <a:rPr lang="uk-UA" dirty="0"/>
              <a:t> і </a:t>
            </a:r>
            <a:r>
              <a:rPr lang="uk-UA" dirty="0" err="1"/>
              <a:t>каменеобробки</a:t>
            </a:r>
            <a:r>
              <a:rPr lang="uk-UA" dirty="0"/>
              <a:t>;</a:t>
            </a:r>
          </a:p>
          <a:p>
            <a:pPr lvl="0"/>
            <a:r>
              <a:rPr lang="uk-UA" dirty="0"/>
              <a:t>низька ефективність діагностики дефектності блоків з природного каменю;</a:t>
            </a:r>
          </a:p>
          <a:p>
            <a:pPr lvl="0"/>
            <a:r>
              <a:rPr lang="uk-UA" dirty="0"/>
              <a:t>неналежне поводження з відходами каменеобробних підприємств;</a:t>
            </a:r>
          </a:p>
          <a:p>
            <a:pPr lvl="0"/>
            <a:r>
              <a:rPr lang="uk-UA" dirty="0"/>
              <a:t>низький рівень науково-технічних розробок з управління декоративними показниками природного декоративного каміння з використанням різних способів обробки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99433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Основні рекомендації щодо підвищення конкурентоздатності </a:t>
            </a:r>
            <a:r>
              <a:rPr lang="uk-UA" b="1" dirty="0" smtClean="0"/>
              <a:t>галузі: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uk-UA" dirty="0"/>
              <a:t>проведення геолого-промислової оцінки та розробки першочергових родовищ декоративного каменю, які можуть відповідати сучасним ринковим потребам;</a:t>
            </a:r>
          </a:p>
          <a:p>
            <a:pPr lvl="0"/>
            <a:r>
              <a:rPr lang="uk-UA" dirty="0"/>
              <a:t>удосконалення технологій видобування блоків облицювального каменю;</a:t>
            </a:r>
          </a:p>
          <a:p>
            <a:pPr lvl="0"/>
            <a:r>
              <a:rPr lang="uk-UA" dirty="0"/>
              <a:t>розробка єдиної державної конструктивної економічної та правової політики відносно розвитку кам’яної промисловості країни та реалізації продукції з природного декоративного каміння на внутрішньому і світовому ринках;</a:t>
            </a:r>
          </a:p>
          <a:p>
            <a:pPr lvl="0"/>
            <a:r>
              <a:rPr lang="uk-UA" dirty="0"/>
              <a:t>створення пілотних підприємств, які були б спроможні забезпечити терміновий і якісний випуск різноманітної конкурентоспроможної продукції з каменю високого ґатунку (першочергово для зовнішнього ринку);</a:t>
            </a:r>
          </a:p>
          <a:p>
            <a:pPr lvl="0"/>
            <a:r>
              <a:rPr lang="uk-UA" dirty="0"/>
              <a:t>усунення на державному рівні негативних фінансово-економічних чинників та створення сприятливих умов для залучення іноземних і внутрішніх недержавних інвестицій в розвиток кам’яної галузі;</a:t>
            </a:r>
          </a:p>
          <a:p>
            <a:pPr lvl="0"/>
            <a:r>
              <a:rPr lang="uk-UA" dirty="0"/>
              <a:t>зменшення </a:t>
            </a:r>
            <a:r>
              <a:rPr lang="uk-UA" dirty="0" err="1"/>
              <a:t>розубожіння</a:t>
            </a:r>
            <a:r>
              <a:rPr lang="uk-UA" dirty="0"/>
              <a:t> родовищ каменю на діючих кар’єрах та втрат сировини при видобуванні блокової сировини та її переробці на продукцію;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99431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uk-UA" dirty="0"/>
              <a:t>збільшення обсягів внутрішнього споживання кам’яної продукції;</a:t>
            </a:r>
          </a:p>
          <a:p>
            <a:pPr lvl="0"/>
            <a:r>
              <a:rPr lang="uk-UA" dirty="0"/>
              <a:t>створення та удосконалення нормативно-правових документів, які регулюють раціональне використання сировинних ресурсів;</a:t>
            </a:r>
          </a:p>
          <a:p>
            <a:pPr lvl="0"/>
            <a:r>
              <a:rPr lang="uk-UA" dirty="0"/>
              <a:t>забезпечення сертифікацією українського каменю та виробів з нього, міжнародної реєстрації відповідних торгових марок та входження їх до світових каталогів;</a:t>
            </a:r>
          </a:p>
          <a:p>
            <a:pPr lvl="0"/>
            <a:r>
              <a:rPr lang="uk-UA" dirty="0"/>
              <a:t>створення в Україні стаціонарних баз природного декоративного каміння як умови стабільного функціонування внутрішнього і зовнішнього ринку блоків і виробів з них;</a:t>
            </a:r>
          </a:p>
          <a:p>
            <a:pPr lvl="0"/>
            <a:r>
              <a:rPr lang="uk-UA" dirty="0"/>
              <a:t>визначення беззбитковості підприємств кам’яної галузі, об’ємів внутрішнього споживання і експорту каменю;</a:t>
            </a:r>
          </a:p>
          <a:p>
            <a:pPr lvl="0"/>
            <a:r>
              <a:rPr lang="uk-UA" dirty="0"/>
              <a:t>виготовлення якісного вітчизняного </a:t>
            </a:r>
            <a:r>
              <a:rPr lang="uk-UA" dirty="0" err="1"/>
              <a:t>каменевидобувного</a:t>
            </a:r>
            <a:r>
              <a:rPr lang="uk-UA" dirty="0"/>
              <a:t> і каменеобробного інструменту;</a:t>
            </a:r>
          </a:p>
          <a:p>
            <a:pPr lvl="0"/>
            <a:r>
              <a:rPr lang="uk-UA" dirty="0"/>
              <a:t>забезпечення злагоджених дій основних виробників та експортерів з питань реєстрації торгових марок декоративного каміння за ознаками кольору, текстури та місця походження;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19179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3166"/>
            <a:ext cx="10515600" cy="5883797"/>
          </a:xfrm>
        </p:spPr>
        <p:txBody>
          <a:bodyPr>
            <a:normAutofit lnSpcReduction="10000"/>
          </a:bodyPr>
          <a:lstStyle/>
          <a:p>
            <a:r>
              <a:rPr lang="uk-UA" i="1" dirty="0"/>
              <a:t>Маркетинг </a:t>
            </a:r>
            <a:r>
              <a:rPr lang="uk-UA" dirty="0"/>
              <a:t>- це комплексна система управління виробничою і збу­товою діяльністю підприємства, що забезпечує виявлення потреб спо­живачів, виробництво відповідних до цих потреб продукції і послуг. просування товарів до споживачів і отримання на цій основі максималь­но можливого прибутку. Маркетинг передбачає, з одного боку, дослі­дження ринку, попиту, смаків і потреб споживачів, а з другого актив­ний вплив на ринок, на формування потреб і споживчих пропозицій.</a:t>
            </a:r>
          </a:p>
          <a:p>
            <a:r>
              <a:rPr lang="uk-UA" i="1" dirty="0"/>
              <a:t>Стратегія маркетингу — </a:t>
            </a:r>
            <a:r>
              <a:rPr lang="uk-UA" dirty="0"/>
              <a:t>формування довготривалих цілей суб'єкта підприємництва щодо стабільного просування товарів та по­слуг па певному ринку, а також вибір необхідних засобів їх досягнення.</a:t>
            </a:r>
          </a:p>
          <a:p>
            <a:r>
              <a:rPr lang="uk-UA" i="1" dirty="0"/>
              <a:t>Тактика маркетингу </a:t>
            </a:r>
            <a:r>
              <a:rPr lang="uk-UA" dirty="0"/>
              <a:t>процес формування та виконання завдань суб'єкта підприємництва на кожному ринку, з кожного товару або групи товарів у конкретний, переважно короткий проміжок часу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1478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uk-UA" dirty="0"/>
              <a:t>забезпечення незалежної експертизи для підтвердження походження товарів для підняття іміджу України на світовому ринку каменю;</a:t>
            </a:r>
          </a:p>
          <a:p>
            <a:pPr lvl="0"/>
            <a:r>
              <a:rPr lang="uk-UA" dirty="0"/>
              <a:t>розширене вивчення історико-культурних традицій в галузі використання та обробки природного декоративного каміння;</a:t>
            </a:r>
          </a:p>
          <a:p>
            <a:pPr lvl="0"/>
            <a:r>
              <a:rPr lang="uk-UA" dirty="0"/>
              <a:t>розширення інфраструктури ринку кам’яного бізнесу та підвищення ефективності її роботи;</a:t>
            </a:r>
          </a:p>
          <a:p>
            <a:pPr lvl="0"/>
            <a:r>
              <a:rPr lang="uk-UA" dirty="0"/>
              <a:t>розширення мережі рекламних заходів кам’яного бізнесу;</a:t>
            </a:r>
          </a:p>
          <a:p>
            <a:pPr lvl="0"/>
            <a:r>
              <a:rPr lang="uk-UA" dirty="0"/>
              <a:t>підвищення рівня і ефективності наукових досліджень з вирішення проблем </a:t>
            </a:r>
            <a:r>
              <a:rPr lang="uk-UA" dirty="0" err="1"/>
              <a:t>каменевидобування</a:t>
            </a:r>
            <a:r>
              <a:rPr lang="uk-UA" dirty="0"/>
              <a:t> і </a:t>
            </a:r>
            <a:r>
              <a:rPr lang="uk-UA" dirty="0" err="1"/>
              <a:t>каменеобробки</a:t>
            </a:r>
            <a:r>
              <a:rPr lang="uk-UA" dirty="0"/>
              <a:t>;</a:t>
            </a:r>
          </a:p>
          <a:p>
            <a:pPr lvl="0"/>
            <a:r>
              <a:rPr lang="uk-UA" dirty="0"/>
              <a:t>удосконалення методів та засобів діагностики дефектності блоків з природного каменю;</a:t>
            </a:r>
          </a:p>
          <a:p>
            <a:pPr lvl="0"/>
            <a:r>
              <a:rPr lang="uk-UA" dirty="0"/>
              <a:t>забезпечення в країні вимог обов’язкової переробки відходів виробництва каменедобувних і каменеобробних підприємств та комплексного використання кам’яної сировини;</a:t>
            </a:r>
          </a:p>
          <a:p>
            <a:pPr lvl="0"/>
            <a:r>
              <a:rPr lang="uk-UA" dirty="0"/>
              <a:t>забезпечення високого рівня науково-технічних розробок з управління декоративними показниками природного декоративного каміння з використанням різних способів обробки.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156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8611"/>
            <a:ext cx="10515600" cy="5688352"/>
          </a:xfrm>
        </p:spPr>
        <p:txBody>
          <a:bodyPr/>
          <a:lstStyle/>
          <a:p>
            <a:r>
              <a:rPr lang="uk-UA" i="1" dirty="0"/>
              <a:t>Основна мета маркетингу </a:t>
            </a:r>
            <a:r>
              <a:rPr lang="uk-UA" dirty="0"/>
              <a:t>- забезпечення оптимального співвід­ношення між попитом і пропозицією продукції визначеного виду і асор­тименту, досягнення найдоцільнішої швидкості просування товарів (по­слуг) на шляху від виробника до кінцевого споживача. </a:t>
            </a:r>
            <a:endParaRPr lang="uk-UA" dirty="0" smtClean="0"/>
          </a:p>
          <a:p>
            <a:r>
              <a:rPr lang="uk-UA" b="1" i="1" dirty="0"/>
              <a:t>Завданням </a:t>
            </a:r>
            <a:r>
              <a:rPr lang="uk-UA" i="1" dirty="0"/>
              <a:t>маркетингу </a:t>
            </a:r>
            <a:r>
              <a:rPr lang="uk-UA" dirty="0"/>
              <a:t>є доведення до споживача всього спектра споживчих властивостей товару (послуг) - функціональності виробів, надійності їх експлуатації, придатності для ремонту, новизни й оригіна­льності, естетичного рівня, економічних (ціна і витрати, пов'язані з при­дбанням) та організаційних (система знижок, умови оплати, постачання, строки і гарантії) характеристик.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62577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7670"/>
            <a:ext cx="10515600" cy="5709293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У країнах з розвинутою економікою сформувалися різні </a:t>
            </a:r>
            <a:r>
              <a:rPr lang="uk-UA" b="1" i="1" dirty="0"/>
              <a:t>типи маркетингу:</a:t>
            </a:r>
            <a:endParaRPr lang="uk-UA" dirty="0"/>
          </a:p>
          <a:p>
            <a:pPr lvl="0"/>
            <a:r>
              <a:rPr lang="uk-UA" dirty="0"/>
              <a:t>конверсійний (ліквідація нега­тивного    попиту    на    продукцію суб'єкта підприємницької діяльно­сті); </a:t>
            </a:r>
          </a:p>
          <a:p>
            <a:pPr lvl="0"/>
            <a:r>
              <a:rPr lang="uk-UA" dirty="0"/>
              <a:t>протидіючий (зведення попиту на продукцію до нульового значення);</a:t>
            </a:r>
          </a:p>
          <a:p>
            <a:pPr lvl="0"/>
            <a:r>
              <a:rPr lang="uk-UA" dirty="0"/>
              <a:t>підтримуючий (стабілізація попиту на товар підприємства (фір­ми);</a:t>
            </a:r>
          </a:p>
          <a:p>
            <a:pPr lvl="0"/>
            <a:r>
              <a:rPr lang="uk-UA" dirty="0" err="1"/>
              <a:t>синхромаркетинг</a:t>
            </a:r>
            <a:r>
              <a:rPr lang="uk-UA" dirty="0"/>
              <a:t> (стимулювання за умов, коли спостерігається мінливий попит):</a:t>
            </a:r>
          </a:p>
          <a:p>
            <a:pPr lvl="0"/>
            <a:r>
              <a:rPr lang="uk-UA" dirty="0"/>
              <a:t>ціновий (реалізація стратегії маркетингу на основі „плаваючих" цін на продукцію);</a:t>
            </a:r>
          </a:p>
          <a:p>
            <a:pPr lvl="0"/>
            <a:r>
              <a:rPr lang="uk-UA" dirty="0"/>
              <a:t>маркетинг, що розвивається (відновлення спадаючого попиту).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87641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7670"/>
            <a:ext cx="10515600" cy="5709293"/>
          </a:xfrm>
        </p:spPr>
        <p:txBody>
          <a:bodyPr numCol="2">
            <a:normAutofit fontScale="62500" lnSpcReduction="20000"/>
          </a:bodyPr>
          <a:lstStyle/>
          <a:p>
            <a:pPr marL="0" indent="0">
              <a:buNone/>
            </a:pPr>
            <a:r>
              <a:rPr lang="uk-UA" i="1" dirty="0"/>
              <a:t>Виділяють такі основні </a:t>
            </a:r>
            <a:r>
              <a:rPr lang="uk-UA" b="1" i="1" dirty="0"/>
              <a:t>функції маркетингу:</a:t>
            </a:r>
            <a:endParaRPr lang="uk-UA" dirty="0"/>
          </a:p>
          <a:p>
            <a:pPr marL="0" indent="0">
              <a:buNone/>
            </a:pPr>
            <a:r>
              <a:rPr lang="uk-UA" u="sng" dirty="0"/>
              <a:t>комплексне дослідження ринку: </a:t>
            </a:r>
            <a:endParaRPr lang="uk-UA" dirty="0"/>
          </a:p>
          <a:p>
            <a:r>
              <a:rPr lang="uk-UA" dirty="0" smtClean="0"/>
              <a:t>аналіз </a:t>
            </a:r>
            <a:r>
              <a:rPr lang="uk-UA" dirty="0"/>
              <a:t>ринку;</a:t>
            </a:r>
          </a:p>
          <a:p>
            <a:pPr lvl="0"/>
            <a:r>
              <a:rPr lang="uk-UA" dirty="0"/>
              <a:t>вивчення конкурентів;</a:t>
            </a:r>
          </a:p>
          <a:p>
            <a:pPr lvl="0"/>
            <a:r>
              <a:rPr lang="uk-UA" dirty="0"/>
              <a:t>вивчення споживачів;</a:t>
            </a:r>
          </a:p>
          <a:p>
            <a:pPr lvl="0"/>
            <a:r>
              <a:rPr lang="uk-UA" dirty="0"/>
              <a:t>дослідження фірмової і товарної структур ринку;</a:t>
            </a:r>
          </a:p>
          <a:p>
            <a:pPr marL="0" indent="0">
              <a:buNone/>
            </a:pPr>
            <a:r>
              <a:rPr lang="uk-UA" u="sng" dirty="0"/>
              <a:t>розробка стратегії маркетингу:</a:t>
            </a:r>
            <a:endParaRPr lang="uk-UA" dirty="0"/>
          </a:p>
          <a:p>
            <a:pPr lvl="0"/>
            <a:r>
              <a:rPr lang="uk-UA" dirty="0"/>
              <a:t>аналіз ринкової ситуації;</a:t>
            </a:r>
          </a:p>
          <a:p>
            <a:pPr lvl="0"/>
            <a:r>
              <a:rPr lang="uk-UA" dirty="0"/>
              <a:t>визначення маркетингових цілей;</a:t>
            </a:r>
          </a:p>
          <a:p>
            <a:pPr lvl="0"/>
            <a:r>
              <a:rPr lang="uk-UA" dirty="0"/>
              <a:t>оцінка альтернативних маркетингових цілей;</a:t>
            </a:r>
          </a:p>
          <a:p>
            <a:pPr marL="0" indent="0">
              <a:buNone/>
            </a:pPr>
            <a:r>
              <a:rPr lang="uk-UA" u="sng" dirty="0"/>
              <a:t>товарна політика:</a:t>
            </a:r>
            <a:endParaRPr lang="uk-UA" dirty="0"/>
          </a:p>
          <a:p>
            <a:r>
              <a:rPr lang="uk-UA" dirty="0" smtClean="0"/>
              <a:t>прийняття </a:t>
            </a:r>
            <a:r>
              <a:rPr lang="uk-UA" dirty="0"/>
              <a:t>рішень про розробку нових товарів;</a:t>
            </a:r>
          </a:p>
          <a:p>
            <a:pPr lvl="0"/>
            <a:r>
              <a:rPr lang="uk-UA" dirty="0"/>
              <a:t>планування асортименту продукції;</a:t>
            </a:r>
          </a:p>
          <a:p>
            <a:pPr lvl="0"/>
            <a:r>
              <a:rPr lang="uk-UA" dirty="0"/>
              <a:t>розробка упаковки;</a:t>
            </a:r>
          </a:p>
          <a:p>
            <a:pPr lvl="0"/>
            <a:r>
              <a:rPr lang="uk-UA" dirty="0"/>
              <a:t>організація сервісного </a:t>
            </a:r>
            <a:r>
              <a:rPr lang="uk-UA" dirty="0" smtClean="0"/>
              <a:t>обслуговування;</a:t>
            </a:r>
          </a:p>
          <a:p>
            <a:pPr lvl="0"/>
            <a:endParaRPr lang="uk-UA" u="sng" dirty="0"/>
          </a:p>
          <a:p>
            <a:pPr lvl="0"/>
            <a:endParaRPr lang="uk-UA" u="sng" dirty="0" smtClean="0"/>
          </a:p>
          <a:p>
            <a:pPr lvl="0"/>
            <a:endParaRPr lang="uk-UA" u="sng" dirty="0"/>
          </a:p>
          <a:p>
            <a:pPr lvl="0"/>
            <a:endParaRPr lang="uk-UA" u="sng" dirty="0" smtClean="0"/>
          </a:p>
          <a:p>
            <a:pPr marL="0" lvl="0" indent="0">
              <a:buNone/>
            </a:pPr>
            <a:r>
              <a:rPr lang="uk-UA" u="sng" dirty="0" smtClean="0"/>
              <a:t>цінова </a:t>
            </a:r>
            <a:r>
              <a:rPr lang="uk-UA" u="sng" dirty="0"/>
              <a:t>політика:</a:t>
            </a:r>
            <a:endParaRPr lang="uk-UA" dirty="0"/>
          </a:p>
          <a:p>
            <a:pPr lvl="0"/>
            <a:r>
              <a:rPr lang="uk-UA" dirty="0"/>
              <a:t>вивчення інформації про ціни;</a:t>
            </a:r>
          </a:p>
          <a:p>
            <a:pPr lvl="0"/>
            <a:r>
              <a:rPr lang="uk-UA" dirty="0"/>
              <a:t>прогнозування цін;</a:t>
            </a:r>
          </a:p>
          <a:p>
            <a:pPr lvl="0"/>
            <a:r>
              <a:rPr lang="uk-UA" dirty="0"/>
              <a:t>розробка цінової стратегії;</a:t>
            </a:r>
          </a:p>
          <a:p>
            <a:pPr lvl="0"/>
            <a:r>
              <a:rPr lang="uk-UA" dirty="0"/>
              <a:t>визначення і встановлення ціни продажу;</a:t>
            </a:r>
          </a:p>
          <a:p>
            <a:pPr marL="0" indent="0">
              <a:buNone/>
            </a:pPr>
            <a:r>
              <a:rPr lang="uk-UA" u="sng" dirty="0"/>
              <a:t>політика розподілу:</a:t>
            </a:r>
            <a:endParaRPr lang="uk-UA" dirty="0"/>
          </a:p>
          <a:p>
            <a:pPr lvl="0"/>
            <a:r>
              <a:rPr lang="uk-UA" dirty="0"/>
              <a:t>вибір оптимальних каналів збуту;</a:t>
            </a:r>
          </a:p>
          <a:p>
            <a:pPr lvl="0"/>
            <a:r>
              <a:rPr lang="uk-UA" dirty="0"/>
              <a:t>організація збуту продукції;</a:t>
            </a:r>
          </a:p>
          <a:p>
            <a:pPr lvl="0"/>
            <a:r>
              <a:rPr lang="uk-UA" dirty="0"/>
              <a:t>оцінка ефективності роботи збутової мережі;</a:t>
            </a:r>
          </a:p>
          <a:p>
            <a:pPr lvl="0"/>
            <a:r>
              <a:rPr lang="uk-UA" dirty="0"/>
              <a:t>аналіз реалізації продукції;</a:t>
            </a:r>
          </a:p>
          <a:p>
            <a:pPr marL="0" indent="0">
              <a:buNone/>
            </a:pPr>
            <a:r>
              <a:rPr lang="uk-UA" u="sng" dirty="0"/>
              <a:t>просування товарів:</a:t>
            </a:r>
            <a:endParaRPr lang="uk-UA" dirty="0"/>
          </a:p>
          <a:p>
            <a:pPr lvl="0"/>
            <a:r>
              <a:rPr lang="uk-UA" dirty="0"/>
              <a:t>вибір ефективних форм просування товарів;</a:t>
            </a:r>
          </a:p>
          <a:p>
            <a:pPr lvl="0"/>
            <a:r>
              <a:rPr lang="uk-UA" dirty="0"/>
              <a:t>організація реклами стимулювання збуту;</a:t>
            </a:r>
          </a:p>
          <a:p>
            <a:pPr lvl="0"/>
            <a:r>
              <a:rPr lang="uk-UA" dirty="0"/>
              <a:t>організація участі підприємства у ярмарках і виставках;</a:t>
            </a:r>
          </a:p>
          <a:p>
            <a:pPr marL="0" indent="0">
              <a:buNone/>
            </a:pPr>
            <a:r>
              <a:rPr lang="uk-UA" u="sng" dirty="0"/>
              <a:t>контроль маркетингу:</a:t>
            </a:r>
            <a:endParaRPr lang="uk-UA" dirty="0"/>
          </a:p>
          <a:p>
            <a:r>
              <a:rPr lang="uk-UA" dirty="0" smtClean="0"/>
              <a:t>перевірка </a:t>
            </a:r>
            <a:r>
              <a:rPr lang="uk-UA" dirty="0"/>
              <a:t>результативності маркетингу.</a:t>
            </a:r>
          </a:p>
        </p:txBody>
      </p:sp>
    </p:spTree>
    <p:extLst>
      <p:ext uri="{BB962C8B-B14F-4D97-AF65-F5344CB8AC3E}">
        <p14:creationId xmlns:p14="http://schemas.microsoft.com/office/powerpoint/2010/main" val="590804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7670"/>
            <a:ext cx="10515600" cy="570929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i="1" u="sng" dirty="0"/>
              <a:t>Суть і зміст маркетингової діяльності</a:t>
            </a:r>
            <a:r>
              <a:rPr lang="uk-UA" i="1" dirty="0"/>
              <a:t> </a:t>
            </a:r>
            <a:r>
              <a:rPr lang="uk-UA" dirty="0"/>
              <a:t>відображають об'єктивні умови розвитку ринку, який певною мірою втрачає хаотичність і підпа­дає під регулюючий вплив завчасно встановлених господарських </a:t>
            </a:r>
            <a:r>
              <a:rPr lang="uk-UA" dirty="0" err="1"/>
              <a:t>зв'яз­ків</a:t>
            </a:r>
            <a:r>
              <a:rPr lang="uk-UA" dirty="0"/>
              <a:t>, де особлива роль відводиться споживачу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b="1" u="sng" dirty="0"/>
              <a:t>Основу маркетингу складають </a:t>
            </a:r>
            <a:r>
              <a:rPr lang="uk-UA" b="1" i="1" u="sng" dirty="0"/>
              <a:t>наступні принципи:</a:t>
            </a:r>
            <a:endParaRPr lang="uk-UA" dirty="0"/>
          </a:p>
          <a:p>
            <a:pPr lvl="0"/>
            <a:r>
              <a:rPr lang="uk-UA" dirty="0"/>
              <a:t>обґрунтований вільний вибір певних цілей і стратегічний шлях функціонування і розвитку підприємства в цілому;</a:t>
            </a:r>
          </a:p>
          <a:p>
            <a:pPr lvl="0"/>
            <a:r>
              <a:rPr lang="uk-UA" dirty="0"/>
              <a:t>комплексний підхід до поєднання цілей з ресурсами і можливостями­</a:t>
            </a:r>
            <a:br>
              <a:rPr lang="uk-UA" dirty="0"/>
            </a:br>
            <a:r>
              <a:rPr lang="uk-UA" dirty="0"/>
              <a:t>підприємства;</a:t>
            </a:r>
          </a:p>
          <a:p>
            <a:r>
              <a:rPr lang="uk-UA" dirty="0"/>
              <a:t>досягнення оптимального поєднання в управлінні суб'єктом</a:t>
            </a:r>
            <a:br>
              <a:rPr lang="uk-UA" dirty="0"/>
            </a:br>
            <a:r>
              <a:rPr lang="uk-UA" dirty="0"/>
              <a:t>підприємництва централізованих і децентралізованих засад, постійний</a:t>
            </a:r>
            <a:br>
              <a:rPr lang="uk-UA" dirty="0"/>
            </a:br>
            <a:r>
              <a:rPr lang="uk-UA" dirty="0"/>
              <a:t>пошук нових форм і інструментів для підвищення ефективності виробництва­</a:t>
            </a:r>
          </a:p>
        </p:txBody>
      </p:sp>
    </p:spTree>
    <p:extLst>
      <p:ext uri="{BB962C8B-B14F-4D97-AF65-F5344CB8AC3E}">
        <p14:creationId xmlns:p14="http://schemas.microsoft.com/office/powerpoint/2010/main" val="677160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7670"/>
            <a:ext cx="10515600" cy="57092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i="1" dirty="0"/>
              <a:t>Ринок - </a:t>
            </a:r>
            <a:r>
              <a:rPr lang="uk-UA" dirty="0"/>
              <a:t>система товарно-грошових відносин, що виникають між покупцем і продавцем, яка включає механізм вільного ціноутворення, вільне підприємництво, що здійснюється на основі економічної само­стійності, рівноправності та конкуренції суб'єктів господарювання у боротьбі за споживача. </a:t>
            </a:r>
            <a:endParaRPr lang="uk-UA" dirty="0" smtClean="0"/>
          </a:p>
          <a:p>
            <a:pPr marL="0" indent="0">
              <a:buNone/>
            </a:pPr>
            <a:endParaRPr lang="uk-UA" b="1" i="1" u="sng" dirty="0" smtClean="0"/>
          </a:p>
          <a:p>
            <a:pPr marL="0" indent="0">
              <a:buNone/>
            </a:pPr>
            <a:r>
              <a:rPr lang="uk-UA" b="1" i="1" u="sng" dirty="0" smtClean="0"/>
              <a:t>Дослідження ринку</a:t>
            </a:r>
            <a:r>
              <a:rPr lang="uk-UA" dirty="0"/>
              <a:t> </a:t>
            </a:r>
            <a:r>
              <a:rPr lang="uk-UA" dirty="0" smtClean="0"/>
              <a:t>включає</a:t>
            </a:r>
            <a:r>
              <a:rPr lang="uk-UA" dirty="0"/>
              <a:t>:</a:t>
            </a:r>
          </a:p>
          <a:p>
            <a:pPr lvl="0"/>
            <a:r>
              <a:rPr lang="uk-UA" dirty="0"/>
              <a:t>аналіз ринкових можливостей;</a:t>
            </a:r>
          </a:p>
          <a:p>
            <a:pPr lvl="0"/>
            <a:r>
              <a:rPr lang="uk-UA" dirty="0"/>
              <a:t>відбір цільових ринків;</a:t>
            </a:r>
          </a:p>
          <a:p>
            <a:pPr lvl="0"/>
            <a:r>
              <a:rPr lang="uk-UA" dirty="0"/>
              <a:t>розробку комплексу маркетингу;</a:t>
            </a:r>
          </a:p>
          <a:p>
            <a:pPr lvl="0"/>
            <a:r>
              <a:rPr lang="uk-UA" dirty="0"/>
              <a:t>втілення в життя маркетингових заходів.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91491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7670"/>
            <a:ext cx="10515600" cy="57092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i="1" u="sng" dirty="0"/>
              <a:t>Маркетингове дослідження ринку передбачає:</a:t>
            </a:r>
            <a:endParaRPr lang="uk-UA" dirty="0"/>
          </a:p>
          <a:p>
            <a:pPr lvl="0"/>
            <a:r>
              <a:rPr lang="uk-UA" dirty="0"/>
              <a:t>виявлення проблеми і формування цілей дослідження;</a:t>
            </a:r>
          </a:p>
          <a:p>
            <a:pPr lvl="0"/>
            <a:r>
              <a:rPr lang="uk-UA" dirty="0"/>
              <a:t>відбір джерел інформації;</a:t>
            </a:r>
          </a:p>
          <a:p>
            <a:pPr lvl="0"/>
            <a:r>
              <a:rPr lang="uk-UA" dirty="0"/>
              <a:t>збір даних;</a:t>
            </a:r>
          </a:p>
          <a:p>
            <a:pPr lvl="0"/>
            <a:r>
              <a:rPr lang="uk-UA" dirty="0"/>
              <a:t>аналіз і інтерпретація зібраної інформації;</a:t>
            </a:r>
          </a:p>
          <a:p>
            <a:pPr lvl="0"/>
            <a:r>
              <a:rPr lang="uk-UA" dirty="0"/>
              <a:t>підготовка висновків і рекомендацій.</a:t>
            </a:r>
          </a:p>
          <a:p>
            <a:pPr marL="0" indent="0">
              <a:buNone/>
            </a:pPr>
            <a:r>
              <a:rPr lang="uk-UA" b="1" i="1" dirty="0"/>
              <a:t>У завдання дослідження ринку входить:</a:t>
            </a:r>
            <a:endParaRPr lang="uk-UA" dirty="0"/>
          </a:p>
          <a:p>
            <a:pPr lvl="0"/>
            <a:r>
              <a:rPr lang="uk-UA" dirty="0"/>
              <a:t>визначення </a:t>
            </a:r>
            <a:r>
              <a:rPr lang="uk-UA" dirty="0" err="1"/>
              <a:t>ємкостей</a:t>
            </a:r>
            <a:r>
              <a:rPr lang="uk-UA" dirty="0"/>
              <a:t> ринків, що досліджуються, та їх сегментів; </a:t>
            </a:r>
          </a:p>
          <a:p>
            <a:pPr lvl="0"/>
            <a:r>
              <a:rPr lang="uk-UA" i="1" dirty="0"/>
              <a:t>  </a:t>
            </a:r>
            <a:r>
              <a:rPr lang="uk-UA" dirty="0"/>
              <a:t>кон'юнктурні   та   прогнозні дослідження збуту;</a:t>
            </a:r>
          </a:p>
          <a:p>
            <a:pPr lvl="0"/>
            <a:r>
              <a:rPr lang="uk-UA" dirty="0"/>
              <a:t>вивчення поведінки покупців (відношення до товарів та самого підприємства, мотиви і способи купівлі тощо);</a:t>
            </a:r>
          </a:p>
          <a:p>
            <a:pPr lvl="0"/>
            <a:r>
              <a:rPr lang="uk-UA" dirty="0"/>
              <a:t>дослідження конкурентів;</a:t>
            </a:r>
          </a:p>
          <a:p>
            <a:pPr lvl="0"/>
            <a:r>
              <a:rPr lang="uk-UA" dirty="0"/>
              <a:t>прогнозування реакції на введення нового товару;</a:t>
            </a:r>
          </a:p>
          <a:p>
            <a:pPr lvl="0"/>
            <a:r>
              <a:rPr lang="uk-UA" dirty="0"/>
              <a:t>аналіз і прогнозування попиту, пропозиції, цін.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52027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7670"/>
            <a:ext cx="10515600" cy="57092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i="1" dirty="0"/>
              <a:t>Сегментація ринку </a:t>
            </a:r>
            <a:r>
              <a:rPr lang="uk-UA" dirty="0"/>
              <a:t>- це поділ ринку на чітко виражені групи спо­живачів, кожна з яких може придбати певні товари та послуги. </a:t>
            </a: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Основними </a:t>
            </a:r>
            <a:r>
              <a:rPr lang="uk-UA" b="1" dirty="0"/>
              <a:t>критеріями</a:t>
            </a:r>
            <a:r>
              <a:rPr lang="uk-UA" dirty="0"/>
              <a:t> сегментування ринку найчастіше </a:t>
            </a:r>
            <a:r>
              <a:rPr lang="uk-UA" dirty="0" smtClean="0"/>
              <a:t>є:</a:t>
            </a:r>
          </a:p>
          <a:p>
            <a:r>
              <a:rPr lang="uk-UA" dirty="0" smtClean="0"/>
              <a:t>географі­чні</a:t>
            </a:r>
            <a:r>
              <a:rPr lang="uk-UA" dirty="0"/>
              <a:t>, </a:t>
            </a:r>
            <a:endParaRPr lang="uk-UA" dirty="0" smtClean="0"/>
          </a:p>
          <a:p>
            <a:r>
              <a:rPr lang="uk-UA" dirty="0" smtClean="0"/>
              <a:t>демографічні</a:t>
            </a:r>
            <a:r>
              <a:rPr lang="uk-UA" dirty="0"/>
              <a:t>, </a:t>
            </a:r>
            <a:endParaRPr lang="uk-UA" dirty="0" smtClean="0"/>
          </a:p>
          <a:p>
            <a:r>
              <a:rPr lang="uk-UA" dirty="0" err="1" smtClean="0"/>
              <a:t>психографічні</a:t>
            </a:r>
            <a:r>
              <a:rPr lang="uk-UA" dirty="0" smtClean="0"/>
              <a:t> </a:t>
            </a:r>
            <a:r>
              <a:rPr lang="uk-UA" dirty="0"/>
              <a:t>фактори </a:t>
            </a:r>
            <a:endParaRPr lang="uk-UA" dirty="0" smtClean="0"/>
          </a:p>
          <a:p>
            <a:r>
              <a:rPr lang="uk-UA" dirty="0" smtClean="0"/>
              <a:t>фактори </a:t>
            </a:r>
            <a:r>
              <a:rPr lang="uk-UA" dirty="0"/>
              <a:t>поведінки спожи­вача. </a:t>
            </a:r>
          </a:p>
        </p:txBody>
      </p:sp>
    </p:spTree>
    <p:extLst>
      <p:ext uri="{BB962C8B-B14F-4D97-AF65-F5344CB8AC3E}">
        <p14:creationId xmlns:p14="http://schemas.microsoft.com/office/powerpoint/2010/main" val="7540925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1592</Words>
  <Application>Microsoft Office PowerPoint</Application>
  <PresentationFormat>Широкоэкранный</PresentationFormat>
  <Paragraphs>154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Тема Office</vt:lpstr>
      <vt:lpstr>Лекція № 3. Маркетинг у кам’яному бізнесі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Тенденції розвитку ринку декоративного каміння України</vt:lpstr>
      <vt:lpstr>Частка світового ринку природного каменю за його типом в порівнянні з ринком природного каменю України</vt:lpstr>
      <vt:lpstr>Ціни</vt:lpstr>
      <vt:lpstr>Експорт (а) та імпорт (б) природного каменю у 2021 році</vt:lpstr>
      <vt:lpstr>Досвід інших країн</vt:lpstr>
      <vt:lpstr>Головні причини існуючого негативного стану кам’яного виробництва і низької ефективності кам’яного бізнесу в Україні: </vt:lpstr>
      <vt:lpstr>Презентация PowerPoint</vt:lpstr>
      <vt:lpstr>Презентация PowerPoint</vt:lpstr>
      <vt:lpstr>Основні рекомендації щодо підвищення конкурентоздатності галузі: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 3. Маркетинг у кам’яному бізнесі</dc:title>
  <dc:creator>Lenovo Admin</dc:creator>
  <cp:lastModifiedBy>Lenovo Admin</cp:lastModifiedBy>
  <cp:revision>5</cp:revision>
  <dcterms:created xsi:type="dcterms:W3CDTF">2024-02-28T06:12:05Z</dcterms:created>
  <dcterms:modified xsi:type="dcterms:W3CDTF">2024-02-28T09:05:04Z</dcterms:modified>
</cp:coreProperties>
</file>