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9.jpg" ContentType="image/gif"/>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302" r:id="rId3"/>
    <p:sldId id="304" r:id="rId4"/>
    <p:sldId id="334" r:id="rId5"/>
    <p:sldId id="335" r:id="rId6"/>
    <p:sldId id="258" r:id="rId7"/>
    <p:sldId id="364" r:id="rId8"/>
    <p:sldId id="365" r:id="rId9"/>
    <p:sldId id="366" r:id="rId10"/>
    <p:sldId id="367" r:id="rId11"/>
    <p:sldId id="337" r:id="rId12"/>
    <p:sldId id="338" r:id="rId13"/>
    <p:sldId id="352" r:id="rId14"/>
    <p:sldId id="339" r:id="rId15"/>
    <p:sldId id="343" r:id="rId16"/>
    <p:sldId id="369" r:id="rId17"/>
    <p:sldId id="368" r:id="rId18"/>
    <p:sldId id="344" r:id="rId19"/>
    <p:sldId id="345" r:id="rId20"/>
    <p:sldId id="371" r:id="rId21"/>
    <p:sldId id="370" r:id="rId22"/>
    <p:sldId id="346" r:id="rId23"/>
    <p:sldId id="341" r:id="rId24"/>
    <p:sldId id="372" r:id="rId25"/>
    <p:sldId id="373" r:id="rId26"/>
    <p:sldId id="349" r:id="rId27"/>
    <p:sldId id="347" r:id="rId28"/>
    <p:sldId id="376" r:id="rId29"/>
    <p:sldId id="375" r:id="rId30"/>
    <p:sldId id="353" r:id="rId31"/>
    <p:sldId id="374" r:id="rId32"/>
    <p:sldId id="351" r:id="rId33"/>
    <p:sldId id="360" r:id="rId34"/>
    <p:sldId id="354" r:id="rId35"/>
    <p:sldId id="362" r:id="rId36"/>
    <p:sldId id="377" r:id="rId37"/>
    <p:sldId id="361" r:id="rId38"/>
    <p:sldId id="378" r:id="rId39"/>
    <p:sldId id="363" r:id="rId40"/>
    <p:sldId id="355" r:id="rId41"/>
    <p:sldId id="357" r:id="rId42"/>
    <p:sldId id="356" r:id="rId43"/>
    <p:sldId id="379" r:id="rId44"/>
    <p:sldId id="359" r:id="rId45"/>
    <p:sldId id="381" r:id="rId46"/>
    <p:sldId id="380" r:id="rId47"/>
    <p:sldId id="358"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6" autoAdjust="0"/>
    <p:restoredTop sz="94660"/>
  </p:normalViewPr>
  <p:slideViewPr>
    <p:cSldViewPr>
      <p:cViewPr varScale="1">
        <p:scale>
          <a:sx n="82" d="100"/>
          <a:sy n="82" d="100"/>
        </p:scale>
        <p:origin x="13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ED18D-4FA0-4FD8-AFE3-C78DD31ABD1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92057E06-0EF5-4A0D-A00D-6C1C5A3D7FF6}">
      <dgm:prSet phldrT="[Текст]"/>
      <dgm:spPr/>
      <dgm:t>
        <a:bodyPr/>
        <a:lstStyle/>
        <a:p>
          <a:r>
            <a:rPr lang="uk-UA" b="1" dirty="0" smtClean="0">
              <a:latin typeface="Times New Roman" panose="02020603050405020304" pitchFamily="18" charset="0"/>
              <a:cs typeface="Times New Roman" panose="02020603050405020304" pitchFamily="18" charset="0"/>
            </a:rPr>
            <a:t>Функціональна:</a:t>
          </a:r>
          <a:endParaRPr lang="ru-RU" dirty="0"/>
        </a:p>
      </dgm:t>
    </dgm:pt>
    <dgm:pt modelId="{60397F2F-37F8-4085-8A5A-9022EED533A2}" type="parTrans" cxnId="{D66B8595-4CF6-4878-A87F-CABE8D46180B}">
      <dgm:prSet/>
      <dgm:spPr/>
      <dgm:t>
        <a:bodyPr/>
        <a:lstStyle/>
        <a:p>
          <a:endParaRPr lang="ru-RU"/>
        </a:p>
      </dgm:t>
    </dgm:pt>
    <dgm:pt modelId="{5D137709-F98D-4231-A595-D9C8639802E8}" type="sibTrans" cxnId="{D66B8595-4CF6-4878-A87F-CABE8D46180B}">
      <dgm:prSet/>
      <dgm:spPr/>
      <dgm:t>
        <a:bodyPr/>
        <a:lstStyle/>
        <a:p>
          <a:endParaRPr lang="ru-RU"/>
        </a:p>
      </dgm:t>
    </dgm:pt>
    <dgm:pt modelId="{64628F5F-3EB2-4357-9EEF-E048CB081F24}">
      <dgm:prSet phldrT="[Текст]" custT="1"/>
      <dgm:spPr/>
      <dgm:t>
        <a:bodyPr/>
        <a:lstStyle/>
        <a:p>
          <a:r>
            <a:rPr lang="uk-UA" sz="2000" b="1" noProof="0" dirty="0" smtClean="0">
              <a:latin typeface="Times New Roman" panose="02020603050405020304" pitchFamily="18" charset="0"/>
              <a:cs typeface="Times New Roman" panose="02020603050405020304" pitchFamily="18" charset="0"/>
            </a:rPr>
            <a:t>Вегетативна (автономна)</a:t>
          </a:r>
          <a:r>
            <a:rPr lang="uk-UA" sz="2000" noProof="0" dirty="0" smtClean="0">
              <a:latin typeface="Times New Roman" panose="02020603050405020304" pitchFamily="18" charset="0"/>
              <a:cs typeface="Times New Roman" panose="02020603050405020304" pitchFamily="18" charset="0"/>
            </a:rPr>
            <a:t> – керує роботою внутрішніх органів і не підлягає свідомому контролю</a:t>
          </a:r>
          <a:endParaRPr lang="uk-UA" sz="2000" noProof="0" dirty="0">
            <a:latin typeface="Times New Roman" panose="02020603050405020304" pitchFamily="18" charset="0"/>
            <a:cs typeface="Times New Roman" panose="02020603050405020304" pitchFamily="18" charset="0"/>
          </a:endParaRPr>
        </a:p>
      </dgm:t>
    </dgm:pt>
    <dgm:pt modelId="{6DC1121C-7B30-4975-B3BD-0143413CF4AC}" type="parTrans" cxnId="{816DA168-492F-469C-A64A-7490A7F6C295}">
      <dgm:prSet/>
      <dgm:spPr/>
      <dgm:t>
        <a:bodyPr/>
        <a:lstStyle/>
        <a:p>
          <a:endParaRPr lang="ru-RU"/>
        </a:p>
      </dgm:t>
    </dgm:pt>
    <dgm:pt modelId="{26300340-0B52-4908-989F-009ECB65E933}" type="sibTrans" cxnId="{816DA168-492F-469C-A64A-7490A7F6C295}">
      <dgm:prSet/>
      <dgm:spPr/>
      <dgm:t>
        <a:bodyPr/>
        <a:lstStyle/>
        <a:p>
          <a:endParaRPr lang="ru-RU"/>
        </a:p>
      </dgm:t>
    </dgm:pt>
    <dgm:pt modelId="{A2C776B8-7B0E-44F7-9C56-83600EA165FA}">
      <dgm:prSet phldrT="[Текст]" custT="1"/>
      <dgm:spPr/>
      <dgm:t>
        <a:bodyPr/>
        <a:lstStyle/>
        <a:p>
          <a:r>
            <a:rPr lang="uk-UA" sz="2000" b="1" dirty="0" smtClean="0">
              <a:latin typeface="Times New Roman" panose="02020603050405020304" pitchFamily="18" charset="0"/>
              <a:cs typeface="Times New Roman" panose="02020603050405020304" pitchFamily="18" charset="0"/>
            </a:rPr>
            <a:t>Соматична (анімальна) </a:t>
          </a:r>
          <a:r>
            <a:rPr lang="uk-UA" sz="2000" dirty="0" smtClean="0">
              <a:latin typeface="Times New Roman" panose="02020603050405020304" pitchFamily="18" charset="0"/>
              <a:cs typeface="Times New Roman" panose="02020603050405020304" pitchFamily="18" charset="0"/>
            </a:rPr>
            <a:t>– забезпечує комплекс безумовних і умовних рефлексів, підлягає свідомому і несвідомому контролю</a:t>
          </a:r>
          <a:endParaRPr lang="ru-RU" sz="1400" dirty="0"/>
        </a:p>
      </dgm:t>
    </dgm:pt>
    <dgm:pt modelId="{E1CFBF82-54F8-4A20-8F9C-60F6DA43F08E}" type="parTrans" cxnId="{98484743-A47A-4EC8-B2B8-CE3C2E3B7A3A}">
      <dgm:prSet/>
      <dgm:spPr/>
      <dgm:t>
        <a:bodyPr/>
        <a:lstStyle/>
        <a:p>
          <a:endParaRPr lang="ru-RU"/>
        </a:p>
      </dgm:t>
    </dgm:pt>
    <dgm:pt modelId="{7FA6616A-A067-4634-9AD5-F709CC9944F6}" type="sibTrans" cxnId="{98484743-A47A-4EC8-B2B8-CE3C2E3B7A3A}">
      <dgm:prSet/>
      <dgm:spPr/>
      <dgm:t>
        <a:bodyPr/>
        <a:lstStyle/>
        <a:p>
          <a:endParaRPr lang="ru-RU"/>
        </a:p>
      </dgm:t>
    </dgm:pt>
    <dgm:pt modelId="{7375EAFA-897D-4EFF-90CC-85E50DCB5772}">
      <dgm:prSet phldrT="[Текст]"/>
      <dgm:spPr/>
      <dgm:t>
        <a:bodyPr/>
        <a:lstStyle/>
        <a:p>
          <a:r>
            <a:rPr lang="ru-RU" b="1" dirty="0" err="1" smtClean="0">
              <a:latin typeface="Times New Roman" panose="02020603050405020304" pitchFamily="18" charset="0"/>
              <a:cs typeface="Times New Roman" panose="02020603050405020304" pitchFamily="18" charset="0"/>
            </a:rPr>
            <a:t>Анатомічна</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dgm:t>
    </dgm:pt>
    <dgm:pt modelId="{998570D9-0EC2-4468-9AD2-18FE08DC050D}" type="parTrans" cxnId="{97C070BC-96E5-45ED-93C1-20A7E16B0767}">
      <dgm:prSet/>
      <dgm:spPr/>
      <dgm:t>
        <a:bodyPr/>
        <a:lstStyle/>
        <a:p>
          <a:endParaRPr lang="ru-RU"/>
        </a:p>
      </dgm:t>
    </dgm:pt>
    <dgm:pt modelId="{672B50F6-E9FD-4827-9FE6-9DDF33653F9A}" type="sibTrans" cxnId="{97C070BC-96E5-45ED-93C1-20A7E16B0767}">
      <dgm:prSet/>
      <dgm:spPr/>
      <dgm:t>
        <a:bodyPr/>
        <a:lstStyle/>
        <a:p>
          <a:endParaRPr lang="ru-RU"/>
        </a:p>
      </dgm:t>
    </dgm:pt>
    <dgm:pt modelId="{36C10EB6-CCCD-4320-9546-6EF95C7527BD}">
      <dgm:prSet phldrT="[Текст]" custT="1"/>
      <dgm:spPr/>
      <dgm:t>
        <a:bodyPr/>
        <a:lstStyle/>
        <a:p>
          <a:pPr defTabSz="444500">
            <a:lnSpc>
              <a:spcPct val="90000"/>
            </a:lnSpc>
            <a:spcBef>
              <a:spcPct val="0"/>
            </a:spcBef>
            <a:spcAft>
              <a:spcPct val="35000"/>
            </a:spcAft>
          </a:pPr>
          <a:r>
            <a:rPr lang="ru-RU" sz="2000" b="1" dirty="0" smtClean="0">
              <a:latin typeface="Times New Roman" panose="02020603050405020304" pitchFamily="18" charset="0"/>
              <a:cs typeface="Times New Roman" panose="02020603050405020304" pitchFamily="18" charset="0"/>
            </a:rPr>
            <a:t>Центральна </a:t>
          </a:r>
          <a:r>
            <a:rPr lang="ru-RU" sz="2000" b="1" dirty="0" err="1" smtClean="0">
              <a:latin typeface="Times New Roman" panose="02020603050405020304" pitchFamily="18" charset="0"/>
              <a:cs typeface="Times New Roman" panose="02020603050405020304" pitchFamily="18" charset="0"/>
            </a:rPr>
            <a:t>нервова</a:t>
          </a:r>
          <a:r>
            <a:rPr lang="ru-RU" sz="2000" b="1" dirty="0" smtClean="0">
              <a:latin typeface="Times New Roman" panose="02020603050405020304" pitchFamily="18" charset="0"/>
              <a:cs typeface="Times New Roman" panose="02020603050405020304" pitchFamily="18" charset="0"/>
            </a:rPr>
            <a:t> система </a:t>
          </a:r>
          <a:r>
            <a:rPr lang="ru-RU" sz="2000" dirty="0" smtClean="0">
              <a:latin typeface="Times New Roman" panose="02020603050405020304" pitchFamily="18" charset="0"/>
              <a:cs typeface="Times New Roman" panose="02020603050405020304" pitchFamily="18" charset="0"/>
            </a:rPr>
            <a:t>(</a:t>
          </a:r>
          <a:r>
            <a:rPr lang="uk-UA" sz="2000" noProof="0" dirty="0" smtClean="0">
              <a:latin typeface="Times New Roman" panose="02020603050405020304" pitchFamily="18" charset="0"/>
              <a:cs typeface="Times New Roman" panose="02020603050405020304" pitchFamily="18" charset="0"/>
            </a:rPr>
            <a:t>головний і спинний мозок, нервові вузли вегетативної нервової системи) – керує умовними і безумовними рефлексами</a:t>
          </a:r>
          <a:endParaRPr lang="uk-UA" sz="2000" noProof="0" dirty="0">
            <a:latin typeface="Times New Roman" panose="02020603050405020304" pitchFamily="18" charset="0"/>
            <a:cs typeface="Times New Roman" panose="02020603050405020304" pitchFamily="18" charset="0"/>
          </a:endParaRPr>
        </a:p>
      </dgm:t>
    </dgm:pt>
    <dgm:pt modelId="{C9C32021-CF08-4474-8356-C311A747B3CA}" type="parTrans" cxnId="{F67CA451-4A98-4A3D-9615-83DD59DC9BCE}">
      <dgm:prSet/>
      <dgm:spPr/>
      <dgm:t>
        <a:bodyPr/>
        <a:lstStyle/>
        <a:p>
          <a:endParaRPr lang="ru-RU"/>
        </a:p>
      </dgm:t>
    </dgm:pt>
    <dgm:pt modelId="{D2E15AD4-0531-478F-99D1-0D983F9F4137}" type="sibTrans" cxnId="{F67CA451-4A98-4A3D-9615-83DD59DC9BCE}">
      <dgm:prSet/>
      <dgm:spPr/>
      <dgm:t>
        <a:bodyPr/>
        <a:lstStyle/>
        <a:p>
          <a:endParaRPr lang="ru-RU"/>
        </a:p>
      </dgm:t>
    </dgm:pt>
    <dgm:pt modelId="{7DF1D3C5-3DD2-4A90-9502-13AED652B764}">
      <dgm:prSet custT="1"/>
      <dgm:spPr/>
      <dgm:t>
        <a:bodyPr/>
        <a:lstStyle/>
        <a:p>
          <a:endParaRPr lang="uk-UA" sz="2000" dirty="0" smtClean="0">
            <a:latin typeface="Times New Roman" panose="02020603050405020304" pitchFamily="18" charset="0"/>
            <a:cs typeface="Times New Roman" panose="02020603050405020304" pitchFamily="18" charset="0"/>
          </a:endParaRPr>
        </a:p>
        <a:p>
          <a:r>
            <a:rPr lang="uk-UA" sz="2000" b="1" dirty="0" smtClean="0">
              <a:latin typeface="Times New Roman" panose="02020603050405020304" pitchFamily="18" charset="0"/>
              <a:cs typeface="Times New Roman" panose="02020603050405020304" pitchFamily="18" charset="0"/>
            </a:rPr>
            <a:t>Периферична нервова система </a:t>
          </a:r>
          <a:r>
            <a:rPr lang="uk-UA" sz="2000" dirty="0" smtClean="0">
              <a:latin typeface="Times New Roman" panose="02020603050405020304" pitchFamily="18" charset="0"/>
              <a:cs typeface="Times New Roman" panose="02020603050405020304" pitchFamily="18" charset="0"/>
            </a:rPr>
            <a:t>(нервові відростки і нерви) – проводить сигнали від рецепторів до ЦНС</a:t>
          </a:r>
          <a:r>
            <a:rPr lang="uk-UA" sz="1400" dirty="0" smtClean="0">
              <a:latin typeface="Times New Roman" panose="02020603050405020304" pitchFamily="18" charset="0"/>
              <a:cs typeface="Times New Roman" panose="02020603050405020304" pitchFamily="18" charset="0"/>
            </a:rPr>
            <a:t/>
          </a:r>
          <a:br>
            <a:rPr lang="uk-UA" sz="1400" dirty="0" smtClean="0">
              <a:latin typeface="Times New Roman" panose="02020603050405020304" pitchFamily="18" charset="0"/>
              <a:cs typeface="Times New Roman" panose="02020603050405020304" pitchFamily="18" charset="0"/>
            </a:rPr>
          </a:br>
          <a:r>
            <a:rPr lang="uk-UA" sz="2000" i="1" dirty="0" smtClean="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
          </a:r>
          <a:br>
            <a:rPr lang="uk-UA" sz="1400" dirty="0" smtClean="0">
              <a:latin typeface="Times New Roman" panose="02020603050405020304" pitchFamily="18" charset="0"/>
              <a:cs typeface="Times New Roman" panose="02020603050405020304" pitchFamily="18" charset="0"/>
            </a:rPr>
          </a:br>
          <a:endParaRPr lang="ru-RU" sz="2000" dirty="0"/>
        </a:p>
      </dgm:t>
    </dgm:pt>
    <dgm:pt modelId="{4198BFA4-9D84-43EB-B754-69902C9D2F74}" type="parTrans" cxnId="{89887392-E577-4C69-983A-87BFF3C2433B}">
      <dgm:prSet/>
      <dgm:spPr/>
      <dgm:t>
        <a:bodyPr/>
        <a:lstStyle/>
        <a:p>
          <a:endParaRPr lang="ru-RU"/>
        </a:p>
      </dgm:t>
    </dgm:pt>
    <dgm:pt modelId="{B8428DEB-F2DD-499B-B2C2-A0A7EB17B8A2}" type="sibTrans" cxnId="{89887392-E577-4C69-983A-87BFF3C2433B}">
      <dgm:prSet/>
      <dgm:spPr/>
      <dgm:t>
        <a:bodyPr/>
        <a:lstStyle/>
        <a:p>
          <a:endParaRPr lang="ru-RU"/>
        </a:p>
      </dgm:t>
    </dgm:pt>
    <dgm:pt modelId="{27059756-5948-43EF-9D57-566A6259014C}" type="pres">
      <dgm:prSet presAssocID="{C9CED18D-4FA0-4FD8-AFE3-C78DD31ABD1F}" presName="diagram" presStyleCnt="0">
        <dgm:presLayoutVars>
          <dgm:chPref val="1"/>
          <dgm:dir/>
          <dgm:animOne val="branch"/>
          <dgm:animLvl val="lvl"/>
          <dgm:resizeHandles/>
        </dgm:presLayoutVars>
      </dgm:prSet>
      <dgm:spPr/>
      <dgm:t>
        <a:bodyPr/>
        <a:lstStyle/>
        <a:p>
          <a:endParaRPr lang="ru-RU"/>
        </a:p>
      </dgm:t>
    </dgm:pt>
    <dgm:pt modelId="{FBDFBA23-0F1C-4445-960B-BEAC47C5F7A5}" type="pres">
      <dgm:prSet presAssocID="{92057E06-0EF5-4A0D-A00D-6C1C5A3D7FF6}" presName="root" presStyleCnt="0"/>
      <dgm:spPr/>
    </dgm:pt>
    <dgm:pt modelId="{270CC9A7-9C5A-4FD4-BAA2-D0E9EAA22620}" type="pres">
      <dgm:prSet presAssocID="{92057E06-0EF5-4A0D-A00D-6C1C5A3D7FF6}" presName="rootComposite" presStyleCnt="0"/>
      <dgm:spPr/>
    </dgm:pt>
    <dgm:pt modelId="{3A12AAA5-BCDC-4F2A-9679-6C7136366E2D}" type="pres">
      <dgm:prSet presAssocID="{92057E06-0EF5-4A0D-A00D-6C1C5A3D7FF6}" presName="rootText" presStyleLbl="node1" presStyleIdx="0" presStyleCnt="2" custScaleX="162482" custScaleY="48041"/>
      <dgm:spPr/>
      <dgm:t>
        <a:bodyPr/>
        <a:lstStyle/>
        <a:p>
          <a:endParaRPr lang="ru-RU"/>
        </a:p>
      </dgm:t>
    </dgm:pt>
    <dgm:pt modelId="{1AB7EF1B-A8E5-4652-98B2-A4EAA0608273}" type="pres">
      <dgm:prSet presAssocID="{92057E06-0EF5-4A0D-A00D-6C1C5A3D7FF6}" presName="rootConnector" presStyleLbl="node1" presStyleIdx="0" presStyleCnt="2"/>
      <dgm:spPr/>
      <dgm:t>
        <a:bodyPr/>
        <a:lstStyle/>
        <a:p>
          <a:endParaRPr lang="ru-RU"/>
        </a:p>
      </dgm:t>
    </dgm:pt>
    <dgm:pt modelId="{8C236581-BCC8-4D15-9E0C-367BD05E3FC3}" type="pres">
      <dgm:prSet presAssocID="{92057E06-0EF5-4A0D-A00D-6C1C5A3D7FF6}" presName="childShape" presStyleCnt="0"/>
      <dgm:spPr/>
    </dgm:pt>
    <dgm:pt modelId="{28BB1B8E-E43F-4D33-9B1D-734F671F6422}" type="pres">
      <dgm:prSet presAssocID="{6DC1121C-7B30-4975-B3BD-0143413CF4AC}" presName="Name13" presStyleLbl="parChTrans1D2" presStyleIdx="0" presStyleCnt="4"/>
      <dgm:spPr/>
      <dgm:t>
        <a:bodyPr/>
        <a:lstStyle/>
        <a:p>
          <a:endParaRPr lang="ru-RU"/>
        </a:p>
      </dgm:t>
    </dgm:pt>
    <dgm:pt modelId="{4E1CBB56-9C0B-4653-AC60-EBD6AD5377BA}" type="pres">
      <dgm:prSet presAssocID="{64628F5F-3EB2-4357-9EEF-E048CB081F24}" presName="childText" presStyleLbl="bgAcc1" presStyleIdx="0" presStyleCnt="4" custScaleX="172526" custScaleY="141766">
        <dgm:presLayoutVars>
          <dgm:bulletEnabled val="1"/>
        </dgm:presLayoutVars>
      </dgm:prSet>
      <dgm:spPr/>
      <dgm:t>
        <a:bodyPr/>
        <a:lstStyle/>
        <a:p>
          <a:endParaRPr lang="ru-RU"/>
        </a:p>
      </dgm:t>
    </dgm:pt>
    <dgm:pt modelId="{1BAF6569-432A-44CB-AB72-7B6DBEBDD9F7}" type="pres">
      <dgm:prSet presAssocID="{E1CFBF82-54F8-4A20-8F9C-60F6DA43F08E}" presName="Name13" presStyleLbl="parChTrans1D2" presStyleIdx="1" presStyleCnt="4"/>
      <dgm:spPr/>
      <dgm:t>
        <a:bodyPr/>
        <a:lstStyle/>
        <a:p>
          <a:endParaRPr lang="ru-RU"/>
        </a:p>
      </dgm:t>
    </dgm:pt>
    <dgm:pt modelId="{2561DC7C-D86C-4AC5-AFF3-11831F31159D}" type="pres">
      <dgm:prSet presAssocID="{A2C776B8-7B0E-44F7-9C56-83600EA165FA}" presName="childText" presStyleLbl="bgAcc1" presStyleIdx="1" presStyleCnt="4" custScaleX="179417" custScaleY="174503">
        <dgm:presLayoutVars>
          <dgm:bulletEnabled val="1"/>
        </dgm:presLayoutVars>
      </dgm:prSet>
      <dgm:spPr/>
      <dgm:t>
        <a:bodyPr/>
        <a:lstStyle/>
        <a:p>
          <a:endParaRPr lang="ru-RU"/>
        </a:p>
      </dgm:t>
    </dgm:pt>
    <dgm:pt modelId="{28923865-133A-4400-A08C-9A33832C2986}" type="pres">
      <dgm:prSet presAssocID="{7375EAFA-897D-4EFF-90CC-85E50DCB5772}" presName="root" presStyleCnt="0"/>
      <dgm:spPr/>
    </dgm:pt>
    <dgm:pt modelId="{FE5FE8E4-06DE-468F-A22A-998CE0D52718}" type="pres">
      <dgm:prSet presAssocID="{7375EAFA-897D-4EFF-90CC-85E50DCB5772}" presName="rootComposite" presStyleCnt="0"/>
      <dgm:spPr/>
    </dgm:pt>
    <dgm:pt modelId="{667D9F40-576C-48AF-957A-520D6733CFF5}" type="pres">
      <dgm:prSet presAssocID="{7375EAFA-897D-4EFF-90CC-85E50DCB5772}" presName="rootText" presStyleLbl="node1" presStyleIdx="1" presStyleCnt="2" custScaleX="168316" custScaleY="48041"/>
      <dgm:spPr/>
      <dgm:t>
        <a:bodyPr/>
        <a:lstStyle/>
        <a:p>
          <a:endParaRPr lang="ru-RU"/>
        </a:p>
      </dgm:t>
    </dgm:pt>
    <dgm:pt modelId="{4948A620-DC70-45BF-939F-259675DC9904}" type="pres">
      <dgm:prSet presAssocID="{7375EAFA-897D-4EFF-90CC-85E50DCB5772}" presName="rootConnector" presStyleLbl="node1" presStyleIdx="1" presStyleCnt="2"/>
      <dgm:spPr/>
      <dgm:t>
        <a:bodyPr/>
        <a:lstStyle/>
        <a:p>
          <a:endParaRPr lang="ru-RU"/>
        </a:p>
      </dgm:t>
    </dgm:pt>
    <dgm:pt modelId="{07F1FFDE-FCB4-4E45-A000-E5411B26C4C8}" type="pres">
      <dgm:prSet presAssocID="{7375EAFA-897D-4EFF-90CC-85E50DCB5772}" presName="childShape" presStyleCnt="0"/>
      <dgm:spPr/>
    </dgm:pt>
    <dgm:pt modelId="{536F9C31-51BC-4D59-B4F1-9579146495CD}" type="pres">
      <dgm:prSet presAssocID="{C9C32021-CF08-4474-8356-C311A747B3CA}" presName="Name13" presStyleLbl="parChTrans1D2" presStyleIdx="2" presStyleCnt="4"/>
      <dgm:spPr/>
      <dgm:t>
        <a:bodyPr/>
        <a:lstStyle/>
        <a:p>
          <a:endParaRPr lang="ru-RU"/>
        </a:p>
      </dgm:t>
    </dgm:pt>
    <dgm:pt modelId="{6A38B550-5F04-4D3C-B0D0-CE294FFAC747}" type="pres">
      <dgm:prSet presAssocID="{36C10EB6-CCCD-4320-9546-6EF95C7527BD}" presName="childText" presStyleLbl="bgAcc1" presStyleIdx="2" presStyleCnt="4" custScaleX="191497" custScaleY="187453">
        <dgm:presLayoutVars>
          <dgm:bulletEnabled val="1"/>
        </dgm:presLayoutVars>
      </dgm:prSet>
      <dgm:spPr/>
      <dgm:t>
        <a:bodyPr/>
        <a:lstStyle/>
        <a:p>
          <a:endParaRPr lang="ru-RU"/>
        </a:p>
      </dgm:t>
    </dgm:pt>
    <dgm:pt modelId="{2121C554-7DD6-4F93-B449-5C15EBD2568F}" type="pres">
      <dgm:prSet presAssocID="{4198BFA4-9D84-43EB-B754-69902C9D2F74}" presName="Name13" presStyleLbl="parChTrans1D2" presStyleIdx="3" presStyleCnt="4"/>
      <dgm:spPr/>
      <dgm:t>
        <a:bodyPr/>
        <a:lstStyle/>
        <a:p>
          <a:endParaRPr lang="ru-RU"/>
        </a:p>
      </dgm:t>
    </dgm:pt>
    <dgm:pt modelId="{1F80943A-31A0-4FA5-99CA-EECACA1C278A}" type="pres">
      <dgm:prSet presAssocID="{7DF1D3C5-3DD2-4A90-9502-13AED652B764}" presName="childText" presStyleLbl="bgAcc1" presStyleIdx="3" presStyleCnt="4" custScaleX="198287" custScaleY="126032" custLinFactNeighborX="-5110" custLinFactNeighborY="10395">
        <dgm:presLayoutVars>
          <dgm:bulletEnabled val="1"/>
        </dgm:presLayoutVars>
      </dgm:prSet>
      <dgm:spPr/>
      <dgm:t>
        <a:bodyPr/>
        <a:lstStyle/>
        <a:p>
          <a:endParaRPr lang="ru-RU"/>
        </a:p>
      </dgm:t>
    </dgm:pt>
  </dgm:ptLst>
  <dgm:cxnLst>
    <dgm:cxn modelId="{98484743-A47A-4EC8-B2B8-CE3C2E3B7A3A}" srcId="{92057E06-0EF5-4A0D-A00D-6C1C5A3D7FF6}" destId="{A2C776B8-7B0E-44F7-9C56-83600EA165FA}" srcOrd="1" destOrd="0" parTransId="{E1CFBF82-54F8-4A20-8F9C-60F6DA43F08E}" sibTransId="{7FA6616A-A067-4634-9AD5-F709CC9944F6}"/>
    <dgm:cxn modelId="{1A59785D-CF33-429D-8682-A6F0C2C04CB7}" type="presOf" srcId="{7375EAFA-897D-4EFF-90CC-85E50DCB5772}" destId="{4948A620-DC70-45BF-939F-259675DC9904}" srcOrd="1" destOrd="0" presId="urn:microsoft.com/office/officeart/2005/8/layout/hierarchy3"/>
    <dgm:cxn modelId="{4D913B4E-2852-4379-8779-B94637B83692}" type="presOf" srcId="{7375EAFA-897D-4EFF-90CC-85E50DCB5772}" destId="{667D9F40-576C-48AF-957A-520D6733CFF5}" srcOrd="0" destOrd="0" presId="urn:microsoft.com/office/officeart/2005/8/layout/hierarchy3"/>
    <dgm:cxn modelId="{CFF1F983-A6EE-41D0-A6DC-191625DD5520}" type="presOf" srcId="{E1CFBF82-54F8-4A20-8F9C-60F6DA43F08E}" destId="{1BAF6569-432A-44CB-AB72-7B6DBEBDD9F7}" srcOrd="0" destOrd="0" presId="urn:microsoft.com/office/officeart/2005/8/layout/hierarchy3"/>
    <dgm:cxn modelId="{57238E29-4049-40A6-9DF9-D272BC856113}" type="presOf" srcId="{C9CED18D-4FA0-4FD8-AFE3-C78DD31ABD1F}" destId="{27059756-5948-43EF-9D57-566A6259014C}" srcOrd="0" destOrd="0" presId="urn:microsoft.com/office/officeart/2005/8/layout/hierarchy3"/>
    <dgm:cxn modelId="{C6CEA42D-F017-4E1D-B444-17D3847A3BE3}" type="presOf" srcId="{92057E06-0EF5-4A0D-A00D-6C1C5A3D7FF6}" destId="{3A12AAA5-BCDC-4F2A-9679-6C7136366E2D}" srcOrd="0" destOrd="0" presId="urn:microsoft.com/office/officeart/2005/8/layout/hierarchy3"/>
    <dgm:cxn modelId="{816DA168-492F-469C-A64A-7490A7F6C295}" srcId="{92057E06-0EF5-4A0D-A00D-6C1C5A3D7FF6}" destId="{64628F5F-3EB2-4357-9EEF-E048CB081F24}" srcOrd="0" destOrd="0" parTransId="{6DC1121C-7B30-4975-B3BD-0143413CF4AC}" sibTransId="{26300340-0B52-4908-989F-009ECB65E933}"/>
    <dgm:cxn modelId="{9F777B56-24CE-4953-8CB4-60D6D6AC8CCB}" type="presOf" srcId="{C9C32021-CF08-4474-8356-C311A747B3CA}" destId="{536F9C31-51BC-4D59-B4F1-9579146495CD}" srcOrd="0" destOrd="0" presId="urn:microsoft.com/office/officeart/2005/8/layout/hierarchy3"/>
    <dgm:cxn modelId="{3A7B7A1D-2B13-497E-8466-EC662097FFEF}" type="presOf" srcId="{92057E06-0EF5-4A0D-A00D-6C1C5A3D7FF6}" destId="{1AB7EF1B-A8E5-4652-98B2-A4EAA0608273}" srcOrd="1" destOrd="0" presId="urn:microsoft.com/office/officeart/2005/8/layout/hierarchy3"/>
    <dgm:cxn modelId="{F67CA451-4A98-4A3D-9615-83DD59DC9BCE}" srcId="{7375EAFA-897D-4EFF-90CC-85E50DCB5772}" destId="{36C10EB6-CCCD-4320-9546-6EF95C7527BD}" srcOrd="0" destOrd="0" parTransId="{C9C32021-CF08-4474-8356-C311A747B3CA}" sibTransId="{D2E15AD4-0531-478F-99D1-0D983F9F4137}"/>
    <dgm:cxn modelId="{89887392-E577-4C69-983A-87BFF3C2433B}" srcId="{7375EAFA-897D-4EFF-90CC-85E50DCB5772}" destId="{7DF1D3C5-3DD2-4A90-9502-13AED652B764}" srcOrd="1" destOrd="0" parTransId="{4198BFA4-9D84-43EB-B754-69902C9D2F74}" sibTransId="{B8428DEB-F2DD-499B-B2C2-A0A7EB17B8A2}"/>
    <dgm:cxn modelId="{ED92BD09-9D98-49A0-AC99-0121041053D1}" type="presOf" srcId="{7DF1D3C5-3DD2-4A90-9502-13AED652B764}" destId="{1F80943A-31A0-4FA5-99CA-EECACA1C278A}" srcOrd="0" destOrd="0" presId="urn:microsoft.com/office/officeart/2005/8/layout/hierarchy3"/>
    <dgm:cxn modelId="{796DA20D-1AB6-48F6-86F3-D089EC73B2AD}" type="presOf" srcId="{64628F5F-3EB2-4357-9EEF-E048CB081F24}" destId="{4E1CBB56-9C0B-4653-AC60-EBD6AD5377BA}" srcOrd="0" destOrd="0" presId="urn:microsoft.com/office/officeart/2005/8/layout/hierarchy3"/>
    <dgm:cxn modelId="{09AF967F-37E9-4C27-B865-D831C4B85EFA}" type="presOf" srcId="{A2C776B8-7B0E-44F7-9C56-83600EA165FA}" destId="{2561DC7C-D86C-4AC5-AFF3-11831F31159D}" srcOrd="0" destOrd="0" presId="urn:microsoft.com/office/officeart/2005/8/layout/hierarchy3"/>
    <dgm:cxn modelId="{2D9CEF21-484E-461D-B1D2-A8DEE732CDEA}" type="presOf" srcId="{6DC1121C-7B30-4975-B3BD-0143413CF4AC}" destId="{28BB1B8E-E43F-4D33-9B1D-734F671F6422}" srcOrd="0" destOrd="0" presId="urn:microsoft.com/office/officeart/2005/8/layout/hierarchy3"/>
    <dgm:cxn modelId="{D66B8595-4CF6-4878-A87F-CABE8D46180B}" srcId="{C9CED18D-4FA0-4FD8-AFE3-C78DD31ABD1F}" destId="{92057E06-0EF5-4A0D-A00D-6C1C5A3D7FF6}" srcOrd="0" destOrd="0" parTransId="{60397F2F-37F8-4085-8A5A-9022EED533A2}" sibTransId="{5D137709-F98D-4231-A595-D9C8639802E8}"/>
    <dgm:cxn modelId="{7A3FB694-110C-4587-A931-B452A80A71CB}" type="presOf" srcId="{36C10EB6-CCCD-4320-9546-6EF95C7527BD}" destId="{6A38B550-5F04-4D3C-B0D0-CE294FFAC747}" srcOrd="0" destOrd="0" presId="urn:microsoft.com/office/officeart/2005/8/layout/hierarchy3"/>
    <dgm:cxn modelId="{E586A085-281F-4BE3-A095-F35302ACC73B}" type="presOf" srcId="{4198BFA4-9D84-43EB-B754-69902C9D2F74}" destId="{2121C554-7DD6-4F93-B449-5C15EBD2568F}" srcOrd="0" destOrd="0" presId="urn:microsoft.com/office/officeart/2005/8/layout/hierarchy3"/>
    <dgm:cxn modelId="{97C070BC-96E5-45ED-93C1-20A7E16B0767}" srcId="{C9CED18D-4FA0-4FD8-AFE3-C78DD31ABD1F}" destId="{7375EAFA-897D-4EFF-90CC-85E50DCB5772}" srcOrd="1" destOrd="0" parTransId="{998570D9-0EC2-4468-9AD2-18FE08DC050D}" sibTransId="{672B50F6-E9FD-4827-9FE6-9DDF33653F9A}"/>
    <dgm:cxn modelId="{95B9A8F1-2DA9-4144-87C5-EB3EADFD6846}" type="presParOf" srcId="{27059756-5948-43EF-9D57-566A6259014C}" destId="{FBDFBA23-0F1C-4445-960B-BEAC47C5F7A5}" srcOrd="0" destOrd="0" presId="urn:microsoft.com/office/officeart/2005/8/layout/hierarchy3"/>
    <dgm:cxn modelId="{D09E0CD8-2E9B-41F3-B2F5-6DA761FCA885}" type="presParOf" srcId="{FBDFBA23-0F1C-4445-960B-BEAC47C5F7A5}" destId="{270CC9A7-9C5A-4FD4-BAA2-D0E9EAA22620}" srcOrd="0" destOrd="0" presId="urn:microsoft.com/office/officeart/2005/8/layout/hierarchy3"/>
    <dgm:cxn modelId="{4565E71A-C8D4-41EF-B7A1-8E058A1747B0}" type="presParOf" srcId="{270CC9A7-9C5A-4FD4-BAA2-D0E9EAA22620}" destId="{3A12AAA5-BCDC-4F2A-9679-6C7136366E2D}" srcOrd="0" destOrd="0" presId="urn:microsoft.com/office/officeart/2005/8/layout/hierarchy3"/>
    <dgm:cxn modelId="{CF4AAD0D-54A1-488D-97FF-31970F23670A}" type="presParOf" srcId="{270CC9A7-9C5A-4FD4-BAA2-D0E9EAA22620}" destId="{1AB7EF1B-A8E5-4652-98B2-A4EAA0608273}" srcOrd="1" destOrd="0" presId="urn:microsoft.com/office/officeart/2005/8/layout/hierarchy3"/>
    <dgm:cxn modelId="{CA0FC425-7AEA-4F58-83FB-04074D29FC84}" type="presParOf" srcId="{FBDFBA23-0F1C-4445-960B-BEAC47C5F7A5}" destId="{8C236581-BCC8-4D15-9E0C-367BD05E3FC3}" srcOrd="1" destOrd="0" presId="urn:microsoft.com/office/officeart/2005/8/layout/hierarchy3"/>
    <dgm:cxn modelId="{0E72714B-0EA3-4F2D-BE8C-98F9942B8F71}" type="presParOf" srcId="{8C236581-BCC8-4D15-9E0C-367BD05E3FC3}" destId="{28BB1B8E-E43F-4D33-9B1D-734F671F6422}" srcOrd="0" destOrd="0" presId="urn:microsoft.com/office/officeart/2005/8/layout/hierarchy3"/>
    <dgm:cxn modelId="{0102B4E1-0753-4551-AB5E-4E97B4AF472E}" type="presParOf" srcId="{8C236581-BCC8-4D15-9E0C-367BD05E3FC3}" destId="{4E1CBB56-9C0B-4653-AC60-EBD6AD5377BA}" srcOrd="1" destOrd="0" presId="urn:microsoft.com/office/officeart/2005/8/layout/hierarchy3"/>
    <dgm:cxn modelId="{8AC27F92-1CDD-4CD0-B7E0-759E9E7D4EE6}" type="presParOf" srcId="{8C236581-BCC8-4D15-9E0C-367BD05E3FC3}" destId="{1BAF6569-432A-44CB-AB72-7B6DBEBDD9F7}" srcOrd="2" destOrd="0" presId="urn:microsoft.com/office/officeart/2005/8/layout/hierarchy3"/>
    <dgm:cxn modelId="{53275D55-99F4-4956-915B-4872E2274137}" type="presParOf" srcId="{8C236581-BCC8-4D15-9E0C-367BD05E3FC3}" destId="{2561DC7C-D86C-4AC5-AFF3-11831F31159D}" srcOrd="3" destOrd="0" presId="urn:microsoft.com/office/officeart/2005/8/layout/hierarchy3"/>
    <dgm:cxn modelId="{CF277810-EF6D-4023-BAD2-CAEA6F843753}" type="presParOf" srcId="{27059756-5948-43EF-9D57-566A6259014C}" destId="{28923865-133A-4400-A08C-9A33832C2986}" srcOrd="1" destOrd="0" presId="urn:microsoft.com/office/officeart/2005/8/layout/hierarchy3"/>
    <dgm:cxn modelId="{41807047-7986-4FF8-A567-2A08308BF3FF}" type="presParOf" srcId="{28923865-133A-4400-A08C-9A33832C2986}" destId="{FE5FE8E4-06DE-468F-A22A-998CE0D52718}" srcOrd="0" destOrd="0" presId="urn:microsoft.com/office/officeart/2005/8/layout/hierarchy3"/>
    <dgm:cxn modelId="{D83EAEE4-22A7-4458-BB00-E6F9FF0CA71C}" type="presParOf" srcId="{FE5FE8E4-06DE-468F-A22A-998CE0D52718}" destId="{667D9F40-576C-48AF-957A-520D6733CFF5}" srcOrd="0" destOrd="0" presId="urn:microsoft.com/office/officeart/2005/8/layout/hierarchy3"/>
    <dgm:cxn modelId="{B98ABE2B-E47C-4C13-9A6D-62B5C734DF69}" type="presParOf" srcId="{FE5FE8E4-06DE-468F-A22A-998CE0D52718}" destId="{4948A620-DC70-45BF-939F-259675DC9904}" srcOrd="1" destOrd="0" presId="urn:microsoft.com/office/officeart/2005/8/layout/hierarchy3"/>
    <dgm:cxn modelId="{BD811735-E517-49A1-883D-AD5EACED01CC}" type="presParOf" srcId="{28923865-133A-4400-A08C-9A33832C2986}" destId="{07F1FFDE-FCB4-4E45-A000-E5411B26C4C8}" srcOrd="1" destOrd="0" presId="urn:microsoft.com/office/officeart/2005/8/layout/hierarchy3"/>
    <dgm:cxn modelId="{82CEC446-8A27-470E-828D-F95F9670595A}" type="presParOf" srcId="{07F1FFDE-FCB4-4E45-A000-E5411B26C4C8}" destId="{536F9C31-51BC-4D59-B4F1-9579146495CD}" srcOrd="0" destOrd="0" presId="urn:microsoft.com/office/officeart/2005/8/layout/hierarchy3"/>
    <dgm:cxn modelId="{62E2B4B3-F4C5-4D6F-88C1-4D3A61D69ADD}" type="presParOf" srcId="{07F1FFDE-FCB4-4E45-A000-E5411B26C4C8}" destId="{6A38B550-5F04-4D3C-B0D0-CE294FFAC747}" srcOrd="1" destOrd="0" presId="urn:microsoft.com/office/officeart/2005/8/layout/hierarchy3"/>
    <dgm:cxn modelId="{51206F55-7793-433E-8245-F310AA6B5538}" type="presParOf" srcId="{07F1FFDE-FCB4-4E45-A000-E5411B26C4C8}" destId="{2121C554-7DD6-4F93-B449-5C15EBD2568F}" srcOrd="2" destOrd="0" presId="urn:microsoft.com/office/officeart/2005/8/layout/hierarchy3"/>
    <dgm:cxn modelId="{A480F7DA-C3E5-43D3-97B2-0C8B6E5761DB}" type="presParOf" srcId="{07F1FFDE-FCB4-4E45-A000-E5411B26C4C8}" destId="{1F80943A-31A0-4FA5-99CA-EECACA1C278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0F6C8-A790-41AD-9855-60B95962810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AFC32ECA-CD4F-4827-BB23-DC8CE00E9407}">
      <dgm:prSet phldrT="[Текст]"/>
      <dgm:spPr/>
      <dgm:t>
        <a:bodyPr/>
        <a:lstStyle/>
        <a:p>
          <a:r>
            <a:rPr lang="ru-RU" dirty="0" err="1" smtClean="0"/>
            <a:t>Нейрони</a:t>
          </a:r>
          <a:endParaRPr lang="ru-RU" dirty="0"/>
        </a:p>
      </dgm:t>
    </dgm:pt>
    <dgm:pt modelId="{7A16C630-F9EE-4EDB-A231-EC7E8B8FB250}" type="parTrans" cxnId="{F517D8C7-C33A-4C67-9234-B34F30AA58D9}">
      <dgm:prSet/>
      <dgm:spPr/>
      <dgm:t>
        <a:bodyPr/>
        <a:lstStyle/>
        <a:p>
          <a:endParaRPr lang="ru-RU"/>
        </a:p>
      </dgm:t>
    </dgm:pt>
    <dgm:pt modelId="{23E2BC0F-1671-42DC-9AFF-64BE25D5E180}" type="sibTrans" cxnId="{F517D8C7-C33A-4C67-9234-B34F30AA58D9}">
      <dgm:prSet/>
      <dgm:spPr/>
      <dgm:t>
        <a:bodyPr/>
        <a:lstStyle/>
        <a:p>
          <a:endParaRPr lang="ru-RU"/>
        </a:p>
      </dgm:t>
    </dgm:pt>
    <dgm:pt modelId="{CD9BE4D7-07E4-42EE-B05C-E73783FC2AE9}">
      <dgm:prSet phldrT="[Текст]" custT="1"/>
      <dgm:spPr/>
      <dgm:t>
        <a:bodyPr/>
        <a:lstStyle/>
        <a:p>
          <a:r>
            <a:rPr lang="uk-UA" sz="2400" dirty="0" smtClean="0"/>
            <a:t>клітини забезпечують специфічну функцію нервової системи – сприймають подразнення, передають їх, виробляють нервові імпульси</a:t>
          </a:r>
          <a:endParaRPr lang="ru-RU" sz="2400" dirty="0"/>
        </a:p>
      </dgm:t>
    </dgm:pt>
    <dgm:pt modelId="{78C4D046-75CB-4D78-9702-1E057C5C579F}" type="parTrans" cxnId="{45078F83-EAA3-410A-9EB7-D2BE7098E2FF}">
      <dgm:prSet/>
      <dgm:spPr/>
      <dgm:t>
        <a:bodyPr/>
        <a:lstStyle/>
        <a:p>
          <a:endParaRPr lang="ru-RU"/>
        </a:p>
      </dgm:t>
    </dgm:pt>
    <dgm:pt modelId="{3297CC3E-59DD-4F1B-B278-342D3939A9B9}" type="sibTrans" cxnId="{45078F83-EAA3-410A-9EB7-D2BE7098E2FF}">
      <dgm:prSet/>
      <dgm:spPr/>
      <dgm:t>
        <a:bodyPr/>
        <a:lstStyle/>
        <a:p>
          <a:endParaRPr lang="ru-RU"/>
        </a:p>
      </dgm:t>
    </dgm:pt>
    <dgm:pt modelId="{BBDCE02A-DEF9-4CC7-836B-425AC93D47A7}">
      <dgm:prSet phldrT="[Текст]"/>
      <dgm:spPr/>
      <dgm:t>
        <a:bodyPr/>
        <a:lstStyle/>
        <a:p>
          <a:r>
            <a:rPr lang="ru-RU" dirty="0" err="1" smtClean="0"/>
            <a:t>Нейроглія</a:t>
          </a:r>
          <a:endParaRPr lang="ru-RU" dirty="0"/>
        </a:p>
      </dgm:t>
    </dgm:pt>
    <dgm:pt modelId="{50A2560D-F62A-4305-9C01-CF9991A3B6CB}" type="parTrans" cxnId="{22018B56-E0BE-47E6-A602-959304BC71DF}">
      <dgm:prSet/>
      <dgm:spPr/>
      <dgm:t>
        <a:bodyPr/>
        <a:lstStyle/>
        <a:p>
          <a:endParaRPr lang="ru-RU"/>
        </a:p>
      </dgm:t>
    </dgm:pt>
    <dgm:pt modelId="{337167AE-A986-48E9-A0BB-894B226DE1E3}" type="sibTrans" cxnId="{22018B56-E0BE-47E6-A602-959304BC71DF}">
      <dgm:prSet/>
      <dgm:spPr/>
      <dgm:t>
        <a:bodyPr/>
        <a:lstStyle/>
        <a:p>
          <a:endParaRPr lang="ru-RU"/>
        </a:p>
      </dgm:t>
    </dgm:pt>
    <dgm:pt modelId="{74CC4AD0-95C3-409A-9A21-787AB4E50316}">
      <dgm:prSet phldrT="[Текст]" custT="1"/>
      <dgm:spPr/>
      <dgm:t>
        <a:bodyPr/>
        <a:lstStyle/>
        <a:p>
          <a:r>
            <a:rPr lang="uk-UA" sz="2400" dirty="0" smtClean="0"/>
            <a:t>клітини виконують трофічну (живильну), захисну, опорну та секреторну (видільну) функції</a:t>
          </a:r>
          <a:endParaRPr lang="ru-RU" sz="2400" b="0" dirty="0"/>
        </a:p>
      </dgm:t>
    </dgm:pt>
    <dgm:pt modelId="{494367C9-4808-4F93-B203-A22796858519}" type="parTrans" cxnId="{3FA326A1-4722-4ADB-B2AE-4FBBE6CEEF00}">
      <dgm:prSet/>
      <dgm:spPr/>
      <dgm:t>
        <a:bodyPr/>
        <a:lstStyle/>
        <a:p>
          <a:endParaRPr lang="ru-RU"/>
        </a:p>
      </dgm:t>
    </dgm:pt>
    <dgm:pt modelId="{C032290F-E0CC-4B13-A20B-8B298C405E13}" type="sibTrans" cxnId="{3FA326A1-4722-4ADB-B2AE-4FBBE6CEEF00}">
      <dgm:prSet/>
      <dgm:spPr/>
      <dgm:t>
        <a:bodyPr/>
        <a:lstStyle/>
        <a:p>
          <a:endParaRPr lang="ru-RU"/>
        </a:p>
      </dgm:t>
    </dgm:pt>
    <dgm:pt modelId="{F3305E58-4E75-497D-85F6-23DF7DE11134}" type="pres">
      <dgm:prSet presAssocID="{2A20F6C8-A790-41AD-9855-60B95962810D}" presName="Name0" presStyleCnt="0">
        <dgm:presLayoutVars>
          <dgm:dir/>
          <dgm:animLvl val="lvl"/>
          <dgm:resizeHandles/>
        </dgm:presLayoutVars>
      </dgm:prSet>
      <dgm:spPr/>
      <dgm:t>
        <a:bodyPr/>
        <a:lstStyle/>
        <a:p>
          <a:endParaRPr lang="ru-RU"/>
        </a:p>
      </dgm:t>
    </dgm:pt>
    <dgm:pt modelId="{AF1C7A6C-9E21-4FEB-9E1F-CCD244DDB4AA}" type="pres">
      <dgm:prSet presAssocID="{AFC32ECA-CD4F-4827-BB23-DC8CE00E9407}" presName="linNode" presStyleCnt="0"/>
      <dgm:spPr/>
    </dgm:pt>
    <dgm:pt modelId="{95561CE7-5595-482A-93B8-1504C65A9293}" type="pres">
      <dgm:prSet presAssocID="{AFC32ECA-CD4F-4827-BB23-DC8CE00E9407}" presName="parentShp" presStyleLbl="node1" presStyleIdx="0" presStyleCnt="2" custScaleX="76230" custLinFactNeighborX="-2459" custLinFactNeighborY="17054">
        <dgm:presLayoutVars>
          <dgm:bulletEnabled val="1"/>
        </dgm:presLayoutVars>
      </dgm:prSet>
      <dgm:spPr/>
      <dgm:t>
        <a:bodyPr/>
        <a:lstStyle/>
        <a:p>
          <a:endParaRPr lang="ru-RU"/>
        </a:p>
      </dgm:t>
    </dgm:pt>
    <dgm:pt modelId="{4B97A010-C242-4758-929F-707752F95141}" type="pres">
      <dgm:prSet presAssocID="{AFC32ECA-CD4F-4827-BB23-DC8CE00E9407}" presName="childShp" presStyleLbl="bgAccFollowNode1" presStyleIdx="0" presStyleCnt="2" custScaleX="110929" custScaleY="186552">
        <dgm:presLayoutVars>
          <dgm:bulletEnabled val="1"/>
        </dgm:presLayoutVars>
      </dgm:prSet>
      <dgm:spPr/>
      <dgm:t>
        <a:bodyPr/>
        <a:lstStyle/>
        <a:p>
          <a:endParaRPr lang="ru-RU"/>
        </a:p>
      </dgm:t>
    </dgm:pt>
    <dgm:pt modelId="{50C8B1D2-E168-4D40-AFE1-3D4197CE94EE}" type="pres">
      <dgm:prSet presAssocID="{23E2BC0F-1671-42DC-9AFF-64BE25D5E180}" presName="spacing" presStyleCnt="0"/>
      <dgm:spPr/>
    </dgm:pt>
    <dgm:pt modelId="{90708508-0A3A-4733-864E-53367487CA5D}" type="pres">
      <dgm:prSet presAssocID="{BBDCE02A-DEF9-4CC7-836B-425AC93D47A7}" presName="linNode" presStyleCnt="0"/>
      <dgm:spPr/>
    </dgm:pt>
    <dgm:pt modelId="{39B0379F-1EEF-44E6-9E99-2D2562657709}" type="pres">
      <dgm:prSet presAssocID="{BBDCE02A-DEF9-4CC7-836B-425AC93D47A7}" presName="parentShp" presStyleLbl="node1" presStyleIdx="1" presStyleCnt="2" custScaleX="76230" custLinFactNeighborX="-6557" custLinFactNeighborY="141">
        <dgm:presLayoutVars>
          <dgm:bulletEnabled val="1"/>
        </dgm:presLayoutVars>
      </dgm:prSet>
      <dgm:spPr/>
      <dgm:t>
        <a:bodyPr/>
        <a:lstStyle/>
        <a:p>
          <a:endParaRPr lang="ru-RU"/>
        </a:p>
      </dgm:t>
    </dgm:pt>
    <dgm:pt modelId="{411D256A-8E8F-4C7D-B1FD-30CA201F54F2}" type="pres">
      <dgm:prSet presAssocID="{BBDCE02A-DEF9-4CC7-836B-425AC93D47A7}" presName="childShp" presStyleLbl="bgAccFollowNode1" presStyleIdx="1" presStyleCnt="2" custScaleX="108197" custScaleY="175923">
        <dgm:presLayoutVars>
          <dgm:bulletEnabled val="1"/>
        </dgm:presLayoutVars>
      </dgm:prSet>
      <dgm:spPr/>
      <dgm:t>
        <a:bodyPr/>
        <a:lstStyle/>
        <a:p>
          <a:endParaRPr lang="ru-RU"/>
        </a:p>
      </dgm:t>
    </dgm:pt>
  </dgm:ptLst>
  <dgm:cxnLst>
    <dgm:cxn modelId="{A4EF7FE1-8034-412F-8119-442D2FED09B3}" type="presOf" srcId="{AFC32ECA-CD4F-4827-BB23-DC8CE00E9407}" destId="{95561CE7-5595-482A-93B8-1504C65A9293}" srcOrd="0" destOrd="0" presId="urn:microsoft.com/office/officeart/2005/8/layout/vList6"/>
    <dgm:cxn modelId="{F517D8C7-C33A-4C67-9234-B34F30AA58D9}" srcId="{2A20F6C8-A790-41AD-9855-60B95962810D}" destId="{AFC32ECA-CD4F-4827-BB23-DC8CE00E9407}" srcOrd="0" destOrd="0" parTransId="{7A16C630-F9EE-4EDB-A231-EC7E8B8FB250}" sibTransId="{23E2BC0F-1671-42DC-9AFF-64BE25D5E180}"/>
    <dgm:cxn modelId="{45078F83-EAA3-410A-9EB7-D2BE7098E2FF}" srcId="{AFC32ECA-CD4F-4827-BB23-DC8CE00E9407}" destId="{CD9BE4D7-07E4-42EE-B05C-E73783FC2AE9}" srcOrd="0" destOrd="0" parTransId="{78C4D046-75CB-4D78-9702-1E057C5C579F}" sibTransId="{3297CC3E-59DD-4F1B-B278-342D3939A9B9}"/>
    <dgm:cxn modelId="{22018B56-E0BE-47E6-A602-959304BC71DF}" srcId="{2A20F6C8-A790-41AD-9855-60B95962810D}" destId="{BBDCE02A-DEF9-4CC7-836B-425AC93D47A7}" srcOrd="1" destOrd="0" parTransId="{50A2560D-F62A-4305-9C01-CF9991A3B6CB}" sibTransId="{337167AE-A986-48E9-A0BB-894B226DE1E3}"/>
    <dgm:cxn modelId="{3FA326A1-4722-4ADB-B2AE-4FBBE6CEEF00}" srcId="{BBDCE02A-DEF9-4CC7-836B-425AC93D47A7}" destId="{74CC4AD0-95C3-409A-9A21-787AB4E50316}" srcOrd="0" destOrd="0" parTransId="{494367C9-4808-4F93-B203-A22796858519}" sibTransId="{C032290F-E0CC-4B13-A20B-8B298C405E13}"/>
    <dgm:cxn modelId="{8933B97E-2871-4A01-A40F-F2800FA23118}" type="presOf" srcId="{74CC4AD0-95C3-409A-9A21-787AB4E50316}" destId="{411D256A-8E8F-4C7D-B1FD-30CA201F54F2}" srcOrd="0" destOrd="0" presId="urn:microsoft.com/office/officeart/2005/8/layout/vList6"/>
    <dgm:cxn modelId="{B8BF5BE7-F155-4B15-9F15-B09CA83B594E}" type="presOf" srcId="{BBDCE02A-DEF9-4CC7-836B-425AC93D47A7}" destId="{39B0379F-1EEF-44E6-9E99-2D2562657709}" srcOrd="0" destOrd="0" presId="urn:microsoft.com/office/officeart/2005/8/layout/vList6"/>
    <dgm:cxn modelId="{4907373F-6BFC-4459-B7F3-1A18A19AC77B}" type="presOf" srcId="{CD9BE4D7-07E4-42EE-B05C-E73783FC2AE9}" destId="{4B97A010-C242-4758-929F-707752F95141}" srcOrd="0" destOrd="0" presId="urn:microsoft.com/office/officeart/2005/8/layout/vList6"/>
    <dgm:cxn modelId="{C4C07705-0252-4E16-99FD-836E834DC1F2}" type="presOf" srcId="{2A20F6C8-A790-41AD-9855-60B95962810D}" destId="{F3305E58-4E75-497D-85F6-23DF7DE11134}" srcOrd="0" destOrd="0" presId="urn:microsoft.com/office/officeart/2005/8/layout/vList6"/>
    <dgm:cxn modelId="{8DDF13E1-AC3A-4483-B50E-90BEBB61D7DC}" type="presParOf" srcId="{F3305E58-4E75-497D-85F6-23DF7DE11134}" destId="{AF1C7A6C-9E21-4FEB-9E1F-CCD244DDB4AA}" srcOrd="0" destOrd="0" presId="urn:microsoft.com/office/officeart/2005/8/layout/vList6"/>
    <dgm:cxn modelId="{A0DD2150-FB0F-46DD-925F-218686662086}" type="presParOf" srcId="{AF1C7A6C-9E21-4FEB-9E1F-CCD244DDB4AA}" destId="{95561CE7-5595-482A-93B8-1504C65A9293}" srcOrd="0" destOrd="0" presId="urn:microsoft.com/office/officeart/2005/8/layout/vList6"/>
    <dgm:cxn modelId="{7C2CB156-7182-456F-96F2-EEA763182396}" type="presParOf" srcId="{AF1C7A6C-9E21-4FEB-9E1F-CCD244DDB4AA}" destId="{4B97A010-C242-4758-929F-707752F95141}" srcOrd="1" destOrd="0" presId="urn:microsoft.com/office/officeart/2005/8/layout/vList6"/>
    <dgm:cxn modelId="{2CD38DF8-2FA9-4DE1-B2D7-514E4CD9ACAB}" type="presParOf" srcId="{F3305E58-4E75-497D-85F6-23DF7DE11134}" destId="{50C8B1D2-E168-4D40-AFE1-3D4197CE94EE}" srcOrd="1" destOrd="0" presId="urn:microsoft.com/office/officeart/2005/8/layout/vList6"/>
    <dgm:cxn modelId="{DDDFFDDE-61A8-4FDF-92B7-BBAF6D5C724E}" type="presParOf" srcId="{F3305E58-4E75-497D-85F6-23DF7DE11134}" destId="{90708508-0A3A-4733-864E-53367487CA5D}" srcOrd="2" destOrd="0" presId="urn:microsoft.com/office/officeart/2005/8/layout/vList6"/>
    <dgm:cxn modelId="{461937C6-74E5-4112-ABF0-B637C50E3F90}" type="presParOf" srcId="{90708508-0A3A-4733-864E-53367487CA5D}" destId="{39B0379F-1EEF-44E6-9E99-2D2562657709}" srcOrd="0" destOrd="0" presId="urn:microsoft.com/office/officeart/2005/8/layout/vList6"/>
    <dgm:cxn modelId="{EF1A7FCA-07AB-4CD2-8ACD-BB927D2903AE}" type="presParOf" srcId="{90708508-0A3A-4733-864E-53367487CA5D}" destId="{411D256A-8E8F-4C7D-B1FD-30CA201F54F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77EF7-A429-422E-9802-72B30423146A}" type="doc">
      <dgm:prSet loTypeId="urn:microsoft.com/office/officeart/2009/3/layout/IncreasingArrowsProcess" loCatId="process" qsTypeId="urn:microsoft.com/office/officeart/2005/8/quickstyle/simple3" qsCatId="simple" csTypeId="urn:microsoft.com/office/officeart/2005/8/colors/colorful4" csCatId="colorful" phldr="1"/>
      <dgm:spPr/>
      <dgm:t>
        <a:bodyPr/>
        <a:lstStyle/>
        <a:p>
          <a:endParaRPr lang="uk-UA"/>
        </a:p>
      </dgm:t>
    </dgm:pt>
    <dgm:pt modelId="{8996C4D2-E29C-45CC-97E6-527E874E2014}">
      <dgm:prSet phldrT="[Текст]"/>
      <dgm:spPr/>
      <dgm:t>
        <a:bodyPr/>
        <a:lstStyle/>
        <a:p>
          <a:r>
            <a:rPr lang="uk-UA" dirty="0" smtClean="0"/>
            <a:t>Периферичний відділ</a:t>
          </a:r>
          <a:endParaRPr lang="uk-UA" dirty="0"/>
        </a:p>
      </dgm:t>
    </dgm:pt>
    <dgm:pt modelId="{27AE83CF-89F7-4FBA-AFEA-2AD98ADBEF11}" type="parTrans" cxnId="{DF4A322F-B57F-4E70-A7B7-FA2F86B0C1D9}">
      <dgm:prSet/>
      <dgm:spPr/>
      <dgm:t>
        <a:bodyPr/>
        <a:lstStyle/>
        <a:p>
          <a:endParaRPr lang="uk-UA"/>
        </a:p>
      </dgm:t>
    </dgm:pt>
    <dgm:pt modelId="{75043732-5709-4735-AADA-D68886F333F3}" type="sibTrans" cxnId="{DF4A322F-B57F-4E70-A7B7-FA2F86B0C1D9}">
      <dgm:prSet/>
      <dgm:spPr/>
      <dgm:t>
        <a:bodyPr/>
        <a:lstStyle/>
        <a:p>
          <a:endParaRPr lang="uk-UA"/>
        </a:p>
      </dgm:t>
    </dgm:pt>
    <dgm:pt modelId="{32F45F01-1F3B-41E8-9916-C2B4AC6C8ED1}">
      <dgm:prSet phldrT="[Текст]"/>
      <dgm:spPr/>
      <dgm:t>
        <a:bodyPr/>
        <a:lstStyle/>
        <a:p>
          <a:r>
            <a:rPr lang="uk-UA" b="1" dirty="0" smtClean="0"/>
            <a:t>Рецептор</a:t>
          </a:r>
          <a:r>
            <a:rPr lang="uk-UA" dirty="0" smtClean="0"/>
            <a:t> –</a:t>
          </a:r>
        </a:p>
        <a:p>
          <a:r>
            <a:rPr lang="uk-UA" dirty="0" smtClean="0"/>
            <a:t>спеціальні чутливі клітини, які сприймають та передають різні види подразнень</a:t>
          </a:r>
          <a:endParaRPr lang="uk-UA" dirty="0"/>
        </a:p>
      </dgm:t>
    </dgm:pt>
    <dgm:pt modelId="{1CEB270E-1418-435F-848F-4A6B898F4CFD}" type="parTrans" cxnId="{D98ACCE7-A945-4EF7-BDCC-1BEFA66A42E3}">
      <dgm:prSet/>
      <dgm:spPr/>
      <dgm:t>
        <a:bodyPr/>
        <a:lstStyle/>
        <a:p>
          <a:endParaRPr lang="uk-UA"/>
        </a:p>
      </dgm:t>
    </dgm:pt>
    <dgm:pt modelId="{C0925BC2-35B9-4197-ABC7-2049DAA5B3B8}" type="sibTrans" cxnId="{D98ACCE7-A945-4EF7-BDCC-1BEFA66A42E3}">
      <dgm:prSet/>
      <dgm:spPr/>
      <dgm:t>
        <a:bodyPr/>
        <a:lstStyle/>
        <a:p>
          <a:endParaRPr lang="uk-UA"/>
        </a:p>
      </dgm:t>
    </dgm:pt>
    <dgm:pt modelId="{5F7DD47A-E388-42EA-8C56-461469271A4E}">
      <dgm:prSet phldrT="[Текст]"/>
      <dgm:spPr/>
      <dgm:t>
        <a:bodyPr/>
        <a:lstStyle/>
        <a:p>
          <a:r>
            <a:rPr lang="uk-UA" dirty="0" smtClean="0"/>
            <a:t>Провідниковий відділ</a:t>
          </a:r>
          <a:endParaRPr lang="uk-UA" dirty="0"/>
        </a:p>
      </dgm:t>
    </dgm:pt>
    <dgm:pt modelId="{7F167851-6869-483A-A20B-141BCD8C3335}" type="parTrans" cxnId="{D8E5A30C-5356-44CB-BBBC-0C5E90E2A567}">
      <dgm:prSet/>
      <dgm:spPr/>
      <dgm:t>
        <a:bodyPr/>
        <a:lstStyle/>
        <a:p>
          <a:endParaRPr lang="uk-UA"/>
        </a:p>
      </dgm:t>
    </dgm:pt>
    <dgm:pt modelId="{40C583E7-E75D-45E4-9155-8E570A0D8818}" type="sibTrans" cxnId="{D8E5A30C-5356-44CB-BBBC-0C5E90E2A567}">
      <dgm:prSet/>
      <dgm:spPr/>
      <dgm:t>
        <a:bodyPr/>
        <a:lstStyle/>
        <a:p>
          <a:endParaRPr lang="uk-UA"/>
        </a:p>
      </dgm:t>
    </dgm:pt>
    <dgm:pt modelId="{F00A24C9-9667-46AE-B87B-E46882004F8C}">
      <dgm:prSet phldrT="[Текст]"/>
      <dgm:spPr/>
      <dgm:t>
        <a:bodyPr/>
        <a:lstStyle/>
        <a:p>
          <a:r>
            <a:rPr lang="uk-UA" b="1" dirty="0" smtClean="0"/>
            <a:t>Нерви</a:t>
          </a:r>
          <a:r>
            <a:rPr lang="uk-UA" dirty="0" smtClean="0"/>
            <a:t> – </a:t>
          </a:r>
        </a:p>
        <a:p>
          <a:r>
            <a:rPr lang="uk-UA" dirty="0" smtClean="0"/>
            <a:t>проводять нервові імпульси через спинномозкові і підкіркові центри</a:t>
          </a:r>
          <a:endParaRPr lang="uk-UA" dirty="0"/>
        </a:p>
      </dgm:t>
    </dgm:pt>
    <dgm:pt modelId="{5C2BEAC9-3FED-4E29-BFF2-26E98E80CE01}" type="parTrans" cxnId="{3BA55720-7F7D-47E5-957A-4819A65BEE0C}">
      <dgm:prSet/>
      <dgm:spPr/>
      <dgm:t>
        <a:bodyPr/>
        <a:lstStyle/>
        <a:p>
          <a:endParaRPr lang="uk-UA"/>
        </a:p>
      </dgm:t>
    </dgm:pt>
    <dgm:pt modelId="{35A25419-057E-4DAD-B4F4-EA54034A0E9B}" type="sibTrans" cxnId="{3BA55720-7F7D-47E5-957A-4819A65BEE0C}">
      <dgm:prSet/>
      <dgm:spPr/>
      <dgm:t>
        <a:bodyPr/>
        <a:lstStyle/>
        <a:p>
          <a:endParaRPr lang="uk-UA"/>
        </a:p>
      </dgm:t>
    </dgm:pt>
    <dgm:pt modelId="{C90A37DE-5BD4-45CC-AD30-B4273F76C102}">
      <dgm:prSet phldrT="[Текст]"/>
      <dgm:spPr/>
      <dgm:t>
        <a:bodyPr/>
        <a:lstStyle/>
        <a:p>
          <a:r>
            <a:rPr lang="uk-UA" dirty="0" smtClean="0"/>
            <a:t>Центральний відділ</a:t>
          </a:r>
          <a:endParaRPr lang="uk-UA" dirty="0"/>
        </a:p>
      </dgm:t>
    </dgm:pt>
    <dgm:pt modelId="{3193ECBE-0EFB-436A-8826-FE0CF1F21C5D}" type="parTrans" cxnId="{67BDA875-0957-4274-B578-A628B58B7E75}">
      <dgm:prSet/>
      <dgm:spPr/>
      <dgm:t>
        <a:bodyPr/>
        <a:lstStyle/>
        <a:p>
          <a:endParaRPr lang="uk-UA"/>
        </a:p>
      </dgm:t>
    </dgm:pt>
    <dgm:pt modelId="{BBB2D04F-040D-4538-9803-75E6718A0457}" type="sibTrans" cxnId="{67BDA875-0957-4274-B578-A628B58B7E75}">
      <dgm:prSet/>
      <dgm:spPr/>
      <dgm:t>
        <a:bodyPr/>
        <a:lstStyle/>
        <a:p>
          <a:endParaRPr lang="uk-UA"/>
        </a:p>
      </dgm:t>
    </dgm:pt>
    <dgm:pt modelId="{7B17DF28-4E02-4121-BCC5-1795D63315C6}">
      <dgm:prSet phldrT="[Текст]"/>
      <dgm:spPr/>
      <dgm:t>
        <a:bodyPr/>
        <a:lstStyle/>
        <a:p>
          <a:r>
            <a:rPr lang="uk-UA" b="1" dirty="0" smtClean="0"/>
            <a:t>Кіркові центри</a:t>
          </a:r>
          <a:r>
            <a:rPr lang="uk-UA" dirty="0" smtClean="0"/>
            <a:t> –</a:t>
          </a:r>
        </a:p>
        <a:p>
          <a:r>
            <a:rPr lang="uk-UA" dirty="0" smtClean="0"/>
            <a:t>аналізують сигнали та синтезують збудження для формування відповідної реакції синтезують </a:t>
          </a:r>
          <a:endParaRPr lang="uk-UA" dirty="0"/>
        </a:p>
      </dgm:t>
    </dgm:pt>
    <dgm:pt modelId="{7B1061A5-55E5-4C1D-8566-DB6448F10A93}" type="parTrans" cxnId="{5877D4BE-2397-4EDC-90FF-D4E4C24B84BF}">
      <dgm:prSet/>
      <dgm:spPr/>
      <dgm:t>
        <a:bodyPr/>
        <a:lstStyle/>
        <a:p>
          <a:endParaRPr lang="uk-UA"/>
        </a:p>
      </dgm:t>
    </dgm:pt>
    <dgm:pt modelId="{70830181-DFF3-450F-8907-26868008A6F2}" type="sibTrans" cxnId="{5877D4BE-2397-4EDC-90FF-D4E4C24B84BF}">
      <dgm:prSet/>
      <dgm:spPr/>
      <dgm:t>
        <a:bodyPr/>
        <a:lstStyle/>
        <a:p>
          <a:endParaRPr lang="uk-UA"/>
        </a:p>
      </dgm:t>
    </dgm:pt>
    <dgm:pt modelId="{CD771133-A677-40D7-9B56-1B8D7988AD31}" type="pres">
      <dgm:prSet presAssocID="{81077EF7-A429-422E-9802-72B30423146A}" presName="Name0" presStyleCnt="0">
        <dgm:presLayoutVars>
          <dgm:chMax val="5"/>
          <dgm:chPref val="5"/>
          <dgm:dir/>
          <dgm:animLvl val="lvl"/>
        </dgm:presLayoutVars>
      </dgm:prSet>
      <dgm:spPr/>
      <dgm:t>
        <a:bodyPr/>
        <a:lstStyle/>
        <a:p>
          <a:endParaRPr lang="uk-UA"/>
        </a:p>
      </dgm:t>
    </dgm:pt>
    <dgm:pt modelId="{6A6C5DD2-6DEE-47CE-8BEE-19B7881C20AC}" type="pres">
      <dgm:prSet presAssocID="{8996C4D2-E29C-45CC-97E6-527E874E2014}" presName="parentText1" presStyleLbl="node1" presStyleIdx="0" presStyleCnt="3">
        <dgm:presLayoutVars>
          <dgm:chMax/>
          <dgm:chPref val="3"/>
          <dgm:bulletEnabled val="1"/>
        </dgm:presLayoutVars>
      </dgm:prSet>
      <dgm:spPr/>
      <dgm:t>
        <a:bodyPr/>
        <a:lstStyle/>
        <a:p>
          <a:endParaRPr lang="uk-UA"/>
        </a:p>
      </dgm:t>
    </dgm:pt>
    <dgm:pt modelId="{980D04F4-E445-40C8-BF0A-009378FE347D}" type="pres">
      <dgm:prSet presAssocID="{8996C4D2-E29C-45CC-97E6-527E874E2014}" presName="childText1" presStyleLbl="solidAlignAcc1" presStyleIdx="0" presStyleCnt="3">
        <dgm:presLayoutVars>
          <dgm:chMax val="0"/>
          <dgm:chPref val="0"/>
          <dgm:bulletEnabled val="1"/>
        </dgm:presLayoutVars>
      </dgm:prSet>
      <dgm:spPr/>
      <dgm:t>
        <a:bodyPr/>
        <a:lstStyle/>
        <a:p>
          <a:endParaRPr lang="uk-UA"/>
        </a:p>
      </dgm:t>
    </dgm:pt>
    <dgm:pt modelId="{FEF305B6-2818-4B83-B4D1-595914C547D5}" type="pres">
      <dgm:prSet presAssocID="{5F7DD47A-E388-42EA-8C56-461469271A4E}" presName="parentText2" presStyleLbl="node1" presStyleIdx="1" presStyleCnt="3">
        <dgm:presLayoutVars>
          <dgm:chMax/>
          <dgm:chPref val="3"/>
          <dgm:bulletEnabled val="1"/>
        </dgm:presLayoutVars>
      </dgm:prSet>
      <dgm:spPr/>
      <dgm:t>
        <a:bodyPr/>
        <a:lstStyle/>
        <a:p>
          <a:endParaRPr lang="uk-UA"/>
        </a:p>
      </dgm:t>
    </dgm:pt>
    <dgm:pt modelId="{89EF9507-8714-471C-B79B-AF799847FB7B}" type="pres">
      <dgm:prSet presAssocID="{5F7DD47A-E388-42EA-8C56-461469271A4E}" presName="childText2" presStyleLbl="solidAlignAcc1" presStyleIdx="1" presStyleCnt="3">
        <dgm:presLayoutVars>
          <dgm:chMax val="0"/>
          <dgm:chPref val="0"/>
          <dgm:bulletEnabled val="1"/>
        </dgm:presLayoutVars>
      </dgm:prSet>
      <dgm:spPr/>
      <dgm:t>
        <a:bodyPr/>
        <a:lstStyle/>
        <a:p>
          <a:endParaRPr lang="uk-UA"/>
        </a:p>
      </dgm:t>
    </dgm:pt>
    <dgm:pt modelId="{65499E2C-5CE1-4AC6-BA04-E404D678A1A2}" type="pres">
      <dgm:prSet presAssocID="{C90A37DE-5BD4-45CC-AD30-B4273F76C102}" presName="parentText3" presStyleLbl="node1" presStyleIdx="2" presStyleCnt="3">
        <dgm:presLayoutVars>
          <dgm:chMax/>
          <dgm:chPref val="3"/>
          <dgm:bulletEnabled val="1"/>
        </dgm:presLayoutVars>
      </dgm:prSet>
      <dgm:spPr/>
      <dgm:t>
        <a:bodyPr/>
        <a:lstStyle/>
        <a:p>
          <a:endParaRPr lang="uk-UA"/>
        </a:p>
      </dgm:t>
    </dgm:pt>
    <dgm:pt modelId="{97252957-606C-4D7D-8C36-3CA8320A3DA3}" type="pres">
      <dgm:prSet presAssocID="{C90A37DE-5BD4-45CC-AD30-B4273F76C102}" presName="childText3" presStyleLbl="solidAlignAcc1" presStyleIdx="2" presStyleCnt="3">
        <dgm:presLayoutVars>
          <dgm:chMax val="0"/>
          <dgm:chPref val="0"/>
          <dgm:bulletEnabled val="1"/>
        </dgm:presLayoutVars>
      </dgm:prSet>
      <dgm:spPr/>
      <dgm:t>
        <a:bodyPr/>
        <a:lstStyle/>
        <a:p>
          <a:endParaRPr lang="uk-UA"/>
        </a:p>
      </dgm:t>
    </dgm:pt>
  </dgm:ptLst>
  <dgm:cxnLst>
    <dgm:cxn modelId="{60999B87-B6EE-4F28-80CA-DE8D4B22C920}" type="presOf" srcId="{5F7DD47A-E388-42EA-8C56-461469271A4E}" destId="{FEF305B6-2818-4B83-B4D1-595914C547D5}" srcOrd="0" destOrd="0" presId="urn:microsoft.com/office/officeart/2009/3/layout/IncreasingArrowsProcess"/>
    <dgm:cxn modelId="{7079A603-60BE-4E78-9216-DCFA43E4CC3E}" type="presOf" srcId="{8996C4D2-E29C-45CC-97E6-527E874E2014}" destId="{6A6C5DD2-6DEE-47CE-8BEE-19B7881C20AC}" srcOrd="0" destOrd="0" presId="urn:microsoft.com/office/officeart/2009/3/layout/IncreasingArrowsProcess"/>
    <dgm:cxn modelId="{3BA55720-7F7D-47E5-957A-4819A65BEE0C}" srcId="{5F7DD47A-E388-42EA-8C56-461469271A4E}" destId="{F00A24C9-9667-46AE-B87B-E46882004F8C}" srcOrd="0" destOrd="0" parTransId="{5C2BEAC9-3FED-4E29-BFF2-26E98E80CE01}" sibTransId="{35A25419-057E-4DAD-B4F4-EA54034A0E9B}"/>
    <dgm:cxn modelId="{67BDA875-0957-4274-B578-A628B58B7E75}" srcId="{81077EF7-A429-422E-9802-72B30423146A}" destId="{C90A37DE-5BD4-45CC-AD30-B4273F76C102}" srcOrd="2" destOrd="0" parTransId="{3193ECBE-0EFB-436A-8826-FE0CF1F21C5D}" sibTransId="{BBB2D04F-040D-4538-9803-75E6718A0457}"/>
    <dgm:cxn modelId="{F2B64DFD-CC6D-466C-B209-2B604E84BA9D}" type="presOf" srcId="{7B17DF28-4E02-4121-BCC5-1795D63315C6}" destId="{97252957-606C-4D7D-8C36-3CA8320A3DA3}" srcOrd="0" destOrd="0" presId="urn:microsoft.com/office/officeart/2009/3/layout/IncreasingArrowsProcess"/>
    <dgm:cxn modelId="{5877D4BE-2397-4EDC-90FF-D4E4C24B84BF}" srcId="{C90A37DE-5BD4-45CC-AD30-B4273F76C102}" destId="{7B17DF28-4E02-4121-BCC5-1795D63315C6}" srcOrd="0" destOrd="0" parTransId="{7B1061A5-55E5-4C1D-8566-DB6448F10A93}" sibTransId="{70830181-DFF3-450F-8907-26868008A6F2}"/>
    <dgm:cxn modelId="{F4B0E208-23C9-429B-9E11-E0C9CF662B96}" type="presOf" srcId="{32F45F01-1F3B-41E8-9916-C2B4AC6C8ED1}" destId="{980D04F4-E445-40C8-BF0A-009378FE347D}" srcOrd="0" destOrd="0" presId="urn:microsoft.com/office/officeart/2009/3/layout/IncreasingArrowsProcess"/>
    <dgm:cxn modelId="{D98ACCE7-A945-4EF7-BDCC-1BEFA66A42E3}" srcId="{8996C4D2-E29C-45CC-97E6-527E874E2014}" destId="{32F45F01-1F3B-41E8-9916-C2B4AC6C8ED1}" srcOrd="0" destOrd="0" parTransId="{1CEB270E-1418-435F-848F-4A6B898F4CFD}" sibTransId="{C0925BC2-35B9-4197-ABC7-2049DAA5B3B8}"/>
    <dgm:cxn modelId="{99ED294D-26E7-41F1-8B58-0F49AA91E96D}" type="presOf" srcId="{81077EF7-A429-422E-9802-72B30423146A}" destId="{CD771133-A677-40D7-9B56-1B8D7988AD31}" srcOrd="0" destOrd="0" presId="urn:microsoft.com/office/officeart/2009/3/layout/IncreasingArrowsProcess"/>
    <dgm:cxn modelId="{DF4A322F-B57F-4E70-A7B7-FA2F86B0C1D9}" srcId="{81077EF7-A429-422E-9802-72B30423146A}" destId="{8996C4D2-E29C-45CC-97E6-527E874E2014}" srcOrd="0" destOrd="0" parTransId="{27AE83CF-89F7-4FBA-AFEA-2AD98ADBEF11}" sibTransId="{75043732-5709-4735-AADA-D68886F333F3}"/>
    <dgm:cxn modelId="{D8E5A30C-5356-44CB-BBBC-0C5E90E2A567}" srcId="{81077EF7-A429-422E-9802-72B30423146A}" destId="{5F7DD47A-E388-42EA-8C56-461469271A4E}" srcOrd="1" destOrd="0" parTransId="{7F167851-6869-483A-A20B-141BCD8C3335}" sibTransId="{40C583E7-E75D-45E4-9155-8E570A0D8818}"/>
    <dgm:cxn modelId="{C64179EB-F4F1-4819-B336-EF1677E53E82}" type="presOf" srcId="{F00A24C9-9667-46AE-B87B-E46882004F8C}" destId="{89EF9507-8714-471C-B79B-AF799847FB7B}" srcOrd="0" destOrd="0" presId="urn:microsoft.com/office/officeart/2009/3/layout/IncreasingArrowsProcess"/>
    <dgm:cxn modelId="{9FAC4847-E3B6-4C8D-9732-14D1C13CA3DF}" type="presOf" srcId="{C90A37DE-5BD4-45CC-AD30-B4273F76C102}" destId="{65499E2C-5CE1-4AC6-BA04-E404D678A1A2}" srcOrd="0" destOrd="0" presId="urn:microsoft.com/office/officeart/2009/3/layout/IncreasingArrowsProcess"/>
    <dgm:cxn modelId="{F0AE4DC2-B934-42BF-B74D-6833064036BB}" type="presParOf" srcId="{CD771133-A677-40D7-9B56-1B8D7988AD31}" destId="{6A6C5DD2-6DEE-47CE-8BEE-19B7881C20AC}" srcOrd="0" destOrd="0" presId="urn:microsoft.com/office/officeart/2009/3/layout/IncreasingArrowsProcess"/>
    <dgm:cxn modelId="{969FDC15-2A3D-4B4B-8B41-A6B83C49CAFE}" type="presParOf" srcId="{CD771133-A677-40D7-9B56-1B8D7988AD31}" destId="{980D04F4-E445-40C8-BF0A-009378FE347D}" srcOrd="1" destOrd="0" presId="urn:microsoft.com/office/officeart/2009/3/layout/IncreasingArrowsProcess"/>
    <dgm:cxn modelId="{1D8700C6-82DA-40F9-A1E5-2D40BFD39EDE}" type="presParOf" srcId="{CD771133-A677-40D7-9B56-1B8D7988AD31}" destId="{FEF305B6-2818-4B83-B4D1-595914C547D5}" srcOrd="2" destOrd="0" presId="urn:microsoft.com/office/officeart/2009/3/layout/IncreasingArrowsProcess"/>
    <dgm:cxn modelId="{802AE4E3-76CD-499F-BB1B-2212CAAECDFD}" type="presParOf" srcId="{CD771133-A677-40D7-9B56-1B8D7988AD31}" destId="{89EF9507-8714-471C-B79B-AF799847FB7B}" srcOrd="3" destOrd="0" presId="urn:microsoft.com/office/officeart/2009/3/layout/IncreasingArrowsProcess"/>
    <dgm:cxn modelId="{BAC7D8E0-B237-43DF-8164-915615928083}" type="presParOf" srcId="{CD771133-A677-40D7-9B56-1B8D7988AD31}" destId="{65499E2C-5CE1-4AC6-BA04-E404D678A1A2}" srcOrd="4" destOrd="0" presId="urn:microsoft.com/office/officeart/2009/3/layout/IncreasingArrowsProcess"/>
    <dgm:cxn modelId="{E780A319-5BE9-4B94-9683-82558140FD8B}" type="presParOf" srcId="{CD771133-A677-40D7-9B56-1B8D7988AD31}" destId="{97252957-606C-4D7D-8C36-3CA8320A3DA3}"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FFF191-16FA-4815-9C44-7440FD2D045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uk-UA"/>
        </a:p>
      </dgm:t>
    </dgm:pt>
    <dgm:pt modelId="{548C8441-3471-4718-A8C7-3362E164B4A3}">
      <dgm:prSet phldrT="[Текст]" custT="1"/>
      <dgm:spPr/>
      <dgm:t>
        <a:bodyPr/>
        <a:lstStyle/>
        <a:p>
          <a:r>
            <a:rPr lang="uk-UA" sz="2000" dirty="0" smtClean="0"/>
            <a:t>основні відчуття людини</a:t>
          </a:r>
          <a:endParaRPr lang="uk-UA" sz="2000" dirty="0"/>
        </a:p>
      </dgm:t>
    </dgm:pt>
    <dgm:pt modelId="{24A90975-DADF-4B7E-A25D-6A61497587C7}" type="parTrans" cxnId="{E49AE7A4-D34A-4A35-AD70-06DD15655646}">
      <dgm:prSet/>
      <dgm:spPr/>
      <dgm:t>
        <a:bodyPr/>
        <a:lstStyle/>
        <a:p>
          <a:endParaRPr lang="uk-UA"/>
        </a:p>
      </dgm:t>
    </dgm:pt>
    <dgm:pt modelId="{73D1D9E2-F0F8-4D46-A608-73CB08C9EE37}" type="sibTrans" cxnId="{E49AE7A4-D34A-4A35-AD70-06DD15655646}">
      <dgm:prSet/>
      <dgm:spPr/>
      <dgm:t>
        <a:bodyPr/>
        <a:lstStyle/>
        <a:p>
          <a:endParaRPr lang="uk-UA"/>
        </a:p>
      </dgm:t>
    </dgm:pt>
    <dgm:pt modelId="{7ABE16B4-0B31-431F-BF30-B56D86CC8C13}">
      <dgm:prSet phldrT="[Текст]" custT="1"/>
      <dgm:spPr/>
      <dgm:t>
        <a:bodyPr/>
        <a:lstStyle/>
        <a:p>
          <a:r>
            <a:rPr lang="uk-UA" sz="1800" dirty="0" smtClean="0">
              <a:solidFill>
                <a:schemeClr val="tx1"/>
              </a:solidFill>
            </a:rPr>
            <a:t>зір – сприйняття світла і кольору</a:t>
          </a:r>
          <a:endParaRPr lang="uk-UA" sz="1800" dirty="0">
            <a:solidFill>
              <a:schemeClr val="tx1"/>
            </a:solidFill>
          </a:endParaRPr>
        </a:p>
      </dgm:t>
    </dgm:pt>
    <dgm:pt modelId="{61714BC2-81C5-4040-A9F1-6923A3C994E7}" type="parTrans" cxnId="{54724D2B-F434-48BB-8263-2FD08926DF5B}">
      <dgm:prSet/>
      <dgm:spPr/>
      <dgm:t>
        <a:bodyPr/>
        <a:lstStyle/>
        <a:p>
          <a:endParaRPr lang="uk-UA"/>
        </a:p>
      </dgm:t>
    </dgm:pt>
    <dgm:pt modelId="{502BB666-706A-4796-84BC-04B2318224E9}" type="sibTrans" cxnId="{54724D2B-F434-48BB-8263-2FD08926DF5B}">
      <dgm:prSet/>
      <dgm:spPr/>
      <dgm:t>
        <a:bodyPr/>
        <a:lstStyle/>
        <a:p>
          <a:endParaRPr lang="uk-UA"/>
        </a:p>
      </dgm:t>
    </dgm:pt>
    <dgm:pt modelId="{35AEF4B3-BA8C-40F9-B475-F6B124040A29}">
      <dgm:prSet phldrT="[Текст]" custT="1"/>
      <dgm:spPr/>
      <dgm:t>
        <a:bodyPr/>
        <a:lstStyle/>
        <a:p>
          <a:r>
            <a:rPr lang="uk-UA" sz="1800" dirty="0" smtClean="0">
              <a:solidFill>
                <a:schemeClr val="tx1"/>
              </a:solidFill>
            </a:rPr>
            <a:t>слух – сприйняття звукових коливань</a:t>
          </a:r>
          <a:endParaRPr lang="uk-UA" sz="1800" dirty="0">
            <a:solidFill>
              <a:schemeClr val="tx1"/>
            </a:solidFill>
          </a:endParaRPr>
        </a:p>
      </dgm:t>
    </dgm:pt>
    <dgm:pt modelId="{D73579C2-2280-419E-B9F6-D72DE9A36BB8}" type="parTrans" cxnId="{95415AFE-F0FB-454C-8CC7-246A3997B153}">
      <dgm:prSet/>
      <dgm:spPr/>
      <dgm:t>
        <a:bodyPr/>
        <a:lstStyle/>
        <a:p>
          <a:endParaRPr lang="uk-UA"/>
        </a:p>
      </dgm:t>
    </dgm:pt>
    <dgm:pt modelId="{1220833E-3D3B-474B-BEF2-F25C847A54DE}" type="sibTrans" cxnId="{95415AFE-F0FB-454C-8CC7-246A3997B153}">
      <dgm:prSet/>
      <dgm:spPr/>
      <dgm:t>
        <a:bodyPr/>
        <a:lstStyle/>
        <a:p>
          <a:endParaRPr lang="uk-UA"/>
        </a:p>
      </dgm:t>
    </dgm:pt>
    <dgm:pt modelId="{097EDC6E-3F97-4A2C-A45A-90765336B733}">
      <dgm:prSet phldrT="[Текст]" custT="1"/>
      <dgm:spPr/>
      <dgm:t>
        <a:bodyPr/>
        <a:lstStyle/>
        <a:p>
          <a:r>
            <a:rPr lang="uk-UA" sz="1800" dirty="0" smtClean="0">
              <a:solidFill>
                <a:schemeClr val="tx1"/>
              </a:solidFill>
            </a:rPr>
            <a:t>нюх – сприйняття запахів</a:t>
          </a:r>
          <a:endParaRPr lang="uk-UA" sz="1800" dirty="0">
            <a:solidFill>
              <a:schemeClr val="tx1"/>
            </a:solidFill>
          </a:endParaRPr>
        </a:p>
      </dgm:t>
    </dgm:pt>
    <dgm:pt modelId="{CAC102A2-2EE2-4338-B5FC-251EAA385175}" type="parTrans" cxnId="{FDD0F12A-8B62-41F7-B59D-4A7E44BB5B7F}">
      <dgm:prSet/>
      <dgm:spPr/>
      <dgm:t>
        <a:bodyPr/>
        <a:lstStyle/>
        <a:p>
          <a:endParaRPr lang="uk-UA"/>
        </a:p>
      </dgm:t>
    </dgm:pt>
    <dgm:pt modelId="{149453EE-8512-4BA9-9259-439519EA5965}" type="sibTrans" cxnId="{FDD0F12A-8B62-41F7-B59D-4A7E44BB5B7F}">
      <dgm:prSet/>
      <dgm:spPr/>
      <dgm:t>
        <a:bodyPr/>
        <a:lstStyle/>
        <a:p>
          <a:endParaRPr lang="uk-UA"/>
        </a:p>
      </dgm:t>
    </dgm:pt>
    <dgm:pt modelId="{53197652-6796-49F5-9C30-2895DDBA0303}">
      <dgm:prSet phldrT="[Текст]" custT="1"/>
      <dgm:spPr/>
      <dgm:t>
        <a:bodyPr/>
        <a:lstStyle/>
        <a:p>
          <a:r>
            <a:rPr lang="uk-UA" sz="1800" dirty="0" smtClean="0">
              <a:solidFill>
                <a:schemeClr val="tx1"/>
              </a:solidFill>
            </a:rPr>
            <a:t>дотик - сприйняття форми, розміру, щільності, температури</a:t>
          </a:r>
          <a:endParaRPr lang="uk-UA" sz="1800" dirty="0">
            <a:solidFill>
              <a:schemeClr val="tx1"/>
            </a:solidFill>
          </a:endParaRPr>
        </a:p>
      </dgm:t>
    </dgm:pt>
    <dgm:pt modelId="{4C4D6A8E-EB06-4ED8-8FA5-4D7B8DC5C6F3}" type="parTrans" cxnId="{A3A4B3B5-BA44-4340-81A7-A002C707951E}">
      <dgm:prSet/>
      <dgm:spPr/>
      <dgm:t>
        <a:bodyPr/>
        <a:lstStyle/>
        <a:p>
          <a:endParaRPr lang="uk-UA"/>
        </a:p>
      </dgm:t>
    </dgm:pt>
    <dgm:pt modelId="{007A89B6-8C37-4FA4-848A-814718A780E5}" type="sibTrans" cxnId="{A3A4B3B5-BA44-4340-81A7-A002C707951E}">
      <dgm:prSet/>
      <dgm:spPr/>
      <dgm:t>
        <a:bodyPr/>
        <a:lstStyle/>
        <a:p>
          <a:endParaRPr lang="uk-UA"/>
        </a:p>
      </dgm:t>
    </dgm:pt>
    <dgm:pt modelId="{FAF2E656-D16B-4429-A90F-82C7945413A2}">
      <dgm:prSet phldrT="[Текст]" custT="1"/>
      <dgm:spPr/>
      <dgm:t>
        <a:bodyPr/>
        <a:lstStyle/>
        <a:p>
          <a:r>
            <a:rPr lang="uk-UA" sz="1800" dirty="0" smtClean="0">
              <a:solidFill>
                <a:schemeClr val="tx1"/>
              </a:solidFill>
            </a:rPr>
            <a:t>інші – сприйняття голоду, температури, руху, спраги тощо</a:t>
          </a:r>
          <a:endParaRPr lang="uk-UA" sz="1800" dirty="0">
            <a:solidFill>
              <a:schemeClr val="tx1"/>
            </a:solidFill>
          </a:endParaRPr>
        </a:p>
      </dgm:t>
    </dgm:pt>
    <dgm:pt modelId="{EBE4FAEE-E28B-42A6-A3EB-23561EC7B188}" type="parTrans" cxnId="{3A0BBA6E-E436-44DD-B4A1-A2925555500C}">
      <dgm:prSet/>
      <dgm:spPr/>
      <dgm:t>
        <a:bodyPr/>
        <a:lstStyle/>
        <a:p>
          <a:endParaRPr lang="uk-UA"/>
        </a:p>
      </dgm:t>
    </dgm:pt>
    <dgm:pt modelId="{DCD00D1B-9836-4FCC-8AFC-4A9CEA6C3476}" type="sibTrans" cxnId="{3A0BBA6E-E436-44DD-B4A1-A2925555500C}">
      <dgm:prSet/>
      <dgm:spPr/>
      <dgm:t>
        <a:bodyPr/>
        <a:lstStyle/>
        <a:p>
          <a:endParaRPr lang="uk-UA"/>
        </a:p>
      </dgm:t>
    </dgm:pt>
    <dgm:pt modelId="{F544F109-99AE-431F-A5C3-6F038C162438}">
      <dgm:prSet phldrT="[Текст]" custT="1"/>
      <dgm:spPr/>
      <dgm:t>
        <a:bodyPr/>
        <a:lstStyle/>
        <a:p>
          <a:r>
            <a:rPr lang="uk-UA" sz="1800" dirty="0" smtClean="0">
              <a:solidFill>
                <a:schemeClr val="tx1"/>
              </a:solidFill>
            </a:rPr>
            <a:t>рівновага – сприйняття положення тіла і його частин у просторі</a:t>
          </a:r>
          <a:endParaRPr lang="uk-UA" sz="1800" dirty="0">
            <a:solidFill>
              <a:schemeClr val="tx1"/>
            </a:solidFill>
          </a:endParaRPr>
        </a:p>
      </dgm:t>
    </dgm:pt>
    <dgm:pt modelId="{29585812-9246-4E05-B1C2-AFF4EF05EB5B}" type="parTrans" cxnId="{1DC75B76-C108-4574-BD89-D23084598470}">
      <dgm:prSet/>
      <dgm:spPr/>
      <dgm:t>
        <a:bodyPr/>
        <a:lstStyle/>
        <a:p>
          <a:endParaRPr lang="uk-UA"/>
        </a:p>
      </dgm:t>
    </dgm:pt>
    <dgm:pt modelId="{088702CE-7AD2-49F4-BD50-FCB83056AD85}" type="sibTrans" cxnId="{1DC75B76-C108-4574-BD89-D23084598470}">
      <dgm:prSet/>
      <dgm:spPr/>
      <dgm:t>
        <a:bodyPr/>
        <a:lstStyle/>
        <a:p>
          <a:endParaRPr lang="uk-UA"/>
        </a:p>
      </dgm:t>
    </dgm:pt>
    <dgm:pt modelId="{01F6C7E5-F1BD-4DA2-BB96-F44EF5B45E5D}" type="pres">
      <dgm:prSet presAssocID="{C2FFF191-16FA-4815-9C44-7440FD2D0450}" presName="cycle" presStyleCnt="0">
        <dgm:presLayoutVars>
          <dgm:chMax val="1"/>
          <dgm:dir/>
          <dgm:animLvl val="ctr"/>
          <dgm:resizeHandles val="exact"/>
        </dgm:presLayoutVars>
      </dgm:prSet>
      <dgm:spPr/>
      <dgm:t>
        <a:bodyPr/>
        <a:lstStyle/>
        <a:p>
          <a:endParaRPr lang="uk-UA"/>
        </a:p>
      </dgm:t>
    </dgm:pt>
    <dgm:pt modelId="{2FE601E3-222B-4572-BAE0-907A85C78077}" type="pres">
      <dgm:prSet presAssocID="{548C8441-3471-4718-A8C7-3362E164B4A3}" presName="centerShape" presStyleLbl="node0" presStyleIdx="0" presStyleCnt="1"/>
      <dgm:spPr/>
      <dgm:t>
        <a:bodyPr/>
        <a:lstStyle/>
        <a:p>
          <a:endParaRPr lang="uk-UA"/>
        </a:p>
      </dgm:t>
    </dgm:pt>
    <dgm:pt modelId="{7E7BD138-9B4C-4F80-9863-8C11A5311BC9}" type="pres">
      <dgm:prSet presAssocID="{61714BC2-81C5-4040-A9F1-6923A3C994E7}" presName="parTrans" presStyleLbl="bgSibTrans2D1" presStyleIdx="0" presStyleCnt="6"/>
      <dgm:spPr/>
      <dgm:t>
        <a:bodyPr/>
        <a:lstStyle/>
        <a:p>
          <a:endParaRPr lang="uk-UA"/>
        </a:p>
      </dgm:t>
    </dgm:pt>
    <dgm:pt modelId="{B35FB25B-A858-4FF5-831D-56A3F6EAC7B8}" type="pres">
      <dgm:prSet presAssocID="{7ABE16B4-0B31-431F-BF30-B56D86CC8C13}" presName="node" presStyleLbl="node1" presStyleIdx="0" presStyleCnt="6" custScaleX="131411" custRadScaleRad="83568" custRadScaleInc="135">
        <dgm:presLayoutVars>
          <dgm:bulletEnabled val="1"/>
        </dgm:presLayoutVars>
      </dgm:prSet>
      <dgm:spPr/>
      <dgm:t>
        <a:bodyPr/>
        <a:lstStyle/>
        <a:p>
          <a:endParaRPr lang="uk-UA"/>
        </a:p>
      </dgm:t>
    </dgm:pt>
    <dgm:pt modelId="{BD50DE2D-3C65-4F14-8BBF-54CF2362650E}" type="pres">
      <dgm:prSet presAssocID="{D73579C2-2280-419E-B9F6-D72DE9A36BB8}" presName="parTrans" presStyleLbl="bgSibTrans2D1" presStyleIdx="1" presStyleCnt="6"/>
      <dgm:spPr/>
      <dgm:t>
        <a:bodyPr/>
        <a:lstStyle/>
        <a:p>
          <a:endParaRPr lang="uk-UA"/>
        </a:p>
      </dgm:t>
    </dgm:pt>
    <dgm:pt modelId="{C1443FA2-79A9-4E8E-A4AF-7F8C9F34937C}" type="pres">
      <dgm:prSet presAssocID="{35AEF4B3-BA8C-40F9-B475-F6B124040A29}" presName="node" presStyleLbl="node1" presStyleIdx="1" presStyleCnt="6" custRadScaleRad="104616" custRadScaleInc="-20802">
        <dgm:presLayoutVars>
          <dgm:bulletEnabled val="1"/>
        </dgm:presLayoutVars>
      </dgm:prSet>
      <dgm:spPr/>
      <dgm:t>
        <a:bodyPr/>
        <a:lstStyle/>
        <a:p>
          <a:endParaRPr lang="uk-UA"/>
        </a:p>
      </dgm:t>
    </dgm:pt>
    <dgm:pt modelId="{440C3033-9423-45A2-A355-F7A9121B6C12}" type="pres">
      <dgm:prSet presAssocID="{CAC102A2-2EE2-4338-B5FC-251EAA385175}" presName="parTrans" presStyleLbl="bgSibTrans2D1" presStyleIdx="2" presStyleCnt="6"/>
      <dgm:spPr/>
      <dgm:t>
        <a:bodyPr/>
        <a:lstStyle/>
        <a:p>
          <a:endParaRPr lang="uk-UA"/>
        </a:p>
      </dgm:t>
    </dgm:pt>
    <dgm:pt modelId="{3B10555D-A880-4D21-90CE-7C61D49CC69A}" type="pres">
      <dgm:prSet presAssocID="{097EDC6E-3F97-4A2C-A45A-90765336B733}" presName="node" presStyleLbl="node1" presStyleIdx="2" presStyleCnt="6" custRadScaleRad="108394" custRadScaleInc="-35395">
        <dgm:presLayoutVars>
          <dgm:bulletEnabled val="1"/>
        </dgm:presLayoutVars>
      </dgm:prSet>
      <dgm:spPr/>
      <dgm:t>
        <a:bodyPr/>
        <a:lstStyle/>
        <a:p>
          <a:endParaRPr lang="uk-UA"/>
        </a:p>
      </dgm:t>
    </dgm:pt>
    <dgm:pt modelId="{A36D4A66-F170-42A7-8F5C-E9B7A5B75ADC}" type="pres">
      <dgm:prSet presAssocID="{4C4D6A8E-EB06-4ED8-8FA5-4D7B8DC5C6F3}" presName="parTrans" presStyleLbl="bgSibTrans2D1" presStyleIdx="3" presStyleCnt="6"/>
      <dgm:spPr/>
      <dgm:t>
        <a:bodyPr/>
        <a:lstStyle/>
        <a:p>
          <a:endParaRPr lang="uk-UA"/>
        </a:p>
      </dgm:t>
    </dgm:pt>
    <dgm:pt modelId="{DD69A886-10EE-4D81-9FD4-DCAF1326A044}" type="pres">
      <dgm:prSet presAssocID="{53197652-6796-49F5-9C30-2895DDBA0303}" presName="node" presStyleLbl="node1" presStyleIdx="3" presStyleCnt="6" custScaleX="234010">
        <dgm:presLayoutVars>
          <dgm:bulletEnabled val="1"/>
        </dgm:presLayoutVars>
      </dgm:prSet>
      <dgm:spPr/>
      <dgm:t>
        <a:bodyPr/>
        <a:lstStyle/>
        <a:p>
          <a:endParaRPr lang="uk-UA"/>
        </a:p>
      </dgm:t>
    </dgm:pt>
    <dgm:pt modelId="{A1BA1824-B421-4904-80BB-840DB0A73378}" type="pres">
      <dgm:prSet presAssocID="{29585812-9246-4E05-B1C2-AFF4EF05EB5B}" presName="parTrans" presStyleLbl="bgSibTrans2D1" presStyleIdx="4" presStyleCnt="6"/>
      <dgm:spPr/>
      <dgm:t>
        <a:bodyPr/>
        <a:lstStyle/>
        <a:p>
          <a:endParaRPr lang="uk-UA"/>
        </a:p>
      </dgm:t>
    </dgm:pt>
    <dgm:pt modelId="{D44AF5BD-6B05-48B1-A3AE-8D1F2E0C7AE5}" type="pres">
      <dgm:prSet presAssocID="{F544F109-99AE-431F-A5C3-6F038C162438}" presName="node" presStyleLbl="node1" presStyleIdx="4" presStyleCnt="6" custScaleX="158421" custRadScaleRad="96170" custRadScaleInc="26003">
        <dgm:presLayoutVars>
          <dgm:bulletEnabled val="1"/>
        </dgm:presLayoutVars>
      </dgm:prSet>
      <dgm:spPr/>
      <dgm:t>
        <a:bodyPr/>
        <a:lstStyle/>
        <a:p>
          <a:endParaRPr lang="uk-UA"/>
        </a:p>
      </dgm:t>
    </dgm:pt>
    <dgm:pt modelId="{1659F6A3-1501-44A9-A7A8-A8EEAB2E7080}" type="pres">
      <dgm:prSet presAssocID="{EBE4FAEE-E28B-42A6-A3EB-23561EC7B188}" presName="parTrans" presStyleLbl="bgSibTrans2D1" presStyleIdx="5" presStyleCnt="6"/>
      <dgm:spPr/>
      <dgm:t>
        <a:bodyPr/>
        <a:lstStyle/>
        <a:p>
          <a:endParaRPr lang="uk-UA"/>
        </a:p>
      </dgm:t>
    </dgm:pt>
    <dgm:pt modelId="{282D1A48-7D28-4733-95B1-EF525128F128}" type="pres">
      <dgm:prSet presAssocID="{FAF2E656-D16B-4429-A90F-82C7945413A2}" presName="node" presStyleLbl="node1" presStyleIdx="5" presStyleCnt="6" custScaleX="167711">
        <dgm:presLayoutVars>
          <dgm:bulletEnabled val="1"/>
        </dgm:presLayoutVars>
      </dgm:prSet>
      <dgm:spPr/>
      <dgm:t>
        <a:bodyPr/>
        <a:lstStyle/>
        <a:p>
          <a:endParaRPr lang="uk-UA"/>
        </a:p>
      </dgm:t>
    </dgm:pt>
  </dgm:ptLst>
  <dgm:cxnLst>
    <dgm:cxn modelId="{BAA09471-7A19-4F14-8B75-5B6128E4BDAA}" type="presOf" srcId="{097EDC6E-3F97-4A2C-A45A-90765336B733}" destId="{3B10555D-A880-4D21-90CE-7C61D49CC69A}" srcOrd="0" destOrd="0" presId="urn:microsoft.com/office/officeart/2005/8/layout/radial4"/>
    <dgm:cxn modelId="{95415AFE-F0FB-454C-8CC7-246A3997B153}" srcId="{548C8441-3471-4718-A8C7-3362E164B4A3}" destId="{35AEF4B3-BA8C-40F9-B475-F6B124040A29}" srcOrd="1" destOrd="0" parTransId="{D73579C2-2280-419E-B9F6-D72DE9A36BB8}" sibTransId="{1220833E-3D3B-474B-BEF2-F25C847A54DE}"/>
    <dgm:cxn modelId="{FDD0F12A-8B62-41F7-B59D-4A7E44BB5B7F}" srcId="{548C8441-3471-4718-A8C7-3362E164B4A3}" destId="{097EDC6E-3F97-4A2C-A45A-90765336B733}" srcOrd="2" destOrd="0" parTransId="{CAC102A2-2EE2-4338-B5FC-251EAA385175}" sibTransId="{149453EE-8512-4BA9-9259-439519EA5965}"/>
    <dgm:cxn modelId="{3A0BBA6E-E436-44DD-B4A1-A2925555500C}" srcId="{548C8441-3471-4718-A8C7-3362E164B4A3}" destId="{FAF2E656-D16B-4429-A90F-82C7945413A2}" srcOrd="5" destOrd="0" parTransId="{EBE4FAEE-E28B-42A6-A3EB-23561EC7B188}" sibTransId="{DCD00D1B-9836-4FCC-8AFC-4A9CEA6C3476}"/>
    <dgm:cxn modelId="{26F65DC9-14B6-4DA2-A545-9AD29CFFE036}" type="presOf" srcId="{548C8441-3471-4718-A8C7-3362E164B4A3}" destId="{2FE601E3-222B-4572-BAE0-907A85C78077}" srcOrd="0" destOrd="0" presId="urn:microsoft.com/office/officeart/2005/8/layout/radial4"/>
    <dgm:cxn modelId="{B3072B23-2857-492A-A20D-825C2FCD7640}" type="presOf" srcId="{4C4D6A8E-EB06-4ED8-8FA5-4D7B8DC5C6F3}" destId="{A36D4A66-F170-42A7-8F5C-E9B7A5B75ADC}" srcOrd="0" destOrd="0" presId="urn:microsoft.com/office/officeart/2005/8/layout/radial4"/>
    <dgm:cxn modelId="{B5E1A5C8-DEA5-448B-A3C6-991FB0DFA354}" type="presOf" srcId="{F544F109-99AE-431F-A5C3-6F038C162438}" destId="{D44AF5BD-6B05-48B1-A3AE-8D1F2E0C7AE5}" srcOrd="0" destOrd="0" presId="urn:microsoft.com/office/officeart/2005/8/layout/radial4"/>
    <dgm:cxn modelId="{CF82775F-E22B-4AB7-B9B5-41809A9CA427}" type="presOf" srcId="{EBE4FAEE-E28B-42A6-A3EB-23561EC7B188}" destId="{1659F6A3-1501-44A9-A7A8-A8EEAB2E7080}" srcOrd="0" destOrd="0" presId="urn:microsoft.com/office/officeart/2005/8/layout/radial4"/>
    <dgm:cxn modelId="{5133F0F8-0A52-4A05-A9A3-83B438EE32F9}" type="presOf" srcId="{35AEF4B3-BA8C-40F9-B475-F6B124040A29}" destId="{C1443FA2-79A9-4E8E-A4AF-7F8C9F34937C}" srcOrd="0" destOrd="0" presId="urn:microsoft.com/office/officeart/2005/8/layout/radial4"/>
    <dgm:cxn modelId="{8A2C195B-60A4-4159-AF21-17DE1955D979}" type="presOf" srcId="{FAF2E656-D16B-4429-A90F-82C7945413A2}" destId="{282D1A48-7D28-4733-95B1-EF525128F128}" srcOrd="0" destOrd="0" presId="urn:microsoft.com/office/officeart/2005/8/layout/radial4"/>
    <dgm:cxn modelId="{54724D2B-F434-48BB-8263-2FD08926DF5B}" srcId="{548C8441-3471-4718-A8C7-3362E164B4A3}" destId="{7ABE16B4-0B31-431F-BF30-B56D86CC8C13}" srcOrd="0" destOrd="0" parTransId="{61714BC2-81C5-4040-A9F1-6923A3C994E7}" sibTransId="{502BB666-706A-4796-84BC-04B2318224E9}"/>
    <dgm:cxn modelId="{738754B8-1F57-446F-BAD4-4BFA60A65017}" type="presOf" srcId="{7ABE16B4-0B31-431F-BF30-B56D86CC8C13}" destId="{B35FB25B-A858-4FF5-831D-56A3F6EAC7B8}" srcOrd="0" destOrd="0" presId="urn:microsoft.com/office/officeart/2005/8/layout/radial4"/>
    <dgm:cxn modelId="{DACD90F8-46BD-4917-9C54-30A7ACC51E0A}" type="presOf" srcId="{D73579C2-2280-419E-B9F6-D72DE9A36BB8}" destId="{BD50DE2D-3C65-4F14-8BBF-54CF2362650E}" srcOrd="0" destOrd="0" presId="urn:microsoft.com/office/officeart/2005/8/layout/radial4"/>
    <dgm:cxn modelId="{1DC75B76-C108-4574-BD89-D23084598470}" srcId="{548C8441-3471-4718-A8C7-3362E164B4A3}" destId="{F544F109-99AE-431F-A5C3-6F038C162438}" srcOrd="4" destOrd="0" parTransId="{29585812-9246-4E05-B1C2-AFF4EF05EB5B}" sibTransId="{088702CE-7AD2-49F4-BD50-FCB83056AD85}"/>
    <dgm:cxn modelId="{A71D0131-E74A-4386-A686-1B8D092BBB7A}" type="presOf" srcId="{61714BC2-81C5-4040-A9F1-6923A3C994E7}" destId="{7E7BD138-9B4C-4F80-9863-8C11A5311BC9}" srcOrd="0" destOrd="0" presId="urn:microsoft.com/office/officeart/2005/8/layout/radial4"/>
    <dgm:cxn modelId="{B3495560-25E0-4327-AA23-6B5B7A0CE6BC}" type="presOf" srcId="{53197652-6796-49F5-9C30-2895DDBA0303}" destId="{DD69A886-10EE-4D81-9FD4-DCAF1326A044}" srcOrd="0" destOrd="0" presId="urn:microsoft.com/office/officeart/2005/8/layout/radial4"/>
    <dgm:cxn modelId="{A3A4B3B5-BA44-4340-81A7-A002C707951E}" srcId="{548C8441-3471-4718-A8C7-3362E164B4A3}" destId="{53197652-6796-49F5-9C30-2895DDBA0303}" srcOrd="3" destOrd="0" parTransId="{4C4D6A8E-EB06-4ED8-8FA5-4D7B8DC5C6F3}" sibTransId="{007A89B6-8C37-4FA4-848A-814718A780E5}"/>
    <dgm:cxn modelId="{4BFFC331-B31D-4D74-9853-0953F6647B14}" type="presOf" srcId="{C2FFF191-16FA-4815-9C44-7440FD2D0450}" destId="{01F6C7E5-F1BD-4DA2-BB96-F44EF5B45E5D}" srcOrd="0" destOrd="0" presId="urn:microsoft.com/office/officeart/2005/8/layout/radial4"/>
    <dgm:cxn modelId="{6FC1923B-8D1C-497D-B55C-C2CD19B78DA3}" type="presOf" srcId="{29585812-9246-4E05-B1C2-AFF4EF05EB5B}" destId="{A1BA1824-B421-4904-80BB-840DB0A73378}" srcOrd="0" destOrd="0" presId="urn:microsoft.com/office/officeart/2005/8/layout/radial4"/>
    <dgm:cxn modelId="{ED232D7A-E2B9-4A1D-81E6-2898629D0515}" type="presOf" srcId="{CAC102A2-2EE2-4338-B5FC-251EAA385175}" destId="{440C3033-9423-45A2-A355-F7A9121B6C12}" srcOrd="0" destOrd="0" presId="urn:microsoft.com/office/officeart/2005/8/layout/radial4"/>
    <dgm:cxn modelId="{E49AE7A4-D34A-4A35-AD70-06DD15655646}" srcId="{C2FFF191-16FA-4815-9C44-7440FD2D0450}" destId="{548C8441-3471-4718-A8C7-3362E164B4A3}" srcOrd="0" destOrd="0" parTransId="{24A90975-DADF-4B7E-A25D-6A61497587C7}" sibTransId="{73D1D9E2-F0F8-4D46-A608-73CB08C9EE37}"/>
    <dgm:cxn modelId="{ADB750BA-F1AF-4525-9A78-5486CAA2E393}" type="presParOf" srcId="{01F6C7E5-F1BD-4DA2-BB96-F44EF5B45E5D}" destId="{2FE601E3-222B-4572-BAE0-907A85C78077}" srcOrd="0" destOrd="0" presId="urn:microsoft.com/office/officeart/2005/8/layout/radial4"/>
    <dgm:cxn modelId="{DDA3D185-1203-4E4A-B0B5-C5FCE087A964}" type="presParOf" srcId="{01F6C7E5-F1BD-4DA2-BB96-F44EF5B45E5D}" destId="{7E7BD138-9B4C-4F80-9863-8C11A5311BC9}" srcOrd="1" destOrd="0" presId="urn:microsoft.com/office/officeart/2005/8/layout/radial4"/>
    <dgm:cxn modelId="{863FC883-20EC-4C64-999D-CF8EC0B23EC0}" type="presParOf" srcId="{01F6C7E5-F1BD-4DA2-BB96-F44EF5B45E5D}" destId="{B35FB25B-A858-4FF5-831D-56A3F6EAC7B8}" srcOrd="2" destOrd="0" presId="urn:microsoft.com/office/officeart/2005/8/layout/radial4"/>
    <dgm:cxn modelId="{130E05B4-DFE7-4903-9083-CE8EF3CEF93D}" type="presParOf" srcId="{01F6C7E5-F1BD-4DA2-BB96-F44EF5B45E5D}" destId="{BD50DE2D-3C65-4F14-8BBF-54CF2362650E}" srcOrd="3" destOrd="0" presId="urn:microsoft.com/office/officeart/2005/8/layout/radial4"/>
    <dgm:cxn modelId="{6797F024-FD45-4A48-A6E5-E7C1ADD55747}" type="presParOf" srcId="{01F6C7E5-F1BD-4DA2-BB96-F44EF5B45E5D}" destId="{C1443FA2-79A9-4E8E-A4AF-7F8C9F34937C}" srcOrd="4" destOrd="0" presId="urn:microsoft.com/office/officeart/2005/8/layout/radial4"/>
    <dgm:cxn modelId="{F0F705A5-DA85-4347-8F09-AD49A6AF9233}" type="presParOf" srcId="{01F6C7E5-F1BD-4DA2-BB96-F44EF5B45E5D}" destId="{440C3033-9423-45A2-A355-F7A9121B6C12}" srcOrd="5" destOrd="0" presId="urn:microsoft.com/office/officeart/2005/8/layout/radial4"/>
    <dgm:cxn modelId="{E0AF6907-0809-428C-8A98-D8F6DE200410}" type="presParOf" srcId="{01F6C7E5-F1BD-4DA2-BB96-F44EF5B45E5D}" destId="{3B10555D-A880-4D21-90CE-7C61D49CC69A}" srcOrd="6" destOrd="0" presId="urn:microsoft.com/office/officeart/2005/8/layout/radial4"/>
    <dgm:cxn modelId="{3F84DD5B-5619-4C5F-9CE3-17D09F2A6FC9}" type="presParOf" srcId="{01F6C7E5-F1BD-4DA2-BB96-F44EF5B45E5D}" destId="{A36D4A66-F170-42A7-8F5C-E9B7A5B75ADC}" srcOrd="7" destOrd="0" presId="urn:microsoft.com/office/officeart/2005/8/layout/radial4"/>
    <dgm:cxn modelId="{9CE19BC9-C21C-4176-A53B-F1A3F035077C}" type="presParOf" srcId="{01F6C7E5-F1BD-4DA2-BB96-F44EF5B45E5D}" destId="{DD69A886-10EE-4D81-9FD4-DCAF1326A044}" srcOrd="8" destOrd="0" presId="urn:microsoft.com/office/officeart/2005/8/layout/radial4"/>
    <dgm:cxn modelId="{3AD90DC3-B82D-4165-811F-606C49CE817A}" type="presParOf" srcId="{01F6C7E5-F1BD-4DA2-BB96-F44EF5B45E5D}" destId="{A1BA1824-B421-4904-80BB-840DB0A73378}" srcOrd="9" destOrd="0" presId="urn:microsoft.com/office/officeart/2005/8/layout/radial4"/>
    <dgm:cxn modelId="{68636B7A-591A-4767-BEFE-2A1682A8B5C8}" type="presParOf" srcId="{01F6C7E5-F1BD-4DA2-BB96-F44EF5B45E5D}" destId="{D44AF5BD-6B05-48B1-A3AE-8D1F2E0C7AE5}" srcOrd="10" destOrd="0" presId="urn:microsoft.com/office/officeart/2005/8/layout/radial4"/>
    <dgm:cxn modelId="{FAEB9A3D-2314-414B-AB28-CE8D0DA82D56}" type="presParOf" srcId="{01F6C7E5-F1BD-4DA2-BB96-F44EF5B45E5D}" destId="{1659F6A3-1501-44A9-A7A8-A8EEAB2E7080}" srcOrd="11" destOrd="0" presId="urn:microsoft.com/office/officeart/2005/8/layout/radial4"/>
    <dgm:cxn modelId="{4205954A-E307-46AE-A611-A03B51F13912}" type="presParOf" srcId="{01F6C7E5-F1BD-4DA2-BB96-F44EF5B45E5D}" destId="{282D1A48-7D28-4733-95B1-EF525128F12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39D78E-1BC9-4A5F-BC06-D000A5B12A9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uk-UA"/>
        </a:p>
      </dgm:t>
    </dgm:pt>
    <dgm:pt modelId="{2D361DFF-5978-40A9-876A-0E7241C23657}">
      <dgm:prSet phldrT="[Текст]" custT="1"/>
      <dgm:spPr/>
      <dgm:t>
        <a:bodyPr/>
        <a:lstStyle/>
        <a:p>
          <a:r>
            <a:rPr lang="uk-UA" sz="1800" cap="all" baseline="0" dirty="0" smtClean="0"/>
            <a:t>Рецептор</a:t>
          </a:r>
          <a:endParaRPr lang="uk-UA" sz="1800" cap="all" baseline="0" dirty="0"/>
        </a:p>
      </dgm:t>
    </dgm:pt>
    <dgm:pt modelId="{9DFFF687-7C42-46F8-A06D-C9F517C60A0C}" type="parTrans" cxnId="{D2BDD5E4-3971-4BEE-A675-3AE0832D2F6A}">
      <dgm:prSet/>
      <dgm:spPr/>
      <dgm:t>
        <a:bodyPr/>
        <a:lstStyle/>
        <a:p>
          <a:endParaRPr lang="uk-UA"/>
        </a:p>
      </dgm:t>
    </dgm:pt>
    <dgm:pt modelId="{A4C62D5A-0B6A-4B9F-BFCD-3AF8F1C8847C}" type="sibTrans" cxnId="{D2BDD5E4-3971-4BEE-A675-3AE0832D2F6A}">
      <dgm:prSet/>
      <dgm:spPr/>
      <dgm:t>
        <a:bodyPr/>
        <a:lstStyle/>
        <a:p>
          <a:endParaRPr lang="uk-UA"/>
        </a:p>
      </dgm:t>
    </dgm:pt>
    <dgm:pt modelId="{9BD0E931-BD36-4212-ABB7-F475B385F1CA}">
      <dgm:prSet phldrT="[Текст]" custT="1"/>
      <dgm:spPr/>
      <dgm:t>
        <a:bodyPr/>
        <a:lstStyle/>
        <a:p>
          <a:r>
            <a:rPr lang="uk-UA" sz="1800" dirty="0" smtClean="0"/>
            <a:t>колбочки і палички ока</a:t>
          </a:r>
          <a:endParaRPr lang="uk-UA" sz="1800" dirty="0"/>
        </a:p>
      </dgm:t>
    </dgm:pt>
    <dgm:pt modelId="{6FABE49C-9DD9-485C-937A-09D0136D767E}" type="parTrans" cxnId="{B31DE621-5D83-4957-87A1-114DBDA5492D}">
      <dgm:prSet/>
      <dgm:spPr/>
      <dgm:t>
        <a:bodyPr/>
        <a:lstStyle/>
        <a:p>
          <a:endParaRPr lang="uk-UA"/>
        </a:p>
      </dgm:t>
    </dgm:pt>
    <dgm:pt modelId="{1F9AFD4C-9792-43D3-B5A8-AFA80D8F083C}" type="sibTrans" cxnId="{B31DE621-5D83-4957-87A1-114DBDA5492D}">
      <dgm:prSet/>
      <dgm:spPr/>
      <dgm:t>
        <a:bodyPr/>
        <a:lstStyle/>
        <a:p>
          <a:endParaRPr lang="uk-UA"/>
        </a:p>
      </dgm:t>
    </dgm:pt>
    <dgm:pt modelId="{73F177A4-75BA-4A57-A2A6-531CE3ABD676}">
      <dgm:prSet phldrT="[Текст]" custT="1"/>
      <dgm:spPr/>
      <dgm:t>
        <a:bodyPr/>
        <a:lstStyle/>
        <a:p>
          <a:r>
            <a:rPr lang="uk-UA" sz="1800" cap="all" baseline="0" dirty="0" smtClean="0"/>
            <a:t>Провідні шляхи</a:t>
          </a:r>
          <a:endParaRPr lang="uk-UA" sz="1800" cap="all" baseline="0" dirty="0"/>
        </a:p>
      </dgm:t>
    </dgm:pt>
    <dgm:pt modelId="{6F40C6AA-E629-4489-B889-59710B449FB0}" type="parTrans" cxnId="{C6846B8D-2F10-4433-AF46-1E8C973972F0}">
      <dgm:prSet/>
      <dgm:spPr/>
      <dgm:t>
        <a:bodyPr/>
        <a:lstStyle/>
        <a:p>
          <a:endParaRPr lang="uk-UA"/>
        </a:p>
      </dgm:t>
    </dgm:pt>
    <dgm:pt modelId="{5D11004E-B502-4C3C-B537-F57A12C847E1}" type="sibTrans" cxnId="{C6846B8D-2F10-4433-AF46-1E8C973972F0}">
      <dgm:prSet/>
      <dgm:spPr/>
      <dgm:t>
        <a:bodyPr/>
        <a:lstStyle/>
        <a:p>
          <a:endParaRPr lang="uk-UA"/>
        </a:p>
      </dgm:t>
    </dgm:pt>
    <dgm:pt modelId="{B95CE886-B650-476B-B29C-A97E2B33CD9A}">
      <dgm:prSet phldrT="[Текст]" custT="1"/>
      <dgm:spPr/>
      <dgm:t>
        <a:bodyPr/>
        <a:lstStyle/>
        <a:p>
          <a:r>
            <a:rPr lang="uk-UA" sz="1800" dirty="0" smtClean="0"/>
            <a:t>зорові нерви</a:t>
          </a:r>
          <a:endParaRPr lang="uk-UA" sz="1800" dirty="0"/>
        </a:p>
      </dgm:t>
    </dgm:pt>
    <dgm:pt modelId="{55DD2810-1225-43EA-8FB4-A2E59AB4E72E}" type="parTrans" cxnId="{F5D36AC6-4D40-4FAD-8FDB-3DA17753EFBF}">
      <dgm:prSet/>
      <dgm:spPr/>
      <dgm:t>
        <a:bodyPr/>
        <a:lstStyle/>
        <a:p>
          <a:endParaRPr lang="uk-UA"/>
        </a:p>
      </dgm:t>
    </dgm:pt>
    <dgm:pt modelId="{D890FEE6-733D-4B5A-88E1-FBD5784CD2EE}" type="sibTrans" cxnId="{F5D36AC6-4D40-4FAD-8FDB-3DA17753EFBF}">
      <dgm:prSet/>
      <dgm:spPr/>
      <dgm:t>
        <a:bodyPr/>
        <a:lstStyle/>
        <a:p>
          <a:endParaRPr lang="uk-UA"/>
        </a:p>
      </dgm:t>
    </dgm:pt>
    <dgm:pt modelId="{F611832D-35FC-44B6-B967-4B76E289F968}">
      <dgm:prSet phldrT="[Текст]" custT="1"/>
      <dgm:spPr/>
      <dgm:t>
        <a:bodyPr/>
        <a:lstStyle/>
        <a:p>
          <a:r>
            <a:rPr lang="uk-UA" sz="1800" dirty="0" smtClean="0"/>
            <a:t>слухові нерви</a:t>
          </a:r>
          <a:endParaRPr lang="uk-UA" sz="1800" dirty="0"/>
        </a:p>
      </dgm:t>
    </dgm:pt>
    <dgm:pt modelId="{8116B29A-E963-4913-B9D8-82FD44CCF03D}" type="parTrans" cxnId="{63A4B01E-0068-4840-85EA-40F6604D6946}">
      <dgm:prSet/>
      <dgm:spPr/>
      <dgm:t>
        <a:bodyPr/>
        <a:lstStyle/>
        <a:p>
          <a:endParaRPr lang="uk-UA"/>
        </a:p>
      </dgm:t>
    </dgm:pt>
    <dgm:pt modelId="{36A8CCCE-A691-4EE8-BCE6-B46BACEB4108}" type="sibTrans" cxnId="{63A4B01E-0068-4840-85EA-40F6604D6946}">
      <dgm:prSet/>
      <dgm:spPr/>
      <dgm:t>
        <a:bodyPr/>
        <a:lstStyle/>
        <a:p>
          <a:endParaRPr lang="uk-UA"/>
        </a:p>
      </dgm:t>
    </dgm:pt>
    <dgm:pt modelId="{D3C357A8-8E6E-44A3-B56C-5A53C1FB4486}">
      <dgm:prSet phldrT="[Текст]" custT="1"/>
      <dgm:spPr/>
      <dgm:t>
        <a:bodyPr/>
        <a:lstStyle/>
        <a:p>
          <a:r>
            <a:rPr lang="uk-UA" sz="1800" cap="all" baseline="0" dirty="0" smtClean="0"/>
            <a:t>Мозкове закінчення</a:t>
          </a:r>
          <a:endParaRPr lang="uk-UA" sz="1800" cap="all" baseline="0" dirty="0"/>
        </a:p>
      </dgm:t>
    </dgm:pt>
    <dgm:pt modelId="{13F443A9-E990-44CD-8DF6-DB3F72125120}" type="parTrans" cxnId="{F05E8813-B24B-4057-9E7A-44498934F7BC}">
      <dgm:prSet/>
      <dgm:spPr/>
      <dgm:t>
        <a:bodyPr/>
        <a:lstStyle/>
        <a:p>
          <a:endParaRPr lang="uk-UA"/>
        </a:p>
      </dgm:t>
    </dgm:pt>
    <dgm:pt modelId="{BFCB3F57-DC5F-40A4-9F68-7C2EE0C95834}" type="sibTrans" cxnId="{F05E8813-B24B-4057-9E7A-44498934F7BC}">
      <dgm:prSet/>
      <dgm:spPr/>
      <dgm:t>
        <a:bodyPr/>
        <a:lstStyle/>
        <a:p>
          <a:endParaRPr lang="uk-UA"/>
        </a:p>
      </dgm:t>
    </dgm:pt>
    <dgm:pt modelId="{9EB8E1A0-487F-48C1-AAA2-048E39A0823F}">
      <dgm:prSet phldrT="[Текст]" custT="1"/>
      <dgm:spPr/>
      <dgm:t>
        <a:bodyPr/>
        <a:lstStyle/>
        <a:p>
          <a:r>
            <a:rPr lang="uk-UA" sz="1800" dirty="0" smtClean="0"/>
            <a:t>потилична доля кори </a:t>
          </a:r>
          <a:endParaRPr lang="uk-UA" sz="1800" dirty="0"/>
        </a:p>
      </dgm:t>
    </dgm:pt>
    <dgm:pt modelId="{29DC8EAE-954C-4DC0-AA16-D6C3691EF0E8}" type="parTrans" cxnId="{69297EDA-56B8-4A28-B03B-F96F057D277B}">
      <dgm:prSet/>
      <dgm:spPr/>
      <dgm:t>
        <a:bodyPr/>
        <a:lstStyle/>
        <a:p>
          <a:endParaRPr lang="uk-UA"/>
        </a:p>
      </dgm:t>
    </dgm:pt>
    <dgm:pt modelId="{E3F13C4C-17B5-4568-8565-C06458D9F524}" type="sibTrans" cxnId="{69297EDA-56B8-4A28-B03B-F96F057D277B}">
      <dgm:prSet/>
      <dgm:spPr/>
      <dgm:t>
        <a:bodyPr/>
        <a:lstStyle/>
        <a:p>
          <a:endParaRPr lang="uk-UA"/>
        </a:p>
      </dgm:t>
    </dgm:pt>
    <dgm:pt modelId="{2CA98AF3-30BF-4A14-8AFB-5921B6E5A002}">
      <dgm:prSet phldrT="[Текст]" custT="1"/>
      <dgm:spPr/>
      <dgm:t>
        <a:bodyPr/>
        <a:lstStyle/>
        <a:p>
          <a:r>
            <a:rPr lang="uk-UA" sz="1800" dirty="0" smtClean="0"/>
            <a:t>скронева зона кори </a:t>
          </a:r>
          <a:endParaRPr lang="uk-UA" sz="1800" dirty="0"/>
        </a:p>
      </dgm:t>
    </dgm:pt>
    <dgm:pt modelId="{47ED507A-6147-434C-B5E3-98CBE8F12B22}" type="parTrans" cxnId="{3C7396A3-00F9-4C1F-B071-683FCE720108}">
      <dgm:prSet/>
      <dgm:spPr/>
      <dgm:t>
        <a:bodyPr/>
        <a:lstStyle/>
        <a:p>
          <a:endParaRPr lang="uk-UA"/>
        </a:p>
      </dgm:t>
    </dgm:pt>
    <dgm:pt modelId="{B8244AF1-C527-4444-BC9A-BD37C40980EA}" type="sibTrans" cxnId="{3C7396A3-00F9-4C1F-B071-683FCE720108}">
      <dgm:prSet/>
      <dgm:spPr/>
      <dgm:t>
        <a:bodyPr/>
        <a:lstStyle/>
        <a:p>
          <a:endParaRPr lang="uk-UA"/>
        </a:p>
      </dgm:t>
    </dgm:pt>
    <dgm:pt modelId="{DE77570A-A97E-4F8C-9B39-C429B0709EE7}">
      <dgm:prSet phldrT="[Текст]" custT="1"/>
      <dgm:spPr/>
      <dgm:t>
        <a:bodyPr/>
        <a:lstStyle/>
        <a:p>
          <a:r>
            <a:rPr lang="uk-UA" sz="1800" dirty="0" smtClean="0"/>
            <a:t>завитка </a:t>
          </a:r>
          <a:r>
            <a:rPr lang="uk-UA" sz="1800" dirty="0" smtClean="0"/>
            <a:t>внутрішнього вуха</a:t>
          </a:r>
          <a:endParaRPr lang="uk-UA" sz="1800" dirty="0"/>
        </a:p>
      </dgm:t>
    </dgm:pt>
    <dgm:pt modelId="{40ADA6B7-E375-4948-81E1-116E52BF91A0}" type="parTrans" cxnId="{D8EE10B2-57E3-4802-9DA7-7D3495B9FE7E}">
      <dgm:prSet/>
      <dgm:spPr/>
      <dgm:t>
        <a:bodyPr/>
        <a:lstStyle/>
        <a:p>
          <a:endParaRPr lang="uk-UA"/>
        </a:p>
      </dgm:t>
    </dgm:pt>
    <dgm:pt modelId="{C50CF4DD-B338-495B-9FAD-1ABA0929B161}" type="sibTrans" cxnId="{D8EE10B2-57E3-4802-9DA7-7D3495B9FE7E}">
      <dgm:prSet/>
      <dgm:spPr/>
      <dgm:t>
        <a:bodyPr/>
        <a:lstStyle/>
        <a:p>
          <a:endParaRPr lang="uk-UA"/>
        </a:p>
      </dgm:t>
    </dgm:pt>
    <dgm:pt modelId="{E7659F90-D3BD-42FA-A914-ADB50E4F9113}" type="pres">
      <dgm:prSet presAssocID="{FE39D78E-1BC9-4A5F-BC06-D000A5B12A93}" presName="theList" presStyleCnt="0">
        <dgm:presLayoutVars>
          <dgm:dir/>
          <dgm:animLvl val="lvl"/>
          <dgm:resizeHandles val="exact"/>
        </dgm:presLayoutVars>
      </dgm:prSet>
      <dgm:spPr/>
      <dgm:t>
        <a:bodyPr/>
        <a:lstStyle/>
        <a:p>
          <a:endParaRPr lang="uk-UA"/>
        </a:p>
      </dgm:t>
    </dgm:pt>
    <dgm:pt modelId="{60F07DBC-6723-4195-AA78-9626750DB6A2}" type="pres">
      <dgm:prSet presAssocID="{2D361DFF-5978-40A9-876A-0E7241C23657}" presName="compNode" presStyleCnt="0"/>
      <dgm:spPr/>
    </dgm:pt>
    <dgm:pt modelId="{021BD3C0-247D-46E1-B92B-D5E0DAF796D4}" type="pres">
      <dgm:prSet presAssocID="{2D361DFF-5978-40A9-876A-0E7241C23657}" presName="noGeometry" presStyleCnt="0"/>
      <dgm:spPr/>
    </dgm:pt>
    <dgm:pt modelId="{1EF02919-733E-4122-B959-082D31C592EF}" type="pres">
      <dgm:prSet presAssocID="{2D361DFF-5978-40A9-876A-0E7241C23657}" presName="childTextVisible" presStyleLbl="bgAccFollowNode1" presStyleIdx="0" presStyleCnt="3" custScaleX="176635" custScaleY="192176" custLinFactNeighborX="61931" custLinFactNeighborY="-81220">
        <dgm:presLayoutVars>
          <dgm:bulletEnabled val="1"/>
        </dgm:presLayoutVars>
      </dgm:prSet>
      <dgm:spPr/>
      <dgm:t>
        <a:bodyPr/>
        <a:lstStyle/>
        <a:p>
          <a:endParaRPr lang="uk-UA"/>
        </a:p>
      </dgm:t>
    </dgm:pt>
    <dgm:pt modelId="{40002850-C7B5-4A4D-807D-22CC622ACCBD}" type="pres">
      <dgm:prSet presAssocID="{2D361DFF-5978-40A9-876A-0E7241C23657}" presName="childTextHidden" presStyleLbl="bgAccFollowNode1" presStyleIdx="0" presStyleCnt="3"/>
      <dgm:spPr/>
      <dgm:t>
        <a:bodyPr/>
        <a:lstStyle/>
        <a:p>
          <a:endParaRPr lang="uk-UA"/>
        </a:p>
      </dgm:t>
    </dgm:pt>
    <dgm:pt modelId="{0DDACC3C-4CDD-4720-A6CF-C483B0EE7A68}" type="pres">
      <dgm:prSet presAssocID="{2D361DFF-5978-40A9-876A-0E7241C23657}" presName="parentText" presStyleLbl="node1" presStyleIdx="0" presStyleCnt="3" custScaleX="244906" custScaleY="252033" custLinFactY="-14288" custLinFactNeighborX="20123" custLinFactNeighborY="-100000">
        <dgm:presLayoutVars>
          <dgm:chMax val="1"/>
          <dgm:bulletEnabled val="1"/>
        </dgm:presLayoutVars>
      </dgm:prSet>
      <dgm:spPr/>
      <dgm:t>
        <a:bodyPr/>
        <a:lstStyle/>
        <a:p>
          <a:endParaRPr lang="uk-UA"/>
        </a:p>
      </dgm:t>
    </dgm:pt>
    <dgm:pt modelId="{871A8244-65AD-4C8C-97EA-45E071C58933}" type="pres">
      <dgm:prSet presAssocID="{2D361DFF-5978-40A9-876A-0E7241C23657}" presName="aSpace" presStyleCnt="0"/>
      <dgm:spPr/>
    </dgm:pt>
    <dgm:pt modelId="{7832A05C-F798-45EE-B337-8C4C66A71B3B}" type="pres">
      <dgm:prSet presAssocID="{73F177A4-75BA-4A57-A2A6-531CE3ABD676}" presName="compNode" presStyleCnt="0"/>
      <dgm:spPr/>
    </dgm:pt>
    <dgm:pt modelId="{76B1EE0E-5452-4D9F-A35C-F5D95798E205}" type="pres">
      <dgm:prSet presAssocID="{73F177A4-75BA-4A57-A2A6-531CE3ABD676}" presName="noGeometry" presStyleCnt="0"/>
      <dgm:spPr/>
    </dgm:pt>
    <dgm:pt modelId="{3D23CF59-3D03-4070-B069-2432C7509D08}" type="pres">
      <dgm:prSet presAssocID="{73F177A4-75BA-4A57-A2A6-531CE3ABD676}" presName="childTextVisible" presStyleLbl="bgAccFollowNode1" presStyleIdx="1" presStyleCnt="3" custScaleX="153921" custScaleY="157612" custLinFactNeighborX="35250" custLinFactNeighborY="1823">
        <dgm:presLayoutVars>
          <dgm:bulletEnabled val="1"/>
        </dgm:presLayoutVars>
      </dgm:prSet>
      <dgm:spPr/>
      <dgm:t>
        <a:bodyPr/>
        <a:lstStyle/>
        <a:p>
          <a:endParaRPr lang="uk-UA"/>
        </a:p>
      </dgm:t>
    </dgm:pt>
    <dgm:pt modelId="{C019D59A-5933-40C8-A1C7-D2268F69B531}" type="pres">
      <dgm:prSet presAssocID="{73F177A4-75BA-4A57-A2A6-531CE3ABD676}" presName="childTextHidden" presStyleLbl="bgAccFollowNode1" presStyleIdx="1" presStyleCnt="3"/>
      <dgm:spPr/>
      <dgm:t>
        <a:bodyPr/>
        <a:lstStyle/>
        <a:p>
          <a:endParaRPr lang="uk-UA"/>
        </a:p>
      </dgm:t>
    </dgm:pt>
    <dgm:pt modelId="{EF0722F2-5FA1-4387-8935-401ED7F5397B}" type="pres">
      <dgm:prSet presAssocID="{73F177A4-75BA-4A57-A2A6-531CE3ABD676}" presName="parentText" presStyleLbl="node1" presStyleIdx="1" presStyleCnt="3" custScaleX="288170" custScaleY="257282" custLinFactX="-7237" custLinFactNeighborX="-100000" custLinFactNeighborY="98877">
        <dgm:presLayoutVars>
          <dgm:chMax val="1"/>
          <dgm:bulletEnabled val="1"/>
        </dgm:presLayoutVars>
      </dgm:prSet>
      <dgm:spPr/>
      <dgm:t>
        <a:bodyPr/>
        <a:lstStyle/>
        <a:p>
          <a:endParaRPr lang="uk-UA"/>
        </a:p>
      </dgm:t>
    </dgm:pt>
    <dgm:pt modelId="{49ADA04A-2FE8-498A-862C-B918BF93A11E}" type="pres">
      <dgm:prSet presAssocID="{73F177A4-75BA-4A57-A2A6-531CE3ABD676}" presName="aSpace" presStyleCnt="0"/>
      <dgm:spPr/>
    </dgm:pt>
    <dgm:pt modelId="{AFD0F848-65E0-46FF-996E-DA018B662BF5}" type="pres">
      <dgm:prSet presAssocID="{D3C357A8-8E6E-44A3-B56C-5A53C1FB4486}" presName="compNode" presStyleCnt="0"/>
      <dgm:spPr/>
    </dgm:pt>
    <dgm:pt modelId="{434E7391-EFAA-4919-9862-BD3595E730AA}" type="pres">
      <dgm:prSet presAssocID="{D3C357A8-8E6E-44A3-B56C-5A53C1FB4486}" presName="noGeometry" presStyleCnt="0"/>
      <dgm:spPr/>
    </dgm:pt>
    <dgm:pt modelId="{BD69DC95-44DD-4A9C-A6CE-4E2F5763EB0D}" type="pres">
      <dgm:prSet presAssocID="{D3C357A8-8E6E-44A3-B56C-5A53C1FB4486}" presName="childTextVisible" presStyleLbl="bgAccFollowNode1" presStyleIdx="2" presStyleCnt="3" custScaleX="149599" custScaleY="217565" custLinFactY="2703" custLinFactNeighborX="-787" custLinFactNeighborY="100000">
        <dgm:presLayoutVars>
          <dgm:bulletEnabled val="1"/>
        </dgm:presLayoutVars>
      </dgm:prSet>
      <dgm:spPr/>
      <dgm:t>
        <a:bodyPr/>
        <a:lstStyle/>
        <a:p>
          <a:endParaRPr lang="uk-UA"/>
        </a:p>
      </dgm:t>
    </dgm:pt>
    <dgm:pt modelId="{84BD9280-3EEE-42BB-A597-5CE206C144A4}" type="pres">
      <dgm:prSet presAssocID="{D3C357A8-8E6E-44A3-B56C-5A53C1FB4486}" presName="childTextHidden" presStyleLbl="bgAccFollowNode1" presStyleIdx="2" presStyleCnt="3"/>
      <dgm:spPr/>
      <dgm:t>
        <a:bodyPr/>
        <a:lstStyle/>
        <a:p>
          <a:endParaRPr lang="uk-UA"/>
        </a:p>
      </dgm:t>
    </dgm:pt>
    <dgm:pt modelId="{4802B057-E0AD-4B85-AF61-CB7319BA3970}" type="pres">
      <dgm:prSet presAssocID="{D3C357A8-8E6E-44A3-B56C-5A53C1FB4486}" presName="parentText" presStyleLbl="node1" presStyleIdx="2" presStyleCnt="3" custScaleX="270904" custScaleY="255436" custLinFactX="-85643" custLinFactY="100000" custLinFactNeighborX="-100000" custLinFactNeighborY="104576">
        <dgm:presLayoutVars>
          <dgm:chMax val="1"/>
          <dgm:bulletEnabled val="1"/>
        </dgm:presLayoutVars>
      </dgm:prSet>
      <dgm:spPr/>
      <dgm:t>
        <a:bodyPr/>
        <a:lstStyle/>
        <a:p>
          <a:endParaRPr lang="uk-UA"/>
        </a:p>
      </dgm:t>
    </dgm:pt>
  </dgm:ptLst>
  <dgm:cxnLst>
    <dgm:cxn modelId="{3C7396A3-00F9-4C1F-B071-683FCE720108}" srcId="{D3C357A8-8E6E-44A3-B56C-5A53C1FB4486}" destId="{2CA98AF3-30BF-4A14-8AFB-5921B6E5A002}" srcOrd="1" destOrd="0" parTransId="{47ED507A-6147-434C-B5E3-98CBE8F12B22}" sibTransId="{B8244AF1-C527-4444-BC9A-BD37C40980EA}"/>
    <dgm:cxn modelId="{501BAD62-FAF7-4085-AF5C-9BB8F5FD5E46}" type="presOf" srcId="{73F177A4-75BA-4A57-A2A6-531CE3ABD676}" destId="{EF0722F2-5FA1-4387-8935-401ED7F5397B}" srcOrd="0" destOrd="0" presId="urn:microsoft.com/office/officeart/2005/8/layout/hProcess6"/>
    <dgm:cxn modelId="{44962B70-7F9E-4F4E-B830-FD6B12012157}" type="presOf" srcId="{2CA98AF3-30BF-4A14-8AFB-5921B6E5A002}" destId="{84BD9280-3EEE-42BB-A597-5CE206C144A4}" srcOrd="1" destOrd="1" presId="urn:microsoft.com/office/officeart/2005/8/layout/hProcess6"/>
    <dgm:cxn modelId="{2CEA26C8-F7DE-4C97-B96F-FD7690A5A7FE}" type="presOf" srcId="{2CA98AF3-30BF-4A14-8AFB-5921B6E5A002}" destId="{BD69DC95-44DD-4A9C-A6CE-4E2F5763EB0D}" srcOrd="0" destOrd="1" presId="urn:microsoft.com/office/officeart/2005/8/layout/hProcess6"/>
    <dgm:cxn modelId="{92D7691B-E936-42A5-B68F-7F5F3E05633D}" type="presOf" srcId="{F611832D-35FC-44B6-B967-4B76E289F968}" destId="{C019D59A-5933-40C8-A1C7-D2268F69B531}" srcOrd="1" destOrd="1" presId="urn:microsoft.com/office/officeart/2005/8/layout/hProcess6"/>
    <dgm:cxn modelId="{8DF94FB9-4B1D-408A-B156-035CEA91A674}" type="presOf" srcId="{B95CE886-B650-476B-B29C-A97E2B33CD9A}" destId="{C019D59A-5933-40C8-A1C7-D2268F69B531}" srcOrd="1" destOrd="0" presId="urn:microsoft.com/office/officeart/2005/8/layout/hProcess6"/>
    <dgm:cxn modelId="{ACAAB8D4-977C-439F-BC44-777DA71ED757}" type="presOf" srcId="{9BD0E931-BD36-4212-ABB7-F475B385F1CA}" destId="{40002850-C7B5-4A4D-807D-22CC622ACCBD}" srcOrd="1" destOrd="0" presId="urn:microsoft.com/office/officeart/2005/8/layout/hProcess6"/>
    <dgm:cxn modelId="{B5187C95-8986-4D25-B88D-43B1550A123C}" type="presOf" srcId="{9EB8E1A0-487F-48C1-AAA2-048E39A0823F}" destId="{BD69DC95-44DD-4A9C-A6CE-4E2F5763EB0D}" srcOrd="0" destOrd="0" presId="urn:microsoft.com/office/officeart/2005/8/layout/hProcess6"/>
    <dgm:cxn modelId="{D8EE10B2-57E3-4802-9DA7-7D3495B9FE7E}" srcId="{2D361DFF-5978-40A9-876A-0E7241C23657}" destId="{DE77570A-A97E-4F8C-9B39-C429B0709EE7}" srcOrd="1" destOrd="0" parTransId="{40ADA6B7-E375-4948-81E1-116E52BF91A0}" sibTransId="{C50CF4DD-B338-495B-9FAD-1ABA0929B161}"/>
    <dgm:cxn modelId="{7A12AA94-CD0A-49E0-B145-346B8338FAAA}" type="presOf" srcId="{9BD0E931-BD36-4212-ABB7-F475B385F1CA}" destId="{1EF02919-733E-4122-B959-082D31C592EF}" srcOrd="0" destOrd="0" presId="urn:microsoft.com/office/officeart/2005/8/layout/hProcess6"/>
    <dgm:cxn modelId="{B31DE621-5D83-4957-87A1-114DBDA5492D}" srcId="{2D361DFF-5978-40A9-876A-0E7241C23657}" destId="{9BD0E931-BD36-4212-ABB7-F475B385F1CA}" srcOrd="0" destOrd="0" parTransId="{6FABE49C-9DD9-485C-937A-09D0136D767E}" sibTransId="{1F9AFD4C-9792-43D3-B5A8-AFA80D8F083C}"/>
    <dgm:cxn modelId="{D2BDD5E4-3971-4BEE-A675-3AE0832D2F6A}" srcId="{FE39D78E-1BC9-4A5F-BC06-D000A5B12A93}" destId="{2D361DFF-5978-40A9-876A-0E7241C23657}" srcOrd="0" destOrd="0" parTransId="{9DFFF687-7C42-46F8-A06D-C9F517C60A0C}" sibTransId="{A4C62D5A-0B6A-4B9F-BFCD-3AF8F1C8847C}"/>
    <dgm:cxn modelId="{63A4B01E-0068-4840-85EA-40F6604D6946}" srcId="{73F177A4-75BA-4A57-A2A6-531CE3ABD676}" destId="{F611832D-35FC-44B6-B967-4B76E289F968}" srcOrd="1" destOrd="0" parTransId="{8116B29A-E963-4913-B9D8-82FD44CCF03D}" sibTransId="{36A8CCCE-A691-4EE8-BCE6-B46BACEB4108}"/>
    <dgm:cxn modelId="{A6659180-4862-4B6F-98D8-302F600B0DF3}" type="presOf" srcId="{DE77570A-A97E-4F8C-9B39-C429B0709EE7}" destId="{1EF02919-733E-4122-B959-082D31C592EF}" srcOrd="0" destOrd="1" presId="urn:microsoft.com/office/officeart/2005/8/layout/hProcess6"/>
    <dgm:cxn modelId="{C6846B8D-2F10-4433-AF46-1E8C973972F0}" srcId="{FE39D78E-1BC9-4A5F-BC06-D000A5B12A93}" destId="{73F177A4-75BA-4A57-A2A6-531CE3ABD676}" srcOrd="1" destOrd="0" parTransId="{6F40C6AA-E629-4489-B889-59710B449FB0}" sibTransId="{5D11004E-B502-4C3C-B537-F57A12C847E1}"/>
    <dgm:cxn modelId="{5F99D81D-7681-4B0F-A866-BD7AFC83D59D}" type="presOf" srcId="{B95CE886-B650-476B-B29C-A97E2B33CD9A}" destId="{3D23CF59-3D03-4070-B069-2432C7509D08}" srcOrd="0" destOrd="0" presId="urn:microsoft.com/office/officeart/2005/8/layout/hProcess6"/>
    <dgm:cxn modelId="{A31E0879-A938-45CD-BFB7-CE23BC55E2E9}" type="presOf" srcId="{F611832D-35FC-44B6-B967-4B76E289F968}" destId="{3D23CF59-3D03-4070-B069-2432C7509D08}" srcOrd="0" destOrd="1" presId="urn:microsoft.com/office/officeart/2005/8/layout/hProcess6"/>
    <dgm:cxn modelId="{1DBB1B8D-93DA-4FFC-A6B7-5D5E0E364E5E}" type="presOf" srcId="{FE39D78E-1BC9-4A5F-BC06-D000A5B12A93}" destId="{E7659F90-D3BD-42FA-A914-ADB50E4F9113}" srcOrd="0" destOrd="0" presId="urn:microsoft.com/office/officeart/2005/8/layout/hProcess6"/>
    <dgm:cxn modelId="{C6FEB43F-24B3-414C-AC2E-920EDFCDD8EF}" type="presOf" srcId="{DE77570A-A97E-4F8C-9B39-C429B0709EE7}" destId="{40002850-C7B5-4A4D-807D-22CC622ACCBD}" srcOrd="1" destOrd="1" presId="urn:microsoft.com/office/officeart/2005/8/layout/hProcess6"/>
    <dgm:cxn modelId="{F5D36AC6-4D40-4FAD-8FDB-3DA17753EFBF}" srcId="{73F177A4-75BA-4A57-A2A6-531CE3ABD676}" destId="{B95CE886-B650-476B-B29C-A97E2B33CD9A}" srcOrd="0" destOrd="0" parTransId="{55DD2810-1225-43EA-8FB4-A2E59AB4E72E}" sibTransId="{D890FEE6-733D-4B5A-88E1-FBD5784CD2EE}"/>
    <dgm:cxn modelId="{69297EDA-56B8-4A28-B03B-F96F057D277B}" srcId="{D3C357A8-8E6E-44A3-B56C-5A53C1FB4486}" destId="{9EB8E1A0-487F-48C1-AAA2-048E39A0823F}" srcOrd="0" destOrd="0" parTransId="{29DC8EAE-954C-4DC0-AA16-D6C3691EF0E8}" sibTransId="{E3F13C4C-17B5-4568-8565-C06458D9F524}"/>
    <dgm:cxn modelId="{07A8E6A2-AFB2-4736-9BF6-6CC9E2FC7FC9}" type="presOf" srcId="{2D361DFF-5978-40A9-876A-0E7241C23657}" destId="{0DDACC3C-4CDD-4720-A6CF-C483B0EE7A68}" srcOrd="0" destOrd="0" presId="urn:microsoft.com/office/officeart/2005/8/layout/hProcess6"/>
    <dgm:cxn modelId="{42CD20AD-63A0-4B43-A03B-98B5DCAA4B31}" type="presOf" srcId="{D3C357A8-8E6E-44A3-B56C-5A53C1FB4486}" destId="{4802B057-E0AD-4B85-AF61-CB7319BA3970}" srcOrd="0" destOrd="0" presId="urn:microsoft.com/office/officeart/2005/8/layout/hProcess6"/>
    <dgm:cxn modelId="{F05E8813-B24B-4057-9E7A-44498934F7BC}" srcId="{FE39D78E-1BC9-4A5F-BC06-D000A5B12A93}" destId="{D3C357A8-8E6E-44A3-B56C-5A53C1FB4486}" srcOrd="2" destOrd="0" parTransId="{13F443A9-E990-44CD-8DF6-DB3F72125120}" sibTransId="{BFCB3F57-DC5F-40A4-9F68-7C2EE0C95834}"/>
    <dgm:cxn modelId="{F09E398D-C198-476C-B133-BF31D26C64C4}" type="presOf" srcId="{9EB8E1A0-487F-48C1-AAA2-048E39A0823F}" destId="{84BD9280-3EEE-42BB-A597-5CE206C144A4}" srcOrd="1" destOrd="0" presId="urn:microsoft.com/office/officeart/2005/8/layout/hProcess6"/>
    <dgm:cxn modelId="{E7BD47DE-150A-471F-81C7-8D9E05EFBCB1}" type="presParOf" srcId="{E7659F90-D3BD-42FA-A914-ADB50E4F9113}" destId="{60F07DBC-6723-4195-AA78-9626750DB6A2}" srcOrd="0" destOrd="0" presId="urn:microsoft.com/office/officeart/2005/8/layout/hProcess6"/>
    <dgm:cxn modelId="{1432B40C-F943-4727-8EF4-0B167CD903FE}" type="presParOf" srcId="{60F07DBC-6723-4195-AA78-9626750DB6A2}" destId="{021BD3C0-247D-46E1-B92B-D5E0DAF796D4}" srcOrd="0" destOrd="0" presId="urn:microsoft.com/office/officeart/2005/8/layout/hProcess6"/>
    <dgm:cxn modelId="{4529DD84-78A9-4681-BC5B-77DB1B16886F}" type="presParOf" srcId="{60F07DBC-6723-4195-AA78-9626750DB6A2}" destId="{1EF02919-733E-4122-B959-082D31C592EF}" srcOrd="1" destOrd="0" presId="urn:microsoft.com/office/officeart/2005/8/layout/hProcess6"/>
    <dgm:cxn modelId="{AB81F3E7-4362-4646-9106-AB144399C839}" type="presParOf" srcId="{60F07DBC-6723-4195-AA78-9626750DB6A2}" destId="{40002850-C7B5-4A4D-807D-22CC622ACCBD}" srcOrd="2" destOrd="0" presId="urn:microsoft.com/office/officeart/2005/8/layout/hProcess6"/>
    <dgm:cxn modelId="{FA297F3D-775C-4569-804D-1F8CE05C054C}" type="presParOf" srcId="{60F07DBC-6723-4195-AA78-9626750DB6A2}" destId="{0DDACC3C-4CDD-4720-A6CF-C483B0EE7A68}" srcOrd="3" destOrd="0" presId="urn:microsoft.com/office/officeart/2005/8/layout/hProcess6"/>
    <dgm:cxn modelId="{1D95E948-FB25-4C90-BF36-C60471617F96}" type="presParOf" srcId="{E7659F90-D3BD-42FA-A914-ADB50E4F9113}" destId="{871A8244-65AD-4C8C-97EA-45E071C58933}" srcOrd="1" destOrd="0" presId="urn:microsoft.com/office/officeart/2005/8/layout/hProcess6"/>
    <dgm:cxn modelId="{62FA446A-5FF7-4296-BEFB-5F58E5061669}" type="presParOf" srcId="{E7659F90-D3BD-42FA-A914-ADB50E4F9113}" destId="{7832A05C-F798-45EE-B337-8C4C66A71B3B}" srcOrd="2" destOrd="0" presId="urn:microsoft.com/office/officeart/2005/8/layout/hProcess6"/>
    <dgm:cxn modelId="{82B14D4D-4C02-4A9E-A8B0-7A9C1DAD8E25}" type="presParOf" srcId="{7832A05C-F798-45EE-B337-8C4C66A71B3B}" destId="{76B1EE0E-5452-4D9F-A35C-F5D95798E205}" srcOrd="0" destOrd="0" presId="urn:microsoft.com/office/officeart/2005/8/layout/hProcess6"/>
    <dgm:cxn modelId="{9613BC5E-8836-4A5B-A82C-E6552C0C889E}" type="presParOf" srcId="{7832A05C-F798-45EE-B337-8C4C66A71B3B}" destId="{3D23CF59-3D03-4070-B069-2432C7509D08}" srcOrd="1" destOrd="0" presId="urn:microsoft.com/office/officeart/2005/8/layout/hProcess6"/>
    <dgm:cxn modelId="{8B196B80-E572-43E3-8379-AF05F85CA6F2}" type="presParOf" srcId="{7832A05C-F798-45EE-B337-8C4C66A71B3B}" destId="{C019D59A-5933-40C8-A1C7-D2268F69B531}" srcOrd="2" destOrd="0" presId="urn:microsoft.com/office/officeart/2005/8/layout/hProcess6"/>
    <dgm:cxn modelId="{C1630575-983A-4FA3-A028-5224B9C14F25}" type="presParOf" srcId="{7832A05C-F798-45EE-B337-8C4C66A71B3B}" destId="{EF0722F2-5FA1-4387-8935-401ED7F5397B}" srcOrd="3" destOrd="0" presId="urn:microsoft.com/office/officeart/2005/8/layout/hProcess6"/>
    <dgm:cxn modelId="{CDABADA7-87B7-4202-B963-9E61E59D0BBD}" type="presParOf" srcId="{E7659F90-D3BD-42FA-A914-ADB50E4F9113}" destId="{49ADA04A-2FE8-498A-862C-B918BF93A11E}" srcOrd="3" destOrd="0" presId="urn:microsoft.com/office/officeart/2005/8/layout/hProcess6"/>
    <dgm:cxn modelId="{B384BE12-AF50-44CA-ACB9-50D4122463FA}" type="presParOf" srcId="{E7659F90-D3BD-42FA-A914-ADB50E4F9113}" destId="{AFD0F848-65E0-46FF-996E-DA018B662BF5}" srcOrd="4" destOrd="0" presId="urn:microsoft.com/office/officeart/2005/8/layout/hProcess6"/>
    <dgm:cxn modelId="{CC771386-A54A-47C5-B653-C33F079B5E03}" type="presParOf" srcId="{AFD0F848-65E0-46FF-996E-DA018B662BF5}" destId="{434E7391-EFAA-4919-9862-BD3595E730AA}" srcOrd="0" destOrd="0" presId="urn:microsoft.com/office/officeart/2005/8/layout/hProcess6"/>
    <dgm:cxn modelId="{98E70EA5-02BA-4A6F-B1B7-7386C1F6CEDD}" type="presParOf" srcId="{AFD0F848-65E0-46FF-996E-DA018B662BF5}" destId="{BD69DC95-44DD-4A9C-A6CE-4E2F5763EB0D}" srcOrd="1" destOrd="0" presId="urn:microsoft.com/office/officeart/2005/8/layout/hProcess6"/>
    <dgm:cxn modelId="{C60B3954-A5D4-4824-B589-DF3D920422E7}" type="presParOf" srcId="{AFD0F848-65E0-46FF-996E-DA018B662BF5}" destId="{84BD9280-3EEE-42BB-A597-5CE206C144A4}" srcOrd="2" destOrd="0" presId="urn:microsoft.com/office/officeart/2005/8/layout/hProcess6"/>
    <dgm:cxn modelId="{F588DF46-551D-4E7B-87E4-A37A00E2131A}" type="presParOf" srcId="{AFD0F848-65E0-46FF-996E-DA018B662BF5}" destId="{4802B057-E0AD-4B85-AF61-CB7319BA397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AAA5-BCDC-4F2A-9679-6C7136366E2D}">
      <dsp:nvSpPr>
        <dsp:cNvPr id="0" name=""/>
        <dsp:cNvSpPr/>
      </dsp:nvSpPr>
      <dsp:spPr>
        <a:xfrm>
          <a:off x="2105" y="73619"/>
          <a:ext cx="3637937" cy="53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uk-UA" sz="3000" b="1" kern="1200" dirty="0" smtClean="0">
              <a:latin typeface="Times New Roman" panose="02020603050405020304" pitchFamily="18" charset="0"/>
              <a:cs typeface="Times New Roman" panose="02020603050405020304" pitchFamily="18" charset="0"/>
            </a:rPr>
            <a:t>Функціональна:</a:t>
          </a:r>
          <a:endParaRPr lang="ru-RU" sz="3000" kern="1200" dirty="0"/>
        </a:p>
      </dsp:txBody>
      <dsp:txXfrm>
        <a:off x="17857" y="89371"/>
        <a:ext cx="3606433" cy="506309"/>
      </dsp:txXfrm>
    </dsp:sp>
    <dsp:sp modelId="{28BB1B8E-E43F-4D33-9B1D-734F671F6422}">
      <dsp:nvSpPr>
        <dsp:cNvPr id="0" name=""/>
        <dsp:cNvSpPr/>
      </dsp:nvSpPr>
      <dsp:spPr>
        <a:xfrm>
          <a:off x="365899" y="611433"/>
          <a:ext cx="363793" cy="1073399"/>
        </a:xfrm>
        <a:custGeom>
          <a:avLst/>
          <a:gdLst/>
          <a:ahLst/>
          <a:cxnLst/>
          <a:rect l="0" t="0" r="0" b="0"/>
          <a:pathLst>
            <a:path>
              <a:moveTo>
                <a:pt x="0" y="0"/>
              </a:moveTo>
              <a:lnTo>
                <a:pt x="0" y="1073399"/>
              </a:lnTo>
              <a:lnTo>
                <a:pt x="363793" y="1073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CBB56-9C0B-4653-AC60-EBD6AD5377BA}">
      <dsp:nvSpPr>
        <dsp:cNvPr id="0" name=""/>
        <dsp:cNvSpPr/>
      </dsp:nvSpPr>
      <dsp:spPr>
        <a:xfrm>
          <a:off x="729693" y="891305"/>
          <a:ext cx="3090256" cy="15870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b="1" kern="1200" noProof="0" dirty="0" smtClean="0">
              <a:latin typeface="Times New Roman" panose="02020603050405020304" pitchFamily="18" charset="0"/>
              <a:cs typeface="Times New Roman" panose="02020603050405020304" pitchFamily="18" charset="0"/>
            </a:rPr>
            <a:t>Вегетативна (автономна)</a:t>
          </a:r>
          <a:r>
            <a:rPr lang="uk-UA" sz="2000" kern="1200" noProof="0" dirty="0" smtClean="0">
              <a:latin typeface="Times New Roman" panose="02020603050405020304" pitchFamily="18" charset="0"/>
              <a:cs typeface="Times New Roman" panose="02020603050405020304" pitchFamily="18" charset="0"/>
            </a:rPr>
            <a:t> – керує роботою внутрішніх органів і не підлягає свідомому контролю</a:t>
          </a:r>
          <a:endParaRPr lang="uk-UA" sz="2000" kern="1200" noProof="0" dirty="0">
            <a:latin typeface="Times New Roman" panose="02020603050405020304" pitchFamily="18" charset="0"/>
            <a:cs typeface="Times New Roman" panose="02020603050405020304" pitchFamily="18" charset="0"/>
          </a:endParaRPr>
        </a:p>
      </dsp:txBody>
      <dsp:txXfrm>
        <a:off x="776176" y="937788"/>
        <a:ext cx="2997290" cy="1494089"/>
      </dsp:txXfrm>
    </dsp:sp>
    <dsp:sp modelId="{1BAF6569-432A-44CB-AB72-7B6DBEBDD9F7}">
      <dsp:nvSpPr>
        <dsp:cNvPr id="0" name=""/>
        <dsp:cNvSpPr/>
      </dsp:nvSpPr>
      <dsp:spPr>
        <a:xfrm>
          <a:off x="365899" y="611433"/>
          <a:ext cx="363793" cy="3123571"/>
        </a:xfrm>
        <a:custGeom>
          <a:avLst/>
          <a:gdLst/>
          <a:ahLst/>
          <a:cxnLst/>
          <a:rect l="0" t="0" r="0" b="0"/>
          <a:pathLst>
            <a:path>
              <a:moveTo>
                <a:pt x="0" y="0"/>
              </a:moveTo>
              <a:lnTo>
                <a:pt x="0" y="3123571"/>
              </a:lnTo>
              <a:lnTo>
                <a:pt x="363793" y="3123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1DC7C-D86C-4AC5-AFF3-11831F31159D}">
      <dsp:nvSpPr>
        <dsp:cNvPr id="0" name=""/>
        <dsp:cNvSpPr/>
      </dsp:nvSpPr>
      <dsp:spPr>
        <a:xfrm>
          <a:off x="729693" y="2758233"/>
          <a:ext cx="3213686" cy="19535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Соматична (анімальна) </a:t>
          </a:r>
          <a:r>
            <a:rPr lang="uk-UA" sz="2000" kern="1200" dirty="0" smtClean="0">
              <a:latin typeface="Times New Roman" panose="02020603050405020304" pitchFamily="18" charset="0"/>
              <a:cs typeface="Times New Roman" panose="02020603050405020304" pitchFamily="18" charset="0"/>
            </a:rPr>
            <a:t>– забезпечує комплекс безумовних і умовних рефлексів, підлягає свідомому і несвідомому контролю</a:t>
          </a:r>
          <a:endParaRPr lang="ru-RU" sz="1400" kern="1200" dirty="0"/>
        </a:p>
      </dsp:txBody>
      <dsp:txXfrm>
        <a:off x="786910" y="2815450"/>
        <a:ext cx="3099252" cy="1839108"/>
      </dsp:txXfrm>
    </dsp:sp>
    <dsp:sp modelId="{667D9F40-576C-48AF-957A-520D6733CFF5}">
      <dsp:nvSpPr>
        <dsp:cNvPr id="0" name=""/>
        <dsp:cNvSpPr/>
      </dsp:nvSpPr>
      <dsp:spPr>
        <a:xfrm>
          <a:off x="4199787" y="73619"/>
          <a:ext cx="3768559" cy="5378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ru-RU" sz="3000" b="1" kern="1200" dirty="0" err="1" smtClean="0">
              <a:latin typeface="Times New Roman" panose="02020603050405020304" pitchFamily="18" charset="0"/>
              <a:cs typeface="Times New Roman" panose="02020603050405020304" pitchFamily="18" charset="0"/>
            </a:rPr>
            <a:t>Анатомічна</a:t>
          </a:r>
          <a:r>
            <a:rPr lang="ru-RU" sz="3000" b="1" kern="1200" dirty="0" smtClean="0">
              <a:latin typeface="Times New Roman" panose="02020603050405020304" pitchFamily="18" charset="0"/>
              <a:cs typeface="Times New Roman" panose="02020603050405020304" pitchFamily="18" charset="0"/>
            </a:rPr>
            <a:t>:</a:t>
          </a:r>
          <a:endParaRPr lang="ru-RU" sz="3000" b="1" kern="1200" dirty="0">
            <a:latin typeface="Times New Roman" panose="02020603050405020304" pitchFamily="18" charset="0"/>
            <a:cs typeface="Times New Roman" panose="02020603050405020304" pitchFamily="18" charset="0"/>
          </a:endParaRPr>
        </a:p>
      </dsp:txBody>
      <dsp:txXfrm>
        <a:off x="4215539" y="89371"/>
        <a:ext cx="3737055" cy="506309"/>
      </dsp:txXfrm>
    </dsp:sp>
    <dsp:sp modelId="{536F9C31-51BC-4D59-B4F1-9579146495CD}">
      <dsp:nvSpPr>
        <dsp:cNvPr id="0" name=""/>
        <dsp:cNvSpPr/>
      </dsp:nvSpPr>
      <dsp:spPr>
        <a:xfrm>
          <a:off x="4576643" y="611433"/>
          <a:ext cx="376855" cy="1329130"/>
        </a:xfrm>
        <a:custGeom>
          <a:avLst/>
          <a:gdLst/>
          <a:ahLst/>
          <a:cxnLst/>
          <a:rect l="0" t="0" r="0" b="0"/>
          <a:pathLst>
            <a:path>
              <a:moveTo>
                <a:pt x="0" y="0"/>
              </a:moveTo>
              <a:lnTo>
                <a:pt x="0" y="1329130"/>
              </a:lnTo>
              <a:lnTo>
                <a:pt x="376855" y="1329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8B550-5F04-4D3C-B0D0-CE294FFAC747}">
      <dsp:nvSpPr>
        <dsp:cNvPr id="0" name=""/>
        <dsp:cNvSpPr/>
      </dsp:nvSpPr>
      <dsp:spPr>
        <a:xfrm>
          <a:off x="4953499" y="891305"/>
          <a:ext cx="3430061" cy="2098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44450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Центральна </a:t>
          </a:r>
          <a:r>
            <a:rPr lang="ru-RU" sz="2000" b="1" kern="1200" dirty="0" err="1" smtClean="0">
              <a:latin typeface="Times New Roman" panose="02020603050405020304" pitchFamily="18" charset="0"/>
              <a:cs typeface="Times New Roman" panose="02020603050405020304" pitchFamily="18" charset="0"/>
            </a:rPr>
            <a:t>нервова</a:t>
          </a:r>
          <a:r>
            <a:rPr lang="ru-RU" sz="2000" b="1" kern="1200" dirty="0" smtClean="0">
              <a:latin typeface="Times New Roman" panose="02020603050405020304" pitchFamily="18" charset="0"/>
              <a:cs typeface="Times New Roman" panose="02020603050405020304" pitchFamily="18" charset="0"/>
            </a:rPr>
            <a:t> система </a:t>
          </a:r>
          <a:r>
            <a:rPr lang="ru-RU" sz="2000" kern="1200" dirty="0" smtClean="0">
              <a:latin typeface="Times New Roman" panose="02020603050405020304" pitchFamily="18" charset="0"/>
              <a:cs typeface="Times New Roman" panose="02020603050405020304" pitchFamily="18" charset="0"/>
            </a:rPr>
            <a:t>(</a:t>
          </a:r>
          <a:r>
            <a:rPr lang="uk-UA" sz="2000" kern="1200" noProof="0" dirty="0" smtClean="0">
              <a:latin typeface="Times New Roman" panose="02020603050405020304" pitchFamily="18" charset="0"/>
              <a:cs typeface="Times New Roman" panose="02020603050405020304" pitchFamily="18" charset="0"/>
            </a:rPr>
            <a:t>головний і спинний мозок, нервові вузли вегетативної нервової системи) – керує умовними і безумовними рефлексами</a:t>
          </a:r>
          <a:endParaRPr lang="uk-UA" sz="2000" kern="1200" noProof="0" dirty="0">
            <a:latin typeface="Times New Roman" panose="02020603050405020304" pitchFamily="18" charset="0"/>
            <a:cs typeface="Times New Roman" panose="02020603050405020304" pitchFamily="18" charset="0"/>
          </a:endParaRPr>
        </a:p>
      </dsp:txBody>
      <dsp:txXfrm>
        <a:off x="5014962" y="952768"/>
        <a:ext cx="3307135" cy="1975590"/>
      </dsp:txXfrm>
    </dsp:sp>
    <dsp:sp modelId="{2121C554-7DD6-4F93-B449-5C15EBD2568F}">
      <dsp:nvSpPr>
        <dsp:cNvPr id="0" name=""/>
        <dsp:cNvSpPr/>
      </dsp:nvSpPr>
      <dsp:spPr>
        <a:xfrm>
          <a:off x="4576643" y="611433"/>
          <a:ext cx="285326" cy="3468504"/>
        </a:xfrm>
        <a:custGeom>
          <a:avLst/>
          <a:gdLst/>
          <a:ahLst/>
          <a:cxnLst/>
          <a:rect l="0" t="0" r="0" b="0"/>
          <a:pathLst>
            <a:path>
              <a:moveTo>
                <a:pt x="0" y="0"/>
              </a:moveTo>
              <a:lnTo>
                <a:pt x="0" y="3468504"/>
              </a:lnTo>
              <a:lnTo>
                <a:pt x="285326" y="3468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0943A-31A0-4FA5-99CA-EECACA1C278A}">
      <dsp:nvSpPr>
        <dsp:cNvPr id="0" name=""/>
        <dsp:cNvSpPr/>
      </dsp:nvSpPr>
      <dsp:spPr>
        <a:xfrm>
          <a:off x="4861970" y="3374480"/>
          <a:ext cx="3551682" cy="1410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uk-UA" sz="2000" kern="1200" dirty="0" smtClean="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Периферична нервова система </a:t>
          </a:r>
          <a:r>
            <a:rPr lang="uk-UA" sz="2000" kern="1200" dirty="0" smtClean="0">
              <a:latin typeface="Times New Roman" panose="02020603050405020304" pitchFamily="18" charset="0"/>
              <a:cs typeface="Times New Roman" panose="02020603050405020304" pitchFamily="18" charset="0"/>
            </a:rPr>
            <a:t>(нервові відростки і нерви) – проводить сигнали від рецепторів до ЦНС</a:t>
          </a:r>
          <a:r>
            <a:rPr lang="uk-UA" sz="1400" kern="1200" dirty="0" smtClean="0">
              <a:latin typeface="Times New Roman" panose="02020603050405020304" pitchFamily="18" charset="0"/>
              <a:cs typeface="Times New Roman" panose="02020603050405020304" pitchFamily="18" charset="0"/>
            </a:rPr>
            <a:t/>
          </a:r>
          <a:br>
            <a:rPr lang="uk-UA" sz="1400" kern="1200" dirty="0" smtClean="0">
              <a:latin typeface="Times New Roman" panose="02020603050405020304" pitchFamily="18" charset="0"/>
              <a:cs typeface="Times New Roman" panose="02020603050405020304" pitchFamily="18" charset="0"/>
            </a:rPr>
          </a:br>
          <a:r>
            <a:rPr lang="uk-UA" sz="2000" i="1" kern="1200" dirty="0" smtClean="0">
              <a:latin typeface="Times New Roman" panose="02020603050405020304" pitchFamily="18" charset="0"/>
              <a:cs typeface="Times New Roman" panose="02020603050405020304" pitchFamily="18" charset="0"/>
            </a:rPr>
            <a:t> </a:t>
          </a:r>
          <a:r>
            <a:rPr lang="uk-UA" sz="1400" kern="1200" dirty="0" smtClean="0">
              <a:latin typeface="Times New Roman" panose="02020603050405020304" pitchFamily="18" charset="0"/>
              <a:cs typeface="Times New Roman" panose="02020603050405020304" pitchFamily="18" charset="0"/>
            </a:rPr>
            <a:t/>
          </a:r>
          <a:br>
            <a:rPr lang="uk-UA" sz="1400" kern="1200" dirty="0" smtClean="0">
              <a:latin typeface="Times New Roman" panose="02020603050405020304" pitchFamily="18" charset="0"/>
              <a:cs typeface="Times New Roman" panose="02020603050405020304" pitchFamily="18" charset="0"/>
            </a:rPr>
          </a:br>
          <a:endParaRPr lang="ru-RU" sz="2000" kern="1200" dirty="0"/>
        </a:p>
      </dsp:txBody>
      <dsp:txXfrm>
        <a:off x="4903294" y="3415804"/>
        <a:ext cx="3469034" cy="1328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A010-C242-4758-929F-707752F95141}">
      <dsp:nvSpPr>
        <dsp:cNvPr id="0" name=""/>
        <dsp:cNvSpPr/>
      </dsp:nvSpPr>
      <dsp:spPr>
        <a:xfrm>
          <a:off x="2811412" y="3720"/>
          <a:ext cx="5835637" cy="24486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t>клітини забезпечують специфічну функцію нервової системи – сприймають подразнення, передають їх, виробляють нервові імпульси</a:t>
          </a:r>
          <a:endParaRPr lang="ru-RU" sz="2400" kern="1200" dirty="0"/>
        </a:p>
      </dsp:txBody>
      <dsp:txXfrm>
        <a:off x="2811412" y="309805"/>
        <a:ext cx="4917382" cy="1836509"/>
      </dsp:txXfrm>
    </dsp:sp>
    <dsp:sp modelId="{95561CE7-5595-482A-93B8-1504C65A9293}">
      <dsp:nvSpPr>
        <dsp:cNvPr id="0" name=""/>
        <dsp:cNvSpPr/>
      </dsp:nvSpPr>
      <dsp:spPr>
        <a:xfrm>
          <a:off x="8566" y="795611"/>
          <a:ext cx="2673485" cy="1312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ru-RU" sz="3900" kern="1200" dirty="0" err="1" smtClean="0"/>
            <a:t>Нейрони</a:t>
          </a:r>
          <a:endParaRPr lang="ru-RU" sz="3900" kern="1200" dirty="0"/>
        </a:p>
      </dsp:txBody>
      <dsp:txXfrm>
        <a:off x="72642" y="859687"/>
        <a:ext cx="2545333" cy="1184446"/>
      </dsp:txXfrm>
    </dsp:sp>
    <dsp:sp modelId="{411D256A-8E8F-4C7D-B1FD-30CA201F54F2}">
      <dsp:nvSpPr>
        <dsp:cNvPr id="0" name=""/>
        <dsp:cNvSpPr/>
      </dsp:nvSpPr>
      <dsp:spPr>
        <a:xfrm>
          <a:off x="2881798" y="2583660"/>
          <a:ext cx="5697478" cy="23091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t>клітини виконують трофічну (живильну), захисну, опорну та секреторну (видільну) функції</a:t>
          </a:r>
          <a:endParaRPr lang="ru-RU" sz="2400" b="0" kern="1200" dirty="0"/>
        </a:p>
      </dsp:txBody>
      <dsp:txXfrm>
        <a:off x="2881798" y="2872305"/>
        <a:ext cx="4831542" cy="1731873"/>
      </dsp:txXfrm>
    </dsp:sp>
    <dsp:sp modelId="{39B0379F-1EEF-44E6-9E99-2D2562657709}">
      <dsp:nvSpPr>
        <dsp:cNvPr id="0" name=""/>
        <dsp:cNvSpPr/>
      </dsp:nvSpPr>
      <dsp:spPr>
        <a:xfrm>
          <a:off x="0" y="3083793"/>
          <a:ext cx="2676098" cy="1312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ru-RU" sz="3900" kern="1200" dirty="0" err="1" smtClean="0"/>
            <a:t>Нейроглія</a:t>
          </a:r>
          <a:endParaRPr lang="ru-RU" sz="3900" kern="1200" dirty="0"/>
        </a:p>
      </dsp:txBody>
      <dsp:txXfrm>
        <a:off x="64076" y="3147869"/>
        <a:ext cx="2547946" cy="1184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5DD2-6DEE-47CE-8BEE-19B7881C20AC}">
      <dsp:nvSpPr>
        <dsp:cNvPr id="0" name=""/>
        <dsp:cNvSpPr/>
      </dsp:nvSpPr>
      <dsp:spPr>
        <a:xfrm>
          <a:off x="0" y="31321"/>
          <a:ext cx="8228182" cy="1198336"/>
        </a:xfrm>
        <a:prstGeom prst="rightArrow">
          <a:avLst>
            <a:gd name="adj1" fmla="val 5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36" numCol="1" spcCol="1270" anchor="ctr" anchorCtr="0">
          <a:noAutofit/>
        </a:bodyPr>
        <a:lstStyle/>
        <a:p>
          <a:pPr lvl="0" algn="l" defTabSz="1022350">
            <a:lnSpc>
              <a:spcPct val="90000"/>
            </a:lnSpc>
            <a:spcBef>
              <a:spcPct val="0"/>
            </a:spcBef>
            <a:spcAft>
              <a:spcPct val="35000"/>
            </a:spcAft>
          </a:pPr>
          <a:r>
            <a:rPr lang="uk-UA" sz="2300" kern="1200" dirty="0" smtClean="0"/>
            <a:t>Периферичний відділ</a:t>
          </a:r>
          <a:endParaRPr lang="uk-UA" sz="2300" kern="1200" dirty="0"/>
        </a:p>
      </dsp:txBody>
      <dsp:txXfrm>
        <a:off x="0" y="330905"/>
        <a:ext cx="7928598" cy="599168"/>
      </dsp:txXfrm>
    </dsp:sp>
    <dsp:sp modelId="{980D04F4-E445-40C8-BF0A-009378FE347D}">
      <dsp:nvSpPr>
        <dsp:cNvPr id="0" name=""/>
        <dsp:cNvSpPr/>
      </dsp:nvSpPr>
      <dsp:spPr>
        <a:xfrm>
          <a:off x="0" y="955411"/>
          <a:ext cx="2534280" cy="2308437"/>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kern="1200" dirty="0" smtClean="0"/>
            <a:t>Рецептор</a:t>
          </a:r>
          <a:r>
            <a:rPr lang="uk-UA" sz="2000" kern="1200" dirty="0" smtClean="0"/>
            <a:t> –</a:t>
          </a:r>
        </a:p>
        <a:p>
          <a:pPr lvl="0" algn="l" defTabSz="889000">
            <a:lnSpc>
              <a:spcPct val="90000"/>
            </a:lnSpc>
            <a:spcBef>
              <a:spcPct val="0"/>
            </a:spcBef>
            <a:spcAft>
              <a:spcPct val="35000"/>
            </a:spcAft>
          </a:pPr>
          <a:r>
            <a:rPr lang="uk-UA" sz="2000" kern="1200" dirty="0" smtClean="0"/>
            <a:t>спеціальні чутливі клітини, які сприймають та передають різні види подразнень</a:t>
          </a:r>
          <a:endParaRPr lang="uk-UA" sz="2000" kern="1200" dirty="0"/>
        </a:p>
      </dsp:txBody>
      <dsp:txXfrm>
        <a:off x="0" y="955411"/>
        <a:ext cx="2534280" cy="2308437"/>
      </dsp:txXfrm>
    </dsp:sp>
    <dsp:sp modelId="{FEF305B6-2818-4B83-B4D1-595914C547D5}">
      <dsp:nvSpPr>
        <dsp:cNvPr id="0" name=""/>
        <dsp:cNvSpPr/>
      </dsp:nvSpPr>
      <dsp:spPr>
        <a:xfrm>
          <a:off x="2534280" y="430766"/>
          <a:ext cx="5693901" cy="1198336"/>
        </a:xfrm>
        <a:prstGeom prst="rightArrow">
          <a:avLst>
            <a:gd name="adj1" fmla="val 5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36" numCol="1" spcCol="1270" anchor="ctr" anchorCtr="0">
          <a:noAutofit/>
        </a:bodyPr>
        <a:lstStyle/>
        <a:p>
          <a:pPr lvl="0" algn="l" defTabSz="1022350">
            <a:lnSpc>
              <a:spcPct val="90000"/>
            </a:lnSpc>
            <a:spcBef>
              <a:spcPct val="0"/>
            </a:spcBef>
            <a:spcAft>
              <a:spcPct val="35000"/>
            </a:spcAft>
          </a:pPr>
          <a:r>
            <a:rPr lang="uk-UA" sz="2300" kern="1200" dirty="0" smtClean="0"/>
            <a:t>Провідниковий відділ</a:t>
          </a:r>
          <a:endParaRPr lang="uk-UA" sz="2300" kern="1200" dirty="0"/>
        </a:p>
      </dsp:txBody>
      <dsp:txXfrm>
        <a:off x="2534280" y="730350"/>
        <a:ext cx="5394317" cy="599168"/>
      </dsp:txXfrm>
    </dsp:sp>
    <dsp:sp modelId="{89EF9507-8714-471C-B79B-AF799847FB7B}">
      <dsp:nvSpPr>
        <dsp:cNvPr id="0" name=""/>
        <dsp:cNvSpPr/>
      </dsp:nvSpPr>
      <dsp:spPr>
        <a:xfrm>
          <a:off x="2534280" y="1354857"/>
          <a:ext cx="2534280" cy="2308437"/>
        </a:xfrm>
        <a:prstGeom prst="rect">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kern="1200" dirty="0" smtClean="0"/>
            <a:t>Нерви</a:t>
          </a:r>
          <a:r>
            <a:rPr lang="uk-UA" sz="2000" kern="1200" dirty="0" smtClean="0"/>
            <a:t> – </a:t>
          </a:r>
        </a:p>
        <a:p>
          <a:pPr lvl="0" algn="l" defTabSz="889000">
            <a:lnSpc>
              <a:spcPct val="90000"/>
            </a:lnSpc>
            <a:spcBef>
              <a:spcPct val="0"/>
            </a:spcBef>
            <a:spcAft>
              <a:spcPct val="35000"/>
            </a:spcAft>
          </a:pPr>
          <a:r>
            <a:rPr lang="uk-UA" sz="2000" kern="1200" dirty="0" smtClean="0"/>
            <a:t>проводять нервові імпульси через спинномозкові і підкіркові центри</a:t>
          </a:r>
          <a:endParaRPr lang="uk-UA" sz="2000" kern="1200" dirty="0"/>
        </a:p>
      </dsp:txBody>
      <dsp:txXfrm>
        <a:off x="2534280" y="1354857"/>
        <a:ext cx="2534280" cy="2308437"/>
      </dsp:txXfrm>
    </dsp:sp>
    <dsp:sp modelId="{65499E2C-5CE1-4AC6-BA04-E404D678A1A2}">
      <dsp:nvSpPr>
        <dsp:cNvPr id="0" name=""/>
        <dsp:cNvSpPr/>
      </dsp:nvSpPr>
      <dsp:spPr>
        <a:xfrm>
          <a:off x="5068560" y="830212"/>
          <a:ext cx="3159621" cy="1198336"/>
        </a:xfrm>
        <a:prstGeom prst="rightArrow">
          <a:avLst>
            <a:gd name="adj1" fmla="val 5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36" numCol="1" spcCol="1270" anchor="ctr" anchorCtr="0">
          <a:noAutofit/>
        </a:bodyPr>
        <a:lstStyle/>
        <a:p>
          <a:pPr lvl="0" algn="l" defTabSz="1022350">
            <a:lnSpc>
              <a:spcPct val="90000"/>
            </a:lnSpc>
            <a:spcBef>
              <a:spcPct val="0"/>
            </a:spcBef>
            <a:spcAft>
              <a:spcPct val="35000"/>
            </a:spcAft>
          </a:pPr>
          <a:r>
            <a:rPr lang="uk-UA" sz="2300" kern="1200" dirty="0" smtClean="0"/>
            <a:t>Центральний відділ</a:t>
          </a:r>
          <a:endParaRPr lang="uk-UA" sz="2300" kern="1200" dirty="0"/>
        </a:p>
      </dsp:txBody>
      <dsp:txXfrm>
        <a:off x="5068560" y="1129796"/>
        <a:ext cx="2860037" cy="599168"/>
      </dsp:txXfrm>
    </dsp:sp>
    <dsp:sp modelId="{97252957-606C-4D7D-8C36-3CA8320A3DA3}">
      <dsp:nvSpPr>
        <dsp:cNvPr id="0" name=""/>
        <dsp:cNvSpPr/>
      </dsp:nvSpPr>
      <dsp:spPr>
        <a:xfrm>
          <a:off x="5068560" y="1754302"/>
          <a:ext cx="2534280" cy="2274653"/>
        </a:xfrm>
        <a:prstGeom prst="rect">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uk-UA" sz="2000" b="1" kern="1200" dirty="0" smtClean="0"/>
            <a:t>Кіркові центри</a:t>
          </a:r>
          <a:r>
            <a:rPr lang="uk-UA" sz="2000" kern="1200" dirty="0" smtClean="0"/>
            <a:t> –</a:t>
          </a:r>
        </a:p>
        <a:p>
          <a:pPr lvl="0" algn="l" defTabSz="889000">
            <a:lnSpc>
              <a:spcPct val="90000"/>
            </a:lnSpc>
            <a:spcBef>
              <a:spcPct val="0"/>
            </a:spcBef>
            <a:spcAft>
              <a:spcPct val="35000"/>
            </a:spcAft>
          </a:pPr>
          <a:r>
            <a:rPr lang="uk-UA" sz="2000" kern="1200" dirty="0" smtClean="0"/>
            <a:t>аналізують сигнали та синтезують збудження для формування відповідної реакції синтезують </a:t>
          </a:r>
          <a:endParaRPr lang="uk-UA" sz="2000" kern="1200" dirty="0"/>
        </a:p>
      </dsp:txBody>
      <dsp:txXfrm>
        <a:off x="5068560" y="1754302"/>
        <a:ext cx="2534280" cy="2274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601E3-222B-4572-BAE0-907A85C78077}">
      <dsp:nvSpPr>
        <dsp:cNvPr id="0" name=""/>
        <dsp:cNvSpPr/>
      </dsp:nvSpPr>
      <dsp:spPr>
        <a:xfrm>
          <a:off x="2912369" y="2686836"/>
          <a:ext cx="2197656" cy="21976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t>основні відчуття людини</a:t>
          </a:r>
          <a:endParaRPr lang="uk-UA" sz="2000" kern="1200" dirty="0"/>
        </a:p>
      </dsp:txBody>
      <dsp:txXfrm>
        <a:off x="3234208" y="3008675"/>
        <a:ext cx="1553978" cy="1553978"/>
      </dsp:txXfrm>
    </dsp:sp>
    <dsp:sp modelId="{7E7BD138-9B4C-4F80-9863-8C11A5311BC9}">
      <dsp:nvSpPr>
        <dsp:cNvPr id="0" name=""/>
        <dsp:cNvSpPr/>
      </dsp:nvSpPr>
      <dsp:spPr>
        <a:xfrm rot="10802430">
          <a:off x="1226809" y="3471093"/>
          <a:ext cx="1592854" cy="62633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5FB25B-A858-4FF5-831D-56A3F6EAC7B8}">
      <dsp:nvSpPr>
        <dsp:cNvPr id="0" name=""/>
        <dsp:cNvSpPr/>
      </dsp:nvSpPr>
      <dsp:spPr>
        <a:xfrm>
          <a:off x="216023" y="3168352"/>
          <a:ext cx="2021573" cy="12306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зір – сприйняття світла і кольору</a:t>
          </a:r>
          <a:endParaRPr lang="uk-UA" sz="1800" kern="1200" dirty="0">
            <a:solidFill>
              <a:schemeClr val="tx1"/>
            </a:solidFill>
          </a:endParaRPr>
        </a:p>
      </dsp:txBody>
      <dsp:txXfrm>
        <a:off x="252069" y="3204398"/>
        <a:ext cx="1949481" cy="1158595"/>
      </dsp:txXfrm>
    </dsp:sp>
    <dsp:sp modelId="{BD50DE2D-3C65-4F14-8BBF-54CF2362650E}">
      <dsp:nvSpPr>
        <dsp:cNvPr id="0" name=""/>
        <dsp:cNvSpPr/>
      </dsp:nvSpPr>
      <dsp:spPr>
        <a:xfrm rot="12585564">
          <a:off x="836479" y="2302136"/>
          <a:ext cx="2255578" cy="626332"/>
        </a:xfrm>
        <a:prstGeom prst="lef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443FA2-79A9-4E8E-A4AF-7F8C9F34937C}">
      <dsp:nvSpPr>
        <dsp:cNvPr id="0" name=""/>
        <dsp:cNvSpPr/>
      </dsp:nvSpPr>
      <dsp:spPr>
        <a:xfrm>
          <a:off x="216035" y="1440170"/>
          <a:ext cx="1538359" cy="1230687"/>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слух – сприйняття звукових коливань</a:t>
          </a:r>
          <a:endParaRPr lang="uk-UA" sz="1800" kern="1200" dirty="0">
            <a:solidFill>
              <a:schemeClr val="tx1"/>
            </a:solidFill>
          </a:endParaRPr>
        </a:p>
      </dsp:txBody>
      <dsp:txXfrm>
        <a:off x="252081" y="1476216"/>
        <a:ext cx="1466267" cy="1158595"/>
      </dsp:txXfrm>
    </dsp:sp>
    <dsp:sp modelId="{440C3033-9423-45A2-A355-F7A9121B6C12}">
      <dsp:nvSpPr>
        <dsp:cNvPr id="0" name=""/>
        <dsp:cNvSpPr/>
      </dsp:nvSpPr>
      <dsp:spPr>
        <a:xfrm rot="14482885">
          <a:off x="1662757" y="1344389"/>
          <a:ext cx="2374524" cy="626332"/>
        </a:xfrm>
        <a:prstGeom prst="lef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0555D-A880-4D21-90CE-7C61D49CC69A}">
      <dsp:nvSpPr>
        <dsp:cNvPr id="0" name=""/>
        <dsp:cNvSpPr/>
      </dsp:nvSpPr>
      <dsp:spPr>
        <a:xfrm>
          <a:off x="1512168" y="0"/>
          <a:ext cx="1538359" cy="1230687"/>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нюх – сприйняття запахів</a:t>
          </a:r>
          <a:endParaRPr lang="uk-UA" sz="1800" kern="1200" dirty="0">
            <a:solidFill>
              <a:schemeClr val="tx1"/>
            </a:solidFill>
          </a:endParaRPr>
        </a:p>
      </dsp:txBody>
      <dsp:txXfrm>
        <a:off x="1548214" y="36046"/>
        <a:ext cx="1466267" cy="1158595"/>
      </dsp:txXfrm>
    </dsp:sp>
    <dsp:sp modelId="{A36D4A66-F170-42A7-8F5C-E9B7A5B75ADC}">
      <dsp:nvSpPr>
        <dsp:cNvPr id="0" name=""/>
        <dsp:cNvSpPr/>
      </dsp:nvSpPr>
      <dsp:spPr>
        <a:xfrm rot="17280000">
          <a:off x="3659638" y="1307166"/>
          <a:ext cx="2110237" cy="626332"/>
        </a:xfrm>
        <a:prstGeom prst="lef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69A886-10EE-4D81-9FD4-DCAF1326A044}">
      <dsp:nvSpPr>
        <dsp:cNvPr id="0" name=""/>
        <dsp:cNvSpPr/>
      </dsp:nvSpPr>
      <dsp:spPr>
        <a:xfrm>
          <a:off x="3240849" y="1510"/>
          <a:ext cx="3599914" cy="1230687"/>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дотик - сприйняття форми, розміру, щільності, температури</a:t>
          </a:r>
          <a:endParaRPr lang="uk-UA" sz="1800" kern="1200" dirty="0">
            <a:solidFill>
              <a:schemeClr val="tx1"/>
            </a:solidFill>
          </a:endParaRPr>
        </a:p>
      </dsp:txBody>
      <dsp:txXfrm>
        <a:off x="3276895" y="37556"/>
        <a:ext cx="3527822" cy="1158595"/>
      </dsp:txXfrm>
    </dsp:sp>
    <dsp:sp modelId="{A1BA1824-B421-4904-80BB-840DB0A73378}">
      <dsp:nvSpPr>
        <dsp:cNvPr id="0" name=""/>
        <dsp:cNvSpPr/>
      </dsp:nvSpPr>
      <dsp:spPr>
        <a:xfrm rot="19908054">
          <a:off x="4963587" y="2428451"/>
          <a:ext cx="1989645" cy="626332"/>
        </a:xfrm>
        <a:prstGeom prst="lef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4AF5BD-6B05-48B1-A3AE-8D1F2E0C7AE5}">
      <dsp:nvSpPr>
        <dsp:cNvPr id="0" name=""/>
        <dsp:cNvSpPr/>
      </dsp:nvSpPr>
      <dsp:spPr>
        <a:xfrm>
          <a:off x="5616616" y="1656183"/>
          <a:ext cx="2437084" cy="1230687"/>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рівновага – сприйняття положення тіла і його частин у просторі</a:t>
          </a:r>
          <a:endParaRPr lang="uk-UA" sz="1800" kern="1200" dirty="0">
            <a:solidFill>
              <a:schemeClr val="tx1"/>
            </a:solidFill>
          </a:endParaRPr>
        </a:p>
      </dsp:txBody>
      <dsp:txXfrm>
        <a:off x="5652662" y="1692229"/>
        <a:ext cx="2364992" cy="1158595"/>
      </dsp:txXfrm>
    </dsp:sp>
    <dsp:sp modelId="{1659F6A3-1501-44A9-A7A8-A8EEAB2E7080}">
      <dsp:nvSpPr>
        <dsp:cNvPr id="0" name=""/>
        <dsp:cNvSpPr/>
      </dsp:nvSpPr>
      <dsp:spPr>
        <a:xfrm>
          <a:off x="5232844" y="3472498"/>
          <a:ext cx="2110237" cy="626332"/>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2D1A48-7D28-4733-95B1-EF525128F128}">
      <dsp:nvSpPr>
        <dsp:cNvPr id="0" name=""/>
        <dsp:cNvSpPr/>
      </dsp:nvSpPr>
      <dsp:spPr>
        <a:xfrm>
          <a:off x="6053083" y="3170320"/>
          <a:ext cx="2579997" cy="123068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uk-UA" sz="1800" kern="1200" dirty="0" smtClean="0">
              <a:solidFill>
                <a:schemeClr val="tx1"/>
              </a:solidFill>
            </a:rPr>
            <a:t>інші – сприйняття голоду, температури, руху, спраги тощо</a:t>
          </a:r>
          <a:endParaRPr lang="uk-UA" sz="1800" kern="1200" dirty="0">
            <a:solidFill>
              <a:schemeClr val="tx1"/>
            </a:solidFill>
          </a:endParaRPr>
        </a:p>
      </dsp:txBody>
      <dsp:txXfrm>
        <a:off x="6089129" y="3206366"/>
        <a:ext cx="2507905" cy="1158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02919-733E-4122-B959-082D31C592EF}">
      <dsp:nvSpPr>
        <dsp:cNvPr id="0" name=""/>
        <dsp:cNvSpPr/>
      </dsp:nvSpPr>
      <dsp:spPr>
        <a:xfrm>
          <a:off x="1157762" y="150431"/>
          <a:ext cx="2407583" cy="228969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колбочки і палички ока</a:t>
          </a:r>
          <a:endParaRPr lang="uk-UA" sz="1800" kern="1200" dirty="0"/>
        </a:p>
        <a:p>
          <a:pPr marL="171450" lvl="1" indent="-171450" algn="l" defTabSz="800100">
            <a:lnSpc>
              <a:spcPct val="90000"/>
            </a:lnSpc>
            <a:spcBef>
              <a:spcPct val="0"/>
            </a:spcBef>
            <a:spcAft>
              <a:spcPct val="15000"/>
            </a:spcAft>
            <a:buChar char="••"/>
          </a:pPr>
          <a:r>
            <a:rPr lang="uk-UA" sz="1800" kern="1200" dirty="0" smtClean="0"/>
            <a:t>завитка </a:t>
          </a:r>
          <a:r>
            <a:rPr lang="uk-UA" sz="1800" kern="1200" dirty="0" smtClean="0"/>
            <a:t>внутрішнього вуха</a:t>
          </a:r>
          <a:endParaRPr lang="uk-UA" sz="1800" kern="1200" dirty="0"/>
        </a:p>
      </dsp:txBody>
      <dsp:txXfrm>
        <a:off x="1759658" y="493885"/>
        <a:ext cx="1173697" cy="1602787"/>
      </dsp:txXfrm>
    </dsp:sp>
    <dsp:sp modelId="{0DDACC3C-4CDD-4720-A6CF-C483B0EE7A68}">
      <dsp:nvSpPr>
        <dsp:cNvPr id="0" name=""/>
        <dsp:cNvSpPr/>
      </dsp:nvSpPr>
      <dsp:spPr>
        <a:xfrm>
          <a:off x="138511" y="625273"/>
          <a:ext cx="1669068" cy="17176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cap="all" baseline="0" dirty="0" smtClean="0"/>
            <a:t>Рецептор</a:t>
          </a:r>
          <a:endParaRPr lang="uk-UA" sz="1800" kern="1200" cap="all" baseline="0" dirty="0"/>
        </a:p>
      </dsp:txBody>
      <dsp:txXfrm>
        <a:off x="382940" y="876815"/>
        <a:ext cx="1180210" cy="1214555"/>
      </dsp:txXfrm>
    </dsp:sp>
    <dsp:sp modelId="{3D23CF59-3D03-4070-B069-2432C7509D08}">
      <dsp:nvSpPr>
        <dsp:cNvPr id="0" name=""/>
        <dsp:cNvSpPr/>
      </dsp:nvSpPr>
      <dsp:spPr>
        <a:xfrm>
          <a:off x="3901346" y="1345761"/>
          <a:ext cx="2097985" cy="187788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зорові нерви</a:t>
          </a:r>
          <a:endParaRPr lang="uk-UA" sz="1800" kern="1200" dirty="0"/>
        </a:p>
        <a:p>
          <a:pPr marL="171450" lvl="1" indent="-171450" algn="l" defTabSz="800100">
            <a:lnSpc>
              <a:spcPct val="90000"/>
            </a:lnSpc>
            <a:spcBef>
              <a:spcPct val="0"/>
            </a:spcBef>
            <a:spcAft>
              <a:spcPct val="15000"/>
            </a:spcAft>
            <a:buChar char="••"/>
          </a:pPr>
          <a:r>
            <a:rPr lang="uk-UA" sz="1800" kern="1200" dirty="0" smtClean="0"/>
            <a:t>слухові нерви</a:t>
          </a:r>
          <a:endParaRPr lang="uk-UA" sz="1800" kern="1200" dirty="0"/>
        </a:p>
      </dsp:txBody>
      <dsp:txXfrm>
        <a:off x="4425842" y="1627443"/>
        <a:ext cx="1022768" cy="1314516"/>
      </dsp:txXfrm>
    </dsp:sp>
    <dsp:sp modelId="{EF0722F2-5FA1-4387-8935-401ED7F5397B}">
      <dsp:nvSpPr>
        <dsp:cNvPr id="0" name=""/>
        <dsp:cNvSpPr/>
      </dsp:nvSpPr>
      <dsp:spPr>
        <a:xfrm>
          <a:off x="2075564" y="2060135"/>
          <a:ext cx="1963918" cy="1753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cap="all" baseline="0" dirty="0" smtClean="0"/>
            <a:t>Провідні шляхи</a:t>
          </a:r>
          <a:endParaRPr lang="uk-UA" sz="1800" kern="1200" cap="all" baseline="0" dirty="0"/>
        </a:p>
      </dsp:txBody>
      <dsp:txXfrm>
        <a:off x="2363173" y="2316916"/>
        <a:ext cx="1388700" cy="1239850"/>
      </dsp:txXfrm>
    </dsp:sp>
    <dsp:sp modelId="{BD69DC95-44DD-4A9C-A6CE-4E2F5763EB0D}">
      <dsp:nvSpPr>
        <dsp:cNvPr id="0" name=""/>
        <dsp:cNvSpPr/>
      </dsp:nvSpPr>
      <dsp:spPr>
        <a:xfrm>
          <a:off x="6178427" y="1933768"/>
          <a:ext cx="2039075" cy="259219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потилична доля кори </a:t>
          </a:r>
          <a:endParaRPr lang="uk-UA" sz="1800" kern="1200" dirty="0"/>
        </a:p>
        <a:p>
          <a:pPr marL="171450" lvl="1" indent="-171450" algn="l" defTabSz="800100">
            <a:lnSpc>
              <a:spcPct val="90000"/>
            </a:lnSpc>
            <a:spcBef>
              <a:spcPct val="0"/>
            </a:spcBef>
            <a:spcAft>
              <a:spcPct val="15000"/>
            </a:spcAft>
            <a:buChar char="••"/>
          </a:pPr>
          <a:r>
            <a:rPr lang="uk-UA" sz="1800" kern="1200" dirty="0" smtClean="0"/>
            <a:t>скронева зона кори </a:t>
          </a:r>
          <a:endParaRPr lang="uk-UA" sz="1800" kern="1200" dirty="0"/>
        </a:p>
      </dsp:txBody>
      <dsp:txXfrm>
        <a:off x="6688195" y="2322597"/>
        <a:ext cx="994049" cy="1814536"/>
      </dsp:txXfrm>
    </dsp:sp>
    <dsp:sp modelId="{4802B057-E0AD-4B85-AF61-CB7319BA3970}">
      <dsp:nvSpPr>
        <dsp:cNvPr id="0" name=""/>
        <dsp:cNvSpPr/>
      </dsp:nvSpPr>
      <dsp:spPr>
        <a:xfrm>
          <a:off x="4338871" y="2785131"/>
          <a:ext cx="1846248" cy="17408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cap="all" baseline="0" dirty="0" smtClean="0"/>
            <a:t>Мозкове закінчення</a:t>
          </a:r>
          <a:endParaRPr lang="uk-UA" sz="1800" kern="1200" cap="all" baseline="0" dirty="0"/>
        </a:p>
      </dsp:txBody>
      <dsp:txXfrm>
        <a:off x="4609248" y="3040070"/>
        <a:ext cx="1305494" cy="1230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155455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74974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373278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27879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378627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9F639E-A3C0-4A79-8EAF-187563267FC5}"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360784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9F639E-A3C0-4A79-8EAF-187563267FC5}" type="datetimeFigureOut">
              <a:rPr lang="ru-RU" smtClean="0"/>
              <a:t>01.07.2022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325840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9F639E-A3C0-4A79-8EAF-187563267FC5}" type="datetimeFigureOut">
              <a:rPr lang="ru-RU" smtClean="0"/>
              <a:t>01.07.2022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274011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9F639E-A3C0-4A79-8EAF-187563267FC5}" type="datetimeFigureOut">
              <a:rPr lang="ru-RU" smtClean="0"/>
              <a:t>01.07.2022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227834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9F639E-A3C0-4A79-8EAF-187563267FC5}"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37655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9F639E-A3C0-4A79-8EAF-187563267FC5}" type="datetimeFigureOut">
              <a:rPr lang="ru-RU" smtClean="0"/>
              <a:t>01.07.2022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52B22-1FFF-491A-B3FF-EFBA78925D83}" type="slidenum">
              <a:rPr lang="ru-RU" smtClean="0"/>
              <a:t>‹№›</a:t>
            </a:fld>
            <a:endParaRPr lang="ru-RU"/>
          </a:p>
        </p:txBody>
      </p:sp>
    </p:spTree>
    <p:extLst>
      <p:ext uri="{BB962C8B-B14F-4D97-AF65-F5344CB8AC3E}">
        <p14:creationId xmlns:p14="http://schemas.microsoft.com/office/powerpoint/2010/main" val="50670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F639E-A3C0-4A79-8EAF-187563267FC5}" type="datetimeFigureOut">
              <a:rPr lang="ru-RU" smtClean="0"/>
              <a:t>01.07.2022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52B22-1FFF-491A-B3FF-EFBA78925D83}" type="slidenum">
              <a:rPr lang="ru-RU" smtClean="0"/>
              <a:t>‹№›</a:t>
            </a:fld>
            <a:endParaRPr lang="ru-RU"/>
          </a:p>
        </p:txBody>
      </p:sp>
    </p:spTree>
    <p:extLst>
      <p:ext uri="{BB962C8B-B14F-4D97-AF65-F5344CB8AC3E}">
        <p14:creationId xmlns:p14="http://schemas.microsoft.com/office/powerpoint/2010/main" val="342704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787798"/>
          </a:xfrm>
        </p:spPr>
        <p:txBody>
          <a:bodyPr>
            <a:noAutofit/>
          </a:bodyPr>
          <a:lstStyle/>
          <a:p>
            <a:r>
              <a:rPr lang="uk-UA" sz="2800" i="1" dirty="0" smtClean="0"/>
              <a:t>Тема 6</a:t>
            </a:r>
            <a:r>
              <a:rPr lang="uk-UA" sz="2800" smtClean="0"/>
              <a:t/>
            </a:r>
            <a:br>
              <a:rPr lang="uk-UA" sz="2800" smtClean="0"/>
            </a:br>
            <a:r>
              <a:rPr lang="uk-UA" sz="2800" smtClean="0"/>
              <a:t>Нервова </a:t>
            </a:r>
            <a:r>
              <a:rPr lang="uk-UA" sz="2800" dirty="0" smtClean="0"/>
              <a:t>система</a:t>
            </a:r>
            <a:br>
              <a:rPr lang="uk-UA" sz="2800" dirty="0" smtClean="0"/>
            </a:br>
            <a:r>
              <a:rPr lang="uk-UA" sz="2800" dirty="0" smtClean="0"/>
              <a:t>Органи чуття</a:t>
            </a:r>
            <a:endParaRPr lang="ru-RU" sz="2800" dirty="0"/>
          </a:p>
        </p:txBody>
      </p:sp>
      <p:sp>
        <p:nvSpPr>
          <p:cNvPr id="4" name="Текст 3"/>
          <p:cNvSpPr>
            <a:spLocks noGrp="1"/>
          </p:cNvSpPr>
          <p:nvPr>
            <p:ph type="body" sz="half" idx="2"/>
          </p:nvPr>
        </p:nvSpPr>
        <p:spPr>
          <a:xfrm>
            <a:off x="179512" y="1988840"/>
            <a:ext cx="3960440" cy="4608512"/>
          </a:xfrm>
        </p:spPr>
        <p:txBody>
          <a:bodyPr>
            <a:normAutofit fontScale="92500" lnSpcReduction="10000"/>
          </a:bodyPr>
          <a:lstStyle/>
          <a:p>
            <a:r>
              <a:rPr lang="uk-UA" sz="2000" dirty="0" smtClean="0">
                <a:solidFill>
                  <a:schemeClr val="tx1"/>
                </a:solidFill>
              </a:rPr>
              <a:t>План:</a:t>
            </a:r>
            <a:endParaRPr lang="ru-RU" sz="2000" dirty="0" smtClean="0">
              <a:solidFill>
                <a:schemeClr val="tx1"/>
              </a:solidFill>
            </a:endParaRPr>
          </a:p>
          <a:p>
            <a:pPr algn="just"/>
            <a:r>
              <a:rPr lang="uk-UA" sz="2000" dirty="0" smtClean="0">
                <a:solidFill>
                  <a:schemeClr val="tx1"/>
                </a:solidFill>
              </a:rPr>
              <a:t>1. Загальна характеристика нервової системи людини </a:t>
            </a:r>
          </a:p>
          <a:p>
            <a:pPr algn="just"/>
            <a:r>
              <a:rPr lang="uk-UA" sz="2000" dirty="0" smtClean="0"/>
              <a:t>2. Нейрони і </a:t>
            </a:r>
            <a:r>
              <a:rPr lang="uk-UA" sz="2000" dirty="0" err="1" smtClean="0"/>
              <a:t>нейроглія</a:t>
            </a:r>
            <a:endParaRPr lang="uk-UA" sz="2000" dirty="0" smtClean="0"/>
          </a:p>
          <a:p>
            <a:pPr algn="just"/>
            <a:r>
              <a:rPr lang="uk-UA" sz="2000" dirty="0" smtClean="0">
                <a:solidFill>
                  <a:schemeClr val="tx1"/>
                </a:solidFill>
              </a:rPr>
              <a:t>3. Вегетативна нервова система</a:t>
            </a:r>
          </a:p>
          <a:p>
            <a:pPr algn="just"/>
            <a:r>
              <a:rPr lang="uk-UA" sz="2000" dirty="0" smtClean="0"/>
              <a:t>4. Спинний мозок</a:t>
            </a:r>
          </a:p>
          <a:p>
            <a:pPr algn="just"/>
            <a:r>
              <a:rPr lang="uk-UA" sz="2000" dirty="0" smtClean="0">
                <a:solidFill>
                  <a:schemeClr val="tx1"/>
                </a:solidFill>
              </a:rPr>
              <a:t>5. Головний мозок</a:t>
            </a:r>
          </a:p>
          <a:p>
            <a:pPr algn="just"/>
            <a:r>
              <a:rPr lang="uk-UA" sz="2000" dirty="0" smtClean="0"/>
              <a:t>6. Особливості нервової діяльності людини</a:t>
            </a:r>
          </a:p>
          <a:p>
            <a:pPr algn="just"/>
            <a:r>
              <a:rPr lang="uk-UA" sz="2000" dirty="0" smtClean="0">
                <a:solidFill>
                  <a:schemeClr val="tx1"/>
                </a:solidFill>
              </a:rPr>
              <a:t>7. Органи чуття і сенсорні аналізатори</a:t>
            </a:r>
          </a:p>
          <a:p>
            <a:pPr algn="just"/>
            <a:r>
              <a:rPr lang="uk-UA" sz="2000" dirty="0" smtClean="0"/>
              <a:t>8. Слух і вестибулярний апарат</a:t>
            </a:r>
          </a:p>
          <a:p>
            <a:pPr algn="just"/>
            <a:r>
              <a:rPr lang="uk-UA" sz="2000" dirty="0" smtClean="0">
                <a:solidFill>
                  <a:schemeClr val="tx1"/>
                </a:solidFill>
              </a:rPr>
              <a:t>9. Очі і зір: порушення зору і їх профілактика</a:t>
            </a:r>
          </a:p>
          <a:p>
            <a:pPr algn="just"/>
            <a:endParaRPr lang="uk-UA" sz="2000" dirty="0" smtClean="0">
              <a:solidFill>
                <a:schemeClr val="tx1"/>
              </a:solidFill>
            </a:endParaRPr>
          </a:p>
          <a:p>
            <a:pPr algn="just"/>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332656"/>
            <a:ext cx="3960440" cy="4970353"/>
          </a:xfrm>
        </p:spPr>
      </p:pic>
    </p:spTree>
    <p:extLst>
      <p:ext uri="{BB962C8B-B14F-4D97-AF65-F5344CB8AC3E}">
        <p14:creationId xmlns:p14="http://schemas.microsoft.com/office/powerpoint/2010/main" val="313856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2400" b="1" dirty="0" smtClean="0"/>
              <a:t>Зміни мембранних потенціалів у нейроні</a:t>
            </a:r>
            <a:endParaRPr lang="ru-RU" sz="2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581396" cy="535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21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uk-UA" sz="2400" b="1" dirty="0" smtClean="0"/>
              <a:t>Робота нервової системи – це поєднання фізичних та хімічних процесів, які відбуваються у нервових клітинах </a:t>
            </a:r>
            <a:endParaRPr lang="uk-UA" sz="2400" b="1" dirty="0"/>
          </a:p>
        </p:txBody>
      </p:sp>
      <p:sp>
        <p:nvSpPr>
          <p:cNvPr id="3" name="Текст 2"/>
          <p:cNvSpPr>
            <a:spLocks noGrp="1"/>
          </p:cNvSpPr>
          <p:nvPr>
            <p:ph type="body" idx="1"/>
          </p:nvPr>
        </p:nvSpPr>
        <p:spPr>
          <a:xfrm>
            <a:off x="323528" y="1268760"/>
            <a:ext cx="4040188" cy="1338163"/>
          </a:xfrm>
        </p:spPr>
        <p:txBody>
          <a:bodyPr>
            <a:normAutofit fontScale="85000" lnSpcReduction="20000"/>
          </a:bodyPr>
          <a:lstStyle/>
          <a:p>
            <a:r>
              <a:rPr lang="uk-UA" b="0" dirty="0"/>
              <a:t>Проведення нервового збудження по відростках нейронів відбувається у форму електричного сигналу за рахунок зміни мембранного </a:t>
            </a:r>
            <a:r>
              <a:rPr lang="uk-UA" b="0" dirty="0" smtClean="0"/>
              <a:t>потенціалу</a:t>
            </a:r>
            <a:endParaRPr lang="uk-UA" b="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12477" y="2708920"/>
            <a:ext cx="4954679" cy="3600400"/>
          </a:xfrm>
        </p:spPr>
      </p:pic>
      <p:sp>
        <p:nvSpPr>
          <p:cNvPr id="5" name="Текст 4"/>
          <p:cNvSpPr>
            <a:spLocks noGrp="1"/>
          </p:cNvSpPr>
          <p:nvPr>
            <p:ph type="body" sz="quarter" idx="3"/>
          </p:nvPr>
        </p:nvSpPr>
        <p:spPr>
          <a:xfrm>
            <a:off x="4644008" y="1196752"/>
            <a:ext cx="4041775" cy="1338163"/>
          </a:xfrm>
        </p:spPr>
        <p:txBody>
          <a:bodyPr>
            <a:normAutofit/>
          </a:bodyPr>
          <a:lstStyle/>
          <a:p>
            <a:r>
              <a:rPr lang="uk-UA" sz="2000" b="0" dirty="0" smtClean="0"/>
              <a:t>Передача сигналу з одного нейрона на інший відбувається за допомогою хімічних речовин – медіаторів у синапсах</a:t>
            </a:r>
            <a:endParaRPr lang="uk-UA" sz="2000" b="0"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2720" y="2708920"/>
            <a:ext cx="4193407" cy="2376264"/>
          </a:xfrm>
        </p:spPr>
      </p:pic>
    </p:spTree>
    <p:extLst>
      <p:ext uri="{BB962C8B-B14F-4D97-AF65-F5344CB8AC3E}">
        <p14:creationId xmlns:p14="http://schemas.microsoft.com/office/powerpoint/2010/main" val="391789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120680" cy="1318468"/>
          </a:xfrm>
        </p:spPr>
        <p:txBody>
          <a:bodyPr>
            <a:noAutofit/>
          </a:bodyPr>
          <a:lstStyle/>
          <a:p>
            <a:r>
              <a:rPr lang="uk-UA" sz="2200" dirty="0"/>
              <a:t>Медіатори – це хімічні речовини, що змінюють іонну проникливість </a:t>
            </a:r>
            <a:r>
              <a:rPr lang="uk-UA" sz="2200" dirty="0" smtClean="0"/>
              <a:t>мембран синапсу і передають потенціал дії від одного відростка нейрона до іншого</a:t>
            </a:r>
            <a:endParaRPr lang="uk-UA" sz="2200" dirty="0"/>
          </a:p>
        </p:txBody>
      </p:sp>
      <p:sp>
        <p:nvSpPr>
          <p:cNvPr id="4" name="Текст 3"/>
          <p:cNvSpPr>
            <a:spLocks noGrp="1"/>
          </p:cNvSpPr>
          <p:nvPr>
            <p:ph type="body" sz="half" idx="2"/>
          </p:nvPr>
        </p:nvSpPr>
        <p:spPr>
          <a:xfrm>
            <a:off x="107504" y="1435100"/>
            <a:ext cx="9036496" cy="5306268"/>
          </a:xfrm>
        </p:spPr>
        <p:txBody>
          <a:bodyPr>
            <a:normAutofit fontScale="85000" lnSpcReduction="20000"/>
          </a:bodyPr>
          <a:lstStyle/>
          <a:p>
            <a:r>
              <a:rPr lang="uk-UA" sz="2200" dirty="0" smtClean="0"/>
              <a:t>*      Існують </a:t>
            </a:r>
            <a:r>
              <a:rPr lang="uk-UA" sz="2200" dirty="0"/>
              <a:t>медіатори </a:t>
            </a:r>
            <a:r>
              <a:rPr lang="uk-UA" sz="2200" b="1" dirty="0" smtClean="0"/>
              <a:t>збудження </a:t>
            </a:r>
            <a:r>
              <a:rPr lang="uk-UA" sz="2200" dirty="0" smtClean="0"/>
              <a:t>та </a:t>
            </a:r>
            <a:r>
              <a:rPr lang="uk-UA" sz="2200" b="1" dirty="0" smtClean="0"/>
              <a:t>гальмування</a:t>
            </a:r>
            <a:r>
              <a:rPr lang="uk-UA" sz="2200" dirty="0" smtClean="0"/>
              <a:t>. </a:t>
            </a:r>
            <a:endParaRPr lang="uk-UA" sz="2200" dirty="0"/>
          </a:p>
          <a:p>
            <a:r>
              <a:rPr lang="uk-UA" sz="2200" b="1" dirty="0" smtClean="0"/>
              <a:t>*      Адреналін </a:t>
            </a:r>
            <a:r>
              <a:rPr lang="uk-UA" sz="2200" b="1" dirty="0"/>
              <a:t>і </a:t>
            </a:r>
            <a:r>
              <a:rPr lang="uk-UA" sz="2200" b="1" dirty="0" err="1"/>
              <a:t>норадреналін</a:t>
            </a:r>
            <a:r>
              <a:rPr lang="uk-UA" sz="2200" b="1" dirty="0"/>
              <a:t> </a:t>
            </a:r>
            <a:r>
              <a:rPr lang="uk-UA" sz="2200" dirty="0"/>
              <a:t>– </a:t>
            </a:r>
            <a:r>
              <a:rPr lang="uk-UA" sz="2200" dirty="0" err="1"/>
              <a:t>нейромедіатори</a:t>
            </a:r>
            <a:r>
              <a:rPr lang="uk-UA" sz="2200" dirty="0"/>
              <a:t>, які підсилюють скорочення серцевих м’язів, розширюють зіниці, стимулюють секрецію поту і слини. Ці речовини називають “речовинами страху та тривоги”. Реакції, які вони викликають, відповідають саме таким станам в організмі. </a:t>
            </a:r>
            <a:r>
              <a:rPr lang="uk-UA" sz="2200" dirty="0" smtClean="0"/>
              <a:t>Ці </a:t>
            </a:r>
            <a:r>
              <a:rPr lang="uk-UA" sz="2200" dirty="0"/>
              <a:t>речовини живлять наші емоції. </a:t>
            </a:r>
          </a:p>
          <a:p>
            <a:r>
              <a:rPr lang="uk-UA" sz="2200" dirty="0"/>
              <a:t>Штучна стимуляція нервової системи і підбурювання емоцій завжди цікавило людей. </a:t>
            </a:r>
            <a:r>
              <a:rPr lang="uk-UA" sz="2200" dirty="0" smtClean="0"/>
              <a:t>Наприклад</a:t>
            </a:r>
            <a:r>
              <a:rPr lang="uk-UA" sz="2200" dirty="0"/>
              <a:t>, для стимуляції мозкової діяльності використовують амфетамін. Ця речовина за своєю хімічною будовою нагадує </a:t>
            </a:r>
            <a:r>
              <a:rPr lang="uk-UA" sz="2200" dirty="0" err="1"/>
              <a:t>норадреналін</a:t>
            </a:r>
            <a:r>
              <a:rPr lang="uk-UA" sz="2200" dirty="0"/>
              <a:t>. </a:t>
            </a:r>
            <a:r>
              <a:rPr lang="uk-UA" sz="2200" b="1" dirty="0"/>
              <a:t>Амфетамін</a:t>
            </a:r>
            <a:r>
              <a:rPr lang="uk-UA" sz="2200" dirty="0"/>
              <a:t> настільки близький до </a:t>
            </a:r>
            <a:r>
              <a:rPr lang="uk-UA" sz="2200" dirty="0" err="1"/>
              <a:t>норадреналіну</a:t>
            </a:r>
            <a:r>
              <a:rPr lang="uk-UA" sz="2200" dirty="0"/>
              <a:t>, що може займати його місце у </a:t>
            </a:r>
            <a:r>
              <a:rPr lang="uk-UA" sz="2200" dirty="0" err="1"/>
              <a:t>передсинаптичних</a:t>
            </a:r>
            <a:r>
              <a:rPr lang="uk-UA" sz="2200" dirty="0"/>
              <a:t> нейронах. </a:t>
            </a:r>
            <a:r>
              <a:rPr lang="uk-UA" sz="2200" dirty="0" smtClean="0"/>
              <a:t>Внаслідок </a:t>
            </a:r>
            <a:r>
              <a:rPr lang="uk-UA" sz="2200" dirty="0"/>
              <a:t>чого підвищується активність нейронів, і людина впадає в стан ейфорії. Але такий стан надзвичайно швидко виснажує нервову систему, тому вживання штучних </a:t>
            </a:r>
            <a:r>
              <a:rPr lang="uk-UA" sz="2200" dirty="0" err="1"/>
              <a:t>нейромедіаторів</a:t>
            </a:r>
            <a:r>
              <a:rPr lang="uk-UA" sz="2200" dirty="0"/>
              <a:t> стимулюючої дії просто небезпечне для здоров’я.</a:t>
            </a:r>
          </a:p>
          <a:p>
            <a:r>
              <a:rPr lang="uk-UA" sz="2200" b="1" dirty="0" smtClean="0"/>
              <a:t>*     Гамма-</a:t>
            </a:r>
            <a:r>
              <a:rPr lang="uk-UA" sz="2200" b="1" dirty="0" err="1" smtClean="0"/>
              <a:t>аміномасляна</a:t>
            </a:r>
            <a:r>
              <a:rPr lang="uk-UA" sz="2200" b="1" dirty="0" smtClean="0"/>
              <a:t> </a:t>
            </a:r>
            <a:r>
              <a:rPr lang="uk-UA" sz="2200" b="1" dirty="0"/>
              <a:t>кислота (ГАМК)</a:t>
            </a:r>
            <a:r>
              <a:rPr lang="uk-UA" sz="2200" dirty="0"/>
              <a:t> – це </a:t>
            </a:r>
            <a:r>
              <a:rPr lang="uk-UA" sz="2200" dirty="0" err="1" smtClean="0"/>
              <a:t>нейромедіатор</a:t>
            </a:r>
            <a:r>
              <a:rPr lang="uk-UA" sz="2200" dirty="0" smtClean="0"/>
              <a:t>, </a:t>
            </a:r>
            <a:r>
              <a:rPr lang="uk-UA" sz="2200" dirty="0"/>
              <a:t>який відповідає за гальмування нейронів мозкового </a:t>
            </a:r>
            <a:r>
              <a:rPr lang="uk-UA" sz="2200" dirty="0" smtClean="0"/>
              <a:t>стовбура. </a:t>
            </a:r>
            <a:r>
              <a:rPr lang="uk-UA" sz="2200" dirty="0"/>
              <a:t>Гальмівна дія ГАМК пов’язана з тим, що вона змінює структуру </a:t>
            </a:r>
            <a:r>
              <a:rPr lang="uk-UA" sz="2200" dirty="0" smtClean="0"/>
              <a:t>мембрани, заважаючи формувати мембранний потенціал, через що нервова клітина </a:t>
            </a:r>
            <a:r>
              <a:rPr lang="uk-UA" sz="2200" dirty="0"/>
              <a:t>втрачає здатність нормально функціонувати. На механізм дії цього медіатора впливає наявність етанолу у крові. </a:t>
            </a:r>
            <a:r>
              <a:rPr lang="uk-UA" sz="2200" b="1" dirty="0"/>
              <a:t>Етиловий спирт </a:t>
            </a:r>
            <a:r>
              <a:rPr lang="uk-UA" sz="2200" dirty="0"/>
              <a:t>полегшує зв’язування даного </a:t>
            </a:r>
            <a:r>
              <a:rPr lang="uk-UA" sz="2200" dirty="0" err="1"/>
              <a:t>нейромедіатора</a:t>
            </a:r>
            <a:r>
              <a:rPr lang="uk-UA" sz="2200" dirty="0"/>
              <a:t> з мембраною, тому ефект від дії ГАМК підсилюється. Ось чому алкоголь відноситься не до стимуляторів, а до депресантів. Він пригнічує роботу нервової системи.</a:t>
            </a:r>
          </a:p>
          <a:p>
            <a:endParaRPr lang="uk-U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2200" y="332656"/>
            <a:ext cx="2658044" cy="82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73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184" y="476672"/>
            <a:ext cx="8918675" cy="5864653"/>
          </a:xfrm>
        </p:spPr>
      </p:pic>
    </p:spTree>
    <p:extLst>
      <p:ext uri="{BB962C8B-B14F-4D97-AF65-F5344CB8AC3E}">
        <p14:creationId xmlns:p14="http://schemas.microsoft.com/office/powerpoint/2010/main" val="52564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11" y="-3865"/>
            <a:ext cx="9144000" cy="1224136"/>
          </a:xfrm>
        </p:spPr>
        <p:txBody>
          <a:bodyPr>
            <a:noAutofit/>
          </a:bodyPr>
          <a:lstStyle/>
          <a:p>
            <a:pPr lvl="0"/>
            <a:r>
              <a:rPr lang="uk-UA" sz="2400" dirty="0"/>
              <a:t>Спинний мозок – це трубка, оточена і захищена дугами хребців, яка утворена сукупністю нервових клітин (сіра речовина) та нервових волокон (біла речовина). </a:t>
            </a:r>
          </a:p>
        </p:txBody>
      </p:sp>
      <p:sp>
        <p:nvSpPr>
          <p:cNvPr id="4" name="Текст 3"/>
          <p:cNvSpPr>
            <a:spLocks noGrp="1"/>
          </p:cNvSpPr>
          <p:nvPr>
            <p:ph type="body" sz="half" idx="2"/>
          </p:nvPr>
        </p:nvSpPr>
        <p:spPr>
          <a:xfrm>
            <a:off x="179512" y="1196752"/>
            <a:ext cx="4824536" cy="5544616"/>
          </a:xfrm>
        </p:spPr>
        <p:txBody>
          <a:bodyPr>
            <a:noAutofit/>
          </a:bodyPr>
          <a:lstStyle/>
          <a:p>
            <a:pPr>
              <a:spcBef>
                <a:spcPts val="0"/>
              </a:spcBef>
            </a:pPr>
            <a:r>
              <a:rPr lang="uk-UA" sz="2000" dirty="0" smtClean="0"/>
              <a:t>*      Всі частини </a:t>
            </a:r>
            <a:r>
              <a:rPr lang="uk-UA" sz="2000" dirty="0"/>
              <a:t>спинного мозку людини і вищих </a:t>
            </a:r>
            <a:r>
              <a:rPr lang="uk-UA" sz="2000" dirty="0" smtClean="0"/>
              <a:t>тварин поділяються </a:t>
            </a:r>
            <a:r>
              <a:rPr lang="uk-UA" sz="2000" dirty="0"/>
              <a:t>на окремі сегменти, які іннервують окремі частини тіла</a:t>
            </a:r>
            <a:r>
              <a:rPr lang="uk-UA" sz="2000" dirty="0" smtClean="0"/>
              <a:t>. У </a:t>
            </a:r>
            <a:r>
              <a:rPr lang="uk-UA" sz="2000" dirty="0"/>
              <a:t>людини розрізняють такі </a:t>
            </a:r>
            <a:r>
              <a:rPr lang="uk-UA" sz="2000" dirty="0" smtClean="0"/>
              <a:t>сегменти і відповідні до них пари нервів:</a:t>
            </a:r>
            <a:endParaRPr lang="uk-UA" sz="2000" dirty="0"/>
          </a:p>
          <a:p>
            <a:pPr>
              <a:spcBef>
                <a:spcPts val="0"/>
              </a:spcBef>
            </a:pPr>
            <a:r>
              <a:rPr lang="uk-UA" sz="2000" dirty="0" smtClean="0"/>
              <a:t>-     8 </a:t>
            </a:r>
            <a:r>
              <a:rPr lang="uk-UA" sz="2000" dirty="0"/>
              <a:t>шийних</a:t>
            </a:r>
            <a:r>
              <a:rPr lang="uk-UA" sz="2000" dirty="0" smtClean="0"/>
              <a:t>;</a:t>
            </a:r>
            <a:r>
              <a:rPr lang="uk-UA" sz="2000" dirty="0"/>
              <a:t> </a:t>
            </a:r>
            <a:r>
              <a:rPr lang="uk-UA" sz="2000" dirty="0" smtClean="0"/>
              <a:t>  -   </a:t>
            </a:r>
            <a:r>
              <a:rPr lang="uk-UA" sz="2000" dirty="0"/>
              <a:t>5 крижових;</a:t>
            </a:r>
          </a:p>
          <a:p>
            <a:pPr lvl="0">
              <a:spcBef>
                <a:spcPts val="0"/>
              </a:spcBef>
              <a:buFontTx/>
              <a:buChar char="-"/>
            </a:pPr>
            <a:r>
              <a:rPr lang="uk-UA" sz="2000" dirty="0" smtClean="0"/>
              <a:t>12 </a:t>
            </a:r>
            <a:r>
              <a:rPr lang="uk-UA" sz="2000" dirty="0"/>
              <a:t>грудних</a:t>
            </a:r>
            <a:r>
              <a:rPr lang="uk-UA" sz="2000" dirty="0" smtClean="0"/>
              <a:t>;</a:t>
            </a:r>
            <a:r>
              <a:rPr lang="uk-UA" sz="2000" dirty="0"/>
              <a:t> -   5 </a:t>
            </a:r>
            <a:r>
              <a:rPr lang="uk-UA" sz="2000" dirty="0" smtClean="0"/>
              <a:t>поперекових;</a:t>
            </a:r>
            <a:endParaRPr lang="uk-UA" sz="2000" dirty="0"/>
          </a:p>
          <a:p>
            <a:pPr lvl="0">
              <a:spcBef>
                <a:spcPts val="0"/>
              </a:spcBef>
              <a:buFontTx/>
              <a:buChar char="-"/>
            </a:pPr>
            <a:r>
              <a:rPr lang="uk-UA" sz="2000" dirty="0" smtClean="0"/>
              <a:t>1 </a:t>
            </a:r>
            <a:r>
              <a:rPr lang="uk-UA" sz="2000" dirty="0"/>
              <a:t>– 3 куприкових.</a:t>
            </a:r>
          </a:p>
          <a:p>
            <a:pPr>
              <a:spcBef>
                <a:spcPts val="0"/>
              </a:spcBef>
            </a:pPr>
            <a:r>
              <a:rPr lang="uk-UA" sz="2000" dirty="0" smtClean="0"/>
              <a:t>*   Пошкодження </a:t>
            </a:r>
            <a:r>
              <a:rPr lang="uk-UA" sz="2000" dirty="0"/>
              <a:t>спинного мозку на рівні окремих сегментів призводить до втрати іннервації частин організму, які розташовані нижче. Травми хребтового стовпа небезпечні тим, що може пошкодитися спинний мозок, а це може стати причиною втрати здатності до руху</a:t>
            </a:r>
            <a:r>
              <a:rPr lang="uk-UA" sz="2000" dirty="0" smtClean="0"/>
              <a:t>.</a:t>
            </a:r>
          </a:p>
          <a:p>
            <a:pPr marL="285750" indent="-285750">
              <a:buFont typeface="Arial" charset="0"/>
              <a:buChar char="•"/>
            </a:pPr>
            <a:endParaRPr lang="uk-UA" sz="1800" dirty="0"/>
          </a:p>
        </p:txBody>
      </p:sp>
      <p:pic>
        <p:nvPicPr>
          <p:cNvPr id="17" name="Объект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9414" y="1268760"/>
            <a:ext cx="3925260" cy="5328591"/>
          </a:xfrm>
        </p:spPr>
      </p:pic>
    </p:spTree>
    <p:extLst>
      <p:ext uri="{BB962C8B-B14F-4D97-AF65-F5344CB8AC3E}">
        <p14:creationId xmlns:p14="http://schemas.microsoft.com/office/powerpoint/2010/main" val="340580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2339752" cy="6322714"/>
          </a:xfrm>
        </p:spPr>
        <p:txBody>
          <a:bodyPr>
            <a:normAutofit/>
          </a:bodyPr>
          <a:lstStyle/>
          <a:p>
            <a:pPr algn="l">
              <a:spcBef>
                <a:spcPts val="0"/>
              </a:spcBef>
            </a:pPr>
            <a:r>
              <a:rPr lang="uk-UA" sz="2400" dirty="0"/>
              <a:t>*   Спинний мозок виконує дві важливі функції:</a:t>
            </a:r>
            <a:br>
              <a:rPr lang="uk-UA" sz="2400" dirty="0"/>
            </a:br>
            <a:r>
              <a:rPr lang="uk-UA" sz="2400" dirty="0"/>
              <a:t>- передає імпульси, які ідуть від і до головного мозку;   </a:t>
            </a:r>
            <a:r>
              <a:rPr lang="uk-UA" sz="2400" dirty="0" smtClean="0"/>
              <a:t/>
            </a:r>
            <a:br>
              <a:rPr lang="uk-UA" sz="2400" dirty="0" smtClean="0"/>
            </a:br>
            <a:r>
              <a:rPr lang="uk-UA" sz="2400" dirty="0" smtClean="0"/>
              <a:t>- </a:t>
            </a:r>
            <a:r>
              <a:rPr lang="uk-UA" sz="2400" dirty="0"/>
              <a:t>служить центром багатьох рефлексів.</a:t>
            </a:r>
            <a:r>
              <a:rPr lang="uk-UA" dirty="0"/>
              <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8235" y="332656"/>
            <a:ext cx="7115766" cy="6370328"/>
          </a:xfrm>
        </p:spPr>
      </p:pic>
    </p:spTree>
    <p:extLst>
      <p:ext uri="{BB962C8B-B14F-4D97-AF65-F5344CB8AC3E}">
        <p14:creationId xmlns:p14="http://schemas.microsoft.com/office/powerpoint/2010/main" val="369415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2119"/>
            <a:ext cx="5124918" cy="1273699"/>
          </a:xfrm>
        </p:spPr>
        <p:txBody>
          <a:bodyPr>
            <a:noAutofit/>
          </a:bodyPr>
          <a:lstStyle/>
          <a:p>
            <a:pPr marL="306210" indent="-306210">
              <a:buFont typeface="Wingdings" panose="05000000000000000000" pitchFamily="2" charset="2"/>
              <a:buChar char="q"/>
            </a:pPr>
            <a:r>
              <a:rPr lang="uk-UA" sz="2143" dirty="0" err="1"/>
              <a:t>Дерматоми</a:t>
            </a:r>
            <a:r>
              <a:rPr lang="uk-UA" sz="2143" dirty="0"/>
              <a:t> – </a:t>
            </a:r>
            <a:r>
              <a:rPr lang="uk-UA" sz="2143" b="0" dirty="0"/>
              <a:t>ділянки поверхні шкіри, які </a:t>
            </a:r>
            <a:r>
              <a:rPr lang="uk-UA" sz="2143" b="0" dirty="0" err="1"/>
              <a:t>інервуються</a:t>
            </a:r>
            <a:r>
              <a:rPr lang="uk-UA" sz="2143" b="0" dirty="0"/>
              <a:t> відповідними спинномозковими нервами</a:t>
            </a:r>
          </a:p>
        </p:txBody>
      </p:sp>
      <p:sp>
        <p:nvSpPr>
          <p:cNvPr id="4" name="Місце для тексту 3"/>
          <p:cNvSpPr>
            <a:spLocks noGrp="1"/>
          </p:cNvSpPr>
          <p:nvPr>
            <p:ph type="body" sz="half" idx="2"/>
          </p:nvPr>
        </p:nvSpPr>
        <p:spPr>
          <a:xfrm>
            <a:off x="435104" y="2646655"/>
            <a:ext cx="4844249" cy="3244595"/>
          </a:xfrm>
        </p:spPr>
        <p:txBody>
          <a:bodyPr>
            <a:normAutofit/>
          </a:bodyPr>
          <a:lstStyle/>
          <a:p>
            <a:pPr marL="306210" indent="-306210">
              <a:spcBef>
                <a:spcPts val="536"/>
              </a:spcBef>
              <a:spcAft>
                <a:spcPts val="536"/>
              </a:spcAft>
              <a:buFont typeface="Wingdings" panose="05000000000000000000" pitchFamily="2" charset="2"/>
              <a:buChar char="Ø"/>
            </a:pPr>
            <a:r>
              <a:rPr lang="uk-UA" sz="1786" dirty="0" err="1"/>
              <a:t>Дерматоми</a:t>
            </a:r>
            <a:r>
              <a:rPr lang="uk-UA" sz="1786" dirty="0"/>
              <a:t> частково перекриваються</a:t>
            </a:r>
          </a:p>
          <a:p>
            <a:pPr marL="306210" indent="-306210">
              <a:spcBef>
                <a:spcPts val="536"/>
              </a:spcBef>
              <a:spcAft>
                <a:spcPts val="536"/>
              </a:spcAft>
              <a:buFont typeface="Wingdings" panose="05000000000000000000" pitchFamily="2" charset="2"/>
              <a:buChar char="Ø"/>
            </a:pPr>
            <a:r>
              <a:rPr lang="uk-UA" sz="1786" dirty="0"/>
              <a:t>На спині </a:t>
            </a:r>
            <a:r>
              <a:rPr lang="uk-UA" sz="1786" dirty="0" err="1"/>
              <a:t>дерматоми</a:t>
            </a:r>
            <a:r>
              <a:rPr lang="uk-UA" sz="1786" dirty="0"/>
              <a:t> ідуть горизонтально, а на кінцівках - вертикально</a:t>
            </a:r>
          </a:p>
          <a:p>
            <a:pPr marL="306210" indent="-306210">
              <a:spcBef>
                <a:spcPts val="536"/>
              </a:spcBef>
              <a:spcAft>
                <a:spcPts val="536"/>
              </a:spcAft>
              <a:buFont typeface="Wingdings" panose="05000000000000000000" pitchFamily="2" charset="2"/>
              <a:buChar char="Ø"/>
            </a:pPr>
            <a:r>
              <a:rPr lang="uk-UA" sz="1786" dirty="0"/>
              <a:t>Відсутність чутливості або оніміння певних ділянок шкіри може свідчити про ушкодження певних спинномозкових нервів</a:t>
            </a:r>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16</a:t>
            </a:fld>
            <a:endParaRPr lang="uk-UA"/>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3791" y="1062120"/>
            <a:ext cx="2526647" cy="4694673"/>
          </a:xfrm>
        </p:spPr>
      </p:pic>
    </p:spTree>
    <p:extLst>
      <p:ext uri="{BB962C8B-B14F-4D97-AF65-F5344CB8AC3E}">
        <p14:creationId xmlns:p14="http://schemas.microsoft.com/office/powerpoint/2010/main" val="367205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62120"/>
            <a:ext cx="4050495" cy="502041"/>
          </a:xfrm>
        </p:spPr>
        <p:txBody>
          <a:bodyPr>
            <a:normAutofit/>
          </a:bodyPr>
          <a:lstStyle/>
          <a:p>
            <a:pPr algn="ctr"/>
            <a:r>
              <a:rPr lang="uk-UA" sz="2143" dirty="0" err="1"/>
              <a:t>Дегеративні</a:t>
            </a:r>
            <a:r>
              <a:rPr lang="uk-UA" sz="2143" dirty="0"/>
              <a:t> зміни хребта</a:t>
            </a:r>
          </a:p>
        </p:txBody>
      </p:sp>
      <p:sp>
        <p:nvSpPr>
          <p:cNvPr id="4" name="Місце для тексту 3"/>
          <p:cNvSpPr>
            <a:spLocks noGrp="1"/>
          </p:cNvSpPr>
          <p:nvPr>
            <p:ph type="body" sz="half" idx="2"/>
          </p:nvPr>
        </p:nvSpPr>
        <p:spPr>
          <a:xfrm>
            <a:off x="417352" y="1631698"/>
            <a:ext cx="4950762" cy="747611"/>
          </a:xfrm>
        </p:spPr>
        <p:txBody>
          <a:bodyPr>
            <a:normAutofit/>
          </a:bodyPr>
          <a:lstStyle/>
          <a:p>
            <a:r>
              <a:rPr lang="uk-UA" sz="1786" dirty="0"/>
              <a:t>Пошкодження </a:t>
            </a:r>
            <a:r>
              <a:rPr lang="uk-UA" sz="1786" dirty="0" err="1"/>
              <a:t>міжхребцевих</a:t>
            </a:r>
            <a:r>
              <a:rPr lang="uk-UA" sz="1786" dirty="0"/>
              <a:t> дисків призводять до ущемлення корінців і спинномозкових нервів</a:t>
            </a:r>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17</a:t>
            </a:fld>
            <a:endParaRPr lang="uk-UA"/>
          </a:p>
        </p:txBody>
      </p:sp>
      <p:pic>
        <p:nvPicPr>
          <p:cNvPr id="12" name="Місце для вмісту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37" y="2729301"/>
            <a:ext cx="4163238" cy="3188638"/>
          </a:xfrm>
          <a:prstGeom prst="rect">
            <a:avLst/>
          </a:prstGeom>
        </p:spPr>
      </p:pic>
      <p:pic>
        <p:nvPicPr>
          <p:cNvPr id="13" name="Місце для вмісту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095" y="1051714"/>
            <a:ext cx="3257816" cy="1548100"/>
          </a:xfrm>
          <a:prstGeom prst="rect">
            <a:avLst/>
          </a:prstGeom>
        </p:spPr>
      </p:pic>
      <p:pic>
        <p:nvPicPr>
          <p:cNvPr id="15" name="Місце для вмісту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33284" y="2842825"/>
            <a:ext cx="5110717" cy="2781614"/>
          </a:xfrm>
        </p:spPr>
      </p:pic>
    </p:spTree>
    <p:extLst>
      <p:ext uri="{BB962C8B-B14F-4D97-AF65-F5344CB8AC3E}">
        <p14:creationId xmlns:p14="http://schemas.microsoft.com/office/powerpoint/2010/main" val="93574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912" cy="4005064"/>
          </a:xfrm>
        </p:spPr>
        <p:txBody>
          <a:bodyPr>
            <a:noAutofit/>
          </a:bodyPr>
          <a:lstStyle/>
          <a:p>
            <a:pPr algn="l"/>
            <a:r>
              <a:rPr lang="uk-UA" sz="2400" dirty="0" smtClean="0"/>
              <a:t>*   Головний </a:t>
            </a:r>
            <a:r>
              <a:rPr lang="uk-UA" sz="2400" dirty="0"/>
              <a:t>мозок людини та інших хребетних розташований у порожнині мозкового черепа. Він складається більш ніж з 12 мільярдів нейронів і 50 мільярдів допоміжних клітин. Маса мозку не перевищує 1,4 кг. </a:t>
            </a:r>
            <a:r>
              <a:rPr lang="uk-UA" sz="2400" dirty="0" smtClean="0"/>
              <a:t/>
            </a:r>
            <a:br>
              <a:rPr lang="uk-UA" sz="2400" dirty="0" smtClean="0"/>
            </a:br>
            <a:r>
              <a:rPr lang="uk-UA" sz="2400" dirty="0" smtClean="0"/>
              <a:t>*   Ззовні головний мозок </a:t>
            </a:r>
            <a:r>
              <a:rPr lang="uk-UA" sz="2400" dirty="0"/>
              <a:t>покривають три оболонки:</a:t>
            </a:r>
            <a:br>
              <a:rPr lang="uk-UA" sz="2400" dirty="0"/>
            </a:br>
            <a:r>
              <a:rPr lang="uk-UA" sz="2400" dirty="0" smtClean="0"/>
              <a:t>-   тверда </a:t>
            </a:r>
            <a:r>
              <a:rPr lang="uk-UA" sz="2400" dirty="0"/>
              <a:t>– вистеляє череп зсередини, містить вени і артерії, що живлять кістки черепа;</a:t>
            </a:r>
            <a:br>
              <a:rPr lang="uk-UA" sz="2400" dirty="0"/>
            </a:br>
            <a:r>
              <a:rPr lang="uk-UA" sz="2400" dirty="0" smtClean="0"/>
              <a:t>-   павутинна </a:t>
            </a:r>
            <a:r>
              <a:rPr lang="uk-UA" sz="2400" dirty="0"/>
              <a:t>– складається з пухкої сполучної тканини;</a:t>
            </a:r>
            <a:br>
              <a:rPr lang="uk-UA" sz="2400" dirty="0"/>
            </a:br>
            <a:r>
              <a:rPr lang="uk-UA" sz="2400" dirty="0" smtClean="0"/>
              <a:t>-   м’яка </a:t>
            </a:r>
            <a:r>
              <a:rPr lang="uk-UA" sz="2400" dirty="0"/>
              <a:t>– розташована найближче до поверхні кори мозку.</a:t>
            </a:r>
            <a:r>
              <a:rPr lang="uk-UA" sz="2000" dirty="0"/>
              <a:t/>
            </a:r>
            <a:br>
              <a:rPr lang="uk-UA" sz="2000" dirty="0"/>
            </a:br>
            <a:endParaRPr lang="uk-UA" sz="2000" dirty="0"/>
          </a:p>
        </p:txBody>
      </p:sp>
      <p:pic>
        <p:nvPicPr>
          <p:cNvPr id="24" name="Объект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3671191"/>
            <a:ext cx="4968116" cy="2782145"/>
          </a:xfrm>
        </p:spPr>
      </p:pic>
    </p:spTree>
    <p:extLst>
      <p:ext uri="{BB962C8B-B14F-4D97-AF65-F5344CB8AC3E}">
        <p14:creationId xmlns:p14="http://schemas.microsoft.com/office/powerpoint/2010/main" val="292467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28" y="274638"/>
            <a:ext cx="8898634" cy="6322714"/>
          </a:xfrm>
        </p:spPr>
      </p:pic>
    </p:spTree>
    <p:extLst>
      <p:ext uri="{BB962C8B-B14F-4D97-AF65-F5344CB8AC3E}">
        <p14:creationId xmlns:p14="http://schemas.microsoft.com/office/powerpoint/2010/main" val="156136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8296" y="476672"/>
            <a:ext cx="8892480" cy="2664296"/>
          </a:xfrm>
        </p:spPr>
        <p:txBody>
          <a:bodyPr>
            <a:noAutofit/>
          </a:bodyPr>
          <a:lstStyle/>
          <a:p>
            <a:pPr algn="l"/>
            <a:r>
              <a:rPr lang="uk-UA" sz="2400" dirty="0" smtClean="0"/>
              <a:t>*    Нервова </a:t>
            </a:r>
            <a:r>
              <a:rPr lang="uk-UA" sz="2400" dirty="0"/>
              <a:t>система людини концентрує в собі найістотніші відмінності між людиною і твариною. </a:t>
            </a:r>
            <a:r>
              <a:rPr lang="uk-UA" sz="2400" dirty="0" smtClean="0"/>
              <a:t/>
            </a:r>
            <a:br>
              <a:rPr lang="uk-UA" sz="2400" dirty="0" smtClean="0"/>
            </a:br>
            <a:r>
              <a:rPr lang="uk-UA" sz="2400" dirty="0" smtClean="0"/>
              <a:t>*     Серед </a:t>
            </a:r>
            <a:r>
              <a:rPr lang="uk-UA" sz="2400" dirty="0"/>
              <a:t>всіх хребетних саме у людини нервова система досягла найвищого розвитку. Вона надзвичайно складна, включає багато елементів і практично повністю забезпечує взаємозв’язок між людиною і середовищем її існування та людей між собою.</a:t>
            </a:r>
            <a:r>
              <a:rPr lang="uk-UA" sz="2000" dirty="0" smtClean="0"/>
              <a:t/>
            </a:r>
            <a:br>
              <a:rPr lang="uk-UA" sz="2000" dirty="0" smtClean="0"/>
            </a:br>
            <a:endParaRPr lang="uk-UA" sz="2000" dirty="0"/>
          </a:p>
        </p:txBody>
      </p:sp>
      <p:sp>
        <p:nvSpPr>
          <p:cNvPr id="5" name="Заголовок 1"/>
          <p:cNvSpPr txBox="1">
            <a:spLocks/>
          </p:cNvSpPr>
          <p:nvPr/>
        </p:nvSpPr>
        <p:spPr>
          <a:xfrm>
            <a:off x="251520" y="2996952"/>
            <a:ext cx="8892480"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uk-UA" sz="2400" dirty="0"/>
              <a:t>Нервова система виконує такі функції:</a:t>
            </a:r>
          </a:p>
          <a:p>
            <a:pPr marL="342900" lvl="0" indent="-342900" algn="l">
              <a:spcAft>
                <a:spcPts val="1200"/>
              </a:spcAft>
              <a:buFont typeface="Wingdings" panose="05000000000000000000" pitchFamily="2" charset="2"/>
              <a:buChar char="Ø"/>
            </a:pPr>
            <a:r>
              <a:rPr lang="uk-UA" sz="2000" dirty="0"/>
              <a:t>об’єднує окремі органи та системи організму у єдине функціональне ціле;</a:t>
            </a:r>
          </a:p>
          <a:p>
            <a:pPr marL="342900" lvl="0" indent="-342900" algn="l">
              <a:spcAft>
                <a:spcPts val="1200"/>
              </a:spcAft>
              <a:buFont typeface="Wingdings" panose="05000000000000000000" pitchFamily="2" charset="2"/>
              <a:buChar char="Ø"/>
            </a:pPr>
            <a:r>
              <a:rPr lang="uk-UA" sz="2000" dirty="0"/>
              <a:t>узгоджує діяльність окремих частин організму на основі двостороннього кругового зв’язку;</a:t>
            </a:r>
          </a:p>
          <a:p>
            <a:pPr marL="342900" lvl="0" indent="-342900" algn="l">
              <a:spcAft>
                <a:spcPts val="1200"/>
              </a:spcAft>
              <a:buFont typeface="Wingdings" panose="05000000000000000000" pitchFamily="2" charset="2"/>
              <a:buChar char="Ø"/>
            </a:pPr>
            <a:r>
              <a:rPr lang="uk-UA" sz="2000" dirty="0"/>
              <a:t>здійснює взаємодію організму як цілого з навколишнім середовищем;</a:t>
            </a:r>
          </a:p>
          <a:p>
            <a:pPr marL="342900" lvl="0" indent="-342900" algn="l">
              <a:spcAft>
                <a:spcPts val="1200"/>
              </a:spcAft>
              <a:buFont typeface="Wingdings" panose="05000000000000000000" pitchFamily="2" charset="2"/>
              <a:buChar char="Ø"/>
            </a:pPr>
            <a:r>
              <a:rPr lang="uk-UA" sz="2000" dirty="0"/>
              <a:t>відповідає за вищу нервову діяльність, інтелект.</a:t>
            </a:r>
          </a:p>
          <a:p>
            <a:pPr algn="l"/>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31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p:cNvSpPr>
            <a:spLocks noGrp="1"/>
          </p:cNvSpPr>
          <p:nvPr>
            <p:ph type="body" sz="half" idx="2"/>
          </p:nvPr>
        </p:nvSpPr>
        <p:spPr>
          <a:xfrm>
            <a:off x="3436546" y="2521633"/>
            <a:ext cx="3642480" cy="1427224"/>
          </a:xfrm>
        </p:spPr>
        <p:txBody>
          <a:bodyPr>
            <a:normAutofit/>
          </a:bodyPr>
          <a:lstStyle/>
          <a:p>
            <a:r>
              <a:rPr lang="uk-UA" sz="1786" dirty="0"/>
              <a:t>Найбільш значимі еволюційні зміни відбулись в розвитку кінцевого мозку – кори великих півкуль</a:t>
            </a:r>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20</a:t>
            </a:fld>
            <a:endParaRPr lang="uk-UA"/>
          </a:p>
        </p:txBody>
      </p:sp>
      <p:pic>
        <p:nvPicPr>
          <p:cNvPr id="9" name="Місце для вмісту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357" y="3954551"/>
            <a:ext cx="6871512" cy="1664194"/>
          </a:xfrm>
          <a:prstGeom prst="rect">
            <a:avLst/>
          </a:prstGeom>
        </p:spPr>
      </p:pic>
      <p:pic>
        <p:nvPicPr>
          <p:cNvPr id="12" name="Місце для вмісту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086" y="821468"/>
            <a:ext cx="2391566" cy="1521037"/>
          </a:xfrm>
          <a:prstGeom prst="rect">
            <a:avLst/>
          </a:prstGeom>
        </p:spPr>
      </p:pic>
      <p:pic>
        <p:nvPicPr>
          <p:cNvPr id="15" name="Місце для вмісту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466" y="1069573"/>
            <a:ext cx="1831404" cy="1617740"/>
          </a:xfrm>
          <a:prstGeom prst="rect">
            <a:avLst/>
          </a:prstGeom>
        </p:spPr>
      </p:pic>
      <p:pic>
        <p:nvPicPr>
          <p:cNvPr id="17" name="Місце для вмісту 1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0148" y="1158462"/>
            <a:ext cx="3196397" cy="4199683"/>
          </a:xfrm>
        </p:spPr>
      </p:pic>
    </p:spTree>
    <p:extLst>
      <p:ext uri="{BB962C8B-B14F-4D97-AF65-F5344CB8AC3E}">
        <p14:creationId xmlns:p14="http://schemas.microsoft.com/office/powerpoint/2010/main" val="392487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063310"/>
            <a:ext cx="8229599" cy="565155"/>
          </a:xfrm>
        </p:spPr>
        <p:txBody>
          <a:bodyPr>
            <a:normAutofit/>
          </a:bodyPr>
          <a:lstStyle/>
          <a:p>
            <a:r>
              <a:rPr lang="uk-UA" sz="2143" b="1" dirty="0"/>
              <a:t>Відділи головного мозку людини</a:t>
            </a:r>
          </a:p>
        </p:txBody>
      </p:sp>
      <p:sp>
        <p:nvSpPr>
          <p:cNvPr id="4" name="Місце для номера слайда 3"/>
          <p:cNvSpPr>
            <a:spLocks noGrp="1"/>
          </p:cNvSpPr>
          <p:nvPr>
            <p:ph type="sldNum" sz="quarter" idx="12"/>
          </p:nvPr>
        </p:nvSpPr>
        <p:spPr/>
        <p:txBody>
          <a:bodyPr/>
          <a:lstStyle/>
          <a:p>
            <a:fld id="{5D950B23-2B07-4C87-AA23-F40D6AC01F91}" type="slidenum">
              <a:rPr lang="uk-UA" smtClean="0"/>
              <a:t>21</a:t>
            </a:fld>
            <a:endParaRPr lang="uk-UA"/>
          </a:p>
        </p:txBody>
      </p:sp>
      <p:sp>
        <p:nvSpPr>
          <p:cNvPr id="9" name="Rectangle 6"/>
          <p:cNvSpPr>
            <a:spLocks noChangeArrowheads="1"/>
          </p:cNvSpPr>
          <p:nvPr/>
        </p:nvSpPr>
        <p:spPr bwMode="auto">
          <a:xfrm>
            <a:off x="-250862" y="889048"/>
            <a:ext cx="164976" cy="3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658" tIns="40829" rIns="81658" bIns="40829" numCol="1" anchor="ctr" anchorCtr="0" compatLnSpc="1">
            <a:prstTxWarp prst="textNoShape">
              <a:avLst/>
            </a:prstTxWarp>
            <a:spAutoFit/>
          </a:bodyPr>
          <a:lstStyle/>
          <a:p>
            <a:endParaRPr lang="uk-UA" sz="1607"/>
          </a:p>
        </p:txBody>
      </p:sp>
      <p:sp>
        <p:nvSpPr>
          <p:cNvPr id="10" name="Rectangle 6"/>
          <p:cNvSpPr>
            <a:spLocks noChangeArrowheads="1"/>
          </p:cNvSpPr>
          <p:nvPr/>
        </p:nvSpPr>
        <p:spPr bwMode="auto">
          <a:xfrm>
            <a:off x="-2067287" y="1740729"/>
            <a:ext cx="15341536" cy="3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58" tIns="40829" rIns="81658" bIns="40829" numCol="1" anchor="ctr" anchorCtr="0" compatLnSpc="1">
            <a:prstTxWarp prst="textNoShape">
              <a:avLst/>
            </a:prstTxWarp>
            <a:spAutoFit/>
          </a:bodyPr>
          <a:lstStyle/>
          <a:p>
            <a:endParaRPr lang="uk-UA" sz="1607"/>
          </a:p>
        </p:txBody>
      </p:sp>
      <p:graphicFrame>
        <p:nvGraphicFramePr>
          <p:cNvPr id="11" name="Об'єкт 10"/>
          <p:cNvGraphicFramePr>
            <a:graphicFrameLocks noChangeAspect="1"/>
          </p:cNvGraphicFramePr>
          <p:nvPr>
            <p:extLst/>
          </p:nvPr>
        </p:nvGraphicFramePr>
        <p:xfrm>
          <a:off x="1855865" y="1628465"/>
          <a:ext cx="5751292" cy="3810410"/>
        </p:xfrm>
        <a:graphic>
          <a:graphicData uri="http://schemas.openxmlformats.org/presentationml/2006/ole">
            <mc:AlternateContent xmlns:mc="http://schemas.openxmlformats.org/markup-compatibility/2006">
              <mc:Choice xmlns:v="urn:schemas-microsoft-com:vml" Requires="v">
                <p:oleObj spid="_x0000_s1029" name="Picture" r:id="rId3" imgW="3910818" imgH="3115994" progId="Word.Picture.8">
                  <p:embed/>
                </p:oleObj>
              </mc:Choice>
              <mc:Fallback>
                <p:oleObj name="Picture" r:id="rId3" imgW="3910818" imgH="3115994" progId="Word.Picture.8">
                  <p:embed/>
                  <p:pic>
                    <p:nvPicPr>
                      <p:cNvPr id="11" name="Об'єкт 10"/>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855865" y="1628465"/>
                        <a:ext cx="5751292" cy="3810410"/>
                      </a:xfrm>
                      <a:prstGeom prst="rect">
                        <a:avLst/>
                      </a:prstGeom>
                      <a:noFill/>
                    </p:spPr>
                  </p:pic>
                </p:oleObj>
              </mc:Fallback>
            </mc:AlternateContent>
          </a:graphicData>
        </a:graphic>
      </p:graphicFrame>
    </p:spTree>
    <p:extLst>
      <p:ext uri="{BB962C8B-B14F-4D97-AF65-F5344CB8AC3E}">
        <p14:creationId xmlns:p14="http://schemas.microsoft.com/office/powerpoint/2010/main" val="1056022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6186309"/>
          </a:xfrm>
          <a:prstGeom prst="rect">
            <a:avLst/>
          </a:prstGeom>
        </p:spPr>
        <p:txBody>
          <a:bodyPr wrap="square">
            <a:spAutoFit/>
          </a:bodyPr>
          <a:lstStyle/>
          <a:p>
            <a:pPr lvl="0"/>
            <a:r>
              <a:rPr lang="uk-UA" sz="2200" dirty="0" smtClean="0"/>
              <a:t>*    Головний </a:t>
            </a:r>
            <a:r>
              <a:rPr lang="uk-UA" sz="2200" dirty="0"/>
              <a:t>мозок – це передній відділ центральної нервової системи хребетних, який є регулятором всіх життєвих функцій організму і матеріальним субстратом його життєдіяльності.</a:t>
            </a:r>
          </a:p>
          <a:p>
            <a:r>
              <a:rPr lang="uk-UA" sz="2200" dirty="0" smtClean="0"/>
              <a:t>*    Для </a:t>
            </a:r>
            <a:r>
              <a:rPr lang="uk-UA" sz="2200" dirty="0"/>
              <a:t>нормальної роботи мозку важливе значення має його кровопостачання. Незважаючи на те, що маса мозку у людини не перевищує 2%, він потребує 20% крові тіла. Кров транспортує кисень і поживні речовини, основною з яких є глюкоза. При недостатньому надходженні цих речовин робота мозку порушується. Виникають запаморочення, сплутаність та втрата свідомості. При повному припиненні надходження глюкози та кисню головний мозок гине протягом 4–8 хвилин. </a:t>
            </a:r>
          </a:p>
          <a:p>
            <a:pPr lvl="0"/>
            <a:r>
              <a:rPr lang="uk-UA" sz="2200" dirty="0" smtClean="0"/>
              <a:t>*    Важливу </a:t>
            </a:r>
            <a:r>
              <a:rPr lang="uk-UA" sz="2200" dirty="0"/>
              <a:t>роль у регуляції припливу до мозку різних речовин відіграє </a:t>
            </a:r>
            <a:r>
              <a:rPr lang="uk-UA" sz="2200" dirty="0" err="1"/>
              <a:t>гемоенцефалічний</a:t>
            </a:r>
            <a:r>
              <a:rPr lang="uk-UA" sz="2200" dirty="0"/>
              <a:t> бар’єр, який. забезпечує захист мозку від дії різних хімічних подразників</a:t>
            </a:r>
            <a:r>
              <a:rPr lang="uk-UA" sz="2200" dirty="0" smtClean="0"/>
              <a:t>. Він </a:t>
            </a:r>
            <a:r>
              <a:rPr lang="uk-UA" sz="2200" dirty="0"/>
              <a:t>утворений </a:t>
            </a:r>
            <a:r>
              <a:rPr lang="uk-UA" sz="2200" dirty="0" err="1"/>
              <a:t>ендотеліальними</a:t>
            </a:r>
            <a:r>
              <a:rPr lang="uk-UA" sz="2200" dirty="0"/>
              <a:t> клітинами капілярів і астроцитами </a:t>
            </a:r>
            <a:r>
              <a:rPr lang="uk-UA" sz="2200" dirty="0" err="1" smtClean="0"/>
              <a:t>нейроглії</a:t>
            </a:r>
            <a:r>
              <a:rPr lang="uk-UA" sz="2200" dirty="0" smtClean="0"/>
              <a:t>. </a:t>
            </a:r>
            <a:r>
              <a:rPr lang="uk-UA" sz="2200" dirty="0"/>
              <a:t>Через такий подвійний шар можуть проникати лише відносно малі молекули, що й забезпечує незначний і вибірковий доступ різних хімічних речовин до головного мозку. </a:t>
            </a:r>
          </a:p>
        </p:txBody>
      </p:sp>
    </p:spTree>
    <p:extLst>
      <p:ext uri="{BB962C8B-B14F-4D97-AF65-F5344CB8AC3E}">
        <p14:creationId xmlns:p14="http://schemas.microsoft.com/office/powerpoint/2010/main" val="209010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3960440" cy="2592288"/>
          </a:xfrm>
        </p:spPr>
        <p:txBody>
          <a:bodyPr>
            <a:noAutofit/>
          </a:bodyPr>
          <a:lstStyle/>
          <a:p>
            <a:pPr lvl="0"/>
            <a:r>
              <a:rPr lang="uk-UA" sz="2400" b="0" dirty="0"/>
              <a:t>Кінцевий мозок вкриває собою більшу частину мозку людини</a:t>
            </a:r>
            <a:r>
              <a:rPr lang="uk-UA" sz="2400" b="0" dirty="0" smtClean="0"/>
              <a:t>. Він </a:t>
            </a:r>
            <a:r>
              <a:rPr lang="uk-UA" sz="2400" b="0" dirty="0"/>
              <a:t>складається з таких частин: </a:t>
            </a:r>
            <a:br>
              <a:rPr lang="uk-UA" sz="2400" b="0" dirty="0"/>
            </a:br>
            <a:r>
              <a:rPr lang="uk-UA" sz="2400" b="0" dirty="0" smtClean="0"/>
              <a:t>-   кори двох півкуль;</a:t>
            </a:r>
            <a:r>
              <a:rPr lang="uk-UA" sz="2400" b="0" dirty="0"/>
              <a:t/>
            </a:r>
            <a:br>
              <a:rPr lang="uk-UA" sz="2400" b="0" dirty="0"/>
            </a:br>
            <a:r>
              <a:rPr lang="uk-UA" sz="2400" b="0" dirty="0" smtClean="0"/>
              <a:t>-   мозолистого </a:t>
            </a:r>
            <a:r>
              <a:rPr lang="uk-UA" sz="2400" b="0" dirty="0"/>
              <a:t>тіла, </a:t>
            </a:r>
            <a:r>
              <a:rPr lang="uk-UA" sz="2400" b="0" dirty="0" smtClean="0"/>
              <a:t>яке з’єднує </a:t>
            </a:r>
            <a:r>
              <a:rPr lang="uk-UA" sz="2400" b="0" dirty="0"/>
              <a:t>півкулі між собою.</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96532"/>
            <a:ext cx="4722920" cy="6233254"/>
          </a:xfrm>
        </p:spPr>
      </p:pic>
      <p:sp>
        <p:nvSpPr>
          <p:cNvPr id="4" name="Текст 3"/>
          <p:cNvSpPr>
            <a:spLocks noGrp="1"/>
          </p:cNvSpPr>
          <p:nvPr>
            <p:ph type="body" sz="half" idx="2"/>
          </p:nvPr>
        </p:nvSpPr>
        <p:spPr>
          <a:xfrm>
            <a:off x="179512" y="2852936"/>
            <a:ext cx="4248472" cy="3826967"/>
          </a:xfrm>
        </p:spPr>
        <p:txBody>
          <a:bodyPr>
            <a:noAutofit/>
          </a:bodyPr>
          <a:lstStyle/>
          <a:p>
            <a:pPr lvl="0"/>
            <a:r>
              <a:rPr lang="uk-UA" sz="2400" dirty="0"/>
              <a:t>Кірковий центр – це місце розташування мозкового кінця будь-якого зовнішнього чи внутрішнього подразнення.</a:t>
            </a:r>
          </a:p>
          <a:p>
            <a:r>
              <a:rPr lang="uk-UA" sz="2400" dirty="0" smtClean="0"/>
              <a:t>При його подразненні або </a:t>
            </a:r>
            <a:r>
              <a:rPr lang="uk-UA" sz="2400" dirty="0"/>
              <a:t>ураженні </a:t>
            </a:r>
            <a:r>
              <a:rPr lang="uk-UA" sz="2400" dirty="0" smtClean="0"/>
              <a:t>виникають відповіді</a:t>
            </a:r>
            <a:r>
              <a:rPr lang="uk-UA" sz="2400" dirty="0"/>
              <a:t>, пов’язані з специфічною функціональністю окремих полів.</a:t>
            </a:r>
          </a:p>
        </p:txBody>
      </p:sp>
    </p:spTree>
    <p:extLst>
      <p:ext uri="{BB962C8B-B14F-4D97-AF65-F5344CB8AC3E}">
        <p14:creationId xmlns:p14="http://schemas.microsoft.com/office/powerpoint/2010/main" val="162795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062120"/>
            <a:ext cx="4822152" cy="566346"/>
          </a:xfrm>
        </p:spPr>
        <p:txBody>
          <a:bodyPr>
            <a:normAutofit/>
          </a:bodyPr>
          <a:lstStyle/>
          <a:p>
            <a:pPr algn="ctr"/>
            <a:r>
              <a:rPr lang="uk-UA" sz="2143" dirty="0"/>
              <a:t>Зовнішня будова головного мозку</a:t>
            </a:r>
          </a:p>
        </p:txBody>
      </p:sp>
      <p:sp>
        <p:nvSpPr>
          <p:cNvPr id="4" name="Місце для тексту 3"/>
          <p:cNvSpPr>
            <a:spLocks noGrp="1"/>
          </p:cNvSpPr>
          <p:nvPr>
            <p:ph type="body" sz="half" idx="2"/>
          </p:nvPr>
        </p:nvSpPr>
        <p:spPr>
          <a:xfrm>
            <a:off x="4443390" y="3465196"/>
            <a:ext cx="4243410" cy="2076063"/>
          </a:xfrm>
        </p:spPr>
        <p:txBody>
          <a:bodyPr>
            <a:normAutofit fontScale="92500"/>
          </a:bodyPr>
          <a:lstStyle/>
          <a:p>
            <a:pPr marL="255175" indent="-255175">
              <a:spcBef>
                <a:spcPts val="536"/>
              </a:spcBef>
              <a:spcAft>
                <a:spcPts val="536"/>
              </a:spcAft>
              <a:buFont typeface="Wingdings" panose="05000000000000000000" pitchFamily="2" charset="2"/>
              <a:buChar char="Ø"/>
            </a:pPr>
            <a:r>
              <a:rPr lang="uk-UA" sz="1607" dirty="0"/>
              <a:t>Поверхня мозку практично повністю вкрита передньою частиною кінцевого мозку – складчастою корою </a:t>
            </a:r>
          </a:p>
          <a:p>
            <a:pPr marL="255175" indent="-255175">
              <a:spcBef>
                <a:spcPts val="536"/>
              </a:spcBef>
              <a:spcAft>
                <a:spcPts val="536"/>
              </a:spcAft>
              <a:buFont typeface="Wingdings" panose="05000000000000000000" pitchFamily="2" charset="2"/>
              <a:buChar char="Ø"/>
            </a:pPr>
            <a:r>
              <a:rPr lang="uk-UA" sz="1607" dirty="0"/>
              <a:t>Тонкий рельєф  великих півкуль індивідуальний, але є загальні закономірності</a:t>
            </a:r>
          </a:p>
          <a:p>
            <a:pPr marL="255175" indent="-255175">
              <a:spcBef>
                <a:spcPts val="536"/>
              </a:spcBef>
              <a:spcAft>
                <a:spcPts val="536"/>
              </a:spcAft>
              <a:buFont typeface="Wingdings" panose="05000000000000000000" pitchFamily="2" charset="2"/>
              <a:buChar char="Ø"/>
            </a:pPr>
            <a:r>
              <a:rPr lang="uk-UA" sz="1607" dirty="0"/>
              <a:t>Знизу розрізняється мозочок і стовбурова частина</a:t>
            </a:r>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24</a:t>
            </a:fld>
            <a:endParaRPr lang="uk-UA"/>
          </a:p>
        </p:txBody>
      </p:sp>
      <p:pic>
        <p:nvPicPr>
          <p:cNvPr id="8" name="Місце для вмісту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73" y="2794424"/>
            <a:ext cx="4091408" cy="2909068"/>
          </a:xfrm>
          <a:prstGeom prst="rect">
            <a:avLst/>
          </a:prstGeom>
        </p:spPr>
      </p:pic>
      <p:sp>
        <p:nvSpPr>
          <p:cNvPr id="13" name="Місце для тексту 3"/>
          <p:cNvSpPr txBox="1">
            <a:spLocks/>
          </p:cNvSpPr>
          <p:nvPr/>
        </p:nvSpPr>
        <p:spPr>
          <a:xfrm>
            <a:off x="199274" y="1766875"/>
            <a:ext cx="5787433" cy="1027549"/>
          </a:xfrm>
          <a:prstGeom prst="rect">
            <a:avLst/>
          </a:prstGeom>
        </p:spPr>
        <p:txBody>
          <a:bodyPr vert="horz" lIns="81658" tIns="40829" rIns="81658" bIns="40829" rtlCol="0">
            <a:normAutofit/>
          </a:bodyPr>
          <a:lstStyle>
            <a:lvl1pPr marL="0" indent="0" algn="l" defTabSz="767913" rtl="0" eaLnBrk="1" latinLnBrk="0" hangingPunct="1">
              <a:spcBef>
                <a:spcPct val="20000"/>
              </a:spcBef>
              <a:buFont typeface="Arial" pitchFamily="34" charset="0"/>
              <a:buNone/>
              <a:defRPr sz="1176" kern="1200">
                <a:solidFill>
                  <a:schemeClr val="tx1"/>
                </a:solidFill>
                <a:latin typeface="+mn-lt"/>
                <a:ea typeface="+mn-ea"/>
                <a:cs typeface="+mn-cs"/>
              </a:defRPr>
            </a:lvl1pPr>
            <a:lvl2pPr marL="383957" indent="0" algn="l" defTabSz="767913" rtl="0" eaLnBrk="1" latinLnBrk="0" hangingPunct="1">
              <a:spcBef>
                <a:spcPct val="20000"/>
              </a:spcBef>
              <a:buFont typeface="Arial" pitchFamily="34" charset="0"/>
              <a:buNone/>
              <a:defRPr sz="1008" kern="1200">
                <a:solidFill>
                  <a:schemeClr val="tx1"/>
                </a:solidFill>
                <a:latin typeface="+mn-lt"/>
                <a:ea typeface="+mn-ea"/>
                <a:cs typeface="+mn-cs"/>
              </a:defRPr>
            </a:lvl2pPr>
            <a:lvl3pPr marL="767913" indent="0" algn="l" defTabSz="767913" rtl="0" eaLnBrk="1" latinLnBrk="0" hangingPunct="1">
              <a:spcBef>
                <a:spcPct val="20000"/>
              </a:spcBef>
              <a:buFont typeface="Arial" pitchFamily="34" charset="0"/>
              <a:buNone/>
              <a:defRPr sz="840" kern="1200">
                <a:solidFill>
                  <a:schemeClr val="tx1"/>
                </a:solidFill>
                <a:latin typeface="+mn-lt"/>
                <a:ea typeface="+mn-ea"/>
                <a:cs typeface="+mn-cs"/>
              </a:defRPr>
            </a:lvl3pPr>
            <a:lvl4pPr marL="1151870"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4pPr>
            <a:lvl5pPr marL="1535826"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5pPr>
            <a:lvl6pPr marL="1919783"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6pPr>
            <a:lvl7pPr marL="2303739"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7pPr>
            <a:lvl8pPr marL="2687696"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8pPr>
            <a:lvl9pPr marL="3071652" indent="0" algn="l" defTabSz="767913" rtl="0" eaLnBrk="1" latinLnBrk="0" hangingPunct="1">
              <a:spcBef>
                <a:spcPct val="20000"/>
              </a:spcBef>
              <a:buFont typeface="Arial" pitchFamily="34" charset="0"/>
              <a:buNone/>
              <a:defRPr sz="756" kern="1200">
                <a:solidFill>
                  <a:schemeClr val="tx1"/>
                </a:solidFill>
                <a:latin typeface="+mn-lt"/>
                <a:ea typeface="+mn-ea"/>
                <a:cs typeface="+mn-cs"/>
              </a:defRPr>
            </a:lvl9pPr>
          </a:lstStyle>
          <a:p>
            <a:pPr marL="255175" indent="-255175">
              <a:buFont typeface="Wingdings" panose="05000000000000000000" pitchFamily="2" charset="2"/>
              <a:buChar char="Ø"/>
            </a:pPr>
            <a:r>
              <a:rPr lang="uk-UA" sz="1607" dirty="0"/>
              <a:t>Повздовжня щілина (</a:t>
            </a:r>
            <a:r>
              <a:rPr lang="uk-UA" sz="1607" b="1" dirty="0"/>
              <a:t>центральна борозна</a:t>
            </a:r>
            <a:r>
              <a:rPr lang="uk-UA" sz="1607" dirty="0"/>
              <a:t>) ділить мозок на </a:t>
            </a:r>
            <a:r>
              <a:rPr lang="uk-UA" sz="1607" b="1" dirty="0"/>
              <a:t>праву</a:t>
            </a:r>
            <a:r>
              <a:rPr lang="uk-UA" sz="1607" dirty="0"/>
              <a:t> і </a:t>
            </a:r>
            <a:r>
              <a:rPr lang="uk-UA" sz="1607" b="1" dirty="0"/>
              <a:t>ліву півкулі</a:t>
            </a:r>
          </a:p>
          <a:p>
            <a:pPr marL="255175" indent="-255175">
              <a:buFont typeface="Wingdings" panose="05000000000000000000" pitchFamily="2" charset="2"/>
              <a:buChar char="Ø"/>
            </a:pPr>
            <a:r>
              <a:rPr lang="uk-UA" sz="1607" dirty="0"/>
              <a:t>Півкулі з’єднані між собою </a:t>
            </a:r>
            <a:r>
              <a:rPr lang="uk-UA" sz="1607" b="1" dirty="0"/>
              <a:t>мозолистим тілом </a:t>
            </a:r>
          </a:p>
        </p:txBody>
      </p:sp>
      <p:sp>
        <p:nvSpPr>
          <p:cNvPr id="14" name="Права фігурна дужка 13"/>
          <p:cNvSpPr/>
          <p:nvPr/>
        </p:nvSpPr>
        <p:spPr>
          <a:xfrm>
            <a:off x="4057562" y="3043171"/>
            <a:ext cx="233119" cy="167192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uk-UA" sz="1607"/>
          </a:p>
        </p:txBody>
      </p:sp>
      <p:cxnSp>
        <p:nvCxnSpPr>
          <p:cNvPr id="16" name="Пряма зі стрілкою 15"/>
          <p:cNvCxnSpPr/>
          <p:nvPr/>
        </p:nvCxnSpPr>
        <p:spPr>
          <a:xfrm flipH="1">
            <a:off x="3092989" y="5100925"/>
            <a:ext cx="11976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 зі стрілкою 17"/>
          <p:cNvCxnSpPr/>
          <p:nvPr/>
        </p:nvCxnSpPr>
        <p:spPr>
          <a:xfrm flipH="1">
            <a:off x="2385636" y="5100925"/>
            <a:ext cx="1905045" cy="257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Місце для вмісту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86707" y="991487"/>
            <a:ext cx="2218097" cy="2390529"/>
          </a:xfrm>
        </p:spPr>
      </p:pic>
    </p:spTree>
    <p:extLst>
      <p:ext uri="{BB962C8B-B14F-4D97-AF65-F5344CB8AC3E}">
        <p14:creationId xmlns:p14="http://schemas.microsoft.com/office/powerpoint/2010/main" val="392387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306210" indent="-306210" algn="l">
              <a:buFont typeface="Wingdings" panose="05000000000000000000" pitchFamily="2" charset="2"/>
              <a:buChar char="q"/>
            </a:pPr>
            <a:r>
              <a:rPr lang="uk-UA" sz="2143" b="1" dirty="0"/>
              <a:t>Рефлекторна дуга </a:t>
            </a:r>
            <a:r>
              <a:rPr lang="uk-UA" sz="2143" dirty="0"/>
              <a:t>– ланцюжок, утворений аферентним, вставним і еферентним нейронами, які забезпечують сприйняття і реалізацію сигналу</a:t>
            </a:r>
          </a:p>
        </p:txBody>
      </p:sp>
      <p:sp>
        <p:nvSpPr>
          <p:cNvPr id="4" name="Місце для номера слайда 3"/>
          <p:cNvSpPr>
            <a:spLocks noGrp="1"/>
          </p:cNvSpPr>
          <p:nvPr>
            <p:ph type="sldNum" sz="quarter" idx="12"/>
          </p:nvPr>
        </p:nvSpPr>
        <p:spPr/>
        <p:txBody>
          <a:bodyPr/>
          <a:lstStyle/>
          <a:p>
            <a:fld id="{5D950B23-2B07-4C87-AA23-F40D6AC01F91}" type="slidenum">
              <a:rPr lang="uk-UA" smtClean="0"/>
              <a:t>25</a:t>
            </a:fld>
            <a:endParaRPr lang="uk-UA"/>
          </a:p>
        </p:txBody>
      </p:sp>
      <p:pic>
        <p:nvPicPr>
          <p:cNvPr id="13" name="Місце для вмісту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166" y="2001240"/>
            <a:ext cx="4599634" cy="3542489"/>
          </a:xfrm>
          <a:prstGeom prst="rect">
            <a:avLst/>
          </a:prstGeom>
        </p:spPr>
      </p:pic>
      <p:sp>
        <p:nvSpPr>
          <p:cNvPr id="14" name="Місце для вмісту 13"/>
          <p:cNvSpPr>
            <a:spLocks noGrp="1"/>
          </p:cNvSpPr>
          <p:nvPr>
            <p:ph idx="1"/>
          </p:nvPr>
        </p:nvSpPr>
        <p:spPr>
          <a:xfrm>
            <a:off x="457202" y="2721647"/>
            <a:ext cx="2828703" cy="2730157"/>
          </a:xfrm>
        </p:spPr>
        <p:txBody>
          <a:bodyPr>
            <a:normAutofit/>
          </a:bodyPr>
          <a:lstStyle/>
          <a:p>
            <a:pPr>
              <a:buFont typeface="Wingdings" panose="05000000000000000000" pitchFamily="2" charset="2"/>
              <a:buChar char="q"/>
            </a:pPr>
            <a:r>
              <a:rPr lang="uk-UA" sz="1786" b="1" dirty="0"/>
              <a:t>Рефлекс </a:t>
            </a:r>
            <a:r>
              <a:rPr lang="uk-UA" sz="1786" dirty="0"/>
              <a:t>– це відповідь організму на подразнення з внутрішнього або зовнішнього середовища, в якому приймає участь нервова система</a:t>
            </a:r>
          </a:p>
        </p:txBody>
      </p:sp>
    </p:spTree>
    <p:extLst>
      <p:ext uri="{BB962C8B-B14F-4D97-AF65-F5344CB8AC3E}">
        <p14:creationId xmlns:p14="http://schemas.microsoft.com/office/powerpoint/2010/main" val="500803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3050"/>
            <a:ext cx="3384376" cy="6108278"/>
          </a:xfrm>
        </p:spPr>
        <p:txBody>
          <a:bodyPr>
            <a:noAutofit/>
          </a:bodyPr>
          <a:lstStyle/>
          <a:p>
            <a:pPr lvl="0"/>
            <a:r>
              <a:rPr lang="uk-UA" sz="2400" dirty="0" smtClean="0"/>
              <a:t/>
            </a:r>
            <a:br>
              <a:rPr lang="uk-UA" sz="2400" dirty="0" smtClean="0"/>
            </a:br>
            <a:r>
              <a:rPr lang="uk-UA" sz="2400" dirty="0"/>
              <a:t/>
            </a:r>
            <a:br>
              <a:rPr lang="uk-UA" sz="2400" dirty="0"/>
            </a:br>
            <a:r>
              <a:rPr lang="uk-UA" sz="2400" dirty="0" smtClean="0"/>
              <a:t/>
            </a:r>
            <a:br>
              <a:rPr lang="uk-UA" sz="2400" dirty="0" smtClean="0"/>
            </a:br>
            <a:r>
              <a:rPr lang="uk-UA" sz="2400" dirty="0" smtClean="0"/>
              <a:t>Поведінка </a:t>
            </a:r>
            <a:r>
              <a:rPr lang="uk-UA" sz="2400" dirty="0"/>
              <a:t>– це здатність тварин і людини змінювати свої дії та реагувати на вплив внутрішніх та зовнішніх факторів. </a:t>
            </a:r>
            <a:r>
              <a:rPr lang="uk-UA" sz="2400" dirty="0" smtClean="0"/>
              <a:t/>
            </a:r>
            <a:br>
              <a:rPr lang="uk-UA" sz="2400" dirty="0" smtClean="0"/>
            </a:br>
            <a:r>
              <a:rPr lang="uk-UA" sz="2400" dirty="0"/>
              <a:t/>
            </a:r>
            <a:br>
              <a:rPr lang="uk-UA" sz="2400" dirty="0"/>
            </a:br>
            <a:r>
              <a:rPr lang="uk-UA" sz="2400" dirty="0"/>
              <a:t/>
            </a:r>
            <a:br>
              <a:rPr lang="uk-UA" sz="2400" dirty="0"/>
            </a:br>
            <a:r>
              <a:rPr lang="uk-UA" b="0" dirty="0" smtClean="0"/>
              <a:t>Різноманітні </a:t>
            </a:r>
            <a:r>
              <a:rPr lang="uk-UA" b="0" dirty="0"/>
              <a:t>форми поведінки прийнято поділяти на:</a:t>
            </a:r>
            <a:br>
              <a:rPr lang="uk-UA" b="0" dirty="0"/>
            </a:br>
            <a:r>
              <a:rPr lang="uk-UA" b="0" dirty="0" smtClean="0"/>
              <a:t>-    </a:t>
            </a:r>
            <a:r>
              <a:rPr lang="uk-UA" dirty="0" smtClean="0"/>
              <a:t>вроджену</a:t>
            </a:r>
            <a:r>
              <a:rPr lang="uk-UA" b="0" dirty="0" smtClean="0"/>
              <a:t> </a:t>
            </a:r>
            <a:r>
              <a:rPr lang="uk-UA" b="0" dirty="0"/>
              <a:t>– проявляється без попереднього </a:t>
            </a:r>
            <a:r>
              <a:rPr lang="uk-UA" b="0" dirty="0" smtClean="0"/>
              <a:t>навчання (безумовні рефлекси);</a:t>
            </a:r>
            <a:r>
              <a:rPr lang="uk-UA" b="0" dirty="0"/>
              <a:t/>
            </a:r>
            <a:br>
              <a:rPr lang="uk-UA" b="0" dirty="0"/>
            </a:br>
            <a:r>
              <a:rPr lang="uk-UA" b="0" dirty="0" smtClean="0"/>
              <a:t>-     </a:t>
            </a:r>
            <a:r>
              <a:rPr lang="uk-UA" dirty="0" smtClean="0"/>
              <a:t>набуту</a:t>
            </a:r>
            <a:r>
              <a:rPr lang="uk-UA" b="0" dirty="0" smtClean="0"/>
              <a:t> </a:t>
            </a:r>
            <a:r>
              <a:rPr lang="uk-UA" b="0" dirty="0"/>
              <a:t>– формується у процесі індивідуального </a:t>
            </a:r>
            <a:r>
              <a:rPr lang="uk-UA" b="0" dirty="0" smtClean="0"/>
              <a:t>розвитку (умовні рефлекси).</a:t>
            </a:r>
            <a:endParaRPr lang="uk-UA" b="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9472"/>
            <a:ext cx="4064644" cy="2942419"/>
          </a:xfrm>
        </p:spPr>
      </p:pic>
      <p:sp>
        <p:nvSpPr>
          <p:cNvPr id="4" name="Текст 3"/>
          <p:cNvSpPr>
            <a:spLocks noGrp="1"/>
          </p:cNvSpPr>
          <p:nvPr>
            <p:ph type="body" sz="half" idx="2"/>
          </p:nvPr>
        </p:nvSpPr>
        <p:spPr>
          <a:xfrm>
            <a:off x="3596084" y="3140968"/>
            <a:ext cx="5328592" cy="3456384"/>
          </a:xfrm>
        </p:spPr>
        <p:txBody>
          <a:bodyPr>
            <a:noAutofit/>
          </a:bodyPr>
          <a:lstStyle/>
          <a:p>
            <a:r>
              <a:rPr lang="uk-UA" sz="2000" dirty="0"/>
              <a:t>Великий вклад у дослідження діяльності центральної нервової системи і поведінки внесли роботи видатних фізіологів </a:t>
            </a:r>
            <a:r>
              <a:rPr lang="uk-UA" sz="2000" dirty="0" err="1" smtClean="0"/>
              <a:t>І.М.Сєченова</a:t>
            </a:r>
            <a:r>
              <a:rPr lang="uk-UA" sz="2000" dirty="0" smtClean="0"/>
              <a:t> і </a:t>
            </a:r>
            <a:r>
              <a:rPr lang="uk-UA" sz="2000" dirty="0" err="1" smtClean="0"/>
              <a:t>І</a:t>
            </a:r>
            <a:r>
              <a:rPr lang="uk-UA" sz="2000" dirty="0"/>
              <a:t>. П. Павлова</a:t>
            </a:r>
            <a:r>
              <a:rPr lang="uk-UA" sz="2000" dirty="0" smtClean="0"/>
              <a:t>.</a:t>
            </a:r>
          </a:p>
          <a:p>
            <a:pPr>
              <a:spcBef>
                <a:spcPts val="0"/>
              </a:spcBef>
            </a:pPr>
            <a:r>
              <a:rPr lang="uk-UA" sz="2000" dirty="0"/>
              <a:t>І. П. Павлов поділяв нервову діяльність людини на:</a:t>
            </a:r>
          </a:p>
          <a:p>
            <a:pPr lvl="0">
              <a:spcBef>
                <a:spcPts val="0"/>
              </a:spcBef>
            </a:pPr>
            <a:r>
              <a:rPr lang="uk-UA" sz="2000" dirty="0" smtClean="0"/>
              <a:t>-    </a:t>
            </a:r>
            <a:r>
              <a:rPr lang="uk-UA" sz="2000" b="1" dirty="0" smtClean="0"/>
              <a:t>нижчу</a:t>
            </a:r>
            <a:r>
              <a:rPr lang="uk-UA" sz="2000" dirty="0"/>
              <a:t>, зумовлену безумовними рефлексами;</a:t>
            </a:r>
          </a:p>
          <a:p>
            <a:pPr lvl="0">
              <a:spcBef>
                <a:spcPts val="0"/>
              </a:spcBef>
            </a:pPr>
            <a:r>
              <a:rPr lang="uk-UA" sz="2000" dirty="0" smtClean="0"/>
              <a:t>-    </a:t>
            </a:r>
            <a:r>
              <a:rPr lang="uk-UA" sz="2000" b="1" dirty="0" smtClean="0"/>
              <a:t>вищу</a:t>
            </a:r>
            <a:r>
              <a:rPr lang="uk-UA" sz="2000" dirty="0" smtClean="0"/>
              <a:t> </a:t>
            </a:r>
            <a:r>
              <a:rPr lang="uk-UA" sz="2000" dirty="0"/>
              <a:t>– сукупність умовних рефлексів.</a:t>
            </a:r>
          </a:p>
          <a:p>
            <a:endParaRPr lang="uk-UA" sz="2400" dirty="0"/>
          </a:p>
        </p:txBody>
      </p:sp>
    </p:spTree>
    <p:extLst>
      <p:ext uri="{BB962C8B-B14F-4D97-AF65-F5344CB8AC3E}">
        <p14:creationId xmlns:p14="http://schemas.microsoft.com/office/powerpoint/2010/main" val="411188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112"/>
            <a:ext cx="9144000" cy="6863417"/>
          </a:xfrm>
          <a:prstGeom prst="rect">
            <a:avLst/>
          </a:prstGeom>
        </p:spPr>
        <p:txBody>
          <a:bodyPr wrap="square">
            <a:spAutoFit/>
          </a:bodyPr>
          <a:lstStyle/>
          <a:p>
            <a:pPr lvl="0"/>
            <a:r>
              <a:rPr lang="uk-UA" sz="2200" b="1" dirty="0" smtClean="0"/>
              <a:t>Сукупність </a:t>
            </a:r>
            <a:r>
              <a:rPr lang="uk-UA" sz="2200" b="1" dirty="0"/>
              <a:t>складних безумовних спадково закріплених рефлексів називають інстинктами. </a:t>
            </a:r>
          </a:p>
          <a:p>
            <a:r>
              <a:rPr lang="uk-UA" sz="2200" dirty="0"/>
              <a:t>Інстинкти лежать у основі вродженої пристосувальної поведінки. </a:t>
            </a:r>
            <a:r>
              <a:rPr lang="uk-UA" sz="2200" dirty="0" smtClean="0"/>
              <a:t>Вони </a:t>
            </a:r>
            <a:r>
              <a:rPr lang="uk-UA" sz="2200" dirty="0" err="1" smtClean="0"/>
              <a:t>видоспецифічні</a:t>
            </a:r>
            <a:r>
              <a:rPr lang="uk-UA" sz="2200" dirty="0" smtClean="0"/>
              <a:t> (незмінні </a:t>
            </a:r>
            <a:r>
              <a:rPr lang="uk-UA" sz="2200" dirty="0"/>
              <a:t>у всіх представників даного </a:t>
            </a:r>
            <a:r>
              <a:rPr lang="uk-UA" sz="2200" dirty="0" smtClean="0"/>
              <a:t>виду) та відносно постійні (однаково </a:t>
            </a:r>
            <a:r>
              <a:rPr lang="uk-UA" sz="2200" dirty="0"/>
              <a:t>проявляються у відповідь </a:t>
            </a:r>
            <a:r>
              <a:rPr lang="uk-UA" sz="2200" dirty="0" smtClean="0"/>
              <a:t>на схожі подразнення). </a:t>
            </a:r>
          </a:p>
          <a:p>
            <a:r>
              <a:rPr lang="uk-UA" sz="2200" dirty="0" smtClean="0"/>
              <a:t>Безумовні </a:t>
            </a:r>
            <a:r>
              <a:rPr lang="uk-UA" sz="2200" dirty="0"/>
              <a:t>рефлекси забезпечують координовану діяльність, спрямовану на підтримування сталості багатьох параметрів внутрішнього середовища, взаємодію організму з довкіллям</a:t>
            </a:r>
            <a:r>
              <a:rPr lang="uk-UA" sz="2200" dirty="0" smtClean="0"/>
              <a:t>.</a:t>
            </a:r>
          </a:p>
          <a:p>
            <a:r>
              <a:rPr lang="uk-UA" sz="2200" dirty="0"/>
              <a:t>Генетично задані форми поведінки (інстинкти) недостатні для того, щоб забезпечити активне існування особини у середовищі, яке постійно змінюється. Індивідуальний досвід набувається різними шляхами. В його основі лежить загальна здатність живих організмів до навчання. </a:t>
            </a:r>
          </a:p>
          <a:p>
            <a:pPr lvl="0"/>
            <a:r>
              <a:rPr lang="uk-UA" sz="2200" b="1" dirty="0"/>
              <a:t>У </a:t>
            </a:r>
            <a:r>
              <a:rPr lang="uk-UA" sz="2200" b="1" dirty="0" err="1"/>
              <a:t>нейробіології</a:t>
            </a:r>
            <a:r>
              <a:rPr lang="uk-UA" sz="2200" b="1" dirty="0"/>
              <a:t> під навчанням розуміють процес появи адаптивних змін індивідуальної поведінки внаслідок набування досвіду.</a:t>
            </a:r>
          </a:p>
          <a:p>
            <a:r>
              <a:rPr lang="uk-UA" sz="2200" dirty="0"/>
              <a:t>Матеріальною основою навчання є умовні рефлекси, які набуваються і закріплюються у процесі індивідуального життєвого досвіду. </a:t>
            </a:r>
            <a:endParaRPr lang="uk-UA" sz="2200" dirty="0" smtClean="0"/>
          </a:p>
          <a:p>
            <a:r>
              <a:rPr lang="uk-UA" sz="2200" b="1" dirty="0" smtClean="0"/>
              <a:t>Виконання </a:t>
            </a:r>
            <a:r>
              <a:rPr lang="uk-UA" sz="2200" b="1" dirty="0"/>
              <a:t>тієї чи іншої програми поведінки </a:t>
            </a:r>
            <a:r>
              <a:rPr lang="uk-UA" sz="2200" b="1" dirty="0" smtClean="0"/>
              <a:t>є результатом поєднання безумовних та умовних рефлексів. </a:t>
            </a:r>
            <a:r>
              <a:rPr lang="uk-UA" sz="2200" dirty="0" smtClean="0"/>
              <a:t>Ця програма визначається </a:t>
            </a:r>
            <a:r>
              <a:rPr lang="uk-UA" sz="2200" dirty="0"/>
              <a:t>психофізіологічними механізмами, які мають складну </a:t>
            </a:r>
            <a:r>
              <a:rPr lang="uk-UA" sz="2200" dirty="0" err="1"/>
              <a:t>нейро</a:t>
            </a:r>
            <a:r>
              <a:rPr lang="uk-UA" sz="2200" dirty="0"/>
              <a:t>-гормональну природу. </a:t>
            </a:r>
          </a:p>
        </p:txBody>
      </p:sp>
    </p:spTree>
    <p:extLst>
      <p:ext uri="{BB962C8B-B14F-4D97-AF65-F5344CB8AC3E}">
        <p14:creationId xmlns:p14="http://schemas.microsoft.com/office/powerpoint/2010/main" val="341217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062120"/>
            <a:ext cx="4243409" cy="1659527"/>
          </a:xfrm>
        </p:spPr>
        <p:txBody>
          <a:bodyPr>
            <a:normAutofit fontScale="90000"/>
          </a:bodyPr>
          <a:lstStyle/>
          <a:p>
            <a:pPr marL="306210" indent="-306210">
              <a:buFont typeface="Wingdings" panose="05000000000000000000" pitchFamily="2" charset="2"/>
              <a:buChar char="q"/>
            </a:pPr>
            <a:r>
              <a:rPr lang="uk-UA" sz="2143" dirty="0"/>
              <a:t>Рецептори – </a:t>
            </a:r>
            <a:r>
              <a:rPr lang="uk-UA" sz="2143" b="0" dirty="0"/>
              <a:t>спеціалізовані закінчення чутливих нервів, які отримують інформацію у вигляді хімічних, світлових, звукових, механічних і інших подразників</a:t>
            </a:r>
            <a:endParaRPr lang="uk-UA" sz="2143" dirty="0"/>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7963" y="1082239"/>
            <a:ext cx="3319077" cy="4018686"/>
          </a:xfrm>
        </p:spPr>
      </p:pic>
      <p:sp>
        <p:nvSpPr>
          <p:cNvPr id="4" name="Місце для тексту 3"/>
          <p:cNvSpPr>
            <a:spLocks noGrp="1"/>
          </p:cNvSpPr>
          <p:nvPr>
            <p:ph type="body" sz="half" idx="2"/>
          </p:nvPr>
        </p:nvSpPr>
        <p:spPr>
          <a:xfrm>
            <a:off x="457201" y="2978866"/>
            <a:ext cx="3986190" cy="2472937"/>
          </a:xfrm>
        </p:spPr>
        <p:txBody>
          <a:bodyPr/>
          <a:lstStyle/>
          <a:p>
            <a:pPr marL="306210" indent="-306210">
              <a:spcBef>
                <a:spcPts val="536"/>
              </a:spcBef>
              <a:spcAft>
                <a:spcPts val="536"/>
              </a:spcAft>
              <a:buFont typeface="Wingdings" panose="05000000000000000000" pitchFamily="2" charset="2"/>
              <a:buChar char="Ø"/>
            </a:pPr>
            <a:r>
              <a:rPr lang="uk-UA" sz="1786" dirty="0"/>
              <a:t>Подразливість організму – здатність до відповіді на зміни умов, яка дозволяє пристосуватись до навколишнього середовища</a:t>
            </a:r>
          </a:p>
          <a:p>
            <a:pPr marL="306210" indent="-306210">
              <a:spcBef>
                <a:spcPts val="536"/>
              </a:spcBef>
              <a:spcAft>
                <a:spcPts val="536"/>
              </a:spcAft>
              <a:buFont typeface="Wingdings" panose="05000000000000000000" pitchFamily="2" charset="2"/>
              <a:buChar char="Ø"/>
            </a:pPr>
            <a:r>
              <a:rPr lang="uk-UA" sz="1786" dirty="0"/>
              <a:t>Рецептори нервової системи здатні сприймати подразники і перетворювати їх у нервові імпульси </a:t>
            </a:r>
          </a:p>
          <a:p>
            <a:endParaRPr lang="uk-UA" dirty="0"/>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28</a:t>
            </a:fld>
            <a:endParaRPr lang="uk-UA"/>
          </a:p>
        </p:txBody>
      </p:sp>
    </p:spTree>
    <p:extLst>
      <p:ext uri="{BB962C8B-B14F-4D97-AF65-F5344CB8AC3E}">
        <p14:creationId xmlns:p14="http://schemas.microsoft.com/office/powerpoint/2010/main" val="297662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1063310"/>
            <a:ext cx="8229600" cy="500850"/>
          </a:xfrm>
        </p:spPr>
        <p:txBody>
          <a:bodyPr>
            <a:normAutofit/>
          </a:bodyPr>
          <a:lstStyle/>
          <a:p>
            <a:r>
              <a:rPr lang="uk-UA" sz="2143" b="1" dirty="0"/>
              <a:t>Складові сенсорної системи - аналізатори</a:t>
            </a:r>
            <a:endParaRPr lang="uk-UA" sz="2143" b="1" dirty="0"/>
          </a:p>
        </p:txBody>
      </p:sp>
      <p:graphicFrame>
        <p:nvGraphicFramePr>
          <p:cNvPr id="5" name="Місце для вмісту 4"/>
          <p:cNvGraphicFramePr>
            <a:graphicFrameLocks noGrp="1"/>
          </p:cNvGraphicFramePr>
          <p:nvPr>
            <p:ph idx="1"/>
            <p:extLst/>
          </p:nvPr>
        </p:nvGraphicFramePr>
        <p:xfrm>
          <a:off x="457910" y="1564160"/>
          <a:ext cx="8228182" cy="406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Місце для номера слайда 3"/>
          <p:cNvSpPr>
            <a:spLocks noGrp="1"/>
          </p:cNvSpPr>
          <p:nvPr>
            <p:ph type="sldNum" sz="quarter" idx="12"/>
          </p:nvPr>
        </p:nvSpPr>
        <p:spPr/>
        <p:txBody>
          <a:bodyPr/>
          <a:lstStyle/>
          <a:p>
            <a:fld id="{5D950B23-2B07-4C87-AA23-F40D6AC01F91}" type="slidenum">
              <a:rPr lang="uk-UA" smtClean="0"/>
              <a:t>29</a:t>
            </a:fld>
            <a:endParaRPr lang="uk-UA"/>
          </a:p>
        </p:txBody>
      </p:sp>
    </p:spTree>
    <p:extLst>
      <p:ext uri="{BB962C8B-B14F-4D97-AF65-F5344CB8AC3E}">
        <p14:creationId xmlns:p14="http://schemas.microsoft.com/office/powerpoint/2010/main" val="258600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uk-UA" sz="3200" b="1" dirty="0" smtClean="0">
                <a:latin typeface="Times New Roman" panose="02020603050405020304" pitchFamily="18" charset="0"/>
                <a:cs typeface="Times New Roman" panose="02020603050405020304" pitchFamily="18" charset="0"/>
              </a:rPr>
              <a:t>Класифікація нервової системи людини </a:t>
            </a: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49132836"/>
              </p:ext>
            </p:extLst>
          </p:nvPr>
        </p:nvGraphicFramePr>
        <p:xfrm>
          <a:off x="457200" y="1340768"/>
          <a:ext cx="8507288"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87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uk-UA" sz="2400" dirty="0"/>
              <a:t>Аналізатор або сенсорна система – це система, що забезпечує сприйняття і переробку інформації щодо явищ довкілля і внутрішнього середовища організму.</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276284993"/>
              </p:ext>
            </p:extLst>
          </p:nvPr>
        </p:nvGraphicFramePr>
        <p:xfrm>
          <a:off x="323528" y="1700808"/>
          <a:ext cx="8301608"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74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321" y="1062120"/>
            <a:ext cx="2057754" cy="1441999"/>
          </a:xfrm>
        </p:spPr>
        <p:txBody>
          <a:bodyPr>
            <a:normAutofit/>
          </a:bodyPr>
          <a:lstStyle/>
          <a:p>
            <a:r>
              <a:rPr lang="uk-UA" sz="2143" dirty="0"/>
              <a:t>Загальні властивості сенсорних систем</a:t>
            </a:r>
            <a:endParaRPr lang="uk-UA" sz="2143" dirty="0"/>
          </a:p>
        </p:txBody>
      </p:sp>
      <p:sp>
        <p:nvSpPr>
          <p:cNvPr id="4" name="Місце для тексту 3"/>
          <p:cNvSpPr>
            <a:spLocks noGrp="1"/>
          </p:cNvSpPr>
          <p:nvPr>
            <p:ph type="body" sz="half" idx="2"/>
          </p:nvPr>
        </p:nvSpPr>
        <p:spPr>
          <a:xfrm>
            <a:off x="3543123" y="1071896"/>
            <a:ext cx="5401605" cy="4552543"/>
          </a:xfrm>
        </p:spPr>
        <p:txBody>
          <a:bodyPr>
            <a:noAutofit/>
          </a:bodyPr>
          <a:lstStyle/>
          <a:p>
            <a:pPr marL="306210" indent="-306210">
              <a:spcBef>
                <a:spcPts val="536"/>
              </a:spcBef>
              <a:spcAft>
                <a:spcPts val="536"/>
              </a:spcAft>
              <a:buFont typeface="Wingdings" panose="05000000000000000000" pitchFamily="2" charset="2"/>
              <a:buChar char="Ø"/>
            </a:pPr>
            <a:r>
              <a:rPr lang="uk-UA" sz="1786" b="1" dirty="0" smtClean="0"/>
              <a:t>Спеціалізація </a:t>
            </a:r>
            <a:r>
              <a:rPr lang="uk-UA" sz="1786" dirty="0" smtClean="0"/>
              <a:t>– здатність сприймати лише певний подразник та формувати специфічні відчуття </a:t>
            </a:r>
          </a:p>
          <a:p>
            <a:pPr marL="306210" indent="-306210">
              <a:spcBef>
                <a:spcPts val="536"/>
              </a:spcBef>
              <a:spcAft>
                <a:spcPts val="536"/>
              </a:spcAft>
              <a:buFont typeface="Wingdings" panose="05000000000000000000" pitchFamily="2" charset="2"/>
              <a:buChar char="Ø"/>
            </a:pPr>
            <a:r>
              <a:rPr lang="uk-UA" sz="1786" b="1" dirty="0" smtClean="0"/>
              <a:t>Адаптація </a:t>
            </a:r>
            <a:r>
              <a:rPr lang="uk-UA" sz="1786" dirty="0" smtClean="0"/>
              <a:t>– здатність пристосовувати рівень чутливості, яка може підвищуватись за відсутності дії сильного подразника чи знижуватись за тривалої дії подразника</a:t>
            </a:r>
          </a:p>
          <a:p>
            <a:pPr marL="306210" indent="-306210">
              <a:spcBef>
                <a:spcPts val="536"/>
              </a:spcBef>
              <a:spcAft>
                <a:spcPts val="536"/>
              </a:spcAft>
              <a:buFont typeface="Wingdings" panose="05000000000000000000" pitchFamily="2" charset="2"/>
              <a:buChar char="Ø"/>
            </a:pPr>
            <a:r>
              <a:rPr lang="uk-UA" sz="1786" b="1" dirty="0" smtClean="0"/>
              <a:t>Тренування </a:t>
            </a:r>
            <a:r>
              <a:rPr lang="uk-UA" sz="1786" dirty="0" smtClean="0"/>
              <a:t>– здатність аналізаторів підвищувати свої можливості  під впливом багаторазових вправ </a:t>
            </a:r>
          </a:p>
          <a:p>
            <a:pPr marL="306210" indent="-306210">
              <a:spcBef>
                <a:spcPts val="536"/>
              </a:spcBef>
              <a:spcAft>
                <a:spcPts val="536"/>
              </a:spcAft>
              <a:buFont typeface="Wingdings" panose="05000000000000000000" pitchFamily="2" charset="2"/>
              <a:buChar char="Ø"/>
            </a:pPr>
            <a:r>
              <a:rPr lang="uk-UA" sz="1786" b="1" dirty="0" smtClean="0"/>
              <a:t>Взаємодія </a:t>
            </a:r>
            <a:r>
              <a:rPr lang="uk-UA" sz="1786" dirty="0" smtClean="0"/>
              <a:t>– зв'язок між аналізаторами, який реалізується на рівні кори й підкірки</a:t>
            </a:r>
          </a:p>
          <a:p>
            <a:pPr marL="306210" indent="-306210">
              <a:spcBef>
                <a:spcPts val="536"/>
              </a:spcBef>
              <a:spcAft>
                <a:spcPts val="536"/>
              </a:spcAft>
              <a:buFont typeface="Wingdings" panose="05000000000000000000" pitchFamily="2" charset="2"/>
              <a:buChar char="Ø"/>
            </a:pPr>
            <a:r>
              <a:rPr lang="uk-UA" sz="1786" b="1" dirty="0" smtClean="0"/>
              <a:t>Компенсація </a:t>
            </a:r>
            <a:r>
              <a:rPr lang="uk-UA" sz="1786" dirty="0" smtClean="0"/>
              <a:t>– відшкодування функції однієї сенсорної системи за рахунок якісної перебудови або посиленого використання збережених функцій інших сенсорних систем </a:t>
            </a:r>
            <a:endParaRPr lang="uk-UA" sz="1786" dirty="0"/>
          </a:p>
        </p:txBody>
      </p:sp>
      <p:sp>
        <p:nvSpPr>
          <p:cNvPr id="5" name="Місце для номера слайда 4"/>
          <p:cNvSpPr>
            <a:spLocks noGrp="1"/>
          </p:cNvSpPr>
          <p:nvPr>
            <p:ph type="sldNum" sz="quarter" idx="12"/>
          </p:nvPr>
        </p:nvSpPr>
        <p:spPr/>
        <p:txBody>
          <a:bodyPr/>
          <a:lstStyle/>
          <a:p>
            <a:fld id="{5D950B23-2B07-4C87-AA23-F40D6AC01F91}" type="slidenum">
              <a:rPr lang="uk-UA" smtClean="0"/>
              <a:t>31</a:t>
            </a:fld>
            <a:endParaRPr lang="uk-UA"/>
          </a:p>
        </p:txBody>
      </p:sp>
      <p:pic>
        <p:nvPicPr>
          <p:cNvPr id="8" name="Місце для вмісту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3043171"/>
            <a:ext cx="2929892" cy="2199715"/>
          </a:xfrm>
        </p:spPr>
      </p:pic>
    </p:spTree>
    <p:extLst>
      <p:ext uri="{BB962C8B-B14F-4D97-AF65-F5344CB8AC3E}">
        <p14:creationId xmlns:p14="http://schemas.microsoft.com/office/powerpoint/2010/main" val="125232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smtClean="0"/>
              <a:t>Структура аналізатора </a:t>
            </a:r>
            <a:br>
              <a:rPr lang="uk-UA" sz="2400" b="1" dirty="0" smtClean="0"/>
            </a:br>
            <a:r>
              <a:rPr lang="uk-UA" sz="2400" dirty="0" smtClean="0"/>
              <a:t>(на прикладі зору і слуху)</a:t>
            </a: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105935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Выгнутая вниз стрелка 2"/>
          <p:cNvSpPr/>
          <p:nvPr/>
        </p:nvSpPr>
        <p:spPr>
          <a:xfrm>
            <a:off x="827584" y="4194110"/>
            <a:ext cx="1800200" cy="6120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Выгнутая вниз стрелка 4"/>
          <p:cNvSpPr/>
          <p:nvPr/>
        </p:nvSpPr>
        <p:spPr>
          <a:xfrm>
            <a:off x="3059832" y="5517232"/>
            <a:ext cx="1800200" cy="61206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257373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8471"/>
            <a:ext cx="8496944" cy="6709529"/>
          </a:xfrm>
          <a:prstGeom prst="rect">
            <a:avLst/>
          </a:prstGeom>
        </p:spPr>
        <p:txBody>
          <a:bodyPr wrap="square">
            <a:spAutoFit/>
          </a:bodyPr>
          <a:lstStyle/>
          <a:p>
            <a:pPr>
              <a:spcBef>
                <a:spcPts val="600"/>
              </a:spcBef>
              <a:spcAft>
                <a:spcPts val="600"/>
              </a:spcAft>
            </a:pPr>
            <a:r>
              <a:rPr lang="uk-UA" dirty="0" smtClean="0"/>
              <a:t>Звук як фізичне явище – це коливні рухи пружного середовища. Звукові хвилі досить часто пов’язані з іншими механічними явищами, які можуть пошкодити або, навіть, повністю знищити живу істоту (вибухи, обвали тощо).  Розвиток і становлення органів слуху стали необхідною складовою частиною виживання у різноманітних умовах довкілля. </a:t>
            </a:r>
          </a:p>
          <a:p>
            <a:pPr>
              <a:spcBef>
                <a:spcPts val="600"/>
              </a:spcBef>
              <a:spcAft>
                <a:spcPts val="600"/>
              </a:spcAft>
            </a:pPr>
            <a:r>
              <a:rPr lang="uk-UA" dirty="0" smtClean="0"/>
              <a:t>Звукові коливання поділяють на:</a:t>
            </a:r>
          </a:p>
          <a:p>
            <a:pPr marL="285750" lvl="0" indent="-285750">
              <a:spcBef>
                <a:spcPts val="600"/>
              </a:spcBef>
              <a:spcAft>
                <a:spcPts val="600"/>
              </a:spcAft>
              <a:buFont typeface="Arial" panose="020B0604020202020204" pitchFamily="34" charset="0"/>
              <a:buChar char="•"/>
            </a:pPr>
            <a:r>
              <a:rPr lang="uk-UA" dirty="0" err="1" smtClean="0"/>
              <a:t>інфразвуки</a:t>
            </a:r>
            <a:r>
              <a:rPr lang="uk-UA" dirty="0" smtClean="0"/>
              <a:t> (дозвукові) – це коливання з частотами менше 20 </a:t>
            </a:r>
            <a:r>
              <a:rPr lang="uk-UA" dirty="0" err="1" smtClean="0"/>
              <a:t>Гц</a:t>
            </a:r>
            <a:r>
              <a:rPr lang="uk-UA" dirty="0" smtClean="0"/>
              <a:t>;</a:t>
            </a:r>
          </a:p>
          <a:p>
            <a:pPr marL="285750" lvl="0" indent="-285750">
              <a:spcBef>
                <a:spcPts val="600"/>
              </a:spcBef>
              <a:spcAft>
                <a:spcPts val="600"/>
              </a:spcAft>
              <a:buFont typeface="Arial" panose="020B0604020202020204" pitchFamily="34" charset="0"/>
              <a:buChar char="•"/>
            </a:pPr>
            <a:r>
              <a:rPr lang="uk-UA" dirty="0" smtClean="0"/>
              <a:t>звуки (звукові) – це коливання з частотами від 20 до 20000 </a:t>
            </a:r>
            <a:r>
              <a:rPr lang="uk-UA" dirty="0" err="1" smtClean="0"/>
              <a:t>Гц</a:t>
            </a:r>
            <a:r>
              <a:rPr lang="uk-UA" dirty="0" smtClean="0"/>
              <a:t>;</a:t>
            </a:r>
          </a:p>
          <a:p>
            <a:pPr marL="285750" lvl="0" indent="-285750">
              <a:spcBef>
                <a:spcPts val="600"/>
              </a:spcBef>
              <a:spcAft>
                <a:spcPts val="600"/>
              </a:spcAft>
              <a:buFont typeface="Arial" panose="020B0604020202020204" pitchFamily="34" charset="0"/>
              <a:buChar char="•"/>
            </a:pPr>
            <a:r>
              <a:rPr lang="uk-UA" dirty="0" err="1" smtClean="0"/>
              <a:t>ультразвуки</a:t>
            </a:r>
            <a:r>
              <a:rPr lang="uk-UA" dirty="0" smtClean="0"/>
              <a:t> (надзвукові) – це коливання з частотами вище 20 </a:t>
            </a:r>
            <a:r>
              <a:rPr lang="uk-UA" dirty="0" err="1" smtClean="0"/>
              <a:t>кГц</a:t>
            </a:r>
            <a:r>
              <a:rPr lang="uk-UA" dirty="0" smtClean="0"/>
              <a:t>.</a:t>
            </a:r>
          </a:p>
          <a:p>
            <a:pPr>
              <a:spcBef>
                <a:spcPts val="600"/>
              </a:spcBef>
              <a:spcAft>
                <a:spcPts val="600"/>
              </a:spcAft>
            </a:pPr>
            <a:r>
              <a:rPr lang="uk-UA" dirty="0" err="1" smtClean="0"/>
              <a:t>Інфразвуки</a:t>
            </a:r>
            <a:r>
              <a:rPr lang="uk-UA" dirty="0" smtClean="0"/>
              <a:t> та </a:t>
            </a:r>
            <a:r>
              <a:rPr lang="uk-UA" dirty="0" err="1" smtClean="0"/>
              <a:t>ультразвуки</a:t>
            </a:r>
            <a:r>
              <a:rPr lang="uk-UA" dirty="0" smtClean="0"/>
              <a:t> людське вухо не чує, але самі коливання сприймаються  нервовою системою і викликають відчуття дискомфорту.</a:t>
            </a:r>
          </a:p>
          <a:p>
            <a:pPr>
              <a:spcBef>
                <a:spcPts val="600"/>
              </a:spcBef>
              <a:spcAft>
                <a:spcPts val="600"/>
              </a:spcAft>
            </a:pPr>
            <a:r>
              <a:rPr lang="uk-UA" dirty="0" smtClean="0"/>
              <a:t>     Інфразвук викликає відчуття паніки і страху. Саме з інфразвуком пов’язують легенду про корабель-привид «Летючий голландець». Через збіги частот коливань інфразвуку і внутрішніх органів можлива навіть зупинка серця або розрив кровоносних судин, інфразвук частотою 7 </a:t>
            </a:r>
            <a:r>
              <a:rPr lang="uk-UA" dirty="0" err="1" smtClean="0"/>
              <a:t>Гц</a:t>
            </a:r>
            <a:r>
              <a:rPr lang="uk-UA" dirty="0" smtClean="0"/>
              <a:t> смертельний для людського організму.</a:t>
            </a:r>
          </a:p>
          <a:p>
            <a:pPr>
              <a:spcBef>
                <a:spcPts val="600"/>
              </a:spcBef>
              <a:spcAft>
                <a:spcPts val="600"/>
              </a:spcAft>
            </a:pPr>
            <a:r>
              <a:rPr lang="uk-UA" dirty="0" smtClean="0"/>
              <a:t>     Ультразвук не так суттєво впливає на людський організм.  Метелики, летючі миші, деякі птахи, риби, дельфіни мають ультразвукові органи чуття, які допомагають їм орієнтуватися в просторі. Згідно з «Санітарними нормами і правилами при роботі на ультразвукових установках», рівень безпечного контактного впливу встановлюється на рівні 110 </a:t>
            </a:r>
            <a:r>
              <a:rPr lang="uk-UA" dirty="0" err="1" smtClean="0"/>
              <a:t>кГц</a:t>
            </a:r>
            <a:r>
              <a:rPr lang="uk-UA" dirty="0" smtClean="0"/>
              <a:t>.</a:t>
            </a:r>
            <a:endParaRPr lang="uk-UA" dirty="0"/>
          </a:p>
        </p:txBody>
      </p:sp>
    </p:spTree>
    <p:extLst>
      <p:ext uri="{BB962C8B-B14F-4D97-AF65-F5344CB8AC3E}">
        <p14:creationId xmlns:p14="http://schemas.microsoft.com/office/powerpoint/2010/main" val="257505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uk-UA" sz="2800" dirty="0" smtClean="0"/>
              <a:t>Будова вуха людини</a:t>
            </a:r>
            <a:endParaRPr lang="uk-UA" sz="28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340768"/>
            <a:ext cx="8447254" cy="4896544"/>
          </a:xfrm>
        </p:spPr>
      </p:pic>
    </p:spTree>
    <p:extLst>
      <p:ext uri="{BB962C8B-B14F-4D97-AF65-F5344CB8AC3E}">
        <p14:creationId xmlns:p14="http://schemas.microsoft.com/office/powerpoint/2010/main" val="264994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412776"/>
            <a:ext cx="7589439" cy="3170099"/>
          </a:xfrm>
          <a:prstGeom prst="rect">
            <a:avLst/>
          </a:prstGeom>
        </p:spPr>
        <p:txBody>
          <a:bodyPr wrap="square">
            <a:spAutoFit/>
          </a:bodyPr>
          <a:lstStyle/>
          <a:p>
            <a:pPr>
              <a:spcBef>
                <a:spcPts val="1200"/>
              </a:spcBef>
              <a:spcAft>
                <a:spcPts val="1200"/>
              </a:spcAft>
            </a:pPr>
            <a:r>
              <a:rPr lang="uk-UA" sz="2000" dirty="0" smtClean="0"/>
              <a:t>*     Зовнішнє вухо – це вушна мушля і слуховий прохід. Вушна </a:t>
            </a:r>
            <a:r>
              <a:rPr lang="uk-UA" sz="2000" dirty="0"/>
              <a:t>мушля спрямовує звукові хвилі по слуховому проходу до барабанної </a:t>
            </a:r>
            <a:r>
              <a:rPr lang="uk-UA" sz="2000" dirty="0" smtClean="0"/>
              <a:t>перетинки. Вона </a:t>
            </a:r>
            <a:r>
              <a:rPr lang="uk-UA" sz="2000" dirty="0"/>
              <a:t>сприймає </a:t>
            </a:r>
            <a:r>
              <a:rPr lang="uk-UA" sz="2000" dirty="0" smtClean="0"/>
              <a:t>звукові коливання, визначаючи напрям до джерела.  Волосини </a:t>
            </a:r>
            <a:r>
              <a:rPr lang="uk-UA" sz="2000" dirty="0"/>
              <a:t>і </a:t>
            </a:r>
            <a:r>
              <a:rPr lang="uk-UA" sz="2000" dirty="0" smtClean="0"/>
              <a:t>залози виробляють сірку, яка </a:t>
            </a:r>
            <a:r>
              <a:rPr lang="uk-UA" sz="2000" dirty="0"/>
              <a:t>захищає вухо від різноманітних пошкоджень. </a:t>
            </a:r>
          </a:p>
          <a:p>
            <a:pPr lvl="0">
              <a:spcBef>
                <a:spcPts val="1200"/>
              </a:spcBef>
              <a:spcAft>
                <a:spcPts val="1200"/>
              </a:spcAft>
            </a:pPr>
            <a:r>
              <a:rPr lang="uk-UA" sz="2000" dirty="0" smtClean="0"/>
              <a:t>*    Середнє </a:t>
            </a:r>
            <a:r>
              <a:rPr lang="uk-UA" sz="2000" dirty="0"/>
              <a:t>вухо – це заповнена повітрям порожнина у скроневій кістці між барабанною перетинкою і внутрішнім вухом. </a:t>
            </a:r>
            <a:r>
              <a:rPr lang="uk-UA" sz="2000" dirty="0" smtClean="0"/>
              <a:t>Головними </a:t>
            </a:r>
            <a:r>
              <a:rPr lang="uk-UA" sz="2000" dirty="0"/>
              <a:t>компонентами </a:t>
            </a:r>
            <a:r>
              <a:rPr lang="uk-UA" sz="2000" dirty="0" smtClean="0"/>
              <a:t> - це  </a:t>
            </a:r>
            <a:r>
              <a:rPr lang="uk-UA" sz="2000" dirty="0"/>
              <a:t>є три слухові кістки </a:t>
            </a:r>
            <a:r>
              <a:rPr lang="uk-UA" sz="2000" dirty="0" smtClean="0"/>
              <a:t> (молоточок</a:t>
            </a:r>
            <a:r>
              <a:rPr lang="uk-UA" sz="2000" dirty="0"/>
              <a:t>, коваделко і </a:t>
            </a:r>
            <a:r>
              <a:rPr lang="uk-UA" sz="2000" dirty="0" smtClean="0"/>
              <a:t>стремінце). </a:t>
            </a:r>
            <a:r>
              <a:rPr lang="uk-UA" sz="2000" dirty="0"/>
              <a:t>Це найменші кісточки людського тіла. </a:t>
            </a:r>
          </a:p>
        </p:txBody>
      </p:sp>
    </p:spTree>
    <p:extLst>
      <p:ext uri="{BB962C8B-B14F-4D97-AF65-F5344CB8AC3E}">
        <p14:creationId xmlns:p14="http://schemas.microsoft.com/office/powerpoint/2010/main" val="94808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4"/>
            <a:ext cx="7589439" cy="5940088"/>
          </a:xfrm>
          <a:prstGeom prst="rect">
            <a:avLst/>
          </a:prstGeom>
        </p:spPr>
        <p:txBody>
          <a:bodyPr wrap="square">
            <a:spAutoFit/>
          </a:bodyPr>
          <a:lstStyle/>
          <a:p>
            <a:r>
              <a:rPr lang="uk-UA" sz="2000" dirty="0" smtClean="0"/>
              <a:t>*     </a:t>
            </a:r>
            <a:r>
              <a:rPr lang="uk-UA" sz="2000" dirty="0" smtClean="0"/>
              <a:t>Молоточок </a:t>
            </a:r>
            <a:r>
              <a:rPr lang="uk-UA" sz="2000" dirty="0"/>
              <a:t>вільним кінцем упирається у барабанну перетинку, а стремінце – у овальне вікно, розташоване на межі середнього і внутрішнього вуха. </a:t>
            </a:r>
            <a:r>
              <a:rPr lang="uk-UA" sz="2000" dirty="0" smtClean="0"/>
              <a:t>Слухові кісточки передають </a:t>
            </a:r>
            <a:r>
              <a:rPr lang="uk-UA" sz="2000" dirty="0"/>
              <a:t>звукові коливання з повітряного середовища у рідке середовище </a:t>
            </a:r>
            <a:r>
              <a:rPr lang="uk-UA" sz="2000" dirty="0" err="1"/>
              <a:t>перилімфи</a:t>
            </a:r>
            <a:r>
              <a:rPr lang="uk-UA" sz="2000" dirty="0"/>
              <a:t> внутрішнього </a:t>
            </a:r>
            <a:r>
              <a:rPr lang="uk-UA" sz="2000" dirty="0" smtClean="0"/>
              <a:t>вуха. </a:t>
            </a:r>
            <a:r>
              <a:rPr lang="uk-UA" sz="2000" dirty="0"/>
              <a:t>Завдяки тому, що площа основи стремінця значно менша площі барабанної перетинки, а також завдяки особливому поєднанню слухових кісточок, які діють як важелі, тиск на мембрані овального вікна стає приблизно у 20 разів більшим, ніж на барабанній перетинці. Цей механізм відіграє важливу роль при забезпеченні ефективності передачі акустичної енергії з повітряного зовнішнього середовища у рідке внутрішнє середовище. </a:t>
            </a:r>
            <a:r>
              <a:rPr lang="uk-UA" sz="2000" dirty="0" smtClean="0"/>
              <a:t>Слухові кісточки здатні </a:t>
            </a:r>
            <a:r>
              <a:rPr lang="uk-UA" sz="2000" dirty="0"/>
              <a:t>змінювати характер коливань при великій інтенсивності звуку. При збільшенні звукового тиску понад 120 </a:t>
            </a:r>
            <a:r>
              <a:rPr lang="uk-UA" sz="2000" dirty="0" err="1"/>
              <a:t>дБ</a:t>
            </a:r>
            <a:r>
              <a:rPr lang="uk-UA" sz="2000" dirty="0"/>
              <a:t> (над порогом </a:t>
            </a:r>
            <a:r>
              <a:rPr lang="uk-UA" sz="2000" dirty="0" err="1"/>
              <a:t>звукосприйняття</a:t>
            </a:r>
            <a:r>
              <a:rPr lang="uk-UA" sz="2000" dirty="0"/>
              <a:t>) характер рухів кісточок змінюється, що призводить до неприємних больових </a:t>
            </a:r>
            <a:r>
              <a:rPr lang="uk-UA" sz="2000" dirty="0" err="1"/>
              <a:t>відчуттів</a:t>
            </a:r>
            <a:r>
              <a:rPr lang="uk-UA" sz="2000" dirty="0"/>
              <a:t>. Рефлекторне скорочення м’язів середнього вуха призводить до зменшення амплітуди коливань барабанної перетинки і слухових кісточок, що захищає орган слуху від ушкоджень</a:t>
            </a:r>
            <a:r>
              <a:rPr lang="uk-UA" sz="2000" dirty="0" smtClean="0"/>
              <a:t>.</a:t>
            </a:r>
            <a:endParaRPr lang="uk-UA" sz="2000" dirty="0"/>
          </a:p>
        </p:txBody>
      </p:sp>
    </p:spTree>
    <p:extLst>
      <p:ext uri="{BB962C8B-B14F-4D97-AF65-F5344CB8AC3E}">
        <p14:creationId xmlns:p14="http://schemas.microsoft.com/office/powerpoint/2010/main" val="4154714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24744"/>
            <a:ext cx="7920880" cy="3447098"/>
          </a:xfrm>
          <a:prstGeom prst="rect">
            <a:avLst/>
          </a:prstGeom>
        </p:spPr>
        <p:txBody>
          <a:bodyPr wrap="square">
            <a:spAutoFit/>
          </a:bodyPr>
          <a:lstStyle/>
          <a:p>
            <a:pPr lvl="0"/>
            <a:r>
              <a:rPr lang="uk-UA" sz="2000" dirty="0"/>
              <a:t>Внутрішнє вухо або лабіринт складається з системи перетинчастих каналів, які мають кісткову основу. </a:t>
            </a:r>
          </a:p>
          <a:p>
            <a:r>
              <a:rPr lang="uk-UA" sz="2000" dirty="0"/>
              <a:t>Його частина, яка сприймає звук, нагадує черепашку слимака, а називають її завиткою. </a:t>
            </a:r>
            <a:endParaRPr lang="uk-UA" sz="2000" dirty="0" smtClean="0"/>
          </a:p>
          <a:p>
            <a:r>
              <a:rPr lang="uk-UA" sz="2000" b="1" dirty="0" smtClean="0"/>
              <a:t>*    Завитка </a:t>
            </a:r>
            <a:r>
              <a:rPr lang="uk-UA" sz="2000" b="1" dirty="0"/>
              <a:t>– це спірально закручений кістковий канал, злегка піднятий біля верхівки</a:t>
            </a:r>
            <a:r>
              <a:rPr lang="uk-UA" sz="2000" dirty="0"/>
              <a:t>. </a:t>
            </a:r>
            <a:endParaRPr lang="uk-UA" sz="2000" dirty="0" smtClean="0"/>
          </a:p>
          <a:p>
            <a:r>
              <a:rPr lang="uk-UA" sz="2000" dirty="0" smtClean="0"/>
              <a:t>У </a:t>
            </a:r>
            <a:r>
              <a:rPr lang="uk-UA" sz="2000" dirty="0"/>
              <a:t>людини завитка має 2,5 оберти, у кішки – 3, у качконоса і </a:t>
            </a:r>
            <a:r>
              <a:rPr lang="uk-UA" sz="2000" dirty="0" err="1"/>
              <a:t>єхидни</a:t>
            </a:r>
            <a:r>
              <a:rPr lang="uk-UA" sz="2000" dirty="0"/>
              <a:t> – лише 0,25. Всередині завитки проходить три заповнені рідиною канали – пристінкові сходи, спіральний (</a:t>
            </a:r>
            <a:r>
              <a:rPr lang="uk-UA" sz="2000" dirty="0" err="1"/>
              <a:t>кортіїв</a:t>
            </a:r>
            <a:r>
              <a:rPr lang="uk-UA" sz="2000" dirty="0"/>
              <a:t>) орган і барабанні сходи.</a:t>
            </a:r>
          </a:p>
          <a:p>
            <a:pPr lvl="0"/>
            <a:endParaRPr lang="uk-UA" dirty="0"/>
          </a:p>
        </p:txBody>
      </p:sp>
    </p:spTree>
    <p:extLst>
      <p:ext uri="{BB962C8B-B14F-4D97-AF65-F5344CB8AC3E}">
        <p14:creationId xmlns:p14="http://schemas.microsoft.com/office/powerpoint/2010/main" val="191215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052736"/>
            <a:ext cx="7632848" cy="4062651"/>
          </a:xfrm>
          <a:prstGeom prst="rect">
            <a:avLst/>
          </a:prstGeom>
        </p:spPr>
        <p:txBody>
          <a:bodyPr wrap="square">
            <a:spAutoFit/>
          </a:bodyPr>
          <a:lstStyle/>
          <a:p>
            <a:pPr lvl="0"/>
            <a:r>
              <a:rPr lang="uk-UA" sz="2000" b="1" dirty="0" smtClean="0"/>
              <a:t>*   </a:t>
            </a:r>
            <a:r>
              <a:rPr lang="uk-UA" sz="2000" b="1" dirty="0" err="1" smtClean="0"/>
              <a:t>Кортіїв</a:t>
            </a:r>
            <a:r>
              <a:rPr lang="uk-UA" sz="2000" b="1" dirty="0" smtClean="0"/>
              <a:t> </a:t>
            </a:r>
            <a:r>
              <a:rPr lang="uk-UA" sz="2000" b="1" dirty="0"/>
              <a:t>орган – це частина завитки, у якій розташовані клітини, що сприймають звукові коливання.</a:t>
            </a:r>
          </a:p>
          <a:p>
            <a:r>
              <a:rPr lang="uk-UA" sz="2000" dirty="0" err="1"/>
              <a:t>Кортіїв</a:t>
            </a:r>
            <a:r>
              <a:rPr lang="uk-UA" sz="2000" dirty="0"/>
              <a:t> орган локалізований на базальній мембрані. До неї прилягають підтримуючі клітини, на яких рядами розташовані чутливі рецепторні волоскові клітини. Кожна рецепторна клітина на верхівці має пучок тонесеньких ниток які, контактують з розміщеною над ними покривною мембраною. Базальна мембрана різна за товщиною. Поблизу овального вікна (у найширшому місці завитки) її товщина становить 0,04 мм, а поблизу вершини (у найвужчому місці) – 0,5 мм. Під час коливання базальної мембрани клітини зміщують своє положення стосовно покривної мембрани, що спричинює їх подразнення.</a:t>
            </a:r>
          </a:p>
          <a:p>
            <a:endParaRPr lang="uk-UA" dirty="0"/>
          </a:p>
        </p:txBody>
      </p:sp>
    </p:spTree>
    <p:extLst>
      <p:ext uri="{BB962C8B-B14F-4D97-AF65-F5344CB8AC3E}">
        <p14:creationId xmlns:p14="http://schemas.microsoft.com/office/powerpoint/2010/main" val="332941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12968" cy="4862870"/>
          </a:xfrm>
          <a:prstGeom prst="rect">
            <a:avLst/>
          </a:prstGeom>
        </p:spPr>
        <p:txBody>
          <a:bodyPr wrap="square">
            <a:spAutoFit/>
          </a:bodyPr>
          <a:lstStyle/>
          <a:p>
            <a:pPr>
              <a:spcBef>
                <a:spcPts val="1200"/>
              </a:spcBef>
            </a:pPr>
            <a:r>
              <a:rPr lang="uk-UA" sz="2000" dirty="0" smtClean="0"/>
              <a:t>Нормальне </a:t>
            </a:r>
            <a:r>
              <a:rPr lang="uk-UA" sz="2000" dirty="0"/>
              <a:t>функціонування органу слуху залежить від багатьох чинників. Важливу роль для нормального розпізнавання звуків відіграє анатомічна цілісність всіх компонентів вуха. Їх пошкодження може бути наслідком спадкових аномалій розвитку, інфекцій, механічних пошкоджень. Причиною порушення слуху можуть стати надмірні звуки. Розрізняють два типи глухоти (зниження слуху):</a:t>
            </a:r>
          </a:p>
          <a:p>
            <a:pPr marL="342900" lvl="0" indent="-342900">
              <a:spcBef>
                <a:spcPts val="1200"/>
              </a:spcBef>
              <a:buFont typeface="Arial" panose="020B0604020202020204" pitchFamily="34" charset="0"/>
              <a:buChar char="•"/>
            </a:pPr>
            <a:r>
              <a:rPr lang="uk-UA" sz="2000" b="1" dirty="0" err="1"/>
              <a:t>Кондуктивна</a:t>
            </a:r>
            <a:r>
              <a:rPr lang="uk-UA" sz="2000" b="1" dirty="0"/>
              <a:t> глухота </a:t>
            </a:r>
            <a:r>
              <a:rPr lang="uk-UA" sz="2000" dirty="0"/>
              <a:t>– це наслідок порушень </a:t>
            </a:r>
            <a:r>
              <a:rPr lang="uk-UA" sz="2000" dirty="0" err="1"/>
              <a:t>звукопроведення</a:t>
            </a:r>
            <a:r>
              <a:rPr lang="uk-UA" sz="2000" dirty="0"/>
              <a:t> до внутрішнього вуха (надлишок сірки, пошкодження барабанної перетинки тощо). </a:t>
            </a:r>
          </a:p>
          <a:p>
            <a:pPr marL="342900" lvl="0" indent="-342900">
              <a:spcBef>
                <a:spcPts val="1200"/>
              </a:spcBef>
              <a:buFont typeface="Arial" panose="020B0604020202020204" pitchFamily="34" charset="0"/>
              <a:buChar char="•"/>
            </a:pPr>
            <a:r>
              <a:rPr lang="uk-UA" sz="2000" b="1" dirty="0" err="1"/>
              <a:t>Сенсоневральна</a:t>
            </a:r>
            <a:r>
              <a:rPr lang="uk-UA" sz="2000" b="1" dirty="0"/>
              <a:t> глухота </a:t>
            </a:r>
            <a:r>
              <a:rPr lang="uk-UA" sz="2000" dirty="0"/>
              <a:t>виникає тоді, коли нервові імпульси слабо проводяться через ушкодження внутрішнього вуха або слухового </a:t>
            </a:r>
            <a:r>
              <a:rPr lang="uk-UA" sz="2000" dirty="0" err="1"/>
              <a:t>нерва</a:t>
            </a:r>
            <a:r>
              <a:rPr lang="uk-UA" sz="2000" dirty="0"/>
              <a:t>. </a:t>
            </a:r>
          </a:p>
          <a:p>
            <a:pPr>
              <a:spcBef>
                <a:spcPts val="1200"/>
              </a:spcBef>
            </a:pPr>
            <a:r>
              <a:rPr lang="uk-UA" sz="2000" dirty="0" err="1"/>
              <a:t>Кондуктивна</a:t>
            </a:r>
            <a:r>
              <a:rPr lang="uk-UA" sz="2000" dirty="0"/>
              <a:t> глухота ефективно лікується за допомогою промивання вуха або різних ліків. </a:t>
            </a:r>
            <a:r>
              <a:rPr lang="uk-UA" sz="2000" dirty="0" err="1"/>
              <a:t>Сенсоневральна</a:t>
            </a:r>
            <a:r>
              <a:rPr lang="uk-UA" sz="2000" dirty="0"/>
              <a:t> глухота, зазвичай, не виліковується. Покращити сприймання звуків можуть спеціальні слухові протези (імплантати).</a:t>
            </a:r>
          </a:p>
        </p:txBody>
      </p:sp>
    </p:spTree>
    <p:extLst>
      <p:ext uri="{BB962C8B-B14F-4D97-AF65-F5344CB8AC3E}">
        <p14:creationId xmlns:p14="http://schemas.microsoft.com/office/powerpoint/2010/main" val="103838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922114"/>
          </a:xfrm>
        </p:spPr>
        <p:txBody>
          <a:bodyPr>
            <a:noAutofit/>
          </a:bodyPr>
          <a:lstStyle/>
          <a:p>
            <a:r>
              <a:rPr lang="uk-UA" sz="2800" b="1" dirty="0" smtClean="0"/>
              <a:t>Нервова тканина утворена клітинами різних типів</a:t>
            </a:r>
            <a:r>
              <a:rPr lang="uk-UA" sz="2400" dirty="0" smtClean="0"/>
              <a:t>:</a:t>
            </a:r>
            <a:br>
              <a:rPr lang="uk-UA" sz="2400" dirty="0" smtClean="0"/>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3738036"/>
              </p:ext>
            </p:extLst>
          </p:nvPr>
        </p:nvGraphicFramePr>
        <p:xfrm>
          <a:off x="179512" y="1052736"/>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405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8" name="Объект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84" y="11951"/>
            <a:ext cx="8313481" cy="6657409"/>
          </a:xfrm>
        </p:spPr>
      </p:pic>
    </p:spTree>
    <p:extLst>
      <p:ext uri="{BB962C8B-B14F-4D97-AF65-F5344CB8AC3E}">
        <p14:creationId xmlns:p14="http://schemas.microsoft.com/office/powerpoint/2010/main" val="1659212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2386608" cy="2002234"/>
          </a:xfrm>
        </p:spPr>
        <p:txBody>
          <a:bodyPr>
            <a:normAutofit/>
          </a:bodyPr>
          <a:lstStyle/>
          <a:p>
            <a:r>
              <a:rPr lang="uk-UA" sz="2400" dirty="0" smtClean="0"/>
              <a:t>Зоровий аналізатор</a:t>
            </a:r>
            <a:endParaRPr lang="uk-UA"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694" y="188640"/>
            <a:ext cx="5522777" cy="6509940"/>
          </a:xfrm>
        </p:spPr>
      </p:pic>
    </p:spTree>
    <p:extLst>
      <p:ext uri="{BB962C8B-B14F-4D97-AF65-F5344CB8AC3E}">
        <p14:creationId xmlns:p14="http://schemas.microsoft.com/office/powerpoint/2010/main" val="3854350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Будова ока людини</a:t>
            </a:r>
            <a:endParaRPr lang="uk-UA" sz="28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36055"/>
            <a:ext cx="8057810" cy="5021945"/>
          </a:xfrm>
        </p:spPr>
      </p:pic>
    </p:spTree>
    <p:extLst>
      <p:ext uri="{BB962C8B-B14F-4D97-AF65-F5344CB8AC3E}">
        <p14:creationId xmlns:p14="http://schemas.microsoft.com/office/powerpoint/2010/main" val="881243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5" name="Picture 2" descr="Легенды о белладон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11" y="1590709"/>
            <a:ext cx="38100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Белладонна | это... Что такое Белладон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279" y="2636913"/>
            <a:ext cx="412845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69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168314"/>
            <a:ext cx="8784976"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6513" fontAlgn="base">
              <a:spcBef>
                <a:spcPct val="0"/>
              </a:spcBef>
              <a:spcAft>
                <a:spcPct val="0"/>
              </a:spcAft>
              <a:tabLst>
                <a:tab pos="265113" algn="l"/>
              </a:tabLst>
              <a:defRPr>
                <a:solidFill>
                  <a:schemeClr val="tx1"/>
                </a:solidFill>
                <a:latin typeface="Arial" pitchFamily="34" charset="0"/>
                <a:cs typeface="Arial" pitchFamily="34" charset="0"/>
              </a:defRPr>
            </a:lvl1pPr>
            <a:lvl2pPr fontAlgn="base">
              <a:spcBef>
                <a:spcPct val="0"/>
              </a:spcBef>
              <a:spcAft>
                <a:spcPct val="0"/>
              </a:spcAft>
              <a:tabLst>
                <a:tab pos="265113" algn="l"/>
              </a:tabLst>
              <a:defRPr>
                <a:solidFill>
                  <a:schemeClr val="tx1"/>
                </a:solidFill>
                <a:latin typeface="Arial" pitchFamily="34" charset="0"/>
                <a:cs typeface="Arial" pitchFamily="34" charset="0"/>
              </a:defRPr>
            </a:lvl2pPr>
            <a:lvl3pPr fontAlgn="base">
              <a:spcBef>
                <a:spcPct val="0"/>
              </a:spcBef>
              <a:spcAft>
                <a:spcPct val="0"/>
              </a:spcAft>
              <a:tabLst>
                <a:tab pos="265113" algn="l"/>
              </a:tabLst>
              <a:defRPr>
                <a:solidFill>
                  <a:schemeClr val="tx1"/>
                </a:solidFill>
                <a:latin typeface="Arial" pitchFamily="34" charset="0"/>
                <a:cs typeface="Arial" pitchFamily="34" charset="0"/>
              </a:defRPr>
            </a:lvl3pPr>
            <a:lvl4pPr fontAlgn="base">
              <a:spcBef>
                <a:spcPct val="0"/>
              </a:spcBef>
              <a:spcAft>
                <a:spcPct val="0"/>
              </a:spcAft>
              <a:tabLst>
                <a:tab pos="265113" algn="l"/>
              </a:tabLst>
              <a:defRPr>
                <a:solidFill>
                  <a:schemeClr val="tx1"/>
                </a:solidFill>
                <a:latin typeface="Arial" pitchFamily="34" charset="0"/>
                <a:cs typeface="Arial" pitchFamily="34" charset="0"/>
              </a:defRPr>
            </a:lvl4pPr>
            <a:lvl5pPr fontAlgn="base">
              <a:spcBef>
                <a:spcPct val="0"/>
              </a:spcBef>
              <a:spcAft>
                <a:spcPct val="0"/>
              </a:spcAft>
              <a:tabLst>
                <a:tab pos="265113" algn="l"/>
              </a:tabLst>
              <a:defRPr>
                <a:solidFill>
                  <a:schemeClr val="tx1"/>
                </a:solidFill>
                <a:latin typeface="Arial" pitchFamily="34" charset="0"/>
                <a:cs typeface="Arial" pitchFamily="34" charset="0"/>
              </a:defRPr>
            </a:lvl5pPr>
            <a:lvl6pPr fontAlgn="base">
              <a:spcBef>
                <a:spcPct val="0"/>
              </a:spcBef>
              <a:spcAft>
                <a:spcPct val="0"/>
              </a:spcAft>
              <a:tabLst>
                <a:tab pos="265113" algn="l"/>
              </a:tabLst>
              <a:defRPr>
                <a:solidFill>
                  <a:schemeClr val="tx1"/>
                </a:solidFill>
                <a:latin typeface="Arial" pitchFamily="34" charset="0"/>
                <a:cs typeface="Arial" pitchFamily="34" charset="0"/>
              </a:defRPr>
            </a:lvl6pPr>
            <a:lvl7pPr fontAlgn="base">
              <a:spcBef>
                <a:spcPct val="0"/>
              </a:spcBef>
              <a:spcAft>
                <a:spcPct val="0"/>
              </a:spcAft>
              <a:tabLst>
                <a:tab pos="265113" algn="l"/>
              </a:tabLst>
              <a:defRPr>
                <a:solidFill>
                  <a:schemeClr val="tx1"/>
                </a:solidFill>
                <a:latin typeface="Arial" pitchFamily="34" charset="0"/>
                <a:cs typeface="Arial" pitchFamily="34" charset="0"/>
              </a:defRPr>
            </a:lvl7pPr>
            <a:lvl8pPr fontAlgn="base">
              <a:spcBef>
                <a:spcPct val="0"/>
              </a:spcBef>
              <a:spcAft>
                <a:spcPct val="0"/>
              </a:spcAft>
              <a:tabLst>
                <a:tab pos="265113" algn="l"/>
              </a:tabLst>
              <a:defRPr>
                <a:solidFill>
                  <a:schemeClr val="tx1"/>
                </a:solidFill>
                <a:latin typeface="Arial" pitchFamily="34" charset="0"/>
                <a:cs typeface="Arial" pitchFamily="34" charset="0"/>
              </a:defRPr>
            </a:lvl8pPr>
            <a:lvl9pPr fontAlgn="base">
              <a:spcBef>
                <a:spcPct val="0"/>
              </a:spcBef>
              <a:spcAft>
                <a:spcPct val="0"/>
              </a:spcAft>
              <a:tabLst>
                <a:tab pos="265113" algn="l"/>
              </a:tabLst>
              <a:defRPr>
                <a:solidFill>
                  <a:schemeClr val="tx1"/>
                </a:solidFill>
                <a:latin typeface="Arial" pitchFamily="34" charset="0"/>
                <a:cs typeface="Arial" pitchFamily="34" charset="0"/>
              </a:defRPr>
            </a:lvl9pPr>
          </a:lstStyle>
          <a:p>
            <a:pPr marL="0" marR="0" lvl="0" indent="180975" algn="just" defTabSz="914400" rtl="0" eaLnBrk="1" fontAlgn="base" latinLnBrk="0" hangingPunct="1">
              <a:lnSpc>
                <a:spcPct val="100000"/>
              </a:lnSpc>
              <a:spcBef>
                <a:spcPts val="1200"/>
              </a:spcBef>
              <a:spcAft>
                <a:spcPct val="0"/>
              </a:spcAft>
              <a:buClrTx/>
              <a:buSzTx/>
              <a:buFontTx/>
              <a:buNone/>
              <a:tabLst>
                <a:tab pos="265113" algn="l"/>
              </a:tabLst>
            </a:pPr>
            <a:r>
              <a:rPr kumimoji="0" lang="uk-UA" altLang="uk-UA" sz="2200" b="0" i="0" u="none" strike="noStrike" cap="none" normalizeH="0" baseline="0" dirty="0" smtClean="0">
                <a:ln>
                  <a:noFill/>
                </a:ln>
                <a:solidFill>
                  <a:schemeClr val="tx1"/>
                </a:solidFill>
                <a:effectLst/>
                <a:latin typeface="+mn-lt"/>
                <a:ea typeface="Times New Roman" pitchFamily="18" charset="0"/>
              </a:rPr>
              <a:t>Очне яблуко має три оболонки: </a:t>
            </a:r>
            <a:endParaRPr kumimoji="0" lang="uk-UA" altLang="uk-UA" sz="2200" b="0" i="0" u="none" strike="noStrike" cap="none" normalizeH="0" baseline="0" dirty="0" smtClean="0">
              <a:ln>
                <a:noFill/>
              </a:ln>
              <a:solidFill>
                <a:schemeClr val="tx1"/>
              </a:solidFill>
              <a:effectLst/>
              <a:latin typeface="+mn-lt"/>
            </a:endParaRPr>
          </a:p>
          <a:p>
            <a:pPr marL="0" marR="0" lvl="0" indent="36513" algn="just" defTabSz="914400" rtl="0" eaLnBrk="0" fontAlgn="base" latinLnBrk="0" hangingPunct="0">
              <a:lnSpc>
                <a:spcPct val="100000"/>
              </a:lnSpc>
              <a:spcBef>
                <a:spcPts val="1200"/>
              </a:spcBef>
              <a:spcAft>
                <a:spcPct val="0"/>
              </a:spcAft>
              <a:buClrTx/>
              <a:buSzTx/>
              <a:buFontTx/>
              <a:buChar char="•"/>
              <a:tabLst>
                <a:tab pos="265113" algn="l"/>
              </a:tabLst>
            </a:pPr>
            <a:r>
              <a:rPr kumimoji="0" lang="uk-UA" altLang="uk-UA" sz="2200" b="0" i="0" u="none" strike="noStrike" cap="none" normalizeH="0" baseline="0" dirty="0" smtClean="0">
                <a:ln>
                  <a:noFill/>
                </a:ln>
                <a:solidFill>
                  <a:schemeClr val="tx1"/>
                </a:solidFill>
                <a:effectLst/>
                <a:latin typeface="+mn-lt"/>
                <a:ea typeface="Times New Roman" pitchFamily="18" charset="0"/>
              </a:rPr>
              <a:t>зовнішню волокнисту, в якій розрізняють прозору опуклу рогівку і непрозору білу склеру;</a:t>
            </a:r>
            <a:endParaRPr kumimoji="0" lang="uk-UA" altLang="uk-UA" sz="2200" b="0" i="0" u="none" strike="noStrike" cap="none" normalizeH="0" baseline="0" dirty="0" smtClean="0">
              <a:ln>
                <a:noFill/>
              </a:ln>
              <a:solidFill>
                <a:schemeClr val="tx1"/>
              </a:solidFill>
              <a:effectLst/>
              <a:latin typeface="+mn-lt"/>
            </a:endParaRPr>
          </a:p>
          <a:p>
            <a:pPr marL="0" marR="0" lvl="0" indent="36513" algn="just" defTabSz="914400" rtl="0" eaLnBrk="0" fontAlgn="base" latinLnBrk="0" hangingPunct="0">
              <a:lnSpc>
                <a:spcPct val="100000"/>
              </a:lnSpc>
              <a:spcBef>
                <a:spcPts val="1200"/>
              </a:spcBef>
              <a:spcAft>
                <a:spcPct val="0"/>
              </a:spcAft>
              <a:buClrTx/>
              <a:buSzTx/>
              <a:buFontTx/>
              <a:buChar char="•"/>
              <a:tabLst>
                <a:tab pos="265113" algn="l"/>
              </a:tabLst>
            </a:pPr>
            <a:r>
              <a:rPr kumimoji="0" lang="uk-UA" altLang="uk-UA" sz="2200" b="0" i="0" u="none" strike="noStrike" cap="none" normalizeH="0" baseline="0" dirty="0" smtClean="0">
                <a:ln>
                  <a:noFill/>
                </a:ln>
                <a:solidFill>
                  <a:schemeClr val="tx1"/>
                </a:solidFill>
                <a:effectLst/>
                <a:latin typeface="+mn-lt"/>
                <a:ea typeface="Times New Roman" pitchFamily="18" charset="0"/>
              </a:rPr>
              <a:t>середню судинну, яка складається з райдужки, війкового тіла і власне судинної оболонки;</a:t>
            </a:r>
            <a:endParaRPr kumimoji="0" lang="uk-UA" altLang="uk-UA" sz="2200" b="0" i="0" u="none" strike="noStrike" cap="none" normalizeH="0" baseline="0" dirty="0" smtClean="0">
              <a:ln>
                <a:noFill/>
              </a:ln>
              <a:solidFill>
                <a:schemeClr val="tx1"/>
              </a:solidFill>
              <a:effectLst/>
              <a:latin typeface="+mn-lt"/>
            </a:endParaRPr>
          </a:p>
          <a:p>
            <a:pPr marL="0" marR="0" lvl="0" indent="36513" algn="just" defTabSz="914400" rtl="0" eaLnBrk="0" fontAlgn="base" latinLnBrk="0" hangingPunct="0">
              <a:lnSpc>
                <a:spcPct val="100000"/>
              </a:lnSpc>
              <a:spcBef>
                <a:spcPts val="1200"/>
              </a:spcBef>
              <a:spcAft>
                <a:spcPct val="0"/>
              </a:spcAft>
              <a:buClrTx/>
              <a:buSzTx/>
              <a:buFontTx/>
              <a:buChar char="•"/>
              <a:tabLst>
                <a:tab pos="265113" algn="l"/>
              </a:tabLst>
            </a:pPr>
            <a:r>
              <a:rPr kumimoji="0" lang="uk-UA" altLang="uk-UA" sz="2200" b="0" i="0" u="none" strike="noStrike" cap="none" normalizeH="0" baseline="0" dirty="0" smtClean="0">
                <a:ln>
                  <a:noFill/>
                </a:ln>
                <a:solidFill>
                  <a:schemeClr val="tx1"/>
                </a:solidFill>
                <a:effectLst/>
                <a:latin typeface="+mn-lt"/>
                <a:ea typeface="Times New Roman" pitchFamily="18" charset="0"/>
              </a:rPr>
              <a:t>внутрішню сітківку, на задній частині якої формується зображення</a:t>
            </a:r>
          </a:p>
          <a:p>
            <a:pPr>
              <a:spcBef>
                <a:spcPts val="1200"/>
              </a:spcBef>
            </a:pPr>
            <a:r>
              <a:rPr lang="uk-UA" sz="2200" dirty="0" smtClean="0">
                <a:latin typeface="+mn-lt"/>
              </a:rPr>
              <a:t>Внутрішній </a:t>
            </a:r>
            <a:r>
              <a:rPr lang="uk-UA" sz="2200" dirty="0">
                <a:latin typeface="+mn-lt"/>
              </a:rPr>
              <a:t>простір ока заповнений прозорим оптично однорідним гелем – склистим тілом. Воно забезпечує </a:t>
            </a:r>
            <a:r>
              <a:rPr lang="uk-UA" sz="2200" dirty="0" err="1">
                <a:latin typeface="+mn-lt"/>
              </a:rPr>
              <a:t>внутрішньоочний</a:t>
            </a:r>
            <a:r>
              <a:rPr lang="uk-UA" sz="2200" dirty="0">
                <a:latin typeface="+mn-lt"/>
              </a:rPr>
              <a:t> тиск, необхідний для підтримки сталої форми очного яблука.</a:t>
            </a:r>
          </a:p>
          <a:p>
            <a:pPr lvl="0">
              <a:spcBef>
                <a:spcPts val="1200"/>
              </a:spcBef>
            </a:pPr>
            <a:r>
              <a:rPr lang="uk-UA" sz="2200" dirty="0" smtClean="0">
                <a:latin typeface="+mn-lt"/>
              </a:rPr>
              <a:t> Рогівка</a:t>
            </a:r>
            <a:r>
              <a:rPr lang="uk-UA" sz="2200" dirty="0">
                <a:latin typeface="+mn-lt"/>
              </a:rPr>
              <a:t>, </a:t>
            </a:r>
            <a:r>
              <a:rPr lang="uk-UA" sz="2200" dirty="0" smtClean="0">
                <a:latin typeface="+mn-lt"/>
              </a:rPr>
              <a:t>кришталик, зіниця, сітківка </a:t>
            </a:r>
            <a:r>
              <a:rPr lang="uk-UA" sz="2200" dirty="0">
                <a:latin typeface="+mn-lt"/>
              </a:rPr>
              <a:t>– це основні елементи оптичної системи ока, які забезпечують переломлення світла.</a:t>
            </a:r>
          </a:p>
          <a:p>
            <a:pPr>
              <a:spcBef>
                <a:spcPts val="1200"/>
              </a:spcBef>
            </a:pPr>
            <a:r>
              <a:rPr lang="uk-UA" sz="2200" dirty="0" smtClean="0">
                <a:latin typeface="+mn-lt"/>
              </a:rPr>
              <a:t> Рогівка </a:t>
            </a:r>
            <a:r>
              <a:rPr lang="uk-UA" sz="2200" dirty="0">
                <a:latin typeface="+mn-lt"/>
              </a:rPr>
              <a:t>– це прозора частина волокнистої оболонки ока. Вона розташована у передній частині очного яблука. За нею знаходиться прозора лінза – кришталик. Скорочення і розслаблення війчастого тіла приводить до зміни кривизни кришталика. Завдяки цьому око здатне розрізняти далекі й близькі предмети.</a:t>
            </a:r>
            <a:r>
              <a:rPr kumimoji="0" lang="uk-UA" altLang="uk-UA" sz="2200" b="0" i="0" u="none" strike="noStrike" cap="none" normalizeH="0" baseline="0" dirty="0" smtClean="0">
                <a:ln>
                  <a:noFill/>
                </a:ln>
                <a:solidFill>
                  <a:schemeClr val="tx1"/>
                </a:solidFill>
                <a:effectLst/>
                <a:latin typeface="+mn-lt"/>
                <a:ea typeface="Times New Roman" pitchFamily="18" charset="0"/>
              </a:rPr>
              <a:t>.</a:t>
            </a:r>
            <a:endParaRPr kumimoji="0" lang="uk-UA" altLang="uk-UA" sz="2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015102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57091"/>
            <a:ext cx="4392488" cy="1947774"/>
          </a:xfrm>
        </p:spPr>
        <p:txBody>
          <a:bodyPr>
            <a:normAutofit/>
          </a:bodyPr>
          <a:lstStyle/>
          <a:p>
            <a:pPr marL="342900" indent="-342900">
              <a:buFont typeface="Wingdings" pitchFamily="2" charset="2"/>
              <a:buChar char="q"/>
            </a:pPr>
            <a:r>
              <a:rPr lang="uk-UA" dirty="0"/>
              <a:t>У випадку, коли ген знаходиться на статевій хромосомі, ознака, яку він визначає, буде проявлятися лише у особин однієї статі. Це явище називають успадкуванням, зчепленим зі статтю. </a:t>
            </a:r>
            <a:endParaRPr lang="ru-RU" dirty="0"/>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492896"/>
            <a:ext cx="7256833" cy="3821932"/>
          </a:xfrm>
        </p:spPr>
      </p:pic>
      <p:sp>
        <p:nvSpPr>
          <p:cNvPr id="4" name="Текст 3"/>
          <p:cNvSpPr>
            <a:spLocks noGrp="1"/>
          </p:cNvSpPr>
          <p:nvPr>
            <p:ph type="body" sz="half" idx="2"/>
          </p:nvPr>
        </p:nvSpPr>
        <p:spPr>
          <a:xfrm>
            <a:off x="4788024" y="332656"/>
            <a:ext cx="4104456" cy="2376264"/>
          </a:xfrm>
        </p:spPr>
        <p:txBody>
          <a:bodyPr>
            <a:normAutofit/>
          </a:bodyPr>
          <a:lstStyle/>
          <a:p>
            <a:pPr algn="ctr"/>
            <a:r>
              <a:rPr lang="uk-UA" sz="1800" b="1" dirty="0" smtClean="0"/>
              <a:t>Хвороби, зчеплені з </a:t>
            </a:r>
            <a:r>
              <a:rPr lang="uk-UA" sz="1800" b="1" dirty="0" err="1" smtClean="0"/>
              <a:t>Х-хромосомою</a:t>
            </a:r>
            <a:endParaRPr lang="uk-UA" sz="1800" b="1" dirty="0" smtClean="0"/>
          </a:p>
          <a:p>
            <a:r>
              <a:rPr lang="uk-UA" sz="1800" dirty="0" smtClean="0"/>
              <a:t>У випадку розташування ознаки на </a:t>
            </a:r>
            <a:r>
              <a:rPr lang="en-US" sz="1800" dirty="0" smtClean="0"/>
              <a:t>Y</a:t>
            </a:r>
            <a:r>
              <a:rPr lang="uk-UA" sz="1800" dirty="0" smtClean="0"/>
              <a:t> хромосомі носіями будуть всі особини чоловічої статі. У випадку розташування ознаки на Х хромосомі всі чоловіки будуть мати ознаку, а жінки виступають її носіями і передають її своїм дітям чоловічої статі. </a:t>
            </a:r>
            <a:endParaRPr lang="ru-RU" sz="1800" dirty="0"/>
          </a:p>
        </p:txBody>
      </p:sp>
    </p:spTree>
    <p:extLst>
      <p:ext uri="{BB962C8B-B14F-4D97-AF65-F5344CB8AC3E}">
        <p14:creationId xmlns:p14="http://schemas.microsoft.com/office/powerpoint/2010/main" val="3449046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260648"/>
            <a:ext cx="4906888" cy="707678"/>
          </a:xfrm>
        </p:spPr>
        <p:txBody>
          <a:bodyPr>
            <a:normAutofit/>
          </a:bodyPr>
          <a:lstStyle/>
          <a:p>
            <a:pPr algn="ctr"/>
            <a:r>
              <a:rPr lang="uk-UA" sz="2800" dirty="0" smtClean="0"/>
              <a:t>Альбінізм</a:t>
            </a:r>
            <a:endParaRPr lang="ru-RU" sz="2800" dirty="0"/>
          </a:p>
        </p:txBody>
      </p:sp>
      <p:sp>
        <p:nvSpPr>
          <p:cNvPr id="4" name="Текст 3"/>
          <p:cNvSpPr>
            <a:spLocks noGrp="1"/>
          </p:cNvSpPr>
          <p:nvPr>
            <p:ph type="body" sz="half" idx="2"/>
          </p:nvPr>
        </p:nvSpPr>
        <p:spPr>
          <a:xfrm>
            <a:off x="457200" y="908720"/>
            <a:ext cx="3008313" cy="5217443"/>
          </a:xfrm>
        </p:spPr>
        <p:txBody>
          <a:bodyPr>
            <a:normAutofit/>
          </a:bodyPr>
          <a:lstStyle/>
          <a:p>
            <a:r>
              <a:rPr lang="uk-UA" sz="2000" dirty="0" err="1" smtClean="0"/>
              <a:t>Прушення</a:t>
            </a:r>
            <a:r>
              <a:rPr lang="uk-UA" sz="2000" dirty="0" smtClean="0"/>
              <a:t> перетворення амінокислоти тирозину в пігмент шкіри меланін. Внаслідок чого у хворих </a:t>
            </a:r>
            <a:r>
              <a:rPr lang="uk-UA" sz="2000" dirty="0" err="1" smtClean="0"/>
              <a:t>непігментована</a:t>
            </a:r>
            <a:r>
              <a:rPr lang="uk-UA" sz="2000" dirty="0" smtClean="0"/>
              <a:t> шкіра, волосся, райдужка ока. Такі люди світлочутливі, вони схильні до опіків, виразок і злоякісних новоутворень шкіри. В Західній Європі зустрічається в 1 випадку на 25000.</a:t>
            </a:r>
            <a:endParaRPr lang="ru-RU" sz="2000" dirty="0"/>
          </a:p>
        </p:txBody>
      </p:sp>
      <p:pic>
        <p:nvPicPr>
          <p:cNvPr id="5" name="Picture 4" descr="http://f17.ifotki.info/org/c9dd83ba1c4250c31a786251708c3add539508195149324.jpg"/>
          <p:cNvPicPr>
            <a:picLocks noGrp="1" noChangeAspect="1" noChangeArrowheads="1"/>
          </p:cNvPicPr>
          <p:nvPr>
            <p:ph idx="1"/>
          </p:nvPr>
        </p:nvPicPr>
        <p:blipFill>
          <a:blip r:embed="rId2"/>
          <a:srcRect/>
          <a:stretch>
            <a:fillRect/>
          </a:stretch>
        </p:blipFill>
        <p:spPr bwMode="auto">
          <a:xfrm>
            <a:off x="3575050" y="1278578"/>
            <a:ext cx="5111750" cy="3842057"/>
          </a:xfrm>
          <a:prstGeom prst="rect">
            <a:avLst/>
          </a:prstGeom>
          <a:noFill/>
        </p:spPr>
      </p:pic>
    </p:spTree>
    <p:extLst>
      <p:ext uri="{BB962C8B-B14F-4D97-AF65-F5344CB8AC3E}">
        <p14:creationId xmlns:p14="http://schemas.microsoft.com/office/powerpoint/2010/main" val="1907928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2938934"/>
            <a:ext cx="3322712" cy="634082"/>
          </a:xfrm>
        </p:spPr>
        <p:txBody>
          <a:bodyPr>
            <a:normAutofit/>
          </a:bodyPr>
          <a:lstStyle/>
          <a:p>
            <a:r>
              <a:rPr lang="uk-UA" sz="2800" dirty="0" smtClean="0"/>
              <a:t>Захворювання очей</a:t>
            </a:r>
            <a:endParaRPr lang="uk-UA" sz="2800" dirty="0"/>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647" y="3649181"/>
            <a:ext cx="3677463" cy="3132654"/>
          </a:xfr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3854" y="379513"/>
            <a:ext cx="4537489" cy="2528798"/>
          </a:xfrm>
        </p:spPr>
      </p:pic>
      <p:sp>
        <p:nvSpPr>
          <p:cNvPr id="9" name="Заголовок 1"/>
          <p:cNvSpPr txBox="1">
            <a:spLocks/>
          </p:cNvSpPr>
          <p:nvPr/>
        </p:nvSpPr>
        <p:spPr>
          <a:xfrm>
            <a:off x="4067944" y="3573016"/>
            <a:ext cx="4968552" cy="32849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uk-UA" sz="2800" dirty="0"/>
              <a:t>Існують три головні аномалії переломлення світлових променів (рефракції) в оці:</a:t>
            </a:r>
          </a:p>
          <a:p>
            <a:pPr lvl="0" algn="l"/>
            <a:r>
              <a:rPr lang="uk-UA" sz="2800" dirty="0" smtClean="0"/>
              <a:t>-  короткозорість </a:t>
            </a:r>
            <a:r>
              <a:rPr lang="uk-UA" sz="2800" dirty="0"/>
              <a:t>(міопія);</a:t>
            </a:r>
          </a:p>
          <a:p>
            <a:pPr lvl="0" algn="l"/>
            <a:r>
              <a:rPr lang="uk-UA" sz="2800" dirty="0" smtClean="0"/>
              <a:t>-  далекозорість </a:t>
            </a:r>
            <a:r>
              <a:rPr lang="uk-UA" sz="2800" dirty="0"/>
              <a:t>(</a:t>
            </a:r>
            <a:r>
              <a:rPr lang="uk-UA" sz="2800" dirty="0" err="1"/>
              <a:t>гіперметропія</a:t>
            </a:r>
            <a:r>
              <a:rPr lang="uk-UA" sz="2800" dirty="0"/>
              <a:t>);</a:t>
            </a:r>
          </a:p>
          <a:p>
            <a:pPr lvl="0" algn="l"/>
            <a:r>
              <a:rPr lang="uk-UA" sz="2800" dirty="0" smtClean="0"/>
              <a:t>-  стареча </a:t>
            </a:r>
            <a:r>
              <a:rPr lang="uk-UA" sz="2800" dirty="0"/>
              <a:t>далекозорість (</a:t>
            </a:r>
            <a:r>
              <a:rPr lang="uk-UA" sz="2800" dirty="0" err="1"/>
              <a:t>пресбіопія</a:t>
            </a:r>
            <a:r>
              <a:rPr lang="uk-UA" sz="2800" dirty="0"/>
              <a:t>).</a:t>
            </a:r>
          </a:p>
          <a:p>
            <a:pPr algn="l"/>
            <a:r>
              <a:rPr lang="uk-UA" sz="2800" dirty="0"/>
              <a:t>Загальний принцип всіх цих дефектів зору полягає у тому, що переломлення світла і довжина очного яблука не співвідносяться між собою і найбільш чітке зображення потрапляє за межі сітківки або до неї не доходить.</a:t>
            </a:r>
          </a:p>
        </p:txBody>
      </p:sp>
      <p:sp>
        <p:nvSpPr>
          <p:cNvPr id="10" name="Заголовок 1"/>
          <p:cNvSpPr txBox="1">
            <a:spLocks/>
          </p:cNvSpPr>
          <p:nvPr/>
        </p:nvSpPr>
        <p:spPr>
          <a:xfrm>
            <a:off x="0" y="116632"/>
            <a:ext cx="4644008" cy="34563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uk-UA" sz="2000" dirty="0"/>
              <a:t>Акомодація – зміна кривизни кришталика, яка автоматично змінює кут проходження світлових променів і забезпечує фокусування зображення на сітківці.</a:t>
            </a:r>
          </a:p>
          <a:p>
            <a:pPr algn="l"/>
            <a:r>
              <a:rPr lang="uk-UA" sz="2000" dirty="0"/>
              <a:t>Здатність до акомодації дає змогу розрізняти близькі та віддалені предмети. Спазм та атрофія акомодаційних м’язів викликає короткозорість – нездатність чітко розрізняти віддалені предмети.</a:t>
            </a:r>
          </a:p>
        </p:txBody>
      </p:sp>
    </p:spTree>
    <p:extLst>
      <p:ext uri="{BB962C8B-B14F-4D97-AF65-F5344CB8AC3E}">
        <p14:creationId xmlns:p14="http://schemas.microsoft.com/office/powerpoint/2010/main" val="45401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06090"/>
          </a:xfrm>
        </p:spPr>
        <p:txBody>
          <a:bodyPr>
            <a:noAutofit/>
          </a:bodyPr>
          <a:lstStyle/>
          <a:p>
            <a:r>
              <a:rPr lang="ru-RU" sz="2800" dirty="0" err="1" smtClean="0"/>
              <a:t>Нейроглія</a:t>
            </a:r>
            <a:r>
              <a:rPr lang="ru-RU" sz="2800" dirty="0" smtClean="0"/>
              <a:t> – </a:t>
            </a:r>
            <a:r>
              <a:rPr lang="ru-RU" sz="2800" dirty="0" err="1" smtClean="0"/>
              <a:t>допоміжні</a:t>
            </a:r>
            <a:r>
              <a:rPr lang="ru-RU" sz="2800" dirty="0" smtClean="0"/>
              <a:t> </a:t>
            </a:r>
            <a:r>
              <a:rPr lang="ru-RU" sz="2800" dirty="0" err="1" smtClean="0"/>
              <a:t>клітини</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65613"/>
            <a:ext cx="8287668" cy="6492006"/>
          </a:xfrm>
        </p:spPr>
      </p:pic>
    </p:spTree>
    <p:extLst>
      <p:ext uri="{BB962C8B-B14F-4D97-AF65-F5344CB8AC3E}">
        <p14:creationId xmlns:p14="http://schemas.microsoft.com/office/powerpoint/2010/main" val="147963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06090"/>
          </a:xfrm>
        </p:spPr>
        <p:txBody>
          <a:bodyPr>
            <a:noAutofit/>
          </a:bodyPr>
          <a:lstStyle/>
          <a:p>
            <a:r>
              <a:rPr lang="ru-RU" sz="2800" dirty="0" err="1" smtClean="0"/>
              <a:t>Нейрони</a:t>
            </a:r>
            <a:r>
              <a:rPr lang="ru-RU" sz="2800" dirty="0" smtClean="0"/>
              <a:t> – </a:t>
            </a:r>
            <a:r>
              <a:rPr lang="ru-RU" sz="2800" dirty="0" err="1" smtClean="0"/>
              <a:t>вузько</a:t>
            </a:r>
            <a:r>
              <a:rPr lang="ru-RU" sz="2800" dirty="0" smtClean="0"/>
              <a:t> </a:t>
            </a:r>
            <a:r>
              <a:rPr lang="ru-RU" sz="2800" dirty="0" err="1" smtClean="0"/>
              <a:t>спеціалізовані</a:t>
            </a:r>
            <a:r>
              <a:rPr lang="ru-RU" sz="2800" dirty="0" smtClean="0"/>
              <a:t> </a:t>
            </a:r>
            <a:r>
              <a:rPr lang="ru-RU" sz="2800" dirty="0" err="1" smtClean="0"/>
              <a:t>клітини</a:t>
            </a:r>
            <a:endParaRPr lang="ru-RU" sz="2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5" y="891281"/>
            <a:ext cx="7909965" cy="5747908"/>
          </a:xfrm>
        </p:spPr>
      </p:pic>
    </p:spTree>
    <p:extLst>
      <p:ext uri="{BB962C8B-B14F-4D97-AF65-F5344CB8AC3E}">
        <p14:creationId xmlns:p14="http://schemas.microsoft.com/office/powerpoint/2010/main" val="209574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fontScale="90000"/>
          </a:bodyPr>
          <a:lstStyle/>
          <a:p>
            <a:pPr algn="l"/>
            <a:r>
              <a:rPr lang="uk-UA" sz="2000" b="1" dirty="0"/>
              <a:t>Мембранний потенціал – це різниця в електричних потенціалів по обидві сторони мембрани, зумовлена різною концентрацією іонів</a:t>
            </a:r>
            <a:r>
              <a:rPr lang="uk-UA" sz="2000" b="1" dirty="0" smtClean="0"/>
              <a:t>.</a:t>
            </a:r>
            <a:br>
              <a:rPr lang="uk-UA" sz="2000" b="1" dirty="0" smtClean="0"/>
            </a:br>
            <a:r>
              <a:rPr lang="uk-UA" sz="2000" b="1" dirty="0" smtClean="0"/>
              <a:t/>
            </a:r>
            <a:br>
              <a:rPr lang="uk-UA" sz="2000" b="1" dirty="0" smtClean="0"/>
            </a:br>
            <a:r>
              <a:rPr lang="uk-UA" sz="2000" b="1" dirty="0"/>
              <a:t>Мембранний потенціал збудливих клітин (нервові, м’язові тощо), які знаходяться в стані спокою, називається потенціалом спокою</a:t>
            </a:r>
            <a:r>
              <a:rPr lang="uk-UA" sz="2000" b="1" dirty="0" smtClean="0"/>
              <a:t>.</a:t>
            </a:r>
            <a:br>
              <a:rPr lang="uk-UA" sz="2000" b="1" dirty="0" smtClean="0"/>
            </a:br>
            <a:r>
              <a:rPr lang="uk-UA" sz="2000" b="1" dirty="0" smtClean="0"/>
              <a:t/>
            </a:r>
            <a:br>
              <a:rPr lang="uk-UA" sz="2000" b="1" dirty="0" smtClean="0"/>
            </a:br>
            <a:r>
              <a:rPr lang="uk-UA" sz="2000" dirty="0"/>
              <a:t>Дослідження, проведені за допомогою скляних мікроелектродів (діаметр отвору менше 1 мкм) на різних клітинах, показали, що потенціал спокою зумовлений не лише потенціалом для іонів калію, а є результатом сумісного потенціалу багатьох </a:t>
            </a:r>
            <a:r>
              <a:rPr lang="uk-UA" sz="2000" dirty="0" smtClean="0"/>
              <a:t>іонів:</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0816942"/>
              </p:ext>
            </p:extLst>
          </p:nvPr>
        </p:nvGraphicFramePr>
        <p:xfrm>
          <a:off x="539552" y="3140968"/>
          <a:ext cx="8424935" cy="2805372"/>
        </p:xfrm>
        <a:graphic>
          <a:graphicData uri="http://schemas.openxmlformats.org/drawingml/2006/table">
            <a:tbl>
              <a:tblPr firstRow="1" firstCol="1" lastRow="1" lastCol="1" bandRow="1" bandCol="1">
                <a:tableStyleId>{72833802-FEF1-4C79-8D5D-14CF1EAF98D9}</a:tableStyleId>
              </a:tblPr>
              <a:tblGrid>
                <a:gridCol w="374441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548943">
                <a:tc>
                  <a:txBody>
                    <a:bodyPr/>
                    <a:lstStyle/>
                    <a:p>
                      <a:pPr algn="ctr">
                        <a:spcAft>
                          <a:spcPts val="0"/>
                        </a:spcAft>
                      </a:pPr>
                      <a:r>
                        <a:rPr lang="uk-UA" sz="2000" dirty="0">
                          <a:effectLst/>
                        </a:rPr>
                        <a:t>Показник</a:t>
                      </a:r>
                      <a:endParaRPr lang="ru-RU" sz="2000" dirty="0">
                        <a:effectLst/>
                        <a:latin typeface="Times New Roman"/>
                        <a:ea typeface="Times New Roman"/>
                      </a:endParaRPr>
                    </a:p>
                  </a:txBody>
                  <a:tcPr marL="68580" marR="68580" marT="0" marB="0" anchor="ctr"/>
                </a:tc>
                <a:tc>
                  <a:txBody>
                    <a:bodyPr/>
                    <a:lstStyle/>
                    <a:p>
                      <a:pPr algn="ctr">
                        <a:spcAft>
                          <a:spcPts val="0"/>
                        </a:spcAft>
                      </a:pPr>
                      <a:r>
                        <a:rPr lang="uk-UA" sz="2000" dirty="0">
                          <a:effectLst/>
                        </a:rPr>
                        <a:t>Аксон кальмара</a:t>
                      </a:r>
                      <a:endParaRPr lang="ru-RU" sz="2000" dirty="0">
                        <a:effectLst/>
                        <a:latin typeface="Times New Roman"/>
                        <a:ea typeface="Times New Roman"/>
                      </a:endParaRPr>
                    </a:p>
                  </a:txBody>
                  <a:tcPr marL="68580" marR="68580" marT="0" marB="0" anchor="ctr"/>
                </a:tc>
                <a:tc>
                  <a:txBody>
                    <a:bodyPr/>
                    <a:lstStyle/>
                    <a:p>
                      <a:pPr algn="ctr">
                        <a:spcAft>
                          <a:spcPts val="0"/>
                        </a:spcAft>
                      </a:pPr>
                      <a:r>
                        <a:rPr lang="uk-UA" sz="2000">
                          <a:effectLst/>
                        </a:rPr>
                        <a:t>М’яз жаби</a:t>
                      </a:r>
                      <a:endParaRPr lang="ru-RU" sz="2000">
                        <a:effectLst/>
                        <a:latin typeface="Times New Roman"/>
                        <a:ea typeface="Times New Roman"/>
                      </a:endParaRPr>
                    </a:p>
                  </a:txBody>
                  <a:tcPr marL="68580" marR="68580" marT="0" marB="0" anchor="ctr"/>
                </a:tc>
                <a:tc>
                  <a:txBody>
                    <a:bodyPr/>
                    <a:lstStyle/>
                    <a:p>
                      <a:pPr algn="ctr">
                        <a:spcAft>
                          <a:spcPts val="0"/>
                        </a:spcAft>
                      </a:pPr>
                      <a:r>
                        <a:rPr lang="uk-UA" sz="2000">
                          <a:effectLst/>
                        </a:rPr>
                        <a:t>Еритроцит людини</a:t>
                      </a:r>
                      <a:endParaRPr lang="ru-RU" sz="20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48943">
                <a:tc>
                  <a:txBody>
                    <a:bodyPr/>
                    <a:lstStyle/>
                    <a:p>
                      <a:pPr algn="just">
                        <a:spcAft>
                          <a:spcPts val="0"/>
                        </a:spcAft>
                      </a:pPr>
                      <a:r>
                        <a:rPr lang="uk-UA" sz="2000" dirty="0">
                          <a:effectLst/>
                        </a:rPr>
                        <a:t>Потенціал рівноваги</a:t>
                      </a:r>
                      <a:r>
                        <a:rPr lang="en-US" sz="2000" dirty="0">
                          <a:effectLst/>
                        </a:rPr>
                        <a:t> Na</a:t>
                      </a:r>
                      <a:r>
                        <a:rPr lang="en-US" sz="2000" baseline="30000" dirty="0">
                          <a:effectLst/>
                        </a:rPr>
                        <a:t>+</a:t>
                      </a:r>
                      <a:r>
                        <a:rPr lang="uk-UA" sz="2000" dirty="0">
                          <a:effectLst/>
                        </a:rPr>
                        <a:t>, (мВ)</a:t>
                      </a:r>
                      <a:endParaRPr lang="ru-RU" sz="2000" dirty="0">
                        <a:effectLst/>
                        <a:latin typeface="Times New Roman"/>
                        <a:ea typeface="Times New Roman"/>
                      </a:endParaRPr>
                    </a:p>
                  </a:txBody>
                  <a:tcPr marL="68580" marR="68580" marT="0" marB="0"/>
                </a:tc>
                <a:tc>
                  <a:txBody>
                    <a:bodyPr/>
                    <a:lstStyle/>
                    <a:p>
                      <a:pPr algn="ctr">
                        <a:spcAft>
                          <a:spcPts val="0"/>
                        </a:spcAft>
                      </a:pPr>
                      <a:r>
                        <a:rPr lang="uk-UA" sz="2000" dirty="0">
                          <a:effectLst/>
                        </a:rPr>
                        <a:t>+ 45</a:t>
                      </a:r>
                      <a:endParaRPr lang="ru-RU" sz="2000" dirty="0">
                        <a:effectLst/>
                        <a:latin typeface="Times New Roman"/>
                        <a:ea typeface="Times New Roman"/>
                      </a:endParaRPr>
                    </a:p>
                  </a:txBody>
                  <a:tcPr marL="68580" marR="68580" marT="0" marB="0"/>
                </a:tc>
                <a:tc>
                  <a:txBody>
                    <a:bodyPr/>
                    <a:lstStyle/>
                    <a:p>
                      <a:pPr algn="ctr">
                        <a:spcAft>
                          <a:spcPts val="0"/>
                        </a:spcAft>
                      </a:pPr>
                      <a:r>
                        <a:rPr lang="en-US" sz="2000" dirty="0">
                          <a:effectLst/>
                        </a:rPr>
                        <a:t>+ 53</a:t>
                      </a:r>
                      <a:endParaRPr lang="ru-RU" sz="2000" dirty="0">
                        <a:effectLst/>
                        <a:latin typeface="Times New Roman"/>
                        <a:ea typeface="Times New Roman"/>
                      </a:endParaRPr>
                    </a:p>
                  </a:txBody>
                  <a:tcPr marL="68580" marR="68580" marT="0" marB="0"/>
                </a:tc>
                <a:tc>
                  <a:txBody>
                    <a:bodyPr/>
                    <a:lstStyle/>
                    <a:p>
                      <a:pPr algn="ctr">
                        <a:spcAft>
                          <a:spcPts val="0"/>
                        </a:spcAft>
                      </a:pPr>
                      <a:r>
                        <a:rPr lang="en-US" sz="2000">
                          <a:effectLst/>
                        </a:rPr>
                        <a:t>+ 55</a:t>
                      </a:r>
                      <a:endParaRPr lang="ru-RU" sz="20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548943">
                <a:tc>
                  <a:txBody>
                    <a:bodyPr/>
                    <a:lstStyle/>
                    <a:p>
                      <a:pPr algn="just">
                        <a:spcAft>
                          <a:spcPts val="0"/>
                        </a:spcAft>
                      </a:pPr>
                      <a:r>
                        <a:rPr lang="uk-UA" sz="2000">
                          <a:effectLst/>
                        </a:rPr>
                        <a:t>Потенціал рівноваги</a:t>
                      </a:r>
                      <a:r>
                        <a:rPr lang="en-US" sz="2000">
                          <a:effectLst/>
                        </a:rPr>
                        <a:t> K</a:t>
                      </a:r>
                      <a:r>
                        <a:rPr lang="en-US" sz="2000" baseline="30000">
                          <a:effectLst/>
                        </a:rPr>
                        <a:t>+</a:t>
                      </a:r>
                      <a:r>
                        <a:rPr lang="uk-UA" sz="2000">
                          <a:effectLst/>
                        </a:rPr>
                        <a:t>, (мВ)</a:t>
                      </a:r>
                      <a:endParaRPr lang="ru-RU" sz="2000">
                        <a:effectLst/>
                        <a:latin typeface="Times New Roman"/>
                        <a:ea typeface="Times New Roman"/>
                      </a:endParaRPr>
                    </a:p>
                  </a:txBody>
                  <a:tcPr marL="68580" marR="68580" marT="0" marB="0"/>
                </a:tc>
                <a:tc>
                  <a:txBody>
                    <a:bodyPr/>
                    <a:lstStyle/>
                    <a:p>
                      <a:pPr algn="ctr">
                        <a:spcAft>
                          <a:spcPts val="0"/>
                        </a:spcAft>
                      </a:pPr>
                      <a:r>
                        <a:rPr lang="uk-UA" sz="2000">
                          <a:effectLst/>
                        </a:rPr>
                        <a:t>- 73</a:t>
                      </a:r>
                      <a:endParaRPr lang="ru-RU" sz="2000">
                        <a:effectLst/>
                        <a:latin typeface="Times New Roman"/>
                        <a:ea typeface="Times New Roman"/>
                      </a:endParaRPr>
                    </a:p>
                  </a:txBody>
                  <a:tcPr marL="68580" marR="68580" marT="0" marB="0"/>
                </a:tc>
                <a:tc>
                  <a:txBody>
                    <a:bodyPr/>
                    <a:lstStyle/>
                    <a:p>
                      <a:pPr algn="ctr">
                        <a:spcAft>
                          <a:spcPts val="0"/>
                        </a:spcAft>
                      </a:pPr>
                      <a:r>
                        <a:rPr lang="en-US" sz="2000" dirty="0">
                          <a:effectLst/>
                        </a:rPr>
                        <a:t>- 101</a:t>
                      </a:r>
                      <a:endParaRPr lang="ru-RU" sz="2000" dirty="0">
                        <a:effectLst/>
                        <a:latin typeface="Times New Roman"/>
                        <a:ea typeface="Times New Roman"/>
                      </a:endParaRPr>
                    </a:p>
                  </a:txBody>
                  <a:tcPr marL="68580" marR="68580" marT="0" marB="0"/>
                </a:tc>
                <a:tc>
                  <a:txBody>
                    <a:bodyPr/>
                    <a:lstStyle/>
                    <a:p>
                      <a:pPr algn="ctr">
                        <a:spcAft>
                          <a:spcPts val="0"/>
                        </a:spcAft>
                      </a:pPr>
                      <a:r>
                        <a:rPr lang="en-US" sz="2000" dirty="0">
                          <a:effectLst/>
                        </a:rPr>
                        <a:t>- 86</a:t>
                      </a:r>
                      <a:endParaRPr lang="ru-RU" sz="20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48943">
                <a:tc>
                  <a:txBody>
                    <a:bodyPr/>
                    <a:lstStyle/>
                    <a:p>
                      <a:pPr algn="just">
                        <a:spcAft>
                          <a:spcPts val="0"/>
                        </a:spcAft>
                      </a:pPr>
                      <a:r>
                        <a:rPr lang="uk-UA" sz="2000">
                          <a:effectLst/>
                        </a:rPr>
                        <a:t>Потенціал рівноваги</a:t>
                      </a:r>
                      <a:r>
                        <a:rPr lang="en-US" sz="2000">
                          <a:effectLst/>
                        </a:rPr>
                        <a:t> Cl</a:t>
                      </a:r>
                      <a:r>
                        <a:rPr lang="en-US" sz="2000" baseline="30000">
                          <a:effectLst/>
                        </a:rPr>
                        <a:t>– </a:t>
                      </a:r>
                      <a:r>
                        <a:rPr lang="uk-UA" sz="2000">
                          <a:effectLst/>
                        </a:rPr>
                        <a:t>, (мВ)</a:t>
                      </a:r>
                      <a:endParaRPr lang="ru-RU" sz="2000">
                        <a:effectLst/>
                        <a:latin typeface="Times New Roman"/>
                        <a:ea typeface="Times New Roman"/>
                      </a:endParaRPr>
                    </a:p>
                  </a:txBody>
                  <a:tcPr marL="68580" marR="68580" marT="0" marB="0"/>
                </a:tc>
                <a:tc>
                  <a:txBody>
                    <a:bodyPr/>
                    <a:lstStyle/>
                    <a:p>
                      <a:pPr algn="ctr">
                        <a:spcAft>
                          <a:spcPts val="0"/>
                        </a:spcAft>
                      </a:pPr>
                      <a:r>
                        <a:rPr lang="uk-UA" sz="2000">
                          <a:effectLst/>
                        </a:rPr>
                        <a:t>- 44</a:t>
                      </a:r>
                      <a:endParaRPr lang="ru-RU" sz="2000">
                        <a:effectLst/>
                        <a:latin typeface="Times New Roman"/>
                        <a:ea typeface="Times New Roman"/>
                      </a:endParaRPr>
                    </a:p>
                  </a:txBody>
                  <a:tcPr marL="68580" marR="68580" marT="0" marB="0"/>
                </a:tc>
                <a:tc>
                  <a:txBody>
                    <a:bodyPr/>
                    <a:lstStyle/>
                    <a:p>
                      <a:pPr algn="ctr">
                        <a:spcAft>
                          <a:spcPts val="0"/>
                        </a:spcAft>
                      </a:pPr>
                      <a:r>
                        <a:rPr lang="en-US" sz="2000" dirty="0">
                          <a:effectLst/>
                        </a:rPr>
                        <a:t>- 92</a:t>
                      </a:r>
                      <a:endParaRPr lang="ru-RU" sz="2000" dirty="0">
                        <a:effectLst/>
                        <a:latin typeface="Times New Roman"/>
                        <a:ea typeface="Times New Roman"/>
                      </a:endParaRPr>
                    </a:p>
                  </a:txBody>
                  <a:tcPr marL="68580" marR="68580" marT="0" marB="0"/>
                </a:tc>
                <a:tc>
                  <a:txBody>
                    <a:bodyPr/>
                    <a:lstStyle/>
                    <a:p>
                      <a:pPr algn="ctr">
                        <a:spcAft>
                          <a:spcPts val="0"/>
                        </a:spcAft>
                      </a:pPr>
                      <a:r>
                        <a:rPr lang="en-US" sz="2000" dirty="0">
                          <a:effectLst/>
                        </a:rPr>
                        <a:t>- 9</a:t>
                      </a:r>
                      <a:endParaRPr lang="ru-RU" sz="20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548943">
                <a:tc>
                  <a:txBody>
                    <a:bodyPr/>
                    <a:lstStyle/>
                    <a:p>
                      <a:pPr algn="just">
                        <a:spcAft>
                          <a:spcPts val="0"/>
                        </a:spcAft>
                      </a:pPr>
                      <a:r>
                        <a:rPr lang="uk-UA" sz="2000">
                          <a:effectLst/>
                        </a:rPr>
                        <a:t>Потенціал спокою</a:t>
                      </a:r>
                      <a:endParaRPr lang="ru-RU" sz="2000">
                        <a:effectLst/>
                        <a:latin typeface="Times New Roman"/>
                        <a:ea typeface="Times New Roman"/>
                      </a:endParaRPr>
                    </a:p>
                  </a:txBody>
                  <a:tcPr marL="68580" marR="68580" marT="0" marB="0"/>
                </a:tc>
                <a:tc>
                  <a:txBody>
                    <a:bodyPr/>
                    <a:lstStyle/>
                    <a:p>
                      <a:pPr algn="ctr">
                        <a:spcAft>
                          <a:spcPts val="0"/>
                        </a:spcAft>
                      </a:pPr>
                      <a:r>
                        <a:rPr lang="uk-UA" sz="2000">
                          <a:effectLst/>
                        </a:rPr>
                        <a:t>- 60</a:t>
                      </a:r>
                      <a:endParaRPr lang="ru-RU" sz="2000">
                        <a:effectLst/>
                        <a:latin typeface="Times New Roman"/>
                        <a:ea typeface="Times New Roman"/>
                      </a:endParaRPr>
                    </a:p>
                  </a:txBody>
                  <a:tcPr marL="68580" marR="68580" marT="0" marB="0"/>
                </a:tc>
                <a:tc>
                  <a:txBody>
                    <a:bodyPr/>
                    <a:lstStyle/>
                    <a:p>
                      <a:pPr algn="ctr">
                        <a:spcAft>
                          <a:spcPts val="0"/>
                        </a:spcAft>
                      </a:pPr>
                      <a:r>
                        <a:rPr lang="en-US" sz="2000">
                          <a:effectLst/>
                        </a:rPr>
                        <a:t>- 92</a:t>
                      </a:r>
                      <a:endParaRPr lang="ru-RU" sz="2000">
                        <a:effectLst/>
                        <a:latin typeface="Times New Roman"/>
                        <a:ea typeface="Times New Roman"/>
                      </a:endParaRPr>
                    </a:p>
                  </a:txBody>
                  <a:tcPr marL="68580" marR="68580" marT="0" marB="0"/>
                </a:tc>
                <a:tc>
                  <a:txBody>
                    <a:bodyPr/>
                    <a:lstStyle/>
                    <a:p>
                      <a:pPr algn="ctr">
                        <a:spcAft>
                          <a:spcPts val="0"/>
                        </a:spcAft>
                      </a:pPr>
                      <a:r>
                        <a:rPr lang="en-US" sz="2000" dirty="0">
                          <a:effectLst/>
                        </a:rPr>
                        <a:t>- 6 </a:t>
                      </a:r>
                      <a:r>
                        <a:rPr lang="uk-UA" sz="2000" dirty="0">
                          <a:effectLst/>
                        </a:rPr>
                        <a:t>… - 10</a:t>
                      </a:r>
                      <a:endParaRPr lang="ru-RU" sz="20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958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uk-UA" sz="2800" b="1" dirty="0" smtClean="0"/>
              <a:t>Зміни у збудливих клітинах – потенціал дії</a:t>
            </a:r>
            <a:endParaRPr lang="ru-RU" sz="2800" b="1" dirty="0"/>
          </a:p>
        </p:txBody>
      </p:sp>
      <p:sp>
        <p:nvSpPr>
          <p:cNvPr id="3" name="Объект 2"/>
          <p:cNvSpPr>
            <a:spLocks noGrp="1"/>
          </p:cNvSpPr>
          <p:nvPr>
            <p:ph idx="1"/>
          </p:nvPr>
        </p:nvSpPr>
        <p:spPr>
          <a:xfrm>
            <a:off x="457200" y="1268760"/>
            <a:ext cx="8229600" cy="4857403"/>
          </a:xfrm>
        </p:spPr>
        <p:txBody>
          <a:bodyPr>
            <a:normAutofit fontScale="62500" lnSpcReduction="20000"/>
          </a:bodyPr>
          <a:lstStyle/>
          <a:p>
            <a:pPr>
              <a:buFont typeface="Wingdings" pitchFamily="2" charset="2"/>
              <a:buChar char="Ø"/>
            </a:pPr>
            <a:r>
              <a:rPr lang="uk-UA" dirty="0"/>
              <a:t>Клітини, здатні до збудження, мають у плазматичній мембрані іонні канали, які змінюють свою проникність при збудженні, тобто вони управляються мембранним потенціалом. </a:t>
            </a:r>
            <a:endParaRPr lang="uk-UA" dirty="0" smtClean="0"/>
          </a:p>
          <a:p>
            <a:pPr>
              <a:buFont typeface="Wingdings" pitchFamily="2" charset="2"/>
              <a:buChar char="Ø"/>
            </a:pPr>
            <a:r>
              <a:rPr lang="uk-UA" dirty="0" smtClean="0"/>
              <a:t>У </a:t>
            </a:r>
            <a:r>
              <a:rPr lang="uk-UA" dirty="0"/>
              <a:t>відповідь на позитивне зміщення мембранного потенціалу (деполяризація мембрани) відбувається активація (перехід з непровідного у провідний стан) потенціал-залежних каналів. Відкриття каналів приводить до виникнення іонних токів та зміни мембранного потенціалу на відповідних ділянках мембрани. Так утворюється сигнал, що </a:t>
            </a:r>
            <a:r>
              <a:rPr lang="uk-UA" dirty="0" err="1"/>
              <a:t>самопідтримується</a:t>
            </a:r>
            <a:r>
              <a:rPr lang="uk-UA" dirty="0"/>
              <a:t> і розповсюджується. </a:t>
            </a:r>
            <a:r>
              <a:rPr lang="uk-UA" dirty="0" smtClean="0"/>
              <a:t> Цей </a:t>
            </a:r>
            <a:r>
              <a:rPr lang="uk-UA" dirty="0"/>
              <a:t>сигнал називається </a:t>
            </a:r>
            <a:r>
              <a:rPr lang="uk-UA" b="1" dirty="0"/>
              <a:t>потенціалом дії</a:t>
            </a:r>
            <a:r>
              <a:rPr lang="uk-UA" dirty="0"/>
              <a:t>. </a:t>
            </a:r>
            <a:endParaRPr lang="uk-UA" dirty="0" smtClean="0"/>
          </a:p>
          <a:p>
            <a:pPr>
              <a:buFont typeface="Wingdings" pitchFamily="2" charset="2"/>
              <a:buChar char="Ø"/>
            </a:pPr>
            <a:r>
              <a:rPr lang="uk-UA" dirty="0" smtClean="0"/>
              <a:t>Потенціал </a:t>
            </a:r>
            <a:r>
              <a:rPr lang="uk-UA" dirty="0"/>
              <a:t>дії виникає тоді, коли мембранний потенціал зміщується більше, ніж на певну критичну величину, яка називається </a:t>
            </a:r>
            <a:r>
              <a:rPr lang="uk-UA" b="1" dirty="0"/>
              <a:t>порогом</a:t>
            </a:r>
            <a:r>
              <a:rPr lang="uk-UA" dirty="0"/>
              <a:t>. </a:t>
            </a:r>
            <a:endParaRPr lang="uk-UA" dirty="0" smtClean="0"/>
          </a:p>
          <a:p>
            <a:pPr>
              <a:buFont typeface="Wingdings" pitchFamily="2" charset="2"/>
              <a:buChar char="Ø"/>
            </a:pPr>
            <a:r>
              <a:rPr lang="uk-UA" dirty="0"/>
              <a:t>Особливості виникнення та розповсюдження потенціалу дії досліджували американські та англійські вчені К. </a:t>
            </a:r>
            <a:r>
              <a:rPr lang="uk-UA" dirty="0" err="1"/>
              <a:t>Коул</a:t>
            </a:r>
            <a:r>
              <a:rPr lang="uk-UA" dirty="0"/>
              <a:t>, Х. </a:t>
            </a:r>
            <a:r>
              <a:rPr lang="uk-UA" dirty="0" err="1"/>
              <a:t>Кертис</a:t>
            </a:r>
            <a:r>
              <a:rPr lang="uk-UA" dirty="0"/>
              <a:t>, </a:t>
            </a:r>
            <a:r>
              <a:rPr lang="uk-UA" dirty="0" smtClean="0"/>
              <a:t>А.</a:t>
            </a:r>
            <a:r>
              <a:rPr lang="uk-UA" dirty="0" err="1" smtClean="0"/>
              <a:t>Ходжкін</a:t>
            </a:r>
            <a:r>
              <a:rPr lang="uk-UA" dirty="0"/>
              <a:t>, Б. </a:t>
            </a:r>
            <a:r>
              <a:rPr lang="uk-UA" dirty="0" err="1"/>
              <a:t>Катц</a:t>
            </a:r>
            <a:r>
              <a:rPr lang="uk-UA" dirty="0"/>
              <a:t>, А. </a:t>
            </a:r>
            <a:r>
              <a:rPr lang="uk-UA" dirty="0" err="1"/>
              <a:t>Хакслі</a:t>
            </a:r>
            <a:r>
              <a:rPr lang="uk-UA" dirty="0"/>
              <a:t> в 30 – 40 рр. ХХ ст. Наприклад, для аксона кальмара потенціал спокою дорівнює – 60 мВ. Зміщення цього потенціалу до – 45 мВ призводить до виникнення потенціалу дії. Опір мембрани при цьому зменшується в 25 разів. </a:t>
            </a:r>
            <a:endParaRPr lang="ru-RU" dirty="0"/>
          </a:p>
        </p:txBody>
      </p:sp>
    </p:spTree>
    <p:extLst>
      <p:ext uri="{BB962C8B-B14F-4D97-AF65-F5344CB8AC3E}">
        <p14:creationId xmlns:p14="http://schemas.microsoft.com/office/powerpoint/2010/main" val="387350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sz="2800" dirty="0" smtClean="0"/>
              <a:t>Зміна проникності іонних каналів забезпечую передачу нервового сигналу вздовж відростка нейрона </a:t>
            </a:r>
            <a:endParaRPr lang="ru-RU" sz="2800" dirty="0"/>
          </a:p>
        </p:txBody>
      </p:sp>
      <p:sp>
        <p:nvSpPr>
          <p:cNvPr id="3" name="Объект 2"/>
          <p:cNvSpPr>
            <a:spLocks noGrp="1"/>
          </p:cNvSpPr>
          <p:nvPr>
            <p:ph idx="1"/>
          </p:nvPr>
        </p:nvSpPr>
        <p:spPr>
          <a:xfrm>
            <a:off x="457200" y="1124744"/>
            <a:ext cx="8229600" cy="5001419"/>
          </a:xfrm>
        </p:spPr>
        <p:txBody>
          <a:bodyPr>
            <a:normAutofit fontScale="62500" lnSpcReduction="20000"/>
          </a:bodyPr>
          <a:lstStyle/>
          <a:p>
            <a:pPr>
              <a:buFont typeface="Wingdings" pitchFamily="2" charset="2"/>
              <a:buChar char="Ø"/>
            </a:pPr>
            <a:r>
              <a:rPr lang="uk-UA" dirty="0"/>
              <a:t>Дослідження показали, що зростання провідності мембрани під час потенціалу дії зумовлене підвищенням проникності для іонів натрію. </a:t>
            </a:r>
            <a:endParaRPr lang="uk-UA" dirty="0" smtClean="0"/>
          </a:p>
          <a:p>
            <a:pPr>
              <a:buFont typeface="Wingdings" pitchFamily="2" charset="2"/>
              <a:buChar char="Ø"/>
            </a:pPr>
            <a:r>
              <a:rPr lang="uk-UA" dirty="0"/>
              <a:t>Ч</a:t>
            </a:r>
            <a:r>
              <a:rPr lang="uk-UA" dirty="0" smtClean="0"/>
              <a:t>ерез </a:t>
            </a:r>
            <a:r>
              <a:rPr lang="uk-UA" dirty="0"/>
              <a:t>відкриття відповідних іонних потенціал-залежних натрієвих каналів з навколишнього середовища у клітину починають надходити іони натрію. Це викликає деполяризацію мембрани (</a:t>
            </a:r>
            <a:r>
              <a:rPr lang="uk-UA" dirty="0" err="1"/>
              <a:t>рівновісний</a:t>
            </a:r>
            <a:r>
              <a:rPr lang="uk-UA" dirty="0"/>
              <a:t> потенціал натрію + 45, а калію </a:t>
            </a:r>
            <a:r>
              <a:rPr lang="uk-UA" dirty="0" smtClean="0"/>
              <a:t>  – </a:t>
            </a:r>
            <a:r>
              <a:rPr lang="uk-UA" dirty="0"/>
              <a:t>73 мВ. Таким чином, розвиток потенціалу дії призводить до зміни знаку мембранного потенціалу. </a:t>
            </a:r>
            <a:endParaRPr lang="uk-UA" dirty="0" smtClean="0"/>
          </a:p>
          <a:p>
            <a:pPr>
              <a:buFont typeface="Wingdings" pitchFamily="2" charset="2"/>
              <a:buChar char="Ø"/>
            </a:pPr>
            <a:r>
              <a:rPr lang="uk-UA" dirty="0" smtClean="0"/>
              <a:t>По </a:t>
            </a:r>
            <a:r>
              <a:rPr lang="uk-UA" dirty="0"/>
              <a:t>мірі наближення мембранного потенціалу до </a:t>
            </a:r>
            <a:r>
              <a:rPr lang="uk-UA" dirty="0" err="1"/>
              <a:t>рівновісного</a:t>
            </a:r>
            <a:r>
              <a:rPr lang="uk-UA" dirty="0"/>
              <a:t> потенціалу для натрію швидкість току іонів натрію зменшується. Крім того, через зміну заряду мембранного потенціалу, зменшується кількість каналів, що функціонують. Це явище називається інактивація. </a:t>
            </a:r>
            <a:endParaRPr lang="uk-UA" dirty="0" smtClean="0"/>
          </a:p>
          <a:p>
            <a:pPr>
              <a:buFont typeface="Wingdings" pitchFamily="2" charset="2"/>
              <a:buChar char="Ø"/>
            </a:pPr>
            <a:r>
              <a:rPr lang="uk-UA" dirty="0" smtClean="0"/>
              <a:t>Під </a:t>
            </a:r>
            <a:r>
              <a:rPr lang="uk-UA" dirty="0"/>
              <a:t>час розвитку потенціалу дії повільно зростає провідність калієвих каналів. </a:t>
            </a:r>
            <a:endParaRPr lang="uk-UA" dirty="0" smtClean="0"/>
          </a:p>
          <a:p>
            <a:pPr>
              <a:buFont typeface="Wingdings" pitchFamily="2" charset="2"/>
              <a:buChar char="Ø"/>
            </a:pPr>
            <a:r>
              <a:rPr lang="uk-UA" dirty="0"/>
              <a:t>С</a:t>
            </a:r>
            <a:r>
              <a:rPr lang="uk-UA" dirty="0" smtClean="0"/>
              <a:t>умісна </a:t>
            </a:r>
            <a:r>
              <a:rPr lang="uk-UA" dirty="0"/>
              <a:t>дія цих двох факторів (інактивація натрієвих каналів та зростання проникності калієвих каналів) призводять до того, потенціал дії триває обмежений проміжок часу, після чого наступає </a:t>
            </a:r>
            <a:r>
              <a:rPr lang="uk-UA" dirty="0" err="1"/>
              <a:t>реполяризація</a:t>
            </a:r>
            <a:r>
              <a:rPr lang="uk-UA" dirty="0"/>
              <a:t>. </a:t>
            </a:r>
            <a:r>
              <a:rPr lang="uk-UA" dirty="0" smtClean="0"/>
              <a:t>Потім </a:t>
            </a:r>
            <a:r>
              <a:rPr lang="uk-UA" dirty="0"/>
              <a:t>значення мембранного потенціалу повертаються до значень потенціалу спокою. </a:t>
            </a:r>
            <a:endParaRPr lang="ru-RU" dirty="0"/>
          </a:p>
        </p:txBody>
      </p:sp>
    </p:spTree>
    <p:extLst>
      <p:ext uri="{BB962C8B-B14F-4D97-AF65-F5344CB8AC3E}">
        <p14:creationId xmlns:p14="http://schemas.microsoft.com/office/powerpoint/2010/main" val="26050490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1848</TotalTime>
  <Words>3022</Words>
  <Application>Microsoft Office PowerPoint</Application>
  <PresentationFormat>Екран (4:3)</PresentationFormat>
  <Paragraphs>205</Paragraphs>
  <Slides>47</Slides>
  <Notes>0</Notes>
  <HiddenSlides>0</HiddenSlides>
  <MMClips>0</MMClips>
  <ScaleCrop>false</ScaleCrop>
  <HeadingPairs>
    <vt:vector size="8" baseType="variant">
      <vt:variant>
        <vt:lpstr>Використані шрифти</vt:lpstr>
      </vt:variant>
      <vt:variant>
        <vt:i4>4</vt:i4>
      </vt:variant>
      <vt:variant>
        <vt:lpstr>Тема</vt:lpstr>
      </vt:variant>
      <vt:variant>
        <vt:i4>1</vt:i4>
      </vt:variant>
      <vt:variant>
        <vt:lpstr>Вбудовані сервери OLE</vt:lpstr>
      </vt:variant>
      <vt:variant>
        <vt:i4>1</vt:i4>
      </vt:variant>
      <vt:variant>
        <vt:lpstr>Заголовки слайдів</vt:lpstr>
      </vt:variant>
      <vt:variant>
        <vt:i4>47</vt:i4>
      </vt:variant>
    </vt:vector>
  </HeadingPairs>
  <TitlesOfParts>
    <vt:vector size="53" baseType="lpstr">
      <vt:lpstr>Arial</vt:lpstr>
      <vt:lpstr>Calibri</vt:lpstr>
      <vt:lpstr>Times New Roman</vt:lpstr>
      <vt:lpstr>Wingdings</vt:lpstr>
      <vt:lpstr>Тема Office</vt:lpstr>
      <vt:lpstr>Picture</vt:lpstr>
      <vt:lpstr>Тема 6 Нервова система Органи чуття</vt:lpstr>
      <vt:lpstr>*    Нервова система людини концентрує в собі найістотніші відмінності між людиною і твариною.  *     Серед всіх хребетних саме у людини нервова система досягла найвищого розвитку. Вона надзвичайно складна, включає багато елементів і практично повністю забезпечує взаємозв’язок між людиною і середовищем її існування та людей між собою. </vt:lpstr>
      <vt:lpstr>Класифікація нервової системи людини  </vt:lpstr>
      <vt:lpstr>Нервова тканина утворена клітинами різних типів: </vt:lpstr>
      <vt:lpstr>Нейроглія – допоміжні клітини</vt:lpstr>
      <vt:lpstr>Нейрони – вузько спеціалізовані клітини</vt:lpstr>
      <vt:lpstr>Мембранний потенціал – це різниця в електричних потенціалів по обидві сторони мембрани, зумовлена різною концентрацією іонів.  Мембранний потенціал збудливих клітин (нервові, м’язові тощо), які знаходяться в стані спокою, називається потенціалом спокою.  Дослідження, проведені за допомогою скляних мікроелектродів (діаметр отвору менше 1 мкм) на різних клітинах, показали, що потенціал спокою зумовлений не лише потенціалом для іонів калію, а є результатом сумісного потенціалу багатьох іонів:</vt:lpstr>
      <vt:lpstr>Зміни у збудливих клітинах – потенціал дії</vt:lpstr>
      <vt:lpstr>Зміна проникності іонних каналів забезпечую передачу нервового сигналу вздовж відростка нейрона </vt:lpstr>
      <vt:lpstr>Зміни мембранних потенціалів у нейроні</vt:lpstr>
      <vt:lpstr>Робота нервової системи – це поєднання фізичних та хімічних процесів, які відбуваються у нервових клітинах </vt:lpstr>
      <vt:lpstr>Медіатори – це хімічні речовини, що змінюють іонну проникливість мембран синапсу і передають потенціал дії від одного відростка нейрона до іншого</vt:lpstr>
      <vt:lpstr>Презентація PowerPoint</vt:lpstr>
      <vt:lpstr>Спинний мозок – це трубка, оточена і захищена дугами хребців, яка утворена сукупністю нервових клітин (сіра речовина) та нервових волокон (біла речовина). </vt:lpstr>
      <vt:lpstr>*   Спинний мозок виконує дві важливі функції: - передає імпульси, які ідуть від і до головного мозку;    - служить центром багатьох рефлексів. </vt:lpstr>
      <vt:lpstr>Дерматоми – ділянки поверхні шкіри, які інервуються відповідними спинномозковими нервами</vt:lpstr>
      <vt:lpstr>Дегеративні зміни хребта</vt:lpstr>
      <vt:lpstr>*   Головний мозок людини та інших хребетних розташований у порожнині мозкового черепа. Він складається більш ніж з 12 мільярдів нейронів і 50 мільярдів допоміжних клітин. Маса мозку не перевищує 1,4 кг.  *   Ззовні головний мозок покривають три оболонки: -   тверда – вистеляє череп зсередини, містить вени і артерії, що живлять кістки черепа; -   павутинна – складається з пухкої сполучної тканини; -   м’яка – розташована найближче до поверхні кори мозку. </vt:lpstr>
      <vt:lpstr>Презентація PowerPoint</vt:lpstr>
      <vt:lpstr>Презентація PowerPoint</vt:lpstr>
      <vt:lpstr>Відділи головного мозку людини</vt:lpstr>
      <vt:lpstr>Презентація PowerPoint</vt:lpstr>
      <vt:lpstr>Кінцевий мозок вкриває собою більшу частину мозку людини. Він складається з таких частин:  -   кори двох півкуль; -   мозолистого тіла, яке з’єднує півкулі між собою.</vt:lpstr>
      <vt:lpstr>Зовнішня будова головного мозку</vt:lpstr>
      <vt:lpstr>Рефлекторна дуга – ланцюжок, утворений аферентним, вставним і еферентним нейронами, які забезпечують сприйняття і реалізацію сигналу</vt:lpstr>
      <vt:lpstr>   Поведінка – це здатність тварин і людини змінювати свої дії та реагувати на вплив внутрішніх та зовнішніх факторів.    Різноманітні форми поведінки прийнято поділяти на: -    вроджену – проявляється без попереднього навчання (безумовні рефлекси); -     набуту – формується у процесі індивідуального розвитку (умовні рефлекси).</vt:lpstr>
      <vt:lpstr>Презентація PowerPoint</vt:lpstr>
      <vt:lpstr>Рецептори – спеціалізовані закінчення чутливих нервів, які отримують інформацію у вигляді хімічних, світлових, звукових, механічних і інших подразників</vt:lpstr>
      <vt:lpstr>Складові сенсорної системи - аналізатори</vt:lpstr>
      <vt:lpstr>Аналізатор або сенсорна система – це система, що забезпечує сприйняття і переробку інформації щодо явищ довкілля і внутрішнього середовища організму.</vt:lpstr>
      <vt:lpstr>Загальні властивості сенсорних систем</vt:lpstr>
      <vt:lpstr>Структура аналізатора  (на прикладі зору і слуху)</vt:lpstr>
      <vt:lpstr>Презентація PowerPoint</vt:lpstr>
      <vt:lpstr>Будова вуха людини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Зоровий аналізатор</vt:lpstr>
      <vt:lpstr>Будова ока людини</vt:lpstr>
      <vt:lpstr>Презентація PowerPoint</vt:lpstr>
      <vt:lpstr>Презентація PowerPoint</vt:lpstr>
      <vt:lpstr>У випадку, коли ген знаходиться на статевій хромосомі, ознака, яку він визначає, буде проявлятися лише у особин однієї статі. Це явище називають успадкуванням, зчепленим зі статтю. </vt:lpstr>
      <vt:lpstr>Альбінізм</vt:lpstr>
      <vt:lpstr>Захворювання очей</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 Тема: Молекули. Клітини. Тканини. Системи органів людини.</dc:title>
  <dc:creator>ZOYA</dc:creator>
  <cp:lastModifiedBy>Зоя</cp:lastModifiedBy>
  <cp:revision>137</cp:revision>
  <dcterms:created xsi:type="dcterms:W3CDTF">2017-02-13T15:27:51Z</dcterms:created>
  <dcterms:modified xsi:type="dcterms:W3CDTF">2022-07-01T07:49:43Z</dcterms:modified>
</cp:coreProperties>
</file>