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10287000" cx="18288000"/>
  <p:notesSz cx="6858000" cy="9144000"/>
  <p:embeddedFontLst>
    <p:embeddedFont>
      <p:font typeface="Arimo"/>
      <p:regular r:id="rId18"/>
      <p:bold r:id="rId19"/>
      <p:italic r:id="rId20"/>
      <p:boldItalic r:id="rId21"/>
    </p:embeddedFont>
    <p:embeddedFont>
      <p:font typeface="Poppins"/>
      <p:bold r:id="rId22"/>
      <p:boldItalic r:id="rId23"/>
    </p:embeddedFont>
    <p:embeddedFont>
      <p:font typeface="Inter"/>
      <p:bold r:id="rId24"/>
    </p:embeddedFont>
    <p:embeddedFont>
      <p:font typeface="Montserrat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9" roundtripDataSignature="AMtx7mhslACoYyWNasQsOgN3c3ftghHa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rimo-italic.fntdata"/><Relationship Id="rId22" Type="http://schemas.openxmlformats.org/officeDocument/2006/relationships/font" Target="fonts/Poppins-bold.fntdata"/><Relationship Id="rId21" Type="http://schemas.openxmlformats.org/officeDocument/2006/relationships/font" Target="fonts/Arimo-boldItalic.fntdata"/><Relationship Id="rId24" Type="http://schemas.openxmlformats.org/officeDocument/2006/relationships/font" Target="fonts/Inter-bold.fntdata"/><Relationship Id="rId23" Type="http://schemas.openxmlformats.org/officeDocument/2006/relationships/font" Target="fonts/Poppins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.fntdata"/><Relationship Id="rId25" Type="http://schemas.openxmlformats.org/officeDocument/2006/relationships/font" Target="fonts/Montserrat-regular.fntdata"/><Relationship Id="rId28" Type="http://schemas.openxmlformats.org/officeDocument/2006/relationships/font" Target="fonts/Montserrat-boldItalic.fntdata"/><Relationship Id="rId27" Type="http://schemas.openxmlformats.org/officeDocument/2006/relationships/font" Target="fonts/Montserra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Arimo-bold.fntdata"/><Relationship Id="rId18" Type="http://schemas.openxmlformats.org/officeDocument/2006/relationships/font" Target="fonts/Arim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8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9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9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Relationship Id="rId4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Relationship Id="rId4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11" Type="http://schemas.openxmlformats.org/officeDocument/2006/relationships/image" Target="../media/image13.jpg"/><Relationship Id="rId10" Type="http://schemas.openxmlformats.org/officeDocument/2006/relationships/image" Target="../media/image16.png"/><Relationship Id="rId9" Type="http://schemas.openxmlformats.org/officeDocument/2006/relationships/image" Target="../media/image25.png"/><Relationship Id="rId5" Type="http://schemas.openxmlformats.org/officeDocument/2006/relationships/image" Target="../media/image3.png"/><Relationship Id="rId6" Type="http://schemas.openxmlformats.org/officeDocument/2006/relationships/image" Target="../media/image14.jpg"/><Relationship Id="rId7" Type="http://schemas.openxmlformats.org/officeDocument/2006/relationships/image" Target="../media/image20.png"/><Relationship Id="rId8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Relationship Id="rId4" Type="http://schemas.openxmlformats.org/officeDocument/2006/relationships/image" Target="../media/image2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39242" l="0" r="0" t="2325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1133475" y="594701"/>
            <a:ext cx="17154525" cy="2683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400" u="none" cap="none" strike="noStrike">
                <a:solidFill>
                  <a:srgbClr val="A1A621"/>
                </a:solidFill>
                <a:latin typeface="Poppins"/>
                <a:ea typeface="Poppins"/>
                <a:cs typeface="Poppins"/>
                <a:sym typeface="Poppins"/>
              </a:rPr>
              <a:t>Небезпечні дієти голлівудських зірок</a:t>
            </a:r>
            <a:endParaRPr/>
          </a:p>
          <a:p>
            <a:pPr indent="0" lvl="0" marL="0" marR="0" rtl="0" algn="l">
              <a:lnSpc>
                <a:spcPct val="1924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6400" u="none" cap="none" strike="noStrike">
              <a:solidFill>
                <a:srgbClr val="A1A62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1133475" y="1979317"/>
            <a:ext cx="5959152" cy="3815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30" u="none" cap="none" strike="noStrike">
                <a:solidFill>
                  <a:srgbClr val="A6A6A6"/>
                </a:solidFill>
                <a:latin typeface="Inter"/>
                <a:ea typeface="Inter"/>
                <a:cs typeface="Inter"/>
                <a:sym typeface="Inter"/>
              </a:rPr>
              <a:t>Білобровко Юлія, ТЗ-7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0"/>
          <p:cNvPicPr preferRelativeResize="0"/>
          <p:nvPr/>
        </p:nvPicPr>
        <p:blipFill rotWithShape="1">
          <a:blip r:embed="rId3">
            <a:alphaModFix/>
          </a:blip>
          <a:srcRect b="0" l="0" r="0" t="6721"/>
          <a:stretch/>
        </p:blipFill>
        <p:spPr>
          <a:xfrm>
            <a:off x="12" y="1759953"/>
            <a:ext cx="5810133" cy="676709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0"/>
          <p:cNvSpPr txBox="1"/>
          <p:nvPr/>
        </p:nvSpPr>
        <p:spPr>
          <a:xfrm>
            <a:off x="6048100" y="-27125"/>
            <a:ext cx="12240000" cy="103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33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Дієта на дитячому харчуванні - це одна з найбільш дивних, але чомусь неймовірно популярних дієт у Голлівуді. Згідно з цією системою харчування, яку особливо полюбляє акторка Різ Візерспун, їсти можна тільки пюре, супи та каші для малюків. При цьому прийомів їжі може бути аж 14.</a:t>
            </a:r>
            <a:endParaRPr/>
          </a:p>
          <a:p>
            <a:pPr indent="0" lvl="0" marL="0" marR="0" rtl="0" algn="just">
              <a:lnSpc>
                <a:spcPct val="1256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59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just">
              <a:lnSpc>
                <a:spcPct val="133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Лікарі попереджають, що така дієта не дуже корисна, адже організм дорослої людини та малюка радикально відрізняються, позаяк недивно, що у дитячому харчуванні відсутні багато необхідних поживних речовин, та й порції у пляшечках є дуже маленькими. Як результат вас очікують постійна втома, слабкість, апатія, та й дефіцит заліза гарантовано.</a:t>
            </a:r>
            <a:endParaRPr/>
          </a:p>
        </p:txBody>
      </p:sp>
      <p:pic>
        <p:nvPicPr>
          <p:cNvPr id="164" name="Google Shape;16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7953" y="7185125"/>
            <a:ext cx="2667613" cy="310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0"/>
          <p:cNvSpPr txBox="1"/>
          <p:nvPr/>
        </p:nvSpPr>
        <p:spPr>
          <a:xfrm>
            <a:off x="-311175" y="298675"/>
            <a:ext cx="6908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32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Різ Візерспун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1"/>
          <p:cNvPicPr preferRelativeResize="0"/>
          <p:nvPr/>
        </p:nvPicPr>
        <p:blipFill rotWithShape="1">
          <a:blip r:embed="rId3">
            <a:alphaModFix/>
          </a:blip>
          <a:srcRect b="19786" l="0" r="0" t="13745"/>
          <a:stretch/>
        </p:blipFill>
        <p:spPr>
          <a:xfrm>
            <a:off x="0" y="0"/>
            <a:ext cx="11349742" cy="1131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49742" y="49084"/>
            <a:ext cx="6938258" cy="1040738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1"/>
          <p:cNvSpPr txBox="1"/>
          <p:nvPr/>
        </p:nvSpPr>
        <p:spPr>
          <a:xfrm>
            <a:off x="205154" y="-55691"/>
            <a:ext cx="10851511" cy="62908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3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7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Екстравагантна співачка змогла схуднути на дієті, яка передбачає споживання в якості їжі виключно віскі, близько 14 кг. </a:t>
            </a:r>
            <a:endParaRPr/>
          </a:p>
          <a:p>
            <a:pPr indent="0" lvl="0" marL="0" marR="0" rtl="0" algn="just">
              <a:lnSpc>
                <a:spcPct val="13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7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Вигадав дану систему харчування один з її бойфрендів, який запропонував їй при появі голоду, зокрема у робочий час, пити віскі. І займатися спортом. При цьому похмілля не повинно бути перешкодою для тренувань.</a:t>
            </a:r>
            <a:endParaRPr/>
          </a:p>
          <a:p>
            <a:pPr indent="0" lvl="0" marL="0" marR="0" rtl="0" algn="l">
              <a:lnSpc>
                <a:spcPct val="1373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57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3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57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3" name="Google Shape;173;p11"/>
          <p:cNvSpPr txBox="1"/>
          <p:nvPr/>
        </p:nvSpPr>
        <p:spPr>
          <a:xfrm>
            <a:off x="12907108" y="-141416"/>
            <a:ext cx="3640782" cy="11701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32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Леді Гага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5933"/>
            <a:ext cx="5800711" cy="870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83205" y="5390553"/>
            <a:ext cx="8704795" cy="489644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2"/>
          <p:cNvSpPr txBox="1"/>
          <p:nvPr/>
        </p:nvSpPr>
        <p:spPr>
          <a:xfrm>
            <a:off x="91953" y="145415"/>
            <a:ext cx="6029325" cy="11701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32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Гвінет Пелтроу</a:t>
            </a:r>
            <a:endParaRPr/>
          </a:p>
        </p:txBody>
      </p:sp>
      <p:sp>
        <p:nvSpPr>
          <p:cNvPr id="181" name="Google Shape;181;p12"/>
          <p:cNvSpPr txBox="1"/>
          <p:nvPr/>
        </p:nvSpPr>
        <p:spPr>
          <a:xfrm>
            <a:off x="6824662" y="240665"/>
            <a:ext cx="11463338" cy="4902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Акторка сама вигадала цю систему харчування і є її адептом №1. Здавалося б, у ній немає нічого поганого - сироїдіння у чистому вигляді: їж тільки натуральні і термічно необроблені овочі та фрукти - і жодних продуктів тваринного походження, на кшталт м’яса, риби, молочних виробів та яєць. </a:t>
            </a:r>
            <a:endParaRPr/>
          </a:p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Проблема в іншому: протягом 3 тижнів можна їсти лише 1 раз на добу, що не дуже корисно для травного тракту і здоров’я загалом.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 rotWithShape="1">
          <a:blip r:embed="rId3">
            <a:alphaModFix amt="19999"/>
          </a:blip>
          <a:srcRect b="0" l="0" r="0" t="0"/>
          <a:stretch/>
        </p:blipFill>
        <p:spPr>
          <a:xfrm>
            <a:off x="460048" y="7948364"/>
            <a:ext cx="4979489" cy="98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 rotWithShape="1">
          <a:blip r:embed="rId4">
            <a:alphaModFix amt="83000"/>
          </a:blip>
          <a:srcRect b="0" l="0" r="0" t="0"/>
          <a:stretch/>
        </p:blipFill>
        <p:spPr>
          <a:xfrm>
            <a:off x="460048" y="1375791"/>
            <a:ext cx="3250609" cy="739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 rotWithShape="1">
          <a:blip r:embed="rId5">
            <a:alphaModFix amt="19999"/>
          </a:blip>
          <a:srcRect b="0" l="0" r="0" t="0"/>
          <a:stretch/>
        </p:blipFill>
        <p:spPr>
          <a:xfrm>
            <a:off x="5939081" y="8087169"/>
            <a:ext cx="4979489" cy="98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6">
            <a:alphaModFix/>
          </a:blip>
          <a:srcRect b="1419" l="0" r="0" t="1420"/>
          <a:stretch/>
        </p:blipFill>
        <p:spPr>
          <a:xfrm>
            <a:off x="-249869" y="1487508"/>
            <a:ext cx="4670426" cy="6806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7">
            <a:alphaModFix amt="83000"/>
          </a:blip>
          <a:srcRect b="0" l="0" r="0" t="0"/>
          <a:stretch/>
        </p:blipFill>
        <p:spPr>
          <a:xfrm>
            <a:off x="8250777" y="1519704"/>
            <a:ext cx="3034772" cy="6903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8">
            <a:alphaModFix/>
          </a:blip>
          <a:srcRect b="1419" l="0" r="0" t="1420"/>
          <a:stretch/>
        </p:blipFill>
        <p:spPr>
          <a:xfrm>
            <a:off x="4098694" y="1487495"/>
            <a:ext cx="4670426" cy="680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351302" y="749904"/>
            <a:ext cx="3800882" cy="8646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10">
            <a:alphaModFix amt="83000"/>
          </a:blip>
          <a:srcRect b="0" l="0" r="0" t="0"/>
          <a:stretch/>
        </p:blipFill>
        <p:spPr>
          <a:xfrm>
            <a:off x="2633037" y="925629"/>
            <a:ext cx="3800881" cy="864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11">
            <a:alphaModFix/>
          </a:blip>
          <a:srcRect b="0" l="17741" r="45011" t="0"/>
          <a:stretch/>
        </p:blipFill>
        <p:spPr>
          <a:xfrm>
            <a:off x="1268662" y="711018"/>
            <a:ext cx="4670423" cy="8359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9157175" y="-205850"/>
            <a:ext cx="9135900" cy="109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3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24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Найбільш простий та ефективний спосіб бути струнким - правильне харчування і фізична активність. </a:t>
            </a:r>
            <a:endParaRPr/>
          </a:p>
          <a:p>
            <a:pPr indent="0" lvl="0" marL="0" marR="0" rtl="0" algn="just">
              <a:lnSpc>
                <a:spcPct val="13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24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3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24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Однак, у світі шоу-бізнесу часто доводиться худнути швидко. Зірки йдуть на все, щоб позбутися зайвої ваги. Часто екстрені заходи зводяться до екстравагантної, навіть божевільної, системи харчування.</a:t>
            </a:r>
            <a:endParaRPr/>
          </a:p>
          <a:p>
            <a:pPr indent="0" lvl="0" marL="0" marR="0" rtl="0" algn="just">
              <a:lnSpc>
                <a:spcPct val="13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24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  <a:p>
            <a:pPr indent="0" lvl="0" marL="0" marR="0" rtl="0" algn="just">
              <a:lnSpc>
                <a:spcPct val="13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24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Давайте дізнаємося про найбільш незвичайні, часом небезпечні, дієти зірок.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140" y="1748021"/>
            <a:ext cx="5493258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7392" y="1748034"/>
            <a:ext cx="4742417" cy="647708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 txBox="1"/>
          <p:nvPr/>
        </p:nvSpPr>
        <p:spPr>
          <a:xfrm>
            <a:off x="10683575" y="280800"/>
            <a:ext cx="7604400" cy="104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75" u="none" cap="none" strike="noStrike">
                <a:solidFill>
                  <a:srgbClr val="6D2F48"/>
                </a:solidFill>
                <a:latin typeface="Montserrat"/>
                <a:ea typeface="Montserrat"/>
                <a:cs typeface="Montserrat"/>
                <a:sym typeface="Montserrat"/>
              </a:rPr>
              <a:t>Акторка довела на власному прикладі, що можна схуднути, споживаючи солодке. Протягом 1,5 місяців вона їла чорний шоколад, нежирні солодкі пудинги, фруктовий лід. За цей період зірка схудла на 10 кг.</a:t>
            </a:r>
            <a:endParaRPr b="0" i="0" sz="3275" u="none" cap="none" strike="noStrike">
              <a:solidFill>
                <a:srgbClr val="6D2F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84" u="none" cap="none" strike="noStrike">
                <a:solidFill>
                  <a:srgbClr val="6D2F48"/>
                </a:solidFill>
                <a:latin typeface="Montserrat"/>
                <a:ea typeface="Montserrat"/>
                <a:cs typeface="Montserrat"/>
                <a:sym typeface="Montserrat"/>
              </a:rPr>
              <a:t>Це дуже небезпечна дієта, оскільки організм відчуває постійні різкі коливання глюкози у крові. У результаті ви отримаєте головний біль, розлади травлення,  порушення менструального циклу та дуже низьку працездатність.</a:t>
            </a:r>
            <a:endParaRPr/>
          </a:p>
          <a:p>
            <a:pPr indent="0" lvl="0" marL="0" marR="0" rtl="0" algn="ctr">
              <a:lnSpc>
                <a:spcPct val="1515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184" u="none" cap="none" strike="noStrike">
              <a:solidFill>
                <a:srgbClr val="6D2F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711679" y="17833"/>
            <a:ext cx="6625535" cy="2427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801" u="none" cap="none" strike="noStrike">
                <a:solidFill>
                  <a:srgbClr val="E694A7"/>
                </a:solidFill>
                <a:latin typeface="Poppins"/>
                <a:ea typeface="Poppins"/>
                <a:cs typeface="Poppins"/>
                <a:sym typeface="Poppins"/>
              </a:rPr>
              <a:t>Ума Турман</a:t>
            </a:r>
            <a:endParaRPr/>
          </a:p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6801" u="none" cap="none" strike="noStrike">
              <a:solidFill>
                <a:srgbClr val="E694A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E8E8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4"/>
          <p:cNvPicPr preferRelativeResize="0"/>
          <p:nvPr/>
        </p:nvPicPr>
        <p:blipFill rotWithShape="1">
          <a:blip r:embed="rId3">
            <a:alphaModFix/>
          </a:blip>
          <a:srcRect b="0" l="8609" r="0" t="8609"/>
          <a:stretch/>
        </p:blipFill>
        <p:spPr>
          <a:xfrm>
            <a:off x="-722175" y="2649450"/>
            <a:ext cx="8391375" cy="565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2" y="2709542"/>
            <a:ext cx="3727582" cy="559602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 txBox="1"/>
          <p:nvPr/>
        </p:nvSpPr>
        <p:spPr>
          <a:xfrm>
            <a:off x="992731" y="155906"/>
            <a:ext cx="7669206" cy="23131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432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Мерлін Монро</a:t>
            </a:r>
            <a:endParaRPr/>
          </a:p>
          <a:p>
            <a:pPr indent="0" lvl="0" marL="0" marR="0" rtl="0" algn="l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6432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6" name="Google Shape;116;p4"/>
          <p:cNvSpPr txBox="1"/>
          <p:nvPr/>
        </p:nvSpPr>
        <p:spPr>
          <a:xfrm>
            <a:off x="8391400" y="0"/>
            <a:ext cx="9896700" cy="110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На сніданок зірка споживала суміш з цільного молока, збитого з 2 сирими яйцями. Обід часто пропускала через графік, а на вечерю їла сирі овочі та </a:t>
            </a:r>
            <a:r>
              <a:rPr b="0" i="0" lang="en-US" sz="3000" u="sng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білки</a:t>
            </a:r>
            <a:r>
              <a:rPr b="0" i="0" lang="en-US" sz="3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  <a:endParaRPr/>
          </a:p>
          <a:p>
            <a:pPr indent="0" lvl="0" marL="0" marR="0" rtl="0" algn="l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Попри такий жорсткий раціон, вона дозволяла собі ввечері морозиво - це була її слабкість. </a:t>
            </a:r>
            <a:endParaRPr/>
          </a:p>
          <a:p>
            <a:pPr indent="0" lvl="0" marL="0" marR="0" rtl="0" algn="l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Дієта Монро була низьковуглеводною, з великою кількістю білка.</a:t>
            </a:r>
            <a:endParaRPr/>
          </a:p>
          <a:p>
            <a:pPr indent="0" lvl="0" marL="0" marR="0" rtl="0" algn="l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Незважаючи на те, що таким чином можна схуднути, ця система харчування є небезпечною. Сирі яйця можуть бути заражені сальмонеллою. А тривала відсутність </a:t>
            </a:r>
            <a:r>
              <a:rPr b="0" i="0" lang="en-US" sz="3000" u="sng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вуглеводів</a:t>
            </a:r>
            <a:r>
              <a:rPr b="0" i="0" lang="en-US" sz="3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є шкідливою для організму та здатна викликати кетоацидоз, який загрожує не лише нудотою і блюванням, а й може привести до летальних наслідків.</a:t>
            </a:r>
            <a:endParaRPr/>
          </a:p>
          <a:p>
            <a:pPr indent="0" lvl="0" marL="0" marR="0" rtl="0" algn="l">
              <a:lnSpc>
                <a:spcPct val="105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469" y="1491637"/>
            <a:ext cx="5493258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7098" y="238454"/>
            <a:ext cx="4098874" cy="512359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 txBox="1"/>
          <p:nvPr/>
        </p:nvSpPr>
        <p:spPr>
          <a:xfrm>
            <a:off x="8726304" y="47954"/>
            <a:ext cx="8996550" cy="2307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432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Дженніфер Лопес</a:t>
            </a:r>
            <a:endParaRPr/>
          </a:p>
          <a:p>
            <a:pPr indent="0" lvl="0" marL="0" marR="0" rtl="0" algn="l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6432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" name="Google Shape;124;p5"/>
          <p:cNvSpPr txBox="1"/>
          <p:nvPr/>
        </p:nvSpPr>
        <p:spPr>
          <a:xfrm>
            <a:off x="7890925" y="1424950"/>
            <a:ext cx="10397100" cy="9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8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Для швидкого схуднення зірка просто перестає їсти. Пережити дні без їжі їй допомагає олія грейпфруту, яку Дженніфер наносить на зап’ястя і нюхає, коли особливо мучає голод. Вона впевнена, що аромат грейпфруту стимулює спалювання жиру.</a:t>
            </a:r>
            <a:endParaRPr/>
          </a:p>
          <a:p>
            <a:pPr indent="0" lvl="0" marL="0" marR="0" rtl="0" algn="l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48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8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Голодування саме по собі може бути корисним, якщо підходити до цього процесу правильно. Однак занадто великі інтервали без їжі можуть привести до зворотного ефекту - сповільнити метаболізм.</a:t>
            </a:r>
            <a:endParaRPr/>
          </a:p>
          <a:p>
            <a:pPr indent="0" lvl="0" marL="0" marR="0" rtl="0" algn="l">
              <a:lnSpc>
                <a:spcPct val="1275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480" u="none" cap="none" strike="noStrik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5D4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6"/>
          <p:cNvPicPr preferRelativeResize="0"/>
          <p:nvPr/>
        </p:nvPicPr>
        <p:blipFill rotWithShape="1">
          <a:blip r:embed="rId3">
            <a:alphaModFix/>
          </a:blip>
          <a:srcRect b="15834" l="0" r="0" t="26432"/>
          <a:stretch/>
        </p:blipFill>
        <p:spPr>
          <a:xfrm>
            <a:off x="5380406" y="-65952"/>
            <a:ext cx="11878894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6"/>
          <p:cNvPicPr preferRelativeResize="0"/>
          <p:nvPr/>
        </p:nvPicPr>
        <p:blipFill rotWithShape="1">
          <a:blip r:embed="rId4">
            <a:alphaModFix/>
          </a:blip>
          <a:srcRect b="0" l="26374" r="0" t="0"/>
          <a:stretch/>
        </p:blipFill>
        <p:spPr>
          <a:xfrm>
            <a:off x="14302717" y="-65952"/>
            <a:ext cx="5411022" cy="1157653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6"/>
          <p:cNvSpPr txBox="1"/>
          <p:nvPr/>
        </p:nvSpPr>
        <p:spPr>
          <a:xfrm>
            <a:off x="5111700" y="1026987"/>
            <a:ext cx="8064600" cy="3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678"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78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Анджеліна Джолі</a:t>
            </a:r>
            <a:endParaRPr/>
          </a:p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5678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" name="Google Shape;132;p6"/>
          <p:cNvSpPr txBox="1"/>
          <p:nvPr/>
        </p:nvSpPr>
        <p:spPr>
          <a:xfrm>
            <a:off x="217050" y="-24100"/>
            <a:ext cx="10772700" cy="10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36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Зірка не один раз позбувалася від зайвої ваги та використовувала для цього різні способи. Але є одна експрес дієта, яка </a:t>
            </a:r>
            <a:r>
              <a:rPr lang="en-US" sz="3236">
                <a:latin typeface="Poppins"/>
                <a:ea typeface="Poppins"/>
                <a:cs typeface="Poppins"/>
                <a:sym typeface="Poppins"/>
              </a:rPr>
              <a:t>допомогла</a:t>
            </a:r>
            <a:r>
              <a:rPr b="0" i="0" lang="en-US" sz="3236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схуднути за місяць на 12 кг.</a:t>
            </a:r>
            <a:endParaRPr b="0" i="0" sz="3236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36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36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Це система харчування, при якій не можна споживати тверду їжу. Можна пити мінеральну воду без обмежень, бульйони (нежирні м’ясні та овочеві), трав’яні відвари, знежирені молочні напої, компоти та морси без цукру.</a:t>
            </a:r>
            <a:endParaRPr/>
          </a:p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36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Небезпека такої дієти полягає у повному відсутності твердої їжі - це негативно впливає на стан зубів та ясен. Якщо ж ви ведете активний спосіб життя, то такий раціон приводить до постійного відчуття втоми, нудоти та нестачі енергії.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7"/>
          <p:cNvPicPr preferRelativeResize="0"/>
          <p:nvPr/>
        </p:nvPicPr>
        <p:blipFill rotWithShape="1">
          <a:blip r:embed="rId3">
            <a:alphaModFix/>
          </a:blip>
          <a:srcRect b="0" l="0" r="0" t="156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7"/>
          <p:cNvSpPr/>
          <p:nvPr/>
        </p:nvSpPr>
        <p:spPr>
          <a:xfrm>
            <a:off x="5535883" y="0"/>
            <a:ext cx="7216234" cy="10287000"/>
          </a:xfrm>
          <a:custGeom>
            <a:rect b="b" l="l" r="r" t="t"/>
            <a:pathLst>
              <a:path extrusionOk="0" h="2807474" w="1969417">
                <a:moveTo>
                  <a:pt x="0" y="0"/>
                </a:moveTo>
                <a:lnTo>
                  <a:pt x="1969417" y="0"/>
                </a:lnTo>
                <a:lnTo>
                  <a:pt x="1969417" y="2807474"/>
                </a:lnTo>
                <a:lnTo>
                  <a:pt x="0" y="2807474"/>
                </a:lnTo>
                <a:close/>
              </a:path>
            </a:pathLst>
          </a:custGeom>
          <a:solidFill>
            <a:srgbClr val="465902"/>
          </a:solidFill>
          <a:ln>
            <a:noFill/>
          </a:ln>
        </p:spPr>
      </p:sp>
      <p:sp>
        <p:nvSpPr>
          <p:cNvPr id="139" name="Google Shape;139;p7"/>
          <p:cNvSpPr txBox="1"/>
          <p:nvPr/>
        </p:nvSpPr>
        <p:spPr>
          <a:xfrm>
            <a:off x="0" y="0"/>
            <a:ext cx="5611500" cy="40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725868" lvl="0" marL="457200" marR="0" rtl="0" algn="l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31"/>
              <a:buFont typeface="Poppins"/>
              <a:buChar char="●"/>
            </a:pPr>
            <a:r>
              <a:rPr b="1" i="0" lang="en-US" sz="7831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Меган Фокс</a:t>
            </a:r>
            <a:endParaRPr b="1"/>
          </a:p>
          <a:p>
            <a:pPr indent="0" lvl="0" marL="0" marR="0" rtl="0" algn="l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7831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0" name="Google Shape;140;p7"/>
          <p:cNvSpPr txBox="1"/>
          <p:nvPr/>
        </p:nvSpPr>
        <p:spPr>
          <a:xfrm>
            <a:off x="5535900" y="0"/>
            <a:ext cx="7216200" cy="105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35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Перед кожним прийомом їжі зірка п’є яблучний оцет, змішаний з водою. Вона вважає, що це не лише допомагає їй схуднути, а й покращити метаболізм та очистити організм.</a:t>
            </a:r>
            <a:endParaRPr b="0" i="0" sz="3135" u="none" cap="none" strike="no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3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35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3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35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Оцет стимулює травлення</a:t>
            </a:r>
            <a:r>
              <a:rPr lang="en-US" sz="3135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b="0" i="0" lang="en-US" sz="3135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Однак зловживання такою дієтою може привести до неприємних наслідків. Можливі побічні ефекти у вигляді нудоти і навіть блювання, знижується самопочуття та працездатність. А якщо споживати неправильно розведений оцет, то можна навіть отримати опіки слизової.</a:t>
            </a:r>
            <a:endParaRPr/>
          </a:p>
          <a:p>
            <a:pPr indent="0" lvl="0" marL="0" marR="0" rtl="0" algn="l">
              <a:lnSpc>
                <a:spcPct val="1134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135" u="none" cap="none" strike="noStrike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41" name="Google Shape;141;p7"/>
          <p:cNvPicPr preferRelativeResize="0"/>
          <p:nvPr/>
        </p:nvPicPr>
        <p:blipFill rotWithShape="1">
          <a:blip r:embed="rId4">
            <a:alphaModFix/>
          </a:blip>
          <a:srcRect b="672" l="9438" r="9438" t="0"/>
          <a:stretch/>
        </p:blipFill>
        <p:spPr>
          <a:xfrm>
            <a:off x="12752117" y="0"/>
            <a:ext cx="5611408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60149" y="1817159"/>
            <a:ext cx="4627851" cy="694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23621" y="1817159"/>
            <a:ext cx="4636527" cy="694177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8"/>
          <p:cNvSpPr txBox="1"/>
          <p:nvPr/>
        </p:nvSpPr>
        <p:spPr>
          <a:xfrm>
            <a:off x="9522970" y="213466"/>
            <a:ext cx="8765030" cy="22988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831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Рене Зеллвегер</a:t>
            </a:r>
            <a:endParaRPr/>
          </a:p>
          <a:p>
            <a:pPr indent="0" lvl="0" marL="0" marR="0" rtl="0" algn="l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7831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9" name="Google Shape;149;p8"/>
          <p:cNvSpPr txBox="1"/>
          <p:nvPr/>
        </p:nvSpPr>
        <p:spPr>
          <a:xfrm>
            <a:off x="203124" y="-38100"/>
            <a:ext cx="8940900" cy="110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48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Варіант позбавлення від зайвої ваги цієї зірки є ближчим до адекватного способу схуднення. Рене дотримується дієти Аткінса. Суть дієти - відмова від вуглеводів на користь продуктів, що містять велику кількість </a:t>
            </a:r>
            <a:r>
              <a:rPr b="0" i="0" lang="en-US" sz="2948" u="sng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білків</a:t>
            </a:r>
            <a:r>
              <a:rPr b="0" i="0" lang="en-US" sz="2948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та </a:t>
            </a:r>
            <a:r>
              <a:rPr b="0" i="0" lang="en-US" sz="2948" u="sng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жирів</a:t>
            </a:r>
            <a:r>
              <a:rPr b="0" i="0" lang="en-US" sz="2948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 Потрібно обмежити алкоголь, випічку, цукор, натомість додати до раціону рибу, індичку, термічно оброблені овочі і свіжі фрукти (грейпфрут, апельсин, яблука).</a:t>
            </a:r>
            <a:endParaRPr b="0" i="0" sz="2948" u="none" cap="none" strike="noStrik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lnSpc>
                <a:spcPct val="13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48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Однак для позбавлення від зайвої ваги у довготривалій перспективі слід надавати перевагу збалансованому харчуванню, у тому числі постачати організм правильними </a:t>
            </a:r>
            <a:r>
              <a:rPr b="0" i="0" lang="en-US" sz="2948" u="sng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вуглеводами</a:t>
            </a:r>
            <a:r>
              <a:rPr b="0" i="0" lang="en-US" sz="2948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 Вони допомагають забезпечити тривале відчуття ситості, стимулюють перистальтику кишківника, слугують основним джерелом енергії та приймають участь у регуляції обміну </a:t>
            </a:r>
            <a:r>
              <a:rPr b="0" i="0" lang="en-US" sz="2948" u="sng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жирів</a:t>
            </a:r>
            <a:r>
              <a:rPr b="0" i="0" lang="en-US" sz="2948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b="0" i="0" lang="en-US" sz="2948" u="sng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білків</a:t>
            </a:r>
            <a:r>
              <a:rPr b="0" i="0" lang="en-US" sz="2948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та </a:t>
            </a:r>
            <a:r>
              <a:rPr b="0" i="0" lang="en-US" sz="2948" u="sng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холестерину</a:t>
            </a:r>
            <a:r>
              <a:rPr b="0" i="0" lang="en-US" sz="2948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  <a:endParaRPr/>
          </a:p>
          <a:p>
            <a:pPr indent="0" lvl="0" marL="0" marR="0" rtl="0" algn="l">
              <a:lnSpc>
                <a:spcPct val="1113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948" u="none" cap="none" strike="noStrik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9"/>
          <p:cNvPicPr preferRelativeResize="0"/>
          <p:nvPr/>
        </p:nvPicPr>
        <p:blipFill rotWithShape="1">
          <a:blip r:embed="rId3">
            <a:alphaModFix/>
          </a:blip>
          <a:srcRect b="0" l="0" r="0" t="2500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14000" y="3428994"/>
            <a:ext cx="5067539" cy="686933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9"/>
          <p:cNvSpPr txBox="1"/>
          <p:nvPr/>
        </p:nvSpPr>
        <p:spPr>
          <a:xfrm>
            <a:off x="0" y="-9525"/>
            <a:ext cx="10413900" cy="96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27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Монодієта - це цілий клас систем харчування. Їх сенс цілком зрозумілий: виключити з раціону будь-яку їжу, крім одного-єдиного продукту: грейпфрут, гречка, кефір або шоколад. За допомогою такого способу дуже любить худнути зірка реаліті-шоу та інстадіва Кім Кардаш’ян. </a:t>
            </a:r>
            <a:endParaRPr/>
          </a:p>
          <a:p>
            <a:pPr indent="0" lvl="0" marL="0" marR="0" rtl="0" algn="l">
              <a:lnSpc>
                <a:spcPct val="12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727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2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27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Однак дотримуватись подібної дієти не рекомендовано. Усі лікарі категорично проти таких способів схуднути, оскільки про збалансованість і мови бути не може, зате синдром подразненого кишківника та інші розлади травлення гарантовані.</a:t>
            </a:r>
            <a:endParaRPr/>
          </a:p>
        </p:txBody>
      </p:sp>
      <p:sp>
        <p:nvSpPr>
          <p:cNvPr id="157" name="Google Shape;157;p9"/>
          <p:cNvSpPr txBox="1"/>
          <p:nvPr/>
        </p:nvSpPr>
        <p:spPr>
          <a:xfrm>
            <a:off x="11955335" y="117312"/>
            <a:ext cx="10607930" cy="21430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2" u="none" cap="none" strike="noStrike">
                <a:solidFill>
                  <a:srgbClr val="F5F4F5"/>
                </a:solidFill>
                <a:latin typeface="Poppins"/>
                <a:ea typeface="Poppins"/>
                <a:cs typeface="Poppins"/>
                <a:sym typeface="Poppins"/>
              </a:rPr>
              <a:t>Кім Кардаш’ян</a:t>
            </a:r>
            <a:endParaRPr/>
          </a:p>
          <a:p>
            <a:pPr indent="0" lvl="0" marL="0" marR="0" rtl="0" algn="l">
              <a:lnSpc>
                <a:spcPct val="139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6002" u="none" cap="none" strike="noStrike">
              <a:solidFill>
                <a:srgbClr val="F5F4F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