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A15BF-DFC0-C7CD-2140-A6E1F4565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900" dirty="0"/>
              <a:t>Практична робота «Мій раціон»</a:t>
            </a:r>
            <a:endParaRPr lang="ru-DE" sz="6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0CFD1-0F0F-2A0D-E0B7-7D2131A38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Стужук Олександра ТЗ-7</a:t>
            </a:r>
            <a:endParaRPr lang="ru-DE" dirty="0"/>
          </a:p>
        </p:txBody>
      </p:sp>
    </p:spTree>
    <p:extLst>
      <p:ext uri="{BB962C8B-B14F-4D97-AF65-F5344CB8AC3E}">
        <p14:creationId xmlns:p14="http://schemas.microsoft.com/office/powerpoint/2010/main" val="344884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42A6DF-45D0-5F9D-3683-ECCC0EF0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57" y="1210687"/>
            <a:ext cx="6450227" cy="3931920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Тема: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Складові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раціону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людини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Раціональне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харчування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та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енергетичні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витрати</a:t>
            </a:r>
            <a:endParaRPr lang="uk-UA" dirty="0">
              <a:solidFill>
                <a:prstClr val="black"/>
              </a:solidFill>
              <a:latin typeface="TimesNewRomanPSMT"/>
            </a:endParaRPr>
          </a:p>
          <a:p>
            <a:endParaRPr lang="uk-UA" sz="1800" b="0" dirty="0">
              <a:solidFill>
                <a:prstClr val="black"/>
              </a:solidFill>
              <a:latin typeface="TimesNewRomanPSMT"/>
            </a:endParaRPr>
          </a:p>
          <a:p>
            <a:endParaRPr lang="uk-UA" dirty="0">
              <a:solidFill>
                <a:prstClr val="black"/>
              </a:solidFill>
              <a:latin typeface="TimesNewRomanPSMT"/>
            </a:endParaRPr>
          </a:p>
          <a:p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 </a:t>
            </a:r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Мета роботи: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Визначити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склад і структуру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раціону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людини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на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прикладі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власного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досвіду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Оцінити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енергетичні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витрати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студентів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та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скласти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оптимальний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раціон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для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їх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забезпечення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 </a:t>
            </a:r>
            <a:endParaRPr lang="uk-UA" sz="1800" b="0" dirty="0">
              <a:solidFill>
                <a:prstClr val="black"/>
              </a:solidFill>
              <a:latin typeface="TimesNewRomanPSMT"/>
            </a:endParaRPr>
          </a:p>
          <a:p>
            <a:endParaRPr lang="uk-UA" dirty="0">
              <a:solidFill>
                <a:prstClr val="black"/>
              </a:solidFill>
              <a:latin typeface="TimesNewRomanPSMT"/>
            </a:endParaRPr>
          </a:p>
          <a:p>
            <a:r>
              <a:rPr lang="ru-RU" sz="1800" b="1" dirty="0" err="1">
                <a:solidFill>
                  <a:prstClr val="black"/>
                </a:solidFill>
                <a:latin typeface="TimesNewRomanPS-BoldMT"/>
              </a:rPr>
              <a:t>Матеріали</a:t>
            </a:r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 та </a:t>
            </a:r>
            <a:r>
              <a:rPr lang="ru-RU" sz="1800" b="1" dirty="0" err="1">
                <a:solidFill>
                  <a:prstClr val="black"/>
                </a:solidFill>
                <a:latin typeface="TimesNewRomanPS-BoldMT"/>
              </a:rPr>
              <a:t>обладнання: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1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Побутові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ваги.2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Довідковий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матеріал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про склад та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енергетичну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продуктів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харчування.3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Годинник.4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Довідковий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матеріал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про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енергетичні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витрати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для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різних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видів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800" b="0" dirty="0" err="1">
                <a:solidFill>
                  <a:prstClr val="black"/>
                </a:solidFill>
                <a:latin typeface="TimesNewRomanPSMT"/>
              </a:rPr>
              <a:t>робіт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</a:t>
            </a:r>
            <a:endParaRPr lang="ru-DE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241E7E1E-B1BE-21C4-A8EE-5026E256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84" y="465840"/>
            <a:ext cx="4653746" cy="271080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EA23D8D-85D7-50EF-CFCB-80929FBC2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42" y="3429000"/>
            <a:ext cx="4073588" cy="27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447A5A4-F457-41B0-1855-BC19AB1A6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73300"/>
              </p:ext>
            </p:extLst>
          </p:nvPr>
        </p:nvGraphicFramePr>
        <p:xfrm>
          <a:off x="1029729" y="617839"/>
          <a:ext cx="10297296" cy="576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324">
                  <a:extLst>
                    <a:ext uri="{9D8B030D-6E8A-4147-A177-3AD203B41FA5}">
                      <a16:colId xmlns:a16="http://schemas.microsoft.com/office/drawing/2014/main" val="2208241814"/>
                    </a:ext>
                  </a:extLst>
                </a:gridCol>
                <a:gridCol w="2574324">
                  <a:extLst>
                    <a:ext uri="{9D8B030D-6E8A-4147-A177-3AD203B41FA5}">
                      <a16:colId xmlns:a16="http://schemas.microsoft.com/office/drawing/2014/main" val="1901674524"/>
                    </a:ext>
                  </a:extLst>
                </a:gridCol>
                <a:gridCol w="2574324">
                  <a:extLst>
                    <a:ext uri="{9D8B030D-6E8A-4147-A177-3AD203B41FA5}">
                      <a16:colId xmlns:a16="http://schemas.microsoft.com/office/drawing/2014/main" val="3536672707"/>
                    </a:ext>
                  </a:extLst>
                </a:gridCol>
                <a:gridCol w="2574324">
                  <a:extLst>
                    <a:ext uri="{9D8B030D-6E8A-4147-A177-3AD203B41FA5}">
                      <a16:colId xmlns:a16="http://schemas.microsoft.com/office/drawing/2014/main" val="2873851925"/>
                    </a:ext>
                  </a:extLst>
                </a:gridCol>
              </a:tblGrid>
              <a:tr h="1610607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Продукт харчування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Спожита к-сть,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Питома енергетична цінність,ккал на 100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Сумарна енергетична цінність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58925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Картопляне пюре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148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98610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Курка відварена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255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76564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Кольорова капуста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45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24664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Компот з вишні 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99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149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15909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Йогурт солодкий питний (2%)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200 г 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160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38676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Чай з лимоном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28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70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18114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Печиво цукрове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436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218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13963"/>
                  </a:ext>
                </a:extLst>
              </a:tr>
              <a:tr h="502455">
                <a:tc>
                  <a:txBody>
                    <a:bodyPr/>
                    <a:lstStyle/>
                    <a:p>
                      <a:r>
                        <a:rPr lang="uk-UA" dirty="0"/>
                        <a:t>Пиво 4.5% алкоголю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350 г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45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158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5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9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CBA7F6A-2B11-F693-482B-81E9E1761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18988"/>
              </p:ext>
            </p:extLst>
          </p:nvPr>
        </p:nvGraphicFramePr>
        <p:xfrm>
          <a:off x="686486" y="343243"/>
          <a:ext cx="10674864" cy="604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16">
                  <a:extLst>
                    <a:ext uri="{9D8B030D-6E8A-4147-A177-3AD203B41FA5}">
                      <a16:colId xmlns:a16="http://schemas.microsoft.com/office/drawing/2014/main" val="2280148640"/>
                    </a:ext>
                  </a:extLst>
                </a:gridCol>
                <a:gridCol w="2668716">
                  <a:extLst>
                    <a:ext uri="{9D8B030D-6E8A-4147-A177-3AD203B41FA5}">
                      <a16:colId xmlns:a16="http://schemas.microsoft.com/office/drawing/2014/main" val="352224501"/>
                    </a:ext>
                  </a:extLst>
                </a:gridCol>
                <a:gridCol w="2668716">
                  <a:extLst>
                    <a:ext uri="{9D8B030D-6E8A-4147-A177-3AD203B41FA5}">
                      <a16:colId xmlns:a16="http://schemas.microsoft.com/office/drawing/2014/main" val="2705831427"/>
                    </a:ext>
                  </a:extLst>
                </a:gridCol>
                <a:gridCol w="2668716">
                  <a:extLst>
                    <a:ext uri="{9D8B030D-6E8A-4147-A177-3AD203B41FA5}">
                      <a16:colId xmlns:a16="http://schemas.microsoft.com/office/drawing/2014/main" val="241490241"/>
                    </a:ext>
                  </a:extLst>
                </a:gridCol>
              </a:tblGrid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Продукти харчування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Спожита кількість, гр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Вміст в 100 г продукту в грамах</a:t>
                      </a:r>
                    </a:p>
                    <a:p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Сумарне споживання в грамах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545482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DE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Білки    Жири    Вуг-ди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Білки  Жири  Вуглевод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43633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Картопляне пюре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2           1           14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4          2             28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8364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Курка відварена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25        7            0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38        11            0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39182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Кольорова капуста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3          0           4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5.          0.           6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85031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Компот з вишні 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1          0           24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2          0           14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50837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Йогурт солодкий питний (2%)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2              2         13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4           4            26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54414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Чай з лимоном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 0          0              7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0          0             17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12213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Печиво цукрове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7          12            74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4           6             37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63529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Пиво 4,5% алкоголю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1           0             4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4           0             14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26915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r>
                        <a:rPr lang="uk-UA" dirty="0"/>
                        <a:t>Разом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61         23           152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2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3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13CC06F-565F-708F-D232-91A75F85B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25947"/>
              </p:ext>
            </p:extLst>
          </p:nvPr>
        </p:nvGraphicFramePr>
        <p:xfrm>
          <a:off x="1153298" y="370088"/>
          <a:ext cx="9885404" cy="605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351">
                  <a:extLst>
                    <a:ext uri="{9D8B030D-6E8A-4147-A177-3AD203B41FA5}">
                      <a16:colId xmlns:a16="http://schemas.microsoft.com/office/drawing/2014/main" val="1753912613"/>
                    </a:ext>
                  </a:extLst>
                </a:gridCol>
                <a:gridCol w="2471351">
                  <a:extLst>
                    <a:ext uri="{9D8B030D-6E8A-4147-A177-3AD203B41FA5}">
                      <a16:colId xmlns:a16="http://schemas.microsoft.com/office/drawing/2014/main" val="636637539"/>
                    </a:ext>
                  </a:extLst>
                </a:gridCol>
                <a:gridCol w="2471351">
                  <a:extLst>
                    <a:ext uri="{9D8B030D-6E8A-4147-A177-3AD203B41FA5}">
                      <a16:colId xmlns:a16="http://schemas.microsoft.com/office/drawing/2014/main" val="1970136408"/>
                    </a:ext>
                  </a:extLst>
                </a:gridCol>
                <a:gridCol w="2471351">
                  <a:extLst>
                    <a:ext uri="{9D8B030D-6E8A-4147-A177-3AD203B41FA5}">
                      <a16:colId xmlns:a16="http://schemas.microsoft.com/office/drawing/2014/main" val="3650721438"/>
                    </a:ext>
                  </a:extLst>
                </a:gridCol>
              </a:tblGrid>
              <a:tr h="842803">
                <a:tc>
                  <a:txBody>
                    <a:bodyPr/>
                    <a:lstStyle/>
                    <a:p>
                      <a:r>
                        <a:rPr lang="uk-UA" dirty="0"/>
                        <a:t>Дія 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Тривалість, год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Коефіцієнт </a:t>
                      </a:r>
                    </a:p>
                    <a:p>
                      <a:r>
                        <a:rPr lang="uk-UA" dirty="0"/>
                        <a:t>Фізичної</a:t>
                      </a:r>
                    </a:p>
                    <a:p>
                      <a:r>
                        <a:rPr lang="uk-UA" dirty="0"/>
                        <a:t>Активності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Енергетичні витрати за добу, ккал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6363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 dirty="0"/>
                        <a:t>Одягання, роздягання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0,20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1,8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540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96335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 dirty="0"/>
                        <a:t>Умивання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0,15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1,5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337,5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52901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 dirty="0"/>
                        <a:t>Прийом їжі сидячи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0,40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1,3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780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07146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 dirty="0"/>
                        <a:t>Душ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0,30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1,7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765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85960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 dirty="0"/>
                        <a:t>Праця ( ходіння у звичному темпі)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8 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3,2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38400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11923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 dirty="0"/>
                        <a:t>Ходьба по сходам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1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6,1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9150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09970"/>
                  </a:ext>
                </a:extLst>
              </a:tr>
              <a:tr h="733873">
                <a:tc>
                  <a:txBody>
                    <a:bodyPr/>
                    <a:lstStyle/>
                    <a:p>
                      <a:r>
                        <a:rPr lang="uk-UA"/>
                        <a:t>Сума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DE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DE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49972,5</a:t>
                      </a:r>
                      <a:endParaRPr lang="ru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36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8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FD6396F-4E27-98F0-3790-8A8CFD44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2" y="1140217"/>
            <a:ext cx="7075665" cy="4577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225C5-1C9B-1258-32B6-419975A2E87D}"/>
              </a:ext>
            </a:extLst>
          </p:cNvPr>
          <p:cNvSpPr txBox="1"/>
          <p:nvPr/>
        </p:nvSpPr>
        <p:spPr>
          <a:xfrm>
            <a:off x="7727826" y="2759585"/>
            <a:ext cx="34371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700" dirty="0"/>
              <a:t>Білки – 26 %</a:t>
            </a:r>
          </a:p>
          <a:p>
            <a:pPr algn="l"/>
            <a:r>
              <a:rPr lang="uk-UA" sz="2700" dirty="0"/>
              <a:t>Жири – 10%</a:t>
            </a:r>
          </a:p>
          <a:p>
            <a:pPr algn="l"/>
            <a:r>
              <a:rPr lang="uk-UA" sz="2700" dirty="0"/>
              <a:t>Вуглеводи – 64%</a:t>
            </a:r>
            <a:endParaRPr lang="ru-DE" sz="2700" dirty="0"/>
          </a:p>
        </p:txBody>
      </p:sp>
    </p:spTree>
    <p:extLst>
      <p:ext uri="{BB962C8B-B14F-4D97-AF65-F5344CB8AC3E}">
        <p14:creationId xmlns:p14="http://schemas.microsoft.com/office/powerpoint/2010/main" val="1560987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Савон</vt:lpstr>
      <vt:lpstr>Практична робота «Мій раціон»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</dc:title>
  <dc:creator>Александра Стужук</dc:creator>
  <cp:lastModifiedBy>Александра Стужук</cp:lastModifiedBy>
  <cp:revision>4</cp:revision>
  <dcterms:created xsi:type="dcterms:W3CDTF">2022-06-12T14:54:17Z</dcterms:created>
  <dcterms:modified xsi:type="dcterms:W3CDTF">2022-06-17T13:16:05Z</dcterms:modified>
</cp:coreProperties>
</file>