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7FCB983-1D63-49EA-90B4-FAF5477D0D2D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C24E258-DC74-41F1-8265-FCC42D47F30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2874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CB983-1D63-49EA-90B4-FAF5477D0D2D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4E258-DC74-41F1-8265-FCC42D47F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893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CB983-1D63-49EA-90B4-FAF5477D0D2D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4E258-DC74-41F1-8265-FCC42D47F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115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CB983-1D63-49EA-90B4-FAF5477D0D2D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4E258-DC74-41F1-8265-FCC42D47F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278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CB983-1D63-49EA-90B4-FAF5477D0D2D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4E258-DC74-41F1-8265-FCC42D47F30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7913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CB983-1D63-49EA-90B4-FAF5477D0D2D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4E258-DC74-41F1-8265-FCC42D47F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134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CB983-1D63-49EA-90B4-FAF5477D0D2D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4E258-DC74-41F1-8265-FCC42D47F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615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CB983-1D63-49EA-90B4-FAF5477D0D2D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4E258-DC74-41F1-8265-FCC42D47F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357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CB983-1D63-49EA-90B4-FAF5477D0D2D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4E258-DC74-41F1-8265-FCC42D47F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573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CB983-1D63-49EA-90B4-FAF5477D0D2D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4E258-DC74-41F1-8265-FCC42D47F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417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CB983-1D63-49EA-90B4-FAF5477D0D2D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4E258-DC74-41F1-8265-FCC42D47F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639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37FCB983-1D63-49EA-90B4-FAF5477D0D2D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BC24E258-DC74-41F1-8265-FCC42D47F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707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9980" y="-270456"/>
            <a:ext cx="9966960" cy="38636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7731" y="746974"/>
            <a:ext cx="11642500" cy="5679584"/>
          </a:xfrm>
        </p:spPr>
        <p:txBody>
          <a:bodyPr>
            <a:normAutofit/>
          </a:bodyPr>
          <a:lstStyle/>
          <a:p>
            <a:r>
              <a:rPr lang="uk-UA" b="1" cap="all" dirty="0"/>
              <a:t>ПРАКТИЧНА </a:t>
            </a:r>
            <a:r>
              <a:rPr lang="uk-UA" b="1" cap="all" dirty="0" smtClean="0"/>
              <a:t>робота</a:t>
            </a:r>
            <a:r>
              <a:rPr lang="uk-UA" b="1" cap="all" dirty="0"/>
              <a:t>  </a:t>
            </a:r>
            <a:endParaRPr lang="ru-RU" dirty="0"/>
          </a:p>
          <a:p>
            <a:r>
              <a:rPr lang="uk-UA" b="1" dirty="0" smtClean="0"/>
              <a:t>Тема:</a:t>
            </a:r>
            <a:r>
              <a:rPr lang="uk-UA" dirty="0" smtClean="0"/>
              <a:t> Складові раціону людини. Раціональне харчування та енергетичні витрати</a:t>
            </a:r>
            <a:r>
              <a:rPr lang="uk-UA" b="1" dirty="0" smtClean="0"/>
              <a:t> </a:t>
            </a:r>
            <a:endParaRPr lang="en-US" dirty="0" smtClean="0"/>
          </a:p>
          <a:p>
            <a:r>
              <a:rPr lang="uk-UA" b="1" dirty="0" smtClean="0"/>
              <a:t>Мета </a:t>
            </a:r>
            <a:r>
              <a:rPr lang="uk-UA" b="1" dirty="0"/>
              <a:t>роботи: </a:t>
            </a:r>
            <a:r>
              <a:rPr lang="uk-UA" dirty="0"/>
              <a:t>Визначити склад і структуру раціону людини на прикладі власного досвіду. Оцінити енергетичні витрати студентів та скласти оптимальний раціон для їх забезпечення</a:t>
            </a:r>
            <a:r>
              <a:rPr lang="uk-UA" dirty="0" smtClean="0"/>
              <a:t>.</a:t>
            </a:r>
            <a:endParaRPr lang="en-US" dirty="0"/>
          </a:p>
          <a:p>
            <a:r>
              <a:rPr lang="uk-UA" b="1" dirty="0" smtClean="0"/>
              <a:t>Матеріали </a:t>
            </a:r>
            <a:r>
              <a:rPr lang="uk-UA" b="1" dirty="0"/>
              <a:t>та обладнання:</a:t>
            </a:r>
            <a:endParaRPr lang="en-US" dirty="0"/>
          </a:p>
          <a:p>
            <a:pPr algn="l"/>
            <a:r>
              <a:rPr lang="uk-UA" dirty="0"/>
              <a:t>1. Побутові ваги.</a:t>
            </a:r>
            <a:endParaRPr lang="en-US" dirty="0"/>
          </a:p>
          <a:p>
            <a:pPr algn="l"/>
            <a:r>
              <a:rPr lang="uk-UA" dirty="0"/>
              <a:t>2. Довідковий матеріал про склад та енергетичну продуктів харчування.</a:t>
            </a:r>
            <a:endParaRPr lang="en-US" dirty="0"/>
          </a:p>
          <a:p>
            <a:pPr algn="l"/>
            <a:r>
              <a:rPr lang="uk-UA" dirty="0"/>
              <a:t>3. Годинник.</a:t>
            </a:r>
            <a:endParaRPr lang="en-US" dirty="0"/>
          </a:p>
          <a:p>
            <a:pPr algn="l"/>
            <a:r>
              <a:rPr lang="uk-UA" dirty="0"/>
              <a:t>4. Довідковий матеріал про енергетичні витрати для різних видів робіт.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85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1637" y="236112"/>
            <a:ext cx="9875520" cy="678287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Спожиті продукти</a:t>
            </a:r>
            <a:endParaRPr lang="en-US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0362" y="1287887"/>
            <a:ext cx="3142444" cy="230531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80362" y="3940935"/>
            <a:ext cx="3142444" cy="2305320"/>
          </a:xfrm>
          <a:prstGeom prst="rect">
            <a:avLst/>
          </a:prstGeom>
        </p:spPr>
      </p:pic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6755252"/>
              </p:ext>
            </p:extLst>
          </p:nvPr>
        </p:nvGraphicFramePr>
        <p:xfrm>
          <a:off x="399245" y="1287886"/>
          <a:ext cx="8087932" cy="51515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21562">
                  <a:extLst>
                    <a:ext uri="{9D8B030D-6E8A-4147-A177-3AD203B41FA5}">
                      <a16:colId xmlns:a16="http://schemas.microsoft.com/office/drawing/2014/main" val="2925975311"/>
                    </a:ext>
                  </a:extLst>
                </a:gridCol>
                <a:gridCol w="2022404">
                  <a:extLst>
                    <a:ext uri="{9D8B030D-6E8A-4147-A177-3AD203B41FA5}">
                      <a16:colId xmlns:a16="http://schemas.microsoft.com/office/drawing/2014/main" val="135794215"/>
                    </a:ext>
                  </a:extLst>
                </a:gridCol>
                <a:gridCol w="2021562">
                  <a:extLst>
                    <a:ext uri="{9D8B030D-6E8A-4147-A177-3AD203B41FA5}">
                      <a16:colId xmlns:a16="http://schemas.microsoft.com/office/drawing/2014/main" val="2018587825"/>
                    </a:ext>
                  </a:extLst>
                </a:gridCol>
                <a:gridCol w="2022404">
                  <a:extLst>
                    <a:ext uri="{9D8B030D-6E8A-4147-A177-3AD203B41FA5}">
                      <a16:colId xmlns:a16="http://schemas.microsoft.com/office/drawing/2014/main" val="3130684778"/>
                    </a:ext>
                  </a:extLst>
                </a:gridCol>
              </a:tblGrid>
              <a:tr h="1199636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Продукт харчування</a:t>
                      </a:r>
                      <a:endParaRPr lang="en-US" sz="16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70" marR="6657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Спожита кількість, г</a:t>
                      </a:r>
                      <a:endParaRPr lang="en-US" sz="16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70" marR="6657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Питома енергетична цінність, ккал/г</a:t>
                      </a:r>
                      <a:endParaRPr lang="en-US" sz="16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70" marR="6657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Сумарна енергетична цінність, ккал</a:t>
                      </a:r>
                      <a:endParaRPr lang="en-US" sz="16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70" marR="66570" marT="0" marB="0" anchor="ctr"/>
                </a:tc>
                <a:extLst>
                  <a:ext uri="{0D108BD9-81ED-4DB2-BD59-A6C34878D82A}">
                    <a16:rowId xmlns:a16="http://schemas.microsoft.com/office/drawing/2014/main" val="2018781359"/>
                  </a:ext>
                </a:extLst>
              </a:tr>
              <a:tr h="399879"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Рис </a:t>
                      </a:r>
                      <a:endParaRPr lang="en-US" sz="16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70" marR="66570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</a:t>
                      </a:r>
                      <a:r>
                        <a:rPr lang="uk-UA" sz="1600" dirty="0">
                          <a:effectLst/>
                        </a:rPr>
                        <a:t>00</a:t>
                      </a:r>
                      <a:endParaRPr lang="en-US" sz="16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70" marR="66570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4,98</a:t>
                      </a:r>
                      <a:endParaRPr lang="en-US" sz="16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70" marR="66570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996</a:t>
                      </a:r>
                      <a:endParaRPr lang="en-US" sz="16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70" marR="66570" marT="0" marB="0"/>
                </a:tc>
                <a:extLst>
                  <a:ext uri="{0D108BD9-81ED-4DB2-BD59-A6C34878D82A}">
                    <a16:rowId xmlns:a16="http://schemas.microsoft.com/office/drawing/2014/main" val="1355715855"/>
                  </a:ext>
                </a:extLst>
              </a:tr>
              <a:tr h="799757"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Кольорова капуста</a:t>
                      </a:r>
                      <a:endParaRPr lang="en-US" sz="16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70" marR="66570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150</a:t>
                      </a:r>
                      <a:endParaRPr lang="en-US" sz="16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70" marR="66570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1,8</a:t>
                      </a:r>
                      <a:endParaRPr lang="en-US" sz="16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70" marR="66570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270</a:t>
                      </a:r>
                      <a:endParaRPr lang="en-US" sz="16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70" marR="66570" marT="0" marB="0"/>
                </a:tc>
                <a:extLst>
                  <a:ext uri="{0D108BD9-81ED-4DB2-BD59-A6C34878D82A}">
                    <a16:rowId xmlns:a16="http://schemas.microsoft.com/office/drawing/2014/main" val="183946544"/>
                  </a:ext>
                </a:extLst>
              </a:tr>
              <a:tr h="776321"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Кава</a:t>
                      </a:r>
                      <a:r>
                        <a:rPr lang="ru-RU" sz="1600" dirty="0">
                          <a:effectLst/>
                        </a:rPr>
                        <a:t> з молоком </a:t>
                      </a:r>
                      <a:endParaRPr lang="en-US" sz="16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70" marR="66570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150</a:t>
                      </a:r>
                      <a:endParaRPr lang="en-US" sz="16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70" marR="66570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3,9</a:t>
                      </a:r>
                      <a:endParaRPr lang="en-US" sz="16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70" marR="66570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665</a:t>
                      </a:r>
                      <a:endParaRPr lang="en-US" sz="16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70" marR="66570" marT="0" marB="0"/>
                </a:tc>
                <a:extLst>
                  <a:ext uri="{0D108BD9-81ED-4DB2-BD59-A6C34878D82A}">
                    <a16:rowId xmlns:a16="http://schemas.microsoft.com/office/drawing/2014/main" val="3481449881"/>
                  </a:ext>
                </a:extLst>
              </a:tr>
              <a:tr h="799757"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Картопля жарена</a:t>
                      </a:r>
                      <a:endParaRPr lang="en-US" sz="16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70" marR="66570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300</a:t>
                      </a:r>
                      <a:endParaRPr lang="en-US" sz="16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70" marR="66570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5,76</a:t>
                      </a:r>
                      <a:endParaRPr lang="en-US" sz="16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70" marR="66570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1728</a:t>
                      </a:r>
                      <a:endParaRPr lang="en-US" sz="16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70" marR="66570" marT="0" marB="0"/>
                </a:tc>
                <a:extLst>
                  <a:ext uri="{0D108BD9-81ED-4DB2-BD59-A6C34878D82A}">
                    <a16:rowId xmlns:a16="http://schemas.microsoft.com/office/drawing/2014/main" val="2845954001"/>
                  </a:ext>
                </a:extLst>
              </a:tr>
              <a:tr h="776321"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Котлета куряча</a:t>
                      </a:r>
                      <a:endParaRPr lang="en-US" sz="16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70" marR="66570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150</a:t>
                      </a:r>
                      <a:endParaRPr lang="en-US" sz="16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70" marR="66570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3,0</a:t>
                      </a:r>
                      <a:endParaRPr lang="en-US" sz="16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70" marR="66570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450</a:t>
                      </a:r>
                      <a:endParaRPr lang="en-US" sz="16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70" marR="66570" marT="0" marB="0"/>
                </a:tc>
                <a:extLst>
                  <a:ext uri="{0D108BD9-81ED-4DB2-BD59-A6C34878D82A}">
                    <a16:rowId xmlns:a16="http://schemas.microsoft.com/office/drawing/2014/main" val="501271548"/>
                  </a:ext>
                </a:extLst>
              </a:tr>
              <a:tr h="399879"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Сума</a:t>
                      </a:r>
                      <a:endParaRPr lang="en-US" sz="16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70" marR="66570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950</a:t>
                      </a:r>
                      <a:endParaRPr lang="en-US" sz="16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70" marR="66570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19,44</a:t>
                      </a:r>
                      <a:endParaRPr lang="en-US" sz="16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70" marR="66570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highlight>
                            <a:srgbClr val="FFFF00"/>
                          </a:highlight>
                        </a:rPr>
                        <a:t>4,109</a:t>
                      </a:r>
                      <a:endParaRPr lang="en-US" sz="16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70" marR="66570" marT="0" marB="0"/>
                </a:tc>
                <a:extLst>
                  <a:ext uri="{0D108BD9-81ED-4DB2-BD59-A6C34878D82A}">
                    <a16:rowId xmlns:a16="http://schemas.microsoft.com/office/drawing/2014/main" val="30670713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862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5879" y="494897"/>
            <a:ext cx="9875520" cy="566669"/>
          </a:xfrm>
        </p:spPr>
        <p:txBody>
          <a:bodyPr>
            <a:normAutofit/>
          </a:bodyPr>
          <a:lstStyle/>
          <a:p>
            <a:pPr algn="ctr"/>
            <a:r>
              <a:rPr lang="uk-UA" sz="3200" dirty="0" smtClean="0"/>
              <a:t>Кількість поживних речовин</a:t>
            </a:r>
            <a:endParaRPr lang="en-US" sz="32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5364" y="494897"/>
            <a:ext cx="2846231" cy="1695450"/>
          </a:xfrm>
          <a:prstGeom prst="rect">
            <a:avLst/>
          </a:prstGeom>
        </p:spPr>
      </p:pic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6820491"/>
              </p:ext>
            </p:extLst>
          </p:nvPr>
        </p:nvGraphicFramePr>
        <p:xfrm>
          <a:off x="412124" y="1352281"/>
          <a:ext cx="8564452" cy="50356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3201">
                  <a:extLst>
                    <a:ext uri="{9D8B030D-6E8A-4147-A177-3AD203B41FA5}">
                      <a16:colId xmlns:a16="http://schemas.microsoft.com/office/drawing/2014/main" val="3104491002"/>
                    </a:ext>
                  </a:extLst>
                </a:gridCol>
                <a:gridCol w="1084996">
                  <a:extLst>
                    <a:ext uri="{9D8B030D-6E8A-4147-A177-3AD203B41FA5}">
                      <a16:colId xmlns:a16="http://schemas.microsoft.com/office/drawing/2014/main" val="2914290126"/>
                    </a:ext>
                  </a:extLst>
                </a:gridCol>
                <a:gridCol w="772733">
                  <a:extLst>
                    <a:ext uri="{9D8B030D-6E8A-4147-A177-3AD203B41FA5}">
                      <a16:colId xmlns:a16="http://schemas.microsoft.com/office/drawing/2014/main" val="3214211623"/>
                    </a:ext>
                  </a:extLst>
                </a:gridCol>
                <a:gridCol w="1015598">
                  <a:extLst>
                    <a:ext uri="{9D8B030D-6E8A-4147-A177-3AD203B41FA5}">
                      <a16:colId xmlns:a16="http://schemas.microsoft.com/office/drawing/2014/main" val="732774343"/>
                    </a:ext>
                  </a:extLst>
                </a:gridCol>
                <a:gridCol w="1225325">
                  <a:extLst>
                    <a:ext uri="{9D8B030D-6E8A-4147-A177-3AD203B41FA5}">
                      <a16:colId xmlns:a16="http://schemas.microsoft.com/office/drawing/2014/main" val="981361031"/>
                    </a:ext>
                  </a:extLst>
                </a:gridCol>
                <a:gridCol w="965099">
                  <a:extLst>
                    <a:ext uri="{9D8B030D-6E8A-4147-A177-3AD203B41FA5}">
                      <a16:colId xmlns:a16="http://schemas.microsoft.com/office/drawing/2014/main" val="198795351"/>
                    </a:ext>
                  </a:extLst>
                </a:gridCol>
                <a:gridCol w="1044006">
                  <a:extLst>
                    <a:ext uri="{9D8B030D-6E8A-4147-A177-3AD203B41FA5}">
                      <a16:colId xmlns:a16="http://schemas.microsoft.com/office/drawing/2014/main" val="2750611242"/>
                    </a:ext>
                  </a:extLst>
                </a:gridCol>
                <a:gridCol w="1223494">
                  <a:extLst>
                    <a:ext uri="{9D8B030D-6E8A-4147-A177-3AD203B41FA5}">
                      <a16:colId xmlns:a16="http://schemas.microsoft.com/office/drawing/2014/main" val="3828233905"/>
                    </a:ext>
                  </a:extLst>
                </a:gridCol>
              </a:tblGrid>
              <a:tr h="343338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Продукт харчування</a:t>
                      </a:r>
                      <a:endParaRPr lang="en-US" sz="18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Спожита кількість, г</a:t>
                      </a:r>
                      <a:endParaRPr lang="en-US" sz="18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Вміст в 100 г продукту, г</a:t>
                      </a:r>
                      <a:endParaRPr lang="en-US" sz="18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Сумарне споживання, г</a:t>
                      </a:r>
                      <a:endParaRPr lang="en-US" sz="18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9892399"/>
                  </a:ext>
                </a:extLst>
              </a:tr>
              <a:tr h="6866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білків</a:t>
                      </a:r>
                      <a:endParaRPr lang="en-US" sz="18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жирів</a:t>
                      </a:r>
                      <a:endParaRPr lang="en-US" sz="18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вуглеводів</a:t>
                      </a:r>
                      <a:endParaRPr lang="en-US" sz="18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білків</a:t>
                      </a:r>
                      <a:endParaRPr lang="en-US" sz="18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жирів</a:t>
                      </a:r>
                      <a:endParaRPr lang="en-US" sz="18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вуглеводів</a:t>
                      </a:r>
                      <a:endParaRPr lang="en-US" sz="18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97745270"/>
                  </a:ext>
                </a:extLst>
              </a:tr>
              <a:tr h="8011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Кава</a:t>
                      </a:r>
                      <a:r>
                        <a:rPr lang="ru-RU" sz="1800" dirty="0">
                          <a:effectLst/>
                        </a:rPr>
                        <a:t> з молоком  </a:t>
                      </a:r>
                      <a:endParaRPr lang="en-US" sz="18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150</a:t>
                      </a:r>
                      <a:endParaRPr lang="en-US" sz="18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3,2</a:t>
                      </a:r>
                      <a:endParaRPr lang="en-US" sz="18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1,8</a:t>
                      </a:r>
                      <a:endParaRPr lang="en-US" sz="18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2,9</a:t>
                      </a:r>
                      <a:endParaRPr lang="en-US" sz="18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4,8</a:t>
                      </a:r>
                      <a:endParaRPr lang="en-US" sz="18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2,7</a:t>
                      </a:r>
                      <a:endParaRPr lang="en-US" sz="18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4,3</a:t>
                      </a:r>
                      <a:endParaRPr lang="en-US" sz="18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74914297"/>
                  </a:ext>
                </a:extLst>
              </a:tr>
              <a:tr h="8011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Картопля</a:t>
                      </a:r>
                      <a:r>
                        <a:rPr lang="ru-RU" sz="1800" dirty="0">
                          <a:effectLst/>
                        </a:rPr>
                        <a:t> жарена</a:t>
                      </a:r>
                      <a:endParaRPr lang="en-US" sz="18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300</a:t>
                      </a:r>
                      <a:endParaRPr lang="en-US" sz="18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2,8</a:t>
                      </a:r>
                      <a:endParaRPr lang="en-US" sz="18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3,5</a:t>
                      </a:r>
                      <a:endParaRPr lang="en-US" sz="18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23,4</a:t>
                      </a:r>
                      <a:endParaRPr lang="en-US" sz="18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8,4</a:t>
                      </a:r>
                      <a:endParaRPr lang="en-US" sz="18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10,5</a:t>
                      </a:r>
                      <a:endParaRPr lang="en-US" sz="18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70,2</a:t>
                      </a:r>
                      <a:endParaRPr lang="en-US" sz="18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67083540"/>
                  </a:ext>
                </a:extLst>
              </a:tr>
              <a:tr h="8011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Котлета </a:t>
                      </a:r>
                      <a:r>
                        <a:rPr lang="ru-RU" sz="1800" dirty="0" err="1">
                          <a:effectLst/>
                        </a:rPr>
                        <a:t>куряча</a:t>
                      </a:r>
                      <a:endParaRPr lang="en-US" sz="18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150</a:t>
                      </a:r>
                      <a:endParaRPr lang="en-US" sz="18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12,0</a:t>
                      </a:r>
                      <a:endParaRPr lang="en-US" sz="18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5,0</a:t>
                      </a:r>
                      <a:endParaRPr lang="en-US" sz="18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7,0</a:t>
                      </a:r>
                      <a:endParaRPr lang="en-US" sz="18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18,0</a:t>
                      </a:r>
                      <a:endParaRPr lang="en-US" sz="18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7,5</a:t>
                      </a:r>
                      <a:endParaRPr lang="en-US" sz="18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10,5</a:t>
                      </a:r>
                      <a:endParaRPr lang="en-US" sz="18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65536525"/>
                  </a:ext>
                </a:extLst>
              </a:tr>
              <a:tr h="8011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Кольорова капуста</a:t>
                      </a:r>
                      <a:endParaRPr lang="en-US" sz="18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150</a:t>
                      </a:r>
                      <a:endParaRPr lang="en-US" sz="18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1,9</a:t>
                      </a:r>
                      <a:endParaRPr lang="en-US" sz="18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0,3</a:t>
                      </a:r>
                      <a:endParaRPr lang="en-US" sz="18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5,0</a:t>
                      </a:r>
                      <a:endParaRPr lang="en-US" sz="18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2,9</a:t>
                      </a:r>
                      <a:endParaRPr lang="en-US" sz="18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0,5</a:t>
                      </a:r>
                      <a:endParaRPr lang="en-US" sz="18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7,5</a:t>
                      </a:r>
                      <a:endParaRPr lang="en-US" sz="18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28854245"/>
                  </a:ext>
                </a:extLst>
              </a:tr>
              <a:tr h="4005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Рис </a:t>
                      </a:r>
                      <a:endParaRPr lang="en-US" sz="18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</a:t>
                      </a:r>
                      <a:r>
                        <a:rPr lang="uk-UA" sz="1800" dirty="0">
                          <a:effectLst/>
                        </a:rPr>
                        <a:t>00</a:t>
                      </a:r>
                      <a:endParaRPr lang="en-US" sz="18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2,2</a:t>
                      </a:r>
                      <a:endParaRPr lang="en-US" sz="18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0,5</a:t>
                      </a:r>
                      <a:endParaRPr lang="en-US" sz="18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24,9</a:t>
                      </a:r>
                      <a:endParaRPr lang="en-US" sz="18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4,4</a:t>
                      </a:r>
                      <a:endParaRPr lang="en-US" sz="18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1,0</a:t>
                      </a:r>
                      <a:endParaRPr lang="en-US" sz="18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49,8</a:t>
                      </a:r>
                      <a:endParaRPr lang="en-US" sz="18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91735110"/>
                  </a:ext>
                </a:extLst>
              </a:tr>
              <a:tr h="4005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Сума</a:t>
                      </a:r>
                      <a:endParaRPr lang="en-US" sz="18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950</a:t>
                      </a:r>
                      <a:endParaRPr lang="en-US" sz="18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22,1</a:t>
                      </a:r>
                      <a:endParaRPr lang="en-US" sz="18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11,1</a:t>
                      </a:r>
                      <a:endParaRPr lang="en-US" sz="18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63,2</a:t>
                      </a:r>
                      <a:endParaRPr lang="en-US" sz="18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38,5</a:t>
                      </a:r>
                      <a:endParaRPr lang="en-US" sz="18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22,2</a:t>
                      </a:r>
                      <a:endParaRPr lang="en-US" sz="18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142,3</a:t>
                      </a:r>
                      <a:endParaRPr lang="en-US" sz="18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76824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191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321973"/>
            <a:ext cx="9875520" cy="502276"/>
          </a:xfrm>
        </p:spPr>
        <p:txBody>
          <a:bodyPr>
            <a:noAutofit/>
          </a:bodyPr>
          <a:lstStyle/>
          <a:p>
            <a:pPr algn="ctr"/>
            <a:r>
              <a:rPr lang="uk-UA" sz="3600" dirty="0" err="1" smtClean="0"/>
              <a:t>Коефіціент</a:t>
            </a:r>
            <a:r>
              <a:rPr lang="uk-UA" sz="3600" dirty="0" smtClean="0"/>
              <a:t> фізичної активності</a:t>
            </a:r>
            <a:endParaRPr lang="en-US" sz="36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829227"/>
              </p:ext>
            </p:extLst>
          </p:nvPr>
        </p:nvGraphicFramePr>
        <p:xfrm>
          <a:off x="439814" y="1056066"/>
          <a:ext cx="11281891" cy="55469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92808">
                  <a:extLst>
                    <a:ext uri="{9D8B030D-6E8A-4147-A177-3AD203B41FA5}">
                      <a16:colId xmlns:a16="http://schemas.microsoft.com/office/drawing/2014/main" val="28767334"/>
                    </a:ext>
                  </a:extLst>
                </a:gridCol>
                <a:gridCol w="1991958">
                  <a:extLst>
                    <a:ext uri="{9D8B030D-6E8A-4147-A177-3AD203B41FA5}">
                      <a16:colId xmlns:a16="http://schemas.microsoft.com/office/drawing/2014/main" val="3832394291"/>
                    </a:ext>
                  </a:extLst>
                </a:gridCol>
                <a:gridCol w="3301130">
                  <a:extLst>
                    <a:ext uri="{9D8B030D-6E8A-4147-A177-3AD203B41FA5}">
                      <a16:colId xmlns:a16="http://schemas.microsoft.com/office/drawing/2014/main" val="3743104030"/>
                    </a:ext>
                  </a:extLst>
                </a:gridCol>
                <a:gridCol w="3695995">
                  <a:extLst>
                    <a:ext uri="{9D8B030D-6E8A-4147-A177-3AD203B41FA5}">
                      <a16:colId xmlns:a16="http://schemas.microsoft.com/office/drawing/2014/main" val="3255106262"/>
                    </a:ext>
                  </a:extLst>
                </a:gridCol>
              </a:tblGrid>
              <a:tr h="858040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Дія</a:t>
                      </a:r>
                      <a:endParaRPr lang="en-US" sz="16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79" marR="4807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Тривалість, години</a:t>
                      </a:r>
                      <a:endParaRPr lang="en-US" sz="16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79" marR="4807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Коефіцієнт фізичної активності</a:t>
                      </a:r>
                      <a:endParaRPr lang="en-US" sz="16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79" marR="4807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Енергетичні витрати за добу, ккал</a:t>
                      </a:r>
                      <a:endParaRPr lang="en-US" sz="16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79" marR="48079" marT="0" marB="0"/>
                </a:tc>
                <a:extLst>
                  <a:ext uri="{0D108BD9-81ED-4DB2-BD59-A6C34878D82A}">
                    <a16:rowId xmlns:a16="http://schemas.microsoft.com/office/drawing/2014/main" val="3618377885"/>
                  </a:ext>
                </a:extLst>
              </a:tr>
              <a:tr h="572027"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умивання</a:t>
                      </a:r>
                      <a:endParaRPr lang="en-US" sz="16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79" marR="48079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0,08</a:t>
                      </a:r>
                      <a:endParaRPr lang="en-US" sz="16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79" marR="48079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1,6</a:t>
                      </a:r>
                      <a:endParaRPr lang="en-US" sz="16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79" marR="48079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192</a:t>
                      </a:r>
                      <a:endParaRPr lang="en-US" sz="16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79" marR="48079" marT="0" marB="0"/>
                </a:tc>
                <a:extLst>
                  <a:ext uri="{0D108BD9-81ED-4DB2-BD59-A6C34878D82A}">
                    <a16:rowId xmlns:a16="http://schemas.microsoft.com/office/drawing/2014/main" val="459160633"/>
                  </a:ext>
                </a:extLst>
              </a:tr>
              <a:tr h="572027"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одягання</a:t>
                      </a:r>
                      <a:endParaRPr lang="en-US" sz="16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79" marR="48079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0,03</a:t>
                      </a:r>
                      <a:endParaRPr lang="en-US" sz="16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79" marR="48079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1,9</a:t>
                      </a:r>
                      <a:endParaRPr lang="en-US" sz="16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79" marR="48079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85</a:t>
                      </a:r>
                      <a:endParaRPr lang="en-US" sz="16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79" marR="48079" marT="0" marB="0"/>
                </a:tc>
                <a:extLst>
                  <a:ext uri="{0D108BD9-81ED-4DB2-BD59-A6C34878D82A}">
                    <a16:rowId xmlns:a16="http://schemas.microsoft.com/office/drawing/2014/main" val="2674891055"/>
                  </a:ext>
                </a:extLst>
              </a:tr>
              <a:tr h="572027"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Прийом їжі сидячи</a:t>
                      </a:r>
                      <a:endParaRPr lang="en-US" sz="16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79" marR="48079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0,25</a:t>
                      </a:r>
                      <a:endParaRPr lang="en-US" sz="16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79" marR="48079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1,5</a:t>
                      </a:r>
                      <a:endParaRPr lang="en-US" sz="16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79" marR="48079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562</a:t>
                      </a:r>
                      <a:endParaRPr lang="en-US" sz="16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79" marR="48079" marT="0" marB="0"/>
                </a:tc>
                <a:extLst>
                  <a:ext uri="{0D108BD9-81ED-4DB2-BD59-A6C34878D82A}">
                    <a16:rowId xmlns:a16="http://schemas.microsoft.com/office/drawing/2014/main" val="2870766901"/>
                  </a:ext>
                </a:extLst>
              </a:tr>
              <a:tr h="572027"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Мийка посуду</a:t>
                      </a:r>
                      <a:endParaRPr lang="en-US" sz="16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79" marR="48079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0,08</a:t>
                      </a:r>
                      <a:endParaRPr lang="en-US" sz="16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79" marR="48079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1,6</a:t>
                      </a:r>
                      <a:endParaRPr lang="en-US" sz="16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79" marR="48079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192</a:t>
                      </a:r>
                      <a:endParaRPr lang="en-US" sz="16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79" marR="48079" marT="0" marB="0"/>
                </a:tc>
                <a:extLst>
                  <a:ext uri="{0D108BD9-81ED-4DB2-BD59-A6C34878D82A}">
                    <a16:rowId xmlns:a16="http://schemas.microsoft.com/office/drawing/2014/main" val="1528413480"/>
                  </a:ext>
                </a:extLst>
              </a:tr>
              <a:tr h="572027"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Приготування їжі</a:t>
                      </a:r>
                      <a:endParaRPr lang="en-US" sz="16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79" marR="48079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1</a:t>
                      </a:r>
                      <a:endParaRPr lang="en-US" sz="16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79" marR="48079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1,8</a:t>
                      </a:r>
                      <a:endParaRPr lang="en-US" sz="16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79" marR="48079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2700</a:t>
                      </a:r>
                      <a:endParaRPr lang="en-US" sz="16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79" marR="48079" marT="0" marB="0"/>
                </a:tc>
                <a:extLst>
                  <a:ext uri="{0D108BD9-81ED-4DB2-BD59-A6C34878D82A}">
                    <a16:rowId xmlns:a16="http://schemas.microsoft.com/office/drawing/2014/main" val="1624031846"/>
                  </a:ext>
                </a:extLst>
              </a:tr>
              <a:tr h="291410"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лекції</a:t>
                      </a:r>
                      <a:endParaRPr lang="en-US" sz="16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79" marR="48079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3,60</a:t>
                      </a:r>
                      <a:endParaRPr lang="en-US" sz="16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79" marR="48079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2,0</a:t>
                      </a:r>
                      <a:endParaRPr lang="en-US" sz="16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79" marR="48079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10,8</a:t>
                      </a:r>
                      <a:endParaRPr lang="en-US" sz="16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79" marR="48079" marT="0" marB="0"/>
                </a:tc>
                <a:extLst>
                  <a:ext uri="{0D108BD9-81ED-4DB2-BD59-A6C34878D82A}">
                    <a16:rowId xmlns:a16="http://schemas.microsoft.com/office/drawing/2014/main" val="1687757190"/>
                  </a:ext>
                </a:extLst>
              </a:tr>
              <a:tr h="291410"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душ</a:t>
                      </a:r>
                      <a:endParaRPr lang="en-US" sz="16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79" marR="48079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0,25</a:t>
                      </a:r>
                      <a:endParaRPr lang="en-US" sz="16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79" marR="48079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1,7</a:t>
                      </a:r>
                      <a:endParaRPr lang="en-US" sz="16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79" marR="48079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637</a:t>
                      </a:r>
                      <a:endParaRPr lang="en-US" sz="16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79" marR="48079" marT="0" marB="0"/>
                </a:tc>
                <a:extLst>
                  <a:ext uri="{0D108BD9-81ED-4DB2-BD59-A6C34878D82A}">
                    <a16:rowId xmlns:a16="http://schemas.microsoft.com/office/drawing/2014/main" val="743519507"/>
                  </a:ext>
                </a:extLst>
              </a:tr>
              <a:tr h="572027"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Прогулянка повільна</a:t>
                      </a:r>
                      <a:endParaRPr lang="en-US" sz="16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79" marR="48079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0,5</a:t>
                      </a:r>
                      <a:endParaRPr lang="en-US" sz="16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79" marR="48079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3,0</a:t>
                      </a:r>
                      <a:endParaRPr lang="en-US" sz="16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79" marR="48079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2250</a:t>
                      </a:r>
                      <a:endParaRPr lang="en-US" sz="16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79" marR="48079" marT="0" marB="0"/>
                </a:tc>
                <a:extLst>
                  <a:ext uri="{0D108BD9-81ED-4DB2-BD59-A6C34878D82A}">
                    <a16:rowId xmlns:a16="http://schemas.microsoft.com/office/drawing/2014/main" val="4247778300"/>
                  </a:ext>
                </a:extLst>
              </a:tr>
              <a:tr h="291410"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СУМА</a:t>
                      </a:r>
                      <a:endParaRPr lang="en-US" sz="16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79" marR="48079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6,15</a:t>
                      </a:r>
                      <a:endParaRPr lang="en-US" sz="16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79" marR="48079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30,2</a:t>
                      </a:r>
                      <a:endParaRPr lang="en-US" sz="16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79" marR="48079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highlight>
                            <a:srgbClr val="FFFF00"/>
                          </a:highlight>
                        </a:rPr>
                        <a:t>6628</a:t>
                      </a:r>
                      <a:endParaRPr lang="en-US" sz="16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79" marR="48079" marT="0" marB="0"/>
                </a:tc>
                <a:extLst>
                  <a:ext uri="{0D108BD9-81ED-4DB2-BD59-A6C34878D82A}">
                    <a16:rowId xmlns:a16="http://schemas.microsoft.com/office/drawing/2014/main" val="32516382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41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143000" y="450761"/>
            <a:ext cx="9875520" cy="15883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3488" y="1988103"/>
            <a:ext cx="10500716" cy="4537656"/>
          </a:xfrm>
        </p:spPr>
        <p:txBody>
          <a:bodyPr/>
          <a:lstStyle/>
          <a:p>
            <a:r>
              <a:rPr lang="uk-UA" dirty="0" smtClean="0"/>
              <a:t>Мої показники</a:t>
            </a:r>
          </a:p>
          <a:p>
            <a:r>
              <a:rPr lang="uk-UA" dirty="0" smtClean="0"/>
              <a:t>Білків </a:t>
            </a:r>
            <a:r>
              <a:rPr lang="uk-UA" dirty="0" smtClean="0"/>
              <a:t>18,9</a:t>
            </a:r>
            <a:endParaRPr lang="uk-UA" dirty="0" smtClean="0"/>
          </a:p>
          <a:p>
            <a:r>
              <a:rPr lang="uk-UA" dirty="0" smtClean="0"/>
              <a:t>Жирів </a:t>
            </a:r>
            <a:r>
              <a:rPr lang="uk-UA" dirty="0" smtClean="0"/>
              <a:t>10,9</a:t>
            </a:r>
            <a:endParaRPr lang="uk-UA" dirty="0" smtClean="0"/>
          </a:p>
          <a:p>
            <a:r>
              <a:rPr lang="uk-UA" dirty="0" smtClean="0"/>
              <a:t>Вуглеводів </a:t>
            </a:r>
            <a:r>
              <a:rPr lang="uk-UA" dirty="0" smtClean="0"/>
              <a:t>70</a:t>
            </a:r>
          </a:p>
          <a:p>
            <a:endParaRPr lang="uk-UA" dirty="0" smtClean="0"/>
          </a:p>
          <a:p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9268" y="554256"/>
            <a:ext cx="7962991" cy="5541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50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7320" y="558083"/>
            <a:ext cx="9875520" cy="790979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Висновок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4967" y="1645276"/>
            <a:ext cx="9872871" cy="4038600"/>
          </a:xfrm>
        </p:spPr>
        <p:txBody>
          <a:bodyPr/>
          <a:lstStyle/>
          <a:p>
            <a:r>
              <a:rPr lang="uk-UA" dirty="0" smtClean="0"/>
              <a:t>Отже, мій раціон більше підходить до ідеального, але вміст жирів трохи малий. Якщо вживати таку Їжу з наведеними показниками на постійній основі, і вести малорухливий спосіб життя, то це може призвести до надлишкової ваги. Але якщо брати до уваги мій коефіцієнт фізичної активності, який становить 6628 ккал на добу при з</a:t>
            </a:r>
            <a:r>
              <a:rPr lang="en-US" dirty="0" smtClean="0"/>
              <a:t>’</a:t>
            </a:r>
            <a:r>
              <a:rPr lang="uk-UA" dirty="0" err="1" smtClean="0"/>
              <a:t>їжених</a:t>
            </a:r>
            <a:r>
              <a:rPr lang="uk-UA" dirty="0" smtClean="0"/>
              <a:t> калоріях в раціоні на 4109, то можна зробити висновок, що я витрачаю енергії на 2519 ккал більше ,ніж споживаю ,тому в цілому мій раціон є нормальним при умові ,якщо я не хочу набирати вагу</a:t>
            </a:r>
          </a:p>
        </p:txBody>
      </p:sp>
    </p:spTree>
    <p:extLst>
      <p:ext uri="{BB962C8B-B14F-4D97-AF65-F5344CB8AC3E}">
        <p14:creationId xmlns:p14="http://schemas.microsoft.com/office/powerpoint/2010/main" val="3200743314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TM03457444[[fn=Базис]]</Template>
  <TotalTime>341</TotalTime>
  <Words>295</Words>
  <Application>Microsoft Office PowerPoint</Application>
  <PresentationFormat>Широкоэкранный</PresentationFormat>
  <Paragraphs>143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Corbel</vt:lpstr>
      <vt:lpstr>Times New Roman</vt:lpstr>
      <vt:lpstr>Times New Roman CYR</vt:lpstr>
      <vt:lpstr>Базис</vt:lpstr>
      <vt:lpstr>Презентация PowerPoint</vt:lpstr>
      <vt:lpstr>Спожиті продукти</vt:lpstr>
      <vt:lpstr>Кількість поживних речовин</vt:lpstr>
      <vt:lpstr>Коефіціент фізичної активності</vt:lpstr>
      <vt:lpstr>Презентация PowerPoint</vt:lpstr>
      <vt:lpstr>Висновок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DOM</dc:creator>
  <cp:lastModifiedBy>DOM</cp:lastModifiedBy>
  <cp:revision>14</cp:revision>
  <dcterms:created xsi:type="dcterms:W3CDTF">2022-06-03T12:49:35Z</dcterms:created>
  <dcterms:modified xsi:type="dcterms:W3CDTF">2022-06-10T06:41:36Z</dcterms:modified>
</cp:coreProperties>
</file>