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61" r:id="rId2"/>
    <p:sldId id="362" r:id="rId3"/>
    <p:sldId id="363" r:id="rId4"/>
    <p:sldId id="364" r:id="rId5"/>
    <p:sldId id="365" r:id="rId6"/>
    <p:sldId id="366" r:id="rId7"/>
    <p:sldId id="367" r:id="rId8"/>
    <p:sldId id="368" r:id="rId9"/>
    <p:sldId id="369" r:id="rId10"/>
    <p:sldId id="370" r:id="rId11"/>
    <p:sldId id="371" r:id="rId12"/>
    <p:sldId id="372" r:id="rId13"/>
  </p:sldIdLst>
  <p:sldSz cx="10080625" cy="6480175"/>
  <p:notesSz cx="6858000" cy="9144000"/>
  <p:defaultTextStyle>
    <a:defPPr>
      <a:defRPr lang="ru-RU"/>
    </a:defPPr>
    <a:lvl1pPr marL="0" algn="l" defTabSz="9462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73147" algn="l" defTabSz="9462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46295" algn="l" defTabSz="9462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19441" algn="l" defTabSz="9462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92588" algn="l" defTabSz="9462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65736" algn="l" defTabSz="9462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38883" algn="l" defTabSz="9462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312030" algn="l" defTabSz="9462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85177" algn="l" defTabSz="9462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7349B23-74E5-4E8D-AC85-AF654B851658}">
          <p14:sldIdLst>
            <p14:sldId id="361"/>
            <p14:sldId id="362"/>
            <p14:sldId id="363"/>
            <p14:sldId id="364"/>
            <p14:sldId id="365"/>
            <p14:sldId id="366"/>
            <p14:sldId id="367"/>
            <p14:sldId id="368"/>
            <p14:sldId id="369"/>
            <p14:sldId id="370"/>
            <p14:sldId id="371"/>
            <p14:sldId id="3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042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928" autoAdjust="0"/>
  </p:normalViewPr>
  <p:slideViewPr>
    <p:cSldViewPr>
      <p:cViewPr varScale="1">
        <p:scale>
          <a:sx n="70" d="100"/>
          <a:sy n="70" d="100"/>
        </p:scale>
        <p:origin x="78" y="378"/>
      </p:cViewPr>
      <p:guideLst>
        <p:guide orient="horz" pos="2042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152CB9-1CF0-46B7-A3F5-CF432EE84FE0}" type="doc">
      <dgm:prSet loTypeId="urn:microsoft.com/office/officeart/2005/8/layout/radial5" loCatId="relationship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uk-UA"/>
        </a:p>
      </dgm:t>
    </dgm:pt>
    <dgm:pt modelId="{B35AFF0A-64B3-4C7D-B1DE-0A1D6D77B2B9}">
      <dgm:prSet phldrT="[Текст]" custT="1"/>
      <dgm:spPr/>
      <dgm:t>
        <a:bodyPr/>
        <a:lstStyle/>
        <a:p>
          <a:r>
            <a:rPr lang="uk-UA" sz="2000" dirty="0" smtClean="0"/>
            <a:t>Якби в Європі було 100 хворих на туберкульоз, то з них:</a:t>
          </a:r>
          <a:endParaRPr lang="uk-UA" sz="2000" dirty="0"/>
        </a:p>
      </dgm:t>
    </dgm:pt>
    <dgm:pt modelId="{483EFA17-BDAC-492F-A1B6-FE6D83B1F749}" type="parTrans" cxnId="{71EDDFBE-722E-46E6-BC00-7FE9DACBD382}">
      <dgm:prSet/>
      <dgm:spPr/>
      <dgm:t>
        <a:bodyPr/>
        <a:lstStyle/>
        <a:p>
          <a:endParaRPr lang="uk-UA"/>
        </a:p>
      </dgm:t>
    </dgm:pt>
    <dgm:pt modelId="{EA26A0BF-F2B7-4710-BF4B-0A2E377A130C}" type="sibTrans" cxnId="{71EDDFBE-722E-46E6-BC00-7FE9DACBD382}">
      <dgm:prSet/>
      <dgm:spPr/>
      <dgm:t>
        <a:bodyPr/>
        <a:lstStyle/>
        <a:p>
          <a:endParaRPr lang="uk-UA"/>
        </a:p>
      </dgm:t>
    </dgm:pt>
    <dgm:pt modelId="{AAE8BCF8-809D-4B29-AB07-1036814E2D1D}">
      <dgm:prSet phldrT="[Текст]"/>
      <dgm:spPr/>
      <dgm:t>
        <a:bodyPr/>
        <a:lstStyle/>
        <a:p>
          <a:r>
            <a:rPr lang="uk-UA" dirty="0" smtClean="0"/>
            <a:t>67 чоловіки</a:t>
          </a:r>
          <a:endParaRPr lang="uk-UA" dirty="0"/>
        </a:p>
      </dgm:t>
    </dgm:pt>
    <dgm:pt modelId="{1580B7A8-A339-4947-98D9-EB30CC17B2FC}" type="parTrans" cxnId="{BDBA83DC-B074-4A2F-AD7B-5477DBE4E8B9}">
      <dgm:prSet/>
      <dgm:spPr/>
      <dgm:t>
        <a:bodyPr/>
        <a:lstStyle/>
        <a:p>
          <a:endParaRPr lang="uk-UA"/>
        </a:p>
      </dgm:t>
    </dgm:pt>
    <dgm:pt modelId="{02428457-EC2B-43A6-BF23-794DC571B424}" type="sibTrans" cxnId="{BDBA83DC-B074-4A2F-AD7B-5477DBE4E8B9}">
      <dgm:prSet/>
      <dgm:spPr/>
      <dgm:t>
        <a:bodyPr/>
        <a:lstStyle/>
        <a:p>
          <a:endParaRPr lang="uk-UA"/>
        </a:p>
      </dgm:t>
    </dgm:pt>
    <dgm:pt modelId="{BF175617-1916-4983-B92D-C29CDFE51857}">
      <dgm:prSet phldrT="[Текст]"/>
      <dgm:spPr/>
      <dgm:t>
        <a:bodyPr/>
        <a:lstStyle/>
        <a:p>
          <a:r>
            <a:rPr lang="uk-UA" dirty="0" smtClean="0"/>
            <a:t>33 жінки</a:t>
          </a:r>
          <a:endParaRPr lang="uk-UA" dirty="0"/>
        </a:p>
      </dgm:t>
    </dgm:pt>
    <dgm:pt modelId="{20C4198A-1469-4AA5-91C0-91A5A01F77CE}" type="parTrans" cxnId="{E71F4172-D62C-4012-A4D2-39B14899330C}">
      <dgm:prSet/>
      <dgm:spPr/>
      <dgm:t>
        <a:bodyPr/>
        <a:lstStyle/>
        <a:p>
          <a:endParaRPr lang="uk-UA"/>
        </a:p>
      </dgm:t>
    </dgm:pt>
    <dgm:pt modelId="{5A714E50-6C54-46D3-90EB-32C737B256DB}" type="sibTrans" cxnId="{E71F4172-D62C-4012-A4D2-39B14899330C}">
      <dgm:prSet/>
      <dgm:spPr/>
      <dgm:t>
        <a:bodyPr/>
        <a:lstStyle/>
        <a:p>
          <a:endParaRPr lang="uk-UA"/>
        </a:p>
      </dgm:t>
    </dgm:pt>
    <dgm:pt modelId="{80E12DAD-5231-4285-8686-773E1C73ABA8}">
      <dgm:prSet phldrT="[Текст]"/>
      <dgm:spPr/>
      <dgm:t>
        <a:bodyPr/>
        <a:lstStyle/>
        <a:p>
          <a:r>
            <a:rPr lang="uk-UA" dirty="0" smtClean="0"/>
            <a:t>8 діти</a:t>
          </a:r>
          <a:endParaRPr lang="uk-UA" dirty="0"/>
        </a:p>
      </dgm:t>
    </dgm:pt>
    <dgm:pt modelId="{BA5499FD-B58B-4E50-86AF-521ED18CD445}" type="parTrans" cxnId="{A0255CBB-890A-43C9-84FC-C3BE5A32F00F}">
      <dgm:prSet/>
      <dgm:spPr/>
      <dgm:t>
        <a:bodyPr/>
        <a:lstStyle/>
        <a:p>
          <a:endParaRPr lang="uk-UA"/>
        </a:p>
      </dgm:t>
    </dgm:pt>
    <dgm:pt modelId="{C8A94BDA-BB15-4D2E-BF28-1FCF3248E74A}" type="sibTrans" cxnId="{A0255CBB-890A-43C9-84FC-C3BE5A32F00F}">
      <dgm:prSet/>
      <dgm:spPr/>
      <dgm:t>
        <a:bodyPr/>
        <a:lstStyle/>
        <a:p>
          <a:endParaRPr lang="uk-UA"/>
        </a:p>
      </dgm:t>
    </dgm:pt>
    <dgm:pt modelId="{4B8FBEA7-626C-4E1B-8F05-A510AE2937C1}">
      <dgm:prSet phldrT="[Текст]"/>
      <dgm:spPr/>
      <dgm:t>
        <a:bodyPr/>
        <a:lstStyle/>
        <a:p>
          <a:r>
            <a:rPr lang="uk-UA" dirty="0" smtClean="0"/>
            <a:t>12 хворих на ВІЛ</a:t>
          </a:r>
          <a:endParaRPr lang="uk-UA" dirty="0"/>
        </a:p>
      </dgm:t>
    </dgm:pt>
    <dgm:pt modelId="{FB4EB0C9-5370-493D-B520-C65F3D289F9E}" type="parTrans" cxnId="{704330F3-F4CD-4D29-8B84-D24715A4C4BB}">
      <dgm:prSet/>
      <dgm:spPr/>
      <dgm:t>
        <a:bodyPr/>
        <a:lstStyle/>
        <a:p>
          <a:endParaRPr lang="uk-UA"/>
        </a:p>
      </dgm:t>
    </dgm:pt>
    <dgm:pt modelId="{B048372C-367C-4197-A1AE-911B0F386639}" type="sibTrans" cxnId="{704330F3-F4CD-4D29-8B84-D24715A4C4BB}">
      <dgm:prSet/>
      <dgm:spPr/>
      <dgm:t>
        <a:bodyPr/>
        <a:lstStyle/>
        <a:p>
          <a:endParaRPr lang="uk-UA"/>
        </a:p>
      </dgm:t>
    </dgm:pt>
    <dgm:pt modelId="{796AD8B8-9671-4B01-ACAA-48BA4302409B}">
      <dgm:prSet phldrT="[Текст]"/>
      <dgm:spPr/>
      <dgm:t>
        <a:bodyPr/>
        <a:lstStyle/>
        <a:p>
          <a:r>
            <a:rPr lang="uk-UA" dirty="0" smtClean="0"/>
            <a:t>15 мали стійку до ліків форму</a:t>
          </a:r>
          <a:endParaRPr lang="uk-UA" dirty="0"/>
        </a:p>
      </dgm:t>
    </dgm:pt>
    <dgm:pt modelId="{2FC97F61-6CA4-41C9-B3AF-6EB0F08EC3A4}" type="parTrans" cxnId="{59068194-9DC4-4D69-AB07-00A7A280FB4F}">
      <dgm:prSet/>
      <dgm:spPr/>
      <dgm:t>
        <a:bodyPr/>
        <a:lstStyle/>
        <a:p>
          <a:endParaRPr lang="uk-UA"/>
        </a:p>
      </dgm:t>
    </dgm:pt>
    <dgm:pt modelId="{225ADF1C-62CF-427A-AB65-2207C177D343}" type="sibTrans" cxnId="{59068194-9DC4-4D69-AB07-00A7A280FB4F}">
      <dgm:prSet/>
      <dgm:spPr/>
      <dgm:t>
        <a:bodyPr/>
        <a:lstStyle/>
        <a:p>
          <a:endParaRPr lang="uk-UA"/>
        </a:p>
      </dgm:t>
    </dgm:pt>
    <dgm:pt modelId="{AF289522-B764-4BD5-A458-A50905D63DD6}">
      <dgm:prSet phldrT="[Текст]"/>
      <dgm:spPr/>
      <dgm:t>
        <a:bodyPr/>
        <a:lstStyle/>
        <a:p>
          <a:r>
            <a:rPr lang="uk-UA" dirty="0" smtClean="0"/>
            <a:t>23 не були б успішно вилікувані</a:t>
          </a:r>
          <a:endParaRPr lang="uk-UA" dirty="0"/>
        </a:p>
      </dgm:t>
    </dgm:pt>
    <dgm:pt modelId="{C73EA8A6-53E0-4D38-A286-364E9F41D4B4}" type="parTrans" cxnId="{C633E756-1BA0-4343-84A2-114EAD61AC8F}">
      <dgm:prSet/>
      <dgm:spPr/>
      <dgm:t>
        <a:bodyPr/>
        <a:lstStyle/>
        <a:p>
          <a:endParaRPr lang="uk-UA"/>
        </a:p>
      </dgm:t>
    </dgm:pt>
    <dgm:pt modelId="{F669DC4A-09C7-45AA-AB37-C953E4CFB549}" type="sibTrans" cxnId="{C633E756-1BA0-4343-84A2-114EAD61AC8F}">
      <dgm:prSet/>
      <dgm:spPr/>
      <dgm:t>
        <a:bodyPr/>
        <a:lstStyle/>
        <a:p>
          <a:endParaRPr lang="uk-UA"/>
        </a:p>
      </dgm:t>
    </dgm:pt>
    <dgm:pt modelId="{9A6C7C1B-0999-4AD5-8A07-143DED205718}" type="pres">
      <dgm:prSet presAssocID="{A0152CB9-1CF0-46B7-A3F5-CF432EE84FE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6D212EE-1363-43F7-8C7B-73BCC756E051}" type="pres">
      <dgm:prSet presAssocID="{B35AFF0A-64B3-4C7D-B1DE-0A1D6D77B2B9}" presName="centerShape" presStyleLbl="node0" presStyleIdx="0" presStyleCnt="1" custScaleX="139821" custScaleY="128074"/>
      <dgm:spPr/>
      <dgm:t>
        <a:bodyPr/>
        <a:lstStyle/>
        <a:p>
          <a:endParaRPr lang="uk-UA"/>
        </a:p>
      </dgm:t>
    </dgm:pt>
    <dgm:pt modelId="{E26EBC91-6613-4790-810F-58A628BB3EA0}" type="pres">
      <dgm:prSet presAssocID="{1580B7A8-A339-4947-98D9-EB30CC17B2FC}" presName="parTrans" presStyleLbl="sibTrans2D1" presStyleIdx="0" presStyleCnt="6"/>
      <dgm:spPr/>
      <dgm:t>
        <a:bodyPr/>
        <a:lstStyle/>
        <a:p>
          <a:endParaRPr lang="uk-UA"/>
        </a:p>
      </dgm:t>
    </dgm:pt>
    <dgm:pt modelId="{4D3C279C-A3FB-4081-BD33-64F2941D16DB}" type="pres">
      <dgm:prSet presAssocID="{1580B7A8-A339-4947-98D9-EB30CC17B2FC}" presName="connectorText" presStyleLbl="sibTrans2D1" presStyleIdx="0" presStyleCnt="6"/>
      <dgm:spPr/>
      <dgm:t>
        <a:bodyPr/>
        <a:lstStyle/>
        <a:p>
          <a:endParaRPr lang="uk-UA"/>
        </a:p>
      </dgm:t>
    </dgm:pt>
    <dgm:pt modelId="{D222EA8D-1A23-49A1-AC21-DF2F9D53861A}" type="pres">
      <dgm:prSet presAssocID="{AAE8BCF8-809D-4B29-AB07-1036814E2D1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6C791F9-7209-4FF3-B82D-9FA676B3AF64}" type="pres">
      <dgm:prSet presAssocID="{20C4198A-1469-4AA5-91C0-91A5A01F77CE}" presName="parTrans" presStyleLbl="sibTrans2D1" presStyleIdx="1" presStyleCnt="6"/>
      <dgm:spPr/>
      <dgm:t>
        <a:bodyPr/>
        <a:lstStyle/>
        <a:p>
          <a:endParaRPr lang="uk-UA"/>
        </a:p>
      </dgm:t>
    </dgm:pt>
    <dgm:pt modelId="{33BCB90C-EDF9-443C-AB8A-82A39965CF72}" type="pres">
      <dgm:prSet presAssocID="{20C4198A-1469-4AA5-91C0-91A5A01F77CE}" presName="connectorText" presStyleLbl="sibTrans2D1" presStyleIdx="1" presStyleCnt="6"/>
      <dgm:spPr/>
      <dgm:t>
        <a:bodyPr/>
        <a:lstStyle/>
        <a:p>
          <a:endParaRPr lang="uk-UA"/>
        </a:p>
      </dgm:t>
    </dgm:pt>
    <dgm:pt modelId="{E794933F-0D2C-4C6D-9DD2-BB2D684BACF9}" type="pres">
      <dgm:prSet presAssocID="{BF175617-1916-4983-B92D-C29CDFE5185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7A0CD26-8CE6-454E-85FF-3FABFCEA1D96}" type="pres">
      <dgm:prSet presAssocID="{BA5499FD-B58B-4E50-86AF-521ED18CD445}" presName="parTrans" presStyleLbl="sibTrans2D1" presStyleIdx="2" presStyleCnt="6"/>
      <dgm:spPr/>
      <dgm:t>
        <a:bodyPr/>
        <a:lstStyle/>
        <a:p>
          <a:endParaRPr lang="uk-UA"/>
        </a:p>
      </dgm:t>
    </dgm:pt>
    <dgm:pt modelId="{A4257081-7CAC-4F98-8359-DBA216EC450B}" type="pres">
      <dgm:prSet presAssocID="{BA5499FD-B58B-4E50-86AF-521ED18CD445}" presName="connectorText" presStyleLbl="sibTrans2D1" presStyleIdx="2" presStyleCnt="6"/>
      <dgm:spPr/>
      <dgm:t>
        <a:bodyPr/>
        <a:lstStyle/>
        <a:p>
          <a:endParaRPr lang="uk-UA"/>
        </a:p>
      </dgm:t>
    </dgm:pt>
    <dgm:pt modelId="{9EFD53FC-43E3-4A0A-99BD-5674F84C5BA8}" type="pres">
      <dgm:prSet presAssocID="{80E12DAD-5231-4285-8686-773E1C73ABA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F6ED77F-112D-4602-8EE7-566ECB8A1832}" type="pres">
      <dgm:prSet presAssocID="{FB4EB0C9-5370-493D-B520-C65F3D289F9E}" presName="parTrans" presStyleLbl="sibTrans2D1" presStyleIdx="3" presStyleCnt="6"/>
      <dgm:spPr/>
      <dgm:t>
        <a:bodyPr/>
        <a:lstStyle/>
        <a:p>
          <a:endParaRPr lang="uk-UA"/>
        </a:p>
      </dgm:t>
    </dgm:pt>
    <dgm:pt modelId="{175915D1-1870-4D76-A5D8-A30492E4B479}" type="pres">
      <dgm:prSet presAssocID="{FB4EB0C9-5370-493D-B520-C65F3D289F9E}" presName="connectorText" presStyleLbl="sibTrans2D1" presStyleIdx="3" presStyleCnt="6"/>
      <dgm:spPr/>
      <dgm:t>
        <a:bodyPr/>
        <a:lstStyle/>
        <a:p>
          <a:endParaRPr lang="uk-UA"/>
        </a:p>
      </dgm:t>
    </dgm:pt>
    <dgm:pt modelId="{D13AA5D3-BCE4-44FE-9695-CB6D6BABD032}" type="pres">
      <dgm:prSet presAssocID="{4B8FBEA7-626C-4E1B-8F05-A510AE2937C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EEB355D-1C33-4F60-8DA5-996181107358}" type="pres">
      <dgm:prSet presAssocID="{2FC97F61-6CA4-41C9-B3AF-6EB0F08EC3A4}" presName="parTrans" presStyleLbl="sibTrans2D1" presStyleIdx="4" presStyleCnt="6"/>
      <dgm:spPr/>
      <dgm:t>
        <a:bodyPr/>
        <a:lstStyle/>
        <a:p>
          <a:endParaRPr lang="uk-UA"/>
        </a:p>
      </dgm:t>
    </dgm:pt>
    <dgm:pt modelId="{B461A71D-2F8F-4492-B110-C1CD8491E7FD}" type="pres">
      <dgm:prSet presAssocID="{2FC97F61-6CA4-41C9-B3AF-6EB0F08EC3A4}" presName="connectorText" presStyleLbl="sibTrans2D1" presStyleIdx="4" presStyleCnt="6"/>
      <dgm:spPr/>
      <dgm:t>
        <a:bodyPr/>
        <a:lstStyle/>
        <a:p>
          <a:endParaRPr lang="uk-UA"/>
        </a:p>
      </dgm:t>
    </dgm:pt>
    <dgm:pt modelId="{1E7B1863-E64E-4F87-81BA-B7FE6D7D4829}" type="pres">
      <dgm:prSet presAssocID="{796AD8B8-9671-4B01-ACAA-48BA4302409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45D5206-3A81-47F5-817A-BB42A49E5253}" type="pres">
      <dgm:prSet presAssocID="{C73EA8A6-53E0-4D38-A286-364E9F41D4B4}" presName="parTrans" presStyleLbl="sibTrans2D1" presStyleIdx="5" presStyleCnt="6"/>
      <dgm:spPr/>
      <dgm:t>
        <a:bodyPr/>
        <a:lstStyle/>
        <a:p>
          <a:endParaRPr lang="uk-UA"/>
        </a:p>
      </dgm:t>
    </dgm:pt>
    <dgm:pt modelId="{3ADBB5C0-E8C6-4F8E-B681-C7362520B662}" type="pres">
      <dgm:prSet presAssocID="{C73EA8A6-53E0-4D38-A286-364E9F41D4B4}" presName="connectorText" presStyleLbl="sibTrans2D1" presStyleIdx="5" presStyleCnt="6"/>
      <dgm:spPr/>
      <dgm:t>
        <a:bodyPr/>
        <a:lstStyle/>
        <a:p>
          <a:endParaRPr lang="uk-UA"/>
        </a:p>
      </dgm:t>
    </dgm:pt>
    <dgm:pt modelId="{F942D54A-A02E-4136-B8AF-CB9FC78F9E74}" type="pres">
      <dgm:prSet presAssocID="{AF289522-B764-4BD5-A458-A50905D63DD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633E756-1BA0-4343-84A2-114EAD61AC8F}" srcId="{B35AFF0A-64B3-4C7D-B1DE-0A1D6D77B2B9}" destId="{AF289522-B764-4BD5-A458-A50905D63DD6}" srcOrd="5" destOrd="0" parTransId="{C73EA8A6-53E0-4D38-A286-364E9F41D4B4}" sibTransId="{F669DC4A-09C7-45AA-AB37-C953E4CFB549}"/>
    <dgm:cxn modelId="{670EF08A-2A81-42C5-859D-7248CB272950}" type="presOf" srcId="{BA5499FD-B58B-4E50-86AF-521ED18CD445}" destId="{A4257081-7CAC-4F98-8359-DBA216EC450B}" srcOrd="1" destOrd="0" presId="urn:microsoft.com/office/officeart/2005/8/layout/radial5"/>
    <dgm:cxn modelId="{A7549BE2-4A3D-4168-AB0B-EF20557FC47F}" type="presOf" srcId="{20C4198A-1469-4AA5-91C0-91A5A01F77CE}" destId="{B6C791F9-7209-4FF3-B82D-9FA676B3AF64}" srcOrd="0" destOrd="0" presId="urn:microsoft.com/office/officeart/2005/8/layout/radial5"/>
    <dgm:cxn modelId="{71EDDFBE-722E-46E6-BC00-7FE9DACBD382}" srcId="{A0152CB9-1CF0-46B7-A3F5-CF432EE84FE0}" destId="{B35AFF0A-64B3-4C7D-B1DE-0A1D6D77B2B9}" srcOrd="0" destOrd="0" parTransId="{483EFA17-BDAC-492F-A1B6-FE6D83B1F749}" sibTransId="{EA26A0BF-F2B7-4710-BF4B-0A2E377A130C}"/>
    <dgm:cxn modelId="{59068194-9DC4-4D69-AB07-00A7A280FB4F}" srcId="{B35AFF0A-64B3-4C7D-B1DE-0A1D6D77B2B9}" destId="{796AD8B8-9671-4B01-ACAA-48BA4302409B}" srcOrd="4" destOrd="0" parTransId="{2FC97F61-6CA4-41C9-B3AF-6EB0F08EC3A4}" sibTransId="{225ADF1C-62CF-427A-AB65-2207C177D343}"/>
    <dgm:cxn modelId="{7E00AB79-07EF-443F-B091-ABDC6A9B2482}" type="presOf" srcId="{B35AFF0A-64B3-4C7D-B1DE-0A1D6D77B2B9}" destId="{26D212EE-1363-43F7-8C7B-73BCC756E051}" srcOrd="0" destOrd="0" presId="urn:microsoft.com/office/officeart/2005/8/layout/radial5"/>
    <dgm:cxn modelId="{7C24E60B-62AD-486C-9A16-83C48E8B54C5}" type="presOf" srcId="{AF289522-B764-4BD5-A458-A50905D63DD6}" destId="{F942D54A-A02E-4136-B8AF-CB9FC78F9E74}" srcOrd="0" destOrd="0" presId="urn:microsoft.com/office/officeart/2005/8/layout/radial5"/>
    <dgm:cxn modelId="{F4C3AF86-1791-4D2E-941C-3C9D4EB4379A}" type="presOf" srcId="{2FC97F61-6CA4-41C9-B3AF-6EB0F08EC3A4}" destId="{1EEB355D-1C33-4F60-8DA5-996181107358}" srcOrd="0" destOrd="0" presId="urn:microsoft.com/office/officeart/2005/8/layout/radial5"/>
    <dgm:cxn modelId="{70CA17B1-ECC9-4DF8-AD1B-EE8E094D9EC5}" type="presOf" srcId="{AAE8BCF8-809D-4B29-AB07-1036814E2D1D}" destId="{D222EA8D-1A23-49A1-AC21-DF2F9D53861A}" srcOrd="0" destOrd="0" presId="urn:microsoft.com/office/officeart/2005/8/layout/radial5"/>
    <dgm:cxn modelId="{D06D1132-2640-49B9-BD07-CABC77A09238}" type="presOf" srcId="{FB4EB0C9-5370-493D-B520-C65F3D289F9E}" destId="{6F6ED77F-112D-4602-8EE7-566ECB8A1832}" srcOrd="0" destOrd="0" presId="urn:microsoft.com/office/officeart/2005/8/layout/radial5"/>
    <dgm:cxn modelId="{EF6713AF-D084-4BE9-B4A9-F306F59B51A6}" type="presOf" srcId="{2FC97F61-6CA4-41C9-B3AF-6EB0F08EC3A4}" destId="{B461A71D-2F8F-4492-B110-C1CD8491E7FD}" srcOrd="1" destOrd="0" presId="urn:microsoft.com/office/officeart/2005/8/layout/radial5"/>
    <dgm:cxn modelId="{A0255CBB-890A-43C9-84FC-C3BE5A32F00F}" srcId="{B35AFF0A-64B3-4C7D-B1DE-0A1D6D77B2B9}" destId="{80E12DAD-5231-4285-8686-773E1C73ABA8}" srcOrd="2" destOrd="0" parTransId="{BA5499FD-B58B-4E50-86AF-521ED18CD445}" sibTransId="{C8A94BDA-BB15-4D2E-BF28-1FCF3248E74A}"/>
    <dgm:cxn modelId="{0246EFEC-04D3-473E-A10F-EC8674C7ACC1}" type="presOf" srcId="{C73EA8A6-53E0-4D38-A286-364E9F41D4B4}" destId="{A45D5206-3A81-47F5-817A-BB42A49E5253}" srcOrd="0" destOrd="0" presId="urn:microsoft.com/office/officeart/2005/8/layout/radial5"/>
    <dgm:cxn modelId="{BDBA83DC-B074-4A2F-AD7B-5477DBE4E8B9}" srcId="{B35AFF0A-64B3-4C7D-B1DE-0A1D6D77B2B9}" destId="{AAE8BCF8-809D-4B29-AB07-1036814E2D1D}" srcOrd="0" destOrd="0" parTransId="{1580B7A8-A339-4947-98D9-EB30CC17B2FC}" sibTransId="{02428457-EC2B-43A6-BF23-794DC571B424}"/>
    <dgm:cxn modelId="{653140EE-E7FE-4899-A46A-251FA8B26A34}" type="presOf" srcId="{4B8FBEA7-626C-4E1B-8F05-A510AE2937C1}" destId="{D13AA5D3-BCE4-44FE-9695-CB6D6BABD032}" srcOrd="0" destOrd="0" presId="urn:microsoft.com/office/officeart/2005/8/layout/radial5"/>
    <dgm:cxn modelId="{BFC79474-2CC9-410E-8D26-0B35F97E89EF}" type="presOf" srcId="{A0152CB9-1CF0-46B7-A3F5-CF432EE84FE0}" destId="{9A6C7C1B-0999-4AD5-8A07-143DED205718}" srcOrd="0" destOrd="0" presId="urn:microsoft.com/office/officeart/2005/8/layout/radial5"/>
    <dgm:cxn modelId="{E47450DD-1CF7-42CB-AEBC-A7FF9ED8AB0F}" type="presOf" srcId="{FB4EB0C9-5370-493D-B520-C65F3D289F9E}" destId="{175915D1-1870-4D76-A5D8-A30492E4B479}" srcOrd="1" destOrd="0" presId="urn:microsoft.com/office/officeart/2005/8/layout/radial5"/>
    <dgm:cxn modelId="{DD6DC133-4DB4-4092-A9EA-E12213A6CC95}" type="presOf" srcId="{BF175617-1916-4983-B92D-C29CDFE51857}" destId="{E794933F-0D2C-4C6D-9DD2-BB2D684BACF9}" srcOrd="0" destOrd="0" presId="urn:microsoft.com/office/officeart/2005/8/layout/radial5"/>
    <dgm:cxn modelId="{704330F3-F4CD-4D29-8B84-D24715A4C4BB}" srcId="{B35AFF0A-64B3-4C7D-B1DE-0A1D6D77B2B9}" destId="{4B8FBEA7-626C-4E1B-8F05-A510AE2937C1}" srcOrd="3" destOrd="0" parTransId="{FB4EB0C9-5370-493D-B520-C65F3D289F9E}" sibTransId="{B048372C-367C-4197-A1AE-911B0F386639}"/>
    <dgm:cxn modelId="{402E6BC7-1773-456C-BCCD-C035FD370C1A}" type="presOf" srcId="{80E12DAD-5231-4285-8686-773E1C73ABA8}" destId="{9EFD53FC-43E3-4A0A-99BD-5674F84C5BA8}" srcOrd="0" destOrd="0" presId="urn:microsoft.com/office/officeart/2005/8/layout/radial5"/>
    <dgm:cxn modelId="{51DE381A-71A3-4B36-A00B-CDBB424E723A}" type="presOf" srcId="{1580B7A8-A339-4947-98D9-EB30CC17B2FC}" destId="{E26EBC91-6613-4790-810F-58A628BB3EA0}" srcOrd="0" destOrd="0" presId="urn:microsoft.com/office/officeart/2005/8/layout/radial5"/>
    <dgm:cxn modelId="{3B9AE0B0-FA7D-4AAD-926F-A50DB3FF480C}" type="presOf" srcId="{C73EA8A6-53E0-4D38-A286-364E9F41D4B4}" destId="{3ADBB5C0-E8C6-4F8E-B681-C7362520B662}" srcOrd="1" destOrd="0" presId="urn:microsoft.com/office/officeart/2005/8/layout/radial5"/>
    <dgm:cxn modelId="{F8E7CD20-142F-4730-B733-C2A90AAC93A0}" type="presOf" srcId="{BA5499FD-B58B-4E50-86AF-521ED18CD445}" destId="{F7A0CD26-8CE6-454E-85FF-3FABFCEA1D96}" srcOrd="0" destOrd="0" presId="urn:microsoft.com/office/officeart/2005/8/layout/radial5"/>
    <dgm:cxn modelId="{F5B00635-F039-49E6-B447-69E5632EA33E}" type="presOf" srcId="{796AD8B8-9671-4B01-ACAA-48BA4302409B}" destId="{1E7B1863-E64E-4F87-81BA-B7FE6D7D4829}" srcOrd="0" destOrd="0" presId="urn:microsoft.com/office/officeart/2005/8/layout/radial5"/>
    <dgm:cxn modelId="{35A5C7E2-8403-4F45-A4FC-8722CF58BA80}" type="presOf" srcId="{20C4198A-1469-4AA5-91C0-91A5A01F77CE}" destId="{33BCB90C-EDF9-443C-AB8A-82A39965CF72}" srcOrd="1" destOrd="0" presId="urn:microsoft.com/office/officeart/2005/8/layout/radial5"/>
    <dgm:cxn modelId="{E71F4172-D62C-4012-A4D2-39B14899330C}" srcId="{B35AFF0A-64B3-4C7D-B1DE-0A1D6D77B2B9}" destId="{BF175617-1916-4983-B92D-C29CDFE51857}" srcOrd="1" destOrd="0" parTransId="{20C4198A-1469-4AA5-91C0-91A5A01F77CE}" sibTransId="{5A714E50-6C54-46D3-90EB-32C737B256DB}"/>
    <dgm:cxn modelId="{ACAB6315-0724-4F6A-BDEE-1E95AFA3FAA2}" type="presOf" srcId="{1580B7A8-A339-4947-98D9-EB30CC17B2FC}" destId="{4D3C279C-A3FB-4081-BD33-64F2941D16DB}" srcOrd="1" destOrd="0" presId="urn:microsoft.com/office/officeart/2005/8/layout/radial5"/>
    <dgm:cxn modelId="{C34EE5FB-A37E-4FB4-8816-EB3D0C00E0F5}" type="presParOf" srcId="{9A6C7C1B-0999-4AD5-8A07-143DED205718}" destId="{26D212EE-1363-43F7-8C7B-73BCC756E051}" srcOrd="0" destOrd="0" presId="urn:microsoft.com/office/officeart/2005/8/layout/radial5"/>
    <dgm:cxn modelId="{F7CC9488-B283-4BBC-804E-9B0C2A1F8E91}" type="presParOf" srcId="{9A6C7C1B-0999-4AD5-8A07-143DED205718}" destId="{E26EBC91-6613-4790-810F-58A628BB3EA0}" srcOrd="1" destOrd="0" presId="urn:microsoft.com/office/officeart/2005/8/layout/radial5"/>
    <dgm:cxn modelId="{614C882A-A981-42C2-B944-93176E6718D0}" type="presParOf" srcId="{E26EBC91-6613-4790-810F-58A628BB3EA0}" destId="{4D3C279C-A3FB-4081-BD33-64F2941D16DB}" srcOrd="0" destOrd="0" presId="urn:microsoft.com/office/officeart/2005/8/layout/radial5"/>
    <dgm:cxn modelId="{468ECCDD-7664-4E9A-B2EC-FD1EE4AA8E9A}" type="presParOf" srcId="{9A6C7C1B-0999-4AD5-8A07-143DED205718}" destId="{D222EA8D-1A23-49A1-AC21-DF2F9D53861A}" srcOrd="2" destOrd="0" presId="urn:microsoft.com/office/officeart/2005/8/layout/radial5"/>
    <dgm:cxn modelId="{7CFF69C0-A8BB-4008-BDD2-DBE5D39E494E}" type="presParOf" srcId="{9A6C7C1B-0999-4AD5-8A07-143DED205718}" destId="{B6C791F9-7209-4FF3-B82D-9FA676B3AF64}" srcOrd="3" destOrd="0" presId="urn:microsoft.com/office/officeart/2005/8/layout/radial5"/>
    <dgm:cxn modelId="{FF09EC51-3D40-41B1-A754-D8F8A65A9912}" type="presParOf" srcId="{B6C791F9-7209-4FF3-B82D-9FA676B3AF64}" destId="{33BCB90C-EDF9-443C-AB8A-82A39965CF72}" srcOrd="0" destOrd="0" presId="urn:microsoft.com/office/officeart/2005/8/layout/radial5"/>
    <dgm:cxn modelId="{4C432B92-90E8-498D-9A2F-E46462BB752C}" type="presParOf" srcId="{9A6C7C1B-0999-4AD5-8A07-143DED205718}" destId="{E794933F-0D2C-4C6D-9DD2-BB2D684BACF9}" srcOrd="4" destOrd="0" presId="urn:microsoft.com/office/officeart/2005/8/layout/radial5"/>
    <dgm:cxn modelId="{50F5FB3B-F56D-4F3C-AAD1-2D2C03606630}" type="presParOf" srcId="{9A6C7C1B-0999-4AD5-8A07-143DED205718}" destId="{F7A0CD26-8CE6-454E-85FF-3FABFCEA1D96}" srcOrd="5" destOrd="0" presId="urn:microsoft.com/office/officeart/2005/8/layout/radial5"/>
    <dgm:cxn modelId="{24B37085-3A17-41E6-8939-D45BD9977EDD}" type="presParOf" srcId="{F7A0CD26-8CE6-454E-85FF-3FABFCEA1D96}" destId="{A4257081-7CAC-4F98-8359-DBA216EC450B}" srcOrd="0" destOrd="0" presId="urn:microsoft.com/office/officeart/2005/8/layout/radial5"/>
    <dgm:cxn modelId="{8F04CDDA-BF87-4169-96DD-D9371D58FE01}" type="presParOf" srcId="{9A6C7C1B-0999-4AD5-8A07-143DED205718}" destId="{9EFD53FC-43E3-4A0A-99BD-5674F84C5BA8}" srcOrd="6" destOrd="0" presId="urn:microsoft.com/office/officeart/2005/8/layout/radial5"/>
    <dgm:cxn modelId="{51BB614F-6329-4D9E-ADBD-9F1063B58D70}" type="presParOf" srcId="{9A6C7C1B-0999-4AD5-8A07-143DED205718}" destId="{6F6ED77F-112D-4602-8EE7-566ECB8A1832}" srcOrd="7" destOrd="0" presId="urn:microsoft.com/office/officeart/2005/8/layout/radial5"/>
    <dgm:cxn modelId="{CD5742C7-86E6-47A7-894A-65B585C18D7E}" type="presParOf" srcId="{6F6ED77F-112D-4602-8EE7-566ECB8A1832}" destId="{175915D1-1870-4D76-A5D8-A30492E4B479}" srcOrd="0" destOrd="0" presId="urn:microsoft.com/office/officeart/2005/8/layout/radial5"/>
    <dgm:cxn modelId="{00C288AD-8A3B-4703-B20C-BB0BF7F4BE3C}" type="presParOf" srcId="{9A6C7C1B-0999-4AD5-8A07-143DED205718}" destId="{D13AA5D3-BCE4-44FE-9695-CB6D6BABD032}" srcOrd="8" destOrd="0" presId="urn:microsoft.com/office/officeart/2005/8/layout/radial5"/>
    <dgm:cxn modelId="{BC3CCC34-0BDA-4766-9DED-943884D67BA7}" type="presParOf" srcId="{9A6C7C1B-0999-4AD5-8A07-143DED205718}" destId="{1EEB355D-1C33-4F60-8DA5-996181107358}" srcOrd="9" destOrd="0" presId="urn:microsoft.com/office/officeart/2005/8/layout/radial5"/>
    <dgm:cxn modelId="{E46D181C-91C6-4572-BEBE-753B3915B699}" type="presParOf" srcId="{1EEB355D-1C33-4F60-8DA5-996181107358}" destId="{B461A71D-2F8F-4492-B110-C1CD8491E7FD}" srcOrd="0" destOrd="0" presId="urn:microsoft.com/office/officeart/2005/8/layout/radial5"/>
    <dgm:cxn modelId="{D476048C-68DC-41E7-A59F-7AE9006A4E86}" type="presParOf" srcId="{9A6C7C1B-0999-4AD5-8A07-143DED205718}" destId="{1E7B1863-E64E-4F87-81BA-B7FE6D7D4829}" srcOrd="10" destOrd="0" presId="urn:microsoft.com/office/officeart/2005/8/layout/radial5"/>
    <dgm:cxn modelId="{651F8B10-93C6-4787-AE6A-86BABBEFD2D6}" type="presParOf" srcId="{9A6C7C1B-0999-4AD5-8A07-143DED205718}" destId="{A45D5206-3A81-47F5-817A-BB42A49E5253}" srcOrd="11" destOrd="0" presId="urn:microsoft.com/office/officeart/2005/8/layout/radial5"/>
    <dgm:cxn modelId="{77BB2A41-B59D-4262-A45E-6BF8796EACB5}" type="presParOf" srcId="{A45D5206-3A81-47F5-817A-BB42A49E5253}" destId="{3ADBB5C0-E8C6-4F8E-B681-C7362520B662}" srcOrd="0" destOrd="0" presId="urn:microsoft.com/office/officeart/2005/8/layout/radial5"/>
    <dgm:cxn modelId="{C6D3586E-9B67-46C5-AD33-A1A5F8C19867}" type="presParOf" srcId="{9A6C7C1B-0999-4AD5-8A07-143DED205718}" destId="{F942D54A-A02E-4136-B8AF-CB9FC78F9E74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D212EE-1363-43F7-8C7B-73BCC756E051}">
      <dsp:nvSpPr>
        <dsp:cNvPr id="0" name=""/>
        <dsp:cNvSpPr/>
      </dsp:nvSpPr>
      <dsp:spPr>
        <a:xfrm>
          <a:off x="2016226" y="2016221"/>
          <a:ext cx="2232814" cy="20452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Якби в Європі було 100 хворих на туберкульоз, то з них:</a:t>
          </a:r>
          <a:endParaRPr lang="uk-UA" sz="2000" kern="1200" dirty="0"/>
        </a:p>
      </dsp:txBody>
      <dsp:txXfrm>
        <a:off x="2343214" y="2315737"/>
        <a:ext cx="1578838" cy="1446193"/>
      </dsp:txXfrm>
    </dsp:sp>
    <dsp:sp modelId="{E26EBC91-6613-4790-810F-58A628BB3EA0}">
      <dsp:nvSpPr>
        <dsp:cNvPr id="0" name=""/>
        <dsp:cNvSpPr/>
      </dsp:nvSpPr>
      <dsp:spPr>
        <a:xfrm rot="16200000">
          <a:off x="3022201" y="1542635"/>
          <a:ext cx="220864" cy="5429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900" kern="1200"/>
        </a:p>
      </dsp:txBody>
      <dsp:txXfrm>
        <a:off x="3055331" y="1684355"/>
        <a:ext cx="154605" cy="325769"/>
      </dsp:txXfrm>
    </dsp:sp>
    <dsp:sp modelId="{D222EA8D-1A23-49A1-AC21-DF2F9D53861A}">
      <dsp:nvSpPr>
        <dsp:cNvPr id="0" name=""/>
        <dsp:cNvSpPr/>
      </dsp:nvSpPr>
      <dsp:spPr>
        <a:xfrm>
          <a:off x="2334179" y="2587"/>
          <a:ext cx="1596909" cy="15969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67 чоловіки</a:t>
          </a:r>
          <a:endParaRPr lang="uk-UA" sz="1900" kern="1200" dirty="0"/>
        </a:p>
      </dsp:txBody>
      <dsp:txXfrm>
        <a:off x="2568041" y="236449"/>
        <a:ext cx="1129185" cy="1129185"/>
      </dsp:txXfrm>
    </dsp:sp>
    <dsp:sp modelId="{B6C791F9-7209-4FF3-B82D-9FA676B3AF64}">
      <dsp:nvSpPr>
        <dsp:cNvPr id="0" name=""/>
        <dsp:cNvSpPr/>
      </dsp:nvSpPr>
      <dsp:spPr>
        <a:xfrm rot="19800000">
          <a:off x="4131155" y="2137500"/>
          <a:ext cx="184852" cy="5429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900" kern="1200"/>
        </a:p>
      </dsp:txBody>
      <dsp:txXfrm>
        <a:off x="4134870" y="2259954"/>
        <a:ext cx="129396" cy="325769"/>
      </dsp:txXfrm>
    </dsp:sp>
    <dsp:sp modelId="{E794933F-0D2C-4C6D-9DD2-BB2D684BACF9}">
      <dsp:nvSpPr>
        <dsp:cNvPr id="0" name=""/>
        <dsp:cNvSpPr/>
      </dsp:nvSpPr>
      <dsp:spPr>
        <a:xfrm>
          <a:off x="4272164" y="1121483"/>
          <a:ext cx="1596909" cy="15969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33 жінки</a:t>
          </a:r>
          <a:endParaRPr lang="uk-UA" sz="1900" kern="1200" dirty="0"/>
        </a:p>
      </dsp:txBody>
      <dsp:txXfrm>
        <a:off x="4506026" y="1355345"/>
        <a:ext cx="1129185" cy="1129185"/>
      </dsp:txXfrm>
    </dsp:sp>
    <dsp:sp modelId="{F7A0CD26-8CE6-454E-85FF-3FABFCEA1D96}">
      <dsp:nvSpPr>
        <dsp:cNvPr id="0" name=""/>
        <dsp:cNvSpPr/>
      </dsp:nvSpPr>
      <dsp:spPr>
        <a:xfrm rot="1800000">
          <a:off x="4131155" y="3397218"/>
          <a:ext cx="184852" cy="5429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900" kern="1200"/>
        </a:p>
      </dsp:txBody>
      <dsp:txXfrm>
        <a:off x="4134870" y="3491944"/>
        <a:ext cx="129396" cy="325769"/>
      </dsp:txXfrm>
    </dsp:sp>
    <dsp:sp modelId="{9EFD53FC-43E3-4A0A-99BD-5674F84C5BA8}">
      <dsp:nvSpPr>
        <dsp:cNvPr id="0" name=""/>
        <dsp:cNvSpPr/>
      </dsp:nvSpPr>
      <dsp:spPr>
        <a:xfrm>
          <a:off x="4272164" y="3359275"/>
          <a:ext cx="1596909" cy="15969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8 діти</a:t>
          </a:r>
          <a:endParaRPr lang="uk-UA" sz="1900" kern="1200" dirty="0"/>
        </a:p>
      </dsp:txBody>
      <dsp:txXfrm>
        <a:off x="4506026" y="3593137"/>
        <a:ext cx="1129185" cy="1129185"/>
      </dsp:txXfrm>
    </dsp:sp>
    <dsp:sp modelId="{6F6ED77F-112D-4602-8EE7-566ECB8A1832}">
      <dsp:nvSpPr>
        <dsp:cNvPr id="0" name=""/>
        <dsp:cNvSpPr/>
      </dsp:nvSpPr>
      <dsp:spPr>
        <a:xfrm rot="5400000">
          <a:off x="3022201" y="3992083"/>
          <a:ext cx="220864" cy="5429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900" kern="1200"/>
        </a:p>
      </dsp:txBody>
      <dsp:txXfrm>
        <a:off x="3055331" y="4067544"/>
        <a:ext cx="154605" cy="325769"/>
      </dsp:txXfrm>
    </dsp:sp>
    <dsp:sp modelId="{D13AA5D3-BCE4-44FE-9695-CB6D6BABD032}">
      <dsp:nvSpPr>
        <dsp:cNvPr id="0" name=""/>
        <dsp:cNvSpPr/>
      </dsp:nvSpPr>
      <dsp:spPr>
        <a:xfrm>
          <a:off x="2334179" y="4478171"/>
          <a:ext cx="1596909" cy="15969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12 хворих на ВІЛ</a:t>
          </a:r>
          <a:endParaRPr lang="uk-UA" sz="1900" kern="1200" dirty="0"/>
        </a:p>
      </dsp:txBody>
      <dsp:txXfrm>
        <a:off x="2568041" y="4712033"/>
        <a:ext cx="1129185" cy="1129185"/>
      </dsp:txXfrm>
    </dsp:sp>
    <dsp:sp modelId="{1EEB355D-1C33-4F60-8DA5-996181107358}">
      <dsp:nvSpPr>
        <dsp:cNvPr id="0" name=""/>
        <dsp:cNvSpPr/>
      </dsp:nvSpPr>
      <dsp:spPr>
        <a:xfrm rot="9000000">
          <a:off x="1949260" y="3397218"/>
          <a:ext cx="184852" cy="5429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900" kern="1200"/>
        </a:p>
      </dsp:txBody>
      <dsp:txXfrm rot="10800000">
        <a:off x="2001001" y="3491944"/>
        <a:ext cx="129396" cy="325769"/>
      </dsp:txXfrm>
    </dsp:sp>
    <dsp:sp modelId="{1E7B1863-E64E-4F87-81BA-B7FE6D7D4829}">
      <dsp:nvSpPr>
        <dsp:cNvPr id="0" name=""/>
        <dsp:cNvSpPr/>
      </dsp:nvSpPr>
      <dsp:spPr>
        <a:xfrm>
          <a:off x="396194" y="3359275"/>
          <a:ext cx="1596909" cy="15969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15 мали стійку до ліків форму</a:t>
          </a:r>
          <a:endParaRPr lang="uk-UA" sz="1900" kern="1200" dirty="0"/>
        </a:p>
      </dsp:txBody>
      <dsp:txXfrm>
        <a:off x="630056" y="3593137"/>
        <a:ext cx="1129185" cy="1129185"/>
      </dsp:txXfrm>
    </dsp:sp>
    <dsp:sp modelId="{A45D5206-3A81-47F5-817A-BB42A49E5253}">
      <dsp:nvSpPr>
        <dsp:cNvPr id="0" name=""/>
        <dsp:cNvSpPr/>
      </dsp:nvSpPr>
      <dsp:spPr>
        <a:xfrm rot="12600000">
          <a:off x="1949260" y="2137500"/>
          <a:ext cx="184852" cy="5429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900" kern="1200"/>
        </a:p>
      </dsp:txBody>
      <dsp:txXfrm rot="10800000">
        <a:off x="2001001" y="2259954"/>
        <a:ext cx="129396" cy="325769"/>
      </dsp:txXfrm>
    </dsp:sp>
    <dsp:sp modelId="{F942D54A-A02E-4136-B8AF-CB9FC78F9E74}">
      <dsp:nvSpPr>
        <dsp:cNvPr id="0" name=""/>
        <dsp:cNvSpPr/>
      </dsp:nvSpPr>
      <dsp:spPr>
        <a:xfrm>
          <a:off x="396194" y="1121483"/>
          <a:ext cx="1596909" cy="15969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23 не були б успішно вилікувані</a:t>
          </a:r>
          <a:endParaRPr lang="uk-UA" sz="1900" kern="1200" dirty="0"/>
        </a:p>
      </dsp:txBody>
      <dsp:txXfrm>
        <a:off x="630056" y="1355345"/>
        <a:ext cx="1129185" cy="11291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7F323-643B-4E22-9CCE-A99DCA297F82}" type="datetimeFigureOut">
              <a:rPr lang="uk-UA" smtClean="0"/>
              <a:t>29.04.2022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9F313-178F-4BFA-B9BA-B74FB075B9B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3954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29476-CD5F-484C-8ABC-42BDB6F41A1A}" type="datetimeFigureOut">
              <a:rPr lang="uk-UA" smtClean="0"/>
              <a:t>29.04.2022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2000" y="685800"/>
            <a:ext cx="5334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FC74A-F57F-47EE-AC1E-849645E350C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7167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6047" y="2013056"/>
            <a:ext cx="8568532" cy="13890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095" y="3672100"/>
            <a:ext cx="7056438" cy="16560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31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6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19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2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65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38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12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85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C7B7-A0DD-4A6A-AB30-F4AA03C32677}" type="datetime1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7AE4-2716-45B6-A0E5-A1EA352BEC5B}" type="datetime1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454" y="259508"/>
            <a:ext cx="2268141" cy="55291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4032" y="259508"/>
            <a:ext cx="6636411" cy="55291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AD32-2943-4757-8ED4-BEF05CEDBE0A}" type="datetime1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A529-1BC8-4AD7-B5B2-BFA2E8153404}" type="datetime1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299" y="4164114"/>
            <a:ext cx="8568532" cy="1287035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299" y="2746576"/>
            <a:ext cx="8568532" cy="141753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314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4629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194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925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6573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38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120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7851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4F45-2136-4E31-A8CB-1983AA3EF56D}" type="datetime1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4031" y="1512042"/>
            <a:ext cx="4452277" cy="4276616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24318" y="1512042"/>
            <a:ext cx="4452277" cy="4276616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A5E4-32EF-4A04-9282-F08803D68B65}" type="datetime1">
              <a:rPr lang="ru-RU" smtClean="0"/>
              <a:t>29.04.2022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1450540"/>
            <a:ext cx="4454027" cy="604516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3147" indent="0">
              <a:buNone/>
              <a:defRPr sz="2100" b="1"/>
            </a:lvl2pPr>
            <a:lvl3pPr marL="946295" indent="0">
              <a:buNone/>
              <a:defRPr sz="1800" b="1"/>
            </a:lvl3pPr>
            <a:lvl4pPr marL="1419441" indent="0">
              <a:buNone/>
              <a:defRPr sz="1700" b="1"/>
            </a:lvl4pPr>
            <a:lvl5pPr marL="1892588" indent="0">
              <a:buNone/>
              <a:defRPr sz="1700" b="1"/>
            </a:lvl5pPr>
            <a:lvl6pPr marL="2365736" indent="0">
              <a:buNone/>
              <a:defRPr sz="1700" b="1"/>
            </a:lvl6pPr>
            <a:lvl7pPr marL="2838883" indent="0">
              <a:buNone/>
              <a:defRPr sz="1700" b="1"/>
            </a:lvl7pPr>
            <a:lvl8pPr marL="3312030" indent="0">
              <a:buNone/>
              <a:defRPr sz="1700" b="1"/>
            </a:lvl8pPr>
            <a:lvl9pPr marL="3785177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031" y="2055055"/>
            <a:ext cx="4454027" cy="3733601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0818" y="1450540"/>
            <a:ext cx="4455776" cy="604516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3147" indent="0">
              <a:buNone/>
              <a:defRPr sz="2100" b="1"/>
            </a:lvl2pPr>
            <a:lvl3pPr marL="946295" indent="0">
              <a:buNone/>
              <a:defRPr sz="1800" b="1"/>
            </a:lvl3pPr>
            <a:lvl4pPr marL="1419441" indent="0">
              <a:buNone/>
              <a:defRPr sz="1700" b="1"/>
            </a:lvl4pPr>
            <a:lvl5pPr marL="1892588" indent="0">
              <a:buNone/>
              <a:defRPr sz="1700" b="1"/>
            </a:lvl5pPr>
            <a:lvl6pPr marL="2365736" indent="0">
              <a:buNone/>
              <a:defRPr sz="1700" b="1"/>
            </a:lvl6pPr>
            <a:lvl7pPr marL="2838883" indent="0">
              <a:buNone/>
              <a:defRPr sz="1700" b="1"/>
            </a:lvl7pPr>
            <a:lvl8pPr marL="3312030" indent="0">
              <a:buNone/>
              <a:defRPr sz="1700" b="1"/>
            </a:lvl8pPr>
            <a:lvl9pPr marL="3785177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0818" y="2055055"/>
            <a:ext cx="4455776" cy="3733601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84277-3676-4D83-ADA2-8F501AC1CC1F}" type="datetime1">
              <a:rPr lang="ru-RU" smtClean="0"/>
              <a:t>29.04.2022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C241-B949-4A23-BCA4-D5A879C0A4DA}" type="datetime1">
              <a:rPr lang="ru-RU" smtClean="0"/>
              <a:t>29.04.2022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8266-EFB6-410F-9036-8193AEE8491F}" type="datetime1">
              <a:rPr lang="ru-RU" smtClean="0"/>
              <a:t>29.04.2022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3" y="258007"/>
            <a:ext cx="3316456" cy="109803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245" y="258007"/>
            <a:ext cx="5635349" cy="5530650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033" y="1356037"/>
            <a:ext cx="3316456" cy="4432620"/>
          </a:xfrm>
        </p:spPr>
        <p:txBody>
          <a:bodyPr/>
          <a:lstStyle>
            <a:lvl1pPr marL="0" indent="0">
              <a:buNone/>
              <a:defRPr sz="1500"/>
            </a:lvl1pPr>
            <a:lvl2pPr marL="473147" indent="0">
              <a:buNone/>
              <a:defRPr sz="1200"/>
            </a:lvl2pPr>
            <a:lvl3pPr marL="946295" indent="0">
              <a:buNone/>
              <a:defRPr sz="1100"/>
            </a:lvl3pPr>
            <a:lvl4pPr marL="1419441" indent="0">
              <a:buNone/>
              <a:defRPr sz="900"/>
            </a:lvl4pPr>
            <a:lvl5pPr marL="1892588" indent="0">
              <a:buNone/>
              <a:defRPr sz="900"/>
            </a:lvl5pPr>
            <a:lvl6pPr marL="2365736" indent="0">
              <a:buNone/>
              <a:defRPr sz="900"/>
            </a:lvl6pPr>
            <a:lvl7pPr marL="2838883" indent="0">
              <a:buNone/>
              <a:defRPr sz="900"/>
            </a:lvl7pPr>
            <a:lvl8pPr marL="3312030" indent="0">
              <a:buNone/>
              <a:defRPr sz="900"/>
            </a:lvl8pPr>
            <a:lvl9pPr marL="3785177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B8FD-78BC-4339-9FC3-BBD27A5307B6}" type="datetime1">
              <a:rPr lang="ru-RU" smtClean="0"/>
              <a:t>29.04.2022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5874" y="4536123"/>
            <a:ext cx="6048375" cy="53551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5874" y="579016"/>
            <a:ext cx="6048375" cy="3888105"/>
          </a:xfrm>
        </p:spPr>
        <p:txBody>
          <a:bodyPr/>
          <a:lstStyle>
            <a:lvl1pPr marL="0" indent="0">
              <a:buNone/>
              <a:defRPr sz="3300"/>
            </a:lvl1pPr>
            <a:lvl2pPr marL="473147" indent="0">
              <a:buNone/>
              <a:defRPr sz="2900"/>
            </a:lvl2pPr>
            <a:lvl3pPr marL="946295" indent="0">
              <a:buNone/>
              <a:defRPr sz="2500"/>
            </a:lvl3pPr>
            <a:lvl4pPr marL="1419441" indent="0">
              <a:buNone/>
              <a:defRPr sz="2100"/>
            </a:lvl4pPr>
            <a:lvl5pPr marL="1892588" indent="0">
              <a:buNone/>
              <a:defRPr sz="2100"/>
            </a:lvl5pPr>
            <a:lvl6pPr marL="2365736" indent="0">
              <a:buNone/>
              <a:defRPr sz="2100"/>
            </a:lvl6pPr>
            <a:lvl7pPr marL="2838883" indent="0">
              <a:buNone/>
              <a:defRPr sz="2100"/>
            </a:lvl7pPr>
            <a:lvl8pPr marL="3312030" indent="0">
              <a:buNone/>
              <a:defRPr sz="2100"/>
            </a:lvl8pPr>
            <a:lvl9pPr marL="3785177" indent="0">
              <a:buNone/>
              <a:defRPr sz="21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5874" y="5071638"/>
            <a:ext cx="6048375" cy="760520"/>
          </a:xfrm>
        </p:spPr>
        <p:txBody>
          <a:bodyPr/>
          <a:lstStyle>
            <a:lvl1pPr marL="0" indent="0">
              <a:buNone/>
              <a:defRPr sz="1500"/>
            </a:lvl1pPr>
            <a:lvl2pPr marL="473147" indent="0">
              <a:buNone/>
              <a:defRPr sz="1200"/>
            </a:lvl2pPr>
            <a:lvl3pPr marL="946295" indent="0">
              <a:buNone/>
              <a:defRPr sz="1100"/>
            </a:lvl3pPr>
            <a:lvl4pPr marL="1419441" indent="0">
              <a:buNone/>
              <a:defRPr sz="900"/>
            </a:lvl4pPr>
            <a:lvl5pPr marL="1892588" indent="0">
              <a:buNone/>
              <a:defRPr sz="900"/>
            </a:lvl5pPr>
            <a:lvl6pPr marL="2365736" indent="0">
              <a:buNone/>
              <a:defRPr sz="900"/>
            </a:lvl6pPr>
            <a:lvl7pPr marL="2838883" indent="0">
              <a:buNone/>
              <a:defRPr sz="900"/>
            </a:lvl7pPr>
            <a:lvl8pPr marL="3312030" indent="0">
              <a:buNone/>
              <a:defRPr sz="900"/>
            </a:lvl8pPr>
            <a:lvl9pPr marL="3785177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7F51A-2624-483C-8564-F8FB1124CAAB}" type="datetime1">
              <a:rPr lang="ru-RU" smtClean="0"/>
              <a:t>29.04.2022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2" y="259508"/>
            <a:ext cx="9072563" cy="1080029"/>
          </a:xfrm>
          <a:prstGeom prst="rect">
            <a:avLst/>
          </a:prstGeom>
        </p:spPr>
        <p:txBody>
          <a:bodyPr vert="horz" lIns="94629" tIns="47314" rIns="94629" bIns="47314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2" y="1512042"/>
            <a:ext cx="9072563" cy="4276616"/>
          </a:xfrm>
          <a:prstGeom prst="rect">
            <a:avLst/>
          </a:prstGeom>
        </p:spPr>
        <p:txBody>
          <a:bodyPr vert="horz" lIns="94629" tIns="47314" rIns="94629" bIns="4731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04031" y="6006163"/>
            <a:ext cx="2352146" cy="345009"/>
          </a:xfrm>
          <a:prstGeom prst="rect">
            <a:avLst/>
          </a:prstGeom>
        </p:spPr>
        <p:txBody>
          <a:bodyPr vert="horz" lIns="94629" tIns="47314" rIns="94629" bIns="473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73BBA-15D2-4E5E-A8B7-914820E5D224}" type="datetime1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44215" y="6006163"/>
            <a:ext cx="3192198" cy="345009"/>
          </a:xfrm>
          <a:prstGeom prst="rect">
            <a:avLst/>
          </a:prstGeom>
        </p:spPr>
        <p:txBody>
          <a:bodyPr vert="horz" lIns="94629" tIns="47314" rIns="94629" bIns="473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224448" y="6006163"/>
            <a:ext cx="2352146" cy="345009"/>
          </a:xfrm>
          <a:prstGeom prst="rect">
            <a:avLst/>
          </a:prstGeom>
        </p:spPr>
        <p:txBody>
          <a:bodyPr vert="horz" lIns="94629" tIns="47314" rIns="94629" bIns="473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46295" rtl="0" eaLnBrk="1" latinLnBrk="0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4861" indent="-354861" algn="l" defTabSz="946295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8864" indent="-295717" algn="l" defTabSz="946295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82868" indent="-236573" algn="l" defTabSz="94629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56015" indent="-236573" algn="l" defTabSz="946295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29163" indent="-236573" algn="l" defTabSz="946295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2309" indent="-236573" algn="l" defTabSz="94629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75456" indent="-236573" algn="l" defTabSz="94629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48604" indent="-236573" algn="l" defTabSz="94629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21751" indent="-236573" algn="l" defTabSz="94629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462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3147" algn="l" defTabSz="9462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46295" algn="l" defTabSz="9462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19441" algn="l" defTabSz="9462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92588" algn="l" defTabSz="9462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65736" algn="l" defTabSz="9462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38883" algn="l" defTabSz="9462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312030" algn="l" defTabSz="9462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85177" algn="l" defTabSz="9462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515" y="110207"/>
            <a:ext cx="9764209" cy="884532"/>
          </a:xfrm>
        </p:spPr>
        <p:txBody>
          <a:bodyPr>
            <a:normAutofit/>
          </a:bodyPr>
          <a:lstStyle/>
          <a:p>
            <a:pPr algn="ctr"/>
            <a:r>
              <a:rPr lang="uk-UA" sz="2500" dirty="0"/>
              <a:t>Туберкульоз – одна й з найскладніших соціально-політичних і медичних проблем  сучасного світу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8516" y="3384104"/>
            <a:ext cx="5353844" cy="2829978"/>
          </a:xfrm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uk-UA" sz="2000" dirty="0"/>
              <a:t>Найчастіше вражаються </a:t>
            </a:r>
            <a:r>
              <a:rPr lang="uk-UA" sz="2000" dirty="0" smtClean="0"/>
              <a:t>легені, але можуть вражатись мозкові оболонки, нирки, печінка, кістки, шкіра тощо. 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uk-UA" sz="2000" dirty="0"/>
              <a:t>Р</a:t>
            </a:r>
            <a:r>
              <a:rPr lang="uk-UA" sz="2000" dirty="0" smtClean="0"/>
              <a:t>озповсюдження </a:t>
            </a:r>
            <a:r>
              <a:rPr lang="uk-UA" sz="2000" dirty="0"/>
              <a:t>– повітряно-крапельним шляхом.  </a:t>
            </a:r>
            <a:endParaRPr lang="uk-UA" sz="2000" dirty="0" smtClean="0"/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uk-UA" sz="2000" dirty="0" smtClean="0"/>
              <a:t>Перебіг часто </a:t>
            </a:r>
            <a:r>
              <a:rPr lang="uk-UA" sz="2000" dirty="0"/>
              <a:t>латентний і </a:t>
            </a:r>
            <a:r>
              <a:rPr lang="uk-UA" sz="2000" dirty="0" err="1"/>
              <a:t>безсимптомний</a:t>
            </a:r>
            <a:r>
              <a:rPr lang="uk-UA" sz="2000" dirty="0"/>
              <a:t>.  </a:t>
            </a:r>
            <a:endParaRPr lang="uk-UA" sz="2000" dirty="0" smtClean="0"/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uk-UA" sz="2000" dirty="0" smtClean="0"/>
              <a:t>У </a:t>
            </a:r>
            <a:r>
              <a:rPr lang="uk-UA" sz="2000" dirty="0"/>
              <a:t>гостру форму </a:t>
            </a:r>
            <a:r>
              <a:rPr lang="uk-UA" sz="2000" dirty="0" smtClean="0"/>
              <a:t>переходить </a:t>
            </a:r>
            <a:r>
              <a:rPr lang="uk-UA" sz="2000" dirty="0"/>
              <a:t>лише кожний 10-й</a:t>
            </a:r>
            <a:r>
              <a:rPr lang="uk-UA" sz="2000" dirty="0" smtClean="0"/>
              <a:t>.</a:t>
            </a:r>
          </a:p>
          <a:p>
            <a:endParaRPr lang="uk-UA" sz="21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151687" y="722574"/>
            <a:ext cx="3345523" cy="1098030"/>
          </a:xfrm>
          <a:prstGeom prst="rect">
            <a:avLst/>
          </a:prstGeom>
        </p:spPr>
        <p:txBody>
          <a:bodyPr vert="horz" lIns="94629" tIns="47314" rIns="94629" bIns="47314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uk-UA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472360" y="1007838"/>
            <a:ext cx="4320479" cy="3442329"/>
          </a:xfrm>
          <a:prstGeom prst="rect">
            <a:avLst/>
          </a:prstGeom>
        </p:spPr>
        <p:txBody>
          <a:bodyPr vert="horz" lIns="94629" tIns="47314" rIns="94629" bIns="47314" rtlCol="0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sz="2200" b="0" dirty="0" smtClean="0"/>
              <a:t>Туберкульоз (лат. </a:t>
            </a:r>
            <a:r>
              <a:rPr lang="la-Latn" sz="2200" b="0" i="1" dirty="0" smtClean="0"/>
              <a:t>Tuberculosis</a:t>
            </a:r>
            <a:r>
              <a:rPr lang="uk-UA" sz="2200" b="0" i="1" dirty="0" smtClean="0"/>
              <a:t>, </a:t>
            </a:r>
            <a:r>
              <a:rPr lang="uk-UA" sz="2200" b="0" dirty="0" err="1" smtClean="0"/>
              <a:t>застар</a:t>
            </a:r>
            <a:r>
              <a:rPr lang="uk-UA" sz="2200" b="0" dirty="0" smtClean="0"/>
              <a:t>.</a:t>
            </a:r>
            <a:r>
              <a:rPr lang="uk-UA" sz="2200" b="0" i="1" dirty="0" smtClean="0"/>
              <a:t> сухоти</a:t>
            </a:r>
            <a:r>
              <a:rPr lang="uk-UA" sz="2200" b="0" dirty="0" smtClean="0"/>
              <a:t>) – інфекційне захворювання, яке характеризується хронічною формою перебігу і </a:t>
            </a:r>
            <a:r>
              <a:rPr lang="uk-UA" sz="2200" b="0" dirty="0" err="1" smtClean="0"/>
              <a:t>багатосистемністю</a:t>
            </a:r>
            <a:r>
              <a:rPr lang="uk-UA" sz="2200" b="0" dirty="0" smtClean="0"/>
              <a:t> ураження.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sz="2200" b="0" dirty="0" smtClean="0"/>
              <a:t>Туберкульоз викликають різні види мікобактерій, найчастіше </a:t>
            </a:r>
            <a:r>
              <a:rPr lang="en-US" sz="2200" b="0" i="1" dirty="0"/>
              <a:t>Mycobacterium tuberculosis</a:t>
            </a:r>
            <a:r>
              <a:rPr lang="uk-UA" b="0" dirty="0" smtClean="0"/>
              <a:t>. </a:t>
            </a:r>
            <a:endParaRPr lang="uk-UA" b="0" dirty="0"/>
          </a:p>
        </p:txBody>
      </p:sp>
      <p:pic>
        <p:nvPicPr>
          <p:cNvPr id="9" name="Объект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488" y="4450168"/>
            <a:ext cx="3149848" cy="1763914"/>
          </a:xfrm>
          <a:prstGeom prst="rect">
            <a:avLst/>
          </a:prstGeom>
        </p:spPr>
      </p:pic>
      <p:pic>
        <p:nvPicPr>
          <p:cNvPr id="11" name="Объект 10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" y="1096703"/>
            <a:ext cx="4838880" cy="2215391"/>
          </a:xfrm>
        </p:spPr>
      </p:pic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288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432" y="359767"/>
            <a:ext cx="3626718" cy="370840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7784" y="791815"/>
            <a:ext cx="4824536" cy="5400600"/>
          </a:xfrm>
        </p:spPr>
        <p:txBody>
          <a:bodyPr>
            <a:normAutofit/>
          </a:bodyPr>
          <a:lstStyle/>
          <a:p>
            <a:pPr fontAlgn="base"/>
            <a:r>
              <a:rPr lang="ru-RU" sz="2000" dirty="0" smtClean="0"/>
              <a:t>За </a:t>
            </a:r>
            <a:r>
              <a:rPr lang="ru-RU" sz="2000" dirty="0" err="1" smtClean="0"/>
              <a:t>даними</a:t>
            </a:r>
            <a:r>
              <a:rPr lang="ru-RU" sz="2000" dirty="0" smtClean="0"/>
              <a:t> Центру </a:t>
            </a:r>
            <a:r>
              <a:rPr lang="ru-RU" sz="2000" dirty="0" err="1" smtClean="0"/>
              <a:t>медичної</a:t>
            </a:r>
            <a:r>
              <a:rPr lang="ru-RU" sz="2000" dirty="0" smtClean="0"/>
              <a:t> статистики МОЗ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за 2018 </a:t>
            </a:r>
            <a:r>
              <a:rPr lang="ru-RU" sz="2000" dirty="0" err="1" smtClean="0"/>
              <a:t>рік</a:t>
            </a:r>
            <a:r>
              <a:rPr lang="ru-RU" sz="2000" dirty="0" smtClean="0"/>
              <a:t> у </a:t>
            </a:r>
            <a:r>
              <a:rPr lang="ru-RU" sz="2000" dirty="0" err="1" smtClean="0"/>
              <a:t>порівнянні</a:t>
            </a:r>
            <a:r>
              <a:rPr lang="ru-RU" sz="2000" dirty="0" smtClean="0"/>
              <a:t> з 2017 роком:</a:t>
            </a:r>
          </a:p>
          <a:p>
            <a:pPr marL="342900" indent="-342900" fontAlgn="base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err="1" smtClean="0"/>
              <a:t>захворюваність</a:t>
            </a:r>
            <a:r>
              <a:rPr lang="ru-RU" sz="2000" dirty="0" smtClean="0"/>
              <a:t> </a:t>
            </a:r>
            <a:r>
              <a:rPr lang="ru-RU" sz="2000" dirty="0"/>
              <a:t>на ТБ </a:t>
            </a:r>
            <a:r>
              <a:rPr lang="ru-RU" sz="2000" dirty="0" err="1"/>
              <a:t>серед</a:t>
            </a:r>
            <a:r>
              <a:rPr lang="ru-RU" sz="2000" dirty="0"/>
              <a:t> </a:t>
            </a:r>
            <a:r>
              <a:rPr lang="ru-RU" sz="2000" dirty="0" err="1"/>
              <a:t>дітей</a:t>
            </a:r>
            <a:r>
              <a:rPr lang="ru-RU" sz="2000" dirty="0"/>
              <a:t>, яка </a:t>
            </a:r>
            <a:r>
              <a:rPr lang="ru-RU" sz="2000" dirty="0" err="1"/>
              <a:t>тісно</a:t>
            </a:r>
            <a:r>
              <a:rPr lang="ru-RU" sz="2000" dirty="0"/>
              <a:t> </a:t>
            </a:r>
            <a:r>
              <a:rPr lang="ru-RU" sz="2000" dirty="0" err="1"/>
              <a:t>пов’язана</a:t>
            </a:r>
            <a:r>
              <a:rPr lang="ru-RU" sz="2000" dirty="0"/>
              <a:t> з </a:t>
            </a:r>
            <a:r>
              <a:rPr lang="ru-RU" sz="2000" dirty="0" err="1"/>
              <a:t>туберкульозом</a:t>
            </a:r>
            <a:r>
              <a:rPr lang="ru-RU" sz="2000" dirty="0"/>
              <a:t> у </a:t>
            </a:r>
            <a:r>
              <a:rPr lang="ru-RU" sz="2000" dirty="0" err="1"/>
              <a:t>дорослих</a:t>
            </a:r>
            <a:r>
              <a:rPr lang="ru-RU" sz="2000" dirty="0"/>
              <a:t>, мала </a:t>
            </a:r>
            <a:r>
              <a:rPr lang="ru-RU" sz="2000" dirty="0" err="1"/>
              <a:t>тенденцію</a:t>
            </a:r>
            <a:r>
              <a:rPr lang="ru-RU" sz="2000" dirty="0"/>
              <a:t> </a:t>
            </a:r>
            <a:r>
              <a:rPr lang="ru-RU" sz="2000" dirty="0" err="1"/>
              <a:t>також</a:t>
            </a:r>
            <a:r>
              <a:rPr lang="ru-RU" sz="2000" dirty="0"/>
              <a:t> до </a:t>
            </a:r>
            <a:r>
              <a:rPr lang="ru-RU" sz="2000" dirty="0" err="1"/>
              <a:t>зниження</a:t>
            </a:r>
            <a:r>
              <a:rPr lang="ru-RU" sz="2000" dirty="0"/>
              <a:t> — на 4,3% (</a:t>
            </a:r>
            <a:r>
              <a:rPr lang="ru-RU" sz="2000" dirty="0" err="1"/>
              <a:t>із</a:t>
            </a:r>
            <a:r>
              <a:rPr lang="ru-RU" sz="2000" dirty="0"/>
              <a:t> 9,3 до 8,9 на 100 000 </a:t>
            </a:r>
            <a:r>
              <a:rPr lang="ru-RU" sz="2000" dirty="0" err="1"/>
              <a:t>дітей</a:t>
            </a:r>
            <a:r>
              <a:rPr lang="ru-RU" sz="2000" dirty="0"/>
              <a:t> </a:t>
            </a:r>
            <a:r>
              <a:rPr lang="ru-RU" sz="2000" dirty="0" err="1"/>
              <a:t>віком</a:t>
            </a:r>
            <a:r>
              <a:rPr lang="ru-RU" sz="2000" dirty="0"/>
              <a:t> до 14 </a:t>
            </a:r>
            <a:r>
              <a:rPr lang="ru-RU" sz="2000" dirty="0" err="1"/>
              <a:t>років</a:t>
            </a:r>
            <a:r>
              <a:rPr lang="ru-RU" sz="2000" dirty="0"/>
              <a:t> </a:t>
            </a:r>
            <a:r>
              <a:rPr lang="ru-RU" sz="2000" dirty="0" err="1"/>
              <a:t>включно</a:t>
            </a:r>
            <a:r>
              <a:rPr lang="ru-RU" sz="2000" dirty="0" smtClean="0"/>
              <a:t>)</a:t>
            </a:r>
            <a:endParaRPr lang="ru-RU" sz="2000" dirty="0"/>
          </a:p>
          <a:p>
            <a:pPr marL="342900" indent="-342900" fontAlgn="base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err="1"/>
              <a:t>п</a:t>
            </a:r>
            <a:r>
              <a:rPr lang="ru-RU" sz="2000" dirty="0" err="1" smtClean="0"/>
              <a:t>оказник</a:t>
            </a:r>
            <a:r>
              <a:rPr lang="ru-RU" sz="2000" dirty="0" smtClean="0"/>
              <a:t> </a:t>
            </a:r>
            <a:r>
              <a:rPr lang="ru-RU" sz="2000" dirty="0" err="1"/>
              <a:t>захворюваності</a:t>
            </a:r>
            <a:r>
              <a:rPr lang="ru-RU" sz="2000" dirty="0"/>
              <a:t> на ТБ </a:t>
            </a:r>
            <a:r>
              <a:rPr lang="ru-RU" sz="2000" dirty="0" err="1"/>
              <a:t>серед</a:t>
            </a:r>
            <a:r>
              <a:rPr lang="ru-RU" sz="2000" dirty="0"/>
              <a:t> </a:t>
            </a:r>
            <a:r>
              <a:rPr lang="ru-RU" sz="2000" dirty="0" err="1"/>
              <a:t>підлітків</a:t>
            </a:r>
            <a:r>
              <a:rPr lang="ru-RU" sz="2000" dirty="0"/>
              <a:t> в </a:t>
            </a:r>
            <a:r>
              <a:rPr lang="ru-RU" sz="2000" dirty="0" err="1"/>
              <a:t>Україні</a:t>
            </a:r>
            <a:r>
              <a:rPr lang="ru-RU" sz="2000" dirty="0"/>
              <a:t> </a:t>
            </a:r>
            <a:r>
              <a:rPr lang="ru-RU" sz="2000" dirty="0" err="1"/>
              <a:t>зменшився</a:t>
            </a:r>
            <a:r>
              <a:rPr lang="ru-RU" sz="2000" dirty="0"/>
              <a:t> на 18,4% (</a:t>
            </a:r>
            <a:r>
              <a:rPr lang="ru-RU" sz="2000" dirty="0" err="1"/>
              <a:t>із</a:t>
            </a:r>
            <a:r>
              <a:rPr lang="ru-RU" sz="2000" dirty="0"/>
              <a:t> 23,3 до 19,0 на 100 000 </a:t>
            </a:r>
            <a:r>
              <a:rPr lang="ru-RU" sz="2000" dirty="0" err="1"/>
              <a:t>дітей</a:t>
            </a:r>
            <a:r>
              <a:rPr lang="ru-RU" sz="2000" dirty="0"/>
              <a:t> </a:t>
            </a:r>
            <a:r>
              <a:rPr lang="ru-RU" sz="2000" dirty="0" err="1"/>
              <a:t>віком</a:t>
            </a:r>
            <a:r>
              <a:rPr lang="ru-RU" sz="2000" dirty="0"/>
              <a:t> 15–17 </a:t>
            </a:r>
            <a:r>
              <a:rPr lang="ru-RU" sz="2000" dirty="0" err="1"/>
              <a:t>років</a:t>
            </a:r>
            <a:r>
              <a:rPr lang="ru-RU" sz="2000" dirty="0"/>
              <a:t> </a:t>
            </a:r>
            <a:r>
              <a:rPr lang="ru-RU" sz="2000" dirty="0" err="1"/>
              <a:t>включно</a:t>
            </a:r>
            <a:r>
              <a:rPr lang="ru-RU" sz="2000" dirty="0" smtClean="0"/>
              <a:t>);</a:t>
            </a:r>
            <a:endParaRPr lang="ru-RU" sz="2000" dirty="0"/>
          </a:p>
          <a:p>
            <a:endParaRPr lang="uk-UA" dirty="0"/>
          </a:p>
        </p:txBody>
      </p:sp>
      <p:sp>
        <p:nvSpPr>
          <p:cNvPr id="2" name="Місце для номер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720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7784" y="503783"/>
            <a:ext cx="4536504" cy="5688632"/>
          </a:xfrm>
        </p:spPr>
        <p:txBody>
          <a:bodyPr>
            <a:normAutofit/>
          </a:bodyPr>
          <a:lstStyle/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/>
              <a:t>За </a:t>
            </a:r>
            <a:r>
              <a:rPr lang="ru-RU" sz="2000" dirty="0" err="1" smtClean="0"/>
              <a:t>даними</a:t>
            </a:r>
            <a:r>
              <a:rPr lang="ru-RU" sz="2000" dirty="0" smtClean="0"/>
              <a:t> Центру </a:t>
            </a:r>
            <a:r>
              <a:rPr lang="ru-RU" sz="2000" dirty="0" err="1" smtClean="0"/>
              <a:t>медичної</a:t>
            </a:r>
            <a:r>
              <a:rPr lang="ru-RU" sz="2000" dirty="0" smtClean="0"/>
              <a:t> статистики МОЗ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за 2018 </a:t>
            </a:r>
            <a:r>
              <a:rPr lang="ru-RU" sz="2000" dirty="0" err="1" smtClean="0"/>
              <a:t>рік</a:t>
            </a:r>
            <a:r>
              <a:rPr lang="ru-RU" sz="2000" dirty="0" smtClean="0"/>
              <a:t> у </a:t>
            </a:r>
            <a:r>
              <a:rPr lang="ru-RU" sz="2000" dirty="0" err="1" smtClean="0"/>
              <a:t>порівнянні</a:t>
            </a:r>
            <a:r>
              <a:rPr lang="ru-RU" sz="2000" dirty="0" smtClean="0"/>
              <a:t> з 2017 роком:</a:t>
            </a:r>
          </a:p>
          <a:p>
            <a:pPr marL="342900" indent="-342900" fontAlgn="base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err="1" smtClean="0"/>
              <a:t>захворюваність</a:t>
            </a:r>
            <a:r>
              <a:rPr lang="ru-RU" sz="2000" dirty="0" smtClean="0"/>
              <a:t> </a:t>
            </a:r>
            <a:r>
              <a:rPr lang="ru-RU" sz="2000" dirty="0"/>
              <a:t>на </a:t>
            </a:r>
            <a:r>
              <a:rPr lang="ru-RU" sz="2000" dirty="0" err="1"/>
              <a:t>активний</a:t>
            </a:r>
            <a:r>
              <a:rPr lang="ru-RU" sz="2000" dirty="0"/>
              <a:t> </a:t>
            </a:r>
            <a:r>
              <a:rPr lang="ru-RU" sz="2000" dirty="0" err="1"/>
              <a:t>туберкульоз</a:t>
            </a:r>
            <a:r>
              <a:rPr lang="ru-RU" sz="2000" dirty="0"/>
              <a:t> у </a:t>
            </a:r>
            <a:r>
              <a:rPr lang="ru-RU" sz="2000" dirty="0" err="1"/>
              <a:t>поєднанні</a:t>
            </a:r>
            <a:r>
              <a:rPr lang="ru-RU" sz="2000" dirty="0"/>
              <a:t> з хворобою, </a:t>
            </a:r>
            <a:r>
              <a:rPr lang="ru-RU" sz="2000" dirty="0" err="1"/>
              <a:t>зумовленою</a:t>
            </a:r>
            <a:r>
              <a:rPr lang="ru-RU" sz="2000" dirty="0"/>
              <a:t> </a:t>
            </a:r>
            <a:r>
              <a:rPr lang="ru-RU" sz="2000" dirty="0" err="1"/>
              <a:t>вірусом</a:t>
            </a:r>
            <a:r>
              <a:rPr lang="ru-RU" sz="2000" dirty="0"/>
              <a:t> </a:t>
            </a:r>
            <a:r>
              <a:rPr lang="ru-RU" sz="2000" dirty="0" err="1"/>
              <a:t>імунодефіциту</a:t>
            </a:r>
            <a:r>
              <a:rPr lang="ru-RU" sz="2000" dirty="0"/>
              <a:t> </a:t>
            </a:r>
            <a:r>
              <a:rPr lang="ru-RU" sz="2000" dirty="0" err="1" smtClean="0"/>
              <a:t>людини</a:t>
            </a:r>
            <a:r>
              <a:rPr lang="ru-RU" sz="2000" dirty="0" smtClean="0"/>
              <a:t>  </a:t>
            </a:r>
            <a:r>
              <a:rPr lang="ru-RU" sz="2000" dirty="0"/>
              <a:t>мала </a:t>
            </a:r>
            <a:r>
              <a:rPr lang="ru-RU" sz="2000" dirty="0" err="1"/>
              <a:t>тенденцію</a:t>
            </a:r>
            <a:r>
              <a:rPr lang="ru-RU" sz="2000" dirty="0"/>
              <a:t> до </a:t>
            </a:r>
            <a:r>
              <a:rPr lang="ru-RU" sz="2000" dirty="0" err="1"/>
              <a:t>зростання</a:t>
            </a:r>
            <a:r>
              <a:rPr lang="ru-RU" sz="2000" dirty="0"/>
              <a:t> — на 3% (</a:t>
            </a:r>
            <a:r>
              <a:rPr lang="ru-RU" sz="2000" dirty="0" err="1"/>
              <a:t>із</a:t>
            </a:r>
            <a:r>
              <a:rPr lang="ru-RU" sz="2000" dirty="0"/>
              <a:t> 13,3 до 13,7 на 100 000 </a:t>
            </a:r>
            <a:r>
              <a:rPr lang="ru-RU" sz="2000" dirty="0" err="1"/>
              <a:t>населення</a:t>
            </a:r>
            <a:r>
              <a:rPr lang="ru-RU" sz="2000" dirty="0" smtClean="0"/>
              <a:t>)</a:t>
            </a:r>
            <a:endParaRPr lang="ru-RU" sz="2000" dirty="0"/>
          </a:p>
          <a:p>
            <a:pPr marL="342900" indent="-342900" fontAlgn="base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err="1"/>
              <a:t>з</a:t>
            </a:r>
            <a:r>
              <a:rPr lang="ru-RU" sz="2000" dirty="0" err="1" smtClean="0"/>
              <a:t>ахворюваність</a:t>
            </a:r>
            <a:r>
              <a:rPr lang="ru-RU" sz="2000" dirty="0" smtClean="0"/>
              <a:t> </a:t>
            </a:r>
            <a:r>
              <a:rPr lang="ru-RU" sz="2000" dirty="0"/>
              <a:t>на </a:t>
            </a:r>
            <a:r>
              <a:rPr lang="ru-RU" sz="2000" dirty="0" err="1"/>
              <a:t>туберкульоз</a:t>
            </a:r>
            <a:r>
              <a:rPr lang="ru-RU" sz="2000" dirty="0"/>
              <a:t> </a:t>
            </a:r>
            <a:r>
              <a:rPr lang="ru-RU" sz="2000" dirty="0" err="1"/>
              <a:t>серед</a:t>
            </a:r>
            <a:r>
              <a:rPr lang="ru-RU" sz="2000" dirty="0"/>
              <a:t> </a:t>
            </a:r>
            <a:r>
              <a:rPr lang="ru-RU" sz="2000" dirty="0" err="1"/>
              <a:t>працівників</a:t>
            </a:r>
            <a:r>
              <a:rPr lang="ru-RU" sz="2000" dirty="0"/>
              <a:t> </a:t>
            </a:r>
            <a:r>
              <a:rPr lang="ru-RU" sz="2000" dirty="0" err="1"/>
              <a:t>закладів</a:t>
            </a:r>
            <a:r>
              <a:rPr lang="ru-RU" sz="2000" dirty="0"/>
              <a:t> </a:t>
            </a:r>
            <a:r>
              <a:rPr lang="ru-RU" sz="2000" dirty="0" err="1"/>
              <a:t>охорони</a:t>
            </a:r>
            <a:r>
              <a:rPr lang="ru-RU" sz="2000" dirty="0"/>
              <a:t> </a:t>
            </a:r>
            <a:r>
              <a:rPr lang="ru-RU" sz="2000" dirty="0" err="1"/>
              <a:t>здоров’я</a:t>
            </a:r>
            <a:r>
              <a:rPr lang="ru-RU" sz="2000" dirty="0"/>
              <a:t> </a:t>
            </a:r>
            <a:r>
              <a:rPr lang="ru-RU" sz="2000" dirty="0" err="1"/>
              <a:t>України</a:t>
            </a:r>
            <a:r>
              <a:rPr lang="ru-RU" sz="2000" dirty="0"/>
              <a:t> </a:t>
            </a:r>
            <a:r>
              <a:rPr lang="ru-RU" sz="2000" dirty="0" err="1" smtClean="0"/>
              <a:t>зменшилася</a:t>
            </a:r>
            <a:r>
              <a:rPr lang="ru-RU" sz="2000" dirty="0" smtClean="0"/>
              <a:t> </a:t>
            </a:r>
            <a:r>
              <a:rPr lang="ru-RU" sz="2000" dirty="0"/>
              <a:t>на 6,3%, </a:t>
            </a:r>
            <a:r>
              <a:rPr lang="ru-RU" sz="2000" dirty="0" smtClean="0"/>
              <a:t>(</a:t>
            </a:r>
            <a:r>
              <a:rPr lang="ru-RU" sz="2000" dirty="0" err="1"/>
              <a:t>відповідно</a:t>
            </a:r>
            <a:r>
              <a:rPr lang="ru-RU" sz="2000" dirty="0"/>
              <a:t> 6,0 </a:t>
            </a:r>
            <a:r>
              <a:rPr lang="ru-RU" sz="2000" dirty="0" err="1"/>
              <a:t>проти</a:t>
            </a:r>
            <a:r>
              <a:rPr lang="ru-RU" sz="2000" dirty="0"/>
              <a:t> 6,4 на </a:t>
            </a:r>
            <a:r>
              <a:rPr lang="ru-RU" sz="2000" dirty="0" smtClean="0"/>
              <a:t>10000 </a:t>
            </a:r>
            <a:r>
              <a:rPr lang="ru-RU" sz="2000" dirty="0" err="1"/>
              <a:t>працівників</a:t>
            </a:r>
            <a:r>
              <a:rPr lang="ru-RU" sz="2000" dirty="0"/>
              <a:t> </a:t>
            </a:r>
            <a:r>
              <a:rPr lang="ru-RU" sz="2000" dirty="0" smtClean="0"/>
              <a:t>)</a:t>
            </a:r>
            <a:endParaRPr lang="ru-RU" sz="2000" dirty="0"/>
          </a:p>
          <a:p>
            <a:endParaRPr lang="uk-UA" dirty="0"/>
          </a:p>
        </p:txBody>
      </p:sp>
      <p:sp>
        <p:nvSpPr>
          <p:cNvPr id="2" name="Місце для номер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  <p:pic>
        <p:nvPicPr>
          <p:cNvPr id="8" name="Місце для вмісту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312" y="232028"/>
            <a:ext cx="4838315" cy="2520280"/>
          </a:xfrm>
        </p:spPr>
      </p:pic>
    </p:spTree>
    <p:extLst>
      <p:ext uri="{BB962C8B-B14F-4D97-AF65-F5344CB8AC3E}">
        <p14:creationId xmlns:p14="http://schemas.microsoft.com/office/powerpoint/2010/main" val="2733450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7784" y="503783"/>
            <a:ext cx="3600400" cy="2376266"/>
          </a:xfrm>
        </p:spPr>
        <p:txBody>
          <a:bodyPr>
            <a:normAutofit/>
          </a:bodyPr>
          <a:lstStyle/>
          <a:p>
            <a:r>
              <a:rPr lang="uk-UA" sz="2000" dirty="0" smtClean="0"/>
              <a:t>Разом </a:t>
            </a:r>
            <a:r>
              <a:rPr lang="uk-UA" sz="2000" dirty="0"/>
              <a:t>з тим зменшується смертність від туберкульозу. </a:t>
            </a:r>
            <a:r>
              <a:rPr lang="uk-UA" sz="2000" dirty="0" smtClean="0"/>
              <a:t>У 2019 р. </a:t>
            </a:r>
            <a:r>
              <a:rPr lang="uk-UA" sz="2000" dirty="0"/>
              <a:t>вона становила 8,7 випадків при 9,5 випадків на 100 тис. населення у 2016-му.</a:t>
            </a:r>
          </a:p>
          <a:p>
            <a:endParaRPr lang="uk-UA" dirty="0"/>
          </a:p>
        </p:txBody>
      </p:sp>
      <p:sp>
        <p:nvSpPr>
          <p:cNvPr id="2" name="Місце для номер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  <p:pic>
        <p:nvPicPr>
          <p:cNvPr id="6" name="Місце для вмісту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656" y="156030"/>
            <a:ext cx="4841184" cy="2724018"/>
          </a:xfrm>
        </p:spPr>
      </p:pic>
      <p:sp>
        <p:nvSpPr>
          <p:cNvPr id="7" name="Текст 3"/>
          <p:cNvSpPr txBox="1">
            <a:spLocks/>
          </p:cNvSpPr>
          <p:nvPr/>
        </p:nvSpPr>
        <p:spPr>
          <a:xfrm>
            <a:off x="287784" y="3096071"/>
            <a:ext cx="9505056" cy="3255101"/>
          </a:xfrm>
          <a:prstGeom prst="rect">
            <a:avLst/>
          </a:prstGeom>
        </p:spPr>
        <p:txBody>
          <a:bodyPr vert="horz" lIns="94629" tIns="47314" rIns="94629" bIns="47314" rtlCol="0">
            <a:normAutofit/>
          </a:bodyPr>
          <a:lstStyle>
            <a:lvl1pPr marL="0" indent="0" algn="l" defTabSz="946295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3147" indent="0" algn="l" defTabSz="946295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6295" indent="0" algn="l" defTabSz="946295" rtl="0" eaLnBrk="1" latinLnBrk="0" hangingPunct="1">
              <a:spcBef>
                <a:spcPct val="200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19441" indent="0" algn="l" defTabSz="946295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92588" indent="0" algn="l" defTabSz="946295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65736" indent="0" algn="l" defTabSz="946295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38883" indent="0" algn="l" defTabSz="946295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12030" indent="0" algn="l" defTabSz="946295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85177" indent="0" algn="l" defTabSz="946295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err="1" smtClean="0"/>
              <a:t>Впродовж</a:t>
            </a:r>
            <a:r>
              <a:rPr lang="ru-RU" sz="2000" dirty="0" smtClean="0"/>
              <a:t> </a:t>
            </a:r>
            <a:r>
              <a:rPr lang="ru-RU" sz="2000" dirty="0" err="1" smtClean="0"/>
              <a:t>останніх</a:t>
            </a:r>
            <a:r>
              <a:rPr lang="ru-RU" sz="2000" dirty="0" smtClean="0"/>
              <a:t> </a:t>
            </a:r>
            <a:r>
              <a:rPr lang="ru-RU" sz="2000" dirty="0" err="1" smtClean="0"/>
              <a:t>років</a:t>
            </a:r>
            <a:r>
              <a:rPr lang="ru-RU" sz="2000" dirty="0" smtClean="0"/>
              <a:t> </a:t>
            </a:r>
            <a:r>
              <a:rPr lang="ru-RU" sz="2000" dirty="0" err="1" smtClean="0"/>
              <a:t>спостерігається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зменшення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темпів</a:t>
            </a:r>
            <a:r>
              <a:rPr lang="ru-RU" sz="2000" dirty="0" smtClean="0"/>
              <a:t> </a:t>
            </a:r>
            <a:r>
              <a:rPr lang="ru-RU" sz="2000" dirty="0" err="1" smtClean="0"/>
              <a:t>захворювання</a:t>
            </a:r>
            <a:r>
              <a:rPr lang="ru-RU" sz="2000" dirty="0" smtClean="0"/>
              <a:t> на </a:t>
            </a:r>
            <a:r>
              <a:rPr lang="ru-RU" sz="2000" dirty="0" err="1" smtClean="0"/>
              <a:t>туберкульоз</a:t>
            </a:r>
            <a:r>
              <a:rPr lang="ru-RU" sz="2000" dirty="0" smtClean="0"/>
              <a:t> (з 67,6 </a:t>
            </a:r>
            <a:r>
              <a:rPr lang="ru-RU" sz="2000" dirty="0" err="1" smtClean="0"/>
              <a:t>випадків</a:t>
            </a:r>
            <a:r>
              <a:rPr lang="ru-RU" sz="2000" dirty="0" smtClean="0"/>
              <a:t> у 2016 </a:t>
            </a:r>
            <a:r>
              <a:rPr lang="ru-RU" sz="2000" dirty="0" err="1" smtClean="0"/>
              <a:t>році</a:t>
            </a:r>
            <a:r>
              <a:rPr lang="ru-RU" sz="2000" dirty="0" smtClean="0"/>
              <a:t> до 60,1 </a:t>
            </a:r>
            <a:r>
              <a:rPr lang="ru-RU" sz="2000" dirty="0" err="1" smtClean="0"/>
              <a:t>випадків</a:t>
            </a:r>
            <a:r>
              <a:rPr lang="ru-RU" sz="2000" dirty="0" smtClean="0"/>
              <a:t> на 100 тис. </a:t>
            </a:r>
            <a:r>
              <a:rPr lang="ru-RU" sz="2000" dirty="0" err="1" smtClean="0"/>
              <a:t>населення</a:t>
            </a:r>
            <a:r>
              <a:rPr lang="ru-RU" sz="2000" dirty="0" smtClean="0"/>
              <a:t> у 2019-му)</a:t>
            </a:r>
          </a:p>
          <a:p>
            <a:r>
              <a:rPr lang="ru-RU" sz="2000" dirty="0" smtClean="0"/>
              <a:t>Аудит </a:t>
            </a:r>
            <a:r>
              <a:rPr lang="ru-RU" sz="2000" dirty="0" err="1" smtClean="0"/>
              <a:t>засвідчив</a:t>
            </a:r>
            <a:r>
              <a:rPr lang="ru-RU" sz="2000" dirty="0" smtClean="0"/>
              <a:t> </a:t>
            </a:r>
            <a:r>
              <a:rPr lang="ru-RU" sz="2000" dirty="0" err="1" smtClean="0"/>
              <a:t>малий</a:t>
            </a:r>
            <a:r>
              <a:rPr lang="ru-RU" sz="2000" dirty="0" smtClean="0"/>
              <a:t> </a:t>
            </a:r>
            <a:r>
              <a:rPr lang="ru-RU" sz="2000" dirty="0" err="1" smtClean="0"/>
              <a:t>обсяг</a:t>
            </a:r>
            <a:r>
              <a:rPr lang="ru-RU" sz="2000" dirty="0" smtClean="0"/>
              <a:t> </a:t>
            </a:r>
            <a:r>
              <a:rPr lang="ru-RU" sz="2000" dirty="0" err="1" smtClean="0"/>
              <a:t>обстежень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контактних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осіб</a:t>
            </a:r>
            <a:r>
              <a:rPr lang="ru-RU" sz="2000" dirty="0" smtClean="0"/>
              <a:t> з </a:t>
            </a:r>
            <a:r>
              <a:rPr lang="ru-RU" sz="2000" dirty="0" err="1" smtClean="0"/>
              <a:t>хворими</a:t>
            </a:r>
            <a:r>
              <a:rPr lang="ru-RU" sz="2000" dirty="0" smtClean="0"/>
              <a:t> на </a:t>
            </a:r>
            <a:r>
              <a:rPr lang="ru-RU" sz="2000" dirty="0" err="1" smtClean="0"/>
              <a:t>туберкульоз</a:t>
            </a:r>
            <a:r>
              <a:rPr lang="ru-RU" sz="2000" dirty="0" smtClean="0"/>
              <a:t>. У 2018–2019 роках в </a:t>
            </a:r>
            <a:r>
              <a:rPr lang="ru-RU" sz="2000" dirty="0" err="1" smtClean="0"/>
              <a:t>Україні</a:t>
            </a:r>
            <a:r>
              <a:rPr lang="ru-RU" sz="2000" dirty="0" smtClean="0"/>
              <a:t> </a:t>
            </a:r>
            <a:r>
              <a:rPr lang="ru-RU" sz="2000" dirty="0" err="1" smtClean="0"/>
              <a:t>такий</a:t>
            </a:r>
            <a:r>
              <a:rPr lang="ru-RU" sz="2000" dirty="0" smtClean="0"/>
              <a:t> </a:t>
            </a:r>
            <a:r>
              <a:rPr lang="ru-RU" sz="2000" dirty="0" err="1" smtClean="0"/>
              <a:t>показник</a:t>
            </a:r>
            <a:r>
              <a:rPr lang="ru-RU" sz="2000" dirty="0" smtClean="0"/>
              <a:t> становив 1,4–1,6 </a:t>
            </a:r>
            <a:r>
              <a:rPr lang="ru-RU" sz="2000" dirty="0" err="1" smtClean="0"/>
              <a:t>контактів</a:t>
            </a:r>
            <a:r>
              <a:rPr lang="ru-RU" sz="2000" dirty="0" smtClean="0"/>
              <a:t>. У той же час ВООЗ </a:t>
            </a:r>
            <a:r>
              <a:rPr lang="ru-RU" sz="2000" dirty="0" err="1" smtClean="0"/>
              <a:t>рекомендує</a:t>
            </a:r>
            <a:r>
              <a:rPr lang="ru-RU" sz="2000" dirty="0" smtClean="0"/>
              <a:t> </a:t>
            </a:r>
            <a:r>
              <a:rPr lang="ru-RU" sz="2000" dirty="0" err="1" smtClean="0"/>
              <a:t>обстежувати</a:t>
            </a:r>
            <a:r>
              <a:rPr lang="ru-RU" sz="2000" dirty="0" smtClean="0"/>
              <a:t> 5–6 </a:t>
            </a:r>
            <a:r>
              <a:rPr lang="ru-RU" sz="2000" dirty="0" err="1" smtClean="0"/>
              <a:t>контактів</a:t>
            </a:r>
            <a:r>
              <a:rPr lang="ru-RU" sz="2000" dirty="0" smtClean="0"/>
              <a:t> на 1 </a:t>
            </a:r>
            <a:r>
              <a:rPr lang="ru-RU" sz="2000" dirty="0" err="1" smtClean="0"/>
              <a:t>випадок</a:t>
            </a:r>
            <a:r>
              <a:rPr lang="ru-RU" sz="2000" dirty="0" smtClean="0"/>
              <a:t> </a:t>
            </a:r>
            <a:r>
              <a:rPr lang="ru-RU" sz="2000" dirty="0" err="1" smtClean="0"/>
              <a:t>захворювання</a:t>
            </a:r>
            <a:r>
              <a:rPr lang="ru-RU" sz="2000" dirty="0" smtClean="0"/>
              <a:t>. </a:t>
            </a:r>
            <a:r>
              <a:rPr lang="ru-RU" sz="2000" dirty="0" err="1" smtClean="0"/>
              <a:t>Лікуванням</a:t>
            </a:r>
            <a:r>
              <a:rPr lang="ru-RU" sz="2000" dirty="0" smtClean="0"/>
              <a:t> </a:t>
            </a:r>
            <a:r>
              <a:rPr lang="ru-RU" sz="2000" dirty="0" err="1" smtClean="0"/>
              <a:t>охоплено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відповідно</a:t>
            </a:r>
            <a:r>
              <a:rPr lang="ru-RU" sz="2000" dirty="0" smtClean="0"/>
              <a:t> 84 і 80% </a:t>
            </a:r>
            <a:r>
              <a:rPr lang="ru-RU" sz="2000" dirty="0" err="1" smtClean="0"/>
              <a:t>цієї</a:t>
            </a:r>
            <a:r>
              <a:rPr lang="ru-RU" sz="2000" dirty="0" smtClean="0"/>
              <a:t> </a:t>
            </a:r>
            <a:r>
              <a:rPr lang="ru-RU" sz="2000" dirty="0" err="1" smtClean="0"/>
              <a:t>категорії</a:t>
            </a:r>
            <a:r>
              <a:rPr lang="ru-RU" sz="2000" dirty="0" smtClean="0"/>
              <a:t> </a:t>
            </a:r>
            <a:r>
              <a:rPr lang="ru-RU" sz="2000" dirty="0" err="1" smtClean="0"/>
              <a:t>осіб</a:t>
            </a:r>
            <a:r>
              <a:rPr lang="ru-RU" sz="2000" dirty="0" smtClean="0"/>
              <a:t> за </a:t>
            </a:r>
            <a:r>
              <a:rPr lang="ru-RU" sz="2000" dirty="0" err="1" smtClean="0"/>
              <a:t>рекомендованого</a:t>
            </a:r>
            <a:r>
              <a:rPr lang="ru-RU" sz="2000" dirty="0" smtClean="0"/>
              <a:t> ВООЗ </a:t>
            </a:r>
            <a:r>
              <a:rPr lang="ru-RU" sz="2000" dirty="0" err="1" smtClean="0"/>
              <a:t>показника</a:t>
            </a:r>
            <a:r>
              <a:rPr lang="ru-RU" sz="2000" dirty="0" smtClean="0"/>
              <a:t> 100%.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03978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7784" y="287759"/>
            <a:ext cx="5256584" cy="5946129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100" dirty="0"/>
              <a:t>Туберкульоз відомий з античних часів, це найдавніша з смертельних хвороб. Одна з версій походження – перенесення патогенних мікробів від тварин при одомашнюванні.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100" dirty="0"/>
              <a:t>Збудника хвороби виявив у 1882 р. Роберт Кох.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100" dirty="0"/>
              <a:t>У 1906 р. Альберт </a:t>
            </a:r>
            <a:r>
              <a:rPr lang="uk-UA" sz="2100" dirty="0" err="1"/>
              <a:t>Кальметт</a:t>
            </a:r>
            <a:r>
              <a:rPr lang="uk-UA" sz="2100" dirty="0"/>
              <a:t> і </a:t>
            </a:r>
            <a:r>
              <a:rPr lang="uk-UA" sz="2100" dirty="0" err="1"/>
              <a:t>Каміль</a:t>
            </a:r>
            <a:r>
              <a:rPr lang="uk-UA" sz="2100" dirty="0"/>
              <a:t> </a:t>
            </a:r>
            <a:r>
              <a:rPr lang="uk-UA" sz="2100" dirty="0" err="1"/>
              <a:t>Герен</a:t>
            </a:r>
            <a:r>
              <a:rPr lang="uk-UA" sz="2100" dirty="0"/>
              <a:t> провели першу успішну </a:t>
            </a:r>
            <a:r>
              <a:rPr lang="uk-UA" sz="2100" dirty="0" err="1"/>
              <a:t>іммунізацію</a:t>
            </a:r>
            <a:r>
              <a:rPr lang="uk-UA" sz="2100" dirty="0"/>
              <a:t> від туберкульозу</a:t>
            </a:r>
            <a:r>
              <a:rPr lang="uk-UA" sz="2100" dirty="0" smtClean="0"/>
              <a:t>. Вакцину БЦЖ використовують і в наш час.</a:t>
            </a:r>
            <a:endParaRPr lang="uk-UA" sz="21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100" dirty="0"/>
              <a:t>У кінці ХІХ – на початку ХХ століття туберкульоз став найпоширенішою інфекцією в світі.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100" dirty="0"/>
              <a:t>Ефективне лікування розпочалося після винаходу антибіотику стрептоміцину у 1946 р.</a:t>
            </a:r>
          </a:p>
          <a:p>
            <a:endParaRPr lang="uk-UA" sz="21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151687" y="722574"/>
            <a:ext cx="3345523" cy="1098030"/>
          </a:xfrm>
          <a:prstGeom prst="rect">
            <a:avLst/>
          </a:prstGeom>
        </p:spPr>
        <p:txBody>
          <a:bodyPr vert="horz" lIns="94629" tIns="47314" rIns="94629" bIns="47314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uk-UA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992918" y="994738"/>
            <a:ext cx="3889807" cy="2585554"/>
          </a:xfrm>
          <a:prstGeom prst="rect">
            <a:avLst/>
          </a:prstGeom>
        </p:spPr>
        <p:txBody>
          <a:bodyPr vert="horz" lIns="94629" tIns="47314" rIns="94629" bIns="47314" rtlCol="0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uk-UA" b="0" dirty="0"/>
          </a:p>
        </p:txBody>
      </p:sp>
      <p:pic>
        <p:nvPicPr>
          <p:cNvPr id="9" name="Объект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25" y="287758"/>
            <a:ext cx="4471516" cy="3528393"/>
          </a:xfrm>
          <a:prstGeom prst="rect">
            <a:avLst/>
          </a:prstGeom>
        </p:spPr>
      </p:pic>
      <p:pic>
        <p:nvPicPr>
          <p:cNvPr id="11" name="Объект 10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037" y="4320207"/>
            <a:ext cx="2962351" cy="1578446"/>
          </a:xfrm>
        </p:spPr>
      </p:pic>
      <p:sp>
        <p:nvSpPr>
          <p:cNvPr id="2" name="Місце для номер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329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3" y="258007"/>
            <a:ext cx="4392264" cy="1613928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Експерти ВООЗ вважають туберкульоз однією з 10 найбільш небезпечних інфекцій у світі. </a:t>
            </a:r>
            <a:endParaRPr lang="uk-UA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1829" y="215751"/>
            <a:ext cx="4651583" cy="172819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7784" y="2231975"/>
            <a:ext cx="9505056" cy="3960440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2000" dirty="0" smtClean="0"/>
              <a:t>У ХХІ ст. на туберкульоз хворіє понад 30 млн. людей у світі. Абсолютне число захворювань на туберкульоз зростає з 2005 року. 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2000" dirty="0" smtClean="0"/>
              <a:t>У 2016 році найбільша кількість нових випадків туберкульозу відбулось в Азії (45 %), а потім в Африці (25 %).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2000" dirty="0" smtClean="0"/>
              <a:t>87 % нових випадків відбулось у 30 країнах з високим тягарем туберкульозу.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2000" dirty="0" smtClean="0"/>
              <a:t>Сім країн мають 64 % випадків від загальної кількості з тих, що захворіли – Індія, Індонезія, Китай, Філіппіни, Пакистан, Нігерія та Південна Африка.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2000" dirty="0" smtClean="0"/>
              <a:t>Ускладнення ситуації з туберкульозом пов’язане з появою стійких до антибіотиків штамів збудників (</a:t>
            </a:r>
            <a:r>
              <a:rPr lang="uk-UA" sz="2000" dirty="0" err="1" smtClean="0"/>
              <a:t>мультирезистентна</a:t>
            </a:r>
            <a:r>
              <a:rPr lang="uk-UA" sz="2000" dirty="0" smtClean="0"/>
              <a:t>, </a:t>
            </a:r>
            <a:r>
              <a:rPr lang="uk-UA" sz="2000" dirty="0" err="1" smtClean="0"/>
              <a:t>лікарськостійка</a:t>
            </a:r>
            <a:r>
              <a:rPr lang="uk-UA" sz="2000" dirty="0" smtClean="0"/>
              <a:t> форма).</a:t>
            </a:r>
          </a:p>
          <a:p>
            <a:endParaRPr lang="uk-UA" dirty="0"/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783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7784" y="2015951"/>
            <a:ext cx="4536504" cy="403244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uk-UA" sz="2000" dirty="0"/>
              <a:t>Коли люди з активним легеневим туберкульозом кашляють, чхають, розмовляють, співають або плюють, вони виділяють у повітря інфіковані частинки діаметром від 0,5 до 5 </a:t>
            </a:r>
            <a:r>
              <a:rPr lang="uk-UA" sz="2000" dirty="0" err="1"/>
              <a:t>мкм</a:t>
            </a:r>
            <a:r>
              <a:rPr lang="uk-UA" sz="2000" dirty="0"/>
              <a:t>. </a:t>
            </a:r>
          </a:p>
          <a:p>
            <a:pPr>
              <a:spcBef>
                <a:spcPts val="1200"/>
              </a:spcBef>
            </a:pPr>
            <a:r>
              <a:rPr lang="uk-UA" sz="2000" dirty="0" smtClean="0"/>
              <a:t>Наприклад, унаслідок одного чхання у повітрі може опинитися до 40 000 таких частинок. Кожна частинка може переносити збудників, оскільки необхідна кількість для інфікування туберкульозом дуже мала. </a:t>
            </a:r>
          </a:p>
          <a:p>
            <a:endParaRPr lang="uk-UA" dirty="0"/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6126" y="2617590"/>
            <a:ext cx="4143375" cy="3448050"/>
          </a:xfrm>
        </p:spPr>
      </p:pic>
      <p:sp>
        <p:nvSpPr>
          <p:cNvPr id="11" name="Текст 3"/>
          <p:cNvSpPr txBox="1">
            <a:spLocks/>
          </p:cNvSpPr>
          <p:nvPr/>
        </p:nvSpPr>
        <p:spPr>
          <a:xfrm>
            <a:off x="359792" y="215751"/>
            <a:ext cx="9437136" cy="1512168"/>
          </a:xfrm>
          <a:prstGeom prst="rect">
            <a:avLst/>
          </a:prstGeom>
        </p:spPr>
        <p:txBody>
          <a:bodyPr vert="horz" lIns="94629" tIns="47314" rIns="94629" bIns="47314" rtlCol="0">
            <a:noAutofit/>
          </a:bodyPr>
          <a:lstStyle>
            <a:lvl1pPr marL="0" indent="0" algn="l" defTabSz="946295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3147" indent="0" algn="l" defTabSz="946295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6295" indent="0" algn="l" defTabSz="946295" rtl="0" eaLnBrk="1" latinLnBrk="0" hangingPunct="1">
              <a:spcBef>
                <a:spcPct val="200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19441" indent="0" algn="l" defTabSz="946295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92588" indent="0" algn="l" defTabSz="946295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65736" indent="0" algn="l" defTabSz="946295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38883" indent="0" algn="l" defTabSz="946295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12030" indent="0" algn="l" defTabSz="946295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85177" indent="0" algn="l" defTabSz="946295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sz="2400" dirty="0" smtClean="0"/>
              <a:t>Джерелом інфекції є хвора на активний туберкульоз людина.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uk-UA" sz="2000" dirty="0" smtClean="0"/>
              <a:t>Якщо хворий не лікується, то він може інфікувати 10 – 15 (або більше) осіб на рік. 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uk-UA" sz="2000" dirty="0"/>
              <a:t>Людина, яка вдихнула менше 10 бактерій, вже може бути </a:t>
            </a:r>
            <a:r>
              <a:rPr lang="uk-UA" sz="2000" dirty="0" smtClean="0"/>
              <a:t>інфікована. </a:t>
            </a:r>
          </a:p>
        </p:txBody>
      </p:sp>
      <p:sp>
        <p:nvSpPr>
          <p:cNvPr id="2" name="Місце для номер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804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7784" y="359767"/>
            <a:ext cx="5184576" cy="5904656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sz="2400" dirty="0" smtClean="0"/>
              <a:t>Категорії людей входять до групи високого ризику інфікування на туберкульоз: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2000" dirty="0" smtClean="0"/>
              <a:t>особи, що приймають ін'єкційні наркотики;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2000" dirty="0" smtClean="0"/>
              <a:t>люди, що перебувають у в'язницях, притулках для безхатченків, для біженців тощо;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2000" dirty="0" smtClean="0"/>
              <a:t>співробітники установ, де збираються вразливі категорії населення (наприклад, в'язниці та притулки для бездомних);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2000" dirty="0" smtClean="0"/>
              <a:t>бідні люди, що не мають доступу до адекватного медичного догляду;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2000" dirty="0" smtClean="0"/>
              <a:t>етнічні меншини з групи високого ризику;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2000" dirty="0" smtClean="0"/>
              <a:t>діти, що перебувають у тісному контакті з людьми з групи високого ризику;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2000" dirty="0" smtClean="0"/>
              <a:t>медичні працівники, що обслуговують такі категорії населення.</a:t>
            </a:r>
            <a:endParaRPr lang="uk-UA" sz="2000" dirty="0"/>
          </a:p>
        </p:txBody>
      </p:sp>
      <p:sp>
        <p:nvSpPr>
          <p:cNvPr id="11" name="Текст 3"/>
          <p:cNvSpPr txBox="1">
            <a:spLocks/>
          </p:cNvSpPr>
          <p:nvPr/>
        </p:nvSpPr>
        <p:spPr>
          <a:xfrm>
            <a:off x="359792" y="215751"/>
            <a:ext cx="9437136" cy="2160240"/>
          </a:xfrm>
          <a:prstGeom prst="rect">
            <a:avLst/>
          </a:prstGeom>
        </p:spPr>
        <p:txBody>
          <a:bodyPr vert="horz" lIns="94629" tIns="47314" rIns="94629" bIns="47314" rtlCol="0">
            <a:noAutofit/>
          </a:bodyPr>
          <a:lstStyle>
            <a:lvl1pPr marL="0" indent="0" algn="l" defTabSz="946295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3147" indent="0" algn="l" defTabSz="946295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6295" indent="0" algn="l" defTabSz="946295" rtl="0" eaLnBrk="1" latinLnBrk="0" hangingPunct="1">
              <a:spcBef>
                <a:spcPct val="200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19441" indent="0" algn="l" defTabSz="946295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92588" indent="0" algn="l" defTabSz="946295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65736" indent="0" algn="l" defTabSz="946295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38883" indent="0" algn="l" defTabSz="946295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12030" indent="0" algn="l" defTabSz="946295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85177" indent="0" algn="l" defTabSz="946295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uk-UA" sz="2000" dirty="0"/>
          </a:p>
        </p:txBody>
      </p:sp>
      <p:pic>
        <p:nvPicPr>
          <p:cNvPr id="15" name="Объект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360" y="224809"/>
            <a:ext cx="3688242" cy="2748892"/>
          </a:xfrm>
          <a:prstGeom prst="rect">
            <a:avLst/>
          </a:prstGeom>
        </p:spPr>
      </p:pic>
      <p:pic>
        <p:nvPicPr>
          <p:cNvPr id="17" name="Объект 1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7793" y="3744143"/>
            <a:ext cx="4193317" cy="1656184"/>
          </a:xfrm>
        </p:spPr>
      </p:pic>
      <p:sp>
        <p:nvSpPr>
          <p:cNvPr id="2" name="Місце для номер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319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784" y="287759"/>
            <a:ext cx="3168353" cy="3960440"/>
          </a:xfrm>
        </p:spPr>
        <p:txBody>
          <a:bodyPr>
            <a:normAutofit/>
          </a:bodyPr>
          <a:lstStyle/>
          <a:p>
            <a:pPr algn="ctr"/>
            <a:r>
              <a:rPr lang="uk-UA" sz="2400" b="0" dirty="0"/>
              <a:t>Прийнята у 2014 р. ВООЗ «Стратегії подолання туберкульозу» </a:t>
            </a:r>
            <a:r>
              <a:rPr lang="uk-UA" sz="2400" b="0" dirty="0" smtClean="0"/>
              <a:t/>
            </a:r>
            <a:br>
              <a:rPr lang="uk-UA" sz="2400" b="0" dirty="0" smtClean="0"/>
            </a:br>
            <a:r>
              <a:rPr lang="uk-UA" sz="2400" b="0" dirty="0" smtClean="0"/>
              <a:t>(</a:t>
            </a:r>
            <a:r>
              <a:rPr lang="uk-UA" sz="2400" b="0" i="1" dirty="0"/>
              <a:t>WHO </a:t>
            </a:r>
            <a:r>
              <a:rPr lang="uk-UA" sz="2400" b="0" i="1" dirty="0" err="1"/>
              <a:t>End</a:t>
            </a:r>
            <a:r>
              <a:rPr lang="uk-UA" sz="2400" b="0" i="1" dirty="0"/>
              <a:t> TB </a:t>
            </a:r>
            <a:r>
              <a:rPr lang="uk-UA" sz="2400" b="0" i="1" dirty="0" err="1"/>
              <a:t>Strategy</a:t>
            </a:r>
            <a:r>
              <a:rPr lang="uk-UA" sz="2400" b="0" dirty="0"/>
              <a:t>) планує  завершення епідемії туберкульозу до 2030 р.</a:t>
            </a:r>
            <a:r>
              <a:rPr lang="uk-UA" sz="2400" dirty="0"/>
              <a:t/>
            </a:r>
            <a:br>
              <a:rPr lang="uk-UA" sz="2400" dirty="0"/>
            </a:br>
            <a:r>
              <a:rPr lang="ru-RU" sz="2400" b="0" dirty="0" smtClean="0"/>
              <a:t/>
            </a:r>
            <a:br>
              <a:rPr lang="ru-RU" sz="2400" b="0" dirty="0" smtClean="0"/>
            </a:br>
            <a:endParaRPr lang="uk-UA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128297" y="5236497"/>
            <a:ext cx="2952328" cy="1224136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uk-UA" sz="2400" i="1" dirty="0" smtClean="0"/>
              <a:t>Але в Європі таких хворих не 100, а понад  275 000</a:t>
            </a:r>
            <a:endParaRPr lang="uk-UA" sz="2400" i="1" dirty="0"/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/>
          </p:nvPr>
        </p:nvGraphicFramePr>
        <p:xfrm>
          <a:off x="3312121" y="258763"/>
          <a:ext cx="6265268" cy="6077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499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3" y="258007"/>
            <a:ext cx="4320256" cy="109803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dirty="0"/>
              <a:t>Ситуація з туберкульозом в Україні</a:t>
            </a:r>
            <a:r>
              <a:rPr lang="uk-UA" sz="2000" dirty="0"/>
              <a:t/>
            </a:r>
            <a:br>
              <a:rPr lang="uk-UA" sz="2000" dirty="0"/>
            </a:b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504" y="215751"/>
            <a:ext cx="2828925" cy="161925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032" y="1943943"/>
            <a:ext cx="9072783" cy="3844714"/>
          </a:xfrm>
        </p:spPr>
        <p:txBody>
          <a:bodyPr>
            <a:normAutofit lnSpcReduction="10000"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2000" dirty="0" smtClean="0"/>
              <a:t>У 1995 році в Україні проголошена епідемія туберкульозу: захворюваність стрімко збільшувалась і перевищила епідемічний поріг, який </a:t>
            </a:r>
            <a:r>
              <a:rPr lang="uk-UA" sz="2000" b="1" dirty="0" smtClean="0"/>
              <a:t>становить  50 випадків на 100 тис. населення.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2000" dirty="0" smtClean="0"/>
              <a:t>Україна віднесена до групи країн з високим рівнем захворюваності на туберкульоз та посідає за цим показником 7 місце в Європейському регіоні ВООЗ, після Росії, Грузії, Киргизстану, Румунії, Молдови, Казахстану.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2000" dirty="0" smtClean="0"/>
              <a:t>Згідно з рекомендаціями ВООЗ необхідно виліковувати мінімум 85% хворих  зі звичайним (чутливим) туберкульозом (ТБ) і 75% хворих із стійкими формами туберкульозу (МРТБ).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2000" dirty="0" smtClean="0"/>
              <a:t>Однак, в Україні низька ефективність: лікування серед вперше виявлених хворих на ТБ з позитивним мазком становить 62%, а серед хворих МРТБ - 34%.</a:t>
            </a:r>
            <a:endParaRPr lang="uk-UA" sz="2000" dirty="0"/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249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0208"/>
            <a:ext cx="9882726" cy="816490"/>
          </a:xfrm>
        </p:spPr>
        <p:txBody>
          <a:bodyPr>
            <a:noAutofit/>
          </a:bodyPr>
          <a:lstStyle/>
          <a:p>
            <a:pPr algn="ctr"/>
            <a:r>
              <a:rPr lang="uk-UA" sz="2500" dirty="0"/>
              <a:t>Структура захворюваності на туберкульоз в Україні (дані 2015 р.)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00" y="1198861"/>
            <a:ext cx="9824987" cy="5281314"/>
          </a:xfrm>
        </p:spPr>
      </p:pic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746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54" y="57528"/>
            <a:ext cx="8336467" cy="6283063"/>
          </a:xfrm>
        </p:spPr>
      </p:pic>
      <p:sp>
        <p:nvSpPr>
          <p:cNvPr id="2" name="Місце для номер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  <p:sp>
        <p:nvSpPr>
          <p:cNvPr id="3" name="Прямокутник 2"/>
          <p:cNvSpPr/>
          <p:nvPr/>
        </p:nvSpPr>
        <p:spPr>
          <a:xfrm>
            <a:off x="7560593" y="1223863"/>
            <a:ext cx="230425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2019 р.</a:t>
            </a:r>
            <a:r>
              <a:rPr lang="uk-UA" dirty="0"/>
              <a:t> найвищі показники були в Одеській (138,5 випадків на 100 тис. населення), Дніпропетровській (79,1), </a:t>
            </a:r>
            <a:endParaRPr lang="uk-UA" dirty="0" smtClean="0"/>
          </a:p>
          <a:p>
            <a:r>
              <a:rPr lang="uk-UA" dirty="0" smtClean="0"/>
              <a:t>Херсонській </a:t>
            </a:r>
            <a:r>
              <a:rPr lang="uk-UA" dirty="0"/>
              <a:t>(77,9), Кіровоградській (75,3), </a:t>
            </a:r>
            <a:endParaRPr lang="uk-UA" dirty="0" smtClean="0"/>
          </a:p>
          <a:p>
            <a:r>
              <a:rPr lang="uk-UA" dirty="0" smtClean="0"/>
              <a:t>Запорізькій </a:t>
            </a:r>
            <a:r>
              <a:rPr lang="uk-UA" dirty="0"/>
              <a:t>(71,7) та Київській (71,3) областях.</a:t>
            </a:r>
          </a:p>
        </p:txBody>
      </p:sp>
    </p:spTree>
    <p:extLst>
      <p:ext uri="{BB962C8B-B14F-4D97-AF65-F5344CB8AC3E}">
        <p14:creationId xmlns:p14="http://schemas.microsoft.com/office/powerpoint/2010/main" val="28265349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3541</TotalTime>
  <Words>737</Words>
  <Application>Microsoft Office PowerPoint</Application>
  <PresentationFormat>Довільний</PresentationFormat>
  <Paragraphs>70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Тема Office</vt:lpstr>
      <vt:lpstr>Туберкульоз – одна й з найскладніших соціально-політичних і медичних проблем  сучасного світу </vt:lpstr>
      <vt:lpstr>Презентація PowerPoint</vt:lpstr>
      <vt:lpstr>Експерти ВООЗ вважають туберкульоз однією з 10 найбільш небезпечних інфекцій у світі. </vt:lpstr>
      <vt:lpstr>Презентація PowerPoint</vt:lpstr>
      <vt:lpstr>Презентація PowerPoint</vt:lpstr>
      <vt:lpstr>Прийнята у 2014 р. ВООЗ «Стратегії подолання туберкульозу»  (WHO End TB Strategy) планує  завершення епідемії туберкульозу до 2030 р.  </vt:lpstr>
      <vt:lpstr>Ситуація з туберкульозом в Україні </vt:lpstr>
      <vt:lpstr>Структура захворюваності на туберкульоз в Україні (дані 2015 р.)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ZOYA</dc:creator>
  <cp:lastModifiedBy>Зоя</cp:lastModifiedBy>
  <cp:revision>233</cp:revision>
  <cp:lastPrinted>2020-02-09T16:03:36Z</cp:lastPrinted>
  <dcterms:created xsi:type="dcterms:W3CDTF">2017-02-14T15:15:04Z</dcterms:created>
  <dcterms:modified xsi:type="dcterms:W3CDTF">2022-04-29T07:57:00Z</dcterms:modified>
</cp:coreProperties>
</file>