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42"/>
  </p:notesMasterIdLst>
  <p:sldIdLst>
    <p:sldId id="256" r:id="rId2"/>
    <p:sldId id="353" r:id="rId3"/>
    <p:sldId id="354" r:id="rId4"/>
    <p:sldId id="378" r:id="rId5"/>
    <p:sldId id="395" r:id="rId6"/>
    <p:sldId id="379" r:id="rId7"/>
    <p:sldId id="380" r:id="rId8"/>
    <p:sldId id="381" r:id="rId9"/>
    <p:sldId id="385" r:id="rId10"/>
    <p:sldId id="397" r:id="rId11"/>
    <p:sldId id="398" r:id="rId12"/>
    <p:sldId id="399" r:id="rId13"/>
    <p:sldId id="400" r:id="rId14"/>
    <p:sldId id="401" r:id="rId15"/>
    <p:sldId id="402" r:id="rId16"/>
    <p:sldId id="403" r:id="rId17"/>
    <p:sldId id="383" r:id="rId18"/>
    <p:sldId id="382" r:id="rId19"/>
    <p:sldId id="396" r:id="rId20"/>
    <p:sldId id="404" r:id="rId21"/>
    <p:sldId id="405" r:id="rId22"/>
    <p:sldId id="406" r:id="rId23"/>
    <p:sldId id="407" r:id="rId24"/>
    <p:sldId id="384" r:id="rId25"/>
    <p:sldId id="409" r:id="rId26"/>
    <p:sldId id="408" r:id="rId27"/>
    <p:sldId id="386" r:id="rId28"/>
    <p:sldId id="387" r:id="rId29"/>
    <p:sldId id="388" r:id="rId30"/>
    <p:sldId id="390" r:id="rId31"/>
    <p:sldId id="389" r:id="rId32"/>
    <p:sldId id="391" r:id="rId33"/>
    <p:sldId id="392" r:id="rId34"/>
    <p:sldId id="393" r:id="rId35"/>
    <p:sldId id="394" r:id="rId36"/>
    <p:sldId id="411" r:id="rId37"/>
    <p:sldId id="414" r:id="rId38"/>
    <p:sldId id="412" r:id="rId39"/>
    <p:sldId id="413" r:id="rId40"/>
    <p:sldId id="410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4767" autoAdjust="0"/>
  </p:normalViewPr>
  <p:slideViewPr>
    <p:cSldViewPr>
      <p:cViewPr varScale="1">
        <p:scale>
          <a:sx n="109" d="100"/>
          <a:sy n="109" d="100"/>
        </p:scale>
        <p:origin x="17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CDD79-D746-42CA-A273-CF0412A44962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F1605-7DC7-42C8-9602-0E1C1244E86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95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F1605-7DC7-42C8-9602-0E1C1244E862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54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9600" dirty="0">
                <a:solidFill>
                  <a:srgbClr val="FFFF00"/>
                </a:solidFill>
              </a:rPr>
              <a:t>Тем</a:t>
            </a:r>
            <a:r>
              <a:rPr lang="uk-UA" sz="9600" dirty="0">
                <a:solidFill>
                  <a:srgbClr val="FFFF00"/>
                </a:solidFill>
              </a:rPr>
              <a:t>а</a:t>
            </a:r>
            <a:r>
              <a:rPr lang="ru-RU" sz="9600" dirty="0">
                <a:solidFill>
                  <a:srgbClr val="FFFF00"/>
                </a:solidFill>
              </a:rPr>
              <a:t>. </a:t>
            </a:r>
            <a:r>
              <a:rPr lang="en-US" sz="9600" dirty="0">
                <a:solidFill>
                  <a:srgbClr val="FFFF00"/>
                </a:solidFill>
              </a:rPr>
              <a:t>CSS3</a:t>
            </a:r>
            <a:endParaRPr lang="uk-UA" sz="9600" dirty="0">
              <a:solidFill>
                <a:schemeClr val="tx1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043608" y="4941168"/>
            <a:ext cx="7854696" cy="1752600"/>
          </a:xfrm>
        </p:spPr>
        <p:txBody>
          <a:bodyPr>
            <a:normAutofit lnSpcReduction="10000"/>
          </a:bodyPr>
          <a:lstStyle/>
          <a:p>
            <a:r>
              <a:rPr lang="ru-RU" i="1" dirty="0"/>
              <a:t>Морозов </a:t>
            </a:r>
            <a:r>
              <a:rPr lang="ru-RU" i="1" dirty="0" err="1"/>
              <a:t>Андр</a:t>
            </a:r>
            <a:r>
              <a:rPr lang="uk-UA" i="1" dirty="0" err="1"/>
              <a:t>ій</a:t>
            </a:r>
            <a:r>
              <a:rPr lang="uk-UA" i="1" dirty="0"/>
              <a:t> Васильович, </a:t>
            </a:r>
          </a:p>
          <a:p>
            <a:r>
              <a:rPr lang="uk-UA" i="1" dirty="0" err="1"/>
              <a:t>к.т.н</a:t>
            </a:r>
            <a:r>
              <a:rPr lang="uk-UA" i="1" dirty="0"/>
              <a:t>, доц., </a:t>
            </a:r>
          </a:p>
          <a:p>
            <a:r>
              <a:rPr lang="uk-UA" i="1" dirty="0"/>
              <a:t>декан факультету інформаційно-</a:t>
            </a:r>
            <a:r>
              <a:rPr lang="uk-UA" i="1" dirty="0" err="1"/>
              <a:t>комп</a:t>
            </a:r>
            <a:r>
              <a:rPr lang="en-US" i="1" dirty="0"/>
              <a:t>’</a:t>
            </a:r>
            <a:r>
              <a:rPr lang="uk-UA" i="1" dirty="0" err="1"/>
              <a:t>ютерних</a:t>
            </a:r>
            <a:r>
              <a:rPr lang="uk-UA" i="1" dirty="0"/>
              <a:t> технологій ЖДТУ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15516" y="2636912"/>
            <a:ext cx="8712968" cy="378565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&gt;Ось так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можна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оформити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абзаци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які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слідують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після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зображень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1.jpg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Vincent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van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Gogh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Green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Wheat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Fields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Auvers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1890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Painting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Lorem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ipsum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dolor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sit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amet</a:t>
            </a:r>
            <a:r>
              <a:rPr kumimoji="0" lang="en-US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2.jpg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Claude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Monet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Japanese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Footbridge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1899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Painting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Lorem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ipsum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dolor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sit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amet</a:t>
            </a:r>
            <a:r>
              <a:rPr lang="en-US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kumimoji="0" lang="ru-RU" altLang="ru-RU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1520" y="21754"/>
            <a:ext cx="6336704" cy="23083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body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font-size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en-US" altLang="ru-RU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font-style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italic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font-size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ru-RU" altLang="ru-RU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51520" y="2420888"/>
            <a:ext cx="87129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/>
          <a:srcRect b="36403"/>
          <a:stretch/>
        </p:blipFill>
        <p:spPr>
          <a:xfrm>
            <a:off x="359532" y="21755"/>
            <a:ext cx="8424936" cy="6719614"/>
          </a:xfrm>
          <a:prstGeom prst="rect">
            <a:avLst/>
          </a:prstGeom>
          <a:effectLst>
            <a:outerShdw blurRad="63500" sx="99000" sy="99000" algn="ctr" rotWithShape="0">
              <a:schemeClr val="bg1">
                <a:alpha val="86000"/>
              </a:schemeClr>
            </a:outerShdw>
          </a:effectLst>
        </p:spPr>
      </p:pic>
      <p:sp>
        <p:nvSpPr>
          <p:cNvPr id="14" name="Овал 13"/>
          <p:cNvSpPr/>
          <p:nvPr/>
        </p:nvSpPr>
        <p:spPr>
          <a:xfrm>
            <a:off x="234008" y="4077072"/>
            <a:ext cx="4248472" cy="576064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93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3200" b="1" dirty="0">
              <a:solidFill>
                <a:srgbClr val="C00000"/>
              </a:solidFill>
            </a:endParaRPr>
          </a:p>
          <a:p>
            <a:pPr algn="ctr"/>
            <a:endParaRPr lang="uk-UA" sz="32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511225"/>
            <a:ext cx="89644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2</a:t>
            </a:r>
            <a:r>
              <a:rPr lang="ru-RU" sz="3200" b="1" dirty="0"/>
              <a:t>) </a:t>
            </a:r>
            <a:r>
              <a:rPr lang="en-US" sz="3200" b="1" dirty="0">
                <a:solidFill>
                  <a:srgbClr val="0070C0"/>
                </a:solidFill>
              </a:rPr>
              <a:t>E </a:t>
            </a:r>
            <a:r>
              <a:rPr lang="en-US" sz="3200" b="1" dirty="0">
                <a:solidFill>
                  <a:srgbClr val="FF0000"/>
                </a:solidFill>
              </a:rPr>
              <a:t>~</a:t>
            </a:r>
            <a:r>
              <a:rPr lang="en-US" sz="3200" b="1" dirty="0">
                <a:solidFill>
                  <a:srgbClr val="0070C0"/>
                </a:solidFill>
              </a:rPr>
              <a:t> F</a:t>
            </a:r>
            <a:r>
              <a:rPr lang="en-US" sz="3200" b="1" dirty="0"/>
              <a:t> { … }</a:t>
            </a:r>
          </a:p>
          <a:p>
            <a:r>
              <a:rPr lang="ru-RU" sz="3200" dirty="0"/>
              <a:t>Стиль </a:t>
            </a:r>
            <a:r>
              <a:rPr lang="ru-RU" sz="3200" dirty="0" err="1"/>
              <a:t>застосову</a:t>
            </a:r>
            <a:r>
              <a:rPr lang="uk-UA" sz="3200" dirty="0" err="1"/>
              <a:t>ється</a:t>
            </a:r>
            <a:r>
              <a:rPr lang="uk-UA" sz="3200" dirty="0"/>
              <a:t> до усіх елементів </a:t>
            </a:r>
            <a:r>
              <a:rPr lang="en-US" sz="3200" dirty="0">
                <a:solidFill>
                  <a:srgbClr val="0070C0"/>
                </a:solidFill>
              </a:rPr>
              <a:t>F</a:t>
            </a:r>
            <a:r>
              <a:rPr lang="en-US" sz="3200" dirty="0"/>
              <a:t>,</a:t>
            </a:r>
            <a:r>
              <a:rPr lang="ru-RU" sz="3200" dirty="0"/>
              <a:t> </a:t>
            </a:r>
            <a:r>
              <a:rPr lang="uk-UA" sz="3200" dirty="0"/>
              <a:t>які розташовуються після елемента, заданого селектором </a:t>
            </a:r>
            <a:r>
              <a:rPr lang="ru-RU" sz="3200" dirty="0">
                <a:solidFill>
                  <a:srgbClr val="0070C0"/>
                </a:solidFill>
              </a:rPr>
              <a:t>Е</a:t>
            </a:r>
            <a:r>
              <a:rPr lang="ru-RU" sz="3200" dirty="0"/>
              <a:t>.</a:t>
            </a:r>
            <a:endParaRPr lang="en-US" sz="32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157963" y="2105739"/>
            <a:ext cx="2949846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4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h2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~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red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084168" y="2105739"/>
            <a:ext cx="0" cy="45551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102970" y="3306068"/>
            <a:ext cx="30598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39573" y="2705904"/>
            <a:ext cx="5769528" cy="397031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I'm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paragraph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I'm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paragraph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h1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Header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1&lt;/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h1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I'm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paragraph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h2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Monkey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hair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h2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&gt;I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selected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!&lt;/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&gt;I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selected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!&lt;/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kumimoji="0" lang="ru-RU" altLang="ru-RU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4579" y="3414091"/>
            <a:ext cx="1736613" cy="328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92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3200" b="1" dirty="0">
              <a:solidFill>
                <a:srgbClr val="C00000"/>
              </a:solidFill>
            </a:endParaRPr>
          </a:p>
          <a:p>
            <a:pPr algn="ctr"/>
            <a:endParaRPr lang="uk-UA" sz="32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44927"/>
            <a:ext cx="89644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3</a:t>
            </a:r>
            <a:r>
              <a:rPr lang="ru-RU" sz="3200" b="1" dirty="0"/>
              <a:t>) </a:t>
            </a:r>
            <a:r>
              <a:rPr lang="en-US" sz="3200" b="1" dirty="0">
                <a:solidFill>
                  <a:srgbClr val="0070C0"/>
                </a:solidFill>
              </a:rPr>
              <a:t>E </a:t>
            </a:r>
            <a:r>
              <a:rPr lang="en-US" sz="3200" b="1" dirty="0">
                <a:solidFill>
                  <a:srgbClr val="FF0000"/>
                </a:solidFill>
              </a:rPr>
              <a:t>&gt;</a:t>
            </a:r>
            <a:r>
              <a:rPr lang="en-US" sz="3200" b="1" dirty="0">
                <a:solidFill>
                  <a:srgbClr val="0070C0"/>
                </a:solidFill>
              </a:rPr>
              <a:t> F</a:t>
            </a:r>
            <a:r>
              <a:rPr lang="en-US" sz="3200" b="1" dirty="0"/>
              <a:t> { … }</a:t>
            </a:r>
          </a:p>
          <a:p>
            <a:r>
              <a:rPr lang="ru-RU" sz="3200" dirty="0"/>
              <a:t>Стиль </a:t>
            </a:r>
            <a:r>
              <a:rPr lang="ru-RU" sz="3200" dirty="0" err="1"/>
              <a:t>застосову</a:t>
            </a:r>
            <a:r>
              <a:rPr lang="uk-UA" sz="3200" dirty="0" err="1"/>
              <a:t>ється</a:t>
            </a:r>
            <a:r>
              <a:rPr lang="uk-UA" sz="3200" dirty="0"/>
              <a:t> до усіх елементів </a:t>
            </a:r>
            <a:r>
              <a:rPr lang="en-US" sz="3200" dirty="0">
                <a:solidFill>
                  <a:srgbClr val="0070C0"/>
                </a:solidFill>
              </a:rPr>
              <a:t>F</a:t>
            </a:r>
            <a:r>
              <a:rPr lang="en-US" sz="3200" dirty="0"/>
              <a:t>,</a:t>
            </a:r>
            <a:r>
              <a:rPr lang="ru-RU" sz="3200" dirty="0"/>
              <a:t> </a:t>
            </a:r>
            <a:r>
              <a:rPr lang="uk-UA" sz="3200" dirty="0"/>
              <a:t>які є безпосередніми нащадками тегу, який відповідає селектору </a:t>
            </a:r>
            <a:r>
              <a:rPr lang="ru-RU" sz="3200" dirty="0">
                <a:solidFill>
                  <a:srgbClr val="0070C0"/>
                </a:solidFill>
              </a:rPr>
              <a:t>Е</a:t>
            </a:r>
            <a:r>
              <a:rPr lang="ru-RU" sz="3200" dirty="0"/>
              <a:t>.</a:t>
            </a:r>
            <a:endParaRPr lang="en-US" sz="32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436096" y="2291033"/>
            <a:ext cx="0" cy="25152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2" y="2497968"/>
            <a:ext cx="4977645" cy="23083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"#"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"#"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Second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&lt;/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kumimoji="0" lang="ru-RU" altLang="ru-RU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844463" y="2369443"/>
            <a:ext cx="3318537" cy="23083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font-size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26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red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ru-RU" altLang="ru-RU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70459" y="4806292"/>
            <a:ext cx="88030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54" y="4934817"/>
            <a:ext cx="1222567" cy="1737333"/>
          </a:xfrm>
          <a:prstGeom prst="rect">
            <a:avLst/>
          </a:prstGeom>
        </p:spPr>
      </p:pic>
      <p:cxnSp>
        <p:nvCxnSpPr>
          <p:cNvPr id="18" name="Прямая со стрелкой 17"/>
          <p:cNvCxnSpPr/>
          <p:nvPr/>
        </p:nvCxnSpPr>
        <p:spPr>
          <a:xfrm flipH="1">
            <a:off x="4144504" y="2988325"/>
            <a:ext cx="1867656" cy="80635"/>
          </a:xfrm>
          <a:prstGeom prst="straightConnector1">
            <a:avLst/>
          </a:prstGeom>
          <a:ln w="53975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70460" y="2266409"/>
            <a:ext cx="88030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 flipV="1">
            <a:off x="4144504" y="3198918"/>
            <a:ext cx="1867656" cy="839622"/>
          </a:xfrm>
          <a:prstGeom prst="straightConnector1">
            <a:avLst/>
          </a:prstGeom>
          <a:ln w="53975">
            <a:solidFill>
              <a:srgbClr val="92D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 flipV="1">
            <a:off x="5078332" y="3913738"/>
            <a:ext cx="933828" cy="167868"/>
          </a:xfrm>
          <a:prstGeom prst="straightConnector1">
            <a:avLst/>
          </a:prstGeom>
          <a:ln w="53975">
            <a:solidFill>
              <a:srgbClr val="92D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2"/>
          <p:cNvSpPr>
            <a:spLocks noChangeArrowheads="1"/>
          </p:cNvSpPr>
          <p:nvPr/>
        </p:nvSpPr>
        <p:spPr bwMode="auto">
          <a:xfrm>
            <a:off x="1546095" y="4881951"/>
            <a:ext cx="7597905" cy="9541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kumimoji="0" lang="en-US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… } –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застосу</a:t>
            </a:r>
            <a:r>
              <a:rPr kumimoji="0" lang="uk-UA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ється</a:t>
            </a:r>
            <a:r>
              <a:rPr kumimoji="0" lang="uk-UA" altLang="ru-RU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до</a:t>
            </a:r>
            <a:r>
              <a:rPr kumimoji="0" lang="en-US" altLang="ru-RU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uk-UA" altLang="ru-RU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тегів </a:t>
            </a:r>
            <a:r>
              <a:rPr lang="en-US" altLang="ru-RU" sz="28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uk-UA" altLang="ru-RU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які </a:t>
            </a:r>
            <a:r>
              <a:rPr kumimoji="0" lang="en-US" altLang="ru-RU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ru-RU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ru-RU" altLang="ru-RU" sz="2400" b="0" i="0" u="none" strike="noStrike" cap="none" normalizeH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розташовані</a:t>
            </a:r>
            <a:r>
              <a:rPr kumimoji="0" lang="ru-RU" altLang="ru-RU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none" strike="noStrike" cap="none" normalizeH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безпосередньо</a:t>
            </a:r>
            <a:r>
              <a:rPr kumimoji="0" lang="ru-RU" altLang="ru-RU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kumimoji="0" lang="ru-RU" altLang="ru-RU" sz="2400" b="0" i="0" u="none" strike="noStrike" cap="none" normalizeH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тезі</a:t>
            </a:r>
            <a:r>
              <a:rPr kumimoji="0" lang="ru-RU" altLang="ru-RU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en-US" altLang="ru-RU" sz="28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id="block"</a:t>
            </a:r>
            <a:endParaRPr lang="ru-RU" altLang="ru-RU" sz="2800" b="1" dirty="0">
              <a:solidFill>
                <a:srgbClr val="000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4" name="Rectangle 2"/>
          <p:cNvSpPr>
            <a:spLocks noChangeArrowheads="1"/>
          </p:cNvSpPr>
          <p:nvPr/>
        </p:nvSpPr>
        <p:spPr bwMode="auto">
          <a:xfrm>
            <a:off x="1528211" y="5818938"/>
            <a:ext cx="7597905" cy="9541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kumimoji="0" lang="en-US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… } –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застосу</a:t>
            </a:r>
            <a:r>
              <a:rPr kumimoji="0" lang="uk-UA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ється</a:t>
            </a:r>
            <a:r>
              <a:rPr kumimoji="0" lang="uk-UA" altLang="ru-RU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до</a:t>
            </a:r>
            <a:r>
              <a:rPr kumimoji="0" lang="en-US" altLang="ru-RU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uk-UA" altLang="ru-RU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тегів </a:t>
            </a:r>
            <a:r>
              <a:rPr lang="en-US" altLang="ru-RU" sz="28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uk-UA" altLang="ru-RU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які </a:t>
            </a:r>
            <a:r>
              <a:rPr kumimoji="0" lang="en-US" altLang="ru-RU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ru-RU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ru-RU" altLang="ru-RU" sz="2400" b="0" i="0" u="none" strike="noStrike" cap="none" normalizeH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розташовані</a:t>
            </a:r>
            <a:r>
              <a:rPr kumimoji="0" lang="ru-RU" altLang="ru-RU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kumimoji="0" lang="ru-RU" alt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будь-</a:t>
            </a:r>
            <a:r>
              <a:rPr kumimoji="0" lang="ru-RU" altLang="ru-RU" sz="24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якому</a:t>
            </a:r>
            <a:r>
              <a:rPr kumimoji="0" lang="ru-RU" alt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тезі</a:t>
            </a:r>
            <a:r>
              <a:rPr kumimoji="0" lang="ru-RU" alt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en-US" altLang="ru-RU" sz="28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id="block"</a:t>
            </a:r>
            <a:endParaRPr lang="ru-RU" altLang="ru-RU" sz="2800" b="1" dirty="0">
              <a:solidFill>
                <a:srgbClr val="000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62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53" grpId="0" animBg="1"/>
      <p:bldP spid="5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3200" b="1" dirty="0">
              <a:solidFill>
                <a:srgbClr val="C00000"/>
              </a:solidFill>
            </a:endParaRPr>
          </a:p>
          <a:p>
            <a:pPr algn="ctr"/>
            <a:endParaRPr lang="uk-UA" sz="32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44927"/>
            <a:ext cx="8964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4) </a:t>
            </a:r>
            <a:r>
              <a:rPr lang="uk-UA" sz="3200" b="1" dirty="0" err="1">
                <a:solidFill>
                  <a:srgbClr val="0070C0"/>
                </a:solidFill>
              </a:rPr>
              <a:t>селектри</a:t>
            </a:r>
            <a:r>
              <a:rPr lang="uk-UA" sz="3200" b="1" dirty="0">
                <a:solidFill>
                  <a:srgbClr val="0070C0"/>
                </a:solidFill>
              </a:rPr>
              <a:t> атрибутів: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194444"/>
              </p:ext>
            </p:extLst>
          </p:nvPr>
        </p:nvGraphicFramePr>
        <p:xfrm>
          <a:off x="0" y="1049834"/>
          <a:ext cx="91440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7824">
                  <a:extLst>
                    <a:ext uri="{9D8B030D-6E8A-4147-A177-3AD203B41FA5}">
                      <a16:colId xmlns:a16="http://schemas.microsoft.com/office/drawing/2014/main" val="4100814963"/>
                    </a:ext>
                  </a:extLst>
                </a:gridCol>
                <a:gridCol w="6156176">
                  <a:extLst>
                    <a:ext uri="{9D8B030D-6E8A-4147-A177-3AD203B41FA5}">
                      <a16:colId xmlns:a16="http://schemas.microsoft.com/office/drawing/2014/main" val="20333082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Селектор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Пояснення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736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ru-RU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атрибут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2800" dirty="0"/>
                        <a:t>теги,</a:t>
                      </a:r>
                      <a:r>
                        <a:rPr lang="uk-UA" sz="2800" baseline="0" dirty="0"/>
                        <a:t> у яких є вказаний атрибут:</a:t>
                      </a:r>
                      <a:endParaRPr lang="ru-RU" sz="2800" baseline="0" dirty="0"/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тег 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атрибут=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"....."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/&gt;</a:t>
                      </a:r>
                      <a:endParaRPr kumimoji="0" lang="ru-RU" altLang="ru-RU" sz="5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595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ru-RU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атрибут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="</a:t>
                      </a:r>
                      <a:r>
                        <a:rPr lang="ru-RU" sz="2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знач</a:t>
                      </a:r>
                      <a:r>
                        <a:rPr lang="ru-RU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2800" dirty="0"/>
                        <a:t>теги,</a:t>
                      </a:r>
                      <a:r>
                        <a:rPr lang="uk-UA" sz="2800" baseline="0" dirty="0"/>
                        <a:t> у яких вказаний атрибут</a:t>
                      </a:r>
                      <a:r>
                        <a:rPr lang="ru-RU" sz="2800" baseline="0" dirty="0"/>
                        <a:t> </a:t>
                      </a:r>
                      <a:r>
                        <a:rPr lang="ru-RU" sz="2800" baseline="0" dirty="0" err="1"/>
                        <a:t>ма</a:t>
                      </a:r>
                      <a:r>
                        <a:rPr lang="uk-UA" sz="2800" baseline="0" dirty="0"/>
                        <a:t>є вказане значення:</a:t>
                      </a:r>
                      <a:endParaRPr lang="ru-RU" sz="2800" baseline="0" dirty="0"/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тег 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атрибут=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kumimoji="0" lang="ru-RU" altLang="ru-RU" sz="2800" b="1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знач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/&gt;</a:t>
                      </a:r>
                      <a:endParaRPr kumimoji="0" lang="ru-RU" altLang="ru-RU" sz="5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386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ru-RU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атрибут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^="</a:t>
                      </a:r>
                      <a:r>
                        <a:rPr lang="ru-RU" sz="2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знач</a:t>
                      </a:r>
                      <a:r>
                        <a:rPr lang="ru-RU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2800" dirty="0"/>
                        <a:t>теги,</a:t>
                      </a:r>
                      <a:r>
                        <a:rPr lang="uk-UA" sz="2800" baseline="0" dirty="0"/>
                        <a:t> у яких </a:t>
                      </a:r>
                      <a:r>
                        <a:rPr lang="ru-RU" sz="2800" baseline="0" dirty="0" err="1"/>
                        <a:t>значення</a:t>
                      </a:r>
                      <a:r>
                        <a:rPr lang="ru-RU" sz="2800" baseline="0" dirty="0"/>
                        <a:t> </a:t>
                      </a:r>
                      <a:r>
                        <a:rPr lang="uk-UA" sz="2800" baseline="0" dirty="0"/>
                        <a:t>атрибуту</a:t>
                      </a:r>
                      <a:r>
                        <a:rPr lang="ru-RU" sz="2800" baseline="0" dirty="0"/>
                        <a:t> </a:t>
                      </a:r>
                      <a:r>
                        <a:rPr lang="ru-RU" sz="2800" baseline="0" dirty="0" err="1"/>
                        <a:t>починається</a:t>
                      </a:r>
                      <a:r>
                        <a:rPr lang="ru-RU" sz="2800" baseline="0" dirty="0"/>
                        <a:t> з </a:t>
                      </a:r>
                      <a:r>
                        <a:rPr lang="ru-RU" sz="2800" baseline="0" dirty="0" err="1"/>
                        <a:t>вказаного</a:t>
                      </a:r>
                      <a:r>
                        <a:rPr lang="ru-RU" sz="2800" baseline="0" dirty="0"/>
                        <a:t> тексту</a:t>
                      </a:r>
                      <a:r>
                        <a:rPr lang="uk-UA" sz="2800" baseline="0" dirty="0"/>
                        <a:t>:</a:t>
                      </a:r>
                      <a:endParaRPr lang="ru-RU" sz="2800" baseline="0" dirty="0"/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тег 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атрибут=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  <a:r>
                        <a:rPr kumimoji="0" lang="ru-RU" altLang="ru-RU" sz="2800" b="1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знач</a:t>
                      </a:r>
                      <a:r>
                        <a:rPr kumimoji="0" lang="ru-RU" altLang="ru-RU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ення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…"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/&gt;</a:t>
                      </a:r>
                      <a:endParaRPr kumimoji="0" lang="ru-RU" altLang="ru-RU" sz="5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473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37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3200" b="1" dirty="0">
              <a:solidFill>
                <a:srgbClr val="C00000"/>
              </a:solidFill>
            </a:endParaRPr>
          </a:p>
          <a:p>
            <a:pPr algn="ctr"/>
            <a:endParaRPr lang="uk-UA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38606"/>
              </p:ext>
            </p:extLst>
          </p:nvPr>
        </p:nvGraphicFramePr>
        <p:xfrm>
          <a:off x="0" y="511225"/>
          <a:ext cx="914400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7824">
                  <a:extLst>
                    <a:ext uri="{9D8B030D-6E8A-4147-A177-3AD203B41FA5}">
                      <a16:colId xmlns:a16="http://schemas.microsoft.com/office/drawing/2014/main" val="4100814963"/>
                    </a:ext>
                  </a:extLst>
                </a:gridCol>
                <a:gridCol w="6156176">
                  <a:extLst>
                    <a:ext uri="{9D8B030D-6E8A-4147-A177-3AD203B41FA5}">
                      <a16:colId xmlns:a16="http://schemas.microsoft.com/office/drawing/2014/main" val="20333082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Селектор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Пояснення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736876"/>
                  </a:ext>
                </a:extLst>
              </a:tr>
              <a:tr h="106601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ru-RU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атрибут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$="</a:t>
                      </a:r>
                      <a:r>
                        <a:rPr lang="ru-RU" sz="2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знач</a:t>
                      </a:r>
                      <a:r>
                        <a:rPr lang="ru-RU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2800" dirty="0"/>
                        <a:t>теги,</a:t>
                      </a:r>
                      <a:r>
                        <a:rPr lang="uk-UA" sz="2800" baseline="0" dirty="0"/>
                        <a:t> у яких </a:t>
                      </a:r>
                      <a:r>
                        <a:rPr lang="ru-RU" sz="2800" baseline="0" dirty="0" err="1"/>
                        <a:t>значення</a:t>
                      </a:r>
                      <a:r>
                        <a:rPr lang="ru-RU" sz="2800" baseline="0" dirty="0"/>
                        <a:t> </a:t>
                      </a:r>
                      <a:r>
                        <a:rPr lang="uk-UA" sz="2800" baseline="0" dirty="0"/>
                        <a:t>атрибуту</a:t>
                      </a:r>
                      <a:r>
                        <a:rPr lang="ru-RU" sz="2800" baseline="0" dirty="0"/>
                        <a:t> </a:t>
                      </a:r>
                      <a:r>
                        <a:rPr lang="uk-UA" sz="2800" baseline="0" dirty="0"/>
                        <a:t>закінчується</a:t>
                      </a:r>
                      <a:r>
                        <a:rPr lang="ru-RU" sz="2800" baseline="0" dirty="0"/>
                        <a:t> </a:t>
                      </a:r>
                      <a:r>
                        <a:rPr lang="ru-RU" sz="2800" baseline="0" dirty="0" err="1"/>
                        <a:t>вказаним</a:t>
                      </a:r>
                      <a:r>
                        <a:rPr lang="ru-RU" sz="2800" baseline="0" dirty="0"/>
                        <a:t> текстом</a:t>
                      </a:r>
                      <a:r>
                        <a:rPr lang="uk-UA" sz="2800" baseline="0" dirty="0"/>
                        <a:t>:</a:t>
                      </a:r>
                      <a:endParaRPr lang="ru-RU" sz="2800" baseline="0" dirty="0"/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тег 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атрибут=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"......</a:t>
                      </a:r>
                      <a:r>
                        <a:rPr kumimoji="0" lang="ru-RU" altLang="ru-RU" sz="2800" b="1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знач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/&gt;</a:t>
                      </a:r>
                      <a:endParaRPr kumimoji="0" lang="ru-RU" altLang="ru-RU" sz="5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508945"/>
                  </a:ext>
                </a:extLst>
              </a:tr>
              <a:tr h="106601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ru-RU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атрибут</a:t>
                      </a:r>
                      <a:r>
                        <a:rPr lang="uk-UA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="</a:t>
                      </a:r>
                      <a:r>
                        <a:rPr lang="ru-RU" sz="2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знач</a:t>
                      </a:r>
                      <a:r>
                        <a:rPr lang="ru-RU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2800" dirty="0"/>
                        <a:t>теги,</a:t>
                      </a:r>
                      <a:r>
                        <a:rPr lang="uk-UA" sz="2800" baseline="0" dirty="0"/>
                        <a:t> у яких </a:t>
                      </a:r>
                      <a:r>
                        <a:rPr lang="ru-RU" sz="2800" baseline="0" dirty="0" err="1"/>
                        <a:t>значення</a:t>
                      </a:r>
                      <a:r>
                        <a:rPr lang="ru-RU" sz="2800" baseline="0" dirty="0"/>
                        <a:t> </a:t>
                      </a:r>
                      <a:r>
                        <a:rPr lang="uk-UA" sz="2800" baseline="0" dirty="0"/>
                        <a:t>атрибуту</a:t>
                      </a:r>
                      <a:r>
                        <a:rPr lang="ru-RU" sz="2800" baseline="0" dirty="0"/>
                        <a:t> </a:t>
                      </a:r>
                      <a:r>
                        <a:rPr lang="ru-RU" sz="2800" baseline="0" dirty="0" err="1"/>
                        <a:t>містить</a:t>
                      </a:r>
                      <a:r>
                        <a:rPr lang="ru-RU" sz="2800" baseline="0" dirty="0"/>
                        <a:t> </a:t>
                      </a:r>
                      <a:r>
                        <a:rPr lang="ru-RU" sz="2800" baseline="0" dirty="0" err="1"/>
                        <a:t>вказаний</a:t>
                      </a:r>
                      <a:r>
                        <a:rPr lang="ru-RU" sz="2800" baseline="0" dirty="0"/>
                        <a:t> текст</a:t>
                      </a:r>
                      <a:r>
                        <a:rPr lang="uk-UA" sz="2800" baseline="0" dirty="0"/>
                        <a:t>:</a:t>
                      </a:r>
                      <a:endParaRPr lang="ru-RU" sz="2800" baseline="0" dirty="0"/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тег 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атрибут=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"...</a:t>
                      </a:r>
                      <a:r>
                        <a:rPr kumimoji="0" lang="ru-RU" altLang="ru-RU" sz="2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знач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..." </a:t>
                      </a: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/&gt;</a:t>
                      </a:r>
                      <a:endParaRPr kumimoji="0" lang="ru-RU" altLang="ru-RU" sz="5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473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ru-RU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атрибут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~="</a:t>
                      </a:r>
                      <a:r>
                        <a:rPr lang="ru-RU" sz="2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знач</a:t>
                      </a:r>
                      <a:r>
                        <a:rPr lang="ru-RU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ru-RU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2800" dirty="0"/>
                        <a:t>теги,</a:t>
                      </a:r>
                      <a:r>
                        <a:rPr lang="uk-UA" sz="2800" baseline="0" dirty="0"/>
                        <a:t> у яких </a:t>
                      </a:r>
                      <a:r>
                        <a:rPr lang="ru-RU" sz="2800" baseline="0" dirty="0" err="1"/>
                        <a:t>значення</a:t>
                      </a:r>
                      <a:r>
                        <a:rPr lang="ru-RU" sz="2800" baseline="0" dirty="0"/>
                        <a:t> </a:t>
                      </a:r>
                      <a:r>
                        <a:rPr lang="uk-UA" sz="2800" baseline="0" dirty="0"/>
                        <a:t>атрибуту</a:t>
                      </a:r>
                      <a:r>
                        <a:rPr lang="ru-RU" sz="2800" baseline="0" dirty="0"/>
                        <a:t> </a:t>
                      </a:r>
                      <a:r>
                        <a:rPr lang="uk-UA" sz="2800" baseline="0" dirty="0"/>
                        <a:t>містить слово </a:t>
                      </a:r>
                      <a:r>
                        <a:rPr kumimoji="0" lang="uk-UA" sz="2800" b="1" i="0" u="sng" strike="noStrike" kern="1200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знач</a:t>
                      </a:r>
                      <a:r>
                        <a:rPr kumimoji="0" lang="uk-UA" sz="2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(коли значення атрибуту містить слова розділені </a:t>
                      </a:r>
                      <a:r>
                        <a:rPr kumimoji="0" lang="uk-UA" sz="2800" b="1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пробілами</a:t>
                      </a:r>
                      <a:r>
                        <a:rPr kumimoji="0" lang="uk-UA" sz="2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):</a:t>
                      </a:r>
                      <a:endParaRPr kumimoji="0" lang="ru-RU" sz="2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тег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атрибут=</a:t>
                      </a: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"слово </a:t>
                      </a:r>
                      <a:r>
                        <a:rPr kumimoji="0" lang="ru-RU" altLang="ru-RU" sz="2400" b="1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знач</a:t>
                      </a: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слово" </a:t>
                      </a: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/&gt;</a:t>
                      </a:r>
                      <a:endParaRPr kumimoji="0" lang="ru-RU" altLang="ru-RU" sz="4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532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82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3200" b="1" dirty="0">
              <a:solidFill>
                <a:srgbClr val="C00000"/>
              </a:solidFill>
            </a:endParaRPr>
          </a:p>
          <a:p>
            <a:pPr algn="ctr"/>
            <a:endParaRPr lang="uk-UA" sz="32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573" y="207002"/>
            <a:ext cx="8964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/>
              <a:t>Приклади використання селекторів атрибутів.</a:t>
            </a:r>
            <a:endParaRPr lang="en-US" sz="32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99634" y="791777"/>
            <a:ext cx="8927444" cy="30008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"file.pdf"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Link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file.pdf&lt;/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&gt;&lt;/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"file.xls"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Link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file.xls&lt;/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&gt;&lt;/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"file.doc"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Link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file.doc&lt;/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&gt;&lt;/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"file.jpg"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Link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file.jpg&lt;/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&gt;&lt;/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kumimoji="0" lang="en-US" altLang="ru-RU" sz="2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"http://ztu.edu.ua"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&gt;Link </a:t>
            </a:r>
            <a:r>
              <a:rPr kumimoji="0" lang="ru-RU" altLang="ru-RU" sz="2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ztu.edu.ua&lt;/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kumimoji="0" lang="en-US" altLang="ru-RU" sz="2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kumimoji="0" lang="ru-RU" altLang="ru-RU" sz="2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23528" y="5085184"/>
            <a:ext cx="6340197" cy="163121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$=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".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pdf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{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$=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".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xls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{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green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$=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".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doc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{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orange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$=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".</a:t>
            </a:r>
            <a:r>
              <a:rPr lang="en-US" altLang="ru-RU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jpg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violet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^=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"http://"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{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font-style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italic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5799" y="3501008"/>
            <a:ext cx="3642326" cy="260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07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3200" b="1" dirty="0">
              <a:solidFill>
                <a:srgbClr val="C00000"/>
              </a:solidFill>
            </a:endParaRPr>
          </a:p>
          <a:p>
            <a:pPr algn="ctr"/>
            <a:endParaRPr lang="uk-UA" sz="32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573" y="207002"/>
            <a:ext cx="8964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/>
              <a:t>Приклади використання селекторів атрибутів.</a:t>
            </a:r>
            <a:endParaRPr lang="en-US" sz="32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99634" y="791777"/>
            <a:ext cx="8927444" cy="30008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"file.pdf"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Link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file.pdf&lt;/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&gt;&lt;/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"file.xls"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Link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file.xls&lt;/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&gt;&lt;/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"file.doc"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Link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file.doc&lt;/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&gt;&lt;/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"file.jpg"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Link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file.jpg&lt;/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&gt;&lt;/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kumimoji="0" lang="en-US" altLang="ru-RU" sz="2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"http://ztu.edu.ua"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&gt;Link </a:t>
            </a:r>
            <a:r>
              <a:rPr kumimoji="0" lang="ru-RU" altLang="ru-RU" sz="2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ztu.edu.ua&lt;/</a:t>
            </a:r>
            <a:r>
              <a:rPr kumimoji="0" lang="ru-RU" altLang="ru-RU" sz="21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kumimoji="0" lang="en-US" altLang="ru-RU" sz="2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1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kumimoji="0" lang="ru-RU" altLang="ru-RU" sz="2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kumimoji="0" lang="ru-RU" altLang="ru-RU" sz="2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23528" y="5085184"/>
            <a:ext cx="6340197" cy="163121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$=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".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pdf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{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$=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".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xls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{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green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$=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".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doc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{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orange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$=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".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doc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{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violet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^=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"http://"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{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font-style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italic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5799" y="3501008"/>
            <a:ext cx="3642326" cy="260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01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4</a:t>
            </a:r>
            <a:r>
              <a:rPr lang="ru-RU" sz="3200" b="1" dirty="0">
                <a:solidFill>
                  <a:srgbClr val="C00000"/>
                </a:solidFill>
              </a:rPr>
              <a:t>. Но</a:t>
            </a:r>
            <a:r>
              <a:rPr lang="uk-UA" sz="3200" b="1" dirty="0" err="1">
                <a:solidFill>
                  <a:srgbClr val="C00000"/>
                </a:solidFill>
              </a:rPr>
              <a:t>ві</a:t>
            </a:r>
            <a:r>
              <a:rPr lang="uk-UA" sz="3200" b="1" dirty="0">
                <a:solidFill>
                  <a:srgbClr val="C00000"/>
                </a:solidFill>
              </a:rPr>
              <a:t> </a:t>
            </a:r>
            <a:r>
              <a:rPr lang="uk-UA" sz="3200" b="1" dirty="0" err="1">
                <a:solidFill>
                  <a:srgbClr val="C00000"/>
                </a:solidFill>
              </a:rPr>
              <a:t>псевдокласи</a:t>
            </a:r>
            <a:endParaRPr lang="en-US" sz="3200" b="1" dirty="0">
              <a:solidFill>
                <a:srgbClr val="C00000"/>
              </a:solidFill>
            </a:endParaRPr>
          </a:p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015962"/>
              </p:ext>
            </p:extLst>
          </p:nvPr>
        </p:nvGraphicFramePr>
        <p:xfrm>
          <a:off x="179512" y="1121161"/>
          <a:ext cx="8712968" cy="5447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1607">
                  <a:extLst>
                    <a:ext uri="{9D8B030D-6E8A-4147-A177-3AD203B41FA5}">
                      <a16:colId xmlns:a16="http://schemas.microsoft.com/office/drawing/2014/main" val="3626921818"/>
                    </a:ext>
                  </a:extLst>
                </a:gridCol>
                <a:gridCol w="6931361">
                  <a:extLst>
                    <a:ext uri="{9D8B030D-6E8A-4147-A177-3AD203B41FA5}">
                      <a16:colId xmlns:a16="http://schemas.microsoft.com/office/drawing/2014/main" val="3418285292"/>
                    </a:ext>
                  </a:extLst>
                </a:gridCol>
              </a:tblGrid>
              <a:tr h="294165">
                <a:tc>
                  <a:txBody>
                    <a:bodyPr/>
                    <a:lstStyle/>
                    <a:p>
                      <a:pPr algn="ctr"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err="1">
                          <a:effectLst/>
                        </a:rPr>
                        <a:t>Псевдоклас</a:t>
                      </a:r>
                      <a:endParaRPr lang="ru-RU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1" marR="55281" marT="76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err="1">
                          <a:effectLst/>
                        </a:rPr>
                        <a:t>Опис</a:t>
                      </a:r>
                      <a:endParaRPr lang="ru-RU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1" marR="55281" marT="76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5266653"/>
                  </a:ext>
                </a:extLst>
              </a:tr>
              <a:tr h="294165"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1200" dirty="0">
                          <a:effectLst/>
                        </a:rPr>
                        <a:t>:checked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1" marR="55281" marT="76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err="1">
                          <a:effectLst/>
                        </a:rPr>
                        <a:t>прапорці</a:t>
                      </a:r>
                      <a:r>
                        <a:rPr lang="ru-RU" sz="2000" kern="1200" dirty="0">
                          <a:effectLst/>
                        </a:rPr>
                        <a:t> </a:t>
                      </a:r>
                      <a:r>
                        <a:rPr lang="ru-RU" sz="2000" kern="1200" dirty="0" err="1">
                          <a:effectLst/>
                        </a:rPr>
                        <a:t>чи</a:t>
                      </a:r>
                      <a:r>
                        <a:rPr lang="ru-RU" sz="2000" kern="1200" dirty="0">
                          <a:effectLst/>
                        </a:rPr>
                        <a:t> </a:t>
                      </a:r>
                      <a:r>
                        <a:rPr lang="ru-RU" sz="2000" kern="1200" dirty="0" err="1">
                          <a:effectLst/>
                        </a:rPr>
                        <a:t>перемикачі</a:t>
                      </a:r>
                      <a:r>
                        <a:rPr lang="ru-RU" sz="2000" kern="1200" dirty="0">
                          <a:effectLst/>
                        </a:rPr>
                        <a:t> з </a:t>
                      </a:r>
                      <a:r>
                        <a:rPr lang="uk-UA" sz="2000" kern="1200" dirty="0">
                          <a:effectLst/>
                        </a:rPr>
                        <a:t>відміткою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1" marR="55281" marT="76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163564"/>
                  </a:ext>
                </a:extLst>
              </a:tr>
              <a:tr h="294165"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1200" dirty="0">
                          <a:effectLst/>
                        </a:rPr>
                        <a:t>:disabled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1" marR="55281" marT="76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effectLst/>
                        </a:rPr>
                        <a:t>усі елементи форми з атрибутом </a:t>
                      </a:r>
                      <a:r>
                        <a:rPr lang="en-US" sz="2000" kern="1200" dirty="0">
                          <a:effectLst/>
                        </a:rPr>
                        <a:t>disabled</a:t>
                      </a:r>
                      <a:r>
                        <a:rPr lang="ru-RU" sz="2000" kern="1200" dirty="0">
                          <a:effectLst/>
                        </a:rPr>
                        <a:t>="</a:t>
                      </a:r>
                      <a:r>
                        <a:rPr lang="en-US" sz="2000" kern="1200" dirty="0">
                          <a:effectLst/>
                        </a:rPr>
                        <a:t>disabled</a:t>
                      </a:r>
                      <a:r>
                        <a:rPr lang="ru-RU" sz="2000" kern="1200" dirty="0">
                          <a:effectLst/>
                        </a:rPr>
                        <a:t>"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1" marR="55281" marT="76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1335100"/>
                  </a:ext>
                </a:extLst>
              </a:tr>
              <a:tr h="294165"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1200">
                          <a:effectLst/>
                        </a:rPr>
                        <a:t>:enabled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1" marR="55281" marT="76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effectLst/>
                        </a:rPr>
                        <a:t>усі елементи форми без атрибуту </a:t>
                      </a:r>
                      <a:r>
                        <a:rPr lang="en-US" sz="2000" kern="1200" dirty="0">
                          <a:effectLst/>
                        </a:rPr>
                        <a:t>disabled</a:t>
                      </a:r>
                      <a:r>
                        <a:rPr lang="ru-RU" sz="2000" kern="1200" dirty="0">
                          <a:effectLst/>
                        </a:rPr>
                        <a:t>="</a:t>
                      </a:r>
                      <a:r>
                        <a:rPr lang="en-US" sz="2000" kern="1200" dirty="0">
                          <a:effectLst/>
                        </a:rPr>
                        <a:t>disabled</a:t>
                      </a:r>
                      <a:r>
                        <a:rPr lang="ru-RU" sz="2000" kern="1200" dirty="0">
                          <a:effectLst/>
                        </a:rPr>
                        <a:t>"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1" marR="55281" marT="76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1482427"/>
                  </a:ext>
                </a:extLst>
              </a:tr>
              <a:tr h="580651"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1200">
                          <a:effectLst/>
                        </a:rPr>
                        <a:t>:in-range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1" marR="55281" marT="76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теги </a:t>
                      </a:r>
                      <a:r>
                        <a:rPr lang="en-US" sz="2000" kern="1200" dirty="0">
                          <a:effectLst/>
                        </a:rPr>
                        <a:t>input</a:t>
                      </a:r>
                      <a:r>
                        <a:rPr lang="ru-RU" sz="2000" kern="1200" dirty="0">
                          <a:effectLst/>
                        </a:rPr>
                        <a:t>, </a:t>
                      </a:r>
                      <a:r>
                        <a:rPr lang="ru-RU" sz="2000" kern="1200" dirty="0" err="1">
                          <a:effectLst/>
                        </a:rPr>
                        <a:t>значення</a:t>
                      </a:r>
                      <a:r>
                        <a:rPr lang="ru-RU" sz="2000" kern="1200" dirty="0">
                          <a:effectLst/>
                        </a:rPr>
                        <a:t> </a:t>
                      </a:r>
                      <a:r>
                        <a:rPr lang="ru-RU" sz="2000" kern="1200" dirty="0" err="1">
                          <a:effectLst/>
                        </a:rPr>
                        <a:t>яких</a:t>
                      </a:r>
                      <a:r>
                        <a:rPr lang="ru-RU" sz="2000" kern="1200" dirty="0">
                          <a:effectLst/>
                        </a:rPr>
                        <a:t> </a:t>
                      </a:r>
                      <a:r>
                        <a:rPr lang="ru-RU" sz="2000" kern="1200" dirty="0" err="1">
                          <a:effectLst/>
                        </a:rPr>
                        <a:t>потрапляє</a:t>
                      </a:r>
                      <a:r>
                        <a:rPr lang="ru-RU" sz="2000" kern="1200" dirty="0">
                          <a:effectLst/>
                        </a:rPr>
                        <a:t> у </a:t>
                      </a:r>
                      <a:r>
                        <a:rPr lang="ru-RU" sz="2000" kern="1200" dirty="0" err="1">
                          <a:effectLst/>
                        </a:rPr>
                        <a:t>діапазон</a:t>
                      </a:r>
                      <a:r>
                        <a:rPr lang="ru-RU" sz="2000" kern="1200" dirty="0">
                          <a:effectLst/>
                        </a:rPr>
                        <a:t>, </a:t>
                      </a:r>
                      <a:r>
                        <a:rPr lang="ru-RU" sz="2000" kern="1200" dirty="0" err="1">
                          <a:effectLst/>
                        </a:rPr>
                        <a:t>який</a:t>
                      </a:r>
                      <a:r>
                        <a:rPr lang="ru-RU" sz="2000" kern="1200" dirty="0">
                          <a:effectLst/>
                        </a:rPr>
                        <a:t> </a:t>
                      </a:r>
                      <a:r>
                        <a:rPr lang="ru-RU" sz="2000" kern="1200" dirty="0" err="1">
                          <a:effectLst/>
                        </a:rPr>
                        <a:t>задається</a:t>
                      </a:r>
                      <a:r>
                        <a:rPr lang="ru-RU" sz="2000" kern="1200" dirty="0">
                          <a:effectLst/>
                        </a:rPr>
                        <a:t> </a:t>
                      </a:r>
                      <a:r>
                        <a:rPr lang="ru-RU" sz="2000" kern="1200" dirty="0" err="1">
                          <a:effectLst/>
                        </a:rPr>
                        <a:t>значеннями</a:t>
                      </a:r>
                      <a:r>
                        <a:rPr lang="ru-RU" sz="2000" kern="1200" dirty="0">
                          <a:effectLst/>
                        </a:rPr>
                        <a:t> </a:t>
                      </a:r>
                      <a:r>
                        <a:rPr lang="en-US" sz="2000" kern="1200" dirty="0">
                          <a:effectLst/>
                        </a:rPr>
                        <a:t>min</a:t>
                      </a:r>
                      <a:r>
                        <a:rPr lang="ru-RU" sz="2000" kern="1200" dirty="0">
                          <a:effectLst/>
                        </a:rPr>
                        <a:t>, </a:t>
                      </a:r>
                      <a:r>
                        <a:rPr lang="en-US" sz="2000" kern="1200" dirty="0">
                          <a:effectLst/>
                        </a:rPr>
                        <a:t>max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1" marR="55281" marT="76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99836"/>
                  </a:ext>
                </a:extLst>
              </a:tr>
              <a:tr h="580651"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1200">
                          <a:effectLst/>
                        </a:rPr>
                        <a:t>:out-of-range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1" marR="55281" marT="76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теги </a:t>
                      </a:r>
                      <a:r>
                        <a:rPr lang="en-US" sz="2000" kern="1200" dirty="0">
                          <a:effectLst/>
                        </a:rPr>
                        <a:t>input</a:t>
                      </a:r>
                      <a:r>
                        <a:rPr lang="ru-RU" sz="2000" kern="1200" dirty="0">
                          <a:effectLst/>
                        </a:rPr>
                        <a:t>, </a:t>
                      </a:r>
                      <a:r>
                        <a:rPr lang="ru-RU" sz="2000" kern="1200" dirty="0" err="1">
                          <a:effectLst/>
                        </a:rPr>
                        <a:t>значення</a:t>
                      </a:r>
                      <a:r>
                        <a:rPr lang="ru-RU" sz="2000" kern="1200" dirty="0">
                          <a:effectLst/>
                        </a:rPr>
                        <a:t> </a:t>
                      </a:r>
                      <a:r>
                        <a:rPr lang="ru-RU" sz="2000" kern="1200" dirty="0" err="1">
                          <a:effectLst/>
                        </a:rPr>
                        <a:t>яких</a:t>
                      </a:r>
                      <a:r>
                        <a:rPr lang="ru-RU" sz="2000" kern="1200" dirty="0">
                          <a:effectLst/>
                        </a:rPr>
                        <a:t> не </a:t>
                      </a:r>
                      <a:r>
                        <a:rPr lang="ru-RU" sz="2000" kern="1200" dirty="0" err="1">
                          <a:effectLst/>
                        </a:rPr>
                        <a:t>потрапляє</a:t>
                      </a:r>
                      <a:r>
                        <a:rPr lang="ru-RU" sz="2000" kern="1200" dirty="0">
                          <a:effectLst/>
                        </a:rPr>
                        <a:t> у </a:t>
                      </a:r>
                      <a:r>
                        <a:rPr lang="ru-RU" sz="2000" kern="1200" dirty="0" err="1">
                          <a:effectLst/>
                        </a:rPr>
                        <a:t>діапазон</a:t>
                      </a:r>
                      <a:r>
                        <a:rPr lang="ru-RU" sz="2000" kern="1200" dirty="0">
                          <a:effectLst/>
                        </a:rPr>
                        <a:t>, </a:t>
                      </a:r>
                      <a:r>
                        <a:rPr lang="ru-RU" sz="2000" kern="1200" dirty="0" err="1">
                          <a:effectLst/>
                        </a:rPr>
                        <a:t>який</a:t>
                      </a:r>
                      <a:r>
                        <a:rPr lang="ru-RU" sz="2000" kern="1200" dirty="0">
                          <a:effectLst/>
                        </a:rPr>
                        <a:t> </a:t>
                      </a:r>
                      <a:r>
                        <a:rPr lang="ru-RU" sz="2000" kern="1200" dirty="0" err="1">
                          <a:effectLst/>
                        </a:rPr>
                        <a:t>задається</a:t>
                      </a:r>
                      <a:r>
                        <a:rPr lang="ru-RU" sz="2000" kern="1200" dirty="0">
                          <a:effectLst/>
                        </a:rPr>
                        <a:t> </a:t>
                      </a:r>
                      <a:r>
                        <a:rPr lang="ru-RU" sz="2000" kern="1200" dirty="0" err="1">
                          <a:effectLst/>
                        </a:rPr>
                        <a:t>значеннями</a:t>
                      </a:r>
                      <a:r>
                        <a:rPr lang="ru-RU" sz="2000" kern="1200" dirty="0">
                          <a:effectLst/>
                        </a:rPr>
                        <a:t> </a:t>
                      </a:r>
                      <a:r>
                        <a:rPr lang="en-US" sz="2000" kern="1200" dirty="0">
                          <a:effectLst/>
                        </a:rPr>
                        <a:t>min</a:t>
                      </a:r>
                      <a:r>
                        <a:rPr lang="ru-RU" sz="2000" kern="1200" dirty="0">
                          <a:effectLst/>
                        </a:rPr>
                        <a:t>, </a:t>
                      </a:r>
                      <a:r>
                        <a:rPr lang="en-US" sz="2000" kern="1200" dirty="0">
                          <a:effectLst/>
                        </a:rPr>
                        <a:t>max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1" marR="55281" marT="76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0907941"/>
                  </a:ext>
                </a:extLst>
              </a:tr>
              <a:tr h="294165"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1200" dirty="0">
                          <a:effectLst/>
                        </a:rPr>
                        <a:t>:invalid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1" marR="55281" marT="76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err="1">
                          <a:effectLst/>
                        </a:rPr>
                        <a:t>вс</a:t>
                      </a:r>
                      <a:r>
                        <a:rPr lang="uk-UA" sz="2000" kern="1200" dirty="0">
                          <a:effectLst/>
                        </a:rPr>
                        <a:t>і елементи форми, які не проходять </a:t>
                      </a:r>
                      <a:r>
                        <a:rPr lang="uk-UA" sz="2000" kern="1200" dirty="0" err="1">
                          <a:effectLst/>
                        </a:rPr>
                        <a:t>валідацію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1" marR="55281" marT="76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331665"/>
                  </a:ext>
                </a:extLst>
              </a:tr>
              <a:tr h="294165"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1200" dirty="0">
                          <a:effectLst/>
                        </a:rPr>
                        <a:t>:valid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1" marR="55281" marT="76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effectLst/>
                        </a:rPr>
                        <a:t>елементи форми, які пройшли </a:t>
                      </a:r>
                      <a:r>
                        <a:rPr lang="uk-UA" sz="2000" kern="1200" dirty="0" err="1">
                          <a:effectLst/>
                        </a:rPr>
                        <a:t>валідацію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1" marR="55281" marT="76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070275"/>
                  </a:ext>
                </a:extLst>
              </a:tr>
              <a:tr h="294165"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1200">
                          <a:effectLst/>
                        </a:rPr>
                        <a:t>:read-only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1" marR="55281" marT="76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err="1">
                          <a:effectLst/>
                        </a:rPr>
                        <a:t>елементи</a:t>
                      </a:r>
                      <a:r>
                        <a:rPr lang="ru-RU" sz="2000" kern="1200" dirty="0">
                          <a:effectLst/>
                        </a:rPr>
                        <a:t> </a:t>
                      </a:r>
                      <a:r>
                        <a:rPr lang="ru-RU" sz="2000" kern="1200" dirty="0" err="1">
                          <a:effectLst/>
                        </a:rPr>
                        <a:t>форми</a:t>
                      </a:r>
                      <a:r>
                        <a:rPr lang="ru-RU" sz="2000" kern="1200" dirty="0">
                          <a:effectLst/>
                        </a:rPr>
                        <a:t> з атрибутом </a:t>
                      </a:r>
                      <a:r>
                        <a:rPr lang="en-US" sz="2000" kern="1200" dirty="0" err="1">
                          <a:effectLst/>
                        </a:rPr>
                        <a:t>readonly</a:t>
                      </a:r>
                      <a:r>
                        <a:rPr lang="ru-RU" sz="2000" kern="1200" dirty="0">
                          <a:effectLst/>
                        </a:rPr>
                        <a:t>="</a:t>
                      </a:r>
                      <a:r>
                        <a:rPr lang="en-US" sz="2000" kern="1200" dirty="0" err="1">
                          <a:effectLst/>
                        </a:rPr>
                        <a:t>readonly</a:t>
                      </a:r>
                      <a:r>
                        <a:rPr lang="ru-RU" sz="2000" kern="1200" dirty="0">
                          <a:effectLst/>
                        </a:rPr>
                        <a:t>"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1" marR="55281" marT="76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1431653"/>
                  </a:ext>
                </a:extLst>
              </a:tr>
              <a:tr h="294165"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1200">
                          <a:effectLst/>
                        </a:rPr>
                        <a:t>:read-write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1" marR="55281" marT="76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err="1">
                          <a:effectLst/>
                        </a:rPr>
                        <a:t>елементи</a:t>
                      </a:r>
                      <a:r>
                        <a:rPr lang="ru-RU" sz="2000" kern="1200" dirty="0">
                          <a:effectLst/>
                        </a:rPr>
                        <a:t> </a:t>
                      </a:r>
                      <a:r>
                        <a:rPr lang="ru-RU" sz="2000" kern="1200" dirty="0" err="1">
                          <a:effectLst/>
                        </a:rPr>
                        <a:t>форми</a:t>
                      </a:r>
                      <a:r>
                        <a:rPr lang="ru-RU" sz="2000" kern="1200" dirty="0">
                          <a:effectLst/>
                        </a:rPr>
                        <a:t> без атрибуту </a:t>
                      </a:r>
                      <a:r>
                        <a:rPr lang="en-US" sz="2000" kern="1200" dirty="0" err="1">
                          <a:effectLst/>
                        </a:rPr>
                        <a:t>readonly</a:t>
                      </a:r>
                      <a:r>
                        <a:rPr lang="ru-RU" sz="2000" kern="1200" dirty="0">
                          <a:effectLst/>
                        </a:rPr>
                        <a:t>="</a:t>
                      </a:r>
                      <a:r>
                        <a:rPr lang="en-US" sz="2000" kern="1200" dirty="0" err="1">
                          <a:effectLst/>
                        </a:rPr>
                        <a:t>readonly</a:t>
                      </a:r>
                      <a:r>
                        <a:rPr lang="ru-RU" sz="2000" kern="1200" dirty="0">
                          <a:effectLst/>
                        </a:rPr>
                        <a:t>"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1" marR="55281" marT="76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4152747"/>
                  </a:ext>
                </a:extLst>
              </a:tr>
              <a:tr h="580651"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1200">
                          <a:effectLst/>
                        </a:rPr>
                        <a:t>:optional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1" marR="55281" marT="76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effectLst/>
                        </a:rPr>
                        <a:t>всі елементи форми, які є </a:t>
                      </a:r>
                      <a:r>
                        <a:rPr lang="uk-UA" sz="2000" kern="1200" dirty="0" err="1">
                          <a:effectLst/>
                        </a:rPr>
                        <a:t>необов</a:t>
                      </a:r>
                      <a:r>
                        <a:rPr lang="ru-RU" sz="2000" kern="1200" dirty="0">
                          <a:effectLst/>
                        </a:rPr>
                        <a:t>’</a:t>
                      </a:r>
                      <a:r>
                        <a:rPr lang="ru-RU" sz="2000" kern="1200" dirty="0" err="1">
                          <a:effectLst/>
                        </a:rPr>
                        <a:t>язковими</a:t>
                      </a:r>
                      <a:r>
                        <a:rPr lang="ru-RU" sz="2000" kern="1200" dirty="0">
                          <a:effectLst/>
                        </a:rPr>
                        <a:t> для </a:t>
                      </a:r>
                      <a:r>
                        <a:rPr lang="ru-RU" sz="2000" kern="1200" dirty="0" err="1">
                          <a:effectLst/>
                        </a:rPr>
                        <a:t>заповнення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1" marR="55281" marT="76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3544406"/>
                  </a:ext>
                </a:extLst>
              </a:tr>
              <a:tr h="294165"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1200" dirty="0">
                          <a:effectLst/>
                        </a:rPr>
                        <a:t>:required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1" marR="55281" marT="76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err="1">
                          <a:effectLst/>
                        </a:rPr>
                        <a:t>обов’язко</a:t>
                      </a:r>
                      <a:r>
                        <a:rPr lang="uk-UA" sz="2000" kern="1200" dirty="0" err="1">
                          <a:effectLst/>
                        </a:rPr>
                        <a:t>ві</a:t>
                      </a:r>
                      <a:r>
                        <a:rPr lang="uk-UA" sz="2000" kern="1200" dirty="0">
                          <a:effectLst/>
                        </a:rPr>
                        <a:t> для заповнення елементи форми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1" marR="55281" marT="767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49212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9756" y="525130"/>
            <a:ext cx="8964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/>
              <a:t>Псевдокласи</a:t>
            </a:r>
            <a:r>
              <a:rPr lang="ru-RU" sz="3200" dirty="0"/>
              <a:t> </a:t>
            </a:r>
            <a:r>
              <a:rPr lang="uk-UA" sz="3200" dirty="0"/>
              <a:t>для форм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8456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</a:p>
          <a:p>
            <a:pPr algn="ctr"/>
            <a:endParaRPr lang="uk-UA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331701"/>
              </p:ext>
            </p:extLst>
          </p:nvPr>
        </p:nvGraphicFramePr>
        <p:xfrm>
          <a:off x="2051720" y="116632"/>
          <a:ext cx="5328592" cy="64240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28592">
                  <a:extLst>
                    <a:ext uri="{9D8B030D-6E8A-4147-A177-3AD203B41FA5}">
                      <a16:colId xmlns:a16="http://schemas.microsoft.com/office/drawing/2014/main" val="5120046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000" u="none" kern="1200" dirty="0">
                          <a:solidFill>
                            <a:schemeClr val="tx1"/>
                          </a:solidFill>
                          <a:effectLst/>
                        </a:rPr>
                        <a:t>:empty</a:t>
                      </a:r>
                      <a:endParaRPr lang="ru-RU" sz="30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595224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000" u="none" kern="1200" dirty="0">
                          <a:solidFill>
                            <a:schemeClr val="tx1"/>
                          </a:solidFill>
                          <a:effectLst/>
                        </a:rPr>
                        <a:t>:first-child</a:t>
                      </a:r>
                      <a:endParaRPr lang="ru-RU" sz="30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2662103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000" u="none" kern="1200" dirty="0">
                          <a:solidFill>
                            <a:schemeClr val="tx1"/>
                          </a:solidFill>
                          <a:effectLst/>
                        </a:rPr>
                        <a:t>:last-child</a:t>
                      </a:r>
                      <a:endParaRPr lang="ru-RU" sz="30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115593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000" u="none" kern="1200" dirty="0">
                          <a:solidFill>
                            <a:schemeClr val="tx1"/>
                          </a:solidFill>
                          <a:effectLst/>
                        </a:rPr>
                        <a:t>:nth-child(n)</a:t>
                      </a:r>
                      <a:endParaRPr lang="ru-RU" sz="30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41053333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000" u="none" kern="1200" dirty="0">
                          <a:solidFill>
                            <a:schemeClr val="tx1"/>
                          </a:solidFill>
                          <a:effectLst/>
                        </a:rPr>
                        <a:t>:nth-last-child(n)</a:t>
                      </a:r>
                      <a:endParaRPr lang="ru-RU" sz="30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7072975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000" u="none" kern="1200" dirty="0">
                          <a:solidFill>
                            <a:schemeClr val="tx1"/>
                          </a:solidFill>
                          <a:effectLst/>
                        </a:rPr>
                        <a:t>:only-child</a:t>
                      </a:r>
                      <a:endParaRPr lang="ru-RU" sz="30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9782057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000" u="none" kern="1200" dirty="0">
                          <a:solidFill>
                            <a:schemeClr val="tx1"/>
                          </a:solidFill>
                          <a:effectLst/>
                        </a:rPr>
                        <a:t>:first-of-type</a:t>
                      </a:r>
                      <a:endParaRPr lang="ru-RU" sz="30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6279363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000" u="none" kern="1200" dirty="0">
                          <a:solidFill>
                            <a:schemeClr val="tx1"/>
                          </a:solidFill>
                          <a:effectLst/>
                        </a:rPr>
                        <a:t>:last-of-type</a:t>
                      </a:r>
                      <a:endParaRPr lang="ru-RU" sz="30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2543891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000" u="none" kern="1200" dirty="0">
                          <a:solidFill>
                            <a:schemeClr val="tx1"/>
                          </a:solidFill>
                          <a:effectLst/>
                        </a:rPr>
                        <a:t>:nth-of-type(n)</a:t>
                      </a:r>
                      <a:endParaRPr lang="ru-RU" sz="30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247645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000" u="none" kern="1200" dirty="0">
                          <a:solidFill>
                            <a:schemeClr val="tx1"/>
                          </a:solidFill>
                          <a:effectLst/>
                        </a:rPr>
                        <a:t>:nth-last-of-type(n)</a:t>
                      </a:r>
                      <a:endParaRPr lang="ru-RU" sz="30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0121962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000" u="none" kern="1200" dirty="0">
                          <a:solidFill>
                            <a:schemeClr val="tx1"/>
                          </a:solidFill>
                          <a:effectLst/>
                        </a:rPr>
                        <a:t>:only-of-type</a:t>
                      </a:r>
                      <a:endParaRPr lang="ru-RU" sz="30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40043903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000" u="none" kern="1200" dirty="0">
                          <a:solidFill>
                            <a:schemeClr val="tx1"/>
                          </a:solidFill>
                          <a:effectLst/>
                        </a:rPr>
                        <a:t>:not(selector)</a:t>
                      </a:r>
                      <a:endParaRPr lang="ru-RU" sz="30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4522115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000" u="none" kern="1200" dirty="0">
                          <a:solidFill>
                            <a:schemeClr val="tx1"/>
                          </a:solidFill>
                          <a:effectLst/>
                        </a:rPr>
                        <a:t>:root</a:t>
                      </a:r>
                      <a:endParaRPr lang="ru-RU" sz="30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344763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45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5</a:t>
            </a:r>
            <a:r>
              <a:rPr lang="ru-RU" sz="3200" b="1" dirty="0">
                <a:solidFill>
                  <a:srgbClr val="C00000"/>
                </a:solidFill>
              </a:rPr>
              <a:t>. </a:t>
            </a:r>
            <a:r>
              <a:rPr lang="ru-RU" sz="3200" b="1" dirty="0" err="1">
                <a:solidFill>
                  <a:srgbClr val="C00000"/>
                </a:solidFill>
              </a:rPr>
              <a:t>Псевдоелементи</a:t>
            </a:r>
            <a:endParaRPr lang="en-US" sz="3200" b="1" dirty="0">
              <a:solidFill>
                <a:srgbClr val="C00000"/>
              </a:solidFill>
            </a:endParaRPr>
          </a:p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521127"/>
              </p:ext>
            </p:extLst>
          </p:nvPr>
        </p:nvGraphicFramePr>
        <p:xfrm>
          <a:off x="323528" y="692696"/>
          <a:ext cx="8568952" cy="1120374"/>
        </p:xfrm>
        <a:graphic>
          <a:graphicData uri="http://schemas.openxmlformats.org/drawingml/2006/table">
            <a:tbl>
              <a:tblPr/>
              <a:tblGrid>
                <a:gridCol w="8568952">
                  <a:extLst>
                    <a:ext uri="{9D8B030D-6E8A-4147-A177-3AD203B41FA5}">
                      <a16:colId xmlns:a16="http://schemas.microsoft.com/office/drawing/2014/main" val="452878989"/>
                    </a:ext>
                  </a:extLst>
                </a:gridCol>
              </a:tblGrid>
              <a:tr h="406042">
                <a:tc>
                  <a:txBody>
                    <a:bodyPr/>
                    <a:lstStyle/>
                    <a:p>
                      <a:pPr algn="l" fontAlgn="t"/>
                      <a:r>
                        <a:rPr lang="ru-RU" sz="3200" b="0" dirty="0" err="1">
                          <a:solidFill>
                            <a:srgbClr val="0070C0"/>
                          </a:solidFill>
                          <a:effectLst/>
                        </a:rPr>
                        <a:t>Псевдоелементи</a:t>
                      </a:r>
                      <a:r>
                        <a:rPr lang="ru-RU" sz="3200" b="0" dirty="0">
                          <a:effectLst/>
                        </a:rPr>
                        <a:t> – </a:t>
                      </a:r>
                      <a:r>
                        <a:rPr lang="ru-RU" sz="3200" b="0" dirty="0" err="1">
                          <a:effectLst/>
                        </a:rPr>
                        <a:t>селектори</a:t>
                      </a:r>
                      <a:r>
                        <a:rPr lang="ru-RU" sz="3200" b="0" dirty="0">
                          <a:effectLst/>
                        </a:rPr>
                        <a:t>, як</a:t>
                      </a:r>
                      <a:r>
                        <a:rPr lang="uk-UA" sz="3200" b="0" dirty="0">
                          <a:effectLst/>
                        </a:rPr>
                        <a:t>і</a:t>
                      </a:r>
                      <a:r>
                        <a:rPr lang="uk-UA" sz="3200" b="0" baseline="0" dirty="0">
                          <a:effectLst/>
                        </a:rPr>
                        <a:t> вказують на елементи, які не чітко не визначені в документі. </a:t>
                      </a:r>
                      <a:endParaRPr lang="en-US" sz="3200" b="0" dirty="0">
                        <a:effectLst/>
                      </a:endParaRPr>
                    </a:p>
                  </a:txBody>
                  <a:tcPr marL="72507" marR="72507" marT="72507" marB="7250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536766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925324"/>
              </p:ext>
            </p:extLst>
          </p:nvPr>
        </p:nvGraphicFramePr>
        <p:xfrm>
          <a:off x="287524" y="1813070"/>
          <a:ext cx="8568952" cy="1120374"/>
        </p:xfrm>
        <a:graphic>
          <a:graphicData uri="http://schemas.openxmlformats.org/drawingml/2006/table">
            <a:tbl>
              <a:tblPr/>
              <a:tblGrid>
                <a:gridCol w="8568952">
                  <a:extLst>
                    <a:ext uri="{9D8B030D-6E8A-4147-A177-3AD203B41FA5}">
                      <a16:colId xmlns:a16="http://schemas.microsoft.com/office/drawing/2014/main" val="452878989"/>
                    </a:ext>
                  </a:extLst>
                </a:gridCol>
              </a:tblGrid>
              <a:tr h="406042">
                <a:tc>
                  <a:txBody>
                    <a:bodyPr/>
                    <a:lstStyle/>
                    <a:p>
                      <a:pPr algn="l" fontAlgn="t"/>
                      <a:r>
                        <a:rPr lang="uk-UA" sz="3200" b="0" dirty="0">
                          <a:solidFill>
                            <a:srgbClr val="0070C0"/>
                          </a:solidFill>
                          <a:effectLst/>
                        </a:rPr>
                        <a:t>Синтаксис:</a:t>
                      </a:r>
                      <a:r>
                        <a:rPr lang="en-US" sz="3200" b="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algn="l" fontAlgn="t"/>
                      <a:r>
                        <a:rPr lang="en-US" sz="32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::</a:t>
                      </a:r>
                      <a:r>
                        <a:rPr lang="ru-RU" sz="3200" b="1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псевдоелемент</a:t>
                      </a:r>
                      <a:r>
                        <a:rPr lang="ru-RU" sz="3200" b="1" baseline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 … }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2507" marR="72507" marT="72507" marB="7250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536766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441589"/>
              </p:ext>
            </p:extLst>
          </p:nvPr>
        </p:nvGraphicFramePr>
        <p:xfrm>
          <a:off x="342814" y="3068960"/>
          <a:ext cx="8513661" cy="3376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5010">
                  <a:extLst>
                    <a:ext uri="{9D8B030D-6E8A-4147-A177-3AD203B41FA5}">
                      <a16:colId xmlns:a16="http://schemas.microsoft.com/office/drawing/2014/main" val="952402314"/>
                    </a:ext>
                  </a:extLst>
                </a:gridCol>
                <a:gridCol w="5868651">
                  <a:extLst>
                    <a:ext uri="{9D8B030D-6E8A-4147-A177-3AD203B41FA5}">
                      <a16:colId xmlns:a16="http://schemas.microsoft.com/office/drawing/2014/main" val="38281452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err="1"/>
                        <a:t>Псевдоелемент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942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dirty="0" smtClean="0">
                          <a:effectLst/>
                        </a:rPr>
                        <a:t>::before</a:t>
                      </a:r>
                      <a:endParaRPr lang="en-US" sz="2800" dirty="0">
                        <a:effectLst/>
                      </a:endParaRPr>
                    </a:p>
                  </a:txBody>
                  <a:tcPr marL="72507" marR="72507" marT="72507" marB="72507"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Додавання контенту</a:t>
                      </a:r>
                      <a:r>
                        <a:rPr lang="uk-UA" sz="2400" baseline="0" dirty="0"/>
                        <a:t> перед тегом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887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smtClean="0">
                          <a:effectLst/>
                        </a:rPr>
                        <a:t>::after</a:t>
                      </a:r>
                      <a:endParaRPr lang="en-US" sz="2800" dirty="0">
                        <a:effectLst/>
                      </a:endParaRPr>
                    </a:p>
                  </a:txBody>
                  <a:tcPr marL="72507" marR="72507" marT="72507" marB="72507"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Додавання контенту</a:t>
                      </a:r>
                      <a:r>
                        <a:rPr lang="uk-UA" sz="2400" baseline="0" dirty="0"/>
                        <a:t> після тегу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970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dirty="0">
                          <a:effectLst/>
                        </a:rPr>
                        <a:t>::first-letter</a:t>
                      </a:r>
                    </a:p>
                  </a:txBody>
                  <a:tcPr marL="72507" marR="72507" marT="72507" marB="72507"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Перша літера текстового блоку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292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dirty="0">
                          <a:effectLst/>
                        </a:rPr>
                        <a:t>::first-line</a:t>
                      </a:r>
                    </a:p>
                  </a:txBody>
                  <a:tcPr marL="72507" marR="72507" marT="72507" marB="7250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/>
                        <a:t>Перший рядок текстового блоку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52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dirty="0">
                          <a:effectLst/>
                        </a:rPr>
                        <a:t>::selection</a:t>
                      </a:r>
                    </a:p>
                  </a:txBody>
                  <a:tcPr marL="72507" marR="72507" marT="72507" marB="72507"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Виділення</a:t>
                      </a:r>
                      <a:r>
                        <a:rPr lang="uk-UA" sz="2400" baseline="0" dirty="0"/>
                        <a:t> тексту (мишкою чи клавіатурою)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847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38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1</a:t>
            </a:r>
            <a:r>
              <a:rPr lang="ru-RU" sz="3200" b="1" dirty="0">
                <a:solidFill>
                  <a:srgbClr val="C00000"/>
                </a:solidFill>
              </a:rPr>
              <a:t>. </a:t>
            </a:r>
            <a:r>
              <a:rPr lang="uk-UA" sz="3200" b="1" dirty="0">
                <a:solidFill>
                  <a:srgbClr val="C00000"/>
                </a:solidFill>
              </a:rPr>
              <a:t>Структура стандарту </a:t>
            </a:r>
            <a:r>
              <a:rPr lang="en-US" sz="3200" b="1" dirty="0">
                <a:solidFill>
                  <a:srgbClr val="C00000"/>
                </a:solidFill>
              </a:rPr>
              <a:t>CSS3</a:t>
            </a:r>
          </a:p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1032" name="Picture 8" descr="https://upload.wikimedia.org/wikipedia/commons/f/fd/CSS3_taxonomy_and_status-v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62919"/>
            <a:ext cx="5773234" cy="577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21" y="6325292"/>
            <a:ext cx="9013975" cy="532708"/>
          </a:xfrm>
          <a:prstGeom prst="rect">
            <a:avLst/>
          </a:prstGeom>
        </p:spPr>
      </p:pic>
      <p:pic>
        <p:nvPicPr>
          <p:cNvPr id="1034" name="Picture 10" descr="http://www.hub4tech.com/sites/default/files/InterviewQA/CSS3.png?14449847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1868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9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  <a:endParaRPr lang="en-US" sz="3200" b="1" dirty="0">
              <a:solidFill>
                <a:srgbClr val="C00000"/>
              </a:solidFill>
            </a:endParaRPr>
          </a:p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3608" y="260648"/>
            <a:ext cx="8568952" cy="224676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You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can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use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::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first-line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pseudo-element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special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effect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first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Some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more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even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more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more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more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more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more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more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more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more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more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.&lt;/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You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can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use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::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first-line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pseudo-element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special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effect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first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Some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more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even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more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more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more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more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.&lt;/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7455" y="2635151"/>
            <a:ext cx="3262432" cy="409342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first-line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#ff0000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font-variant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small-caps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first-letter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green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font-size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selection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background-color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yellow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23317" y="6359247"/>
            <a:ext cx="4537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https://jsfiddle.net/morozovandriy/ob9qrq40/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6890" y="2996952"/>
            <a:ext cx="5645670" cy="252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90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  <a:endParaRPr lang="en-US" sz="3200" b="1" dirty="0">
              <a:solidFill>
                <a:srgbClr val="C00000"/>
              </a:solidFill>
            </a:endParaRPr>
          </a:p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104571"/>
              </p:ext>
            </p:extLst>
          </p:nvPr>
        </p:nvGraphicFramePr>
        <p:xfrm>
          <a:off x="287523" y="194878"/>
          <a:ext cx="8568952" cy="1608054"/>
        </p:xfrm>
        <a:graphic>
          <a:graphicData uri="http://schemas.openxmlformats.org/drawingml/2006/table">
            <a:tbl>
              <a:tblPr/>
              <a:tblGrid>
                <a:gridCol w="8568952">
                  <a:extLst>
                    <a:ext uri="{9D8B030D-6E8A-4147-A177-3AD203B41FA5}">
                      <a16:colId xmlns:a16="http://schemas.microsoft.com/office/drawing/2014/main" val="452878989"/>
                    </a:ext>
                  </a:extLst>
                </a:gridCol>
              </a:tblGrid>
              <a:tr h="406042">
                <a:tc>
                  <a:txBody>
                    <a:bodyPr/>
                    <a:lstStyle/>
                    <a:p>
                      <a:pPr algn="l" fontAlgn="t"/>
                      <a:r>
                        <a:rPr lang="ru-RU" sz="3200" b="0" dirty="0" err="1">
                          <a:effectLst/>
                        </a:rPr>
                        <a:t>Псевдоелементи</a:t>
                      </a:r>
                      <a:r>
                        <a:rPr lang="ru-RU" sz="3200" b="0" dirty="0">
                          <a:effectLst/>
                        </a:rPr>
                        <a:t> </a:t>
                      </a:r>
                      <a:r>
                        <a:rPr lang="en-US" sz="3200" b="1" dirty="0">
                          <a:solidFill>
                            <a:srgbClr val="00B0F0"/>
                          </a:solidFill>
                          <a:effectLst/>
                        </a:rPr>
                        <a:t>::before</a:t>
                      </a:r>
                      <a:r>
                        <a:rPr lang="en-US" sz="3200" b="0" dirty="0">
                          <a:effectLst/>
                        </a:rPr>
                        <a:t>,</a:t>
                      </a:r>
                      <a:r>
                        <a:rPr lang="en-US" sz="3200" b="0" baseline="0" dirty="0">
                          <a:effectLst/>
                        </a:rPr>
                        <a:t> </a:t>
                      </a:r>
                      <a:r>
                        <a:rPr lang="en-US" sz="3200" b="1" baseline="0" dirty="0">
                          <a:solidFill>
                            <a:srgbClr val="00B0F0"/>
                          </a:solidFill>
                          <a:effectLst/>
                        </a:rPr>
                        <a:t>::after</a:t>
                      </a:r>
                      <a:r>
                        <a:rPr lang="en-US" sz="3200" b="1" baseline="0" dirty="0">
                          <a:effectLst/>
                        </a:rPr>
                        <a:t> </a:t>
                      </a:r>
                      <a:r>
                        <a:rPr lang="ru-RU" sz="3200" b="0" baseline="0" dirty="0" err="1">
                          <a:effectLst/>
                        </a:rPr>
                        <a:t>призначен</a:t>
                      </a:r>
                      <a:r>
                        <a:rPr lang="uk-UA" sz="3200" b="0" baseline="0" dirty="0">
                          <a:effectLst/>
                        </a:rPr>
                        <a:t>і для додавання контенту. Для цього у стилі використовується </a:t>
                      </a:r>
                      <a:r>
                        <a:rPr lang="en-US" sz="3200" b="0" baseline="0" dirty="0">
                          <a:effectLst/>
                        </a:rPr>
                        <a:t>CSS-</a:t>
                      </a:r>
                      <a:r>
                        <a:rPr lang="ru-RU" sz="3200" b="0" baseline="0" dirty="0">
                          <a:effectLst/>
                        </a:rPr>
                        <a:t>власти</a:t>
                      </a:r>
                      <a:r>
                        <a:rPr lang="uk-UA" sz="3200" b="0" baseline="0" dirty="0">
                          <a:effectLst/>
                        </a:rPr>
                        <a:t>вість </a:t>
                      </a:r>
                      <a:r>
                        <a:rPr lang="en-US" sz="3200" b="0" baseline="0" dirty="0">
                          <a:effectLst/>
                        </a:rPr>
                        <a:t>content:</a:t>
                      </a:r>
                      <a:endParaRPr lang="en-US" sz="3200" b="0" dirty="0">
                        <a:effectLst/>
                      </a:endParaRPr>
                    </a:p>
                  </a:txBody>
                  <a:tcPr marL="72507" marR="72507" marT="72507" marB="7250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536766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079905"/>
              </p:ext>
            </p:extLst>
          </p:nvPr>
        </p:nvGraphicFramePr>
        <p:xfrm>
          <a:off x="287519" y="1925690"/>
          <a:ext cx="8316928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393">
                  <a:extLst>
                    <a:ext uri="{9D8B030D-6E8A-4147-A177-3AD203B41FA5}">
                      <a16:colId xmlns:a16="http://schemas.microsoft.com/office/drawing/2014/main" val="3417510404"/>
                    </a:ext>
                  </a:extLst>
                </a:gridCol>
                <a:gridCol w="4824535">
                  <a:extLst>
                    <a:ext uri="{9D8B030D-6E8A-4147-A177-3AD203B41FA5}">
                      <a16:colId xmlns:a16="http://schemas.microsoft.com/office/drawing/2014/main" val="558509470"/>
                    </a:ext>
                  </a:extLst>
                </a:gridCol>
              </a:tblGrid>
              <a:tr h="411832">
                <a:tc>
                  <a:txBody>
                    <a:bodyPr/>
                    <a:lstStyle/>
                    <a:p>
                      <a:r>
                        <a:rPr lang="ru-RU" sz="2800" dirty="0" err="1"/>
                        <a:t>Можливі</a:t>
                      </a:r>
                      <a:r>
                        <a:rPr lang="ru-RU" sz="2800" baseline="0" dirty="0"/>
                        <a:t> </a:t>
                      </a:r>
                      <a:r>
                        <a:rPr lang="ru-RU" sz="2800" baseline="0" dirty="0" err="1"/>
                        <a:t>значення</a:t>
                      </a:r>
                      <a:r>
                        <a:rPr lang="ru-RU" sz="2800" baseline="0" dirty="0"/>
                        <a:t> </a:t>
                      </a:r>
                      <a:r>
                        <a:rPr lang="ru-RU" sz="2800" baseline="0" dirty="0" err="1"/>
                        <a:t>властивості</a:t>
                      </a:r>
                      <a:r>
                        <a:rPr lang="ru-RU" sz="2800" baseline="0" dirty="0"/>
                        <a:t> </a:t>
                      </a:r>
                      <a:r>
                        <a:rPr lang="en-US" sz="2800" baseline="0" dirty="0"/>
                        <a:t>content: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Що</a:t>
                      </a:r>
                      <a:r>
                        <a:rPr lang="uk-UA" sz="2800" baseline="0" dirty="0"/>
                        <a:t> додається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105493"/>
                  </a:ext>
                </a:extLst>
              </a:tr>
              <a:tr h="411832">
                <a:tc>
                  <a:txBody>
                    <a:bodyPr/>
                    <a:lstStyle/>
                    <a:p>
                      <a:r>
                        <a:rPr lang="ru-RU" sz="2800" dirty="0"/>
                        <a:t>"текст"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aseline="0" dirty="0" err="1"/>
                        <a:t>вказаний</a:t>
                      </a:r>
                      <a:r>
                        <a:rPr lang="ru-RU" sz="2800" baseline="0" dirty="0"/>
                        <a:t> текст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659286"/>
                  </a:ext>
                </a:extLst>
              </a:tr>
              <a:tr h="411832">
                <a:tc>
                  <a:txBody>
                    <a:bodyPr/>
                    <a:lstStyle/>
                    <a:p>
                      <a:r>
                        <a:rPr lang="en-US" sz="2800" dirty="0" err="1"/>
                        <a:t>url</a:t>
                      </a:r>
                      <a:r>
                        <a:rPr lang="en-US" sz="2800" dirty="0"/>
                        <a:t>(</a:t>
                      </a:r>
                      <a:r>
                        <a:rPr lang="ru-RU" sz="2800" dirty="0"/>
                        <a:t>шлях</a:t>
                      </a:r>
                      <a:r>
                        <a:rPr lang="en-US" sz="2800" dirty="0"/>
                        <a:t>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є</a:t>
                      </a:r>
                      <a:r>
                        <a:rPr lang="uk-UA" sz="2800" baseline="0" dirty="0"/>
                        <a:t> зображення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782594"/>
                  </a:ext>
                </a:extLst>
              </a:tr>
              <a:tr h="411832">
                <a:tc>
                  <a:txBody>
                    <a:bodyPr/>
                    <a:lstStyle/>
                    <a:p>
                      <a:r>
                        <a:rPr lang="en-US" sz="2800" dirty="0"/>
                        <a:t>open-quote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відкриваючі</a:t>
                      </a:r>
                      <a:r>
                        <a:rPr lang="uk-UA" sz="2800" baseline="0" dirty="0"/>
                        <a:t> лапки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75525"/>
                  </a:ext>
                </a:extLst>
              </a:tr>
              <a:tr h="411832">
                <a:tc>
                  <a:txBody>
                    <a:bodyPr/>
                    <a:lstStyle/>
                    <a:p>
                      <a:r>
                        <a:rPr lang="en-US" sz="2800" dirty="0"/>
                        <a:t>close-quote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закриваючі лапки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788350"/>
                  </a:ext>
                </a:extLst>
              </a:tr>
              <a:tr h="411832">
                <a:tc>
                  <a:txBody>
                    <a:bodyPr/>
                    <a:lstStyle/>
                    <a:p>
                      <a:r>
                        <a:rPr lang="en-US" sz="2800" dirty="0"/>
                        <a:t>none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нічого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755201"/>
                  </a:ext>
                </a:extLst>
              </a:tr>
              <a:tr h="411832">
                <a:tc>
                  <a:txBody>
                    <a:bodyPr/>
                    <a:lstStyle/>
                    <a:p>
                      <a:r>
                        <a:rPr lang="en-US" sz="2800" dirty="0"/>
                        <a:t>counter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/>
                        <a:t>значення</a:t>
                      </a:r>
                      <a:r>
                        <a:rPr lang="ru-RU" sz="2800" baseline="0" dirty="0"/>
                        <a:t> </a:t>
                      </a:r>
                      <a:r>
                        <a:rPr lang="ru-RU" sz="2800" baseline="0" dirty="0" err="1"/>
                        <a:t>змінної</a:t>
                      </a:r>
                      <a:r>
                        <a:rPr lang="ru-RU" sz="2800" baseline="0" dirty="0"/>
                        <a:t>-</a:t>
                      </a:r>
                      <a:r>
                        <a:rPr lang="uk-UA" sz="2800" baseline="0" dirty="0"/>
                        <a:t>лічильника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816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3158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  <a:endParaRPr lang="en-US" sz="3200" b="1" dirty="0">
              <a:solidFill>
                <a:srgbClr val="C00000"/>
              </a:solidFill>
            </a:endParaRPr>
          </a:p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94891" y="3453498"/>
            <a:ext cx="5530681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h1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before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content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smiley.gif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ru-RU" altLang="ru-RU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81149" y="117247"/>
            <a:ext cx="7866943" cy="30469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h1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heading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h1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::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before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pseudo-element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inserts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content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before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content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element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.&lt;/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h1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heading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h1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Note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:&lt;/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 IE8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supports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content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only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 !DOCTYPE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specified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.&lt;/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kumimoji="0" lang="ru-RU" altLang="ru-RU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032" y="4758018"/>
            <a:ext cx="5350208" cy="2099983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281149" y="3308866"/>
            <a:ext cx="81792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94891" y="4653827"/>
            <a:ext cx="81792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160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  <a:endParaRPr lang="en-US" sz="3200" b="1" dirty="0">
              <a:solidFill>
                <a:srgbClr val="C00000"/>
              </a:solidFill>
            </a:endParaRPr>
          </a:p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23" y="0"/>
            <a:ext cx="86763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5" y="0"/>
            <a:ext cx="8434215" cy="6903298"/>
          </a:xfrm>
          <a:prstGeom prst="rect">
            <a:avLst/>
          </a:prstGeom>
        </p:spPr>
      </p:pic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13742" y="20374"/>
            <a:ext cx="9144000" cy="681725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23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shadow1</a:t>
            </a:r>
            <a:r>
              <a:rPr kumimoji="0" lang="ru-RU" altLang="ru-RU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kumimoji="0" lang="en-US" altLang="ru-RU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kumimoji="0" lang="ru-RU" altLang="ru-RU" sz="23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before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.</a:t>
            </a:r>
            <a:r>
              <a:rPr kumimoji="0" lang="ru-RU" altLang="ru-RU" sz="23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shadow1</a:t>
            </a:r>
            <a:r>
              <a:rPr kumimoji="0" lang="ru-RU" altLang="ru-RU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kumimoji="0" lang="en-US" altLang="ru-RU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kumimoji="0" lang="ru-RU" altLang="ru-RU" sz="23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after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3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position</a:t>
            </a:r>
            <a:r>
              <a:rPr kumimoji="0" lang="ru-RU" altLang="ru-RU" sz="23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kumimoji="0" lang="ru-RU" altLang="ru-RU" sz="23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absolute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3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content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kumimoji="0" lang="ru-RU" altLang="ru-RU" sz="23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3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bottom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  <a:r>
              <a:rPr kumimoji="0" lang="ru-RU" altLang="ru-RU" sz="23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ru-RU" altLang="ru-RU" sz="23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kumimoji="0" lang="ru-RU" altLang="ru-RU" sz="23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ru-RU" altLang="ru-RU" sz="23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top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80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%;</a:t>
            </a:r>
            <a:b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3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%;</a:t>
            </a:r>
            <a:b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3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background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kumimoji="0" lang="ru-RU" altLang="ru-RU" sz="23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#9B7468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3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z-</a:t>
            </a:r>
            <a:r>
              <a:rPr kumimoji="0" lang="ru-RU" altLang="ru-RU" sz="23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:-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altLang="ru-RU" sz="23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3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3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box-shadow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0 20</a:t>
            </a:r>
            <a:r>
              <a:rPr kumimoji="0" lang="ru-RU" altLang="ru-RU" sz="23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 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kumimoji="0" lang="ru-RU" altLang="ru-RU" sz="23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 </a:t>
            </a:r>
            <a:r>
              <a:rPr kumimoji="0" lang="ru-RU" altLang="ru-RU" sz="23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#9B7468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3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kumimoji="0" lang="ru-RU" altLang="ru-RU" sz="23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webkit-transform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3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rotate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(-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kumimoji="0" lang="ru-RU" altLang="ru-RU" sz="23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deg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3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kumimoji="0" lang="ru-RU" altLang="ru-RU" sz="23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moz-transform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3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rotate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(-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kumimoji="0" lang="ru-RU" altLang="ru-RU" sz="23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deg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3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transform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3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rotate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(-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kumimoji="0" lang="ru-RU" altLang="ru-RU" sz="23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deg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23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shadow1</a:t>
            </a:r>
            <a:r>
              <a:rPr kumimoji="0" lang="ru-RU" altLang="ru-RU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kumimoji="0" lang="en-US" altLang="ru-RU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kumimoji="0" lang="ru-RU" altLang="ru-RU" sz="23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after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3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kumimoji="0" lang="ru-RU" altLang="ru-RU" sz="23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webkit-transform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3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rotate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kumimoji="0" lang="ru-RU" altLang="ru-RU" sz="23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deg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3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kumimoji="0" lang="ru-RU" altLang="ru-RU" sz="23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moz-transform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3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rotate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kumimoji="0" lang="ru-RU" altLang="ru-RU" sz="23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deg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3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transform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3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rotate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kumimoji="0" lang="ru-RU" altLang="ru-RU" sz="23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deg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3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right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kumimoji="0" lang="ru-RU" altLang="ru-RU" sz="23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ru-RU" altLang="ru-RU" sz="23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3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67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19322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0070C0"/>
                </a:solidFill>
              </a:rPr>
              <a:t>Змінні-лічильники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uk-UA" sz="3200" b="1" dirty="0" smtClean="0">
                <a:solidFill>
                  <a:srgbClr val="0070C0"/>
                </a:solidFill>
              </a:rPr>
              <a:t>у </a:t>
            </a:r>
            <a:r>
              <a:rPr lang="en-US" sz="3200" b="1" dirty="0" smtClean="0">
                <a:solidFill>
                  <a:srgbClr val="0070C0"/>
                </a:solidFill>
              </a:rPr>
              <a:t>CSS3</a:t>
            </a:r>
            <a:r>
              <a:rPr lang="uk-UA" sz="3200" b="1" dirty="0" smtClean="0">
                <a:solidFill>
                  <a:srgbClr val="0070C0"/>
                </a:solidFill>
              </a:rPr>
              <a:t> та автоматична нумерація</a:t>
            </a:r>
            <a:endParaRPr lang="uk-UA" sz="32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5516" y="980728"/>
            <a:ext cx="34923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Властивості: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counter-reset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counter-increment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content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counter(</a:t>
            </a:r>
            <a:r>
              <a:rPr lang="ru-RU" sz="28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counters()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3779912" y="980728"/>
            <a:ext cx="51845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Створення лічильника: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counter-reset: </a:t>
            </a:r>
            <a:endParaRPr lang="uk-U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ід1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поч.знач1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 ід2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поч.знач2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51920" y="1988840"/>
            <a:ext cx="51845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Приклад</a:t>
            </a:r>
            <a:r>
              <a:rPr lang="ru-RU" sz="2800" b="1" dirty="0" smtClean="0"/>
              <a:t>: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51920" y="2433082"/>
            <a:ext cx="5083502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ol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counter-reset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ru-RU" sz="2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item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lev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bor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bl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q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  <a:endParaRPr kumimoji="0" lang="ru-RU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17393" y="3140968"/>
            <a:ext cx="51845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Зміна лічильника: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counter-increment: </a:t>
            </a:r>
            <a:endParaRPr lang="uk-U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ід1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зміна1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 ід2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зміна2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22370" y="4149080"/>
            <a:ext cx="51845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Приклад</a:t>
            </a:r>
            <a:r>
              <a:rPr lang="ru-RU" sz="2800" b="1" dirty="0" smtClean="0"/>
              <a:t>: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3818467" y="4653136"/>
            <a:ext cx="5083502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counter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inre</a:t>
            </a:r>
            <a:r>
              <a:rPr lang="en-US" altLang="ru-RU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ru-RU" sz="20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item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lev</a:t>
            </a:r>
            <a:r>
              <a:rPr lang="en-US" altLang="ru-RU" sz="2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ru-RU" sz="2000" b="1" dirty="0" smtClean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bor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bl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q </a:t>
            </a:r>
            <a:r>
              <a:rPr lang="en-US" altLang="ru-RU" sz="200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  <a:endParaRPr kumimoji="0" lang="ru-RU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91880" y="5325362"/>
            <a:ext cx="590465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/>
              <a:t>Значення</a:t>
            </a:r>
            <a:r>
              <a:rPr lang="ru-RU" sz="2800" b="1" dirty="0" smtClean="0"/>
              <a:t> </a:t>
            </a:r>
            <a:r>
              <a:rPr lang="uk-UA" sz="2800" b="1" dirty="0" smtClean="0"/>
              <a:t>лічильника: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content:</a:t>
            </a:r>
            <a:r>
              <a:rPr lang="uk-U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counter(</a:t>
            </a:r>
            <a:r>
              <a:rPr lang="uk-U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ід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uk-U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content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ru-R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counters(</a:t>
            </a:r>
            <a:r>
              <a:rPr lang="uk-U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ід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"</a:t>
            </a:r>
            <a:r>
              <a:rPr lang="ru-RU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розд</a:t>
            </a:r>
            <a:r>
              <a:rPr lang="uk-UA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ільник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  <a:r>
              <a:rPr lang="uk-U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b="1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87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9" grpId="0"/>
      <p:bldP spid="30" grpId="0"/>
      <p:bldP spid="3" grpId="0" animBg="1"/>
      <p:bldP spid="31" grpId="0"/>
      <p:bldP spid="32" grpId="0"/>
      <p:bldP spid="33" grpId="0" animBg="1"/>
      <p:bldP spid="3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19322"/>
            <a:ext cx="9144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Приклад</a:t>
            </a:r>
            <a:endParaRPr lang="uk-UA" sz="3200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565453"/>
            <a:ext cx="4628190" cy="329320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ol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&gt;item 1, level 1&lt;/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&gt;item 2, level 1&lt;/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&gt;item 3, level 1&lt;/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&gt;item 4, level 1</a:t>
            </a:r>
            <a:b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ol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&gt;item 1, level 2&lt;/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&gt;item 2, level 2&lt;/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&gt;item 3, level 2&lt;/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&lt;/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ol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&gt;item 5, level 1&lt;/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ol</a:t>
            </a:r>
            <a:r>
              <a:rPr kumimoji="0" lang="ru-RU" altLang="ru-RU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kumimoji="0" lang="ru-RU" altLang="ru-RU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7504" y="3869522"/>
            <a:ext cx="6340197" cy="28623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ol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counter-reset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section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list-style-type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before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counter-increment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section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content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counters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section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"."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". "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ru-RU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107505" y="3858662"/>
            <a:ext cx="8784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628190" y="576313"/>
            <a:ext cx="0" cy="3293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565453"/>
            <a:ext cx="3904250" cy="3172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81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5. </a:t>
            </a:r>
            <a:r>
              <a:rPr lang="ru-RU" sz="3200" b="1" dirty="0" err="1">
                <a:solidFill>
                  <a:srgbClr val="C00000"/>
                </a:solidFill>
              </a:rPr>
              <a:t>Нові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>
                <a:solidFill>
                  <a:srgbClr val="C00000"/>
                </a:solidFill>
              </a:rPr>
              <a:t>CSS-</a:t>
            </a:r>
            <a:r>
              <a:rPr lang="ru-RU" sz="3200" b="1" dirty="0" err="1">
                <a:solidFill>
                  <a:srgbClr val="C00000"/>
                </a:solidFill>
              </a:rPr>
              <a:t>властивост</a:t>
            </a:r>
            <a:r>
              <a:rPr lang="uk-UA" sz="3200" b="1" dirty="0">
                <a:solidFill>
                  <a:srgbClr val="C00000"/>
                </a:solidFill>
              </a:rPr>
              <a:t>і</a:t>
            </a:r>
            <a:endParaRPr lang="en-US" sz="3200" b="1" dirty="0">
              <a:solidFill>
                <a:srgbClr val="C00000"/>
              </a:solidFill>
            </a:endParaRPr>
          </a:p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692696"/>
            <a:ext cx="871296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1)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Заокруглення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3200" b="1" dirty="0">
                <a:solidFill>
                  <a:schemeClr val="accent1">
                    <a:lumMod val="75000"/>
                  </a:schemeClr>
                </a:solidFill>
              </a:rPr>
              <a:t>кутів </a:t>
            </a:r>
            <a:r>
              <a:rPr lang="uk-UA" sz="3200" b="1" dirty="0" err="1">
                <a:solidFill>
                  <a:schemeClr val="accent1">
                    <a:lumMod val="75000"/>
                  </a:schemeClr>
                </a:solidFill>
              </a:rPr>
              <a:t>тега</a:t>
            </a:r>
            <a:endParaRPr lang="uk-UA" sz="32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uk-UA" sz="2400" dirty="0"/>
          </a:p>
          <a:p>
            <a:r>
              <a:rPr lang="en-US" sz="3200" dirty="0"/>
              <a:t>border-radius: </a:t>
            </a:r>
            <a:r>
              <a:rPr lang="ru-RU" sz="3200" dirty="0" err="1"/>
              <a:t>зн</a:t>
            </a:r>
            <a:r>
              <a:rPr lang="ru-RU" sz="3200" dirty="0"/>
              <a:t>;</a:t>
            </a:r>
          </a:p>
          <a:p>
            <a:endParaRPr lang="uk-UA" sz="3200" dirty="0"/>
          </a:p>
          <a:p>
            <a:endParaRPr lang="ru-RU" sz="3200" dirty="0"/>
          </a:p>
          <a:p>
            <a:r>
              <a:rPr lang="en-US" sz="3200" dirty="0"/>
              <a:t>border-radius: </a:t>
            </a:r>
            <a:r>
              <a:rPr lang="ru-RU" sz="3200" dirty="0"/>
              <a:t>зн1  зн2;</a:t>
            </a:r>
          </a:p>
          <a:p>
            <a:endParaRPr lang="uk-UA" sz="3200" dirty="0"/>
          </a:p>
          <a:p>
            <a:endParaRPr lang="ru-RU" sz="3200" dirty="0"/>
          </a:p>
          <a:p>
            <a:r>
              <a:rPr lang="en-US" sz="3200" dirty="0"/>
              <a:t>border-radius: </a:t>
            </a:r>
            <a:r>
              <a:rPr lang="ru-RU" sz="3200" dirty="0"/>
              <a:t>зн1  зн2  зн3;</a:t>
            </a:r>
          </a:p>
          <a:p>
            <a:endParaRPr lang="uk-UA" sz="3200" dirty="0"/>
          </a:p>
          <a:p>
            <a:endParaRPr lang="ru-RU" sz="3200" dirty="0"/>
          </a:p>
          <a:p>
            <a:r>
              <a:rPr lang="en-US" sz="3200" dirty="0"/>
              <a:t>border-radius: </a:t>
            </a:r>
            <a:r>
              <a:rPr lang="ru-RU" sz="3200" dirty="0"/>
              <a:t>зн1  зн2  зн3  зн4;</a:t>
            </a:r>
            <a:endParaRPr lang="en-US" sz="3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51315" y="1382375"/>
            <a:ext cx="2646040" cy="1153867"/>
          </a:xfrm>
          <a:prstGeom prst="roundRect">
            <a:avLst>
              <a:gd name="adj" fmla="val 28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55127" y="2825431"/>
            <a:ext cx="2646040" cy="1153867"/>
          </a:xfrm>
          <a:prstGeom prst="roundRect">
            <a:avLst>
              <a:gd name="adj" fmla="val 28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84168" y="4247662"/>
            <a:ext cx="2646040" cy="1153867"/>
          </a:xfrm>
          <a:prstGeom prst="roundRect">
            <a:avLst>
              <a:gd name="adj" fmla="val 28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84168" y="5624962"/>
            <a:ext cx="2646040" cy="1153867"/>
          </a:xfrm>
          <a:prstGeom prst="roundRect">
            <a:avLst>
              <a:gd name="adj" fmla="val 28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051315" y="1268760"/>
            <a:ext cx="2409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err="1">
                <a:solidFill>
                  <a:schemeClr val="bg1"/>
                </a:solidFill>
              </a:rPr>
              <a:t>зн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51315" y="1972292"/>
            <a:ext cx="2409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err="1">
                <a:solidFill>
                  <a:schemeClr val="bg1"/>
                </a:solidFill>
              </a:rPr>
              <a:t>зн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67539" y="1988840"/>
            <a:ext cx="2409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err="1">
                <a:solidFill>
                  <a:schemeClr val="bg1"/>
                </a:solidFill>
              </a:rPr>
              <a:t>зн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67539" y="1303027"/>
            <a:ext cx="2409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err="1">
                <a:solidFill>
                  <a:schemeClr val="bg1"/>
                </a:solidFill>
              </a:rPr>
              <a:t>зн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84168" y="2772217"/>
            <a:ext cx="2409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chemeClr val="bg1"/>
                </a:solidFill>
              </a:rPr>
              <a:t>зн1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84168" y="3429000"/>
            <a:ext cx="2409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rgbClr val="FFFF00"/>
                </a:solidFill>
              </a:rPr>
              <a:t>зн2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4368" y="3429000"/>
            <a:ext cx="2409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chemeClr val="bg1"/>
                </a:solidFill>
              </a:rPr>
              <a:t>зн1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923523" y="2780928"/>
            <a:ext cx="2409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rgbClr val="FFFF00"/>
                </a:solidFill>
              </a:rPr>
              <a:t>зн2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56176" y="4140369"/>
            <a:ext cx="2409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chemeClr val="bg1"/>
                </a:solidFill>
              </a:rPr>
              <a:t>зн1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56176" y="4843901"/>
            <a:ext cx="2409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rgbClr val="FFFF00"/>
                </a:solidFill>
              </a:rPr>
              <a:t>зн2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84368" y="4860449"/>
            <a:ext cx="2409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зн3</a:t>
            </a:r>
            <a:endParaRPr lang="ru-RU" sz="3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884368" y="4174636"/>
            <a:ext cx="2409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rgbClr val="FFFF00"/>
                </a:solidFill>
              </a:rPr>
              <a:t>зн2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56176" y="5517232"/>
            <a:ext cx="2409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chemeClr val="bg1"/>
                </a:solidFill>
              </a:rPr>
              <a:t>зн1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56176" y="6220764"/>
            <a:ext cx="2409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rgbClr val="FFCCFF"/>
                </a:solidFill>
              </a:rPr>
              <a:t>зн4</a:t>
            </a:r>
            <a:endParaRPr lang="ru-RU" sz="3200" dirty="0">
              <a:solidFill>
                <a:srgbClr val="FFCC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56376" y="6237312"/>
            <a:ext cx="2409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зн3</a:t>
            </a:r>
            <a:endParaRPr lang="ru-RU" sz="3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956376" y="5551499"/>
            <a:ext cx="2409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rgbClr val="FFFF00"/>
                </a:solidFill>
              </a:rPr>
              <a:t>зн2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75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29" name="Объект 19"/>
          <p:cNvPicPr>
            <a:picLocks noGrp="1"/>
          </p:cNvPicPr>
          <p:nvPr/>
        </p:nvPicPr>
        <p:blipFill rotWithShape="1">
          <a:blip r:embed="rId2"/>
          <a:srcRect t="10298" r="36653" b="59060"/>
          <a:stretch/>
        </p:blipFill>
        <p:spPr bwMode="auto">
          <a:xfrm>
            <a:off x="450913" y="2888398"/>
            <a:ext cx="8242173" cy="212477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50913" y="1340768"/>
            <a:ext cx="4968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background: teal;</a:t>
            </a:r>
          </a:p>
          <a:p>
            <a:r>
              <a:rPr lang="en-US" sz="2400" dirty="0"/>
              <a:t>border-radius: 10px;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55976" y="1363081"/>
            <a:ext cx="4968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background: green;</a:t>
            </a:r>
          </a:p>
          <a:p>
            <a:r>
              <a:rPr lang="en-US" sz="2400" dirty="0"/>
              <a:t>border-radius:  10px 30px 60px;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67544" y="5517232"/>
            <a:ext cx="4968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border-radius:  10px 40px;</a:t>
            </a:r>
          </a:p>
          <a:p>
            <a:r>
              <a:rPr lang="en-US" sz="2400" dirty="0"/>
              <a:t>background: orange;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5517232"/>
            <a:ext cx="4968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border-radius:  10px 30px 60px 90px;</a:t>
            </a:r>
          </a:p>
          <a:p>
            <a:r>
              <a:rPr lang="en-US" sz="2400" dirty="0"/>
              <a:t>background: </a:t>
            </a:r>
            <a:r>
              <a:rPr lang="en-US" sz="2400" dirty="0" err="1"/>
              <a:t>lightcoral</a:t>
            </a:r>
            <a:r>
              <a:rPr lang="en-US" sz="2400" dirty="0"/>
              <a:t>;</a:t>
            </a:r>
          </a:p>
        </p:txBody>
      </p:sp>
      <p:cxnSp>
        <p:nvCxnSpPr>
          <p:cNvPr id="59" name="Прямая со стрелкой 58"/>
          <p:cNvCxnSpPr/>
          <p:nvPr/>
        </p:nvCxnSpPr>
        <p:spPr>
          <a:xfrm>
            <a:off x="1619672" y="2171765"/>
            <a:ext cx="0" cy="716633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5415289" y="2194078"/>
            <a:ext cx="0" cy="716633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rot="10800000">
            <a:off x="3491880" y="4797152"/>
            <a:ext cx="0" cy="716633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rot="10800000">
            <a:off x="7596336" y="4797152"/>
            <a:ext cx="0" cy="716633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156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11266" name="Picture 2" descr="Радиус скругления для создания разных типов уголк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01008"/>
            <a:ext cx="721679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416739" y="218837"/>
            <a:ext cx="86930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border-radius</a:t>
            </a:r>
            <a:r>
              <a:rPr lang="en-US" sz="2800" dirty="0"/>
              <a:t> </a:t>
            </a:r>
            <a:r>
              <a:rPr lang="ru-RU" sz="2800" dirty="0" err="1"/>
              <a:t>дозволя</a:t>
            </a:r>
            <a:r>
              <a:rPr lang="uk-UA" sz="2800" dirty="0"/>
              <a:t>є додатково через </a:t>
            </a:r>
            <a:r>
              <a:rPr lang="uk-UA" sz="2800" dirty="0" err="1"/>
              <a:t>слеш</a:t>
            </a:r>
            <a:r>
              <a:rPr lang="uk-UA" sz="2800" dirty="0"/>
              <a:t> задати від 1 до 4 значень.</a:t>
            </a:r>
            <a:endParaRPr lang="en-US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1296055"/>
            <a:ext cx="98452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pc="-100" dirty="0">
                <a:latin typeface="Courier New" panose="02070309020205020404" pitchFamily="49" charset="0"/>
                <a:cs typeface="Courier New" panose="02070309020205020404" pitchFamily="49" charset="0"/>
              </a:rPr>
              <a:t>border-radius: </a:t>
            </a:r>
            <a:r>
              <a:rPr lang="uk-UA" sz="2800" b="1" spc="-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заокруг</a:t>
            </a:r>
            <a:r>
              <a:rPr lang="ru-RU" sz="2800" b="1" spc="-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лення</a:t>
            </a:r>
            <a:r>
              <a:rPr lang="en-US" sz="2800" b="1" spc="-100" dirty="0">
                <a:latin typeface="Courier New" panose="02070309020205020404" pitchFamily="49" charset="0"/>
                <a:cs typeface="Courier New" panose="02070309020205020404" pitchFamily="49" charset="0"/>
              </a:rPr>
              <a:t>X/</a:t>
            </a:r>
            <a:r>
              <a:rPr lang="ru-RU" sz="2800" b="1" spc="-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заокруглення</a:t>
            </a:r>
            <a:r>
              <a:rPr lang="en-US" sz="2800" b="1" spc="-100" dirty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475656" y="2731567"/>
            <a:ext cx="98452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pc="-100" dirty="0">
                <a:latin typeface="Courier New" panose="02070309020205020404" pitchFamily="49" charset="0"/>
                <a:cs typeface="Courier New" panose="02070309020205020404" pitchFamily="49" charset="0"/>
              </a:rPr>
              <a:t>border-radius: </a:t>
            </a:r>
            <a:r>
              <a:rPr lang="ru-RU" sz="2800" b="1" spc="-100" dirty="0">
                <a:latin typeface="Courier New" panose="02070309020205020404" pitchFamily="49" charset="0"/>
                <a:cs typeface="Courier New" panose="02070309020205020404" pitchFamily="49" charset="0"/>
              </a:rPr>
              <a:t>30</a:t>
            </a:r>
            <a:r>
              <a:rPr lang="en-US" sz="2800" b="1" spc="-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lang="en-US" sz="2800" b="1" spc="-100" dirty="0">
                <a:latin typeface="Courier New" panose="02070309020205020404" pitchFamily="49" charset="0"/>
                <a:cs typeface="Courier New" panose="02070309020205020404" pitchFamily="49" charset="0"/>
              </a:rPr>
              <a:t>/20px;</a:t>
            </a:r>
          </a:p>
        </p:txBody>
      </p:sp>
    </p:spTree>
    <p:extLst>
      <p:ext uri="{BB962C8B-B14F-4D97-AF65-F5344CB8AC3E}">
        <p14:creationId xmlns:p14="http://schemas.microsoft.com/office/powerpoint/2010/main" val="103924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87624" y="332656"/>
            <a:ext cx="6452407" cy="23083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background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orangered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border-radius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80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30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ru-RU" altLang="ru-RU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581" y="3140968"/>
            <a:ext cx="6750570" cy="323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676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2</a:t>
            </a:r>
            <a:r>
              <a:rPr lang="ru-RU" sz="3200" b="1" dirty="0">
                <a:solidFill>
                  <a:srgbClr val="C00000"/>
                </a:solidFill>
              </a:rPr>
              <a:t>. Но</a:t>
            </a:r>
            <a:r>
              <a:rPr lang="uk-UA" sz="3200" b="1" dirty="0" err="1">
                <a:solidFill>
                  <a:srgbClr val="C00000"/>
                </a:solidFill>
              </a:rPr>
              <a:t>ві</a:t>
            </a:r>
            <a:r>
              <a:rPr lang="uk-UA" sz="3200" b="1" dirty="0">
                <a:solidFill>
                  <a:srgbClr val="C00000"/>
                </a:solidFill>
              </a:rPr>
              <a:t> форми представлення кольору</a:t>
            </a:r>
            <a:endParaRPr lang="en-US" sz="3200" b="1" dirty="0">
              <a:solidFill>
                <a:srgbClr val="C00000"/>
              </a:solidFill>
            </a:endParaRPr>
          </a:p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692696"/>
            <a:ext cx="87129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1)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RGBA</a:t>
            </a:r>
            <a:r>
              <a:rPr lang="en-US" sz="3200" dirty="0"/>
              <a:t> (Red Green Blue Alpha):</a:t>
            </a:r>
          </a:p>
          <a:p>
            <a:r>
              <a:rPr lang="ru-RU" sz="3200" dirty="0"/>
              <a:t>      </a:t>
            </a:r>
            <a:r>
              <a:rPr lang="en-US" sz="3200" dirty="0" err="1"/>
              <a:t>rgba</a:t>
            </a:r>
            <a:r>
              <a:rPr lang="en-US" sz="3200" dirty="0"/>
              <a:t>(</a:t>
            </a:r>
            <a:r>
              <a:rPr lang="ru-RU" sz="3200" dirty="0" err="1">
                <a:solidFill>
                  <a:srgbClr val="FF0000"/>
                </a:solidFill>
              </a:rPr>
              <a:t>чер</a:t>
            </a:r>
            <a:r>
              <a:rPr lang="en-US" sz="3200" dirty="0"/>
              <a:t>, </a:t>
            </a:r>
            <a:r>
              <a:rPr lang="ru-RU" sz="3200" dirty="0" err="1">
                <a:solidFill>
                  <a:srgbClr val="00B050"/>
                </a:solidFill>
              </a:rPr>
              <a:t>зел</a:t>
            </a:r>
            <a:r>
              <a:rPr lang="en-US" sz="3200" dirty="0"/>
              <a:t>, </a:t>
            </a:r>
            <a:r>
              <a:rPr lang="ru-RU" sz="3200" dirty="0" err="1">
                <a:solidFill>
                  <a:srgbClr val="00B0F0"/>
                </a:solidFill>
              </a:rPr>
              <a:t>син</a:t>
            </a:r>
            <a:r>
              <a:rPr lang="en-US" sz="3200" dirty="0"/>
              <a:t>,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</a:rPr>
              <a:t>проз</a:t>
            </a:r>
            <a:r>
              <a:rPr lang="en-US" sz="3200" dirty="0"/>
              <a:t>); </a:t>
            </a:r>
            <a:endParaRPr lang="ru-RU" sz="3200" dirty="0"/>
          </a:p>
          <a:p>
            <a:r>
              <a:rPr lang="uk-UA" sz="3200" b="1" dirty="0"/>
              <a:t>кольори</a:t>
            </a:r>
            <a:r>
              <a:rPr lang="uk-UA" sz="3200" dirty="0"/>
              <a:t> задаються числами від 0 до 255, а </a:t>
            </a:r>
          </a:p>
          <a:p>
            <a:r>
              <a:rPr lang="uk-UA" sz="3200" b="1" dirty="0"/>
              <a:t>прозорість</a:t>
            </a:r>
            <a:r>
              <a:rPr lang="uk-UA" sz="3200" dirty="0"/>
              <a:t> – дробовим числом від 0.00 до 1.00</a:t>
            </a:r>
            <a:endParaRPr lang="ru-RU" sz="32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2626" y="2783384"/>
            <a:ext cx="4801314" cy="10156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three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Three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82841" y="3902155"/>
            <a:ext cx="7109639" cy="28623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top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kumimoji="0" lang="en-US" altLang="ru-RU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background-color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rgba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(255,0,0,0.5);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50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top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50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kumimoji="0" lang="en-US" altLang="ru-RU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background-color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rgba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(0,255,0,0.5);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three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80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top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80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kumimoji="0" lang="en-US" altLang="ru-RU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background-color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rgba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(0,0,255,0.5);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.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.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three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en-US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position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absolute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padding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en-US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79512" y="3902155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79512" y="2754799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90217" y="2816556"/>
            <a:ext cx="1106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HTML:</a:t>
            </a:r>
            <a:endParaRPr lang="ru-RU" altLang="ru-RU" sz="4800" b="1" dirty="0">
              <a:latin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4689" y="3987346"/>
            <a:ext cx="922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CSS:</a:t>
            </a:r>
            <a:endParaRPr lang="ru-RU" altLang="ru-RU" sz="4800" b="1" dirty="0">
              <a:latin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1979" y="2754799"/>
            <a:ext cx="4103201" cy="4103201"/>
          </a:xfrm>
          <a:prstGeom prst="rect">
            <a:avLst/>
          </a:prstGeom>
          <a:effectLst>
            <a:glow rad="1435100">
              <a:schemeClr val="bg1"/>
            </a:glow>
          </a:effectLst>
        </p:spPr>
      </p:pic>
    </p:spTree>
    <p:extLst>
      <p:ext uri="{BB962C8B-B14F-4D97-AF65-F5344CB8AC3E}">
        <p14:creationId xmlns:p14="http://schemas.microsoft.com/office/powerpoint/2010/main" val="297143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3" grpId="0"/>
      <p:bldP spid="1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16739" y="218837"/>
            <a:ext cx="86930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uk-UA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border-radius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можна задавати у відсотках (відсотки обчислюються від ширини </a:t>
            </a:r>
            <a:r>
              <a:rPr lang="uk-UA" sz="2800" dirty="0" err="1">
                <a:latin typeface="Arial" panose="020B0604020202020204" pitchFamily="34" charset="0"/>
                <a:cs typeface="Arial" panose="020B0604020202020204" pitchFamily="34" charset="0"/>
              </a:rPr>
              <a:t>тега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539070" y="1545959"/>
            <a:ext cx="3724096" cy="193899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background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green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border-radius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50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552156"/>
            <a:ext cx="2060239" cy="1986659"/>
          </a:xfrm>
          <a:prstGeom prst="rect">
            <a:avLst/>
          </a:prstGeom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539070" y="3933056"/>
            <a:ext cx="5570756" cy="224676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200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background-image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1.jpg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border-radius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50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border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solid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blue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49080"/>
            <a:ext cx="3463887" cy="184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7734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586054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2) </a:t>
            </a: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</a:rPr>
              <a:t>Тінь від </a:t>
            </a:r>
            <a:r>
              <a:rPr lang="uk-UA" sz="3600" b="1" dirty="0" err="1">
                <a:solidFill>
                  <a:schemeClr val="accent1">
                    <a:lumMod val="75000"/>
                  </a:schemeClr>
                </a:solidFill>
              </a:rPr>
              <a:t>тега</a:t>
            </a:r>
            <a:endParaRPr lang="uk-UA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329467"/>
            <a:ext cx="979308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3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box-shadow: </a:t>
            </a:r>
            <a:r>
              <a:rPr lang="ru-RU" sz="3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зм</a:t>
            </a:r>
            <a:r>
              <a:rPr lang="en-US" sz="33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ru-RU" sz="3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зм</a:t>
            </a:r>
            <a:r>
              <a:rPr lang="en-US" sz="33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33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sz="33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розм</a:t>
            </a:r>
            <a:r>
              <a:rPr lang="en-US" sz="33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sz="33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розт</a:t>
            </a:r>
            <a:r>
              <a:rPr lang="en-US" sz="33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sz="33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кол</a:t>
            </a:r>
            <a:r>
              <a:rPr lang="en-US" sz="33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3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8506" y="1997551"/>
            <a:ext cx="87129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змХ</a:t>
            </a:r>
            <a:r>
              <a:rPr lang="ru-RU" sz="3200" dirty="0"/>
              <a:t> – </a:t>
            </a:r>
            <a:r>
              <a:rPr lang="uk-UA" sz="3200" dirty="0"/>
              <a:t>зміщення по горизонталі;</a:t>
            </a:r>
          </a:p>
          <a:p>
            <a:r>
              <a:rPr lang="uk-UA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зм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3200" dirty="0"/>
              <a:t> – </a:t>
            </a:r>
            <a:r>
              <a:rPr lang="ru-RU" sz="3200" dirty="0"/>
              <a:t>з</a:t>
            </a:r>
            <a:r>
              <a:rPr lang="uk-UA" sz="3200" dirty="0" err="1"/>
              <a:t>міщення</a:t>
            </a:r>
            <a:r>
              <a:rPr lang="uk-UA" sz="3200" dirty="0"/>
              <a:t> по вертикалі;</a:t>
            </a:r>
          </a:p>
          <a:p>
            <a:r>
              <a:rPr lang="uk-UA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розм</a:t>
            </a:r>
            <a:r>
              <a:rPr lang="uk-UA" sz="3200" dirty="0"/>
              <a:t> – розмиття тіні</a:t>
            </a:r>
            <a:r>
              <a:rPr lang="en-US" sz="3200" dirty="0"/>
              <a:t> (</a:t>
            </a:r>
            <a:r>
              <a:rPr lang="ru-RU" sz="3200" dirty="0" err="1"/>
              <a:t>чим</a:t>
            </a:r>
            <a:r>
              <a:rPr lang="ru-RU" sz="3200" dirty="0"/>
              <a:t> </a:t>
            </a:r>
            <a:r>
              <a:rPr lang="ru-RU" sz="3200" dirty="0" err="1"/>
              <a:t>менше</a:t>
            </a:r>
            <a:r>
              <a:rPr lang="ru-RU" sz="3200" dirty="0"/>
              <a:t> </a:t>
            </a:r>
            <a:r>
              <a:rPr lang="ru-RU" sz="3200" dirty="0" err="1"/>
              <a:t>значення</a:t>
            </a:r>
            <a:r>
              <a:rPr lang="ru-RU" sz="3200" dirty="0"/>
              <a:t>, </a:t>
            </a:r>
            <a:r>
              <a:rPr lang="ru-RU" sz="3200" dirty="0" err="1"/>
              <a:t>тим</a:t>
            </a:r>
            <a:endParaRPr lang="ru-RU" sz="3200" dirty="0"/>
          </a:p>
          <a:p>
            <a:r>
              <a:rPr lang="uk-UA" sz="3200" dirty="0"/>
              <a:t>     чіткіше тінь</a:t>
            </a:r>
            <a:r>
              <a:rPr lang="en-US" sz="3200" dirty="0"/>
              <a:t>)</a:t>
            </a:r>
            <a:r>
              <a:rPr lang="uk-UA" sz="3200" dirty="0"/>
              <a:t>;</a:t>
            </a:r>
          </a:p>
          <a:p>
            <a:r>
              <a:rPr lang="uk-UA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розт</a:t>
            </a:r>
            <a:r>
              <a:rPr lang="uk-UA" sz="3200" dirty="0"/>
              <a:t> – розтягування тіні:</a:t>
            </a:r>
          </a:p>
          <a:p>
            <a:r>
              <a:rPr lang="uk-UA" sz="3200" dirty="0"/>
              <a:t>                 0 – тінь відповідає розмірам </a:t>
            </a:r>
            <a:r>
              <a:rPr lang="uk-UA" sz="3200" dirty="0" err="1"/>
              <a:t>тега</a:t>
            </a:r>
            <a:r>
              <a:rPr lang="uk-UA" sz="3200" dirty="0"/>
              <a:t>; </a:t>
            </a:r>
          </a:p>
          <a:p>
            <a:r>
              <a:rPr lang="uk-UA" sz="3200" dirty="0"/>
              <a:t>                 </a:t>
            </a:r>
            <a:r>
              <a:rPr lang="en-US" sz="3200" dirty="0"/>
              <a:t>&lt;0 –</a:t>
            </a:r>
            <a:r>
              <a:rPr lang="uk-UA" sz="3200" dirty="0"/>
              <a:t> тінь менша за розміри </a:t>
            </a:r>
            <a:r>
              <a:rPr lang="uk-UA" sz="3200" dirty="0" err="1"/>
              <a:t>тега</a:t>
            </a:r>
            <a:r>
              <a:rPr lang="uk-UA" sz="3200" dirty="0"/>
              <a:t>; </a:t>
            </a:r>
          </a:p>
          <a:p>
            <a:r>
              <a:rPr lang="uk-UA" sz="3200" dirty="0"/>
              <a:t>                 </a:t>
            </a:r>
            <a:r>
              <a:rPr lang="en-US" sz="3200" dirty="0"/>
              <a:t>&gt;0 –</a:t>
            </a:r>
            <a:r>
              <a:rPr lang="ru-RU" sz="3200" dirty="0"/>
              <a:t> </a:t>
            </a:r>
            <a:r>
              <a:rPr lang="uk-UA" sz="3200" dirty="0"/>
              <a:t>тінь більша за розміри </a:t>
            </a:r>
            <a:r>
              <a:rPr lang="uk-UA" sz="3200" dirty="0" err="1"/>
              <a:t>тега</a:t>
            </a:r>
            <a:r>
              <a:rPr lang="uk-UA" sz="3200" dirty="0"/>
              <a:t>);</a:t>
            </a:r>
          </a:p>
          <a:p>
            <a:r>
              <a:rPr lang="uk-UA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кол</a:t>
            </a:r>
            <a:r>
              <a:rPr lang="uk-UA" sz="3200" dirty="0"/>
              <a:t> – колір тіні;</a:t>
            </a:r>
          </a:p>
        </p:txBody>
      </p:sp>
    </p:spTree>
    <p:extLst>
      <p:ext uri="{BB962C8B-B14F-4D97-AF65-F5344CB8AC3E}">
        <p14:creationId xmlns:p14="http://schemas.microsoft.com/office/powerpoint/2010/main" val="9946106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512" y="544612"/>
            <a:ext cx="6268063" cy="23083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background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red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box-shadow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orange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ru-RU" altLang="ru-RU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2767" y="646305"/>
            <a:ext cx="2088232" cy="210493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2767" y="3498701"/>
            <a:ext cx="2331721" cy="2348993"/>
          </a:xfrm>
          <a:prstGeom prst="rect">
            <a:avLst/>
          </a:prstGeom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35817" y="3415640"/>
            <a:ext cx="6452407" cy="267765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background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red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box-shadow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endParaRPr kumimoji="0" lang="en-US" altLang="ru-RU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ru-RU" sz="2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kumimoji="0" lang="en-US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orange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ru-RU" altLang="ru-RU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39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34"/>
            <a:ext cx="91440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uk-UA" sz="20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327419"/>
            <a:ext cx="6801862" cy="193899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background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box-shadow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orange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2907" y="283833"/>
            <a:ext cx="1982578" cy="1982578"/>
          </a:xfrm>
          <a:prstGeom prst="rect">
            <a:avLst/>
          </a:prstGeom>
        </p:spPr>
      </p:pic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1269" y="2420888"/>
            <a:ext cx="6955750" cy="193899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background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box-shadow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 </a:t>
            </a:r>
            <a:r>
              <a:rPr kumimoji="0" lang="en-US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orange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0080" y="2549311"/>
            <a:ext cx="1776376" cy="1790040"/>
          </a:xfrm>
          <a:prstGeom prst="rect">
            <a:avLst/>
          </a:prstGeom>
        </p:spPr>
      </p:pic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-7359" y="4514357"/>
            <a:ext cx="6801862" cy="193899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background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box-shadow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inset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0 0 10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orange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0080" y="4622251"/>
            <a:ext cx="1553657" cy="1596814"/>
          </a:xfrm>
          <a:prstGeom prst="rect">
            <a:avLst/>
          </a:prstGeom>
        </p:spPr>
      </p:pic>
      <p:sp>
        <p:nvSpPr>
          <p:cNvPr id="15" name="Выноска-облако 14"/>
          <p:cNvSpPr/>
          <p:nvPr/>
        </p:nvSpPr>
        <p:spPr>
          <a:xfrm>
            <a:off x="4491980" y="4323327"/>
            <a:ext cx="2294511" cy="1033865"/>
          </a:xfrm>
          <a:prstGeom prst="cloudCallout">
            <a:avLst>
              <a:gd name="adj1" fmla="val -104687"/>
              <a:gd name="adj2" fmla="val 95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/>
              <a:t>Тінь всередину </a:t>
            </a:r>
            <a:r>
              <a:rPr lang="uk-UA" sz="2000" b="1" dirty="0" err="1"/>
              <a:t>тега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5896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34"/>
            <a:ext cx="91440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uk-UA" sz="2000" b="1" dirty="0">
              <a:solidFill>
                <a:srgbClr val="C00000"/>
              </a:solidFill>
            </a:endParaRPr>
          </a:p>
          <a:p>
            <a:pPr algn="ctr"/>
            <a:endParaRPr lang="uk-UA" sz="2000" b="1" dirty="0">
              <a:solidFill>
                <a:srgbClr val="C00000"/>
              </a:solidFill>
            </a:endParaRPr>
          </a:p>
          <a:p>
            <a:pPr algn="ctr"/>
            <a:endParaRPr lang="uk-UA" sz="2000" b="1" dirty="0">
              <a:solidFill>
                <a:srgbClr val="C00000"/>
              </a:solidFill>
            </a:endParaRPr>
          </a:p>
          <a:p>
            <a:pPr algn="ctr"/>
            <a:endParaRPr lang="uk-UA" sz="20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2899" y="64855"/>
            <a:ext cx="97930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300" dirty="0">
                <a:latin typeface="Arial" panose="020B0604020202020204" pitchFamily="34" charset="0"/>
                <a:cs typeface="Arial" panose="020B0604020202020204" pitchFamily="34" charset="0"/>
              </a:rPr>
              <a:t>Можна задавати кілька тіней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300" dirty="0" err="1">
                <a:latin typeface="Arial" panose="020B0604020202020204" pitchFamily="34" charset="0"/>
                <a:cs typeface="Arial" panose="020B0604020202020204" pitchFamily="34" charset="0"/>
              </a:rPr>
              <a:t>розд</a:t>
            </a:r>
            <a:r>
              <a:rPr lang="uk-UA" sz="3300" dirty="0" err="1">
                <a:latin typeface="Arial" panose="020B0604020202020204" pitchFamily="34" charset="0"/>
                <a:cs typeface="Arial" panose="020B0604020202020204" pitchFamily="34" charset="0"/>
              </a:rPr>
              <a:t>іляючи</a:t>
            </a:r>
            <a:r>
              <a:rPr lang="uk-UA" sz="3300" dirty="0">
                <a:latin typeface="Arial" panose="020B0604020202020204" pitchFamily="34" charset="0"/>
                <a:cs typeface="Arial" panose="020B0604020202020204" pitchFamily="34" charset="0"/>
              </a:rPr>
              <a:t> їх комою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2899" y="1993747"/>
            <a:ext cx="9124206" cy="483209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40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box-shadow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0 0 0 5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coral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0 0 0 10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lightseagreen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0 0 0 15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orange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0 0 0 20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yellowgreen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inset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0 0 10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gray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ru-RU" altLang="ru-RU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56" y="1124744"/>
            <a:ext cx="3428944" cy="3544787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763688" y="628359"/>
            <a:ext cx="979308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box-shadow: </a:t>
            </a:r>
            <a:r>
              <a:rPr lang="uk-UA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тінь1, тінь2, …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4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257625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/>
              <a:t>3</a:t>
            </a:r>
            <a:r>
              <a:rPr lang="en-US" sz="3600" dirty="0"/>
              <a:t>) </a:t>
            </a: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</a:rPr>
              <a:t>Тінь від тексту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112757"/>
            <a:ext cx="979308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3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text-shadow: </a:t>
            </a:r>
            <a:r>
              <a:rPr lang="ru-RU" sz="3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зм</a:t>
            </a:r>
            <a:r>
              <a:rPr lang="en-US" sz="33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ru-RU" sz="3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зм</a:t>
            </a:r>
            <a:r>
              <a:rPr lang="en-US" sz="33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33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sz="33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розм</a:t>
            </a:r>
            <a:r>
              <a:rPr lang="en-US" sz="33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sz="33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кол</a:t>
            </a:r>
            <a:r>
              <a:rPr lang="en-US" sz="33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3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365" y="1653228"/>
            <a:ext cx="87129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змХ</a:t>
            </a:r>
            <a:r>
              <a:rPr lang="ru-RU" sz="3200" dirty="0"/>
              <a:t> – </a:t>
            </a:r>
            <a:r>
              <a:rPr lang="uk-UA" sz="3200" dirty="0"/>
              <a:t>зміщення по горизонталі;</a:t>
            </a:r>
          </a:p>
          <a:p>
            <a:r>
              <a:rPr lang="uk-UA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зм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3200" dirty="0"/>
              <a:t> – </a:t>
            </a:r>
            <a:r>
              <a:rPr lang="ru-RU" sz="3200" dirty="0"/>
              <a:t>з</a:t>
            </a:r>
            <a:r>
              <a:rPr lang="uk-UA" sz="3200" dirty="0" err="1"/>
              <a:t>міщення</a:t>
            </a:r>
            <a:r>
              <a:rPr lang="uk-UA" sz="3200" dirty="0"/>
              <a:t> по вертикалі;</a:t>
            </a:r>
          </a:p>
          <a:p>
            <a:r>
              <a:rPr lang="uk-UA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розм</a:t>
            </a:r>
            <a:r>
              <a:rPr lang="uk-UA" sz="3200" dirty="0"/>
              <a:t> – розмиття тіні</a:t>
            </a:r>
            <a:r>
              <a:rPr lang="en-US" sz="3200" dirty="0"/>
              <a:t> (</a:t>
            </a:r>
            <a:r>
              <a:rPr lang="ru-RU" sz="3200" dirty="0" err="1"/>
              <a:t>чим</a:t>
            </a:r>
            <a:r>
              <a:rPr lang="ru-RU" sz="3200" dirty="0"/>
              <a:t> </a:t>
            </a:r>
            <a:r>
              <a:rPr lang="ru-RU" sz="3200" dirty="0" err="1"/>
              <a:t>менше</a:t>
            </a:r>
            <a:r>
              <a:rPr lang="ru-RU" sz="3200" dirty="0"/>
              <a:t> </a:t>
            </a:r>
            <a:r>
              <a:rPr lang="ru-RU" sz="3200" dirty="0" err="1"/>
              <a:t>значення</a:t>
            </a:r>
            <a:r>
              <a:rPr lang="ru-RU" sz="3200" dirty="0"/>
              <a:t>, </a:t>
            </a:r>
            <a:r>
              <a:rPr lang="ru-RU" sz="3200" dirty="0" err="1"/>
              <a:t>тим</a:t>
            </a:r>
            <a:endParaRPr lang="ru-RU" sz="3200" dirty="0"/>
          </a:p>
          <a:p>
            <a:r>
              <a:rPr lang="uk-UA" sz="3200" dirty="0"/>
              <a:t>     чіткіше тінь</a:t>
            </a:r>
            <a:r>
              <a:rPr lang="en-US" sz="3200" dirty="0"/>
              <a:t>)</a:t>
            </a:r>
            <a:r>
              <a:rPr lang="uk-UA" sz="3200" dirty="0"/>
              <a:t>;</a:t>
            </a:r>
          </a:p>
          <a:p>
            <a:r>
              <a:rPr lang="uk-UA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кол</a:t>
            </a:r>
            <a:r>
              <a:rPr lang="uk-UA" sz="3200" dirty="0"/>
              <a:t> – колір тіні;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1436" y="4416469"/>
            <a:ext cx="8848897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text-shadow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-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rgba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0.75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ru-RU" altLang="ru-RU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944" y="3446075"/>
            <a:ext cx="4621185" cy="924237"/>
          </a:xfrm>
          <a:prstGeom prst="rect">
            <a:avLst/>
          </a:prstGeom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44825" y="5662955"/>
            <a:ext cx="8645508" cy="107721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ru-RU" sz="3200" dirty="0"/>
              <a:t>Можна задавати кілька тіней, вказуючи їх через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3200" dirty="0"/>
              <a:t>кому: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text-shadow: </a:t>
            </a: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тінь1, тінь2, …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uk-UA" altLang="ru-RU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ru-RU" altLang="ru-RU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08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257625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/>
              <a:t>3</a:t>
            </a:r>
            <a:r>
              <a:rPr lang="en-US" sz="3600" dirty="0"/>
              <a:t>) </a:t>
            </a: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</a:rPr>
              <a:t>Тінь від тексту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112757"/>
            <a:ext cx="979308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3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text-shadow: </a:t>
            </a:r>
            <a:r>
              <a:rPr lang="ru-RU" sz="3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зм</a:t>
            </a:r>
            <a:r>
              <a:rPr lang="en-US" sz="33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ru-RU" sz="3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зм</a:t>
            </a:r>
            <a:r>
              <a:rPr lang="en-US" sz="33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33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sz="33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розм</a:t>
            </a:r>
            <a:r>
              <a:rPr lang="en-US" sz="33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sz="33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кол</a:t>
            </a:r>
            <a:r>
              <a:rPr lang="en-US" sz="33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3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365" y="1653228"/>
            <a:ext cx="87129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змХ</a:t>
            </a:r>
            <a:r>
              <a:rPr lang="ru-RU" sz="3200" dirty="0"/>
              <a:t> – </a:t>
            </a:r>
            <a:r>
              <a:rPr lang="uk-UA" sz="3200" dirty="0"/>
              <a:t>зміщення по горизонталі;</a:t>
            </a:r>
          </a:p>
          <a:p>
            <a:r>
              <a:rPr lang="uk-UA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зм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3200" dirty="0"/>
              <a:t> – </a:t>
            </a:r>
            <a:r>
              <a:rPr lang="ru-RU" sz="3200" dirty="0"/>
              <a:t>з</a:t>
            </a:r>
            <a:r>
              <a:rPr lang="uk-UA" sz="3200" dirty="0" err="1"/>
              <a:t>міщення</a:t>
            </a:r>
            <a:r>
              <a:rPr lang="uk-UA" sz="3200" dirty="0"/>
              <a:t> по вертикалі;</a:t>
            </a:r>
          </a:p>
          <a:p>
            <a:r>
              <a:rPr lang="uk-UA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розм</a:t>
            </a:r>
            <a:r>
              <a:rPr lang="uk-UA" sz="3200" dirty="0"/>
              <a:t> – розмиття тіні</a:t>
            </a:r>
            <a:r>
              <a:rPr lang="en-US" sz="3200" dirty="0"/>
              <a:t> (</a:t>
            </a:r>
            <a:r>
              <a:rPr lang="ru-RU" sz="3200" dirty="0" err="1"/>
              <a:t>чим</a:t>
            </a:r>
            <a:r>
              <a:rPr lang="ru-RU" sz="3200" dirty="0"/>
              <a:t> </a:t>
            </a:r>
            <a:r>
              <a:rPr lang="ru-RU" sz="3200" dirty="0" err="1"/>
              <a:t>менше</a:t>
            </a:r>
            <a:r>
              <a:rPr lang="ru-RU" sz="3200" dirty="0"/>
              <a:t> </a:t>
            </a:r>
            <a:r>
              <a:rPr lang="ru-RU" sz="3200" dirty="0" err="1"/>
              <a:t>значення</a:t>
            </a:r>
            <a:r>
              <a:rPr lang="ru-RU" sz="3200" dirty="0"/>
              <a:t>, </a:t>
            </a:r>
            <a:r>
              <a:rPr lang="ru-RU" sz="3200" dirty="0" err="1"/>
              <a:t>тим</a:t>
            </a:r>
            <a:endParaRPr lang="ru-RU" sz="3200" dirty="0"/>
          </a:p>
          <a:p>
            <a:r>
              <a:rPr lang="uk-UA" sz="3200" dirty="0"/>
              <a:t>     чіткіше тінь</a:t>
            </a:r>
            <a:r>
              <a:rPr lang="en-US" sz="3200" dirty="0"/>
              <a:t>)</a:t>
            </a:r>
            <a:r>
              <a:rPr lang="uk-UA" sz="3200" dirty="0"/>
              <a:t>;</a:t>
            </a:r>
          </a:p>
          <a:p>
            <a:r>
              <a:rPr lang="uk-UA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кол</a:t>
            </a:r>
            <a:r>
              <a:rPr lang="uk-UA" sz="3200" dirty="0"/>
              <a:t> – колір тіні;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1436" y="4416469"/>
            <a:ext cx="8848897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text-shadow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-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rgba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0.75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ru-RU" altLang="ru-RU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944" y="3446075"/>
            <a:ext cx="4621185" cy="924237"/>
          </a:xfrm>
          <a:prstGeom prst="rect">
            <a:avLst/>
          </a:prstGeom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44825" y="5662955"/>
            <a:ext cx="8645508" cy="107721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ru-RU" sz="3200" dirty="0"/>
              <a:t>Можна задавати кілька тіней, вказуючи їх через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3200" dirty="0"/>
              <a:t>кому: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text-shadow: </a:t>
            </a: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тінь1, тінь2, …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uk-UA" altLang="ru-RU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ru-RU" altLang="ru-RU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22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257625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4</a:t>
            </a:r>
            <a:r>
              <a:rPr lang="en-US" sz="3600" dirty="0" smtClean="0"/>
              <a:t>) </a:t>
            </a:r>
            <a:r>
              <a:rPr lang="uk-UA" sz="3600" b="1" smtClean="0">
                <a:solidFill>
                  <a:schemeClr val="accent1">
                    <a:lumMod val="75000"/>
                  </a:schemeClr>
                </a:solidFill>
              </a:rPr>
              <a:t>Множинні фони</a:t>
            </a:r>
            <a:endParaRPr lang="uk-UA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112757"/>
            <a:ext cx="979308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3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text-shadow: </a:t>
            </a:r>
            <a:r>
              <a:rPr lang="ru-RU" sz="3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зм</a:t>
            </a:r>
            <a:r>
              <a:rPr lang="en-US" sz="33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ru-RU" sz="3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зм</a:t>
            </a:r>
            <a:r>
              <a:rPr lang="en-US" sz="33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33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sz="33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розм</a:t>
            </a:r>
            <a:r>
              <a:rPr lang="en-US" sz="33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sz="33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кол</a:t>
            </a:r>
            <a:r>
              <a:rPr lang="en-US" sz="33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3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365" y="1653228"/>
            <a:ext cx="87129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змХ</a:t>
            </a:r>
            <a:r>
              <a:rPr lang="ru-RU" sz="3200" dirty="0"/>
              <a:t> – </a:t>
            </a:r>
            <a:r>
              <a:rPr lang="uk-UA" sz="3200" dirty="0"/>
              <a:t>зміщення по горизонталі;</a:t>
            </a:r>
          </a:p>
          <a:p>
            <a:r>
              <a:rPr lang="uk-UA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зм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3200" dirty="0"/>
              <a:t> – </a:t>
            </a:r>
            <a:r>
              <a:rPr lang="ru-RU" sz="3200" dirty="0"/>
              <a:t>з</a:t>
            </a:r>
            <a:r>
              <a:rPr lang="uk-UA" sz="3200" dirty="0" err="1"/>
              <a:t>міщення</a:t>
            </a:r>
            <a:r>
              <a:rPr lang="uk-UA" sz="3200" dirty="0"/>
              <a:t> по вертикалі;</a:t>
            </a:r>
          </a:p>
          <a:p>
            <a:r>
              <a:rPr lang="uk-UA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розм</a:t>
            </a:r>
            <a:r>
              <a:rPr lang="uk-UA" sz="3200" dirty="0"/>
              <a:t> – розмиття тіні</a:t>
            </a:r>
            <a:r>
              <a:rPr lang="en-US" sz="3200" dirty="0"/>
              <a:t> (</a:t>
            </a:r>
            <a:r>
              <a:rPr lang="ru-RU" sz="3200" dirty="0" err="1"/>
              <a:t>чим</a:t>
            </a:r>
            <a:r>
              <a:rPr lang="ru-RU" sz="3200" dirty="0"/>
              <a:t> </a:t>
            </a:r>
            <a:r>
              <a:rPr lang="ru-RU" sz="3200" dirty="0" err="1"/>
              <a:t>менше</a:t>
            </a:r>
            <a:r>
              <a:rPr lang="ru-RU" sz="3200" dirty="0"/>
              <a:t> </a:t>
            </a:r>
            <a:r>
              <a:rPr lang="ru-RU" sz="3200" dirty="0" err="1"/>
              <a:t>значення</a:t>
            </a:r>
            <a:r>
              <a:rPr lang="ru-RU" sz="3200" dirty="0"/>
              <a:t>, </a:t>
            </a:r>
            <a:r>
              <a:rPr lang="ru-RU" sz="3200" dirty="0" err="1"/>
              <a:t>тим</a:t>
            </a:r>
            <a:endParaRPr lang="ru-RU" sz="3200" dirty="0"/>
          </a:p>
          <a:p>
            <a:r>
              <a:rPr lang="uk-UA" sz="3200" dirty="0"/>
              <a:t>     чіткіше тінь</a:t>
            </a:r>
            <a:r>
              <a:rPr lang="en-US" sz="3200" dirty="0"/>
              <a:t>)</a:t>
            </a:r>
            <a:r>
              <a:rPr lang="uk-UA" sz="3200" dirty="0"/>
              <a:t>;</a:t>
            </a:r>
          </a:p>
          <a:p>
            <a:r>
              <a:rPr lang="uk-UA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кол</a:t>
            </a:r>
            <a:r>
              <a:rPr lang="uk-UA" sz="3200" dirty="0"/>
              <a:t> – колір тіні;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1436" y="4416469"/>
            <a:ext cx="8848897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text-shadow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-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rgba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0.75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ru-RU" altLang="ru-RU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944" y="3446075"/>
            <a:ext cx="4621185" cy="924237"/>
          </a:xfrm>
          <a:prstGeom prst="rect">
            <a:avLst/>
          </a:prstGeom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44825" y="5662955"/>
            <a:ext cx="8645508" cy="107721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ru-RU" sz="3200" dirty="0"/>
              <a:t>Можна задавати кілька тіней, вказуючи їх через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3200" dirty="0"/>
              <a:t>кому: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text-shadow: </a:t>
            </a: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тінь1, тінь2, …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uk-UA" altLang="ru-RU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ru-RU" altLang="ru-RU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81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257625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4</a:t>
            </a:r>
            <a:r>
              <a:rPr lang="en-US" sz="3600" dirty="0" smtClean="0"/>
              <a:t>) </a:t>
            </a: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  <a:t>Градієнт</a:t>
            </a:r>
            <a:endParaRPr lang="uk-UA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Радиальный градиен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49834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Линейный градиен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312" y="1049834"/>
            <a:ext cx="1858232" cy="185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545029" y="3284984"/>
            <a:ext cx="7077579" cy="175432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kumimoji="0" lang="en-US" altLang="en-US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border-radius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50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%;</a:t>
            </a:r>
            <a:r>
              <a:rPr kumimoji="0" lang="en-US" altLang="en-US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en-US" altLang="en-US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b="0" i="1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background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radial-gradient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#55ddff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#0081b5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5" name="Picture 11" descr="Радиальный градиент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167" y="5037485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Синтаксис radial-gradien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370158"/>
            <a:ext cx="55435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9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257625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4</a:t>
            </a:r>
            <a:r>
              <a:rPr lang="en-US" sz="3600" dirty="0" smtClean="0"/>
              <a:t>) </a:t>
            </a: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  <a:t>Градієнт</a:t>
            </a:r>
            <a:endParaRPr lang="uk-UA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37" name="Picture 13" descr="Синтаксис radial-gradi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79" y="972892"/>
            <a:ext cx="8331445" cy="1087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Синтаксис radial-gradi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13" y="2420888"/>
            <a:ext cx="8716757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20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5851" y="260648"/>
            <a:ext cx="89644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2)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HSL</a:t>
            </a:r>
            <a:r>
              <a:rPr lang="en-US" sz="3200" dirty="0"/>
              <a:t> (Hue, Saturation, Lightness)</a:t>
            </a:r>
            <a:r>
              <a:rPr lang="uk-UA" sz="3200" dirty="0"/>
              <a:t>:</a:t>
            </a:r>
            <a:endParaRPr lang="en-US" sz="3200" dirty="0"/>
          </a:p>
          <a:p>
            <a:r>
              <a:rPr lang="ru-RU" sz="3200" dirty="0"/>
              <a:t>      </a:t>
            </a:r>
            <a:r>
              <a:rPr lang="en-US" sz="3200" dirty="0" err="1"/>
              <a:t>hsl</a:t>
            </a:r>
            <a:r>
              <a:rPr lang="en-US" sz="3200" dirty="0"/>
              <a:t>(</a:t>
            </a:r>
            <a:r>
              <a:rPr lang="ru-RU" sz="3200" dirty="0">
                <a:solidFill>
                  <a:srgbClr val="FF0000"/>
                </a:solidFill>
              </a:rPr>
              <a:t>тон</a:t>
            </a:r>
            <a:r>
              <a:rPr lang="en-US" sz="3200" dirty="0"/>
              <a:t>, </a:t>
            </a:r>
            <a:r>
              <a:rPr lang="ru-RU" sz="3200" dirty="0" err="1">
                <a:solidFill>
                  <a:srgbClr val="00B050"/>
                </a:solidFill>
              </a:rPr>
              <a:t>насичен</a:t>
            </a:r>
            <a:r>
              <a:rPr lang="uk-UA" sz="3200" dirty="0" err="1">
                <a:solidFill>
                  <a:srgbClr val="00B050"/>
                </a:solidFill>
              </a:rPr>
              <a:t>ість</a:t>
            </a:r>
            <a:r>
              <a:rPr lang="en-US" sz="3200" dirty="0"/>
              <a:t>, </a:t>
            </a:r>
            <a:r>
              <a:rPr lang="uk-UA" sz="3200" dirty="0">
                <a:solidFill>
                  <a:srgbClr val="7030A0"/>
                </a:solidFill>
              </a:rPr>
              <a:t>яскравість</a:t>
            </a:r>
            <a:r>
              <a:rPr lang="en-US" sz="3200" dirty="0"/>
              <a:t>); </a:t>
            </a:r>
            <a:endParaRPr lang="ru-RU" sz="3200" dirty="0"/>
          </a:p>
          <a:p>
            <a:r>
              <a:rPr lang="uk-UA" sz="3200" b="1" dirty="0">
                <a:solidFill>
                  <a:srgbClr val="FF0000"/>
                </a:solidFill>
              </a:rPr>
              <a:t>тон</a:t>
            </a:r>
            <a:r>
              <a:rPr lang="uk-UA" sz="3200" dirty="0"/>
              <a:t> задається числом від 0 до 360, </a:t>
            </a:r>
          </a:p>
          <a:p>
            <a:r>
              <a:rPr lang="uk-UA" sz="3200" b="1" spc="-110" dirty="0">
                <a:solidFill>
                  <a:srgbClr val="00B050"/>
                </a:solidFill>
              </a:rPr>
              <a:t>насиченість</a:t>
            </a:r>
            <a:r>
              <a:rPr lang="uk-UA" sz="3200" b="1" spc="-110" dirty="0"/>
              <a:t> і </a:t>
            </a:r>
            <a:r>
              <a:rPr lang="uk-UA" sz="3200" b="1" spc="-110" dirty="0">
                <a:solidFill>
                  <a:srgbClr val="7030A0"/>
                </a:solidFill>
              </a:rPr>
              <a:t>яскравість</a:t>
            </a:r>
            <a:r>
              <a:rPr lang="uk-UA" sz="3200" b="1" spc="-110" dirty="0"/>
              <a:t> </a:t>
            </a:r>
            <a:r>
              <a:rPr lang="uk-UA" sz="3200" spc="-110" dirty="0"/>
              <a:t>– у відсотках (від 0% до 100%)</a:t>
            </a:r>
            <a:endParaRPr lang="ru-RU" sz="3200" spc="-110" dirty="0"/>
          </a:p>
        </p:txBody>
      </p:sp>
      <p:pic>
        <p:nvPicPr>
          <p:cNvPr id="2050" name="Picture 2" descr="http://www.digital-intermediate.co.uk/colour/images/HSL_C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1" y="2294946"/>
            <a:ext cx="5726633" cy="4563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283968" y="6513920"/>
            <a:ext cx="5004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/>
              <a:t>http://www.w3schools.com/colors/colors_hsl.asp</a:t>
            </a:r>
          </a:p>
        </p:txBody>
      </p:sp>
    </p:spTree>
    <p:extLst>
      <p:ext uri="{BB962C8B-B14F-4D97-AF65-F5344CB8AC3E}">
        <p14:creationId xmlns:p14="http://schemas.microsoft.com/office/powerpoint/2010/main" val="151141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7188" y="91215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5) </a:t>
            </a: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  <a:t>Множинні фони</a:t>
            </a:r>
            <a:endParaRPr lang="uk-UA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5516" y="1702549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6</a:t>
            </a:r>
            <a:r>
              <a:rPr lang="en-US" sz="3600" dirty="0" smtClean="0"/>
              <a:t>) </a:t>
            </a:r>
            <a:r>
              <a:rPr lang="uk-UA" sz="3600" b="1" dirty="0" err="1" smtClean="0">
                <a:solidFill>
                  <a:schemeClr val="accent1">
                    <a:lumMod val="75000"/>
                  </a:schemeClr>
                </a:solidFill>
              </a:rPr>
              <a:t>Багатоколоночність</a:t>
            </a:r>
            <a:endParaRPr lang="uk-UA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5516" y="2494637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7</a:t>
            </a:r>
            <a:r>
              <a:rPr lang="en-US" sz="3600" dirty="0" smtClean="0"/>
              <a:t>) </a:t>
            </a: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  <a:t>Двовимірні перетворення</a:t>
            </a:r>
            <a:endParaRPr lang="uk-UA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5516" y="3214717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8</a:t>
            </a:r>
            <a:r>
              <a:rPr lang="en-US" sz="3600" dirty="0" smtClean="0"/>
              <a:t>) </a:t>
            </a: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  <a:t>Тривимірні перетворення</a:t>
            </a:r>
            <a:endParaRPr lang="uk-UA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9546" y="4078813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9</a:t>
            </a:r>
            <a:r>
              <a:rPr lang="en-US" sz="3600" dirty="0" smtClean="0"/>
              <a:t>) </a:t>
            </a: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  <a:t>Плавні переходи</a:t>
            </a:r>
            <a:endParaRPr lang="uk-UA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5516" y="4771514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10</a:t>
            </a:r>
            <a:r>
              <a:rPr lang="en-US" sz="3600" dirty="0" smtClean="0"/>
              <a:t>) </a:t>
            </a: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  <a:t>Анімації</a:t>
            </a:r>
            <a:endParaRPr lang="uk-UA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5516" y="5442260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11</a:t>
            </a:r>
            <a:r>
              <a:rPr lang="en-US" sz="3600" dirty="0" smtClean="0"/>
              <a:t>)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FlexBox</a:t>
            </a:r>
            <a:endParaRPr lang="uk-UA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8236" y="6088591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1</a:t>
            </a:r>
            <a:r>
              <a:rPr lang="en-US" sz="3600" dirty="0" smtClean="0"/>
              <a:t>2)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Медіазапити</a:t>
            </a:r>
            <a:endParaRPr lang="uk-UA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72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5856" y="-27384"/>
            <a:ext cx="8964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      </a:t>
            </a:r>
            <a:r>
              <a:rPr lang="en-US" sz="3200" dirty="0" err="1"/>
              <a:t>hsl</a:t>
            </a:r>
            <a:r>
              <a:rPr lang="en-US" sz="3200" dirty="0"/>
              <a:t>(</a:t>
            </a:r>
            <a:r>
              <a:rPr lang="en-US" sz="3200" dirty="0">
                <a:solidFill>
                  <a:srgbClr val="FF0000"/>
                </a:solidFill>
              </a:rPr>
              <a:t>H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00B050"/>
                </a:solidFill>
              </a:rPr>
              <a:t>S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7030A0"/>
                </a:solidFill>
              </a:rPr>
              <a:t>L</a:t>
            </a:r>
            <a:r>
              <a:rPr lang="en-US" sz="3200" dirty="0"/>
              <a:t>);</a:t>
            </a:r>
            <a:endParaRPr lang="ru-RU" sz="3200" dirty="0"/>
          </a:p>
        </p:txBody>
      </p:sp>
      <p:pic>
        <p:nvPicPr>
          <p:cNvPr id="6" name="Picture 2" descr="http://myst729.github.io/assets/slides/2013-09-27-css-color-notation/images/hs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57391"/>
            <a:ext cx="8089762" cy="6288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2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  <a:endParaRPr lang="en-US" sz="3200" b="1" dirty="0">
              <a:solidFill>
                <a:srgbClr val="C00000"/>
              </a:solidFill>
            </a:endParaRPr>
          </a:p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52309" y="3429000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5515" y="1671019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95109" y="47705"/>
            <a:ext cx="1106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HTML:</a:t>
            </a:r>
            <a:endParaRPr lang="ru-RU" altLang="ru-RU" sz="4800" b="1" dirty="0">
              <a:latin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2309" y="1745076"/>
            <a:ext cx="922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CSS:</a:t>
            </a:r>
            <a:endParaRPr lang="ru-RU" altLang="ru-RU" sz="4800" b="1" dirty="0">
              <a:latin typeface="Arial" panose="020B060402020202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210084" y="73994"/>
            <a:ext cx="5161991" cy="156966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"a1"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"a2"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Two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"a3"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Three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"a4"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Four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kumimoji="0" lang="ru-RU" altLang="ru-RU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972697" y="1745032"/>
            <a:ext cx="8295861" cy="156966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a1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background-color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hsl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%,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%);}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a2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background-color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hsl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%,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75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%);}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a3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background-color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hsl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75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%,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75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%);}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a4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background-color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hsl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120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75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%,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75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%);}</a:t>
            </a:r>
            <a:endParaRPr kumimoji="0" lang="ru-RU" altLang="ru-RU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4010322"/>
            <a:ext cx="5170573" cy="201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87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692696"/>
            <a:ext cx="89644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3)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HSLA</a:t>
            </a:r>
            <a:r>
              <a:rPr lang="en-US" sz="3200" dirty="0"/>
              <a:t> (Hue, Saturation, Lightness, Alpha)</a:t>
            </a:r>
            <a:r>
              <a:rPr lang="uk-UA" sz="3200" dirty="0"/>
              <a:t>:</a:t>
            </a:r>
            <a:endParaRPr lang="en-US" sz="3200" dirty="0"/>
          </a:p>
          <a:p>
            <a:r>
              <a:rPr lang="ru-RU" sz="3200" dirty="0"/>
              <a:t>      </a:t>
            </a:r>
            <a:r>
              <a:rPr lang="en-US" sz="3200" dirty="0" err="1" smtClean="0"/>
              <a:t>hsla</a:t>
            </a:r>
            <a:r>
              <a:rPr lang="en-US" sz="3200" dirty="0" smtClean="0"/>
              <a:t>(</a:t>
            </a:r>
            <a:r>
              <a:rPr lang="ru-RU" sz="3200" dirty="0">
                <a:solidFill>
                  <a:srgbClr val="FF0000"/>
                </a:solidFill>
              </a:rPr>
              <a:t>тон</a:t>
            </a:r>
            <a:r>
              <a:rPr lang="en-US" sz="3200" dirty="0"/>
              <a:t>, </a:t>
            </a:r>
            <a:r>
              <a:rPr lang="ru-RU" sz="3200" dirty="0" err="1">
                <a:solidFill>
                  <a:srgbClr val="00B050"/>
                </a:solidFill>
              </a:rPr>
              <a:t>насичен</a:t>
            </a:r>
            <a:r>
              <a:rPr lang="uk-UA" sz="3200" dirty="0" err="1">
                <a:solidFill>
                  <a:srgbClr val="00B050"/>
                </a:solidFill>
              </a:rPr>
              <a:t>ість</a:t>
            </a:r>
            <a:r>
              <a:rPr lang="en-US" sz="3200" dirty="0"/>
              <a:t>, </a:t>
            </a:r>
            <a:r>
              <a:rPr lang="uk-UA" sz="3200" dirty="0">
                <a:solidFill>
                  <a:srgbClr val="7030A0"/>
                </a:solidFill>
              </a:rPr>
              <a:t>яскравість</a:t>
            </a:r>
            <a:r>
              <a:rPr lang="en-US" sz="3200" dirty="0">
                <a:solidFill>
                  <a:srgbClr val="7030A0"/>
                </a:solidFill>
              </a:rPr>
              <a:t>, </a:t>
            </a:r>
            <a:r>
              <a:rPr lang="ru-RU" sz="3200" dirty="0" err="1">
                <a:solidFill>
                  <a:schemeClr val="bg1">
                    <a:lumMod val="65000"/>
                  </a:schemeClr>
                </a:solidFill>
              </a:rPr>
              <a:t>прозор</a:t>
            </a:r>
            <a:r>
              <a:rPr lang="uk-UA" sz="3200" dirty="0" err="1">
                <a:solidFill>
                  <a:schemeClr val="bg1">
                    <a:lumMod val="65000"/>
                  </a:schemeClr>
                </a:solidFill>
              </a:rPr>
              <a:t>ість</a:t>
            </a:r>
            <a:r>
              <a:rPr lang="en-US" sz="3200" dirty="0"/>
              <a:t>); </a:t>
            </a:r>
            <a:endParaRPr lang="ru-RU" sz="3200" dirty="0"/>
          </a:p>
          <a:p>
            <a:r>
              <a:rPr lang="uk-UA" sz="3200" b="1" dirty="0">
                <a:solidFill>
                  <a:srgbClr val="FF0000"/>
                </a:solidFill>
              </a:rPr>
              <a:t>тон</a:t>
            </a:r>
            <a:r>
              <a:rPr lang="uk-UA" sz="3200" dirty="0"/>
              <a:t> задається числом від 0 до 360, </a:t>
            </a:r>
          </a:p>
          <a:p>
            <a:r>
              <a:rPr lang="uk-UA" sz="3200" b="1" spc="-110" dirty="0">
                <a:solidFill>
                  <a:srgbClr val="00B050"/>
                </a:solidFill>
              </a:rPr>
              <a:t>насиченість</a:t>
            </a:r>
            <a:r>
              <a:rPr lang="uk-UA" sz="3200" b="1" spc="-110" dirty="0"/>
              <a:t> і </a:t>
            </a:r>
            <a:r>
              <a:rPr lang="uk-UA" sz="3200" b="1" spc="-110" dirty="0">
                <a:solidFill>
                  <a:srgbClr val="7030A0"/>
                </a:solidFill>
              </a:rPr>
              <a:t>яскравість</a:t>
            </a:r>
            <a:r>
              <a:rPr lang="uk-UA" sz="3200" b="1" spc="-110" dirty="0"/>
              <a:t> </a:t>
            </a:r>
            <a:r>
              <a:rPr lang="uk-UA" sz="3200" spc="-110" dirty="0"/>
              <a:t>– у відсотках (від 0% до 100%),</a:t>
            </a:r>
          </a:p>
          <a:p>
            <a:r>
              <a:rPr lang="uk-UA" sz="3200" b="1" dirty="0">
                <a:solidFill>
                  <a:schemeClr val="bg1">
                    <a:lumMod val="65000"/>
                  </a:schemeClr>
                </a:solidFill>
              </a:rPr>
              <a:t>прозорість</a:t>
            </a:r>
            <a:r>
              <a:rPr lang="uk-UA" sz="3200" dirty="0"/>
              <a:t> – дробовим числом від 0.00 до 1.00</a:t>
            </a:r>
            <a:endParaRPr lang="ru-RU" sz="32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5079081"/>
            <a:ext cx="5810641" cy="171885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3194550"/>
            <a:ext cx="3384376" cy="195572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/>
          <a:srcRect r="29279"/>
          <a:stretch/>
        </p:blipFill>
        <p:spPr>
          <a:xfrm>
            <a:off x="6204557" y="3194550"/>
            <a:ext cx="2760387" cy="3402802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79512" y="5079081"/>
            <a:ext cx="58900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22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9077" y="201195"/>
            <a:ext cx="8964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4)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transparent</a:t>
            </a:r>
            <a:r>
              <a:rPr lang="en-US" sz="3200" dirty="0"/>
              <a:t> (</a:t>
            </a:r>
            <a:r>
              <a:rPr lang="ru-RU" sz="3200" dirty="0" err="1"/>
              <a:t>прозорий</a:t>
            </a:r>
            <a:r>
              <a:rPr lang="en-US" sz="3200" dirty="0"/>
              <a:t>)</a:t>
            </a:r>
          </a:p>
          <a:p>
            <a:r>
              <a:rPr lang="en-US" sz="3200" dirty="0"/>
              <a:t>	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43699" y="1148040"/>
            <a:ext cx="8964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5)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</a:rPr>
              <a:t>currentColor</a:t>
            </a:r>
            <a:r>
              <a:rPr lang="en-US" sz="3200" dirty="0"/>
              <a:t> </a:t>
            </a:r>
            <a:r>
              <a:rPr lang="en-US" sz="3200" spc="-100" dirty="0"/>
              <a:t>(</a:t>
            </a:r>
            <a:r>
              <a:rPr lang="ru-RU" sz="3200" spc="-100" dirty="0" err="1"/>
              <a:t>поточне</a:t>
            </a:r>
            <a:r>
              <a:rPr lang="ru-RU" sz="3200" spc="-100" dirty="0"/>
              <a:t> </a:t>
            </a:r>
            <a:r>
              <a:rPr lang="ru-RU" sz="3200" spc="-100" dirty="0" err="1"/>
              <a:t>значення</a:t>
            </a:r>
            <a:r>
              <a:rPr lang="ru-RU" sz="3200" spc="-100" dirty="0"/>
              <a:t> власти</a:t>
            </a:r>
            <a:r>
              <a:rPr lang="uk-UA" sz="3200" spc="-100" dirty="0" err="1"/>
              <a:t>вості</a:t>
            </a:r>
            <a:r>
              <a:rPr lang="en-US" sz="3200" spc="-100" dirty="0"/>
              <a:t> </a:t>
            </a:r>
            <a:r>
              <a:rPr lang="en-US" sz="3200" spc="-100" dirty="0">
                <a:solidFill>
                  <a:srgbClr val="7030A0"/>
                </a:solidFill>
              </a:rPr>
              <a:t>color</a:t>
            </a:r>
            <a:r>
              <a:rPr lang="en-US" sz="3200" spc="-100" dirty="0"/>
              <a:t>)</a:t>
            </a:r>
            <a:r>
              <a:rPr lang="uk-UA" sz="3200" spc="-100" dirty="0"/>
              <a:t>:</a:t>
            </a:r>
            <a:endParaRPr lang="en-US" sz="3200" spc="-100" dirty="0"/>
          </a:p>
          <a:p>
            <a:r>
              <a:rPr lang="en-US" sz="3200" dirty="0"/>
              <a:t>	</a:t>
            </a:r>
            <a:endParaRPr lang="ru-RU" sz="3200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70607" y="2225258"/>
            <a:ext cx="4480714" cy="138499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Paragraph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kumimoji="0" lang="ru-RU" altLang="ru-RU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69775" y="4011001"/>
            <a:ext cx="7702750" cy="9541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 {color: red;}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 {border: 1px solid </a:t>
            </a:r>
            <a:r>
              <a:rPr lang="en-US" altLang="ru-RU" sz="28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currentColor</a:t>
            </a:r>
            <a:r>
              <a:rPr lang="en-US" altLang="ru-RU" sz="28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  <a:endParaRPr kumimoji="0" lang="ru-RU" altLang="ru-RU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5392181"/>
            <a:ext cx="6820894" cy="965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0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7384"/>
            <a:ext cx="91440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3</a:t>
            </a:r>
            <a:r>
              <a:rPr lang="ru-RU" sz="3200" b="1" dirty="0">
                <a:solidFill>
                  <a:srgbClr val="C00000"/>
                </a:solidFill>
              </a:rPr>
              <a:t>. Но</a:t>
            </a:r>
            <a:r>
              <a:rPr lang="uk-UA" sz="3200" b="1" dirty="0" err="1">
                <a:solidFill>
                  <a:srgbClr val="C00000"/>
                </a:solidFill>
              </a:rPr>
              <a:t>ві</a:t>
            </a:r>
            <a:r>
              <a:rPr lang="uk-UA" sz="3200" b="1" dirty="0">
                <a:solidFill>
                  <a:srgbClr val="C00000"/>
                </a:solidFill>
              </a:rPr>
              <a:t> селектори</a:t>
            </a:r>
            <a:endParaRPr lang="en-US" sz="3200" b="1" dirty="0">
              <a:solidFill>
                <a:srgbClr val="C00000"/>
              </a:solidFill>
            </a:endParaRPr>
          </a:p>
          <a:p>
            <a:pPr algn="ctr"/>
            <a:r>
              <a:rPr lang="uk-UA" sz="32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511225"/>
            <a:ext cx="89644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1) </a:t>
            </a:r>
            <a:r>
              <a:rPr lang="en-US" sz="3200" b="1" dirty="0">
                <a:solidFill>
                  <a:srgbClr val="0070C0"/>
                </a:solidFill>
              </a:rPr>
              <a:t>E </a:t>
            </a:r>
            <a:r>
              <a:rPr lang="en-US" sz="3200" b="1" dirty="0">
                <a:solidFill>
                  <a:srgbClr val="FF0000"/>
                </a:solidFill>
              </a:rPr>
              <a:t>+</a:t>
            </a:r>
            <a:r>
              <a:rPr lang="en-US" sz="3200" b="1" dirty="0">
                <a:solidFill>
                  <a:srgbClr val="0070C0"/>
                </a:solidFill>
              </a:rPr>
              <a:t> F</a:t>
            </a:r>
            <a:r>
              <a:rPr lang="en-US" sz="3200" b="1" dirty="0"/>
              <a:t> { … }</a:t>
            </a:r>
          </a:p>
          <a:p>
            <a:r>
              <a:rPr lang="ru-RU" sz="3200" dirty="0"/>
              <a:t>Стиль </a:t>
            </a:r>
            <a:r>
              <a:rPr lang="ru-RU" sz="3200" dirty="0" err="1"/>
              <a:t>застосову</a:t>
            </a:r>
            <a:r>
              <a:rPr lang="uk-UA" sz="3200" dirty="0" err="1"/>
              <a:t>ється</a:t>
            </a:r>
            <a:r>
              <a:rPr lang="uk-UA" sz="3200" dirty="0"/>
              <a:t> до елемента, заданого селектором </a:t>
            </a:r>
            <a:r>
              <a:rPr lang="en-US" sz="3200" dirty="0">
                <a:solidFill>
                  <a:srgbClr val="0070C0"/>
                </a:solidFill>
              </a:rPr>
              <a:t>F</a:t>
            </a:r>
            <a:r>
              <a:rPr lang="en-US" sz="3200" dirty="0"/>
              <a:t>,</a:t>
            </a:r>
            <a:r>
              <a:rPr lang="ru-RU" sz="3200" dirty="0"/>
              <a:t> </a:t>
            </a:r>
            <a:r>
              <a:rPr lang="ru-RU" sz="3200" dirty="0" err="1"/>
              <a:t>якщо</a:t>
            </a:r>
            <a:r>
              <a:rPr lang="ru-RU" sz="3200" dirty="0"/>
              <a:t> перед ним </a:t>
            </a:r>
            <a:r>
              <a:rPr lang="ru-RU" sz="3200" dirty="0" err="1"/>
              <a:t>безпосередньо</a:t>
            </a:r>
            <a:r>
              <a:rPr lang="ru-RU" sz="3200" dirty="0"/>
              <a:t> </a:t>
            </a:r>
            <a:r>
              <a:rPr lang="uk-UA" sz="3200" dirty="0"/>
              <a:t>розташований тег, який відповідає селектору </a:t>
            </a:r>
            <a:r>
              <a:rPr lang="ru-RU" sz="3200" dirty="0">
                <a:solidFill>
                  <a:srgbClr val="0070C0"/>
                </a:solidFill>
              </a:rPr>
              <a:t>Е</a:t>
            </a:r>
            <a:r>
              <a:rPr lang="ru-RU" sz="3200" dirty="0"/>
              <a:t>.</a:t>
            </a:r>
            <a:endParaRPr lang="en-US" sz="32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2" y="2953975"/>
            <a:ext cx="5961888" cy="31393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2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22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2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I'm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kumimoji="0" lang="ru-RU" altLang="ru-RU" sz="2200" b="0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paragraph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2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kumimoji="0" lang="ru-RU" altLang="ru-RU" sz="2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&gt;I </a:t>
            </a:r>
            <a:r>
              <a:rPr kumimoji="0" lang="ru-RU" altLang="ru-RU" sz="2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selected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!&lt;/</a:t>
            </a:r>
            <a:r>
              <a:rPr kumimoji="0" lang="ru-RU" altLang="ru-RU" sz="2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ru-RU" altLang="ru-RU" sz="2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kumimoji="0" lang="ru-RU" altLang="ru-RU" sz="2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I'm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kumimoji="0" lang="ru-RU" altLang="ru-RU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paragraph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kumimoji="0" lang="ru-RU" altLang="ru-RU" sz="2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h2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ru-RU" altLang="ru-RU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Monkey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hair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h2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kumimoji="0" lang="ru-RU" altLang="ru-RU" sz="2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&gt;I </a:t>
            </a:r>
            <a:r>
              <a:rPr kumimoji="0" lang="ru-RU" altLang="ru-RU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will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NOT </a:t>
            </a:r>
            <a:r>
              <a:rPr kumimoji="0" lang="ru-RU" altLang="ru-RU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selected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ru-RU" altLang="ru-RU" sz="2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kumimoji="0" lang="ru-RU" altLang="ru-RU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141400" y="2636912"/>
            <a:ext cx="2733441" cy="110799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kumimoji="0" lang="ru-RU" altLang="ru-RU" sz="2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ru-RU" altLang="ru-RU" sz="2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2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red</a:t>
            </a: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ru-RU" altLang="ru-RU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200" y="4000515"/>
            <a:ext cx="2521373" cy="2812861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6084168" y="2564904"/>
            <a:ext cx="0" cy="4096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084168" y="3861048"/>
            <a:ext cx="30598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12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5998</TotalTime>
  <Words>1628</Words>
  <Application>Microsoft Office PowerPoint</Application>
  <PresentationFormat>Екран (4:3)</PresentationFormat>
  <Paragraphs>358</Paragraphs>
  <Slides>40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40</vt:i4>
      </vt:variant>
    </vt:vector>
  </HeadingPairs>
  <TitlesOfParts>
    <vt:vector size="46" baseType="lpstr">
      <vt:lpstr>Arial</vt:lpstr>
      <vt:lpstr>Calibri</vt:lpstr>
      <vt:lpstr>Courier New</vt:lpstr>
      <vt:lpstr>Times New Roman</vt:lpstr>
      <vt:lpstr>Wingdings 2</vt:lpstr>
      <vt:lpstr>Поток</vt:lpstr>
      <vt:lpstr>Тема. CSS3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geo</dc:creator>
  <cp:lastModifiedBy>Морозов Андрій Васильович</cp:lastModifiedBy>
  <cp:revision>748</cp:revision>
  <dcterms:created xsi:type="dcterms:W3CDTF">2015-11-15T07:56:36Z</dcterms:created>
  <dcterms:modified xsi:type="dcterms:W3CDTF">2017-11-14T06:27:12Z</dcterms:modified>
</cp:coreProperties>
</file>