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352" r:id="rId4"/>
    <p:sldId id="330" r:id="rId5"/>
    <p:sldId id="351" r:id="rId6"/>
    <p:sldId id="353" r:id="rId7"/>
    <p:sldId id="354" r:id="rId8"/>
    <p:sldId id="355" r:id="rId9"/>
    <p:sldId id="356" r:id="rId10"/>
    <p:sldId id="359" r:id="rId11"/>
    <p:sldId id="358" r:id="rId12"/>
    <p:sldId id="360" r:id="rId13"/>
    <p:sldId id="362" r:id="rId14"/>
    <p:sldId id="361" r:id="rId15"/>
    <p:sldId id="364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9" r:id="rId26"/>
    <p:sldId id="380" r:id="rId27"/>
    <p:sldId id="381" r:id="rId28"/>
    <p:sldId id="382" r:id="rId29"/>
    <p:sldId id="375" r:id="rId30"/>
    <p:sldId id="376" r:id="rId31"/>
    <p:sldId id="377" r:id="rId32"/>
    <p:sldId id="3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67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Morozov" userId="150d83f5aa73caf2" providerId="LiveId" clId="{BC0C2B8F-19D7-4C54-AA96-83C086B38F6D}"/>
    <pc:docChg chg="undo custSel modSld">
      <pc:chgData name="Andrey Morozov" userId="150d83f5aa73caf2" providerId="LiveId" clId="{BC0C2B8F-19D7-4C54-AA96-83C086B38F6D}" dt="2021-03-05T15:28:48.866" v="57" actId="20577"/>
      <pc:docMkLst>
        <pc:docMk/>
      </pc:docMkLst>
      <pc:sldChg chg="modSp mod">
        <pc:chgData name="Andrey Morozov" userId="150d83f5aa73caf2" providerId="LiveId" clId="{BC0C2B8F-19D7-4C54-AA96-83C086B38F6D}" dt="2021-03-05T12:59:24.541" v="46" actId="20577"/>
        <pc:sldMkLst>
          <pc:docMk/>
          <pc:sldMk cId="2971433078" sldId="354"/>
        </pc:sldMkLst>
        <pc:spChg chg="mod">
          <ac:chgData name="Andrey Morozov" userId="150d83f5aa73caf2" providerId="LiveId" clId="{BC0C2B8F-19D7-4C54-AA96-83C086B38F6D}" dt="2021-03-05T12:59:24.541" v="46" actId="20577"/>
          <ac:spMkLst>
            <pc:docMk/>
            <pc:sldMk cId="2971433078" sldId="354"/>
            <ac:spMk id="4" creationId="{00000000-0000-0000-0000-000000000000}"/>
          </ac:spMkLst>
        </pc:spChg>
      </pc:sldChg>
      <pc:sldChg chg="modSp mod">
        <pc:chgData name="Andrey Morozov" userId="150d83f5aa73caf2" providerId="LiveId" clId="{BC0C2B8F-19D7-4C54-AA96-83C086B38F6D}" dt="2021-03-05T12:59:52.501" v="54" actId="1076"/>
        <pc:sldMkLst>
          <pc:docMk/>
          <pc:sldMk cId="1168866192" sldId="355"/>
        </pc:sldMkLst>
        <pc:spChg chg="mod">
          <ac:chgData name="Andrey Morozov" userId="150d83f5aa73caf2" providerId="LiveId" clId="{BC0C2B8F-19D7-4C54-AA96-83C086B38F6D}" dt="2021-03-05T12:59:52.501" v="54" actId="1076"/>
          <ac:spMkLst>
            <pc:docMk/>
            <pc:sldMk cId="1168866192" sldId="355"/>
            <ac:spMk id="3" creationId="{00000000-0000-0000-0000-000000000000}"/>
          </ac:spMkLst>
        </pc:spChg>
        <pc:spChg chg="mod">
          <ac:chgData name="Andrey Morozov" userId="150d83f5aa73caf2" providerId="LiveId" clId="{BC0C2B8F-19D7-4C54-AA96-83C086B38F6D}" dt="2021-03-05T12:59:45.363" v="52"/>
          <ac:spMkLst>
            <pc:docMk/>
            <pc:sldMk cId="1168866192" sldId="355"/>
            <ac:spMk id="4" creationId="{00000000-0000-0000-0000-000000000000}"/>
          </ac:spMkLst>
        </pc:spChg>
      </pc:sldChg>
      <pc:sldChg chg="modSp mod">
        <pc:chgData name="Andrey Morozov" userId="150d83f5aa73caf2" providerId="LiveId" clId="{BC0C2B8F-19D7-4C54-AA96-83C086B38F6D}" dt="2021-03-05T15:28:48.866" v="57" actId="20577"/>
        <pc:sldMkLst>
          <pc:docMk/>
          <pc:sldMk cId="1163934189" sldId="381"/>
        </pc:sldMkLst>
        <pc:spChg chg="mod">
          <ac:chgData name="Andrey Morozov" userId="150d83f5aa73caf2" providerId="LiveId" clId="{BC0C2B8F-19D7-4C54-AA96-83C086B38F6D}" dt="2021-03-05T15:28:48.866" v="57" actId="20577"/>
          <ac:spMkLst>
            <pc:docMk/>
            <pc:sldMk cId="1163934189" sldId="38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CDD79-D746-42CA-A273-CF0412A44962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F1605-7DC7-42C8-9602-0E1C1244E86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5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attributes.asp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rgbClr val="FFFF00"/>
                </a:solidFill>
              </a:rPr>
              <a:t>Тем</a:t>
            </a:r>
            <a:r>
              <a:rPr lang="uk-UA" sz="9600" dirty="0">
                <a:solidFill>
                  <a:srgbClr val="FFFF00"/>
                </a:solidFill>
              </a:rPr>
              <a:t>а</a:t>
            </a:r>
            <a:r>
              <a:rPr lang="ru-RU" sz="9600" dirty="0">
                <a:solidFill>
                  <a:srgbClr val="FFFF00"/>
                </a:solidFill>
              </a:rPr>
              <a:t>. </a:t>
            </a:r>
            <a:r>
              <a:rPr lang="en-US" sz="9600" dirty="0">
                <a:solidFill>
                  <a:srgbClr val="FFFF00"/>
                </a:solidFill>
              </a:rPr>
              <a:t>HTML5</a:t>
            </a:r>
            <a:endParaRPr lang="uk-UA" sz="96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Морозов </a:t>
            </a:r>
            <a:r>
              <a:rPr lang="ru-RU" i="1" dirty="0" err="1"/>
              <a:t>Андр</a:t>
            </a:r>
            <a:r>
              <a:rPr lang="uk-UA" i="1" dirty="0" err="1"/>
              <a:t>ій</a:t>
            </a:r>
            <a:r>
              <a:rPr lang="uk-UA" i="1" dirty="0"/>
              <a:t> Васильович, </a:t>
            </a:r>
          </a:p>
          <a:p>
            <a:r>
              <a:rPr lang="uk-UA" i="1" dirty="0" err="1"/>
              <a:t>к.т.н</a:t>
            </a:r>
            <a:r>
              <a:rPr lang="uk-UA" i="1" dirty="0"/>
              <a:t>, доц., </a:t>
            </a:r>
          </a:p>
          <a:p>
            <a:r>
              <a:rPr lang="uk-UA" i="1" dirty="0"/>
              <a:t>декан факультету інформаційно-</a:t>
            </a:r>
            <a:r>
              <a:rPr lang="uk-UA" i="1" dirty="0" err="1"/>
              <a:t>комп</a:t>
            </a:r>
            <a:r>
              <a:rPr lang="en-US" i="1" dirty="0"/>
              <a:t>’</a:t>
            </a:r>
            <a:r>
              <a:rPr lang="uk-UA" i="1" dirty="0" err="1"/>
              <a:t>ютерних</a:t>
            </a:r>
            <a:r>
              <a:rPr lang="uk-UA" i="1" dirty="0"/>
              <a:t> технологій ЖДТУ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805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7. </a:t>
            </a:r>
            <a:r>
              <a:rPr lang="ru-RU" sz="3200" b="1" dirty="0" err="1">
                <a:solidFill>
                  <a:srgbClr val="C00000"/>
                </a:solidFill>
              </a:rPr>
              <a:t>Зміна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uk-UA" sz="3200" b="1" dirty="0">
                <a:solidFill>
                  <a:srgbClr val="C00000"/>
                </a:solidFill>
              </a:rPr>
              <a:t>семантики тегів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761791"/>
            <a:ext cx="89644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/>
              <a:t>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виділення тексту для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ru-RU" sz="2800" dirty="0">
                <a:sym typeface="Symbol" panose="05050102010706020507" pitchFamily="18" charset="2"/>
              </a:rPr>
              <a:t>а</a:t>
            </a:r>
            <a:r>
              <a:rPr lang="uk-UA" sz="2800" dirty="0" err="1">
                <a:sym typeface="Symbol" panose="05050102010706020507" pitchFamily="18" charset="2"/>
              </a:rPr>
              <a:t>кцентування</a:t>
            </a:r>
            <a:r>
              <a:rPr lang="uk-UA" sz="2800" dirty="0">
                <a:sym typeface="Symbol" panose="05050102010706020507" pitchFamily="18" charset="2"/>
              </a:rPr>
              <a:t> уваги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uk-UA" sz="2800" dirty="0">
                <a:sym typeface="Symbol" panose="05050102010706020507" pitchFamily="18" charset="2"/>
              </a:rPr>
              <a:t>         читача без змістовного акценту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&gt;У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даному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документ</a:t>
            </a:r>
            <a:r>
              <a:rPr lang="uk-UA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 використовуються теги 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&lt;b&gt;</a:t>
            </a:r>
            <a:r>
              <a:rPr lang="uk-UA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текстового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&lt;/b&gt;</a:t>
            </a:r>
            <a:r>
              <a:rPr lang="uk-UA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та 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&lt;b&gt;</a:t>
            </a:r>
            <a:r>
              <a:rPr lang="uk-UA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блокового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&lt;/b&gt;</a:t>
            </a:r>
            <a:r>
              <a:rPr lang="uk-UA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рівнів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&lt;/p&gt;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2800" dirty="0">
                <a:sym typeface="Symbol" panose="05050102010706020507" pitchFamily="18" charset="2"/>
              </a:rPr>
              <a:t>	</a:t>
            </a:r>
            <a:endParaRPr lang="uk-UA" sz="2400" dirty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800" dirty="0"/>
              <a:t> </a:t>
            </a:r>
            <a:r>
              <a:rPr lang="uk-UA" sz="2800" dirty="0"/>
              <a:t>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ru-RU" sz="2800" dirty="0">
                <a:sym typeface="Symbol" panose="05050102010706020507" pitchFamily="18" charset="2"/>
              </a:rPr>
              <a:t>текст, </a:t>
            </a:r>
            <a:r>
              <a:rPr lang="ru-RU" sz="2800" dirty="0" err="1">
                <a:sym typeface="Symbol" panose="05050102010706020507" pitchFamily="18" charset="2"/>
              </a:rPr>
              <a:t>який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uk-UA" sz="2800" dirty="0">
                <a:sym typeface="Symbol" panose="05050102010706020507" pitchFamily="18" charset="2"/>
              </a:rPr>
              <a:t>вирізняється від загального 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uk-UA" sz="2800" dirty="0">
                <a:sym typeface="Symbol" panose="05050102010706020507" pitchFamily="18" charset="2"/>
              </a:rPr>
              <a:t>         оточення, але не має логічного акценту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uk-UA" sz="2800" dirty="0">
                <a:sym typeface="Symbol" panose="05050102010706020507" pitchFamily="18" charset="2"/>
              </a:rPr>
              <a:t>         (назви, терміни, іноземні слова)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&lt;i&gt;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aspera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Astra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&lt;/i&gt; — в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перекладі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з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латині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означає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«Через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терни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до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зірок</a:t>
            </a: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800" dirty="0"/>
              <a:t>        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текст, який втратив актуальність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small</a:t>
            </a:r>
            <a:r>
              <a:rPr lang="en-US" sz="2800" dirty="0">
                <a:sym typeface="Symbol" panose="05050102010706020507" pitchFamily="18" charset="2"/>
              </a:rPr>
              <a:t>  </a:t>
            </a:r>
            <a:r>
              <a:rPr lang="ru-RU" sz="2800" dirty="0" err="1">
                <a:sym typeface="Symbol" panose="05050102010706020507" pitchFamily="18" charset="2"/>
              </a:rPr>
              <a:t>зноски</a:t>
            </a:r>
            <a:r>
              <a:rPr lang="ru-RU" sz="2800" dirty="0">
                <a:sym typeface="Symbol" panose="05050102010706020507" pitchFamily="18" charset="2"/>
              </a:rPr>
              <a:t>, </a:t>
            </a:r>
            <a:r>
              <a:rPr lang="ru-RU" sz="2800" dirty="0" err="1">
                <a:sym typeface="Symbol" panose="05050102010706020507" pitchFamily="18" charset="2"/>
              </a:rPr>
              <a:t>юридичні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формальності</a:t>
            </a:r>
            <a:r>
              <a:rPr lang="uk-UA" sz="2800" dirty="0">
                <a:sym typeface="Symbol" panose="05050102010706020507" pitchFamily="18" charset="2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sym typeface="Symbol" panose="05050102010706020507" pitchFamily="18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8. Нов</a:t>
            </a:r>
            <a:r>
              <a:rPr lang="uk-UA" sz="3200" b="1" dirty="0">
                <a:solidFill>
                  <a:srgbClr val="C00000"/>
                </a:solidFill>
              </a:rPr>
              <a:t>і теги семантичної розмітки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76672"/>
            <a:ext cx="8964488" cy="684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&lt;header&gt;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&lt;/header&gt;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вступний</a:t>
            </a:r>
            <a:r>
              <a:rPr lang="ru-RU" sz="2800" dirty="0">
                <a:sym typeface="Symbol" panose="05050102010706020507" pitchFamily="18" charset="2"/>
              </a:rPr>
              <a:t> контент (</a:t>
            </a:r>
            <a:r>
              <a:rPr lang="ru-RU" sz="2800" dirty="0" err="1">
                <a:sym typeface="Symbol" panose="05050102010706020507" pitchFamily="18" charset="2"/>
              </a:rPr>
              <a:t>можливо</a:t>
            </a:r>
            <a:r>
              <a:rPr lang="ru-RU" sz="2800" dirty="0">
                <a:sym typeface="Symbol" panose="05050102010706020507" pitchFamily="18" charset="2"/>
              </a:rPr>
              <a:t> разом з </a:t>
            </a:r>
            <a:r>
              <a:rPr lang="ru-RU" sz="2800" dirty="0" err="1">
                <a:sym typeface="Symbol" panose="05050102010706020507" pitchFamily="18" charset="2"/>
              </a:rPr>
              <a:t>вступними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uk-UA" sz="2800" dirty="0">
                <a:sym typeface="Symbol" panose="05050102010706020507" pitchFamily="18" charset="2"/>
              </a:rPr>
              <a:t>навігаційними засобами); </a:t>
            </a:r>
            <a:endParaRPr lang="en-US" sz="2800" dirty="0">
              <a:sym typeface="Symbol" panose="05050102010706020507" pitchFamily="18" charset="2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&lt;footer&gt;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&lt;/footer&gt;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завершальний</a:t>
            </a:r>
            <a:r>
              <a:rPr lang="ru-RU" sz="2800" dirty="0">
                <a:sym typeface="Symbol" panose="05050102010706020507" pitchFamily="18" charset="2"/>
              </a:rPr>
              <a:t> контент, </a:t>
            </a:r>
            <a:r>
              <a:rPr lang="uk-UA" sz="2800" dirty="0">
                <a:sym typeface="Symbol" panose="05050102010706020507" pitchFamily="18" charset="2"/>
              </a:rPr>
              <a:t>інформація про авторські права, навігаційні елементи; 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&lt;aside&gt;…&lt;/aside&gt;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бокова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uk-UA" sz="2800" dirty="0">
                <a:sym typeface="Symbol" panose="05050102010706020507" pitchFamily="18" charset="2"/>
              </a:rPr>
              <a:t>панель (</a:t>
            </a:r>
            <a:r>
              <a:rPr lang="uk-UA" sz="2800" dirty="0" err="1">
                <a:sym typeface="Symbol" panose="05050102010706020507" pitchFamily="18" charset="2"/>
              </a:rPr>
              <a:t>сайдбар</a:t>
            </a:r>
            <a:r>
              <a:rPr lang="uk-UA" sz="2800" dirty="0">
                <a:sym typeface="Symbol" panose="05050102010706020507" pitchFamily="18" charset="2"/>
              </a:rPr>
              <a:t>); контент, який має непряме відношення до головного контенту сторінки;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&lt;article&gt;…&lt;/article&gt;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логічна одиниця контенту (наприклад, пост форуму, запис в блозі, новина, стаття);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&lt;section&gt;…&lt;/section&gt; 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uk-UA" sz="2800" dirty="0">
                <a:sym typeface="Symbol" panose="05050102010706020507" pitchFamily="18" charset="2"/>
              </a:rPr>
              <a:t>тематичне групування контенту (який описано блоковими тегами);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&lt;address&gt;…&lt;/address&gt; 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uk-UA" sz="2800" dirty="0">
                <a:sym typeface="Symbol" panose="05050102010706020507" pitchFamily="18" charset="2"/>
              </a:rPr>
              <a:t> </a:t>
            </a:r>
            <a:r>
              <a:rPr lang="ru-RU" sz="2800" dirty="0">
                <a:sym typeface="Symbol" panose="05050102010706020507" pitchFamily="18" charset="2"/>
              </a:rPr>
              <a:t>блок, в </a:t>
            </a:r>
            <a:r>
              <a:rPr lang="ru-RU" sz="2800" dirty="0" err="1">
                <a:sym typeface="Symbol" panose="05050102010706020507" pitchFamily="18" charset="2"/>
              </a:rPr>
              <a:t>якому</a:t>
            </a:r>
            <a:r>
              <a:rPr lang="ru-RU" sz="2800" dirty="0">
                <a:sym typeface="Symbol" panose="05050102010706020507" pitchFamily="18" charset="2"/>
              </a:rPr>
              <a:t> роз</a:t>
            </a:r>
            <a:r>
              <a:rPr lang="uk-UA" sz="2800" dirty="0" err="1">
                <a:sym typeface="Symbol" panose="05050102010706020507" pitchFamily="18" charset="2"/>
              </a:rPr>
              <a:t>міщується</a:t>
            </a:r>
            <a:r>
              <a:rPr lang="uk-UA" sz="2800" dirty="0">
                <a:sym typeface="Symbol" panose="05050102010706020507" pitchFamily="18" charset="2"/>
              </a:rPr>
              <a:t> контактна інформація (</a:t>
            </a:r>
            <a:r>
              <a:rPr lang="uk-UA" sz="2800" dirty="0" err="1">
                <a:sym typeface="Symbol" panose="05050102010706020507" pitchFamily="18" charset="2"/>
              </a:rPr>
              <a:t>співставляється</a:t>
            </a:r>
            <a:r>
              <a:rPr lang="uk-UA" sz="2800" dirty="0">
                <a:sym typeface="Symbol" panose="05050102010706020507" pitchFamily="18" charset="2"/>
              </a:rPr>
              <a:t> з найближчим батьківським тегом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article</a:t>
            </a:r>
            <a:r>
              <a:rPr lang="ru-RU" sz="2800" dirty="0">
                <a:sym typeface="Symbol" panose="05050102010706020507" pitchFamily="18" charset="2"/>
              </a:rPr>
              <a:t>, </a:t>
            </a:r>
            <a:r>
              <a:rPr lang="ru-RU" sz="2800" dirty="0" err="1">
                <a:sym typeface="Symbol" panose="05050102010706020507" pitchFamily="18" charset="2"/>
              </a:rPr>
              <a:t>або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вс</a:t>
            </a:r>
            <a:r>
              <a:rPr lang="uk-UA" sz="2800" dirty="0" err="1">
                <a:sym typeface="Symbol" panose="05050102010706020507" pitchFamily="18" charset="2"/>
              </a:rPr>
              <a:t>ім</a:t>
            </a:r>
            <a:r>
              <a:rPr lang="uk-UA" sz="2800" dirty="0">
                <a:sym typeface="Symbol" panose="05050102010706020507" pitchFamily="18" charset="2"/>
              </a:rPr>
              <a:t> документом);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endParaRPr lang="uk-UA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06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76672"/>
            <a:ext cx="8964488" cy="473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&lt;main&gt;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&lt;/main&gt;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головний контент документа (унікальний контент на кожній сторінці); </a:t>
            </a:r>
            <a:r>
              <a:rPr lang="ru-RU" sz="2800" dirty="0">
                <a:sym typeface="Symbol" panose="05050102010706020507" pitchFamily="18" charset="2"/>
              </a:rPr>
              <a:t>тег </a:t>
            </a:r>
            <a:r>
              <a:rPr lang="ru-RU" sz="2800" dirty="0" err="1">
                <a:sym typeface="Symbol" panose="05050102010706020507" pitchFamily="18" charset="2"/>
              </a:rPr>
              <a:t>може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використовуватися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лише</a:t>
            </a:r>
            <a:r>
              <a:rPr lang="ru-RU" sz="2800" dirty="0">
                <a:sym typeface="Symbol" panose="05050102010706020507" pitchFamily="18" charset="2"/>
              </a:rPr>
              <a:t> один раз на </a:t>
            </a:r>
            <a:r>
              <a:rPr lang="ru-RU" sz="2800" dirty="0" err="1">
                <a:sym typeface="Symbol" panose="05050102010706020507" pitchFamily="18" charset="2"/>
              </a:rPr>
              <a:t>стор</a:t>
            </a:r>
            <a:r>
              <a:rPr lang="uk-UA" sz="2800" dirty="0" err="1">
                <a:sym typeface="Symbol" panose="05050102010706020507" pitchFamily="18" charset="2"/>
              </a:rPr>
              <a:t>інці</a:t>
            </a:r>
            <a:r>
              <a:rPr lang="uk-UA" sz="2800" dirty="0">
                <a:sym typeface="Symbol" panose="05050102010706020507" pitchFamily="18" charset="2"/>
              </a:rPr>
              <a:t>;</a:t>
            </a:r>
            <a:endParaRPr lang="en-US" sz="2800" dirty="0">
              <a:sym typeface="Symbol" panose="05050102010706020507" pitchFamily="18" charset="2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nav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nav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контейнер для навігаційних посилань; 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&lt;figure&gt;…&lt;/figure&gt;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невелика </a:t>
            </a:r>
            <a:r>
              <a:rPr lang="ru-RU" sz="2800" dirty="0">
                <a:sym typeface="Symbol" panose="05050102010706020507" pitchFamily="18" charset="2"/>
              </a:rPr>
              <a:t>автономна </a:t>
            </a:r>
            <a:r>
              <a:rPr lang="ru-RU" sz="2800" dirty="0" err="1">
                <a:sym typeface="Symbol" panose="05050102010706020507" pitchFamily="18" charset="2"/>
              </a:rPr>
              <a:t>одиниця</a:t>
            </a:r>
            <a:r>
              <a:rPr lang="ru-RU" sz="2800" dirty="0">
                <a:sym typeface="Symbol" panose="05050102010706020507" pitchFamily="18" charset="2"/>
              </a:rPr>
              <a:t> контенту, яка </a:t>
            </a:r>
            <a:r>
              <a:rPr lang="uk-UA" sz="2800" dirty="0">
                <a:sym typeface="Symbol" panose="05050102010706020507" pitchFamily="18" charset="2"/>
              </a:rPr>
              <a:t>є допоміжною у більш великому блоці, наприклад, у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article</a:t>
            </a:r>
            <a:r>
              <a:rPr lang="uk-UA" sz="2800" dirty="0">
                <a:sym typeface="Symbol" panose="05050102010706020507" pitchFamily="18" charset="2"/>
              </a:rPr>
              <a:t> (</a:t>
            </a:r>
            <a:r>
              <a:rPr lang="ru-RU" sz="2800" dirty="0" err="1">
                <a:sym typeface="Symbol" panose="05050102010706020507" pitchFamily="18" charset="2"/>
              </a:rPr>
              <a:t>використовується</a:t>
            </a:r>
            <a:r>
              <a:rPr lang="ru-RU" sz="2800" dirty="0">
                <a:sym typeface="Symbol" panose="05050102010706020507" pitchFamily="18" charset="2"/>
              </a:rPr>
              <a:t> для </a:t>
            </a:r>
            <a:r>
              <a:rPr lang="ru-RU" sz="2800" dirty="0" err="1">
                <a:sym typeface="Symbol" panose="05050102010706020507" pitchFamily="18" charset="2"/>
              </a:rPr>
              <a:t>ілюстрацій</a:t>
            </a:r>
            <a:r>
              <a:rPr lang="ru-RU" sz="2800" dirty="0">
                <a:sym typeface="Symbol" panose="05050102010706020507" pitchFamily="18" charset="2"/>
              </a:rPr>
              <a:t>, </a:t>
            </a:r>
            <a:r>
              <a:rPr lang="ru-RU" sz="2800" dirty="0" err="1">
                <a:sym typeface="Symbol" panose="05050102010706020507" pitchFamily="18" charset="2"/>
              </a:rPr>
              <a:t>діаграм</a:t>
            </a:r>
            <a:r>
              <a:rPr lang="ru-RU" sz="2800" dirty="0">
                <a:sym typeface="Symbol" panose="05050102010706020507" pitchFamily="18" charset="2"/>
              </a:rPr>
              <a:t>, </a:t>
            </a:r>
            <a:r>
              <a:rPr lang="ru-RU" sz="2800" dirty="0" err="1">
                <a:sym typeface="Symbol" panose="05050102010706020507" pitchFamily="18" charset="2"/>
              </a:rPr>
              <a:t>фотографій</a:t>
            </a:r>
            <a:r>
              <a:rPr lang="ru-RU" sz="2800" dirty="0">
                <a:sym typeface="Symbol" panose="05050102010706020507" pitchFamily="18" charset="2"/>
              </a:rPr>
              <a:t>, </a:t>
            </a:r>
            <a:r>
              <a:rPr lang="ru-RU" sz="2800" dirty="0" err="1">
                <a:sym typeface="Symbol" panose="05050102010706020507" pitchFamily="18" charset="2"/>
              </a:rPr>
              <a:t>фрагментів</a:t>
            </a:r>
            <a:r>
              <a:rPr lang="ru-RU" sz="2800" dirty="0">
                <a:sym typeface="Symbol" panose="05050102010706020507" pitchFamily="18" charset="2"/>
              </a:rPr>
              <a:t> коду</a:t>
            </a:r>
            <a:r>
              <a:rPr lang="uk-UA" sz="2800" dirty="0">
                <a:sym typeface="Symbol" panose="05050102010706020507" pitchFamily="18" charset="2"/>
              </a:rPr>
              <a:t>);</a:t>
            </a:r>
          </a:p>
          <a:p>
            <a:pPr marL="914400" lvl="1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figcaption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&gt;…&lt;/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figcaption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&gt; </a:t>
            </a:r>
            <a:r>
              <a:rPr lang="en-US" sz="2800" dirty="0">
                <a:sym typeface="Symbol" panose="05050102010706020507" pitchFamily="18" charset="2"/>
              </a:rPr>
              <a:t>- </a:t>
            </a:r>
            <a:r>
              <a:rPr lang="ru-RU" sz="2800" dirty="0" err="1">
                <a:sym typeface="Symbol" panose="05050102010706020507" pitchFamily="18" charset="2"/>
              </a:rPr>
              <a:t>коментар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або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пояснення</a:t>
            </a:r>
            <a:endParaRPr lang="uk-UA" sz="28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17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s://upload.wikimedia.org/wikipedia/commons/0/03/Html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6" y="908720"/>
            <a:ext cx="46805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0520" y="762902"/>
            <a:ext cx="4257897" cy="57554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meta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utf-8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HTML5&lt;/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navigation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nav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article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aside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sidebar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aside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footer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copyright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footer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6149"/>
            <a:ext cx="7310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Приклад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семантичної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роз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</a:rPr>
              <a:t>мітки документу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6800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558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2800" b="1" dirty="0">
                <a:solidFill>
                  <a:srgbClr val="C00000"/>
                </a:solidFill>
              </a:rPr>
              <a:t>  Теги текстового </a:t>
            </a:r>
            <a:r>
              <a:rPr lang="ru-RU" sz="2800" b="1" dirty="0" err="1">
                <a:solidFill>
                  <a:srgbClr val="C00000"/>
                </a:solidFill>
              </a:rPr>
              <a:t>рівня</a:t>
            </a:r>
            <a:r>
              <a:rPr lang="ru-RU" sz="2800" b="1" dirty="0">
                <a:solidFill>
                  <a:srgbClr val="C00000"/>
                </a:solidFill>
              </a:rPr>
              <a:t>: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lnSpc>
                <a:spcPct val="98000"/>
              </a:lnSpc>
            </a:pPr>
            <a:endParaRPr lang="en-US" sz="28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&lt;mark&gt;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&lt;/mark&gt;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виділення по тексту для привернення уваги відвідувача сайту;</a:t>
            </a:r>
            <a:endParaRPr lang="en-US" sz="2800" dirty="0">
              <a:sym typeface="Symbol" panose="05050102010706020507" pitchFamily="18" charset="2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&lt;time&gt;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&lt;/time&gt;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дата та/або час (в атрибуті </a:t>
            </a:r>
            <a:r>
              <a:rPr lang="en-US" sz="2800" dirty="0" err="1">
                <a:sym typeface="Symbol" panose="05050102010706020507" pitchFamily="18" charset="2"/>
              </a:rPr>
              <a:t>datetime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ru-RU" sz="2800" dirty="0" err="1">
                <a:sym typeface="Symbol" panose="05050102010706020507" pitchFamily="18" charset="2"/>
              </a:rPr>
              <a:t>вказу</a:t>
            </a:r>
            <a:r>
              <a:rPr lang="uk-UA" sz="2800" dirty="0" err="1">
                <a:sym typeface="Symbol" panose="05050102010706020507" pitchFamily="18" charset="2"/>
              </a:rPr>
              <a:t>ється</a:t>
            </a:r>
            <a:r>
              <a:rPr lang="uk-UA" sz="2800" dirty="0">
                <a:sym typeface="Symbol" panose="05050102010706020507" pitchFamily="18" charset="2"/>
              </a:rPr>
              <a:t> у «машинному форматі», а в самому тезі – у формі, зручній для читача):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&lt;p&gt; … &lt;time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datetime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="2005-10-05"&gt;5 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жовтня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&lt;/time&gt; … &lt;/p&gt;</a:t>
            </a:r>
            <a:endParaRPr lang="uk-UA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&lt;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wbr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/&gt;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uk-UA" sz="2800" dirty="0">
                <a:sym typeface="Symbol" panose="05050102010706020507" pitchFamily="18" charset="2"/>
              </a:rPr>
              <a:t>місця у словах для </a:t>
            </a:r>
            <a:r>
              <a:rPr lang="uk-UA" sz="2800" dirty="0" err="1">
                <a:sym typeface="Symbol" panose="05050102010706020507" pitchFamily="18" charset="2"/>
              </a:rPr>
              <a:t>автопереносів</a:t>
            </a:r>
            <a:r>
              <a:rPr lang="uk-UA" sz="2800" dirty="0">
                <a:sym typeface="Symbol" panose="05050102010706020507" pitchFamily="18" charset="2"/>
              </a:rPr>
              <a:t>:</a:t>
            </a:r>
            <a:br>
              <a:rPr lang="uk-UA" sz="2800" dirty="0">
                <a:sym typeface="Symbol" panose="05050102010706020507" pitchFamily="18" charset="2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&lt;p&gt;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Дужедовгедовгеслово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&lt;/p&gt;</a:t>
            </a:r>
            <a:b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&lt;p&gt;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Дуже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wbr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/&gt;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довге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wbr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/&gt;</a:t>
            </a:r>
            <a:r>
              <a:rPr lang="ru-RU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довге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wbr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/&gt;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ru-RU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слово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&lt;/p&gt;</a:t>
            </a:r>
            <a:endParaRPr lang="uk-UA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72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9. Нов</a:t>
            </a:r>
            <a:r>
              <a:rPr lang="uk-UA" sz="3200" b="1" dirty="0">
                <a:solidFill>
                  <a:srgbClr val="C00000"/>
                </a:solidFill>
              </a:rPr>
              <a:t>і можливості форм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81372"/>
            <a:ext cx="9144000" cy="5913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200" b="1" dirty="0"/>
              <a:t>1) </a:t>
            </a:r>
            <a:r>
              <a:rPr lang="ru-RU" sz="3200" b="1" dirty="0" err="1"/>
              <a:t>Нові</a:t>
            </a:r>
            <a:r>
              <a:rPr lang="ru-RU" sz="3200" b="1" dirty="0"/>
              <a:t> </a:t>
            </a:r>
            <a:r>
              <a:rPr lang="ru-RU" sz="3200" b="1" dirty="0" err="1"/>
              <a:t>типи</a:t>
            </a:r>
            <a:r>
              <a:rPr lang="ru-RU" sz="3200" b="1" dirty="0"/>
              <a:t> </a:t>
            </a:r>
            <a:r>
              <a:rPr lang="ru-RU" sz="3200" b="1" dirty="0" err="1"/>
              <a:t>елементів</a:t>
            </a:r>
            <a:r>
              <a:rPr lang="ru-RU" sz="3200" b="1" dirty="0"/>
              <a:t> форм:</a:t>
            </a:r>
            <a:endParaRPr lang="en-US" sz="3200" b="1" dirty="0"/>
          </a:p>
          <a:p>
            <a:pPr>
              <a:lnSpc>
                <a:spcPct val="98000"/>
              </a:lnSpc>
            </a:pPr>
            <a:endParaRPr lang="uk-UA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&lt;input type="</a:t>
            </a:r>
            <a:r>
              <a:rPr lang="ru-RU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тип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… /&gt;</a:t>
            </a:r>
          </a:p>
          <a:p>
            <a:pPr>
              <a:lnSpc>
                <a:spcPct val="98000"/>
              </a:lnSpc>
            </a:pP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uk-UA" sz="3200" b="1" i="1" dirty="0"/>
              <a:t>Нові значення атрибуту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uk-UA" sz="3200" b="1" i="1" dirty="0"/>
              <a:t>: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email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url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color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search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tel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date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time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 err="1"/>
              <a:t>datetime</a:t>
            </a:r>
            <a:endParaRPr lang="en-US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8392" y="2529491"/>
            <a:ext cx="4572000" cy="25051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 err="1"/>
              <a:t>datetime</a:t>
            </a:r>
            <a:r>
              <a:rPr lang="en-US" sz="3200" b="1" dirty="0"/>
              <a:t>-local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week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month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range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5301208"/>
            <a:ext cx="45580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Проблема: не усі типи полів</a:t>
            </a:r>
          </a:p>
          <a:p>
            <a:r>
              <a:rPr lang="uk-UA" sz="2800" b="1" dirty="0">
                <a:solidFill>
                  <a:srgbClr val="FF0000"/>
                </a:solidFill>
              </a:rPr>
              <a:t>підтримуються в сучасних </a:t>
            </a:r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браузерах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9" y="581372"/>
            <a:ext cx="9317453" cy="247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/>
              <a:t>Для</a:t>
            </a:r>
            <a:r>
              <a:rPr lang="ru-RU" sz="3000" b="1" dirty="0"/>
              <a:t> </a:t>
            </a:r>
            <a:r>
              <a:rPr lang="en-US" sz="3000" dirty="0">
                <a:solidFill>
                  <a:srgbClr val="0070C0"/>
                </a:solidFill>
              </a:rPr>
              <a:t>&lt;input type="range" </a:t>
            </a:r>
            <a:r>
              <a:rPr lang="en-US" sz="2000" dirty="0">
                <a:solidFill>
                  <a:srgbClr val="0070C0"/>
                </a:solidFill>
              </a:rPr>
              <a:t>…</a:t>
            </a:r>
            <a:r>
              <a:rPr lang="en-US" sz="3000" dirty="0">
                <a:solidFill>
                  <a:srgbClr val="0070C0"/>
                </a:solidFill>
              </a:rPr>
              <a:t> /&gt; </a:t>
            </a:r>
            <a:r>
              <a:rPr lang="uk-UA" sz="3000" dirty="0"/>
              <a:t>і </a:t>
            </a:r>
            <a:r>
              <a:rPr lang="en-US" sz="3000" dirty="0">
                <a:solidFill>
                  <a:srgbClr val="0070C0"/>
                </a:solidFill>
              </a:rPr>
              <a:t>&lt;input type="number" </a:t>
            </a:r>
            <a:r>
              <a:rPr lang="en-US" dirty="0">
                <a:solidFill>
                  <a:srgbClr val="0070C0"/>
                </a:solidFill>
              </a:rPr>
              <a:t>…</a:t>
            </a:r>
            <a:r>
              <a:rPr lang="en-US" sz="3000" dirty="0">
                <a:solidFill>
                  <a:srgbClr val="0070C0"/>
                </a:solidFill>
              </a:rPr>
              <a:t> /&gt;</a:t>
            </a:r>
            <a:endParaRPr lang="uk-UA" sz="3000" dirty="0"/>
          </a:p>
          <a:p>
            <a:pPr>
              <a:lnSpc>
                <a:spcPct val="98000"/>
              </a:lnSpc>
            </a:pPr>
            <a:r>
              <a:rPr lang="ru-RU" sz="3000" dirty="0" err="1"/>
              <a:t>можна</a:t>
            </a:r>
            <a:r>
              <a:rPr lang="ru-RU" sz="3000" dirty="0"/>
              <a:t> </a:t>
            </a:r>
            <a:r>
              <a:rPr lang="ru-RU" sz="3000" dirty="0" err="1"/>
              <a:t>задати</a:t>
            </a:r>
            <a:r>
              <a:rPr lang="en-US" sz="3000" dirty="0"/>
              <a:t> </a:t>
            </a:r>
            <a:r>
              <a:rPr lang="ru-RU" sz="3000" dirty="0" err="1"/>
              <a:t>атрибути</a:t>
            </a:r>
            <a:r>
              <a:rPr lang="ru-RU" sz="3000" dirty="0"/>
              <a:t>:</a:t>
            </a:r>
          </a:p>
          <a:p>
            <a:pPr marL="811213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min</a:t>
            </a:r>
          </a:p>
          <a:p>
            <a:pPr marL="811213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max</a:t>
            </a:r>
          </a:p>
          <a:p>
            <a:pPr marL="811213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step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31" y="4771997"/>
            <a:ext cx="4055307" cy="1638508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978" y="3192659"/>
            <a:ext cx="8456161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"100"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"5"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/&gt;&lt;/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"100"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"5"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/&gt;&lt;/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9" y="581372"/>
            <a:ext cx="9317453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/>
              <a:t>2) Для</a:t>
            </a:r>
            <a:r>
              <a:rPr lang="ru-RU" sz="3000" b="1" dirty="0"/>
              <a:t> </a:t>
            </a:r>
            <a:r>
              <a:rPr lang="en-US" sz="3000" dirty="0">
                <a:solidFill>
                  <a:srgbClr val="0070C0"/>
                </a:solidFill>
              </a:rPr>
              <a:t>&lt;input type="text" </a:t>
            </a:r>
            <a:r>
              <a:rPr lang="en-US" sz="2000" dirty="0">
                <a:solidFill>
                  <a:srgbClr val="0070C0"/>
                </a:solidFill>
              </a:rPr>
              <a:t>…</a:t>
            </a:r>
            <a:r>
              <a:rPr lang="en-US" sz="3000" dirty="0">
                <a:solidFill>
                  <a:srgbClr val="0070C0"/>
                </a:solidFill>
              </a:rPr>
              <a:t> /&gt; </a:t>
            </a:r>
            <a:r>
              <a:rPr lang="en-US" sz="3000" dirty="0"/>
              <a:t>,</a:t>
            </a:r>
            <a:r>
              <a:rPr lang="uk-UA" sz="3000" dirty="0"/>
              <a:t> </a:t>
            </a:r>
            <a:r>
              <a:rPr lang="en-US" sz="3000" dirty="0">
                <a:solidFill>
                  <a:srgbClr val="0070C0"/>
                </a:solidFill>
              </a:rPr>
              <a:t>&lt;input type="email" </a:t>
            </a:r>
            <a:r>
              <a:rPr lang="en-US" dirty="0">
                <a:solidFill>
                  <a:srgbClr val="0070C0"/>
                </a:solidFill>
              </a:rPr>
              <a:t>…</a:t>
            </a:r>
            <a:r>
              <a:rPr lang="en-US" sz="3000" dirty="0">
                <a:solidFill>
                  <a:srgbClr val="0070C0"/>
                </a:solidFill>
              </a:rPr>
              <a:t> /&gt;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  <a:r>
              <a:rPr lang="ru-RU" sz="3000" dirty="0"/>
              <a:t>та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  <a:r>
              <a:rPr lang="uk-UA" sz="3000" dirty="0"/>
              <a:t>інших текстових полів можна задати список варіантів:</a:t>
            </a: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221088"/>
            <a:ext cx="4110827" cy="193049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2248679"/>
            <a:ext cx="8680581" cy="178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my-list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my-list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datalist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my-list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2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datalist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0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9" y="581372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/>
              <a:t>3) </a:t>
            </a:r>
            <a:r>
              <a:rPr lang="uk-UA" sz="3000" dirty="0"/>
              <a:t>Можна групувати елементи форми: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" y="4149080"/>
            <a:ext cx="8701812" cy="108012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055" y="1373718"/>
            <a:ext cx="8480207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legend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ru-RU" altLang="ru-RU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fieldset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/>
              <a:t>4) </a:t>
            </a:r>
            <a:r>
              <a:rPr lang="uk-UA" sz="3000" dirty="0"/>
              <a:t>Можна групувати елементи у </a:t>
            </a:r>
            <a:r>
              <a:rPr lang="uk-UA" sz="3000" dirty="0" err="1"/>
              <a:t>випадаючому</a:t>
            </a:r>
            <a:r>
              <a:rPr lang="uk-UA" sz="3000" dirty="0"/>
              <a:t> списку:</a:t>
            </a:r>
            <a:endParaRPr lang="ru-RU" sz="3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724244"/>
            <a:ext cx="7798930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first-group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&gt;1&lt;/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two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&gt;2&lt;/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second-group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&gt;1&lt;/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two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&gt;2&lt;/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option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optgroup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04" y="4007977"/>
            <a:ext cx="2290631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852" y="87931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1. </a:t>
            </a:r>
            <a:r>
              <a:rPr lang="ru-RU" sz="3200" b="1" dirty="0" err="1">
                <a:solidFill>
                  <a:srgbClr val="C00000"/>
                </a:solidFill>
              </a:rPr>
              <a:t>Історія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розвитку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cdn0.iconfinder.com/data/icons/HTML5/256/HTM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17" y="2374535"/>
            <a:ext cx="3202480" cy="32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641" y="1715324"/>
            <a:ext cx="5519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2004 </a:t>
            </a:r>
            <a:r>
              <a:rPr lang="ru-RU" sz="3200" b="1" dirty="0" err="1"/>
              <a:t>рік</a:t>
            </a:r>
            <a:r>
              <a:rPr lang="ru-RU" sz="3200" b="1" dirty="0"/>
              <a:t> </a:t>
            </a:r>
            <a:r>
              <a:rPr lang="ru-RU" sz="3200" dirty="0"/>
              <a:t>– </a:t>
            </a:r>
            <a:r>
              <a:rPr lang="ru-RU" sz="3200" dirty="0" err="1"/>
              <a:t>компанії</a:t>
            </a:r>
            <a:r>
              <a:rPr lang="ru-RU" sz="3200" dirty="0"/>
              <a:t> </a:t>
            </a:r>
            <a:r>
              <a:rPr lang="en-US" sz="3200" dirty="0"/>
              <a:t> Apple, Mozilla Foundation </a:t>
            </a:r>
            <a:r>
              <a:rPr lang="ru-RU" sz="3200" dirty="0"/>
              <a:t>та </a:t>
            </a:r>
            <a:r>
              <a:rPr lang="en-US" sz="3200" dirty="0"/>
              <a:t>Opera Software</a:t>
            </a:r>
            <a:r>
              <a:rPr lang="ru-RU" sz="3200" dirty="0"/>
              <a:t> </a:t>
            </a:r>
            <a:r>
              <a:rPr lang="ru-RU" sz="3200" dirty="0" err="1"/>
              <a:t>заснували</a:t>
            </a:r>
            <a:r>
              <a:rPr lang="ru-RU" sz="3200" dirty="0"/>
              <a:t> </a:t>
            </a:r>
            <a:r>
              <a:rPr lang="en-US" sz="3200" dirty="0"/>
              <a:t>WHATWG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3852" y="3679953"/>
            <a:ext cx="5519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WHATWG </a:t>
            </a:r>
            <a:r>
              <a:rPr lang="en-US" sz="3200" dirty="0"/>
              <a:t>- Web Hypertext Application Technology Working Group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/>
              <a:t>5</a:t>
            </a:r>
            <a:r>
              <a:rPr lang="ru-RU" sz="3000" dirty="0"/>
              <a:t>) </a:t>
            </a:r>
            <a:r>
              <a:rPr lang="uk-UA" sz="3000" dirty="0"/>
              <a:t>Додано тег текстового рівня </a:t>
            </a:r>
            <a:r>
              <a:rPr lang="en-US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&lt;output&gt;&lt;/output&gt;</a:t>
            </a:r>
            <a:r>
              <a:rPr lang="ru-RU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3000" dirty="0"/>
              <a:t>для </a:t>
            </a:r>
            <a:r>
              <a:rPr lang="ru-RU" sz="3000" dirty="0" err="1"/>
              <a:t>виведення</a:t>
            </a:r>
            <a:r>
              <a:rPr lang="ru-RU" sz="3000" dirty="0"/>
              <a:t> </a:t>
            </a:r>
            <a:r>
              <a:rPr lang="ru-RU" sz="3000" dirty="0" err="1"/>
              <a:t>результатів</a:t>
            </a:r>
            <a:r>
              <a:rPr lang="uk-UA" sz="3000" dirty="0"/>
              <a:t>:</a:t>
            </a:r>
            <a:endParaRPr lang="ru-RU" sz="3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4" y="1650204"/>
            <a:ext cx="9033242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oninput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a.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b.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+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=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9" y="5085184"/>
            <a:ext cx="8894323" cy="6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7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/>
              <a:t>6</a:t>
            </a:r>
            <a:r>
              <a:rPr lang="ru-RU" sz="3000" dirty="0"/>
              <a:t>) </a:t>
            </a:r>
            <a:r>
              <a:rPr lang="uk-UA" sz="3000" dirty="0"/>
              <a:t>Додаткові можливості для </a:t>
            </a:r>
            <a:r>
              <a:rPr lang="en-US" sz="3000" dirty="0">
                <a:solidFill>
                  <a:srgbClr val="0070C0"/>
                </a:solidFill>
              </a:rPr>
              <a:t>&lt;input type="file" </a:t>
            </a:r>
            <a:r>
              <a:rPr lang="en-US" sz="2000" dirty="0">
                <a:solidFill>
                  <a:srgbClr val="0070C0"/>
                </a:solidFill>
              </a:rPr>
              <a:t>…</a:t>
            </a:r>
            <a:r>
              <a:rPr lang="en-US" sz="3000" dirty="0">
                <a:solidFill>
                  <a:srgbClr val="0070C0"/>
                </a:solidFill>
              </a:rPr>
              <a:t> /&gt; </a:t>
            </a:r>
            <a:r>
              <a:rPr lang="uk-UA" sz="3000" dirty="0"/>
              <a:t>:</a:t>
            </a:r>
            <a:endParaRPr lang="ru-RU" sz="3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2553" y="1787834"/>
            <a:ext cx="8594019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multiple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multiple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photos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[]"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716" y="984314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3000" dirty="0" err="1"/>
              <a:t>дозвіл</a:t>
            </a:r>
            <a:r>
              <a:rPr lang="ru-RU" sz="3000" dirty="0"/>
              <a:t> </a:t>
            </a:r>
            <a:r>
              <a:rPr lang="ru-RU" sz="3000" dirty="0" err="1"/>
              <a:t>вибору</a:t>
            </a:r>
            <a:r>
              <a:rPr lang="ru-RU" sz="3000" dirty="0"/>
              <a:t> </a:t>
            </a:r>
            <a:r>
              <a:rPr lang="ru-RU" sz="3000" dirty="0" err="1"/>
              <a:t>кількох</a:t>
            </a:r>
            <a:r>
              <a:rPr lang="ru-RU" sz="3000" dirty="0"/>
              <a:t> </a:t>
            </a:r>
            <a:r>
              <a:rPr lang="ru-RU" sz="3000" dirty="0" err="1"/>
              <a:t>файлів</a:t>
            </a:r>
            <a:r>
              <a:rPr lang="ru-RU" sz="3000" dirty="0"/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4264" y="3704198"/>
            <a:ext cx="8869736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jpeg,image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gif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716" y="2908347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3000" dirty="0" err="1"/>
              <a:t>обмеження</a:t>
            </a:r>
            <a:r>
              <a:rPr lang="ru-RU" sz="3000" dirty="0"/>
              <a:t> на </a:t>
            </a:r>
            <a:r>
              <a:rPr lang="ru-RU" sz="3000" dirty="0" err="1"/>
              <a:t>типи</a:t>
            </a:r>
            <a:r>
              <a:rPr lang="ru-RU" sz="3000" dirty="0"/>
              <a:t> </a:t>
            </a:r>
            <a:r>
              <a:rPr lang="ru-RU" sz="3000" dirty="0" err="1"/>
              <a:t>файлів</a:t>
            </a:r>
            <a:r>
              <a:rPr lang="ru-RU" sz="3000" dirty="0"/>
              <a:t>, </a:t>
            </a:r>
            <a:r>
              <a:rPr lang="ru-RU" sz="3000" dirty="0" err="1"/>
              <a:t>які</a:t>
            </a:r>
            <a:r>
              <a:rPr lang="ru-RU" sz="3000" dirty="0"/>
              <a:t> </a:t>
            </a:r>
            <a:r>
              <a:rPr lang="ru-RU" sz="3000" dirty="0" err="1"/>
              <a:t>можна</a:t>
            </a:r>
            <a:r>
              <a:rPr lang="ru-RU" sz="3000" dirty="0"/>
              <a:t> </a:t>
            </a:r>
            <a:r>
              <a:rPr lang="ru-RU" sz="3000" dirty="0" err="1"/>
              <a:t>вибрати</a:t>
            </a:r>
            <a:r>
              <a:rPr lang="ru-RU" sz="3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9881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uk-UA" sz="3000" dirty="0"/>
              <a:t>7</a:t>
            </a:r>
            <a:r>
              <a:rPr lang="ru-RU" sz="3000" dirty="0"/>
              <a:t>) </a:t>
            </a:r>
            <a:r>
              <a:rPr lang="ru-RU" sz="3000" dirty="0" err="1"/>
              <a:t>Можли</a:t>
            </a:r>
            <a:r>
              <a:rPr lang="uk-UA" sz="3000" dirty="0"/>
              <a:t>вість використання регулярних виразів:</a:t>
            </a:r>
            <a:endParaRPr lang="ru-RU" sz="3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3798" y="903723"/>
            <a:ext cx="8648521" cy="29854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pattern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="^([a-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-Z\d]{8,})$"</a:t>
            </a: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Маленькі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та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великі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латинські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літери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цифри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Мінімум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8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символів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submit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"OK"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645024"/>
            <a:ext cx="6519272" cy="25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35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uk-UA" sz="3000" dirty="0"/>
              <a:t>8</a:t>
            </a:r>
            <a:r>
              <a:rPr lang="ru-RU" sz="3000" dirty="0"/>
              <a:t>) </a:t>
            </a:r>
            <a:r>
              <a:rPr lang="uk-UA" sz="3000" dirty="0"/>
              <a:t>Підказка по замовчуванню: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3570" y="723275"/>
            <a:ext cx="9110186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Логін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="Пароль"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0" y="1621014"/>
            <a:ext cx="8630142" cy="10432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57314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/>
              <a:t>9</a:t>
            </a:r>
            <a:r>
              <a:rPr lang="ru-RU" sz="3000" dirty="0"/>
              <a:t>) </a:t>
            </a:r>
            <a:r>
              <a:rPr lang="uk-UA" sz="3000" dirty="0" err="1"/>
              <a:t>Обо</a:t>
            </a:r>
            <a:r>
              <a:rPr lang="ru-RU" sz="3000" dirty="0"/>
              <a:t>в</a:t>
            </a:r>
            <a:r>
              <a:rPr lang="en-US" sz="3000" dirty="0"/>
              <a:t>’</a:t>
            </a:r>
            <a:r>
              <a:rPr lang="ru-RU" sz="3000" dirty="0" err="1"/>
              <a:t>язков</a:t>
            </a:r>
            <a:r>
              <a:rPr lang="uk-UA" sz="3000" dirty="0"/>
              <a:t>і для заповнення поля: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7436" y="3246135"/>
            <a:ext cx="8802410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Логін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ru-RU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required="required"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"Пароль"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kumimoji="0" lang="en-US" altLang="ru-RU" sz="20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required="required"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12333"/>
            <a:ext cx="6296652" cy="1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/>
              <a:t>10</a:t>
            </a:r>
            <a:r>
              <a:rPr lang="ru-RU" sz="3000" dirty="0"/>
              <a:t>) Поля т</a:t>
            </a:r>
            <a:r>
              <a:rPr lang="uk-UA" sz="3000" dirty="0" err="1"/>
              <a:t>ільки</a:t>
            </a:r>
            <a:r>
              <a:rPr lang="uk-UA" sz="3000" dirty="0"/>
              <a:t> для читання: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3570" y="877163"/>
            <a:ext cx="9110186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en-US" alt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7635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uk-UA" sz="3000" dirty="0"/>
              <a:t>11</a:t>
            </a:r>
            <a:r>
              <a:rPr lang="ru-RU" sz="3000" dirty="0"/>
              <a:t>) </a:t>
            </a:r>
            <a:r>
              <a:rPr lang="uk-UA" sz="3000" dirty="0"/>
              <a:t>Неактивні поля: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3570" y="2073445"/>
            <a:ext cx="880241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disabled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disabled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2773239"/>
            <a:ext cx="9317453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uk-UA" sz="3000" dirty="0"/>
              <a:t>1</a:t>
            </a:r>
            <a:r>
              <a:rPr lang="en-US" sz="3000" dirty="0"/>
              <a:t>2</a:t>
            </a:r>
            <a:r>
              <a:rPr lang="ru-RU" sz="3000" dirty="0"/>
              <a:t>) </a:t>
            </a:r>
            <a:r>
              <a:rPr lang="uk-UA" sz="3000" dirty="0"/>
              <a:t>Порядок переключення між полями за допомогою клавіші табуляції: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0532" y="3698290"/>
            <a:ext cx="8628485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Логін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kumimoji="0" lang="en-US" altLang="ru-RU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tabindex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="3"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placeholder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"Пароль"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kumimoji="0" lang="en-US" altLang="ru-RU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tabindex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submit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tabindex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="2"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Увійти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75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/>
              <a:t>13</a:t>
            </a:r>
            <a:r>
              <a:rPr lang="ru-RU" sz="3000" dirty="0"/>
              <a:t>) </a:t>
            </a:r>
            <a:r>
              <a:rPr lang="ru-RU" sz="3000" dirty="0" err="1"/>
              <a:t>Створення</a:t>
            </a:r>
            <a:r>
              <a:rPr lang="ru-RU" sz="3000" dirty="0"/>
              <a:t> </a:t>
            </a:r>
            <a:r>
              <a:rPr lang="ru-RU" sz="3000" dirty="0" err="1"/>
              <a:t>прогресбару</a:t>
            </a:r>
            <a:r>
              <a:rPr lang="uk-UA" sz="3000" dirty="0"/>
              <a:t>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7150" y="727571"/>
            <a:ext cx="792717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"20"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"200"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50" y="1356154"/>
            <a:ext cx="7699225" cy="59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/>
              <a:t>Тег</a:t>
            </a:r>
            <a:r>
              <a:rPr lang="en-US" sz="3000" dirty="0"/>
              <a:t> progress</a:t>
            </a:r>
            <a:r>
              <a:rPr lang="uk-UA" sz="3000" dirty="0"/>
              <a:t>:</a:t>
            </a:r>
            <a:endParaRPr lang="en-US" sz="3000" dirty="0"/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3000" dirty="0"/>
              <a:t>текстового </a:t>
            </a:r>
            <a:r>
              <a:rPr lang="uk-UA" sz="3000" dirty="0"/>
              <a:t>рівня;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3000" dirty="0" err="1"/>
              <a:t>може</a:t>
            </a:r>
            <a:r>
              <a:rPr lang="ru-RU" sz="3000" dirty="0"/>
              <a:t> </a:t>
            </a:r>
            <a:r>
              <a:rPr lang="ru-RU" sz="3000" dirty="0" err="1"/>
              <a:t>містити</a:t>
            </a:r>
            <a:r>
              <a:rPr lang="ru-RU" sz="3000" dirty="0"/>
              <a:t> атрибут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ru-RU" sz="3000" dirty="0"/>
              <a:t>, </a:t>
            </a:r>
            <a:r>
              <a:rPr lang="ru-RU" sz="3000" dirty="0" err="1"/>
              <a:t>який</a:t>
            </a:r>
            <a:r>
              <a:rPr lang="ru-RU" sz="3000" dirty="0"/>
              <a:t> зада</a:t>
            </a:r>
            <a:r>
              <a:rPr lang="uk-UA" sz="3000" dirty="0"/>
              <a:t>є найбільше можливе значення </a:t>
            </a:r>
            <a:r>
              <a:rPr lang="uk-UA" sz="3000" dirty="0" err="1"/>
              <a:t>прогресбару</a:t>
            </a:r>
            <a:r>
              <a:rPr lang="uk-UA" sz="3000" dirty="0"/>
              <a:t>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якщо атрибут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3000" b="1" dirty="0"/>
              <a:t> </a:t>
            </a:r>
            <a:r>
              <a:rPr lang="uk-UA" sz="3000" dirty="0"/>
              <a:t>відсутній, то </a:t>
            </a:r>
            <a:r>
              <a:rPr lang="ru-RU" sz="3000" dirty="0" err="1"/>
              <a:t>вважа</a:t>
            </a:r>
            <a:r>
              <a:rPr lang="uk-UA" sz="3000" dirty="0" err="1"/>
              <a:t>ється</a:t>
            </a:r>
            <a:r>
              <a:rPr lang="uk-UA" sz="3000" dirty="0"/>
              <a:t>, що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3000" dirty="0"/>
              <a:t> = "1";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3000" dirty="0" err="1"/>
              <a:t>може</a:t>
            </a:r>
            <a:r>
              <a:rPr lang="ru-RU" sz="3000" dirty="0"/>
              <a:t> м</a:t>
            </a:r>
            <a:r>
              <a:rPr lang="uk-UA" sz="3000" dirty="0" err="1"/>
              <a:t>істити</a:t>
            </a:r>
            <a:r>
              <a:rPr lang="uk-UA" sz="3000" dirty="0"/>
              <a:t> атрибут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uk-UA" sz="3000" dirty="0"/>
              <a:t>, який вказує поточне значення </a:t>
            </a:r>
            <a:r>
              <a:rPr lang="uk-UA" sz="3000" dirty="0" err="1"/>
              <a:t>прогресбару</a:t>
            </a:r>
            <a:r>
              <a:rPr lang="uk-UA" sz="3000" dirty="0"/>
              <a:t>;</a:t>
            </a:r>
            <a:r>
              <a:rPr lang="ru-RU" sz="3000" dirty="0"/>
              <a:t> </a:t>
            </a:r>
            <a:r>
              <a:rPr lang="ru-RU" sz="3000" dirty="0" err="1"/>
              <a:t>значення</a:t>
            </a:r>
            <a:r>
              <a:rPr lang="ru-RU" sz="3000" dirty="0"/>
              <a:t> </a:t>
            </a:r>
            <a:r>
              <a:rPr lang="ru-RU" sz="3000" dirty="0" err="1"/>
              <a:t>може</a:t>
            </a:r>
            <a:r>
              <a:rPr lang="ru-RU" sz="3000" dirty="0"/>
              <a:t> бути </a:t>
            </a:r>
            <a:r>
              <a:rPr lang="ru-RU" sz="3000" dirty="0" err="1"/>
              <a:t>дробовим</a:t>
            </a:r>
            <a:r>
              <a:rPr lang="ru-RU" sz="3000" dirty="0"/>
              <a:t>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якщо атрибут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3000" dirty="0"/>
              <a:t> </a:t>
            </a:r>
            <a:r>
              <a:rPr lang="ru-RU" sz="3000" dirty="0"/>
              <a:t>в</a:t>
            </a:r>
            <a:r>
              <a:rPr lang="uk-UA" sz="3000" dirty="0" err="1"/>
              <a:t>ідсутній</a:t>
            </a:r>
            <a:r>
              <a:rPr lang="uk-UA" sz="3000" dirty="0"/>
              <a:t>, то </a:t>
            </a:r>
            <a:r>
              <a:rPr lang="uk-UA" sz="3000" dirty="0" err="1"/>
              <a:t>прогресба</a:t>
            </a:r>
            <a:r>
              <a:rPr lang="uk-UA" sz="3000" dirty="0"/>
              <a:t> перебуває «у невизначеному» стані</a:t>
            </a:r>
          </a:p>
          <a:p>
            <a:pPr marL="457200" indent="-457200">
              <a:lnSpc>
                <a:spcPct val="98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 err="1"/>
              <a:t>Вигляд</a:t>
            </a:r>
            <a:r>
              <a:rPr lang="ru-RU" sz="3000" dirty="0"/>
              <a:t> </a:t>
            </a:r>
            <a:r>
              <a:rPr lang="ru-RU" sz="3000" dirty="0" err="1"/>
              <a:t>прогресбару</a:t>
            </a:r>
            <a:r>
              <a:rPr lang="ru-RU" sz="3000" dirty="0"/>
              <a:t> </a:t>
            </a:r>
            <a:r>
              <a:rPr lang="uk-UA" sz="3000" dirty="0"/>
              <a:t>у різних браузерах: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7150" y="620688"/>
            <a:ext cx="792717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"20"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"200"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93819" y="1678126"/>
            <a:ext cx="200113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58146" y="1700005"/>
            <a:ext cx="99886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93819" y="3023052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49485" y="3007116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572" y="1196752"/>
            <a:ext cx="3778896" cy="555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1" y="2518332"/>
            <a:ext cx="2962967" cy="3903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572" y="2564553"/>
            <a:ext cx="3955109" cy="3169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196752"/>
            <a:ext cx="3323150" cy="5664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04" y="3511924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 err="1"/>
              <a:t>Вигляд</a:t>
            </a:r>
            <a:r>
              <a:rPr lang="ru-RU" sz="3000" dirty="0"/>
              <a:t> </a:t>
            </a:r>
            <a:r>
              <a:rPr lang="ru-RU" sz="3000" dirty="0" err="1"/>
              <a:t>прогресбару</a:t>
            </a:r>
            <a:r>
              <a:rPr lang="ru-RU" sz="3000" dirty="0"/>
              <a:t> </a:t>
            </a:r>
            <a:r>
              <a:rPr lang="uk-UA" sz="3000" dirty="0"/>
              <a:t>у невизначеному стані: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34847" y="4005064"/>
            <a:ext cx="4055919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progress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20470" y="5015356"/>
            <a:ext cx="200113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868144" y="5039875"/>
            <a:ext cx="99886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20470" y="6360282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176136" y="6344346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0" y="4541935"/>
            <a:ext cx="3249801" cy="507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58" y="4603305"/>
            <a:ext cx="3942023" cy="4458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3" y="5834923"/>
            <a:ext cx="2988265" cy="5514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02" y="5799602"/>
            <a:ext cx="4310544" cy="4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52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3000" dirty="0"/>
              <a:t>14</a:t>
            </a:r>
            <a:r>
              <a:rPr lang="ru-RU" sz="3000" dirty="0"/>
              <a:t>) </a:t>
            </a:r>
            <a:r>
              <a:rPr lang="ru-RU" sz="3000" dirty="0" err="1"/>
              <a:t>Створення</a:t>
            </a:r>
            <a:r>
              <a:rPr lang="ru-RU" sz="3000" dirty="0"/>
              <a:t> горизонтально</a:t>
            </a:r>
            <a:r>
              <a:rPr lang="uk-UA" sz="3000" dirty="0"/>
              <a:t>ї діаграми: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7150" y="727571"/>
            <a:ext cx="294984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ru-RU" sz="2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50" y="1356154"/>
            <a:ext cx="7699225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uk-UA" sz="3000" dirty="0"/>
              <a:t>Атрибути тегу </a:t>
            </a:r>
            <a:r>
              <a:rPr lang="en-US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lang="uk-UA" sz="3000" dirty="0"/>
              <a:t>:</a:t>
            </a:r>
            <a:endParaRPr lang="en-US" sz="3000" dirty="0"/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3000" dirty="0"/>
              <a:t> – </a:t>
            </a:r>
            <a:r>
              <a:rPr lang="ru-RU" sz="3000" dirty="0" err="1"/>
              <a:t>поточне</a:t>
            </a:r>
            <a:r>
              <a:rPr lang="ru-RU" sz="3000" dirty="0"/>
              <a:t> </a:t>
            </a:r>
            <a:r>
              <a:rPr lang="ru-RU" sz="3000" dirty="0" err="1"/>
              <a:t>значення</a:t>
            </a:r>
            <a:r>
              <a:rPr lang="ru-RU" sz="3000" dirty="0"/>
              <a:t> (</a:t>
            </a:r>
            <a:r>
              <a:rPr lang="ru-RU" sz="3000" dirty="0" err="1"/>
              <a:t>обов</a:t>
            </a:r>
            <a:r>
              <a:rPr lang="en-US" sz="3000" dirty="0"/>
              <a:t>’</a:t>
            </a:r>
            <a:r>
              <a:rPr lang="ru-RU" sz="3000" dirty="0" err="1"/>
              <a:t>язковий</a:t>
            </a:r>
            <a:r>
              <a:rPr lang="ru-RU" sz="3000" dirty="0"/>
              <a:t> атрибут);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ru-RU" sz="3000" dirty="0"/>
              <a:t> – </a:t>
            </a:r>
            <a:r>
              <a:rPr lang="uk-UA" sz="3000" dirty="0"/>
              <a:t>мінімально можливе значення;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ru-RU" sz="3000" dirty="0"/>
              <a:t> – максимально </a:t>
            </a:r>
            <a:r>
              <a:rPr lang="ru-RU" sz="3000" dirty="0" err="1"/>
              <a:t>можливе</a:t>
            </a:r>
            <a:r>
              <a:rPr lang="ru-RU" sz="3000" dirty="0"/>
              <a:t> </a:t>
            </a:r>
            <a:r>
              <a:rPr lang="ru-RU" sz="3000" dirty="0" err="1"/>
              <a:t>значення</a:t>
            </a:r>
            <a:r>
              <a:rPr lang="ru-RU" sz="3000" dirty="0"/>
              <a:t>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ru-RU" sz="3000" dirty="0"/>
              <a:t> – </a:t>
            </a:r>
            <a:r>
              <a:rPr lang="ru-RU" sz="3000" dirty="0" err="1"/>
              <a:t>нижня</a:t>
            </a:r>
            <a:r>
              <a:rPr lang="ru-RU" sz="3000" dirty="0"/>
              <a:t> </a:t>
            </a:r>
            <a:r>
              <a:rPr lang="ru-RU" sz="3000" dirty="0" err="1"/>
              <a:t>границя</a:t>
            </a:r>
            <a:r>
              <a:rPr lang="ru-RU" sz="3000" dirty="0"/>
              <a:t>, коли </a:t>
            </a:r>
            <a:r>
              <a:rPr lang="ru-RU" sz="3000" dirty="0" err="1"/>
              <a:t>значення</a:t>
            </a:r>
            <a:r>
              <a:rPr lang="ru-RU" sz="3000" dirty="0"/>
              <a:t> </a:t>
            </a:r>
            <a:r>
              <a:rPr lang="ru-RU" sz="3000" dirty="0" err="1"/>
              <a:t>вважається</a:t>
            </a:r>
            <a:r>
              <a:rPr lang="ru-RU" sz="3000" dirty="0"/>
              <a:t> «</a:t>
            </a:r>
            <a:r>
              <a:rPr lang="ru-RU" sz="3000" dirty="0" err="1"/>
              <a:t>низьким</a:t>
            </a:r>
            <a:r>
              <a:rPr lang="ru-RU" sz="3000" dirty="0"/>
              <a:t>»;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ru-RU" sz="3000" dirty="0"/>
              <a:t> – </a:t>
            </a:r>
            <a:r>
              <a:rPr lang="ru-RU" sz="3000" dirty="0" err="1"/>
              <a:t>верхня</a:t>
            </a:r>
            <a:r>
              <a:rPr lang="ru-RU" sz="3000" dirty="0"/>
              <a:t> </a:t>
            </a:r>
            <a:r>
              <a:rPr lang="ru-RU" sz="3000" dirty="0" err="1"/>
              <a:t>границя</a:t>
            </a:r>
            <a:r>
              <a:rPr lang="ru-RU" sz="3000" dirty="0"/>
              <a:t>, коли </a:t>
            </a:r>
            <a:r>
              <a:rPr lang="ru-RU" sz="3000" dirty="0" err="1"/>
              <a:t>значення</a:t>
            </a:r>
            <a:r>
              <a:rPr lang="ru-RU" sz="3000" dirty="0"/>
              <a:t> </a:t>
            </a:r>
            <a:r>
              <a:rPr lang="ru-RU" sz="3000" dirty="0" err="1"/>
              <a:t>вважається</a:t>
            </a:r>
            <a:r>
              <a:rPr lang="ru-RU" sz="3000" dirty="0"/>
              <a:t> «</a:t>
            </a:r>
            <a:r>
              <a:rPr lang="ru-RU" sz="3000" dirty="0" err="1"/>
              <a:t>високим</a:t>
            </a:r>
            <a:r>
              <a:rPr lang="ru-RU" sz="3000" dirty="0"/>
              <a:t>»;</a:t>
            </a:r>
          </a:p>
          <a:p>
            <a:pPr marL="268288" indent="-268288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optimum</a:t>
            </a:r>
            <a:r>
              <a:rPr lang="ru-RU" sz="3000" dirty="0"/>
              <a:t> – </a:t>
            </a:r>
            <a:r>
              <a:rPr lang="ru-RU" sz="3000" dirty="0" err="1"/>
              <a:t>найкраще</a:t>
            </a:r>
            <a:r>
              <a:rPr lang="ru-RU" sz="3000" dirty="0"/>
              <a:t>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оптимальне</a:t>
            </a:r>
            <a:r>
              <a:rPr lang="ru-RU" sz="3000" dirty="0"/>
              <a:t> </a:t>
            </a:r>
            <a:r>
              <a:rPr lang="ru-RU" sz="3000" dirty="0" err="1"/>
              <a:t>значення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9479"/>
            <a:ext cx="9317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8000"/>
              </a:lnSpc>
            </a:pPr>
            <a:r>
              <a:rPr lang="ru-RU" sz="3000" dirty="0" err="1"/>
              <a:t>Вигляд</a:t>
            </a:r>
            <a:r>
              <a:rPr lang="ru-RU" sz="3000" dirty="0"/>
              <a:t> </a:t>
            </a:r>
            <a:r>
              <a:rPr lang="ru-RU" sz="3000" dirty="0" err="1"/>
              <a:t>діаграми</a:t>
            </a:r>
            <a:r>
              <a:rPr lang="ru-RU" sz="3000" dirty="0"/>
              <a:t> </a:t>
            </a:r>
            <a:r>
              <a:rPr lang="uk-UA" sz="3000" dirty="0"/>
              <a:t>у різних браузерах:</a:t>
            </a:r>
            <a:endParaRPr lang="en-US" sz="3000" dirty="0"/>
          </a:p>
          <a:p>
            <a:pPr>
              <a:lnSpc>
                <a:spcPct val="98000"/>
              </a:lnSpc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55576" y="3409465"/>
            <a:ext cx="200113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746412" y="3451066"/>
            <a:ext cx="99886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61063" y="6200607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292120" y="6154354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53158"/>
            <a:ext cx="1584176" cy="16358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17" y="1776134"/>
            <a:ext cx="1548855" cy="15821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12" y="4498987"/>
            <a:ext cx="1476847" cy="16553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993" y="4498987"/>
            <a:ext cx="1503373" cy="1701620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6934" y="761176"/>
            <a:ext cx="8824852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"-60"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low=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high=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"28"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"-60"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low=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high=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"28"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"-5"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"-60"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low=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"0"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high=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"28"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meter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37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10. </a:t>
            </a:r>
            <a:r>
              <a:rPr lang="uk-UA" sz="3200" b="1" dirty="0">
                <a:solidFill>
                  <a:srgbClr val="C00000"/>
                </a:solidFill>
              </a:rPr>
              <a:t>Програвання аудіо та </a:t>
            </a:r>
            <a:r>
              <a:rPr lang="uk-UA" sz="3200" b="1" dirty="0" err="1">
                <a:solidFill>
                  <a:srgbClr val="C00000"/>
                </a:solidFill>
              </a:rPr>
              <a:t>відеоконтенту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032" y="2477124"/>
            <a:ext cx="8712968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controls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="controls"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"somevideo.mp4"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/mp4"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ru-RU" altLang="ru-RU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ru-RU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ru-RU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somevideo.webm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ru-RU" altLang="ru-RU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ru-RU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ru-RU" altLang="ru-RU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webm</a:t>
            </a:r>
            <a:r>
              <a:rPr lang="ru-RU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ru-RU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Ваш браузер не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підтриму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є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програмування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HTML5-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відео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032" y="692634"/>
            <a:ext cx="8340745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controls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controls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"mysong.mp3"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/mp3"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"mysong.ogg"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ogg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Ваш браузер не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підтримує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програмування</a:t>
            </a:r>
            <a:r>
              <a:rPr lang="ru-RU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HTML5-</a:t>
            </a:r>
            <a:r>
              <a:rPr lang="ru-RU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ауд</a:t>
            </a:r>
            <a:r>
              <a:rPr lang="uk-UA" altLang="ru-RU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іо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1575" y="4108340"/>
            <a:ext cx="8856456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Можливі атрибути тегів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audio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en-US" altLang="ru-RU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video</a:t>
            </a:r>
            <a:r>
              <a:rPr lang="en-US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autoplay</a:t>
            </a: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ru-RU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autoplay</a:t>
            </a: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автостарт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програмування;</a:t>
            </a:r>
          </a:p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controls="</a:t>
            </a:r>
            <a:r>
              <a:rPr lang="en-US" altLang="ru-RU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contols</a:t>
            </a: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</a:t>
            </a:r>
            <a:r>
              <a:rPr lang="uk-UA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ідображати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панель управління з кнопками;</a:t>
            </a:r>
          </a:p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loop="loop"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циклічне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програвання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preload="preload"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завантажувати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у </a:t>
            </a:r>
            <a:r>
              <a:rPr lang="uk-UA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</a:t>
            </a:r>
            <a:r>
              <a:rPr lang="en-US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ять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одразу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після завантаження сторінки;</a:t>
            </a:r>
            <a:endParaRPr lang="en-US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poster="URL-</a:t>
            </a:r>
            <a:r>
              <a:rPr lang="ru-RU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адреса</a:t>
            </a:r>
            <a:r>
              <a:rPr lang="en-US" altLang="ru-RU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адреса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для відображення замість відео, поки воно не завантажиться;</a:t>
            </a:r>
          </a:p>
        </p:txBody>
      </p:sp>
    </p:spTree>
    <p:extLst>
      <p:ext uri="{BB962C8B-B14F-4D97-AF65-F5344CB8AC3E}">
        <p14:creationId xmlns:p14="http://schemas.microsoft.com/office/powerpoint/2010/main" val="10822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852" y="82800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ru-RU" sz="3200" b="1" dirty="0" err="1">
                <a:solidFill>
                  <a:srgbClr val="C00000"/>
                </a:solidFill>
              </a:rPr>
              <a:t>Поточний</a:t>
            </a:r>
            <a:r>
              <a:rPr lang="ru-RU" sz="3200" b="1" dirty="0">
                <a:solidFill>
                  <a:srgbClr val="C00000"/>
                </a:solidFill>
              </a:rPr>
              <a:t> статус стандарту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cdn0.iconfinder.com/data/icons/HTML5/256/HTM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20" y="2550551"/>
            <a:ext cx="3202480" cy="32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735552"/>
            <a:ext cx="6120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28 </a:t>
            </a:r>
            <a:r>
              <a:rPr lang="ru-RU" sz="3200" b="1" dirty="0" err="1"/>
              <a:t>жовтня</a:t>
            </a:r>
            <a:r>
              <a:rPr lang="ru-RU" sz="3200" b="1" dirty="0"/>
              <a:t> 2014 року </a:t>
            </a:r>
            <a:r>
              <a:rPr lang="en-US" sz="3200" b="1" dirty="0">
                <a:solidFill>
                  <a:srgbClr val="0070C0"/>
                </a:solidFill>
              </a:rPr>
              <a:t>HTML5</a:t>
            </a:r>
            <a:r>
              <a:rPr lang="en-US" sz="3200" dirty="0"/>
              <a:t> </a:t>
            </a:r>
            <a:r>
              <a:rPr lang="ru-RU" sz="3200" dirty="0" err="1"/>
              <a:t>прийнято</a:t>
            </a:r>
            <a:r>
              <a:rPr lang="ru-RU" sz="3200" dirty="0"/>
              <a:t> як </a:t>
            </a:r>
            <a:r>
              <a:rPr lang="ru-RU" sz="3200" dirty="0" err="1"/>
              <a:t>рекомендацію</a:t>
            </a:r>
            <a:r>
              <a:rPr lang="ru-RU" sz="3200" dirty="0"/>
              <a:t> </a:t>
            </a:r>
            <a:r>
              <a:rPr lang="en-US" sz="3200" dirty="0"/>
              <a:t>W3C.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3433" y="4800054"/>
            <a:ext cx="5302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Ведеться</a:t>
            </a:r>
            <a:r>
              <a:rPr lang="ru-RU" sz="3200" dirty="0"/>
              <a:t> робота </a:t>
            </a:r>
            <a:r>
              <a:rPr lang="uk-UA" sz="3200" dirty="0"/>
              <a:t>над розробкою </a:t>
            </a:r>
            <a:r>
              <a:rPr lang="en-US" sz="3200" b="1" dirty="0">
                <a:solidFill>
                  <a:srgbClr val="0070C0"/>
                </a:solidFill>
              </a:rPr>
              <a:t>HTML5.</a:t>
            </a:r>
            <a:r>
              <a:rPr lang="uk-UA" sz="3200" b="1" dirty="0">
                <a:solidFill>
                  <a:srgbClr val="0070C0"/>
                </a:solidFill>
              </a:rPr>
              <a:t>2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303807"/>
            <a:ext cx="5976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 листопада 2016 року </a:t>
            </a:r>
            <a:r>
              <a:rPr lang="en-US" sz="3200" b="1" dirty="0">
                <a:solidFill>
                  <a:srgbClr val="0070C0"/>
                </a:solidFill>
              </a:rPr>
              <a:t>HTML5</a:t>
            </a:r>
            <a:r>
              <a:rPr lang="uk-UA" sz="3200" b="1" dirty="0">
                <a:solidFill>
                  <a:srgbClr val="0070C0"/>
                </a:solidFill>
              </a:rPr>
              <a:t>.1</a:t>
            </a:r>
            <a:r>
              <a:rPr lang="en-US" sz="3200" dirty="0"/>
              <a:t> </a:t>
            </a:r>
            <a:r>
              <a:rPr lang="ru-RU" sz="3200" dirty="0" err="1"/>
              <a:t>прийнято</a:t>
            </a:r>
            <a:r>
              <a:rPr lang="ru-RU" sz="3200" dirty="0"/>
              <a:t> як </a:t>
            </a:r>
            <a:r>
              <a:rPr lang="ru-RU" sz="3200" dirty="0" err="1"/>
              <a:t>рекомендацію</a:t>
            </a:r>
            <a:r>
              <a:rPr lang="ru-RU" sz="3200" dirty="0"/>
              <a:t> </a:t>
            </a:r>
            <a:r>
              <a:rPr lang="en-US" sz="3200" dirty="0"/>
              <a:t>W3C.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84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</a:endParaRPr>
          </a:p>
          <a:p>
            <a:pPr algn="ctr"/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25" y="151802"/>
            <a:ext cx="3905250" cy="2181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433" y="1942502"/>
            <a:ext cx="2962275" cy="39052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05183" y="2296791"/>
            <a:ext cx="2001133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відеоплеєр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811227" y="2333027"/>
            <a:ext cx="2001133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аудіоплеєр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27849"/>
              </p:ext>
            </p:extLst>
          </p:nvPr>
        </p:nvGraphicFramePr>
        <p:xfrm>
          <a:off x="284543" y="3220548"/>
          <a:ext cx="3873831" cy="2436252"/>
        </p:xfrm>
        <a:graphic>
          <a:graphicData uri="http://schemas.openxmlformats.org/drawingml/2006/table">
            <a:tbl>
              <a:tblPr/>
              <a:tblGrid>
                <a:gridCol w="1355961">
                  <a:extLst>
                    <a:ext uri="{9D8B030D-6E8A-4147-A177-3AD203B41FA5}">
                      <a16:colId xmlns:a16="http://schemas.microsoft.com/office/drawing/2014/main" val="1257503035"/>
                    </a:ext>
                  </a:extLst>
                </a:gridCol>
                <a:gridCol w="839290">
                  <a:extLst>
                    <a:ext uri="{9D8B030D-6E8A-4147-A177-3AD203B41FA5}">
                      <a16:colId xmlns:a16="http://schemas.microsoft.com/office/drawing/2014/main" val="84498617"/>
                    </a:ext>
                  </a:extLst>
                </a:gridCol>
                <a:gridCol w="839290">
                  <a:extLst>
                    <a:ext uri="{9D8B030D-6E8A-4147-A177-3AD203B41FA5}">
                      <a16:colId xmlns:a16="http://schemas.microsoft.com/office/drawing/2014/main" val="3842545761"/>
                    </a:ext>
                  </a:extLst>
                </a:gridCol>
                <a:gridCol w="839290">
                  <a:extLst>
                    <a:ext uri="{9D8B030D-6E8A-4147-A177-3AD203B41FA5}">
                      <a16:colId xmlns:a16="http://schemas.microsoft.com/office/drawing/2014/main" val="211351107"/>
                    </a:ext>
                  </a:extLst>
                </a:gridCol>
              </a:tblGrid>
              <a:tr h="406042">
                <a:tc>
                  <a:txBody>
                    <a:bodyPr/>
                    <a:lstStyle/>
                    <a:p>
                      <a:pPr algn="l" defTabSz="900113" fontAlgn="t"/>
                      <a:r>
                        <a:rPr lang="en-US" sz="1700" b="1" dirty="0">
                          <a:effectLst/>
                        </a:rPr>
                        <a:t>Browser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MP4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 err="1">
                          <a:effectLst/>
                        </a:rPr>
                        <a:t>WebM</a:t>
                      </a:r>
                      <a:endParaRPr lang="en-US" sz="1700" b="1" dirty="0">
                        <a:effectLst/>
                      </a:endParaRP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 err="1">
                          <a:effectLst/>
                        </a:rPr>
                        <a:t>Ogg</a:t>
                      </a:r>
                      <a:endParaRPr lang="en-US" sz="1700" b="1" dirty="0">
                        <a:effectLst/>
                      </a:endParaRP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0214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IE</a:t>
                      </a:r>
                      <a:r>
                        <a:rPr lang="en-US" sz="1700" baseline="0" dirty="0">
                          <a:effectLst/>
                        </a:rPr>
                        <a:t> / Edge</a:t>
                      </a:r>
                      <a:endParaRPr lang="en-US" sz="1700" dirty="0">
                        <a:effectLst/>
                      </a:endParaRP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38952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Chrome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07937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Firefox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85949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Safari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07567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Opera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 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82455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32738"/>
              </p:ext>
            </p:extLst>
          </p:nvPr>
        </p:nvGraphicFramePr>
        <p:xfrm>
          <a:off x="5078428" y="3212976"/>
          <a:ext cx="3466729" cy="2443824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52128288"/>
                    </a:ext>
                  </a:extLst>
                </a:gridCol>
                <a:gridCol w="747531">
                  <a:extLst>
                    <a:ext uri="{9D8B030D-6E8A-4147-A177-3AD203B41FA5}">
                      <a16:colId xmlns:a16="http://schemas.microsoft.com/office/drawing/2014/main" val="453244878"/>
                    </a:ext>
                  </a:extLst>
                </a:gridCol>
                <a:gridCol w="747531">
                  <a:extLst>
                    <a:ext uri="{9D8B030D-6E8A-4147-A177-3AD203B41FA5}">
                      <a16:colId xmlns:a16="http://schemas.microsoft.com/office/drawing/2014/main" val="2898494387"/>
                    </a:ext>
                  </a:extLst>
                </a:gridCol>
                <a:gridCol w="747531">
                  <a:extLst>
                    <a:ext uri="{9D8B030D-6E8A-4147-A177-3AD203B41FA5}">
                      <a16:colId xmlns:a16="http://schemas.microsoft.com/office/drawing/2014/main" val="1206048079"/>
                    </a:ext>
                  </a:extLst>
                </a:gridCol>
              </a:tblGrid>
              <a:tr h="413614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Browser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MP3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>
                          <a:effectLst/>
                        </a:rPr>
                        <a:t>Wav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dirty="0" err="1">
                          <a:effectLst/>
                        </a:rPr>
                        <a:t>Ogg</a:t>
                      </a:r>
                      <a:endParaRPr lang="en-US" sz="1700" b="1" dirty="0">
                        <a:effectLst/>
                      </a:endParaRP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35888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IE</a:t>
                      </a:r>
                      <a:r>
                        <a:rPr lang="en-US" sz="1700" baseline="0" dirty="0">
                          <a:effectLst/>
                        </a:rPr>
                        <a:t> / Edge</a:t>
                      </a:r>
                      <a:endParaRPr lang="en-US" sz="1700" dirty="0">
                        <a:effectLst/>
                      </a:endParaRP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16986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Chrome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23023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Firefox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80633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Safari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NO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19180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Opera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YES</a:t>
                      </a:r>
                    </a:p>
                  </a:txBody>
                  <a:tcPr marL="72507" marR="72507" marT="72507" marB="725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7372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6266" y="6041563"/>
            <a:ext cx="891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uk-UA" sz="2400" dirty="0"/>
              <a:t>Формати </a:t>
            </a:r>
            <a:r>
              <a:rPr lang="en-US" sz="2400" b="1" dirty="0">
                <a:solidFill>
                  <a:srgbClr val="FF0000"/>
                </a:solidFill>
              </a:rPr>
              <a:t>MP4</a:t>
            </a:r>
            <a:r>
              <a:rPr lang="en-US" sz="2400" dirty="0"/>
              <a:t> </a:t>
            </a:r>
            <a:r>
              <a:rPr lang="uk-UA" sz="2400" dirty="0"/>
              <a:t>та </a:t>
            </a:r>
            <a:r>
              <a:rPr lang="en-US" sz="2400" b="1" dirty="0">
                <a:solidFill>
                  <a:srgbClr val="FF0000"/>
                </a:solidFill>
              </a:rPr>
              <a:t>MP3</a:t>
            </a:r>
            <a:r>
              <a:rPr lang="ru-RU" sz="2400" dirty="0"/>
              <a:t> </a:t>
            </a:r>
            <a:r>
              <a:rPr lang="uk-UA" sz="2400" dirty="0"/>
              <a:t>підтримуються усіма сучасними браузерами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6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1</a:t>
            </a:r>
            <a:r>
              <a:rPr lang="en-US" sz="3200" b="1" dirty="0">
                <a:solidFill>
                  <a:srgbClr val="C00000"/>
                </a:solidFill>
              </a:rPr>
              <a:t>1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uk-UA" sz="3200" b="1" dirty="0">
                <a:solidFill>
                  <a:srgbClr val="C00000"/>
                </a:solidFill>
              </a:rPr>
              <a:t>Підтримка можливостей </a:t>
            </a:r>
            <a:r>
              <a:rPr lang="en-US" sz="3200" b="1" dirty="0">
                <a:solidFill>
                  <a:srgbClr val="C00000"/>
                </a:solidFill>
              </a:rPr>
              <a:t>HTML5 </a:t>
            </a:r>
            <a:r>
              <a:rPr lang="ru-RU" sz="3200" b="1" dirty="0">
                <a:solidFill>
                  <a:srgbClr val="C00000"/>
                </a:solidFill>
              </a:rPr>
              <a:t>у </a:t>
            </a:r>
            <a:r>
              <a:rPr lang="uk-UA" sz="3200" b="1" dirty="0">
                <a:solidFill>
                  <a:srgbClr val="C00000"/>
                </a:solidFill>
              </a:rPr>
              <a:t>різних браузерах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4056" y="980728"/>
            <a:ext cx="8999944" cy="496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</a:t>
            </a:r>
            <a:r>
              <a:rPr lang="uk-UA" alt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ішній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вигляд відео- та аудіо- програвача у різних браузерах різний: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3" y="1497381"/>
            <a:ext cx="2793221" cy="2139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2" y="1497381"/>
            <a:ext cx="2808310" cy="2155614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9415" y="3548662"/>
            <a:ext cx="3388000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 / 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03120" y="3562355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830" y="1484784"/>
            <a:ext cx="2815658" cy="2124699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548567" y="3548662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80568" y="4084132"/>
            <a:ext cx="8999944" cy="496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 елементи форм виглядають по-різному в різних браузерах: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97" y="5258405"/>
            <a:ext cx="1314450" cy="457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4180" y="5330413"/>
            <a:ext cx="1304925" cy="24765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99404" y="5474429"/>
            <a:ext cx="200113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704593" y="5474429"/>
            <a:ext cx="99886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906" y="5258405"/>
            <a:ext cx="1666875" cy="390525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938689" y="5474429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3025" y="5258405"/>
            <a:ext cx="1343025" cy="304800"/>
          </a:xfrm>
          <a:prstGeom prst="rect">
            <a:avLst/>
          </a:prstGeom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377001" y="5474429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5841" y="4626133"/>
            <a:ext cx="34932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&lt;input type="range" … /&gt;</a:t>
            </a:r>
            <a:endParaRPr lang="uk-UA" altLang="ru-RU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3" grpId="0"/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44" y="5801795"/>
            <a:ext cx="8999944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Перевірити</a:t>
            </a:r>
            <a:r>
              <a:rPr kumimoji="0" lang="uk-UA" alt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можливості браузерів щодо підтримки </a:t>
            </a:r>
            <a:r>
              <a:rPr kumimoji="0" lang="en-US" alt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HTML5 </a:t>
            </a:r>
            <a:r>
              <a:rPr kumimoji="0" lang="ru-RU" altLang="ru-RU" sz="20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kumimoji="0" lang="uk-UA" altLang="ru-RU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сайті:</a:t>
            </a:r>
            <a:endParaRPr kumimoji="0" lang="uk-UA" alt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http://html5test.com/</a:t>
            </a:r>
            <a:endParaRPr lang="uk-UA" alt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544" y="908720"/>
            <a:ext cx="8999944" cy="5309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1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ru-RU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можливості </a:t>
            </a:r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HTML5 </a:t>
            </a:r>
            <a:r>
              <a:rPr lang="uk-UA" altLang="ru-RU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працюють навіть в останніх версіях браузерів.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433685"/>
            <a:ext cx="33554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&lt;input type="date" … /&gt;</a:t>
            </a:r>
            <a:endParaRPr lang="uk-UA" altLang="ru-RU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205184" y="2729379"/>
            <a:ext cx="200113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Chrome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724128" y="2772338"/>
            <a:ext cx="99886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188114" y="4451903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321494" y="4522863"/>
            <a:ext cx="2016184" cy="496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Edge</a:t>
            </a:r>
            <a:endParaRPr lang="uk-UA" alt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93115"/>
            <a:ext cx="2612318" cy="584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240658"/>
            <a:ext cx="2507060" cy="5216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938060"/>
            <a:ext cx="2548832" cy="5338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83" y="3944438"/>
            <a:ext cx="2611846" cy="5154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9172" y="5323765"/>
            <a:ext cx="2914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Не підтримується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89066" y="3271374"/>
            <a:ext cx="3528392" cy="2046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852" y="87931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3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uk-UA" sz="3200" b="1" dirty="0">
                <a:solidFill>
                  <a:srgbClr val="C00000"/>
                </a:solidFill>
              </a:rPr>
              <a:t>Особливості синтаксису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428" y="1673496"/>
            <a:ext cx="8111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HTML</a:t>
            </a:r>
            <a:r>
              <a:rPr lang="uk-UA" sz="3200" b="1" dirty="0">
                <a:solidFill>
                  <a:srgbClr val="0070C0"/>
                </a:solidFill>
              </a:rPr>
              <a:t>4.01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/</a:t>
            </a:r>
            <a:r>
              <a:rPr lang="en-US" sz="3200" b="1" dirty="0">
                <a:solidFill>
                  <a:srgbClr val="0070C0"/>
                </a:solidFill>
              </a:rPr>
              <a:t> XHTML 1.0 </a:t>
            </a:r>
            <a:r>
              <a:rPr lang="ru-RU" sz="3200" dirty="0" err="1"/>
              <a:t>передбачав</a:t>
            </a:r>
            <a:r>
              <a:rPr lang="ru-RU" sz="3200" dirty="0"/>
              <a:t> 3</a:t>
            </a:r>
            <a:r>
              <a:rPr lang="en-US" sz="3200" dirty="0"/>
              <a:t> </a:t>
            </a:r>
            <a:r>
              <a:rPr lang="ru-RU" sz="3200" dirty="0" err="1"/>
              <a:t>типи</a:t>
            </a:r>
            <a:r>
              <a:rPr lang="ru-RU" sz="3200" dirty="0"/>
              <a:t> до</a:t>
            </a:r>
            <a:r>
              <a:rPr lang="uk-UA" sz="3200" dirty="0" err="1"/>
              <a:t>куменів</a:t>
            </a:r>
            <a:r>
              <a:rPr lang="uk-UA" sz="3200" dirty="0"/>
              <a:t> (</a:t>
            </a:r>
            <a:r>
              <a:rPr lang="ru-RU" sz="3200" dirty="0" err="1"/>
              <a:t>форми</a:t>
            </a:r>
            <a:r>
              <a:rPr lang="ru-RU" sz="3200" dirty="0"/>
              <a:t> синтаксису)</a:t>
            </a:r>
            <a:r>
              <a:rPr lang="en-US" sz="3200" dirty="0"/>
              <a:t>: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Strict</a:t>
            </a:r>
            <a:r>
              <a:rPr lang="en-US" sz="3200" dirty="0"/>
              <a:t> (</a:t>
            </a:r>
            <a:r>
              <a:rPr lang="ru-RU" sz="3200" dirty="0"/>
              <a:t>строгий);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Transitional</a:t>
            </a:r>
            <a:r>
              <a:rPr lang="en-US" sz="3200" dirty="0"/>
              <a:t> (</a:t>
            </a:r>
            <a:r>
              <a:rPr lang="ru-RU" sz="3200" dirty="0" err="1"/>
              <a:t>перех</a:t>
            </a:r>
            <a:r>
              <a:rPr lang="uk-UA" sz="3200" dirty="0" err="1"/>
              <a:t>ідний</a:t>
            </a:r>
            <a:r>
              <a:rPr lang="uk-UA" sz="3200" dirty="0"/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Frameset</a:t>
            </a:r>
            <a:r>
              <a:rPr lang="en-US" sz="3200" dirty="0"/>
              <a:t> (</a:t>
            </a:r>
            <a:r>
              <a:rPr lang="uk-UA" sz="3200" dirty="0"/>
              <a:t>документ з фреймами).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6428" y="4372359"/>
            <a:ext cx="8111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HTML5 </a:t>
            </a:r>
            <a:r>
              <a:rPr lang="ru-RU" sz="3200" dirty="0" err="1"/>
              <a:t>існує</a:t>
            </a:r>
            <a:r>
              <a:rPr lang="ru-RU" sz="3200" dirty="0"/>
              <a:t> </a:t>
            </a:r>
            <a:r>
              <a:rPr lang="ru-RU" sz="3200" dirty="0" err="1"/>
              <a:t>лише</a:t>
            </a:r>
            <a:r>
              <a:rPr lang="ru-RU" sz="3200" dirty="0"/>
              <a:t> в </a:t>
            </a:r>
            <a:r>
              <a:rPr lang="ru-RU" sz="3200" dirty="0" err="1"/>
              <a:t>одній</a:t>
            </a:r>
            <a:r>
              <a:rPr lang="ru-RU" sz="3200" dirty="0"/>
              <a:t> </a:t>
            </a:r>
            <a:r>
              <a:rPr lang="ru-RU" sz="3200" dirty="0" err="1"/>
              <a:t>формі</a:t>
            </a:r>
            <a:r>
              <a:rPr lang="ru-RU" sz="3200" dirty="0"/>
              <a:t> </a:t>
            </a:r>
            <a:r>
              <a:rPr lang="en-US" sz="3200" b="1" dirty="0"/>
              <a:t>Strict</a:t>
            </a:r>
            <a:r>
              <a:rPr lang="en-US" sz="3200" dirty="0"/>
              <a:t>:</a:t>
            </a:r>
          </a:p>
          <a:p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3165" y="791300"/>
            <a:ext cx="811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HTML5 </a:t>
            </a:r>
            <a:r>
              <a:rPr lang="uk-UA" sz="3200" dirty="0"/>
              <a:t>може використовуватися у формі: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XHTML</a:t>
            </a:r>
            <a:endParaRPr lang="uk-UA" sz="32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5848" y="2402069"/>
            <a:ext cx="916207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Форма 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XHTML: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888888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&lt;!DOCTYPE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xmlns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="http://www.w3.org/1999/xhtml"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head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title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title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meta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charset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="UTF-8"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/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head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body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888888"/>
                </a:solidFill>
                <a:effectLst/>
                <a:latin typeface="Verdana" panose="020B0604030504040204" pitchFamily="34" charset="0"/>
              </a:rPr>
              <a:t>    …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body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0483" y="2402069"/>
            <a:ext cx="561662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Форма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HTML: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&lt;!DOCTYPE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head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title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title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en-US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meta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charset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="UTF-8"&gt;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head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&lt;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</a:rPr>
              <a:t>body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    …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body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&lt;/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html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&gt;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13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4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r>
              <a:rPr lang="uk-UA" sz="3200" b="1" dirty="0">
                <a:solidFill>
                  <a:srgbClr val="C00000"/>
                </a:solidFill>
              </a:rPr>
              <a:t>Структура стандарту </a:t>
            </a:r>
            <a:r>
              <a:rPr lang="en-US" sz="3200" b="1" dirty="0">
                <a:solidFill>
                  <a:srgbClr val="C00000"/>
                </a:solidFill>
              </a:rPr>
              <a:t>HTML5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0" name="Picture 2" descr="https://upload.wikimedia.org/wikipedia/commons/thumb/7/7f/HTML5_APIs_and_related_technologies_taxonomy_and_status.svg/2000px-HTML5_APIs_and_related_technologies_taxonomy_and_stat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9817"/>
            <a:ext cx="8784976" cy="609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5554" y="5451870"/>
            <a:ext cx="56166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rgbClr val="C00000"/>
                </a:solidFill>
                <a:latin typeface="Verdana" panose="020B0604030504040204" pitchFamily="34" charset="0"/>
              </a:rPr>
              <a:t>У ц</a:t>
            </a:r>
            <a:r>
              <a:rPr lang="uk-UA" altLang="ru-RU" sz="2400" b="1" dirty="0" err="1">
                <a:solidFill>
                  <a:srgbClr val="C00000"/>
                </a:solidFill>
                <a:latin typeface="Verdana" panose="020B0604030504040204" pitchFamily="34" charset="0"/>
              </a:rPr>
              <a:t>ій</a:t>
            </a:r>
            <a:r>
              <a:rPr lang="uk-UA" altLang="ru-RU" sz="2400" b="1" dirty="0">
                <a:solidFill>
                  <a:srgbClr val="C00000"/>
                </a:solidFill>
                <a:latin typeface="Verdana" panose="020B0604030504040204" pitchFamily="34" charset="0"/>
              </a:rPr>
              <a:t> презентації розглядається лише </a:t>
            </a:r>
            <a:endParaRPr lang="en-US" altLang="ru-RU" sz="2400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b="1" dirty="0">
                <a:solidFill>
                  <a:srgbClr val="C00000"/>
                </a:solidFill>
                <a:latin typeface="Verdana" panose="020B0604030504040204" pitchFamily="34" charset="0"/>
              </a:rPr>
              <a:t>HTML5 Markup</a:t>
            </a:r>
            <a:endParaRPr lang="uk-UA" altLang="ru-RU" sz="24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5</a:t>
            </a:r>
            <a:r>
              <a:rPr lang="ru-RU" sz="3200" b="1" dirty="0">
                <a:solidFill>
                  <a:srgbClr val="C00000"/>
                </a:solidFill>
              </a:rPr>
              <a:t>. Ч</a:t>
            </a:r>
            <a:r>
              <a:rPr lang="uk-UA" sz="3200" b="1" dirty="0" err="1">
                <a:solidFill>
                  <a:srgbClr val="C00000"/>
                </a:solidFill>
              </a:rPr>
              <a:t>истка</a:t>
            </a:r>
            <a:r>
              <a:rPr lang="uk-UA" sz="3200" b="1" dirty="0">
                <a:solidFill>
                  <a:srgbClr val="C00000"/>
                </a:solidFill>
              </a:rPr>
              <a:t> стандарту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92696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HTML5</a:t>
            </a:r>
            <a:r>
              <a:rPr lang="en-US" sz="3200" b="1" dirty="0"/>
              <a:t> </a:t>
            </a:r>
            <a:r>
              <a:rPr lang="uk-UA" sz="3200" b="1" dirty="0"/>
              <a:t>не рекомендується використовувати</a:t>
            </a:r>
            <a:r>
              <a:rPr lang="ru-RU" sz="3200" dirty="0"/>
              <a:t> </a:t>
            </a:r>
            <a:r>
              <a:rPr lang="ru-RU" sz="3200" dirty="0" err="1"/>
              <a:t>застар</a:t>
            </a:r>
            <a:r>
              <a:rPr lang="uk-UA" sz="3200" dirty="0" err="1"/>
              <a:t>ілі</a:t>
            </a:r>
            <a:r>
              <a:rPr lang="uk-UA" sz="3200" dirty="0"/>
              <a:t> теги: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acronym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applet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basefont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dir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frame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18513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frameset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isindex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noframes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strike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tt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143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516" y="404664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HTML5</a:t>
            </a:r>
            <a:r>
              <a:rPr lang="en-US" sz="3200" b="1" dirty="0"/>
              <a:t> </a:t>
            </a:r>
            <a:r>
              <a:rPr lang="uk-UA" sz="3200" b="1" dirty="0"/>
              <a:t>не рекомендується використовувати</a:t>
            </a:r>
            <a:r>
              <a:rPr lang="ru-RU" sz="3200" dirty="0"/>
              <a:t> </a:t>
            </a:r>
            <a:r>
              <a:rPr lang="ru-RU" sz="3200" dirty="0" err="1"/>
              <a:t>застар</a:t>
            </a:r>
            <a:r>
              <a:rPr lang="uk-UA" sz="3200" dirty="0" err="1"/>
              <a:t>ілі</a:t>
            </a:r>
            <a:r>
              <a:rPr lang="uk-UA" sz="3200" dirty="0"/>
              <a:t> атрибути тегів: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bgcolor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cellpadding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cellspacing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hspace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vspace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nowrap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7931" y="140527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valign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width</a:t>
            </a:r>
            <a:r>
              <a:rPr lang="ru-RU" sz="3200" dirty="0"/>
              <a:t>/</a:t>
            </a:r>
            <a:r>
              <a:rPr lang="en-US" sz="3200" dirty="0"/>
              <a:t>height (</a:t>
            </a:r>
            <a:r>
              <a:rPr lang="ru-RU" sz="3200" dirty="0" err="1"/>
              <a:t>кр</a:t>
            </a:r>
            <a:r>
              <a:rPr lang="uk-UA" sz="3200" dirty="0" err="1"/>
              <a:t>ім</a:t>
            </a:r>
            <a:r>
              <a:rPr lang="uk-UA" sz="3200" dirty="0"/>
              <a:t> тегів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img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video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audio</a:t>
            </a:r>
            <a:r>
              <a:rPr lang="en-US" sz="3200" dirty="0"/>
              <a:t>,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canvas)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name </a:t>
            </a:r>
            <a:r>
              <a:rPr lang="ru-RU" sz="3200" dirty="0"/>
              <a:t>(</a:t>
            </a:r>
            <a:r>
              <a:rPr lang="ru-RU" sz="3200" dirty="0" err="1"/>
              <a:t>кр</a:t>
            </a:r>
            <a:r>
              <a:rPr lang="uk-UA" sz="3200" dirty="0" err="1"/>
              <a:t>ім</a:t>
            </a:r>
            <a:r>
              <a:rPr lang="uk-UA" sz="3200" dirty="0"/>
              <a:t> </a:t>
            </a:r>
            <a:r>
              <a:rPr lang="ru-RU" sz="3200" dirty="0" err="1"/>
              <a:t>елемент</a:t>
            </a:r>
            <a:r>
              <a:rPr lang="uk-UA" sz="3200" dirty="0" err="1"/>
              <a:t>ів</a:t>
            </a:r>
            <a:r>
              <a:rPr lang="uk-UA" sz="3200" dirty="0"/>
              <a:t> форм)</a:t>
            </a:r>
            <a:endParaRPr lang="en-US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47931" y="6021288"/>
            <a:ext cx="529258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Повний список видалених атрибутів за посиланням: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hlinkClick r:id="rId2"/>
              </a:rPr>
              <a:t>http://www.w3schools.com/tags/ref_attributes.asp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86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6. </a:t>
            </a:r>
            <a:r>
              <a:rPr lang="ru-RU" sz="3200" b="1" dirty="0" err="1">
                <a:solidFill>
                  <a:srgbClr val="C00000"/>
                </a:solidFill>
              </a:rPr>
              <a:t>Спрощення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uk-UA" sz="3200" b="1" dirty="0">
                <a:solidFill>
                  <a:srgbClr val="C00000"/>
                </a:solidFill>
              </a:rPr>
              <a:t>стандарту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9644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/>
              <a:t>спрощений</a:t>
            </a:r>
            <a:r>
              <a:rPr lang="ru-RU" sz="3200" dirty="0"/>
              <a:t> </a:t>
            </a:r>
            <a:r>
              <a:rPr lang="en-US" sz="3200" dirty="0"/>
              <a:t>DOCTYPE:</a:t>
            </a:r>
            <a:br>
              <a:rPr lang="en-US" sz="3200" dirty="0"/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/>
              <a:t>спрощення</a:t>
            </a:r>
            <a:r>
              <a:rPr lang="ru-RU" sz="3200" dirty="0"/>
              <a:t> </a:t>
            </a:r>
            <a:r>
              <a:rPr lang="ru-RU" sz="3200" dirty="0" err="1"/>
              <a:t>встановлення</a:t>
            </a:r>
            <a:r>
              <a:rPr lang="ru-RU" sz="3200" dirty="0"/>
              <a:t> </a:t>
            </a:r>
            <a:r>
              <a:rPr lang="ru-RU" sz="3200" dirty="0" err="1"/>
              <a:t>кодування</a:t>
            </a:r>
            <a:r>
              <a:rPr lang="ru-RU" sz="3200" dirty="0"/>
              <a:t>:</a:t>
            </a:r>
            <a:br>
              <a:rPr lang="ru-RU" sz="3200" dirty="0"/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&lt;meta charset="UTF-8"&gt;</a:t>
            </a:r>
            <a:endParaRPr lang="ru-RU" sz="2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/>
              <a:t>необов</a:t>
            </a:r>
            <a:r>
              <a:rPr lang="en-US" sz="3200" dirty="0"/>
              <a:t>’</a:t>
            </a:r>
            <a:r>
              <a:rPr lang="ru-RU" sz="3200" dirty="0" err="1"/>
              <a:t>язковий</a:t>
            </a:r>
            <a:r>
              <a:rPr lang="ru-RU" sz="3200" dirty="0"/>
              <a:t> атрибут 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HTML4.01/XHTML 1: </a:t>
            </a:r>
            <a:br>
              <a:rPr lang="en-US" sz="3200" b="1" i="1" dirty="0"/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type="text/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="file.js"&gt;&lt;/script&gt;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="stylesheet"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type="text/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</a:t>
            </a:r>
            <a:b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="file.css" /&gt;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HTML5:</a:t>
            </a:r>
            <a:br>
              <a:rPr lang="en-US" sz="2800" b="1" i="1" dirty="0"/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="file.js"&gt;&lt;/script&gt;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="stylesheet"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="file.css"&gt;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4589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3449</TotalTime>
  <Words>1530</Words>
  <Application>Microsoft Office PowerPoint</Application>
  <PresentationFormat>Екран (4:3)</PresentationFormat>
  <Paragraphs>322</Paragraphs>
  <Slides>32</Slides>
  <Notes>0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Verdana</vt:lpstr>
      <vt:lpstr>Wingdings 2</vt:lpstr>
      <vt:lpstr>Поток</vt:lpstr>
      <vt:lpstr>Тема. HTML5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geo</dc:creator>
  <cp:lastModifiedBy>Andrey Morozov</cp:lastModifiedBy>
  <cp:revision>603</cp:revision>
  <dcterms:created xsi:type="dcterms:W3CDTF">2015-11-15T07:56:36Z</dcterms:created>
  <dcterms:modified xsi:type="dcterms:W3CDTF">2021-03-05T15:28:49Z</dcterms:modified>
</cp:coreProperties>
</file>