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25"/>
  </p:notesMasterIdLst>
  <p:handoutMasterIdLst>
    <p:handoutMasterId r:id="rId26"/>
  </p:handoutMasterIdLst>
  <p:sldIdLst>
    <p:sldId id="256" r:id="rId4"/>
    <p:sldId id="283" r:id="rId5"/>
    <p:sldId id="337" r:id="rId6"/>
    <p:sldId id="339" r:id="rId7"/>
    <p:sldId id="338" r:id="rId8"/>
    <p:sldId id="340" r:id="rId9"/>
    <p:sldId id="341" r:id="rId10"/>
    <p:sldId id="342" r:id="rId11"/>
    <p:sldId id="296" r:id="rId12"/>
    <p:sldId id="343" r:id="rId13"/>
    <p:sldId id="297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4" autoAdjust="0"/>
    <p:restoredTop sz="90427" autoAdjust="0"/>
  </p:normalViewPr>
  <p:slideViewPr>
    <p:cSldViewPr snapToGrid="0">
      <p:cViewPr varScale="1">
        <p:scale>
          <a:sx n="100" d="100"/>
          <a:sy n="100" d="100"/>
        </p:scale>
        <p:origin x="1638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460C22-DC08-404D-8455-658E94A4F109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4906E-8F17-4985-9602-21DD10561B87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343724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6922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2243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128797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B17C-8AD0-49C3-98BC-221E31B1C721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1867229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B51AD-A7FD-41C3-9C9A-9CE69AB346DA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138622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1284-7C3E-410E-9BAB-3BAB5FB193AC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92464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FFF44-F2E9-4D04-97E2-17EEFF733D5A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25988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F164-D4BE-4226-9746-82A076C0C417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703797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525C-62A9-4170-A994-7ECAAA968DC8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1755371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F5F-82F7-4848-A7DF-A92AE57658B7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90024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3EBE-45C6-4FF3-8817-48A23A4FDD86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42038951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F3D1-28EE-4755-AF8D-353228783AA0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1255901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5BA0-61BA-447C-B725-07323DEC85A0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3943042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0" y="6480175"/>
            <a:ext cx="9142413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006475" y="466725"/>
            <a:ext cx="71310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006475" y="1901825"/>
            <a:ext cx="713105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5EB49D3-3E29-46F0-863C-FE3A97E0750E}" type="datetime1">
              <a:rPr lang="uk-UA"/>
              <a:pPr>
                <a:defRPr/>
              </a:pPr>
              <a:t>03.02.2020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06475" y="6602413"/>
            <a:ext cx="53689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602413"/>
            <a:ext cx="4794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7" r:id="rId2"/>
    <p:sldLayoutId id="2147483704" r:id="rId3"/>
    <p:sldLayoutId id="2147483698" r:id="rId4"/>
    <p:sldLayoutId id="2147483699" r:id="rId5"/>
    <p:sldLayoutId id="2147483700" r:id="rId6"/>
    <p:sldLayoutId id="2147483705" r:id="rId7"/>
    <p:sldLayoutId id="2147483706" r:id="rId8"/>
    <p:sldLayoutId id="2147483707" r:id="rId9"/>
    <p:sldLayoutId id="2147483701" r:id="rId10"/>
    <p:sldLayoutId id="214748370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-228600" y="2610798"/>
            <a:ext cx="9601200" cy="1724025"/>
          </a:xfrm>
        </p:spPr>
        <p:txBody>
          <a:bodyPr/>
          <a:lstStyle/>
          <a:p>
            <a:pPr eaLnBrk="1" hangingPunct="1"/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altLang="ru-RU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uk-UA" altLang="ru-RU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у веб-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розробку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Заголовок 3"/>
          <p:cNvSpPr txBox="1">
            <a:spLocks/>
          </p:cNvSpPr>
          <p:nvPr/>
        </p:nvSpPr>
        <p:spPr bwMode="auto">
          <a:xfrm>
            <a:off x="-228600" y="-730250"/>
            <a:ext cx="9601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Державний університет </a:t>
            </a:r>
            <a:b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«Житомирська політехніка»</a:t>
            </a:r>
          </a:p>
        </p:txBody>
      </p:sp>
      <p:sp>
        <p:nvSpPr>
          <p:cNvPr id="9220" name="Заголовок 3"/>
          <p:cNvSpPr txBox="1">
            <a:spLocks/>
          </p:cNvSpPr>
          <p:nvPr/>
        </p:nvSpPr>
        <p:spPr bwMode="auto">
          <a:xfrm>
            <a:off x="666750" y="4967288"/>
            <a:ext cx="83439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Морозов А.В., </a:t>
            </a:r>
            <a:r>
              <a:rPr lang="uk-UA" altLang="ru-RU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к.т.н</a:t>
            </a: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., доц., </a:t>
            </a:r>
            <a:b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проректор з НПР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morozov@ztu.edu.ua</a:t>
            </a:r>
            <a:endParaRPr lang="uk-UA" alt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1"/>
          <p:cNvSpPr txBox="1">
            <a:spLocks/>
          </p:cNvSpPr>
          <p:nvPr/>
        </p:nvSpPr>
        <p:spPr bwMode="auto">
          <a:xfrm>
            <a:off x="80010" y="-64769"/>
            <a:ext cx="9063989" cy="164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 </a:t>
            </a:r>
            <a:r>
              <a:rPr lang="uk-UA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хостінгу</a:t>
            </a: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87400" indent="-742950" eaLnBrk="1" hangingPunct="1">
              <a:buAutoNum type="arabicPeriod"/>
            </a:pP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Віртуальний </a:t>
            </a:r>
            <a:r>
              <a:rPr lang="uk-UA" altLang="ru-RU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хостінг</a:t>
            </a: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Hosting, Shared Hosting).</a:t>
            </a:r>
          </a:p>
          <a:p>
            <a:pPr marL="787400" indent="-742950" eaLnBrk="1" hangingPunct="1">
              <a:buAutoNum type="arabicPeriod"/>
            </a:pP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Віртуальний </a:t>
            </a:r>
            <a:br>
              <a:rPr lang="en-US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виділений сервер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VPS - Virtual Private Server, VDS – Virtual Dedicated Server).</a:t>
            </a:r>
          </a:p>
          <a:p>
            <a:pPr marL="787400" indent="-742950" eaLnBrk="1" hangingPunct="1">
              <a:buAutoNum type="arabicPeriod"/>
            </a:pP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Виділений сервер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Server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87400" indent="-742950" eaLnBrk="1" hangingPunct="1">
              <a:buAutoNum type="arabicPeriod"/>
            </a:pPr>
            <a:r>
              <a:rPr lang="ru-RU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</a:t>
            </a:r>
            <a:r>
              <a:rPr lang="uk-UA" altLang="ru-RU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кація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Collocation).</a:t>
            </a:r>
          </a:p>
          <a:p>
            <a:pPr marL="787400" indent="-742950" eaLnBrk="1" hangingPunct="1">
              <a:buAutoNum type="arabicPeriod"/>
            </a:pPr>
            <a:r>
              <a:rPr lang="ru-RU" altLang="ru-RU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Хмарний</a:t>
            </a:r>
            <a:r>
              <a:rPr lang="ru-RU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хостінг</a:t>
            </a: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Hosting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alt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36635" y="730001"/>
            <a:ext cx="3507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uk-UA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100-300 грн.</a:t>
            </a:r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altLang="ru-RU" sz="2400" b="1" i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ісяць</a:t>
            </a:r>
            <a:endParaRPr lang="ru-RU" altLang="ru-RU" sz="2400" b="1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95737" y="1941581"/>
            <a:ext cx="4129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uk-UA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</a:t>
            </a:r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-1000 </a:t>
            </a:r>
            <a:r>
              <a:rPr lang="uk-UA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грн.</a:t>
            </a:r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altLang="ru-RU" sz="2400" b="1" i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ісяць</a:t>
            </a:r>
            <a:endParaRPr lang="ru-RU" altLang="ru-RU" sz="2400" b="1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00350" y="4636947"/>
            <a:ext cx="40366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uk-UA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1000-4000 грн.</a:t>
            </a:r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altLang="ru-RU" sz="2400" b="1" i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ісяць</a:t>
            </a:r>
            <a:endParaRPr lang="ru-RU" altLang="ru-RU" sz="2400" b="1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81775" y="5244550"/>
            <a:ext cx="30860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uk-UA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500-1000 грн.</a:t>
            </a:r>
            <a:r>
              <a:rPr lang="en-US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altLang="ru-RU" sz="2400" b="1" i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ісяць</a:t>
            </a:r>
            <a:endParaRPr lang="ru-RU" altLang="ru-RU" sz="2400" b="1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95737" y="6429215"/>
            <a:ext cx="550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ru-RU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за </a:t>
            </a:r>
            <a:r>
              <a:rPr lang="ru-RU" altLang="ru-RU" sz="2400" b="1" i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</a:t>
            </a:r>
            <a:r>
              <a:rPr lang="uk-UA" altLang="ru-RU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ресурси</a:t>
            </a:r>
            <a:endParaRPr lang="ru-RU" altLang="ru-RU" sz="2400" b="1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11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1"/>
          <p:cNvSpPr txBox="1">
            <a:spLocks/>
          </p:cNvSpPr>
          <p:nvPr/>
        </p:nvSpPr>
        <p:spPr bwMode="auto">
          <a:xfrm>
            <a:off x="198438" y="206375"/>
            <a:ext cx="87852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800"/>
              </a:spcBef>
              <a:buSzPct val="100000"/>
              <a:buFont typeface="Arial" panose="020B0604020202020204" pitchFamily="34" charset="0"/>
              <a:buChar char="▪"/>
              <a:defRPr sz="2000">
                <a:solidFill>
                  <a:srgbClr val="474747"/>
                </a:solidFill>
                <a:latin typeface="Book Antiqua" panose="02040602050305030304" pitchFamily="18" charset="0"/>
              </a:defRPr>
            </a:lvl1pPr>
            <a:lvl2pPr marL="593725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▪"/>
              <a:defRPr>
                <a:solidFill>
                  <a:srgbClr val="474747"/>
                </a:solidFill>
                <a:latin typeface="Book Antiqua" panose="02040602050305030304" pitchFamily="18" charset="0"/>
              </a:defRPr>
            </a:lvl2pPr>
            <a:lvl3pPr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600">
                <a:solidFill>
                  <a:srgbClr val="474747"/>
                </a:solidFill>
                <a:latin typeface="Book Antiqua" panose="02040602050305030304" pitchFamily="18" charset="0"/>
              </a:defRPr>
            </a:lvl3pPr>
            <a:lvl4pPr marL="1233488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4pPr>
            <a:lvl5pPr marL="1554163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5pPr>
            <a:lvl6pPr marL="20113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6pPr>
            <a:lvl7pPr marL="24685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7pPr>
            <a:lvl8pPr marL="29257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8pPr>
            <a:lvl9pPr marL="33829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– сукупність веб-сторінок, доступних за певною </a:t>
            </a:r>
            <a:r>
              <a:rPr lang="uk-UA" alt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адресою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alt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198436" y="3486785"/>
            <a:ext cx="87852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800"/>
              </a:spcBef>
              <a:buSzPct val="100000"/>
              <a:buFont typeface="Arial" panose="020B0604020202020204" pitchFamily="34" charset="0"/>
              <a:buChar char="▪"/>
              <a:defRPr sz="2000">
                <a:solidFill>
                  <a:srgbClr val="474747"/>
                </a:solidFill>
                <a:latin typeface="Book Antiqua" panose="02040602050305030304" pitchFamily="18" charset="0"/>
              </a:defRPr>
            </a:lvl1pPr>
            <a:lvl2pPr marL="593725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▪"/>
              <a:defRPr>
                <a:solidFill>
                  <a:srgbClr val="474747"/>
                </a:solidFill>
                <a:latin typeface="Book Antiqua" panose="02040602050305030304" pitchFamily="18" charset="0"/>
              </a:defRPr>
            </a:lvl2pPr>
            <a:lvl3pPr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600">
                <a:solidFill>
                  <a:srgbClr val="474747"/>
                </a:solidFill>
                <a:latin typeface="Book Antiqua" panose="02040602050305030304" pitchFamily="18" charset="0"/>
              </a:defRPr>
            </a:lvl3pPr>
            <a:lvl4pPr marL="1233488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4pPr>
            <a:lvl5pPr marL="1554163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5pPr>
            <a:lvl6pPr marL="20113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6pPr>
            <a:lvl7pPr marL="24685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7pPr>
            <a:lvl8pPr marL="29257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8pPr>
            <a:lvl9pPr marL="33829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uk-UA" altLang="ru-RU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Хостінг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uk-UA" alt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198437" y="1600835"/>
            <a:ext cx="87852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800"/>
              </a:spcBef>
              <a:buSzPct val="100000"/>
              <a:buFont typeface="Arial" panose="020B0604020202020204" pitchFamily="34" charset="0"/>
              <a:buChar char="▪"/>
              <a:defRPr sz="2000">
                <a:solidFill>
                  <a:srgbClr val="474747"/>
                </a:solidFill>
                <a:latin typeface="Book Antiqua" panose="02040602050305030304" pitchFamily="18" charset="0"/>
              </a:defRPr>
            </a:lvl1pPr>
            <a:lvl2pPr marL="593725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▪"/>
              <a:defRPr>
                <a:solidFill>
                  <a:srgbClr val="474747"/>
                </a:solidFill>
                <a:latin typeface="Book Antiqua" panose="02040602050305030304" pitchFamily="18" charset="0"/>
              </a:defRPr>
            </a:lvl2pPr>
            <a:lvl3pPr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600">
                <a:solidFill>
                  <a:srgbClr val="474747"/>
                </a:solidFill>
                <a:latin typeface="Book Antiqua" panose="02040602050305030304" pitchFamily="18" charset="0"/>
              </a:defRPr>
            </a:lvl3pPr>
            <a:lvl4pPr marL="1233488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4pPr>
            <a:lvl5pPr marL="1554163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5pPr>
            <a:lvl6pPr marL="20113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6pPr>
            <a:lvl7pPr marL="24685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7pPr>
            <a:lvl8pPr marL="29257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8pPr>
            <a:lvl9pPr marL="33829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Всесвітня павутина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World Wide Web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) – сукупність усіх веб-сайтів, доступних в Інтернеті</a:t>
            </a:r>
            <a:endParaRPr lang="uk-UA" alt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38416" y="4446905"/>
            <a:ext cx="9105584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800"/>
              </a:spcBef>
              <a:buSzPct val="100000"/>
              <a:buFont typeface="Arial" panose="020B0604020202020204" pitchFamily="34" charset="0"/>
              <a:buChar char="▪"/>
              <a:defRPr sz="2000">
                <a:solidFill>
                  <a:srgbClr val="474747"/>
                </a:solidFill>
                <a:latin typeface="Book Antiqua" panose="02040602050305030304" pitchFamily="18" charset="0"/>
              </a:defRPr>
            </a:lvl1pPr>
            <a:lvl2pPr marL="593725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▪"/>
              <a:defRPr>
                <a:solidFill>
                  <a:srgbClr val="474747"/>
                </a:solidFill>
                <a:latin typeface="Book Antiqua" panose="02040602050305030304" pitchFamily="18" charset="0"/>
              </a:defRPr>
            </a:lvl2pPr>
            <a:lvl3pPr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600">
                <a:solidFill>
                  <a:srgbClr val="474747"/>
                </a:solidFill>
                <a:latin typeface="Book Antiqua" panose="02040602050305030304" pitchFamily="18" charset="0"/>
              </a:defRPr>
            </a:lvl3pPr>
            <a:lvl4pPr marL="1233488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4pPr>
            <a:lvl5pPr marL="1554163" indent="-228600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5pPr>
            <a:lvl6pPr marL="20113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6pPr>
            <a:lvl7pPr marL="24685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7pPr>
            <a:lvl8pPr marL="29257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8pPr>
            <a:lvl9pPr marL="3382963" indent="-22860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>
                <a:solidFill>
                  <a:srgbClr val="474747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Для перегляду сайтів використовують </a:t>
            </a:r>
            <a:r>
              <a:rPr lang="uk-UA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браузери</a:t>
            </a:r>
          </a:p>
        </p:txBody>
      </p:sp>
      <p:pic>
        <p:nvPicPr>
          <p:cNvPr id="7" name="Picture 2" descr="http://vse-prosto.xn--b1ag1aeig3e.xn--p1ai/wp-content/uploads/2015/1/chto-takoe-brauzer-kakie-brauzeri-populyarni-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6" y="171581"/>
            <a:ext cx="8908415" cy="427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-14982" y="536377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Огляд технологій, які використовуються у веб-розробці</a:t>
            </a:r>
          </a:p>
        </p:txBody>
      </p:sp>
      <p:sp>
        <p:nvSpPr>
          <p:cNvPr id="3" name="Объект 1">
            <a:extLst>
              <a:ext uri="{FF2B5EF4-FFF2-40B4-BE49-F238E27FC236}">
                <a16:creationId xmlns:a16="http://schemas.microsoft.com/office/drawing/2014/main" id="{E1F4F7A1-C8BE-4743-BE1E-B9694DE0D74C}"/>
              </a:ext>
            </a:extLst>
          </p:cNvPr>
          <p:cNvSpPr txBox="1">
            <a:spLocks/>
          </p:cNvSpPr>
          <p:nvPr/>
        </p:nvSpPr>
        <p:spPr bwMode="auto">
          <a:xfrm>
            <a:off x="619126" y="2606040"/>
            <a:ext cx="3752850" cy="164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7400" indent="-742950" eaLnBrk="1" hangingPunct="1">
              <a:buAutoNum type="arabicPeriod"/>
            </a:pPr>
            <a:r>
              <a:rPr lang="uk-UA" altLang="ru-RU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Фронтенд</a:t>
            </a:r>
            <a:r>
              <a:rPr lang="uk-UA" alt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87400" indent="-742950" eaLnBrk="1" hangingPunct="1">
              <a:buAutoNum type="arabicPeriod"/>
            </a:pPr>
            <a:r>
              <a:rPr lang="uk-UA" altLang="ru-RU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Бекенд</a:t>
            </a:r>
            <a:endParaRPr lang="en-US" alt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55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Основи 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HMTL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297180" y="1021557"/>
            <a:ext cx="7212330" cy="164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англ. </a:t>
            </a:r>
            <a:r>
              <a:rPr lang="en-US" altLang="ru-RU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yper</a:t>
            </a:r>
            <a:r>
              <a:rPr lang="en-US" altLang="ru-RU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arkup </a:t>
            </a:r>
            <a:r>
              <a:rPr lang="en-US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anguage — </a:t>
            </a:r>
            <a:r>
              <a:rPr lang="ru-RU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розмітки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гіпертекстових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alt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297180" y="2801779"/>
            <a:ext cx="8401050" cy="164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Гіпертекст 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текст, </a:t>
            </a:r>
            <a:r>
              <a:rPr lang="ru-RU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lang="uk-UA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ість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посилання на інші сторінки документи.</a:t>
            </a: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297180" y="4550569"/>
            <a:ext cx="8401050" cy="1250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HTML-</a:t>
            </a: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записується у звичайному текстовому документі.</a:t>
            </a:r>
          </a:p>
          <a:p>
            <a:pPr marL="44450" indent="0" eaLnBrk="1" hangingPunct="1">
              <a:buNone/>
            </a:pPr>
            <a:endParaRPr lang="uk-UA" alt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 bwMode="auto">
          <a:xfrm>
            <a:off x="297180" y="5757150"/>
            <a:ext cx="8961120" cy="11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написання коду будемо використовувати </a:t>
            </a:r>
            <a:r>
              <a:rPr lang="en-US" altLang="ru-RU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JetBrains</a:t>
            </a:r>
            <a:r>
              <a:rPr lang="en-US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WebStorm</a:t>
            </a:r>
            <a:r>
              <a:rPr lang="en-US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757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1"/>
          <p:cNvSpPr txBox="1">
            <a:spLocks/>
          </p:cNvSpPr>
          <p:nvPr/>
        </p:nvSpPr>
        <p:spPr bwMode="auto">
          <a:xfrm>
            <a:off x="97220" y="231517"/>
            <a:ext cx="8401050" cy="69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 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 мови 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HTML.</a:t>
            </a:r>
            <a:endParaRPr lang="uk-UA" alt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880" y="886569"/>
            <a:ext cx="77838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Теги </a:t>
            </a:r>
            <a:r>
              <a:rPr lang="uk-U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поділяються на два види: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uk-UA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одиночні (порожні);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uk-UA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парні (контейнерні).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97220" y="2820958"/>
            <a:ext cx="889819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Синтаксис </a:t>
            </a:r>
            <a:r>
              <a:rPr lang="uk-UA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одиночного</a:t>
            </a:r>
            <a:r>
              <a:rPr lang="uk-U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тега</a:t>
            </a:r>
            <a:r>
              <a:rPr lang="uk-U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="      "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="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/&gt;</a:t>
            </a:r>
          </a:p>
          <a:p>
            <a:pPr marL="0" indent="0">
              <a:buNone/>
            </a:pPr>
            <a:r>
              <a:rPr lang="ru-RU" sz="3600" b="1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r>
              <a:rPr lang="ru-RU" sz="3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3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3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3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="photos/1.jpg" alt="</a:t>
            </a:r>
            <a:r>
              <a:rPr lang="ru-RU" sz="3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Пояснення</a:t>
            </a:r>
            <a:r>
              <a:rPr lang="ru-RU" sz="3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3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  <a:endParaRPr lang="uk-UA" sz="36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8132" y="3685054"/>
            <a:ext cx="201622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тега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24396" y="3685054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96604" y="368505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24396" y="4392527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71096" y="4392527"/>
            <a:ext cx="110562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12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uiExpand="1" build="p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165800" y="260638"/>
            <a:ext cx="8795320" cy="6448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Синтаксис </a:t>
            </a:r>
            <a:r>
              <a:rPr lang="uk-UA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парного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тега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    ="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"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="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&lt;/           &gt;</a:t>
            </a:r>
          </a:p>
          <a:p>
            <a:pPr marL="0" indent="0">
              <a:buNone/>
            </a:pPr>
            <a:r>
              <a:rPr lang="uk-UA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Приклади: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&lt;b&gt;</a:t>
            </a:r>
            <a:r>
              <a:rPr lang="ru-RU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жирний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&lt;/b&gt;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&lt;b&gt;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жирний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курсивний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&lt;/b&gt;</a:t>
            </a:r>
            <a:endParaRPr lang="uk-UA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&lt;p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class="main"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Абзац тексту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&lt;/p&gt;</a:t>
            </a:r>
            <a:endParaRPr lang="uk-UA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6712" y="1124734"/>
            <a:ext cx="158417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тега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60928" y="112473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атр1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45104" y="1124734"/>
            <a:ext cx="79208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зн1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6156" y="1106112"/>
            <a:ext cx="10801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13456" y="1140402"/>
            <a:ext cx="81759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0707" y="1993022"/>
            <a:ext cx="201622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60728" y="2861310"/>
            <a:ext cx="165618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тега</a:t>
            </a:r>
          </a:p>
        </p:txBody>
      </p:sp>
    </p:spTree>
    <p:extLst>
      <p:ext uri="{BB962C8B-B14F-4D97-AF65-F5344CB8AC3E}">
        <p14:creationId xmlns:p14="http://schemas.microsoft.com/office/powerpoint/2010/main" val="158799635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0" y="260638"/>
            <a:ext cx="9144000" cy="1431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Теги можуть вкладатися: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&lt;div&gt;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&lt;p&gt;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&lt;strong&gt;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&lt;/strong&gt;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&lt;/p&gt;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&lt;/div&gt;</a:t>
            </a:r>
            <a:endParaRPr lang="uk-UA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0" y="1691640"/>
            <a:ext cx="9144000" cy="304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&lt;li&gt;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&lt;strong&gt;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&lt;/strong&gt;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&lt;/li&gt;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&lt;li&gt;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&lt;strong&gt;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&lt;/strong&gt;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&lt;/li&gt;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&lt;li&gt;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&lt;strong&gt;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&lt;/strong&gt;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&lt;/li&gt;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36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uk-UA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0" y="4617720"/>
            <a:ext cx="9144000" cy="7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&lt;p&gt;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img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="photos/1.jpg"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/&gt;</a:t>
            </a:r>
            <a:r>
              <a:rPr 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&lt;/p&gt;</a:t>
            </a:r>
            <a:endParaRPr lang="uk-UA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80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285750" y="227127"/>
            <a:ext cx="8153400" cy="715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Можна вводити спеціальні символи:</a:t>
            </a:r>
          </a:p>
        </p:txBody>
      </p:sp>
      <p:pic>
        <p:nvPicPr>
          <p:cNvPr id="7170" name="Picture 2" descr="http://cf.ppt-online.org/files/slide/u/UHD4O83YealKFxgrzVpbTWCR7uyMc96qwE1P5s/slide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2" t="21058" r="23047" b="10623"/>
          <a:stretch/>
        </p:blipFill>
        <p:spPr bwMode="auto">
          <a:xfrm>
            <a:off x="285750" y="976139"/>
            <a:ext cx="7524750" cy="553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74593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285750" y="227127"/>
            <a:ext cx="8153400" cy="715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Або вводити за кодом:</a:t>
            </a:r>
          </a:p>
        </p:txBody>
      </p:sp>
      <p:pic>
        <p:nvPicPr>
          <p:cNvPr id="4" name="Picture 4" descr="Результат пошуку зображень за запитом &quot;спеціальні символи html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94262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54721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Стандарти 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HMTL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500" y="1233424"/>
            <a:ext cx="87820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n-US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HyperText</a:t>
            </a:r>
            <a:r>
              <a:rPr lang="en-US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Markup Language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en-US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англ. </a:t>
            </a:r>
            <a:r>
              <a:rPr lang="en-US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Extensible Markup Language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розширювана мова розмітки) – стандарт для побудови мов розмітки ієрархічно структурованих даних.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XHTML</a:t>
            </a:r>
            <a:r>
              <a:rPr lang="en-US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Extensible HTML — </a:t>
            </a:r>
            <a:r>
              <a:rPr lang="ru-RU" sz="3600" b="1" dirty="0" err="1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розширювана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мова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розмітки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гіпертексту</a:t>
            </a:r>
            <a:r>
              <a:rPr lang="ru-RU" sz="3600" b="1" dirty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3600" b="1" dirty="0">
              <a:solidFill>
                <a:srgbClr val="4747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896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-14982" y="536377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Основи функціонування мережі Інтернету та Всесвітньої павутини</a:t>
            </a:r>
          </a:p>
        </p:txBody>
      </p:sp>
      <p:sp>
        <p:nvSpPr>
          <p:cNvPr id="11269" name="Объект 1"/>
          <p:cNvSpPr>
            <a:spLocks noGrp="1"/>
          </p:cNvSpPr>
          <p:nvPr>
            <p:ph idx="1"/>
          </p:nvPr>
        </p:nvSpPr>
        <p:spPr>
          <a:xfrm>
            <a:off x="196645" y="2054752"/>
            <a:ext cx="8903345" cy="2001837"/>
          </a:xfrm>
        </p:spPr>
        <p:txBody>
          <a:bodyPr/>
          <a:lstStyle/>
          <a:p>
            <a:pPr marL="44450" indent="0" eaLnBrk="1" hangingPunct="1"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Інтернет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від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Interconnected Networks – </a:t>
            </a:r>
            <a:r>
              <a:rPr lang="uk-UA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взаємоз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єднанні мережі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– всесвітня </a:t>
            </a:r>
            <a:r>
              <a:rPr lang="uk-UA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комп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ютерна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мережа, яка 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єднує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сотні мільярдів комп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ютер</a:t>
            </a:r>
            <a:r>
              <a:rPr lang="uk-UA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та пристроїв по всьому світу.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206477" y="4738957"/>
            <a:ext cx="8893513" cy="120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Font typeface="Arial" panose="020B0604020202020204" pitchFamily="34" charset="0"/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– набір правил та команд, які визначають спосіб обміну інформацією.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206477" y="5948146"/>
            <a:ext cx="8903345" cy="7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Font typeface="Arial" panose="020B0604020202020204" pitchFamily="34" charset="0"/>
              <a:buNone/>
            </a:pP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Інтернет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використовує протокол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TCP/IP.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8" y="0"/>
            <a:ext cx="9091222" cy="4914900"/>
          </a:xfrm>
          <a:prstGeom prst="rect">
            <a:avLst/>
          </a:prstGeom>
        </p:spPr>
      </p:pic>
      <p:sp>
        <p:nvSpPr>
          <p:cNvPr id="6" name="Объект 1"/>
          <p:cNvSpPr txBox="1">
            <a:spLocks/>
          </p:cNvSpPr>
          <p:nvPr/>
        </p:nvSpPr>
        <p:spPr bwMode="auto">
          <a:xfrm>
            <a:off x="33728" y="5108317"/>
            <a:ext cx="8401050" cy="69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W3C</a:t>
            </a: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(World Wide Web Consortium) -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Консорціум Всесвітньої павутини </a:t>
            </a:r>
          </a:p>
        </p:txBody>
      </p:sp>
    </p:spTree>
    <p:extLst>
      <p:ext uri="{BB962C8B-B14F-4D97-AF65-F5344CB8AC3E}">
        <p14:creationId xmlns:p14="http://schemas.microsoft.com/office/powerpoint/2010/main" val="1281878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320" y="147498"/>
            <a:ext cx="90086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W3C</a:t>
            </a:r>
            <a:r>
              <a:rPr lang="uk-U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3900" lvl="1" indent="-571500">
              <a:buFont typeface="Arial" panose="020B0604020202020204" pitchFamily="34" charset="0"/>
              <a:buChar char="•"/>
            </a:pP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головна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міжнародна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розробляє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впроваджує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технологічні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стандарти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Всесвітньої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павутини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23900" lvl="1" indent="-571500">
              <a:buFont typeface="Arial" panose="020B0604020202020204" pitchFamily="34" charset="0"/>
              <a:buChar char="•"/>
            </a:pPr>
            <a:r>
              <a:rPr lang="ru-RU" sz="3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заснована </a:t>
            </a:r>
            <a:r>
              <a:rPr lang="ru-RU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1994 </a:t>
            </a:r>
            <a:r>
              <a:rPr lang="ru-RU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роц</a:t>
            </a:r>
            <a:r>
              <a:rPr lang="uk-U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і;</a:t>
            </a:r>
          </a:p>
          <a:p>
            <a:pPr marL="723900" lvl="1" indent="-571500">
              <a:buFont typeface="Arial" panose="020B0604020202020204" pitchFamily="34" charset="0"/>
              <a:buChar char="•"/>
            </a:pPr>
            <a:r>
              <a:rPr lang="uk-U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очолює організацію </a:t>
            </a:r>
            <a:br>
              <a:rPr lang="uk-U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Тім </a:t>
            </a:r>
            <a:r>
              <a:rPr lang="uk-UA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Бернерс</a:t>
            </a:r>
            <a:r>
              <a:rPr lang="uk-U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-Лі;</a:t>
            </a:r>
          </a:p>
          <a:p>
            <a:pPr marL="723900" lvl="1" indent="-571500">
              <a:buFont typeface="Arial" panose="020B0604020202020204" pitchFamily="34" charset="0"/>
              <a:buChar char="•"/>
            </a:pPr>
            <a:r>
              <a:rPr lang="uk-U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офіційний сайт: </a:t>
            </a:r>
            <a:br>
              <a:rPr lang="uk-U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https://www.w3.org/</a:t>
            </a:r>
            <a:endParaRPr lang="uk-UA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1" indent="-571500">
              <a:buFont typeface="Arial" panose="020B0604020202020204" pitchFamily="34" charset="0"/>
              <a:buChar char="•"/>
            </a:pPr>
            <a:endParaRPr lang="uk-UA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1" indent="-571500">
              <a:buFont typeface="Arial" panose="020B0604020202020204" pitchFamily="34" charset="0"/>
              <a:buChar char="•"/>
            </a:pPr>
            <a:endParaRPr lang="uk-UA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омпьютерный гений Тим Бернерс-Ли">
            <a:extLst>
              <a:ext uri="{FF2B5EF4-FFF2-40B4-BE49-F238E27FC236}">
                <a16:creationId xmlns:a16="http://schemas.microsoft.com/office/drawing/2014/main" id="{CD133D70-8D93-4D5B-8C8F-91B3A0CC60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79" r="5314"/>
          <a:stretch/>
        </p:blipFill>
        <p:spPr bwMode="auto">
          <a:xfrm>
            <a:off x="5564303" y="3057525"/>
            <a:ext cx="3198698" cy="33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75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Объект 1"/>
          <p:cNvSpPr>
            <a:spLocks noGrp="1"/>
          </p:cNvSpPr>
          <p:nvPr>
            <p:ph idx="1"/>
          </p:nvPr>
        </p:nvSpPr>
        <p:spPr>
          <a:xfrm>
            <a:off x="196645" y="147663"/>
            <a:ext cx="8903345" cy="1612311"/>
          </a:xfrm>
        </p:spPr>
        <p:txBody>
          <a:bodyPr/>
          <a:lstStyle/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TCP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(Transmission Control Protocol) – 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забезпечує надійну передачу даних між двома вузлами мережі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 bwMode="auto">
          <a:xfrm>
            <a:off x="206477" y="1961713"/>
            <a:ext cx="8903345" cy="116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Font typeface="Arial" panose="020B0604020202020204" pitchFamily="34" charset="0"/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</a:t>
            </a: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(Internet Protocol) – 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відповідає за адресацію та </a:t>
            </a:r>
            <a:r>
              <a:rPr lang="uk-UA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маршртуризацію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даних </a:t>
            </a:r>
            <a:endParaRPr lang="ru-RU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196644" y="3328397"/>
            <a:ext cx="8903345" cy="116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Font typeface="Arial" panose="020B0604020202020204" pitchFamily="34" charset="0"/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IP-</a:t>
            </a: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числова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адреса пристрою у мережі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 bwMode="auto">
          <a:xfrm>
            <a:off x="240655" y="4532671"/>
            <a:ext cx="8903345" cy="57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Font typeface="Arial" panose="020B0604020202020204" pitchFamily="34" charset="0"/>
              <a:buNone/>
            </a:pPr>
            <a:r>
              <a:rPr lang="uk-UA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Використовується </a:t>
            </a: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IPv4</a:t>
            </a: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IPv6</a:t>
            </a:r>
            <a:endParaRPr lang="uk-UA" altLang="ru-RU" sz="3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1"/>
          <p:cNvSpPr txBox="1">
            <a:spLocks/>
          </p:cNvSpPr>
          <p:nvPr/>
        </p:nvSpPr>
        <p:spPr bwMode="auto">
          <a:xfrm>
            <a:off x="240654" y="5319252"/>
            <a:ext cx="8903345" cy="57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IPv4</a:t>
            </a: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: 172.217.18.67     </a:t>
            </a:r>
          </a:p>
          <a:p>
            <a:pPr marL="44450" indent="0" eaLnBrk="1" hangingPunct="1">
              <a:buNone/>
            </a:pP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91.198.174.192</a:t>
            </a:r>
            <a:endParaRPr lang="uk-UA" altLang="ru-RU" sz="3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36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"/>
          <p:cNvSpPr txBox="1">
            <a:spLocks/>
          </p:cNvSpPr>
          <p:nvPr/>
        </p:nvSpPr>
        <p:spPr bwMode="auto">
          <a:xfrm>
            <a:off x="117987" y="108156"/>
            <a:ext cx="8775526" cy="176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IPv4 </a:t>
            </a:r>
            <a:r>
              <a:rPr lang="en-US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</a:t>
            </a:r>
            <a:r>
              <a:rPr lang="ru-RU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-х </a:t>
            </a:r>
            <a:r>
              <a:rPr lang="ru-RU" altLang="ru-RU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байтова</a:t>
            </a:r>
            <a:r>
              <a:rPr lang="ru-RU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адреса, яка </a:t>
            </a:r>
            <a:r>
              <a:rPr lang="ru-RU" altLang="ru-RU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дозволя</a:t>
            </a: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адресувати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967</a:t>
            </a:r>
            <a:r>
              <a:rPr lang="uk-UA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r>
              <a:rPr lang="uk-UA" dirty="0"/>
              <a:t>  </a:t>
            </a: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пристроїв у мережі</a:t>
            </a:r>
            <a:endParaRPr lang="en-US" alt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117987" y="1877963"/>
            <a:ext cx="8775526" cy="176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ru-RU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Зарезервован</a:t>
            </a: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діапазони:</a:t>
            </a:r>
          </a:p>
          <a:p>
            <a:pPr eaLnBrk="1" hangingPunct="1"/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10.0.0.0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10.255.255.255</a:t>
            </a:r>
          </a:p>
          <a:p>
            <a:pPr eaLnBrk="1" hangingPunct="1"/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172.16.0.0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172.31.255.255</a:t>
            </a:r>
          </a:p>
          <a:p>
            <a:pPr eaLnBrk="1" hangingPunct="1"/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192.168.0.0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192.168.255.255</a:t>
            </a:r>
            <a:endParaRPr lang="en-US" alt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127.0.0.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127.255.255.255</a:t>
            </a:r>
          </a:p>
          <a:p>
            <a:pPr eaLnBrk="1" hangingPunct="1"/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224.0.0.0 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239.255.255.255</a:t>
            </a:r>
            <a:endParaRPr lang="ru-RU" alt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240.0.0.0 </a:t>
            </a:r>
            <a:r>
              <a:rPr lang="uk-UA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247.255.255.255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5334449" y="2628900"/>
            <a:ext cx="554843" cy="1672550"/>
          </a:xfrm>
          <a:prstGeom prst="rightBrace">
            <a:avLst>
              <a:gd name="adj1" fmla="val 39438"/>
              <a:gd name="adj2" fmla="val 47635"/>
            </a:avLst>
          </a:prstGeom>
          <a:ln w="57150">
            <a:solidFill>
              <a:srgbClr val="7030A0"/>
            </a:solidFill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51508" y="2628900"/>
            <a:ext cx="246875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/>
            <a:r>
              <a:rPr lang="ru-RU" altLang="ru-RU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адреси</a:t>
            </a:r>
            <a:r>
              <a:rPr lang="ru-RU" altLang="ru-RU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</a:p>
          <a:p>
            <a:pPr algn="ctr" eaLnBrk="1" hangingPunct="1"/>
            <a:r>
              <a:rPr lang="ru-RU" altLang="ru-RU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локальних</a:t>
            </a:r>
            <a:r>
              <a:rPr lang="ru-RU" altLang="ru-RU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ru-RU" altLang="ru-RU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мережах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68971" y="4411407"/>
            <a:ext cx="4090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24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петлевий</a:t>
            </a:r>
            <a:r>
              <a:rPr lang="ru-RU" altLang="ru-RU" sz="2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інтерфейс</a:t>
            </a:r>
            <a:r>
              <a:rPr lang="ru-RU" altLang="ru-RU" sz="2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49919" y="5035119"/>
            <a:ext cx="4090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altLang="ru-RU" sz="2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en-US" altLang="ru-RU" sz="2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multicast-</a:t>
            </a:r>
            <a:r>
              <a:rPr lang="ru-RU" altLang="ru-RU" sz="24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розсилок</a:t>
            </a:r>
            <a:endParaRPr lang="ru-RU" altLang="ru-RU" sz="24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56271" y="5629825"/>
            <a:ext cx="29860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24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зарезервовано</a:t>
            </a:r>
            <a:endParaRPr lang="ru-RU" altLang="ru-RU" sz="24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04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"/>
          <p:cNvSpPr txBox="1">
            <a:spLocks/>
          </p:cNvSpPr>
          <p:nvPr/>
        </p:nvSpPr>
        <p:spPr bwMode="auto">
          <a:xfrm>
            <a:off x="117987" y="1877963"/>
            <a:ext cx="8903345" cy="57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</a:t>
            </a: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IPv6</a:t>
            </a: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адреси</a:t>
            </a: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[2a03:2880:f12d:83:face:b00c:0:25de]</a:t>
            </a:r>
            <a:endParaRPr lang="uk-UA" alt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1"/>
          <p:cNvSpPr txBox="1">
            <a:spLocks/>
          </p:cNvSpPr>
          <p:nvPr/>
        </p:nvSpPr>
        <p:spPr bwMode="auto">
          <a:xfrm>
            <a:off x="117987" y="108156"/>
            <a:ext cx="8775526" cy="176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IPv</a:t>
            </a: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16-х </a:t>
            </a:r>
            <a:r>
              <a:rPr lang="ru-RU" altLang="ru-RU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байтова</a:t>
            </a:r>
            <a:r>
              <a:rPr lang="ru-RU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адреса, яка </a:t>
            </a:r>
            <a:r>
              <a:rPr lang="ru-RU" altLang="ru-RU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дозволя</a:t>
            </a: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адресувати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6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uk-UA" dirty="0"/>
              <a:t> </a:t>
            </a: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пристроїв у мережі</a:t>
            </a:r>
            <a:endParaRPr lang="en-US" alt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бъект 1"/>
          <p:cNvSpPr txBox="1">
            <a:spLocks/>
          </p:cNvSpPr>
          <p:nvPr/>
        </p:nvSpPr>
        <p:spPr bwMode="auto">
          <a:xfrm>
            <a:off x="117987" y="3362634"/>
            <a:ext cx="8903345" cy="57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ru-RU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Доменне</a:t>
            </a: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en-US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ієрархічне </a:t>
            </a:r>
            <a:r>
              <a:rPr lang="uk-UA" altLang="ru-RU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</a:t>
            </a:r>
            <a:r>
              <a:rPr lang="en-US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я, яке склада</a:t>
            </a:r>
            <a:r>
              <a:rPr lang="uk-UA" altLang="ru-RU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ється</a:t>
            </a:r>
            <a:r>
              <a:rPr lang="uk-UA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імені домену та імен доменів, до яких входить вузол</a:t>
            </a:r>
          </a:p>
        </p:txBody>
      </p:sp>
      <p:sp>
        <p:nvSpPr>
          <p:cNvPr id="18" name="Объект 1"/>
          <p:cNvSpPr txBox="1">
            <a:spLocks/>
          </p:cNvSpPr>
          <p:nvPr/>
        </p:nvSpPr>
        <p:spPr bwMode="auto">
          <a:xfrm>
            <a:off x="117987" y="5168574"/>
            <a:ext cx="3688204" cy="57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ztu.edu.ua</a:t>
            </a:r>
          </a:p>
        </p:txBody>
      </p:sp>
      <p:sp>
        <p:nvSpPr>
          <p:cNvPr id="19" name="Объект 1"/>
          <p:cNvSpPr txBox="1">
            <a:spLocks/>
          </p:cNvSpPr>
          <p:nvPr/>
        </p:nvSpPr>
        <p:spPr bwMode="auto">
          <a:xfrm>
            <a:off x="117987" y="5831514"/>
            <a:ext cx="3985384" cy="57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google.com.ua</a:t>
            </a:r>
            <a:endParaRPr lang="uk-UA" altLang="ru-RU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66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ьтат пошуку зображень за запитом &quot;dns hierarchy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95"/>
          <a:stretch/>
        </p:blipFill>
        <p:spPr bwMode="auto">
          <a:xfrm>
            <a:off x="102871" y="80011"/>
            <a:ext cx="8938260" cy="403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1"/>
          <p:cNvSpPr txBox="1">
            <a:spLocks/>
          </p:cNvSpPr>
          <p:nvPr/>
        </p:nvSpPr>
        <p:spPr bwMode="auto">
          <a:xfrm>
            <a:off x="102871" y="4114801"/>
            <a:ext cx="8775526" cy="176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ICANN (Internet Corporation for Assigned Names and Numbers) </a:t>
            </a:r>
            <a:r>
              <a:rPr lang="en-US" alt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міжнародна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некомерційна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</a:t>
            </a:r>
            <a:r>
              <a:rPr lang="en-US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пов'язаних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доменними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іменами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IP-адресами і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іншими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аспектами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alt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Інтернету</a:t>
            </a:r>
            <a:endParaRPr lang="en-US" alt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58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1"/>
          <p:cNvSpPr txBox="1">
            <a:spLocks/>
          </p:cNvSpPr>
          <p:nvPr/>
        </p:nvSpPr>
        <p:spPr bwMode="auto">
          <a:xfrm>
            <a:off x="80011" y="125731"/>
            <a:ext cx="8775526" cy="226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ru-RU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</a:t>
            </a:r>
            <a:r>
              <a:rPr lang="uk-UA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ікація</a:t>
            </a: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доменів:</a:t>
            </a:r>
          </a:p>
          <a:p>
            <a:pPr eaLnBrk="1" hangingPunct="1"/>
            <a:r>
              <a:rPr lang="en-US" altLang="ru-RU" sz="32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ccTLD</a:t>
            </a:r>
            <a:r>
              <a:rPr lang="en-US" altLang="ru-RU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(country code Top-Level Domain) – </a:t>
            </a:r>
            <a:r>
              <a:rPr lang="uk-UA" alt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національний домен верхнього рівня:</a:t>
            </a:r>
          </a:p>
          <a:p>
            <a:pPr marL="365125" lvl="1" indent="0" eaLnBrk="1" hangingPunct="1">
              <a:buNone/>
            </a:pPr>
            <a:r>
              <a:rPr lang="en-US" altLang="ru-RU" sz="3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ua</a:t>
            </a:r>
            <a:r>
              <a:rPr lang="en-US" altLang="ru-RU" sz="3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altLang="ru-RU" sz="3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укр</a:t>
            </a:r>
            <a:r>
              <a:rPr lang="en-US" altLang="ru-RU" sz="3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us, </a:t>
            </a:r>
            <a:r>
              <a:rPr lang="en-US" altLang="ru-RU" sz="3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</a:t>
            </a:r>
            <a:r>
              <a:rPr lang="en-US" altLang="ru-RU" sz="3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ru-RU" sz="3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nl</a:t>
            </a:r>
            <a:r>
              <a:rPr lang="en-US" altLang="ru-RU" sz="3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lvl="1" eaLnBrk="1" hangingPunct="1"/>
            <a:endParaRPr lang="en-US" altLang="ru-RU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80011" y="2388871"/>
            <a:ext cx="8775526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ru-RU" sz="32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gTLD</a:t>
            </a:r>
            <a:r>
              <a:rPr lang="en-US" altLang="ru-RU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(generic Top-Level Domain) – </a:t>
            </a:r>
            <a:r>
              <a:rPr lang="uk-UA" alt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загальний домен верхнього рівня:</a:t>
            </a:r>
          </a:p>
          <a:p>
            <a:pPr marL="365125" lvl="1" indent="0" eaLnBrk="1" hangingPunct="1">
              <a:buNone/>
            </a:pPr>
            <a:r>
              <a:rPr lang="en-US" altLang="ru-RU" sz="3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com, org, net, info, biz, museum</a:t>
            </a:r>
          </a:p>
          <a:p>
            <a:pPr lvl="1" eaLnBrk="1" hangingPunct="1"/>
            <a:endParaRPr lang="en-US" altLang="ru-RU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" indent="0" eaLnBrk="1" hangingPunct="1">
              <a:buNone/>
            </a:pPr>
            <a:endParaRPr lang="uk-UA" alt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80011" y="4038601"/>
            <a:ext cx="8775526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ru-RU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IDN</a:t>
            </a:r>
            <a:r>
              <a:rPr lang="en-US" altLang="ru-RU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(Internationalized Domain Names) – </a:t>
            </a:r>
            <a:r>
              <a:rPr lang="uk-UA" alt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доменні імена, які містять символи національних алфавітів</a:t>
            </a:r>
          </a:p>
        </p:txBody>
      </p:sp>
    </p:spTree>
    <p:extLst>
      <p:ext uri="{BB962C8B-B14F-4D97-AF65-F5344CB8AC3E}">
        <p14:creationId xmlns:p14="http://schemas.microsoft.com/office/powerpoint/2010/main" val="3484264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b="59841"/>
          <a:stretch/>
        </p:blipFill>
        <p:spPr>
          <a:xfrm>
            <a:off x="155257" y="125731"/>
            <a:ext cx="6462713" cy="24931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b="33343"/>
          <a:stretch/>
        </p:blipFill>
        <p:spPr>
          <a:xfrm>
            <a:off x="155257" y="2777489"/>
            <a:ext cx="7205663" cy="338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9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1"/>
          <p:cNvSpPr txBox="1">
            <a:spLocks/>
          </p:cNvSpPr>
          <p:nvPr/>
        </p:nvSpPr>
        <p:spPr bwMode="auto">
          <a:xfrm>
            <a:off x="80011" y="125731"/>
            <a:ext cx="8775526" cy="164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en-US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DNS-</a:t>
            </a:r>
            <a:r>
              <a:rPr lang="ru-RU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сервер</a:t>
            </a: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сервер, який обробляє запити на перетворення </a:t>
            </a:r>
            <a:r>
              <a:rPr lang="ru-RU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доменних</a:t>
            </a:r>
            <a:r>
              <a:rPr lang="ru-RU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 в 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IP-</a:t>
            </a:r>
            <a:r>
              <a:rPr lang="ru-RU" altLang="ru-RU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адреси</a:t>
            </a:r>
            <a:endParaRPr lang="uk-UA" alt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1"/>
          <p:cNvSpPr txBox="1">
            <a:spLocks/>
          </p:cNvSpPr>
          <p:nvPr/>
        </p:nvSpPr>
        <p:spPr bwMode="auto">
          <a:xfrm>
            <a:off x="80011" y="1885951"/>
            <a:ext cx="8775526" cy="164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27305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20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1pPr>
            <a:lvl2pPr marL="593725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6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3pPr>
            <a:lvl4pPr marL="1233488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▪"/>
              <a:defRPr sz="1400" kern="1200">
                <a:solidFill>
                  <a:srgbClr val="474747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eaLnBrk="1" hangingPunct="1">
              <a:buNone/>
            </a:pPr>
            <a:r>
              <a:rPr lang="uk-UA" altLang="ru-RU" sz="36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Хостінг</a:t>
            </a:r>
            <a:r>
              <a:rPr lang="uk-UA" altLang="ru-RU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послуга, що передбачає надання дискового простору для розміщення інформації на сервері, який має постійне з</a:t>
            </a:r>
            <a:r>
              <a:rPr lang="en-US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alt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єднання з Інтернетом.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783</Words>
  <Application>Microsoft Office PowerPoint</Application>
  <PresentationFormat>Екран (4:3)</PresentationFormat>
  <Paragraphs>118</Paragraphs>
  <Slides>21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Book Antiqua</vt:lpstr>
      <vt:lpstr>Courier New</vt:lpstr>
      <vt:lpstr>Оформлення з жовтим обрамленням 16x9</vt:lpstr>
      <vt:lpstr>Лекція 1.  Вступ у веб-розробку.</vt:lpstr>
      <vt:lpstr>1. Основи функціонування мережі Інтернету та Всесвітньої павутини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Огляд технологій, які використовуються у веб-розробці</vt:lpstr>
      <vt:lpstr>3. Основи HMTL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4. Стандарти HMTL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Типи даних та операції мови С</dc:title>
  <dc:creator/>
  <cp:lastModifiedBy/>
  <cp:revision>3</cp:revision>
  <dcterms:created xsi:type="dcterms:W3CDTF">2013-07-31T01:42:42Z</dcterms:created>
  <dcterms:modified xsi:type="dcterms:W3CDTF">2020-02-03T22:47:35Z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