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6/13/2022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0F4739-9812-4A9F-890D-2AD6BA5F6EE8}" type="datetimeFigureOut">
              <a:rPr lang="en-US" dirty="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18845AC5-A3F8-44AA-BA8F-596CDCC976D3}"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873B183-A821-4095-A363-9EC968635539}"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4D01B4-0AA5-45E6-B2E6-5FA4078AEBCF}"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AAA073D-A903-47F8-8D16-77642FB0DF1F}"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E665CEB-0076-4E37-B880-BCEA9784DE0A}" type="datetimeFigureOut">
              <a:rPr lang="en-US" dirty="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6149E5E-3896-4118-99A7-7B85668F1C5E}" type="datetimeFigureOut">
              <a:rPr lang="en-US" dirty="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6/13/2022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t>Лекція 6. </a:t>
            </a:r>
            <a:r>
              <a:rPr lang="uk-UA" b="1" dirty="0"/>
              <a:t>Управління корпоративною власністю</a:t>
            </a:r>
            <a:r>
              <a:rPr lang="ru-RU" dirty="0"/>
              <a:t/>
            </a:r>
            <a:br>
              <a:rPr lang="ru-RU" dirty="0"/>
            </a:br>
            <a:endParaRPr lang="ru-RU" dirty="0"/>
          </a:p>
        </p:txBody>
      </p:sp>
      <p:sp>
        <p:nvSpPr>
          <p:cNvPr id="3" name="Подзаголовок 2"/>
          <p:cNvSpPr>
            <a:spLocks noGrp="1"/>
          </p:cNvSpPr>
          <p:nvPr>
            <p:ph type="subTitle" idx="1"/>
          </p:nvPr>
        </p:nvSpPr>
        <p:spPr>
          <a:xfrm>
            <a:off x="1154955" y="4121240"/>
            <a:ext cx="8825658" cy="1429554"/>
          </a:xfrm>
        </p:spPr>
        <p:txBody>
          <a:bodyPr>
            <a:normAutofit fontScale="92500" lnSpcReduction="10000"/>
          </a:bodyPr>
          <a:lstStyle/>
          <a:p>
            <a:r>
              <a:rPr lang="uk-UA" dirty="0" smtClean="0"/>
              <a:t>6.1</a:t>
            </a:r>
            <a:r>
              <a:rPr lang="uk-UA" dirty="0"/>
              <a:t>. Поняття власності в </a:t>
            </a:r>
            <a:r>
              <a:rPr lang="uk-UA" dirty="0" smtClean="0"/>
              <a:t>корпораціях.</a:t>
            </a:r>
            <a:endParaRPr lang="ru-RU" dirty="0"/>
          </a:p>
          <a:p>
            <a:r>
              <a:rPr lang="uk-UA" dirty="0"/>
              <a:t>6</a:t>
            </a:r>
            <a:r>
              <a:rPr lang="uk-UA" dirty="0" smtClean="0"/>
              <a:t>.2</a:t>
            </a:r>
            <a:r>
              <a:rPr lang="uk-UA" dirty="0"/>
              <a:t>. Управління власністю в акціонерних товариствах. </a:t>
            </a:r>
            <a:endParaRPr lang="ru-RU" dirty="0"/>
          </a:p>
          <a:p>
            <a:r>
              <a:rPr lang="uk-UA" dirty="0"/>
              <a:t>6</a:t>
            </a:r>
            <a:r>
              <a:rPr lang="uk-UA" dirty="0" smtClean="0"/>
              <a:t>.3</a:t>
            </a:r>
            <a:r>
              <a:rPr lang="uk-UA" dirty="0"/>
              <a:t>. Методи управління корпоративною власністю. </a:t>
            </a:r>
            <a:endParaRPr lang="ru-RU" dirty="0"/>
          </a:p>
          <a:p>
            <a:r>
              <a:rPr lang="uk-UA" dirty="0"/>
              <a:t>6</a:t>
            </a:r>
            <a:r>
              <a:rPr lang="uk-UA" dirty="0" smtClean="0"/>
              <a:t>.4</a:t>
            </a:r>
            <a:r>
              <a:rPr lang="uk-UA" dirty="0"/>
              <a:t>. Система показників управління корпоративною власністю.</a:t>
            </a:r>
            <a:endParaRPr lang="ru-RU" dirty="0"/>
          </a:p>
          <a:p>
            <a:endParaRPr lang="ru-RU" dirty="0"/>
          </a:p>
        </p:txBody>
      </p:sp>
    </p:spTree>
    <p:extLst>
      <p:ext uri="{BB962C8B-B14F-4D97-AF65-F5344CB8AC3E}">
        <p14:creationId xmlns:p14="http://schemas.microsoft.com/office/powerpoint/2010/main" val="38581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0911" y="2356834"/>
            <a:ext cx="11191741" cy="4172755"/>
          </a:xfrm>
        </p:spPr>
        <p:txBody>
          <a:bodyPr>
            <a:normAutofit lnSpcReduction="10000"/>
          </a:bodyPr>
          <a:lstStyle/>
          <a:p>
            <a:pPr algn="just"/>
            <a:r>
              <a:rPr lang="uk-UA" b="1" i="1" dirty="0"/>
              <a:t>Ринкова (курсова) вартість </a:t>
            </a:r>
            <a:r>
              <a:rPr lang="uk-UA" dirty="0"/>
              <a:t>- це ціна, за якою акції певного акціо­нерного товариства продаються і купуються в конкретний день. Вона не є фіксованою за розміром. Ринкова ціна змінюється. Саме зміна ринкової вартості акцій дозволяє з'ясувати, наскільки ефективно працює </a:t>
            </a:r>
            <a:r>
              <a:rPr lang="uk-UA" dirty="0" smtClean="0"/>
              <a:t>акціонерне </a:t>
            </a:r>
            <a:r>
              <a:rPr lang="uk-UA" dirty="0"/>
              <a:t>товариство, наскільки ефективний в ньому менеджмент, наскільки привабливими є акції для їх власників. Завдячуючи зміні ринкових цін на акції відбувається рух акцій від одних власників до інших. вартість може бути більшою або меншою від номінальної вар­тості. Якщо ринкова вартість акцій є більшою, ніж номінальна, то це озна­чає, що інвестори погоджуються сплатити більше грошей за акції певного товариства, оскільки вони вважають діяльність товариства ефективною, тобто товариство може забезпечити ефективну дивідендну політику.</a:t>
            </a:r>
            <a:endParaRPr lang="ru-RU" dirty="0"/>
          </a:p>
          <a:p>
            <a:pPr algn="just"/>
            <a:r>
              <a:rPr lang="uk-UA" dirty="0"/>
              <a:t>Крім вище перелічених, існує ряд факторів, які впливають на роз­мір ринкової вартості акції. Попит та пропозиція на ринку цінних папе­рів, стан та результати діяльності емітента становлять лише деякі з них. Не менш важливими є вартість позикового капіталу та темпи інфляції в країні. Так високі темпи інфляції в країні створюють не лише фактор впливу на ринкову вартість акцій, але й фактор загрози нормальному функціонуванню фондового ринку взагалі.</a:t>
            </a:r>
            <a:endParaRPr lang="ru-RU" dirty="0"/>
          </a:p>
          <a:p>
            <a:endParaRPr lang="ru-RU" dirty="0"/>
          </a:p>
        </p:txBody>
      </p:sp>
    </p:spTree>
    <p:extLst>
      <p:ext uri="{BB962C8B-B14F-4D97-AF65-F5344CB8AC3E}">
        <p14:creationId xmlns:p14="http://schemas.microsoft.com/office/powerpoint/2010/main" val="272702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1168" y="540914"/>
            <a:ext cx="8761413" cy="1584101"/>
          </a:xfrm>
        </p:spPr>
        <p:txBody>
          <a:bodyPr/>
          <a:lstStyle/>
          <a:p>
            <a:r>
              <a:rPr lang="uk-UA" sz="1400" b="1" i="1" dirty="0"/>
              <a:t>Балансова вартість акцій </a:t>
            </a:r>
            <a:r>
              <a:rPr lang="uk-UA" sz="1400" i="1" dirty="0"/>
              <a:t>- </a:t>
            </a:r>
            <a:r>
              <a:rPr lang="uk-UA" sz="1400" dirty="0"/>
              <a:t>це вартість, яка розраховується за ба­лансовими документами емітента. Умовно її визначають як вартість од­нієї частки майна емітента, який припадає на одну акцію, в тому разі, якби емітент підлягав ліквідації у цю мить. Тобто у розрахунок </a:t>
            </a:r>
            <a:r>
              <a:rPr lang="uk-UA" sz="1400" dirty="0" smtClean="0"/>
              <a:t>приймаються </a:t>
            </a:r>
            <a:r>
              <a:rPr lang="uk-UA" sz="1400" dirty="0"/>
              <a:t>балансова вартість майна та коштів емітента, включаючи нерозпо­ділені прибутки минулих років. На момент створення акціонерного това­риства балансова вартість акцій, як правило, співпадає із їх номінальною в</a:t>
            </a:r>
            <a:r>
              <a:rPr lang="uk-UA" sz="1400" dirty="0" smtClean="0"/>
              <a:t>артістю</a:t>
            </a:r>
            <a:r>
              <a:rPr lang="uk-UA" sz="1400" dirty="0"/>
              <a:t>.</a:t>
            </a:r>
            <a:r>
              <a:rPr lang="ru-RU" sz="1600" dirty="0"/>
              <a:t/>
            </a:r>
            <a:br>
              <a:rPr lang="ru-RU" sz="1600" dirty="0"/>
            </a:br>
            <a:endParaRPr lang="ru-RU" sz="1600" dirty="0"/>
          </a:p>
        </p:txBody>
      </p:sp>
      <p:sp>
        <p:nvSpPr>
          <p:cNvPr id="3" name="Объект 2"/>
          <p:cNvSpPr>
            <a:spLocks noGrp="1"/>
          </p:cNvSpPr>
          <p:nvPr>
            <p:ph idx="1"/>
          </p:nvPr>
        </p:nvSpPr>
        <p:spPr>
          <a:xfrm>
            <a:off x="553792" y="2382592"/>
            <a:ext cx="11153104" cy="4475407"/>
          </a:xfrm>
        </p:spPr>
        <p:txBody>
          <a:bodyPr>
            <a:normAutofit fontScale="77500" lnSpcReduction="20000"/>
          </a:bodyPr>
          <a:lstStyle/>
          <a:p>
            <a:pPr algn="just"/>
            <a:r>
              <a:rPr lang="uk-UA" dirty="0" smtClean="0"/>
              <a:t>Залежно </a:t>
            </a:r>
            <a:r>
              <a:rPr lang="uk-UA" i="1" dirty="0"/>
              <a:t>від форми, </a:t>
            </a:r>
            <a:r>
              <a:rPr lang="uk-UA" dirty="0"/>
              <a:t>у якій з</a:t>
            </a:r>
            <a:r>
              <a:rPr lang="uk-UA" dirty="0" smtClean="0"/>
              <a:t>дійснюється </a:t>
            </a:r>
            <a:r>
              <a:rPr lang="uk-UA" dirty="0"/>
              <a:t>випуск та обіг, акції поділяються на ті, що мають паперову форму, і ті, які мають непаперову форму. Перший вид акцій інколи та­кож називають акціями в матеріалізованій формі або сертифікатній; другий - нематеріалізованими, </a:t>
            </a:r>
            <a:r>
              <a:rPr lang="uk-UA" dirty="0" err="1"/>
              <a:t>безсертифікатними</a:t>
            </a:r>
            <a:r>
              <a:rPr lang="uk-UA" dirty="0"/>
              <a:t>, непаперовими або електронними акціями.</a:t>
            </a:r>
            <a:endParaRPr lang="ru-RU" dirty="0"/>
          </a:p>
          <a:p>
            <a:pPr algn="just"/>
            <a:r>
              <a:rPr lang="uk-UA" dirty="0"/>
              <a:t>Залежно </a:t>
            </a:r>
            <a:r>
              <a:rPr lang="uk-UA" i="1" dirty="0"/>
              <a:t>від якісної та кількісної характеристики майнових і немайнових прав, </a:t>
            </a:r>
            <a:r>
              <a:rPr lang="uk-UA" dirty="0"/>
              <a:t>що надаються власникові акцій, акції поділяються на </a:t>
            </a:r>
            <a:r>
              <a:rPr lang="uk-UA" b="1" dirty="0"/>
              <a:t>прості та привілейовані</a:t>
            </a:r>
            <a:r>
              <a:rPr lang="uk-UA" dirty="0"/>
              <a:t>. У загальному вигляді </a:t>
            </a:r>
            <a:r>
              <a:rPr lang="uk-UA" i="1" dirty="0"/>
              <a:t>під </a:t>
            </a:r>
            <a:r>
              <a:rPr lang="uk-UA" b="1" i="1" dirty="0"/>
              <a:t>простими акціями</a:t>
            </a:r>
            <a:r>
              <a:rPr lang="uk-UA" i="1" dirty="0"/>
              <a:t> </a:t>
            </a:r>
            <a:r>
              <a:rPr lang="uk-UA" dirty="0"/>
              <a:t>мають на увазі, коли власникові однієї акції належить один голос при голосуванні на загальних зборах акціонерів, ставка дивіденду є нефіксованою, а ко­ристування іншими майновими та немайновими правами здійснюється в однаковому для всіх акціонерів порядку, крім тих, які визначені для власників привілейованих акцій. Доход у вигляді дивіденду за простою акцією виплачується в останню чергу, тобто після виплати дивідендів за привілейованими акціями. Дивіденди, як правило, виплачуються у разі отримання емітентом достатнього чистого прибутку. Якщо емітент за наслідками річної діяльності отримав незначний прибуток або закінчив господарський рік зі збитком, то дивіденди за простою акцією, як прави­ло, не виплачуються. Тобто виплата дивідендів за простими акціями не гарантується емітентом. При ліквідації акціонерного товариства власник простої акції отримує пропорційну частку майна емітента в останню чер­гу, тобто після розрахунку емітента з державою, кредиторами, трудовим колективом та власниками привілейованих акцій.</a:t>
            </a:r>
            <a:endParaRPr lang="ru-RU" dirty="0"/>
          </a:p>
          <a:p>
            <a:pPr algn="just"/>
            <a:r>
              <a:rPr lang="uk-UA" dirty="0"/>
              <a:t>Під </a:t>
            </a:r>
            <a:r>
              <a:rPr lang="uk-UA" b="1" i="1" dirty="0"/>
              <a:t>привілейованою акцією</a:t>
            </a:r>
            <a:r>
              <a:rPr lang="uk-UA" i="1" dirty="0"/>
              <a:t> </a:t>
            </a:r>
            <a:r>
              <a:rPr lang="uk-UA" dirty="0"/>
              <a:t>мають на увазі акцію, власник якої має пев­ні привілеї порівняно з власником простої акції цього ж емітента. Суть при­вілеїв визначається в установчих документах емітента. Найчастіше приві­леї полягають у тому, що власник привілейованої акції отримує фіксований і гарантований дивіденд, тобто акціонерне товариство зобов'язується спла­чувати сталу суму доходу за акціями (як правило, ця сума встановлюється у відсотках до номінальної вартості акції). Дивіденди за привілейованими акціями виплачуються до виплати дивідендів за простими акціями неза­лежно від результатів діяльності акціонерного товариства протягом фінан­сового року. Привілеї також можуть мати й інші форми, наприклад, надання пріоритетного права на одержання власником привілейованої акції належ­ної йому частки при розподілі майна акціонерного товариства в разі його ліквідації або надання власникові однієї такої акції кількох голосів при про­веденні голосування на загальних зборах акціонерів. Існування цих акцій повинно бути дозволено законодавством і передбачено статутом емітента.</a:t>
            </a:r>
            <a:endParaRPr lang="ru-RU" dirty="0"/>
          </a:p>
          <a:p>
            <a:endParaRPr lang="ru-RU" dirty="0"/>
          </a:p>
        </p:txBody>
      </p:sp>
    </p:spTree>
    <p:extLst>
      <p:ext uri="{BB962C8B-B14F-4D97-AF65-F5344CB8AC3E}">
        <p14:creationId xmlns:p14="http://schemas.microsoft.com/office/powerpoint/2010/main" val="300258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276" y="2382593"/>
            <a:ext cx="11217499" cy="4353058"/>
          </a:xfrm>
        </p:spPr>
        <p:txBody>
          <a:bodyPr>
            <a:normAutofit lnSpcReduction="10000"/>
          </a:bodyPr>
          <a:lstStyle/>
          <a:p>
            <a:pPr algn="just"/>
            <a:r>
              <a:rPr lang="uk-UA" dirty="0"/>
              <a:t>Іноді випускають </a:t>
            </a:r>
            <a:r>
              <a:rPr lang="uk-UA" b="1" i="1" dirty="0"/>
              <a:t>кумулятивні привілейовані акції</a:t>
            </a:r>
            <a:r>
              <a:rPr lang="uk-UA" i="1" dirty="0"/>
              <a:t>. </a:t>
            </a:r>
            <a:r>
              <a:rPr lang="uk-UA" dirty="0"/>
              <a:t>У цьому разі фік­сований дивіденд по привілейованій акції у певному році або протягом кількох років не виплачується, хоча й нараховується. Акціонер одержить дохід у наступному за минулим або минулими роками, і цей дохід буде </a:t>
            </a:r>
            <a:r>
              <a:rPr lang="uk-UA" dirty="0" smtClean="0"/>
              <a:t>складатися </a:t>
            </a:r>
            <a:r>
              <a:rPr lang="uk-UA" dirty="0"/>
              <a:t>із суми дивідендів, які були нараховані за минулі роки. Тобто в одній виплаті буде акумульована сума дивідендів за певний період часу. При ліквідації емітенту власник привілейованої акції одержує пропорцій­ну частку майна емітента у передостанню чергу, тобто після розрахунку емітента з державою, кредиторами та трудовим колективом. У більшості випадків "привілейоване" становище власників у май­новій частині прав поєднується зі зменшенням прав у немайновій час­тині. Тобто надання переважного права на отримання дивідендів, прав гарантованого й фіксованого розміру щорічного дивіденду досить часто супроводжується позбавленням власника привілейованих акцій права на управління акціонерним товариством.</a:t>
            </a:r>
            <a:endParaRPr lang="ru-RU" dirty="0"/>
          </a:p>
          <a:p>
            <a:pPr algn="just"/>
            <a:r>
              <a:rPr lang="uk-UA" dirty="0"/>
              <a:t>Законодавство різних країн визначає досить часто пропорції, у яких мають випускатися прості та привілейовані акції одного акціонерного товариства. В Україні привілейовані акції не можуть бути випущені на суму, </a:t>
            </a:r>
            <a:r>
              <a:rPr lang="uk-UA" b="1" dirty="0"/>
              <a:t>що перевищує 10 відсотків статутного фонду товариства</a:t>
            </a:r>
            <a:r>
              <a:rPr lang="uk-UA" dirty="0"/>
              <a:t>.</a:t>
            </a:r>
            <a:endParaRPr lang="ru-RU" dirty="0"/>
          </a:p>
          <a:p>
            <a:endParaRPr lang="ru-RU" dirty="0"/>
          </a:p>
        </p:txBody>
      </p:sp>
    </p:spTree>
    <p:extLst>
      <p:ext uri="{BB962C8B-B14F-4D97-AF65-F5344CB8AC3E}">
        <p14:creationId xmlns:p14="http://schemas.microsoft.com/office/powerpoint/2010/main" val="105714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149120" y="1957589"/>
            <a:ext cx="9978225" cy="4708326"/>
          </a:xfrm>
          <a:prstGeom prst="rect">
            <a:avLst/>
          </a:prstGeom>
        </p:spPr>
      </p:pic>
    </p:spTree>
    <p:extLst>
      <p:ext uri="{BB962C8B-B14F-4D97-AF65-F5344CB8AC3E}">
        <p14:creationId xmlns:p14="http://schemas.microsoft.com/office/powerpoint/2010/main" val="116698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9549" y="2603499"/>
            <a:ext cx="11114468" cy="4054877"/>
          </a:xfrm>
        </p:spPr>
        <p:txBody>
          <a:bodyPr>
            <a:normAutofit fontScale="92500" lnSpcReduction="10000"/>
          </a:bodyPr>
          <a:lstStyle/>
          <a:p>
            <a:pPr algn="just"/>
            <a:r>
              <a:rPr lang="uk-UA" b="1" i="1" dirty="0"/>
              <a:t>Вирішальний пакет першого рівня </a:t>
            </a:r>
            <a:r>
              <a:rPr lang="uk-UA" dirty="0"/>
              <a:t>(абсолютний) має включати таку кількість акцій, яка забезпечує його власникові можливість самостійно приймати будь-яке рішення щодо діяльності товариства. Максимально сприятливий розмір цього пакета складає 75 % загальної кількості голосуючих акцій, тобто ¾ усіх голосів. </a:t>
            </a:r>
            <a:endParaRPr lang="ru-RU" dirty="0"/>
          </a:p>
          <a:p>
            <a:pPr algn="just"/>
            <a:r>
              <a:rPr lang="uk-UA" b="1" i="1" dirty="0"/>
              <a:t>Вирішальний пакет другого рівня </a:t>
            </a:r>
            <a:r>
              <a:rPr lang="uk-UA" dirty="0"/>
              <a:t> забезпечує власникові просту більшість голосів на загальних зборах товариства і становить мінімум 50 % плюс одну акцію, що надає йому можливість приймати більшість рішень (крім тих, які стосуються зміни статуту товариства, припинення його діяльності, а також створення та припинення діяльності дочірніх підприємств, філій і представництв товариства). </a:t>
            </a:r>
            <a:endParaRPr lang="ru-RU" dirty="0"/>
          </a:p>
          <a:p>
            <a:pPr algn="just"/>
            <a:r>
              <a:rPr lang="uk-UA" b="1" i="1" dirty="0"/>
              <a:t>Блокуючий пакет першого рівня </a:t>
            </a:r>
            <a:r>
              <a:rPr lang="uk-UA" dirty="0"/>
              <a:t>дає змогу блокувати рішення, що приймаються більшістю голосів і 50 % загальної кількості голосуючих акцій товариства, тобто ½ усіх голосів. </a:t>
            </a:r>
            <a:endParaRPr lang="ru-RU" dirty="0"/>
          </a:p>
          <a:p>
            <a:pPr algn="just"/>
            <a:r>
              <a:rPr lang="uk-UA" b="1" i="1" dirty="0"/>
              <a:t>Блокуючий пакет другого рівня </a:t>
            </a:r>
            <a:r>
              <a:rPr lang="uk-UA" dirty="0"/>
              <a:t>дає можливість його власнику блокувати правомочність загальних зборів товариства ( для визнання зборів </a:t>
            </a:r>
            <a:r>
              <a:rPr lang="uk-UA" dirty="0" err="1"/>
              <a:t>неправомічними</a:t>
            </a:r>
            <a:r>
              <a:rPr lang="uk-UA" dirty="0"/>
              <a:t> необхідно мати 40 % + 1 акцію загальної </a:t>
            </a:r>
            <a:r>
              <a:rPr lang="uk-UA" dirty="0" smtClean="0"/>
              <a:t>кількості голосуючих акцій товариства).</a:t>
            </a:r>
            <a:endParaRPr lang="ru-RU" dirty="0"/>
          </a:p>
        </p:txBody>
      </p:sp>
    </p:spTree>
    <p:extLst>
      <p:ext uri="{BB962C8B-B14F-4D97-AF65-F5344CB8AC3E}">
        <p14:creationId xmlns:p14="http://schemas.microsoft.com/office/powerpoint/2010/main" val="2536250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5307" y="2423194"/>
            <a:ext cx="11204620" cy="4183667"/>
          </a:xfrm>
        </p:spPr>
        <p:txBody>
          <a:bodyPr>
            <a:normAutofit lnSpcReduction="10000"/>
          </a:bodyPr>
          <a:lstStyle/>
          <a:p>
            <a:pPr algn="just"/>
            <a:r>
              <a:rPr lang="uk-UA" b="1" i="1" dirty="0"/>
              <a:t>Блокуючий пакет третього рівня – </a:t>
            </a:r>
            <a:r>
              <a:rPr lang="uk-UA" dirty="0"/>
              <a:t>це така кількість акцій</a:t>
            </a:r>
            <a:r>
              <a:rPr lang="uk-UA" b="1" i="1" dirty="0"/>
              <a:t> (</a:t>
            </a:r>
            <a:r>
              <a:rPr lang="uk-UA" dirty="0"/>
              <a:t>25 % + 1 акція), яка дає можливість його власнику блокувати рішення загальних зборів товариства, що потребують  ¾ усіх голосів. </a:t>
            </a:r>
            <a:endParaRPr lang="ru-RU" dirty="0"/>
          </a:p>
          <a:p>
            <a:pPr algn="just"/>
            <a:r>
              <a:rPr lang="uk-UA" b="1" i="1" dirty="0"/>
              <a:t>Ініціативний пакет першого рівня</a:t>
            </a:r>
            <a:r>
              <a:rPr lang="uk-UA" dirty="0"/>
              <a:t>, </a:t>
            </a:r>
            <a:r>
              <a:rPr lang="uk-UA" dirty="0" smtClean="0"/>
              <a:t>розмір </a:t>
            </a:r>
            <a:r>
              <a:rPr lang="uk-UA" dirty="0"/>
              <a:t>якого становить </a:t>
            </a:r>
            <a:r>
              <a:rPr lang="uk-UA" b="1" i="1" dirty="0"/>
              <a:t> </a:t>
            </a:r>
            <a:r>
              <a:rPr lang="uk-UA" dirty="0"/>
              <a:t>20 % загальної кількості голосуючих акцій товариства, дає змогу його власникові вимагати перевірки фінансово-господарської діяльності правління і скликання позачергових загальних зборів товариства, у разі відмови – скликати їх самостійно. </a:t>
            </a:r>
            <a:endParaRPr lang="ru-RU" dirty="0"/>
          </a:p>
          <a:p>
            <a:pPr algn="just"/>
            <a:r>
              <a:rPr lang="uk-UA" b="1" i="1" dirty="0"/>
              <a:t>Розмір ініціативного пакету другого рівня </a:t>
            </a:r>
            <a:r>
              <a:rPr lang="uk-UA" dirty="0"/>
              <a:t>становить 10 % загальної кількості голосуючих акцій товариства, дає право його власникові вимагати включення питань до порядку денного загальних зборів  товариства. </a:t>
            </a:r>
            <a:endParaRPr lang="ru-RU" dirty="0"/>
          </a:p>
          <a:p>
            <a:pPr algn="just"/>
            <a:r>
              <a:rPr lang="uk-UA" dirty="0"/>
              <a:t>Залежно від </a:t>
            </a:r>
            <a:r>
              <a:rPr lang="uk-UA" i="1" dirty="0"/>
              <a:t>форм розпорядження </a:t>
            </a:r>
            <a:r>
              <a:rPr lang="uk-UA" dirty="0"/>
              <a:t>акції поділяються на </a:t>
            </a:r>
            <a:r>
              <a:rPr lang="uk-UA" b="1" dirty="0"/>
              <a:t>іменні </a:t>
            </a:r>
            <a:r>
              <a:rPr lang="uk-UA" dirty="0"/>
              <a:t>та на </a:t>
            </a:r>
            <a:r>
              <a:rPr lang="uk-UA" b="1" dirty="0"/>
              <a:t>пред'явника.</a:t>
            </a:r>
            <a:r>
              <a:rPr lang="uk-UA" dirty="0"/>
              <a:t> </a:t>
            </a:r>
            <a:endParaRPr lang="uk-UA" dirty="0" smtClean="0"/>
          </a:p>
          <a:p>
            <a:pPr algn="just"/>
            <a:r>
              <a:rPr lang="uk-UA" b="1" i="1" dirty="0" smtClean="0"/>
              <a:t>Іменні </a:t>
            </a:r>
            <a:r>
              <a:rPr lang="uk-UA" b="1" i="1" dirty="0"/>
              <a:t>акції</a:t>
            </a:r>
            <a:r>
              <a:rPr lang="uk-UA" i="1" dirty="0"/>
              <a:t> - </a:t>
            </a:r>
            <a:r>
              <a:rPr lang="uk-UA" dirty="0"/>
              <a:t>це акції, за умовами випуску яких акціонери повинні реєструватися у книзі реєстрації власників іменних акцій, яку може вести сам емітент або за його дорученням реєстратор чи депозитарій.</a:t>
            </a:r>
            <a:endParaRPr lang="ru-RU" dirty="0"/>
          </a:p>
          <a:p>
            <a:endParaRPr lang="ru-RU" dirty="0"/>
          </a:p>
        </p:txBody>
      </p:sp>
    </p:spTree>
    <p:extLst>
      <p:ext uri="{BB962C8B-B14F-4D97-AF65-F5344CB8AC3E}">
        <p14:creationId xmlns:p14="http://schemas.microsoft.com/office/powerpoint/2010/main" val="24134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5105" y="605308"/>
            <a:ext cx="8761413" cy="1532584"/>
          </a:xfrm>
        </p:spPr>
        <p:txBody>
          <a:bodyPr/>
          <a:lstStyle/>
          <a:p>
            <a:r>
              <a:rPr lang="uk-UA" sz="2000" b="1" i="1" dirty="0"/>
              <a:t>Акції на пред'явника</a:t>
            </a:r>
            <a:r>
              <a:rPr lang="uk-UA" sz="2000" i="1" dirty="0"/>
              <a:t> - </a:t>
            </a:r>
            <a:r>
              <a:rPr lang="uk-UA" sz="2000" dirty="0"/>
              <a:t>це акції, відповідно до умов випуску яких учасники акцій не повинні реєструватися в книгах реєстрації власників акцій, а емітенти (реєстратори чи депозитарії) не повинні вести вказані книги.</a:t>
            </a:r>
            <a:r>
              <a:rPr lang="ru-RU" sz="2000" dirty="0"/>
              <a:t/>
            </a:r>
            <a:br>
              <a:rPr lang="ru-RU" sz="2000" dirty="0"/>
            </a:br>
            <a:endParaRPr lang="ru-RU" sz="2000" dirty="0"/>
          </a:p>
        </p:txBody>
      </p:sp>
      <p:sp>
        <p:nvSpPr>
          <p:cNvPr id="3" name="Объект 2"/>
          <p:cNvSpPr>
            <a:spLocks noGrp="1"/>
          </p:cNvSpPr>
          <p:nvPr>
            <p:ph idx="1"/>
          </p:nvPr>
        </p:nvSpPr>
        <p:spPr>
          <a:xfrm>
            <a:off x="528034" y="2343956"/>
            <a:ext cx="11140225" cy="4514044"/>
          </a:xfrm>
        </p:spPr>
        <p:txBody>
          <a:bodyPr>
            <a:normAutofit fontScale="92500" lnSpcReduction="20000"/>
          </a:bodyPr>
          <a:lstStyle/>
          <a:p>
            <a:pPr algn="just"/>
            <a:r>
              <a:rPr lang="uk-UA" dirty="0"/>
              <a:t>У залежності від того, </a:t>
            </a:r>
            <a:r>
              <a:rPr lang="uk-UA" i="1" dirty="0"/>
              <a:t>на якій основі акціонерне товариство передає акції </a:t>
            </a:r>
            <a:r>
              <a:rPr lang="uk-UA" dirty="0"/>
              <a:t>інвесторам – оплатній чи безоплатній, акції поділяються на </a:t>
            </a:r>
            <a:r>
              <a:rPr lang="uk-UA" b="1" i="1" dirty="0"/>
              <a:t>оплатні акції та преміальні</a:t>
            </a:r>
            <a:r>
              <a:rPr lang="uk-UA" i="1" dirty="0"/>
              <a:t>. </a:t>
            </a:r>
            <a:r>
              <a:rPr lang="uk-UA" dirty="0"/>
              <a:t>Найбільш поширеним є розповсюдження акцій па оплатній основі, преміальні випускаються лише у окремих випадках і а переслідують певну мету.</a:t>
            </a:r>
            <a:endParaRPr lang="ru-RU" dirty="0"/>
          </a:p>
          <a:p>
            <a:pPr algn="just"/>
            <a:r>
              <a:rPr lang="uk-UA" dirty="0"/>
              <a:t>Для збільшення розміру статутного фонду, на суму отриманого при­бутку може </a:t>
            </a:r>
            <a:r>
              <a:rPr lang="uk-UA" dirty="0" smtClean="0"/>
              <a:t>здійснюватися </a:t>
            </a:r>
            <a:r>
              <a:rPr lang="uk-UA" b="1" dirty="0"/>
              <a:t>додаткова емісія акцій</a:t>
            </a:r>
            <a:r>
              <a:rPr lang="uk-UA" dirty="0"/>
              <a:t>. Оскільки прибуток «</a:t>
            </a:r>
            <a:r>
              <a:rPr lang="uk-UA" dirty="0" err="1"/>
              <a:t>заробляється</a:t>
            </a:r>
            <a:r>
              <a:rPr lang="uk-UA" dirty="0"/>
              <a:t>» акціонерним капіталом, то додаткові акції знаходяться в колективній власності акціонерів, тобто додаткові акції розповсюджу­ються серед акціонерів безоплатно. В цьому разі акціонерне товариство коленому своєму акціонерові передає додатково випущені акції </a:t>
            </a:r>
            <a:r>
              <a:rPr lang="uk-UA" dirty="0" err="1"/>
              <a:t>пропор­ційно</a:t>
            </a:r>
            <a:r>
              <a:rPr lang="uk-UA" dirty="0"/>
              <a:t> кількості акцій, якими володіє акціонер, як премію. У цьому разі говорять про випуск преміальних акцій. Випуски преміальних акцій свідчать і, про те, що акціонерне товариство виконувало свою підприємницьку діяльність ефективно і з часом фактична частка акціонера у майні товариства збільшилася. Преміальні акції являють собою документальне підтвердження збільшення розміру частки майна акціонерного товариства, яка належить акціонеру.</a:t>
            </a:r>
            <a:endParaRPr lang="ru-RU" dirty="0"/>
          </a:p>
          <a:p>
            <a:pPr marL="0" indent="0" algn="just">
              <a:buNone/>
            </a:pPr>
            <a:r>
              <a:rPr lang="uk-UA" b="1" dirty="0"/>
              <a:t>Залежно від </a:t>
            </a:r>
            <a:r>
              <a:rPr lang="uk-UA" b="1" i="1" dirty="0"/>
              <a:t>кола інвесторів, на яких орієнтується випуск акцій, вони</a:t>
            </a:r>
            <a:r>
              <a:rPr lang="uk-UA" b="1" dirty="0"/>
              <a:t> поділяються на акції:</a:t>
            </a:r>
            <a:endParaRPr lang="ru-RU" b="1" dirty="0"/>
          </a:p>
          <a:p>
            <a:pPr algn="just"/>
            <a:r>
              <a:rPr lang="uk-UA" dirty="0"/>
              <a:t>а) що </a:t>
            </a:r>
            <a:r>
              <a:rPr lang="uk-UA" i="1" dirty="0"/>
              <a:t>пропонуються для відкритого продажу;</a:t>
            </a:r>
            <a:endParaRPr lang="ru-RU" dirty="0"/>
          </a:p>
          <a:p>
            <a:pPr algn="just"/>
            <a:r>
              <a:rPr lang="uk-UA" dirty="0"/>
              <a:t>б) що </a:t>
            </a:r>
            <a:r>
              <a:rPr lang="uk-UA" i="1" dirty="0"/>
              <a:t>пропонуються у порядку цільового продажу;</a:t>
            </a:r>
            <a:endParaRPr lang="ru-RU" dirty="0"/>
          </a:p>
          <a:p>
            <a:pPr algn="just"/>
            <a:r>
              <a:rPr lang="uk-UA" dirty="0"/>
              <a:t>в) що </a:t>
            </a:r>
            <a:r>
              <a:rPr lang="uk-UA" i="1" dirty="0"/>
              <a:t>розміщуються серед засновників товариства.</a:t>
            </a:r>
            <a:endParaRPr lang="ru-RU" dirty="0"/>
          </a:p>
          <a:p>
            <a:endParaRPr lang="ru-RU" dirty="0"/>
          </a:p>
        </p:txBody>
      </p:sp>
    </p:spTree>
    <p:extLst>
      <p:ext uri="{BB962C8B-B14F-4D97-AF65-F5344CB8AC3E}">
        <p14:creationId xmlns:p14="http://schemas.microsoft.com/office/powerpoint/2010/main" val="3898683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3792" y="2436074"/>
            <a:ext cx="11165983" cy="4299576"/>
          </a:xfrm>
        </p:spPr>
        <p:txBody>
          <a:bodyPr>
            <a:normAutofit fontScale="92500" lnSpcReduction="20000"/>
          </a:bodyPr>
          <a:lstStyle/>
          <a:p>
            <a:pPr algn="just"/>
            <a:r>
              <a:rPr lang="uk-UA" dirty="0"/>
              <a:t>Коли мова йде про "</a:t>
            </a:r>
            <a:r>
              <a:rPr lang="uk-UA" b="1" i="1" dirty="0"/>
              <a:t>вільний обіг</a:t>
            </a:r>
            <a:r>
              <a:rPr lang="uk-UA" dirty="0"/>
              <a:t>", то мається на увазі, що акціонерне товариство, випускаючи акції, вважає, що будь-яка фізична особа чи ін­ститут можуть придбати зазначені акції і на цій підставі стати співвлас­ником товариства.</a:t>
            </a:r>
            <a:endParaRPr lang="ru-RU" dirty="0"/>
          </a:p>
          <a:p>
            <a:pPr marL="0" indent="0" algn="just">
              <a:buNone/>
            </a:pPr>
            <a:r>
              <a:rPr lang="uk-UA" dirty="0"/>
              <a:t>На фондових ринках зарубіжних країн існує два види «приватних» випусків акцій: так звані "цільові" і "закриті" випуски. </a:t>
            </a:r>
            <a:endParaRPr lang="uk-UA" dirty="0" smtClean="0"/>
          </a:p>
          <a:p>
            <a:pPr algn="just"/>
            <a:r>
              <a:rPr lang="uk-UA" b="1" i="1" dirty="0" smtClean="0"/>
              <a:t>Цільовий </a:t>
            </a:r>
            <a:r>
              <a:rPr lang="uk-UA" b="1" i="1" dirty="0"/>
              <a:t>випуск і обіг акцій </a:t>
            </a:r>
            <a:r>
              <a:rPr lang="uk-UA" dirty="0"/>
              <a:t>має місце тоді, коли акціонерне товариство випускає акції і має попередню домовленість із конкретними інститутами та особами щодо придбання ними всього випуску. Така домовленість, як правило, укладається з інститутами та особами, які не є засновниками акціонер­ного товариства.</a:t>
            </a:r>
            <a:endParaRPr lang="ru-RU" dirty="0"/>
          </a:p>
          <a:p>
            <a:pPr algn="just"/>
            <a:r>
              <a:rPr lang="uk-UA" dirty="0"/>
              <a:t>Під </a:t>
            </a:r>
            <a:r>
              <a:rPr lang="uk-UA" b="1" i="1" dirty="0"/>
              <a:t>закритими випусками акцій</a:t>
            </a:r>
            <a:r>
              <a:rPr lang="uk-UA" i="1" dirty="0"/>
              <a:t>, </a:t>
            </a:r>
            <a:r>
              <a:rPr lang="uk-UA" dirty="0"/>
              <a:t>як правило, розуміються такі, коли акції випускаються товариством з метою розповсюдження їх серед за­сновників акціонерного товариства. Причому засновники не мають права відчужувати належні їм акції іншим потенційним інвесторам, а при ви­ході із товариства зобов'язані продати свої акції товариству або запитати у товариства дозвіл на продаж їх третій особі.</a:t>
            </a:r>
            <a:endParaRPr lang="ru-RU" dirty="0"/>
          </a:p>
          <a:p>
            <a:pPr algn="just"/>
            <a:r>
              <a:rPr lang="uk-UA" dirty="0"/>
              <a:t>Таким чином </a:t>
            </a:r>
            <a:r>
              <a:rPr lang="uk-UA" i="1" dirty="0"/>
              <a:t>акціонерне товариство </a:t>
            </a:r>
            <a:r>
              <a:rPr lang="uk-UA" dirty="0"/>
              <a:t>можна розглядати як інстру­мент накопичення грошового капіталу шляхом об'єднання коштів його розрізнених власників.</a:t>
            </a:r>
            <a:endParaRPr lang="ru-RU" dirty="0"/>
          </a:p>
          <a:p>
            <a:endParaRPr lang="ru-RU" dirty="0"/>
          </a:p>
        </p:txBody>
      </p:sp>
    </p:spTree>
    <p:extLst>
      <p:ext uri="{BB962C8B-B14F-4D97-AF65-F5344CB8AC3E}">
        <p14:creationId xmlns:p14="http://schemas.microsoft.com/office/powerpoint/2010/main" val="661502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3" y="631065"/>
            <a:ext cx="8761413" cy="1049567"/>
          </a:xfrm>
        </p:spPr>
        <p:txBody>
          <a:bodyPr/>
          <a:lstStyle/>
          <a:p>
            <a:pPr algn="ctr"/>
            <a:r>
              <a:rPr lang="ru-RU" dirty="0"/>
              <a:t> </a:t>
            </a:r>
            <a:br>
              <a:rPr lang="ru-RU" dirty="0"/>
            </a:br>
            <a:r>
              <a:rPr lang="uk-UA" sz="3200" b="1" i="1" dirty="0"/>
              <a:t>6</a:t>
            </a:r>
            <a:r>
              <a:rPr lang="uk-UA" sz="3200" b="1" i="1" dirty="0" smtClean="0"/>
              <a:t>.2</a:t>
            </a:r>
            <a:r>
              <a:rPr lang="uk-UA" sz="3200" b="1" i="1" dirty="0"/>
              <a:t>. Управління власністю в акціонерних товариствах</a:t>
            </a:r>
            <a:r>
              <a:rPr lang="ru-RU" dirty="0"/>
              <a:t/>
            </a:r>
            <a:br>
              <a:rPr lang="ru-RU" dirty="0"/>
            </a:br>
            <a:endParaRPr lang="ru-RU" dirty="0"/>
          </a:p>
        </p:txBody>
      </p:sp>
      <p:sp>
        <p:nvSpPr>
          <p:cNvPr id="3" name="Объект 2"/>
          <p:cNvSpPr>
            <a:spLocks noGrp="1"/>
          </p:cNvSpPr>
          <p:nvPr>
            <p:ph idx="1"/>
          </p:nvPr>
        </p:nvSpPr>
        <p:spPr>
          <a:xfrm>
            <a:off x="528034" y="2356835"/>
            <a:ext cx="11269013" cy="4501166"/>
          </a:xfrm>
        </p:spPr>
        <p:txBody>
          <a:bodyPr>
            <a:normAutofit fontScale="92500" lnSpcReduction="20000"/>
          </a:bodyPr>
          <a:lstStyle/>
          <a:p>
            <a:pPr algn="just"/>
            <a:r>
              <a:rPr lang="uk-UA" dirty="0"/>
              <a:t>В акціонерному товаристві відбувається виокремлення такої еконо­мічної функції як </a:t>
            </a:r>
            <a:r>
              <a:rPr lang="uk-UA" b="1" dirty="0"/>
              <a:t>управління капіталом (виробничим, людським, фінан­совим).</a:t>
            </a:r>
            <a:endParaRPr lang="ru-RU" b="1" dirty="0"/>
          </a:p>
          <a:p>
            <a:pPr algn="just"/>
            <a:r>
              <a:rPr lang="uk-UA" dirty="0"/>
              <a:t>Акціонери–власники довіряють свої активи керуючому, який має зв'я­зати всі необхідні ресурси виробництва для одержання ними доходів у вигляді </a:t>
            </a:r>
            <a:r>
              <a:rPr lang="uk-UA" i="1" dirty="0"/>
              <a:t>дивідендів </a:t>
            </a:r>
            <a:r>
              <a:rPr lang="uk-UA" dirty="0"/>
              <a:t>- частини чистого прибутку, що є власністю акціоне­рів. Підприємництво </a:t>
            </a:r>
            <a:r>
              <a:rPr lang="uk-UA" i="1" dirty="0"/>
              <a:t>в </a:t>
            </a:r>
            <a:r>
              <a:rPr lang="uk-UA" dirty="0"/>
              <a:t>цьому разі можна поділити на дві складові:</a:t>
            </a:r>
            <a:endParaRPr lang="ru-RU" dirty="0"/>
          </a:p>
          <a:p>
            <a:pPr lvl="0" algn="just"/>
            <a:r>
              <a:rPr lang="uk-UA" dirty="0"/>
              <a:t>активну (представлена безпосереднім організатором та керуючим виробництвом);</a:t>
            </a:r>
            <a:endParaRPr lang="ru-RU" dirty="0"/>
          </a:p>
          <a:p>
            <a:pPr lvl="0" algn="just"/>
            <a:r>
              <a:rPr lang="uk-UA" dirty="0"/>
              <a:t>пасивну (пов'язана безпосередньо із власниками капіталу, який здійснює фінансування виробничого процесу.</a:t>
            </a:r>
            <a:endParaRPr lang="ru-RU" dirty="0"/>
          </a:p>
          <a:p>
            <a:pPr algn="just"/>
            <a:r>
              <a:rPr lang="uk-UA" b="1" dirty="0"/>
              <a:t>Виходячи із цього положення можна зробити висновок, що власники залежать від менеджменту і при цьому здійснюють контроль над ним. Тобто між власниками, менеджментом і виконавцями виробничих проце­сів формуються певні взаємовідносини, результатом яких є делегування визначених функцій і повноважень. Таким чином можна зробити висно­вок, що </a:t>
            </a:r>
            <a:r>
              <a:rPr lang="uk-UA" b="1" i="1" dirty="0"/>
              <a:t>акціонерна форма власності вимагає особливих умов та виконан­ня певних правил задоволення прав власників за умови делегування безпо­середніх функцій управління професійним менеджерам.</a:t>
            </a:r>
            <a:endParaRPr lang="ru-RU" b="1" dirty="0"/>
          </a:p>
          <a:p>
            <a:pPr algn="just"/>
            <a:r>
              <a:rPr lang="uk-UA" i="1" dirty="0"/>
              <a:t>Як </a:t>
            </a:r>
            <a:r>
              <a:rPr lang="uk-UA" dirty="0"/>
              <a:t>вже зазначалось, </a:t>
            </a:r>
            <a:r>
              <a:rPr lang="uk-UA" i="1" dirty="0"/>
              <a:t>основним результатом управління в корпорації має </a:t>
            </a:r>
            <a:r>
              <a:rPr lang="uk-UA" dirty="0"/>
              <a:t>бути захист прав власників. </a:t>
            </a:r>
            <a:r>
              <a:rPr lang="uk-UA" i="1" dirty="0"/>
              <a:t>Право власності </a:t>
            </a:r>
            <a:r>
              <a:rPr lang="uk-UA" dirty="0"/>
              <a:t>визначається обсягом гро­шового капіталу або його еквіваленту, вкладеного у організацію бізнесу</a:t>
            </a:r>
            <a:r>
              <a:rPr lang="uk-UA" dirty="0" smtClean="0"/>
              <a:t>.</a:t>
            </a:r>
            <a:endParaRPr lang="ru-RU" dirty="0"/>
          </a:p>
        </p:txBody>
      </p:sp>
    </p:spTree>
    <p:extLst>
      <p:ext uri="{BB962C8B-B14F-4D97-AF65-F5344CB8AC3E}">
        <p14:creationId xmlns:p14="http://schemas.microsoft.com/office/powerpoint/2010/main" val="41689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800" dirty="0"/>
          </a:p>
        </p:txBody>
      </p:sp>
      <p:sp>
        <p:nvSpPr>
          <p:cNvPr id="3" name="Объект 2"/>
          <p:cNvSpPr>
            <a:spLocks noGrp="1"/>
          </p:cNvSpPr>
          <p:nvPr>
            <p:ph idx="1"/>
          </p:nvPr>
        </p:nvSpPr>
        <p:spPr>
          <a:xfrm>
            <a:off x="515155" y="2318196"/>
            <a:ext cx="11178862" cy="4404575"/>
          </a:xfrm>
        </p:spPr>
        <p:txBody>
          <a:bodyPr>
            <a:normAutofit fontScale="92500"/>
          </a:bodyPr>
          <a:lstStyle/>
          <a:p>
            <a:pPr algn="just"/>
            <a:r>
              <a:rPr lang="uk-UA" dirty="0"/>
              <a:t>У корпорації формуються відносини, які характеризують участь кож­ного із учасників корпорації в процесі одержання прибутку. Кожний із учасників виробничого процесу претендує на частину продукту, що ви­роблений грошовим капіталом, працею, природними ресурсами. </a:t>
            </a:r>
            <a:r>
              <a:rPr lang="uk-UA" dirty="0" smtClean="0"/>
              <a:t>Збалансована </a:t>
            </a:r>
            <a:r>
              <a:rPr lang="uk-UA" dirty="0"/>
              <a:t>компенсація витрат та задоволених інтересів кожного із власників будь-якого виду ресурсів мас призводити до певної оптимальної, рівно­важної системи участі у результатах виробничого процесу. В той же час кожний із учасників корпорації прагне до більшої компенсації. І в цьому разі саме власники акціонерного капіталу є найбільш незахищеними, хо­ча саме за рахунок цих власників стає можливим перерозподіл результа­тів праці на користь інших власників ресурсів.</a:t>
            </a:r>
            <a:endParaRPr lang="ru-RU" dirty="0"/>
          </a:p>
          <a:p>
            <a:pPr algn="just"/>
            <a:r>
              <a:rPr lang="uk-UA" dirty="0"/>
              <a:t>Розвиток відтворювального процесу викликає зниження абсолют­ної продуктивності акціонерного капіталу, тобто зменшується його роль в одержанні прибутку, а відносна продуктивність, у вигляді прибутку на одиницю акціонерного капіталу, зростає. Саме за рахунок збільшення від­носної продуктивності акціонерного капіталу інші власники виробничих ресурсів збільшують свою частку в результатах виробничої діяльності. Та­ким чином можна зробити висновок, що по мірі розвитку акціонерного то­вариства значення первісних грошових інвестицій уступає значенню праці менеджменту, що забезпечує ефективність ведення бізнесу.</a:t>
            </a:r>
            <a:endParaRPr lang="ru-RU" dirty="0"/>
          </a:p>
          <a:p>
            <a:endParaRPr lang="ru-RU" dirty="0"/>
          </a:p>
        </p:txBody>
      </p:sp>
    </p:spTree>
    <p:extLst>
      <p:ext uri="{BB962C8B-B14F-4D97-AF65-F5344CB8AC3E}">
        <p14:creationId xmlns:p14="http://schemas.microsoft.com/office/powerpoint/2010/main" val="392121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b="1" i="1" dirty="0"/>
              <a:t> </a:t>
            </a:r>
            <a:r>
              <a:rPr lang="ru-RU" sz="3200" dirty="0"/>
              <a:t/>
            </a:r>
            <a:br>
              <a:rPr lang="ru-RU" sz="3200" dirty="0"/>
            </a:br>
            <a:r>
              <a:rPr lang="uk-UA" sz="3200" b="1" i="1" dirty="0"/>
              <a:t>6</a:t>
            </a:r>
            <a:r>
              <a:rPr lang="uk-UA" sz="3200" b="1" i="1" dirty="0" smtClean="0"/>
              <a:t>.1</a:t>
            </a:r>
            <a:r>
              <a:rPr lang="uk-UA" sz="3200" b="1" i="1" dirty="0"/>
              <a:t>. Поняття власності в корпораціях</a:t>
            </a:r>
            <a:r>
              <a:rPr lang="ru-RU" dirty="0"/>
              <a:t/>
            </a:r>
            <a:br>
              <a:rPr lang="ru-RU" dirty="0"/>
            </a:br>
            <a:endParaRPr lang="ru-RU" dirty="0"/>
          </a:p>
        </p:txBody>
      </p:sp>
      <p:sp>
        <p:nvSpPr>
          <p:cNvPr id="3" name="Объект 2"/>
          <p:cNvSpPr>
            <a:spLocks noGrp="1"/>
          </p:cNvSpPr>
          <p:nvPr>
            <p:ph idx="1"/>
          </p:nvPr>
        </p:nvSpPr>
        <p:spPr>
          <a:xfrm>
            <a:off x="489396" y="2421228"/>
            <a:ext cx="11243257" cy="4237149"/>
          </a:xfrm>
        </p:spPr>
        <p:txBody>
          <a:bodyPr>
            <a:normAutofit fontScale="92500" lnSpcReduction="20000"/>
          </a:bodyPr>
          <a:lstStyle/>
          <a:p>
            <a:pPr algn="just"/>
            <a:r>
              <a:rPr lang="uk-UA" dirty="0"/>
              <a:t>Акціонери володіють певними </a:t>
            </a:r>
            <a:r>
              <a:rPr lang="uk-UA" b="1" i="1" dirty="0"/>
              <a:t>майновими правами</a:t>
            </a:r>
            <a:r>
              <a:rPr lang="uk-UA" i="1" dirty="0"/>
              <a:t>. </a:t>
            </a:r>
            <a:r>
              <a:rPr lang="uk-UA" dirty="0"/>
              <a:t>Ці права носять особистісний  і майновий характер, вони пов'язані зі статутним фондом і в більшості національних правових систем світу мають мате­матичну оцінку. У зв'язку з тим, що ці права безпосередньо пов'язані із внеском до статутного фонду, лише внесення повних вкладів, за попе­редньо обумовленою сумою, породжує можливість участі в акціонерному товаристві, що реалізується через права (і обов'язки) по відношенню до нього. При цьому, кількість частин, на які розділений статутний фонд, може бути більше, а іноді і менше кількості учасників цього товариства. За ступенем розвитку акціонерного товарист­ва формуються права, які створюють сукупність форм контролю за діяль­ністю акціонерного товариства.</a:t>
            </a:r>
            <a:endParaRPr lang="ru-RU" dirty="0"/>
          </a:p>
          <a:p>
            <a:pPr algn="just"/>
            <a:r>
              <a:rPr lang="uk-UA" i="1" dirty="0"/>
              <a:t>Однією із особливостей, які відрізняють акціонерні товариства </a:t>
            </a:r>
            <a:r>
              <a:rPr lang="uk-UA" dirty="0"/>
              <a:t>від інших господарських товариств є формування статутного капіталу за ра­хунок </a:t>
            </a:r>
            <a:r>
              <a:rPr lang="uk-UA" b="1" dirty="0"/>
              <a:t>емісії цінних паперів.</a:t>
            </a:r>
            <a:r>
              <a:rPr lang="uk-UA" dirty="0"/>
              <a:t> Для здійснення діяльності, визначеної статутом акціонерного товари­ства, акціонерне товариство має володіти певним капіталом, розмір яко­го визначається законодавчо. Ця вимога розповсюджується як на момент створення акціонерного товариства, так і протягом його функціонування. Статутний капітал акціонерного товариства формується із вкладів його учасників. Саме це майно в юридичній практиці прийнято іменувати ста­тутним фондом, або статутним капіталом. Питання про обов’язковість статутного капіталу безпосередньо пов’язане з питанням про розмір такого капіталу. Адже зрозуміло, що вимога про необхідність формування капіталу сама по собі не має практичного сенсу без встановлення вимог щодо його </a:t>
            </a:r>
            <a:r>
              <a:rPr lang="uk-UA" b="1" dirty="0"/>
              <a:t>мінімального розміру</a:t>
            </a:r>
            <a:r>
              <a:rPr lang="uk-UA" dirty="0"/>
              <a:t>.</a:t>
            </a:r>
            <a:endParaRPr lang="ru-RU" dirty="0"/>
          </a:p>
          <a:p>
            <a:endParaRPr lang="ru-RU" dirty="0"/>
          </a:p>
        </p:txBody>
      </p:sp>
    </p:spTree>
    <p:extLst>
      <p:ext uri="{BB962C8B-B14F-4D97-AF65-F5344CB8AC3E}">
        <p14:creationId xmlns:p14="http://schemas.microsoft.com/office/powerpoint/2010/main" val="1688261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6829" y="502277"/>
            <a:ext cx="9710670" cy="1738648"/>
          </a:xfrm>
        </p:spPr>
        <p:txBody>
          <a:bodyPr/>
          <a:lstStyle/>
          <a:p>
            <a:r>
              <a:rPr lang="uk-UA" sz="1600" dirty="0"/>
              <a:t>В корпорації </a:t>
            </a:r>
            <a:r>
              <a:rPr lang="uk-UA" sz="1600" i="1" dirty="0"/>
              <a:t>право власності </a:t>
            </a:r>
            <a:r>
              <a:rPr lang="uk-UA" sz="1600" dirty="0"/>
              <a:t>можна розглядати як триєдиний про­цес: володіння, розпорядження, використання.</a:t>
            </a:r>
            <a:r>
              <a:rPr lang="ru-RU" sz="1600" dirty="0"/>
              <a:t/>
            </a:r>
            <a:br>
              <a:rPr lang="ru-RU" sz="1600" dirty="0"/>
            </a:br>
            <a:r>
              <a:rPr lang="uk-UA" sz="1600" dirty="0"/>
              <a:t>Реалізація систем інтересів суб'єктів власності з приводу споживання різних благ здійснюється шляхом </a:t>
            </a:r>
            <a:r>
              <a:rPr lang="uk-UA" sz="1600" i="1" dirty="0"/>
              <a:t>привласнення, </a:t>
            </a:r>
            <a:r>
              <a:rPr lang="uk-UA" sz="1600" dirty="0"/>
              <a:t>яке відображає сукуп­ність спільних зусиль, що необхідні для здійснення будь-яких дій </a:t>
            </a:r>
            <a:r>
              <a:rPr lang="uk-UA" sz="1600" dirty="0" err="1" smtClean="0"/>
              <a:t>надоб­меженими</a:t>
            </a:r>
            <a:r>
              <a:rPr lang="uk-UA" sz="1600" dirty="0" smtClean="0"/>
              <a:t> </a:t>
            </a:r>
            <a:r>
              <a:rPr lang="uk-UA" sz="1600" dirty="0"/>
              <a:t>елементами національного багатства.</a:t>
            </a:r>
            <a:r>
              <a:rPr lang="ru-RU" sz="1800" dirty="0"/>
              <a:t/>
            </a:r>
            <a:br>
              <a:rPr lang="ru-RU" sz="1800" dirty="0"/>
            </a:br>
            <a:endParaRPr lang="ru-RU" sz="1800" dirty="0"/>
          </a:p>
        </p:txBody>
      </p:sp>
      <p:sp>
        <p:nvSpPr>
          <p:cNvPr id="3" name="Объект 2"/>
          <p:cNvSpPr>
            <a:spLocks noGrp="1"/>
          </p:cNvSpPr>
          <p:nvPr>
            <p:ph idx="1"/>
          </p:nvPr>
        </p:nvSpPr>
        <p:spPr>
          <a:xfrm>
            <a:off x="734096" y="2474710"/>
            <a:ext cx="10895526" cy="4383289"/>
          </a:xfrm>
        </p:spPr>
        <p:txBody>
          <a:bodyPr>
            <a:normAutofit/>
          </a:bodyPr>
          <a:lstStyle/>
          <a:p>
            <a:pPr marL="0" indent="0" algn="just">
              <a:buNone/>
            </a:pPr>
            <a:r>
              <a:rPr lang="uk-UA" dirty="0"/>
              <a:t>Існує три форми привласнення: </a:t>
            </a:r>
            <a:endParaRPr lang="uk-UA" dirty="0" smtClean="0"/>
          </a:p>
          <a:p>
            <a:pPr algn="just"/>
            <a:r>
              <a:rPr lang="uk-UA" dirty="0" smtClean="0"/>
              <a:t>право </a:t>
            </a:r>
            <a:r>
              <a:rPr lang="uk-UA" dirty="0"/>
              <a:t>користування, </a:t>
            </a:r>
            <a:endParaRPr lang="uk-UA" dirty="0" smtClean="0"/>
          </a:p>
          <a:p>
            <a:pPr algn="just"/>
            <a:r>
              <a:rPr lang="uk-UA" dirty="0" smtClean="0"/>
              <a:t>розпорядження  </a:t>
            </a:r>
          </a:p>
          <a:p>
            <a:pPr algn="just"/>
            <a:r>
              <a:rPr lang="uk-UA" dirty="0" smtClean="0"/>
              <a:t>володіння</a:t>
            </a:r>
            <a:r>
              <a:rPr lang="uk-UA" dirty="0"/>
              <a:t>. </a:t>
            </a:r>
            <a:endParaRPr lang="uk-UA" dirty="0" smtClean="0"/>
          </a:p>
          <a:p>
            <a:pPr marL="0" indent="0" algn="just">
              <a:buNone/>
            </a:pPr>
            <a:r>
              <a:rPr lang="uk-UA" dirty="0" smtClean="0"/>
              <a:t>Реальним </a:t>
            </a:r>
            <a:r>
              <a:rPr lang="uk-UA" dirty="0"/>
              <a:t>проявом привласнення є </a:t>
            </a:r>
            <a:r>
              <a:rPr lang="uk-UA" b="1" i="1" dirty="0"/>
              <a:t>користування,</a:t>
            </a:r>
            <a:r>
              <a:rPr lang="uk-UA" i="1" dirty="0"/>
              <a:t> </a:t>
            </a:r>
            <a:r>
              <a:rPr lang="uk-UA" dirty="0"/>
              <a:t>яке озна­чає використання об'єкта власності у відповідності до його призначення з метою одержання користі, що передбачає наявність сукупності умов споживання, специфічних для конкретного споживача.</a:t>
            </a:r>
            <a:endParaRPr lang="ru-RU" dirty="0"/>
          </a:p>
          <a:p>
            <a:pPr algn="just"/>
            <a:r>
              <a:rPr lang="uk-UA" dirty="0"/>
              <a:t>Слід зазначити, право користування не ідентично реальному користу­ванню. Право користування може бути делеговане суб'єктом власності (власником) іншому користувачу на певних умовах. З іншого боку, корис­тування може бути реалізоване й при відсутності прав. Це можливо у разі розвитку тіньових відносин привласнення або порушень умов користу­вання, встановлених власником.</a:t>
            </a:r>
            <a:endParaRPr lang="ru-RU" dirty="0"/>
          </a:p>
          <a:p>
            <a:endParaRPr lang="ru-RU" dirty="0"/>
          </a:p>
        </p:txBody>
      </p:sp>
    </p:spTree>
    <p:extLst>
      <p:ext uri="{BB962C8B-B14F-4D97-AF65-F5344CB8AC3E}">
        <p14:creationId xmlns:p14="http://schemas.microsoft.com/office/powerpoint/2010/main" val="2850542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3037" y="392867"/>
            <a:ext cx="9551574" cy="2002603"/>
          </a:xfrm>
        </p:spPr>
        <p:txBody>
          <a:bodyPr/>
          <a:lstStyle/>
          <a:p>
            <a:r>
              <a:rPr lang="uk-UA" sz="1400" b="1" i="1" dirty="0"/>
              <a:t>Реальне користування</a:t>
            </a:r>
            <a:r>
              <a:rPr lang="uk-UA" sz="1400" i="1" dirty="0"/>
              <a:t> </a:t>
            </a:r>
            <a:r>
              <a:rPr lang="uk-UA" sz="1400" dirty="0"/>
              <a:t>передбачає його обов'язкове суміщення з ін­шою формою привласнення - розпорядженням. </a:t>
            </a:r>
            <a:r>
              <a:rPr lang="uk-UA" sz="1400" b="1" i="1" dirty="0"/>
              <a:t>Розпорядження</a:t>
            </a:r>
            <a:r>
              <a:rPr lang="uk-UA" sz="1400" i="1" dirty="0"/>
              <a:t> - </a:t>
            </a:r>
            <a:r>
              <a:rPr lang="uk-UA" sz="1400" dirty="0"/>
              <a:t>це така форма привласнення, яка означає можливість інших, окрім спо­живання, дій над об'єктами власності, а саме: продаж, безкоштовну або платну передачу в користування, у тому числі обмежене. Цю фор­му привласнення можна визначити як право регулювання використання обмежених благ, із якого формується функція управління. Управління в цьому разі можна визначити як комплекс можливих впливів суб'єкта власності на об'єкт власності.</a:t>
            </a:r>
            <a:r>
              <a:rPr lang="ru-RU" sz="1400" dirty="0"/>
              <a:t/>
            </a:r>
            <a:br>
              <a:rPr lang="ru-RU" sz="1400" dirty="0"/>
            </a:br>
            <a:endParaRPr lang="ru-RU" sz="1400" dirty="0"/>
          </a:p>
        </p:txBody>
      </p:sp>
      <p:sp>
        <p:nvSpPr>
          <p:cNvPr id="3" name="Объект 2"/>
          <p:cNvSpPr>
            <a:spLocks noGrp="1"/>
          </p:cNvSpPr>
          <p:nvPr>
            <p:ph idx="1"/>
          </p:nvPr>
        </p:nvSpPr>
        <p:spPr>
          <a:xfrm>
            <a:off x="502276" y="2395470"/>
            <a:ext cx="11217499" cy="4340181"/>
          </a:xfrm>
        </p:spPr>
        <p:txBody>
          <a:bodyPr>
            <a:normAutofit/>
          </a:bodyPr>
          <a:lstStyle/>
          <a:p>
            <a:pPr algn="just"/>
            <a:r>
              <a:rPr lang="uk-UA" dirty="0"/>
              <a:t>Розпорядження передбачає можливість розподілу різних функцій між декількома суб'єктами і означає можливість делегування прав де­кільком персоніфікованим суб'єктам, кожний із яких може розпоряджа­тись об'єктом власності лише в межах наданих йому повноважень, які визначаються визначеною площиною контролю. Реальна площина роз­порядження може не співпадати із площиною наданих прав, формуючи його тіньову складову.</a:t>
            </a:r>
            <a:endParaRPr lang="ru-RU" dirty="0"/>
          </a:p>
          <a:p>
            <a:pPr algn="just"/>
            <a:r>
              <a:rPr lang="uk-UA" dirty="0"/>
              <a:t>Особливою формою привласнення можна вважати</a:t>
            </a:r>
            <a:r>
              <a:rPr lang="uk-UA" b="1" dirty="0"/>
              <a:t> </a:t>
            </a:r>
            <a:r>
              <a:rPr lang="uk-UA" b="1" i="1" dirty="0"/>
              <a:t>володіння</a:t>
            </a:r>
            <a:r>
              <a:rPr lang="uk-UA" i="1" dirty="0"/>
              <a:t>, </a:t>
            </a:r>
            <a:r>
              <a:rPr lang="uk-UA" dirty="0"/>
              <a:t>яке ві­дображає юридичну документально закріплену фіксацію суб'єкта влас­ності або факт реального володіння об'єктом. Воно передбачає реаліза­цію всієї повноти прав користування і лише частину прав розпоряджен­ня, які надані володарю власником на певних умовах.</a:t>
            </a:r>
            <a:endParaRPr lang="ru-RU" dirty="0"/>
          </a:p>
          <a:p>
            <a:pPr algn="just"/>
            <a:r>
              <a:rPr lang="uk-UA" dirty="0"/>
              <a:t>Таким чином </a:t>
            </a:r>
            <a:r>
              <a:rPr lang="uk-UA" b="1" i="1" dirty="0"/>
              <a:t>право власності </a:t>
            </a:r>
            <a:r>
              <a:rPr lang="uk-UA" dirty="0"/>
              <a:t>означає можливість передачі об'єкту </a:t>
            </a:r>
            <a:r>
              <a:rPr lang="uk-UA" dirty="0" smtClean="0"/>
              <a:t>власності </a:t>
            </a:r>
            <a:r>
              <a:rPr lang="uk-UA" dirty="0"/>
              <a:t>у користування або володіння іншим суб'єктам без втрати са­мого права власності з встановленням правил, яких ті зобов'язані дотри­муватись у своїй діяльності.</a:t>
            </a:r>
            <a:endParaRPr lang="ru-RU" dirty="0"/>
          </a:p>
          <a:p>
            <a:pPr algn="just"/>
            <a:endParaRPr lang="ru-RU" dirty="0"/>
          </a:p>
        </p:txBody>
      </p:sp>
    </p:spTree>
    <p:extLst>
      <p:ext uri="{BB962C8B-B14F-4D97-AF65-F5344CB8AC3E}">
        <p14:creationId xmlns:p14="http://schemas.microsoft.com/office/powerpoint/2010/main" val="3381134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7882" y="2603500"/>
            <a:ext cx="11346287" cy="4254500"/>
          </a:xfrm>
        </p:spPr>
        <p:txBody>
          <a:bodyPr>
            <a:normAutofit lnSpcReduction="10000"/>
          </a:bodyPr>
          <a:lstStyle/>
          <a:p>
            <a:pPr algn="just"/>
            <a:r>
              <a:rPr lang="uk-UA" dirty="0"/>
              <a:t>Суспільний поділ праці, який є зовнішнім чинником формування та розвитку відносин власності, визначає об'єктивну необхідність і мож­ливість розподілу суб'єктів власності, використання та розпорядження. Поглиблення розподілу праці викликає необхідність розподілу суб'єкта власності і суб'єктів управління, що створює основу делегування роз­порядчих функцій (вертикальний розподіл праці) знижує диференціа­цію функцій управління (функціональний або горизонтальний розподіл праці</a:t>
            </a:r>
            <a:r>
              <a:rPr lang="uk-UA" dirty="0" smtClean="0"/>
              <a:t>).</a:t>
            </a:r>
          </a:p>
          <a:p>
            <a:pPr algn="just"/>
            <a:r>
              <a:rPr lang="ru-RU" dirty="0"/>
              <a:t/>
            </a:r>
            <a:br>
              <a:rPr lang="ru-RU" dirty="0"/>
            </a:br>
            <a:endParaRPr lang="ru-RU" dirty="0"/>
          </a:p>
          <a:p>
            <a:pPr algn="just"/>
            <a:r>
              <a:rPr lang="uk-UA" dirty="0" smtClean="0"/>
              <a:t>Управління </a:t>
            </a:r>
            <a:r>
              <a:rPr lang="uk-UA" dirty="0"/>
              <a:t>корпоративною власністю реалізується через управ­ління доходами, управління вартістю акціонерного капіталу або вартості компанії в цілому, управління ризиками, управління витратами, управ­ління продуктивністю корпорації тощо.</a:t>
            </a:r>
            <a:endParaRPr lang="ru-RU" dirty="0"/>
          </a:p>
          <a:p>
            <a:pPr algn="just"/>
            <a:r>
              <a:rPr lang="uk-UA" dirty="0"/>
              <a:t>Управління корпоративною власністю має </a:t>
            </a:r>
            <a:r>
              <a:rPr lang="uk-UA" dirty="0" smtClean="0"/>
              <a:t>здійснюватися, </a:t>
            </a:r>
            <a:r>
              <a:rPr lang="uk-UA" dirty="0"/>
              <a:t>виходячи із принципів ефективного менеджменту, враховуючи правове поле України.</a:t>
            </a:r>
            <a:endParaRPr lang="ru-RU" dirty="0"/>
          </a:p>
          <a:p>
            <a:pPr algn="just"/>
            <a:r>
              <a:rPr lang="uk-UA" dirty="0" smtClean="0"/>
              <a:t>Задачі управління корпоративною власністю можуть бути визначені як стратегічні та тактичні.</a:t>
            </a:r>
            <a:endParaRPr lang="ru-RU" dirty="0"/>
          </a:p>
        </p:txBody>
      </p:sp>
    </p:spTree>
    <p:extLst>
      <p:ext uri="{BB962C8B-B14F-4D97-AF65-F5344CB8AC3E}">
        <p14:creationId xmlns:p14="http://schemas.microsoft.com/office/powerpoint/2010/main" val="3745852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5611" y="2279561"/>
            <a:ext cx="10844012" cy="4378816"/>
          </a:xfrm>
        </p:spPr>
        <p:txBody>
          <a:bodyPr>
            <a:normAutofit fontScale="92500" lnSpcReduction="20000"/>
          </a:bodyPr>
          <a:lstStyle/>
          <a:p>
            <a:pPr marL="0" indent="0" algn="ctr">
              <a:buNone/>
            </a:pPr>
            <a:r>
              <a:rPr lang="uk-UA" b="1" i="1" dirty="0"/>
              <a:t>Стратегічними цілями управління корпоративною власністю </a:t>
            </a:r>
            <a:r>
              <a:rPr lang="uk-UA" b="1" dirty="0"/>
              <a:t>можуть бути:</a:t>
            </a:r>
            <a:endParaRPr lang="ru-RU" b="1" dirty="0"/>
          </a:p>
          <a:p>
            <a:pPr lvl="0" algn="ctr"/>
            <a:r>
              <a:rPr lang="uk-UA" dirty="0"/>
              <a:t>підвищення вартості корпоративної власності; </a:t>
            </a:r>
            <a:endParaRPr lang="ru-RU" dirty="0"/>
          </a:p>
          <a:p>
            <a:pPr lvl="0" algn="ctr"/>
            <a:r>
              <a:rPr lang="uk-UA" dirty="0"/>
              <a:t>підвищення загальної корпоративної ефективності; </a:t>
            </a:r>
            <a:endParaRPr lang="ru-RU" dirty="0"/>
          </a:p>
          <a:p>
            <a:pPr lvl="0" algn="ctr"/>
            <a:r>
              <a:rPr lang="uk-UA" dirty="0"/>
              <a:t>підвищення добробуту власників; </a:t>
            </a:r>
            <a:endParaRPr lang="ru-RU" dirty="0"/>
          </a:p>
          <a:p>
            <a:pPr lvl="0" algn="ctr"/>
            <a:r>
              <a:rPr lang="uk-UA" dirty="0"/>
              <a:t>підвищення інноваційної активності; </a:t>
            </a:r>
            <a:endParaRPr lang="ru-RU" dirty="0"/>
          </a:p>
          <a:p>
            <a:pPr lvl="0" algn="ctr"/>
            <a:r>
              <a:rPr lang="uk-UA" dirty="0"/>
              <a:t>покрашення фінансового стану.</a:t>
            </a:r>
            <a:endParaRPr lang="ru-RU" dirty="0"/>
          </a:p>
          <a:p>
            <a:pPr marL="0" indent="0" algn="ctr">
              <a:buNone/>
            </a:pPr>
            <a:r>
              <a:rPr lang="uk-UA" b="1" i="1" dirty="0"/>
              <a:t> Тактичними цілями управління корпоративною власністю </a:t>
            </a:r>
            <a:r>
              <a:rPr lang="uk-UA" b="1" dirty="0"/>
              <a:t>можуть бути:</a:t>
            </a:r>
            <a:endParaRPr lang="ru-RU" b="1" dirty="0"/>
          </a:p>
          <a:p>
            <a:pPr lvl="0" algn="ctr"/>
            <a:r>
              <a:rPr lang="uk-UA" dirty="0"/>
              <a:t>оптимізація фінансових показників діяльності корпорації;</a:t>
            </a:r>
            <a:endParaRPr lang="ru-RU" dirty="0"/>
          </a:p>
          <a:p>
            <a:pPr lvl="0" algn="ctr"/>
            <a:r>
              <a:rPr lang="uk-UA" dirty="0"/>
              <a:t>регулювання рівня рентабельності;</a:t>
            </a:r>
            <a:endParaRPr lang="ru-RU" dirty="0"/>
          </a:p>
          <a:p>
            <a:pPr lvl="0" algn="ctr"/>
            <a:r>
              <a:rPr lang="uk-UA" dirty="0"/>
              <a:t>регулювання показників діяльності залежно від ринкової кон'юнктури;  </a:t>
            </a:r>
            <a:endParaRPr lang="ru-RU" dirty="0"/>
          </a:p>
          <a:p>
            <a:pPr lvl="0" algn="ctr"/>
            <a:r>
              <a:rPr lang="uk-UA" dirty="0"/>
              <a:t>регулювання обсягів пропозиції;</a:t>
            </a:r>
            <a:endParaRPr lang="ru-RU" dirty="0"/>
          </a:p>
          <a:p>
            <a:pPr lvl="0" algn="ctr"/>
            <a:r>
              <a:rPr lang="uk-UA" dirty="0"/>
              <a:t>підвищення </a:t>
            </a:r>
            <a:r>
              <a:rPr lang="uk-UA" dirty="0" err="1"/>
              <a:t>мотивованості</a:t>
            </a:r>
            <a:r>
              <a:rPr lang="uk-UA" dirty="0"/>
              <a:t> персоналу;</a:t>
            </a:r>
            <a:endParaRPr lang="ru-RU" dirty="0"/>
          </a:p>
          <a:p>
            <a:pPr lvl="0" algn="ctr"/>
            <a:r>
              <a:rPr lang="uk-UA" dirty="0"/>
              <a:t> регулювання вторинного ринку корпоративних цінних паперів тощо.</a:t>
            </a:r>
            <a:endParaRPr lang="ru-RU" dirty="0"/>
          </a:p>
          <a:p>
            <a:endParaRPr lang="ru-RU" dirty="0"/>
          </a:p>
        </p:txBody>
      </p:sp>
    </p:spTree>
    <p:extLst>
      <p:ext uri="{BB962C8B-B14F-4D97-AF65-F5344CB8AC3E}">
        <p14:creationId xmlns:p14="http://schemas.microsoft.com/office/powerpoint/2010/main" val="1121120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4046" y="566670"/>
            <a:ext cx="8761413" cy="1371539"/>
          </a:xfrm>
        </p:spPr>
        <p:txBody>
          <a:bodyPr/>
          <a:lstStyle/>
          <a:p>
            <a:r>
              <a:rPr lang="uk-UA" sz="1800" i="1" dirty="0" smtClean="0"/>
              <a:t>Головною </a:t>
            </a:r>
            <a:r>
              <a:rPr lang="uk-UA" sz="1800" i="1" dirty="0"/>
              <a:t>метою управління корпоративною власністю </a:t>
            </a:r>
            <a:r>
              <a:rPr lang="uk-UA" sz="1800" dirty="0"/>
              <a:t>виступає підвищення її вартості. Підвищення вартості корпоративної власності може розглядатися як зростання загальної суми корпоративного доходу, яка може бути поділена на дві складові:</a:t>
            </a:r>
            <a:r>
              <a:rPr lang="ru-RU" sz="1800" dirty="0"/>
              <a:t/>
            </a:r>
            <a:br>
              <a:rPr lang="ru-RU" sz="1800" dirty="0"/>
            </a:br>
            <a:endParaRPr lang="ru-RU" sz="1800" dirty="0"/>
          </a:p>
        </p:txBody>
      </p:sp>
      <p:sp>
        <p:nvSpPr>
          <p:cNvPr id="3" name="Объект 2"/>
          <p:cNvSpPr>
            <a:spLocks noGrp="1"/>
          </p:cNvSpPr>
          <p:nvPr>
            <p:ph idx="1"/>
          </p:nvPr>
        </p:nvSpPr>
        <p:spPr>
          <a:xfrm>
            <a:off x="515155" y="2474711"/>
            <a:ext cx="11269013" cy="3823058"/>
          </a:xfrm>
        </p:spPr>
        <p:txBody>
          <a:bodyPr>
            <a:normAutofit lnSpcReduction="10000"/>
          </a:bodyPr>
          <a:lstStyle/>
          <a:p>
            <a:pPr lvl="0" algn="just"/>
            <a:r>
              <a:rPr lang="uk-UA" b="1" dirty="0"/>
              <a:t>доходна частина корпоративних фінансових потоків</a:t>
            </a:r>
            <a:r>
              <a:rPr lang="uk-UA" dirty="0"/>
              <a:t>, яка включає час­тину прибутку і дивіденди;</a:t>
            </a:r>
            <a:endParaRPr lang="ru-RU" dirty="0"/>
          </a:p>
          <a:p>
            <a:pPr lvl="0" algn="just"/>
            <a:r>
              <a:rPr lang="uk-UA" b="1" dirty="0"/>
              <a:t>зростання вартості майна</a:t>
            </a:r>
            <a:r>
              <a:rPr lang="uk-UA" dirty="0"/>
              <a:t>. Зростання вартості майна відповідає підви­щенню цінності корпоративного майна за рахунок підвищення курсу корпоративних цінних паперів і зниження зобов'язань, що може бути виражено формулою:</a:t>
            </a:r>
            <a:endParaRPr lang="ru-RU" dirty="0"/>
          </a:p>
          <a:p>
            <a:pPr algn="just"/>
            <a:r>
              <a:rPr lang="uk-UA" b="1" i="1" dirty="0"/>
              <a:t>І = </a:t>
            </a:r>
            <a:r>
              <a:rPr lang="uk-UA" b="1" i="1" dirty="0" smtClean="0"/>
              <a:t>В+</a:t>
            </a:r>
            <a:r>
              <a:rPr lang="en-US" b="1" i="1" dirty="0"/>
              <a:t>ΔA</a:t>
            </a:r>
            <a:r>
              <a:rPr lang="uk-UA" b="1" i="1" dirty="0"/>
              <a:t>,	</a:t>
            </a:r>
            <a:endParaRPr lang="ru-RU" b="1" dirty="0"/>
          </a:p>
          <a:p>
            <a:pPr algn="just"/>
            <a:r>
              <a:rPr lang="uk-UA" dirty="0"/>
              <a:t>де     І  </a:t>
            </a:r>
            <a:r>
              <a:rPr lang="uk-UA" dirty="0" smtClean="0"/>
              <a:t>– </a:t>
            </a:r>
            <a:r>
              <a:rPr lang="uk-UA" dirty="0"/>
              <a:t>дохід корпорації;</a:t>
            </a:r>
            <a:endParaRPr lang="ru-RU" dirty="0"/>
          </a:p>
          <a:p>
            <a:pPr algn="just"/>
            <a:r>
              <a:rPr lang="uk-UA" i="1" dirty="0"/>
              <a:t>В – </a:t>
            </a:r>
            <a:r>
              <a:rPr lang="uk-UA" dirty="0"/>
              <a:t>виплати власникам (дивіденди);</a:t>
            </a:r>
            <a:endParaRPr lang="ru-RU" dirty="0"/>
          </a:p>
          <a:p>
            <a:pPr algn="just"/>
            <a:r>
              <a:rPr lang="en-US" i="1" dirty="0"/>
              <a:t>Δ</a:t>
            </a:r>
            <a:r>
              <a:rPr lang="uk-UA" i="1" dirty="0"/>
              <a:t>А </a:t>
            </a:r>
            <a:r>
              <a:rPr lang="uk-UA" dirty="0"/>
              <a:t>– приріст вартості майна.</a:t>
            </a:r>
            <a:endParaRPr lang="ru-RU" dirty="0"/>
          </a:p>
          <a:p>
            <a:pPr marL="0" indent="0" algn="just">
              <a:buNone/>
            </a:pPr>
            <a:r>
              <a:rPr lang="uk-UA" dirty="0"/>
              <a:t>Забезпечення зростання вартості корпоративної власності може бути виділено в якості головної стратегічної мети корпорації. Такий підхід до визначення головної стратегічної мети підвищує зацікавленість власни­ків акціонерного капіталу та потенційних інвесторів. </a:t>
            </a:r>
            <a:endParaRPr lang="ru-RU" dirty="0"/>
          </a:p>
          <a:p>
            <a:endParaRPr lang="ru-RU" dirty="0"/>
          </a:p>
        </p:txBody>
      </p:sp>
    </p:spTree>
    <p:extLst>
      <p:ext uri="{BB962C8B-B14F-4D97-AF65-F5344CB8AC3E}">
        <p14:creationId xmlns:p14="http://schemas.microsoft.com/office/powerpoint/2010/main" val="1910350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6076" y="933778"/>
            <a:ext cx="8761413" cy="1126842"/>
          </a:xfrm>
        </p:spPr>
        <p:txBody>
          <a:bodyPr/>
          <a:lstStyle/>
          <a:p>
            <a:pPr algn="ctr"/>
            <a:r>
              <a:rPr lang="uk-UA" sz="3200" b="1" i="1" dirty="0"/>
              <a:t>6</a:t>
            </a:r>
            <a:r>
              <a:rPr lang="uk-UA" sz="3200" b="1" i="1" dirty="0" smtClean="0"/>
              <a:t>.3</a:t>
            </a:r>
            <a:r>
              <a:rPr lang="uk-UA" sz="3200" b="1" i="1" dirty="0"/>
              <a:t>. Методи управління корпоративною власністю</a:t>
            </a:r>
            <a:r>
              <a:rPr lang="ru-RU" dirty="0"/>
              <a:t/>
            </a:r>
            <a:br>
              <a:rPr lang="ru-RU" dirty="0"/>
            </a:br>
            <a:endParaRPr lang="ru-RU" dirty="0"/>
          </a:p>
        </p:txBody>
      </p:sp>
      <p:sp>
        <p:nvSpPr>
          <p:cNvPr id="3" name="Объект 2"/>
          <p:cNvSpPr>
            <a:spLocks noGrp="1"/>
          </p:cNvSpPr>
          <p:nvPr>
            <p:ph idx="1"/>
          </p:nvPr>
        </p:nvSpPr>
        <p:spPr>
          <a:xfrm>
            <a:off x="0" y="2279560"/>
            <a:ext cx="11745532" cy="4417453"/>
          </a:xfrm>
        </p:spPr>
        <p:txBody>
          <a:bodyPr>
            <a:normAutofit fontScale="85000" lnSpcReduction="20000"/>
          </a:bodyPr>
          <a:lstStyle/>
          <a:p>
            <a:pPr algn="just"/>
            <a:r>
              <a:rPr lang="uk-UA" dirty="0"/>
              <a:t>Реалізацію управління забезпечує використання певних методів. </a:t>
            </a:r>
            <a:endParaRPr lang="uk-UA" dirty="0" smtClean="0"/>
          </a:p>
          <a:p>
            <a:pPr marL="0" indent="0" algn="just">
              <a:buNone/>
            </a:pPr>
            <a:r>
              <a:rPr lang="uk-UA" i="1" dirty="0" smtClean="0"/>
              <a:t>Методи </a:t>
            </a:r>
            <a:r>
              <a:rPr lang="uk-UA" i="1" dirty="0"/>
              <a:t>– </a:t>
            </a:r>
            <a:r>
              <a:rPr lang="uk-UA" dirty="0"/>
              <a:t>це способи (прийоми) цілеспрямованого впливу суб'єкта на об'єкт для досягнення поставленої мети. Методи менеджменту тракту­ються як спосіб пізнання, дослідження об'єкта управління і як прийом, спосіб практичної управлінської діяльності </a:t>
            </a:r>
            <a:endParaRPr lang="ru-RU" dirty="0"/>
          </a:p>
          <a:p>
            <a:pPr algn="just"/>
            <a:r>
              <a:rPr lang="uk-UA" b="1" i="1" dirty="0"/>
              <a:t>Управлінський метод </a:t>
            </a:r>
            <a:r>
              <a:rPr lang="uk-UA" dirty="0"/>
              <a:t>характеризує зміст процесу управління й озна­чає спосіб здійснення управлінської діяльності. </a:t>
            </a:r>
            <a:r>
              <a:rPr lang="uk-UA" i="1" dirty="0"/>
              <a:t>Метод управління - </a:t>
            </a:r>
            <a:r>
              <a:rPr lang="uk-UA" dirty="0"/>
              <a:t>це інструмент реалізації управлінської діяль­ності. Обрання певного методу управління повинно бути </a:t>
            </a:r>
            <a:r>
              <a:rPr lang="uk-UA" dirty="0" smtClean="0"/>
              <a:t>обґрунтованим. </a:t>
            </a:r>
            <a:r>
              <a:rPr lang="uk-UA" dirty="0"/>
              <a:t>Лише тоді управління буде ефективним. Оптимальний набір методів управління, спрямований на один і той самий об'єкт управління, буде видозмінюватись залежно від цілей та пріоритетів управління. Найбільш широко в корпораціях використовуються </a:t>
            </a:r>
            <a:r>
              <a:rPr lang="uk-UA" b="1" dirty="0"/>
              <a:t>адміністративні, економічні та організаційні методи управління корпоративною власністю.</a:t>
            </a:r>
            <a:endParaRPr lang="ru-RU" b="1" dirty="0"/>
          </a:p>
          <a:p>
            <a:pPr algn="just"/>
            <a:r>
              <a:rPr lang="uk-UA" b="1" i="1" dirty="0"/>
              <a:t>Адміністративні методи управління </a:t>
            </a:r>
            <a:r>
              <a:rPr lang="uk-UA" dirty="0"/>
              <a:t>- це засоби впливу через сис­тему регламентованих організаційних правил шляхом доведення та ви­конання адміністративних рішень, які не обговорюються, і </a:t>
            </a:r>
            <a:r>
              <a:rPr lang="uk-UA" dirty="0" err="1"/>
              <a:t>грунтуються</a:t>
            </a:r>
            <a:r>
              <a:rPr lang="uk-UA" dirty="0"/>
              <a:t> на вертикальних ієрархічних зв'язках корпорації.</a:t>
            </a:r>
            <a:endParaRPr lang="ru-RU" dirty="0"/>
          </a:p>
          <a:p>
            <a:pPr algn="just"/>
            <a:r>
              <a:rPr lang="uk-UA" dirty="0"/>
              <a:t>За допомогою адміністративних методів здійснюється прямий ди­рективний вплив на об'єкт корпоративної власності. Вони базуються на обов'язковому виконанні положень, інструкцій, наказів, розпоряджень, вказівок і резолюцій керівника.</a:t>
            </a:r>
            <a:endParaRPr lang="ru-RU" dirty="0"/>
          </a:p>
          <a:p>
            <a:pPr algn="just"/>
            <a:r>
              <a:rPr lang="uk-UA" dirty="0"/>
              <a:t>Основою існування </a:t>
            </a:r>
            <a:r>
              <a:rPr lang="uk-UA" b="1" i="1" dirty="0"/>
              <a:t>організаційних методів </a:t>
            </a:r>
            <a:r>
              <a:rPr lang="uk-UA" dirty="0"/>
              <a:t>є здійснення організа­ційних </a:t>
            </a:r>
            <a:r>
              <a:rPr lang="uk-UA" dirty="0" err="1" smtClean="0"/>
              <a:t>зв'язків</a:t>
            </a:r>
            <a:r>
              <a:rPr lang="uk-UA" dirty="0" smtClean="0"/>
              <a:t> </a:t>
            </a:r>
            <a:r>
              <a:rPr lang="uk-UA" dirty="0"/>
              <a:t>між окремими елементами керованої системи. В цьому разі відбувається закріплення певних обов'язків щодо управління корпо­ративною власністю за корпорацією в цілому та окремими структурними підрозділами. Способами організаційного впливу на корпоративну влас­ність виступають: регламентування, нормування та інструктування.</a:t>
            </a:r>
            <a:endParaRPr lang="ru-RU" dirty="0"/>
          </a:p>
          <a:p>
            <a:endParaRPr lang="ru-RU" dirty="0"/>
          </a:p>
        </p:txBody>
      </p:sp>
    </p:spTree>
    <p:extLst>
      <p:ext uri="{BB962C8B-B14F-4D97-AF65-F5344CB8AC3E}">
        <p14:creationId xmlns:p14="http://schemas.microsoft.com/office/powerpoint/2010/main" val="1799190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096" y="502276"/>
            <a:ext cx="10097037" cy="1584102"/>
          </a:xfrm>
        </p:spPr>
        <p:txBody>
          <a:bodyPr/>
          <a:lstStyle/>
          <a:p>
            <a:r>
              <a:rPr lang="uk-UA" sz="1400" b="1" i="1" dirty="0"/>
              <a:t>Регламентування</a:t>
            </a:r>
            <a:r>
              <a:rPr lang="uk-UA" sz="1400" i="1" dirty="0"/>
              <a:t> </a:t>
            </a:r>
            <a:r>
              <a:rPr lang="uk-UA" sz="1400" dirty="0"/>
              <a:t>- це спосіб організаційного впливу, який полягає її розробці і введенні в дію організаційних положень, обов'язкових для </a:t>
            </a:r>
            <a:r>
              <a:rPr lang="uk-UA" sz="1400" dirty="0" smtClean="0"/>
              <a:t>виконання </a:t>
            </a:r>
            <a:r>
              <a:rPr lang="uk-UA" sz="1400" dirty="0"/>
              <a:t>і діючих протягом точно визначеного цими положеннями пе­ріоду До складу регламентуючих організаційних положень входять:</a:t>
            </a:r>
            <a:r>
              <a:rPr lang="ru-RU" sz="1400" dirty="0"/>
              <a:t/>
            </a:r>
            <a:br>
              <a:rPr lang="ru-RU" sz="1400" dirty="0"/>
            </a:br>
            <a:r>
              <a:rPr lang="ru-RU" sz="1400" dirty="0" smtClean="0"/>
              <a:t>-</a:t>
            </a:r>
            <a:r>
              <a:rPr lang="uk-UA" sz="1400" dirty="0" smtClean="0"/>
              <a:t>розробка </a:t>
            </a:r>
            <a:r>
              <a:rPr lang="uk-UA" sz="1400" dirty="0"/>
              <a:t>загально-</a:t>
            </a:r>
            <a:r>
              <a:rPr lang="uk-UA" sz="1400" dirty="0" err="1"/>
              <a:t>органїзаційних</a:t>
            </a:r>
            <a:r>
              <a:rPr lang="uk-UA" sz="1400" dirty="0"/>
              <a:t> положень (статут, установчі доку­менти);</a:t>
            </a:r>
            <a:r>
              <a:rPr lang="ru-RU" sz="1400" dirty="0"/>
              <a:t/>
            </a:r>
            <a:br>
              <a:rPr lang="ru-RU" sz="1400" dirty="0"/>
            </a:br>
            <a:r>
              <a:rPr lang="ru-RU" sz="1400" dirty="0" smtClean="0"/>
              <a:t>-</a:t>
            </a:r>
            <a:r>
              <a:rPr lang="uk-UA" sz="1400" dirty="0" smtClean="0"/>
              <a:t>розробка </a:t>
            </a:r>
            <a:r>
              <a:rPr lang="uk-UA" sz="1400" dirty="0"/>
              <a:t>функціональних положень (організаційна структура, поло­ження про структурні підрозділи);</a:t>
            </a:r>
            <a:r>
              <a:rPr lang="ru-RU" sz="1400" dirty="0"/>
              <a:t/>
            </a:r>
            <a:br>
              <a:rPr lang="ru-RU" sz="1400" dirty="0"/>
            </a:br>
            <a:r>
              <a:rPr lang="ru-RU" sz="1400" dirty="0" smtClean="0"/>
              <a:t>-</a:t>
            </a:r>
            <a:r>
              <a:rPr lang="uk-UA" sz="1400" dirty="0" smtClean="0"/>
              <a:t>посадове </a:t>
            </a:r>
            <a:r>
              <a:rPr lang="uk-UA" sz="1400" dirty="0"/>
              <a:t>регламентування (штатний розпис і посадові інструкції.</a:t>
            </a:r>
            <a:r>
              <a:rPr lang="ru-RU" sz="1200" dirty="0"/>
              <a:t/>
            </a:r>
            <a:br>
              <a:rPr lang="ru-RU" sz="1200" dirty="0"/>
            </a:br>
            <a:endParaRPr lang="ru-RU" sz="1200" dirty="0"/>
          </a:p>
        </p:txBody>
      </p:sp>
      <p:sp>
        <p:nvSpPr>
          <p:cNvPr id="3" name="Объект 2"/>
          <p:cNvSpPr>
            <a:spLocks noGrp="1"/>
          </p:cNvSpPr>
          <p:nvPr>
            <p:ph idx="1"/>
          </p:nvPr>
        </p:nvSpPr>
        <p:spPr>
          <a:xfrm>
            <a:off x="540913" y="2511380"/>
            <a:ext cx="11217498" cy="4043966"/>
          </a:xfrm>
        </p:spPr>
        <p:txBody>
          <a:bodyPr>
            <a:normAutofit fontScale="92500" lnSpcReduction="20000"/>
          </a:bodyPr>
          <a:lstStyle/>
          <a:p>
            <a:pPr algn="just"/>
            <a:r>
              <a:rPr lang="uk-UA" b="1" i="1" dirty="0"/>
              <a:t>Нормування</a:t>
            </a:r>
            <a:r>
              <a:rPr lang="uk-UA" dirty="0"/>
              <a:t> – спосіб організаційного впливу, який полягає у визначенні норм і нормативів, регламентуючих діяльність корпорації, виробничих процесів та окремих виконавців. В практиці управління використову­ють норми часу, виходу, стандарти, норми виробітку, нормативи чисель­ності, норми обслуговування, керованості тощо. Нормування дозволяє уникнути невиробничих втрат і побудувати оптимальну систему витрат в організації.</a:t>
            </a:r>
            <a:endParaRPr lang="ru-RU" dirty="0"/>
          </a:p>
          <a:p>
            <a:pPr algn="just"/>
            <a:r>
              <a:rPr lang="uk-UA" dirty="0"/>
              <a:t>Комплексне використання нормативів має велике значення для пла­нування діяльності організації, при обґрунтуванні управлінських рі­шень. </a:t>
            </a:r>
            <a:r>
              <a:rPr lang="uk-UA" dirty="0" smtClean="0"/>
              <a:t>Обґрунтованість </a:t>
            </a:r>
            <a:r>
              <a:rPr lang="uk-UA" dirty="0"/>
              <a:t>норм та нормативів підвищує реальність завдань та сприяє встановленню реальних термінів досягнення цілі.</a:t>
            </a:r>
            <a:endParaRPr lang="ru-RU" dirty="0"/>
          </a:p>
          <a:p>
            <a:pPr algn="just"/>
            <a:r>
              <a:rPr lang="uk-UA" b="1" i="1" dirty="0"/>
              <a:t>Інструктування</a:t>
            </a:r>
            <a:r>
              <a:rPr lang="uk-UA" i="1" dirty="0"/>
              <a:t> - </a:t>
            </a:r>
            <a:r>
              <a:rPr lang="uk-UA" dirty="0"/>
              <a:t>це найбільш м'який спосіб організаційного впли­ву, який полягає у доведенні до виконавців умов роботи. Інструктуван­ня завжди відбувається у формі методичної та інформаційної допомоги, спрямованої на виконання певних видів робіт. При цьому виконавець може обирати найбільш прийнятні для себе засоби досягнення постав­леної мети.</a:t>
            </a:r>
            <a:endParaRPr lang="ru-RU" dirty="0"/>
          </a:p>
          <a:p>
            <a:pPr algn="just"/>
            <a:r>
              <a:rPr lang="uk-UA" b="1" i="1" dirty="0"/>
              <a:t>Економічні методи управління</a:t>
            </a:r>
            <a:r>
              <a:rPr lang="uk-UA" i="1" dirty="0"/>
              <a:t> </a:t>
            </a:r>
            <a:r>
              <a:rPr lang="uk-UA" dirty="0"/>
              <a:t>- це методи цілеспрямованого впли­ву на об'єкт управління, які побудовані на забезпеченні економічних інтересів організації або окремої людини.</a:t>
            </a:r>
            <a:endParaRPr lang="ru-RU" dirty="0"/>
          </a:p>
          <a:p>
            <a:pPr algn="just"/>
            <a:r>
              <a:rPr lang="uk-UA" i="1" dirty="0"/>
              <a:t>Економічні методи </a:t>
            </a:r>
            <a:r>
              <a:rPr lang="uk-UA" dirty="0"/>
              <a:t>спрямовані на виконання управлінського рішення через систему умов, що робить його економічно вигідним для корпорації в цілому та кожного працівника.</a:t>
            </a:r>
            <a:endParaRPr lang="ru-RU" dirty="0"/>
          </a:p>
          <a:p>
            <a:endParaRPr lang="ru-RU" dirty="0"/>
          </a:p>
        </p:txBody>
      </p:sp>
    </p:spTree>
    <p:extLst>
      <p:ext uri="{BB962C8B-B14F-4D97-AF65-F5344CB8AC3E}">
        <p14:creationId xmlns:p14="http://schemas.microsoft.com/office/powerpoint/2010/main" val="445729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5155" y="2331075"/>
            <a:ext cx="11165983" cy="4288666"/>
          </a:xfrm>
        </p:spPr>
        <p:txBody>
          <a:bodyPr>
            <a:normAutofit lnSpcReduction="10000"/>
          </a:bodyPr>
          <a:lstStyle/>
          <a:p>
            <a:pPr algn="just"/>
            <a:r>
              <a:rPr lang="uk-UA" dirty="0"/>
              <a:t>Економічні методи працюють через розробку економічних стимулів, які спрямовані на виробничі колективи та окремих виконавців шляхом визначення системи економічних показників, націлених на активізацію діяльності і підвищення зацікавленості в якісній роботі, економії ресур­сів, впровадженні інновацій, підвищенні ефективності функціонування як окремих виконавців, так і системи в цілому.</a:t>
            </a:r>
            <a:endParaRPr lang="ru-RU" dirty="0"/>
          </a:p>
          <a:p>
            <a:pPr algn="just"/>
            <a:r>
              <a:rPr lang="uk-UA" dirty="0"/>
              <a:t>Максимальний ефект дії економічних методів можливий лише у тому випадку, коли чітко визначається особиста або організаційна вигода у ра­зі досягнення конкретної організаційної цілі або виконання конкретного завдання. Тут зацікавленість кожного поставлена у залежність до досяг­нення загальних показників ефективності діяльності організації.</a:t>
            </a:r>
            <a:endParaRPr lang="ru-RU" dirty="0"/>
          </a:p>
          <a:p>
            <a:pPr algn="just"/>
            <a:r>
              <a:rPr lang="uk-UA" dirty="0"/>
              <a:t>Обрання певного методу управління залежить від багатьох факторів, таких як: характеристика об'єкта та суб'єкта управління, ситуація, ре­сурси організації. Кожний метод управління має як позитивний, так і не­гативний вплив на об'єкт управління. Головна мета при визначенні та застосуванні обраного методу - зменшення негативних наслідків управ­лінського впливу.</a:t>
            </a:r>
            <a:endParaRPr lang="ru-RU" dirty="0"/>
          </a:p>
          <a:p>
            <a:endParaRPr lang="ru-RU" dirty="0"/>
          </a:p>
        </p:txBody>
      </p:sp>
    </p:spTree>
    <p:extLst>
      <p:ext uri="{BB962C8B-B14F-4D97-AF65-F5344CB8AC3E}">
        <p14:creationId xmlns:p14="http://schemas.microsoft.com/office/powerpoint/2010/main" val="1907069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4553" y="656823"/>
            <a:ext cx="9143634" cy="1487449"/>
          </a:xfrm>
        </p:spPr>
        <p:txBody>
          <a:bodyPr/>
          <a:lstStyle/>
          <a:p>
            <a:r>
              <a:rPr lang="uk-UA" sz="1600" dirty="0"/>
              <a:t>Застосування будь-якого методу управління корпоративною власніс­тю призводить до зміни її формальних характеристик. Тому однією із основних проблем керівників, що здійснюють такий вплив є передбачен­ня результатів управлінської дії. При цьому методи управління можуть бути розподілені </a:t>
            </a:r>
            <a:r>
              <a:rPr lang="uk-UA" sz="1600" i="1" dirty="0"/>
              <a:t>за рівнями за­стосування </a:t>
            </a:r>
            <a:r>
              <a:rPr lang="uk-UA" sz="1600" i="1" dirty="0" smtClean="0"/>
              <a:t>суб'єктами </a:t>
            </a:r>
            <a:r>
              <a:rPr lang="uk-UA" sz="1600" i="1" dirty="0"/>
              <a:t>управління:</a:t>
            </a:r>
            <a:r>
              <a:rPr lang="ru-RU" sz="1400" dirty="0"/>
              <a:t/>
            </a:r>
            <a:br>
              <a:rPr lang="ru-RU" sz="1400" dirty="0"/>
            </a:br>
            <a:endParaRPr lang="ru-RU" sz="1400" dirty="0"/>
          </a:p>
        </p:txBody>
      </p:sp>
      <p:sp>
        <p:nvSpPr>
          <p:cNvPr id="3" name="Объект 2"/>
          <p:cNvSpPr>
            <a:spLocks noGrp="1"/>
          </p:cNvSpPr>
          <p:nvPr>
            <p:ph idx="1"/>
          </p:nvPr>
        </p:nvSpPr>
        <p:spPr>
          <a:xfrm>
            <a:off x="528034" y="2474710"/>
            <a:ext cx="11191741" cy="4041999"/>
          </a:xfrm>
        </p:spPr>
        <p:txBody>
          <a:bodyPr>
            <a:normAutofit lnSpcReduction="10000"/>
          </a:bodyPr>
          <a:lstStyle/>
          <a:p>
            <a:pPr lvl="0" algn="ctr"/>
            <a:r>
              <a:rPr lang="uk-UA" dirty="0"/>
              <a:t>державний;</a:t>
            </a:r>
            <a:endParaRPr lang="ru-RU" dirty="0"/>
          </a:p>
          <a:p>
            <a:pPr lvl="0" algn="ctr"/>
            <a:r>
              <a:rPr lang="uk-UA" dirty="0"/>
              <a:t>галузевий;</a:t>
            </a:r>
            <a:endParaRPr lang="ru-RU" dirty="0"/>
          </a:p>
          <a:p>
            <a:pPr lvl="0" algn="ctr"/>
            <a:r>
              <a:rPr lang="uk-UA" dirty="0"/>
              <a:t>муніципальний;</a:t>
            </a:r>
            <a:endParaRPr lang="ru-RU" dirty="0"/>
          </a:p>
          <a:p>
            <a:pPr lvl="0" algn="ctr"/>
            <a:r>
              <a:rPr lang="uk-UA" dirty="0"/>
              <a:t>корпоративний;</a:t>
            </a:r>
            <a:endParaRPr lang="ru-RU" dirty="0"/>
          </a:p>
          <a:p>
            <a:pPr lvl="0" algn="ctr"/>
            <a:r>
              <a:rPr lang="uk-UA" dirty="0"/>
              <a:t>на рівні окремого підприємства.</a:t>
            </a:r>
            <a:endParaRPr lang="ru-RU" dirty="0"/>
          </a:p>
          <a:p>
            <a:pPr marL="0" indent="0" algn="just">
              <a:buNone/>
            </a:pPr>
            <a:r>
              <a:rPr lang="uk-UA" i="1" dirty="0"/>
              <a:t>За </a:t>
            </a:r>
            <a:r>
              <a:rPr lang="uk-UA" i="1" dirty="0" smtClean="0"/>
              <a:t>об'єктом </a:t>
            </a:r>
            <a:r>
              <a:rPr lang="uk-UA" i="1" dirty="0"/>
              <a:t>управління </a:t>
            </a:r>
            <a:r>
              <a:rPr lang="uk-UA" dirty="0"/>
              <a:t>можуть бути методи управлінської діяльнос­ті, що спрямовані на: персонал, фінанси, інновації, маркетинг, товарно-матеріальні запаси, інвестиції, виробництво, власність. В цьому разі при визначенні методів управління керуються спеціальними знаннями.</a:t>
            </a:r>
            <a:endParaRPr lang="ru-RU" dirty="0"/>
          </a:p>
          <a:p>
            <a:pPr marL="0" indent="0" algn="just">
              <a:buNone/>
            </a:pPr>
            <a:r>
              <a:rPr lang="uk-UA" i="1" dirty="0"/>
              <a:t>Отже</a:t>
            </a:r>
            <a:r>
              <a:rPr lang="uk-UA" b="1" i="1" dirty="0"/>
              <a:t>, методи управління корпоративною власністю </a:t>
            </a:r>
            <a:r>
              <a:rPr lang="uk-UA" dirty="0"/>
              <a:t>- це способи здійс­нення управлінської діяльності, за допомогою яких виконуються функції управління і забезпечується реалізація цілей і задач діяльності корпора­ції, спрямованих на ефективне використання корпоративної власності в межах повноважень і компетенції менеджера, який їх використовує.</a:t>
            </a:r>
            <a:endParaRPr lang="ru-RU" dirty="0"/>
          </a:p>
          <a:p>
            <a:endParaRPr lang="ru-RU" dirty="0"/>
          </a:p>
        </p:txBody>
      </p:sp>
    </p:spTree>
    <p:extLst>
      <p:ext uri="{BB962C8B-B14F-4D97-AF65-F5344CB8AC3E}">
        <p14:creationId xmlns:p14="http://schemas.microsoft.com/office/powerpoint/2010/main" val="2325564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5563" y="515155"/>
            <a:ext cx="8761413" cy="1571221"/>
          </a:xfrm>
        </p:spPr>
        <p:txBody>
          <a:bodyPr/>
          <a:lstStyle/>
          <a:p>
            <a:pPr algn="ctr"/>
            <a:r>
              <a:rPr lang="uk-UA" sz="3200" b="1" i="1" dirty="0"/>
              <a:t>6</a:t>
            </a:r>
            <a:r>
              <a:rPr lang="uk-UA" sz="3200" b="1" i="1" dirty="0" smtClean="0"/>
              <a:t>.4</a:t>
            </a:r>
            <a:r>
              <a:rPr lang="uk-UA" sz="3200" b="1" i="1" dirty="0"/>
              <a:t>. Система показників управління корпоративною власністю</a:t>
            </a:r>
            <a:r>
              <a:rPr lang="ru-RU" dirty="0"/>
              <a:t/>
            </a:r>
            <a:br>
              <a:rPr lang="ru-RU" dirty="0"/>
            </a:br>
            <a:endParaRPr lang="ru-RU" dirty="0"/>
          </a:p>
        </p:txBody>
      </p:sp>
      <p:sp>
        <p:nvSpPr>
          <p:cNvPr id="3" name="Объект 2"/>
          <p:cNvSpPr>
            <a:spLocks noGrp="1"/>
          </p:cNvSpPr>
          <p:nvPr>
            <p:ph idx="1"/>
          </p:nvPr>
        </p:nvSpPr>
        <p:spPr>
          <a:xfrm>
            <a:off x="553792" y="2292439"/>
            <a:ext cx="11191739" cy="4314423"/>
          </a:xfrm>
        </p:spPr>
        <p:txBody>
          <a:bodyPr>
            <a:normAutofit fontScale="92500" lnSpcReduction="10000"/>
          </a:bodyPr>
          <a:lstStyle/>
          <a:p>
            <a:pPr algn="just"/>
            <a:r>
              <a:rPr lang="uk-UA" dirty="0"/>
              <a:t>Для повного врахування всіх особливостей та специфіки визначення корпоративної власності використовують систему показників, яка вклю­чає показники складу, показники ефективності та показники володіння.</a:t>
            </a:r>
            <a:endParaRPr lang="ru-RU" dirty="0"/>
          </a:p>
          <a:p>
            <a:pPr algn="just"/>
            <a:r>
              <a:rPr lang="uk-UA" b="1" i="1" dirty="0"/>
              <a:t>До показників складу </a:t>
            </a:r>
            <a:r>
              <a:rPr lang="uk-UA" dirty="0"/>
              <a:t>належать: кількість об'єктів корпоративної власності за класифікаційними ознаками; загальна вартість об'єктів кор­поративної власності; динаміка вартості корпоративної власності.</a:t>
            </a:r>
            <a:endParaRPr lang="ru-RU" dirty="0"/>
          </a:p>
          <a:p>
            <a:pPr algn="just"/>
            <a:r>
              <a:rPr lang="uk-UA" b="1" i="1" dirty="0"/>
              <a:t>Д</a:t>
            </a:r>
            <a:r>
              <a:rPr lang="uk-UA" b="1" i="1" dirty="0" smtClean="0"/>
              <a:t>о </a:t>
            </a:r>
            <a:r>
              <a:rPr lang="uk-UA" b="1" i="1" dirty="0"/>
              <a:t>показників володіння </a:t>
            </a:r>
            <a:r>
              <a:rPr lang="uk-UA" dirty="0"/>
              <a:t>належать показники кількості та якості </a:t>
            </a:r>
            <a:r>
              <a:rPr lang="uk-UA" dirty="0" smtClean="0"/>
              <a:t>власників; </a:t>
            </a:r>
            <a:r>
              <a:rPr lang="uk-UA" dirty="0"/>
              <a:t>ступінь контроль корпорації над власністю.</a:t>
            </a:r>
            <a:endParaRPr lang="ru-RU" dirty="0"/>
          </a:p>
          <a:p>
            <a:pPr algn="just"/>
            <a:r>
              <a:rPr lang="uk-UA" b="1" i="1" dirty="0"/>
              <a:t>До показників ефективності </a:t>
            </a:r>
            <a:r>
              <a:rPr lang="uk-UA" i="1" dirty="0"/>
              <a:t>використання </a:t>
            </a:r>
            <a:r>
              <a:rPr lang="uk-UA" dirty="0"/>
              <a:t>корпоративної власнос­ті належать: відповідність призначення та використання об'єктів влас­ності; економічний ефект від використання власності; корисність влас­ності; використання власності у різних бізнес-напрямах.</a:t>
            </a:r>
            <a:endParaRPr lang="ru-RU" dirty="0"/>
          </a:p>
          <a:p>
            <a:pPr algn="just"/>
            <a:r>
              <a:rPr lang="uk-UA" dirty="0"/>
              <a:t>Д</a:t>
            </a:r>
            <a:r>
              <a:rPr lang="uk-UA" dirty="0" smtClean="0"/>
              <a:t>ля </a:t>
            </a:r>
            <a:r>
              <a:rPr lang="uk-UA" dirty="0"/>
              <a:t>здійснення оцінки ефективності управ­ління корпоративною власністю використовувати дві концепції: </a:t>
            </a:r>
            <a:r>
              <a:rPr lang="uk-UA" b="1" i="1" dirty="0"/>
              <a:t>концепцію управління фінансовими потоками</a:t>
            </a:r>
            <a:r>
              <a:rPr lang="uk-UA" dirty="0"/>
              <a:t>, що базу­ється на зростанні прибутку від управління;  </a:t>
            </a:r>
            <a:r>
              <a:rPr lang="uk-UA" b="1" i="1" dirty="0"/>
              <a:t>концепцію портфеля власності</a:t>
            </a:r>
            <a:r>
              <a:rPr lang="uk-UA" dirty="0"/>
              <a:t>, що заснована на сукупному зрос­танні вартості корпоративності власності, яка входить у цей портфель.</a:t>
            </a:r>
            <a:endParaRPr lang="ru-RU" dirty="0"/>
          </a:p>
          <a:p>
            <a:endParaRPr lang="ru-RU" dirty="0"/>
          </a:p>
        </p:txBody>
      </p:sp>
    </p:spTree>
    <p:extLst>
      <p:ext uri="{BB962C8B-B14F-4D97-AF65-F5344CB8AC3E}">
        <p14:creationId xmlns:p14="http://schemas.microsoft.com/office/powerpoint/2010/main" val="225049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b="1" i="1" dirty="0"/>
              <a:t>Мінімальний розмір статутного капіталу</a:t>
            </a:r>
            <a:r>
              <a:rPr lang="uk-UA" sz="2000" dirty="0"/>
              <a:t> – це мінімальна сума, необхідна для створення товариства. Законодавством встановлено мінімальні розміри статутних капіталів для двох видів господарських товариств:</a:t>
            </a:r>
            <a:r>
              <a:rPr lang="ru-RU" sz="2000" dirty="0"/>
              <a:t/>
            </a:r>
            <a:br>
              <a:rPr lang="ru-RU" sz="2000" dirty="0"/>
            </a:br>
            <a:endParaRPr lang="ru-RU" sz="2000" dirty="0"/>
          </a:p>
        </p:txBody>
      </p:sp>
      <p:sp>
        <p:nvSpPr>
          <p:cNvPr id="3" name="Объект 2"/>
          <p:cNvSpPr>
            <a:spLocks noGrp="1"/>
          </p:cNvSpPr>
          <p:nvPr>
            <p:ph idx="1"/>
          </p:nvPr>
        </p:nvSpPr>
        <p:spPr>
          <a:xfrm>
            <a:off x="523891" y="2228045"/>
            <a:ext cx="11195884" cy="4629955"/>
          </a:xfrm>
        </p:spPr>
        <p:txBody>
          <a:bodyPr>
            <a:normAutofit fontScale="70000" lnSpcReduction="20000"/>
          </a:bodyPr>
          <a:lstStyle/>
          <a:p>
            <a:pPr algn="just"/>
            <a:r>
              <a:rPr lang="uk-UA" sz="2000" dirty="0"/>
              <a:t>1) </a:t>
            </a:r>
            <a:r>
              <a:rPr lang="uk-UA" sz="2000" b="1" i="1" dirty="0"/>
              <a:t>для акціонерного товариства</a:t>
            </a:r>
            <a:r>
              <a:rPr lang="uk-UA" sz="2000" dirty="0"/>
              <a:t> – цей розмір становить 1250 мінімальних заробітних плат виходячи із ставки мінімальної заробітної плати, що діє на момент створення (реєстрації) акціонерного товариства. (ч. 1 ст. 14 Закону України „Про акціонерні товариства</a:t>
            </a:r>
            <a:r>
              <a:rPr lang="uk-UA" sz="2000" dirty="0" smtClean="0"/>
              <a:t>”);</a:t>
            </a:r>
            <a:endParaRPr lang="ru-RU" sz="2000" dirty="0" smtClean="0"/>
          </a:p>
          <a:p>
            <a:pPr algn="just"/>
            <a:r>
              <a:rPr lang="uk-UA" sz="2000" dirty="0" smtClean="0"/>
              <a:t>2) </a:t>
            </a:r>
            <a:r>
              <a:rPr lang="uk-UA" sz="2000" b="1" i="1" dirty="0"/>
              <a:t>для товариства з обмеженою відповідальністю</a:t>
            </a:r>
            <a:r>
              <a:rPr lang="uk-UA" sz="2000" dirty="0"/>
              <a:t> – не менше суми, еквівалентної 100 мінімальним заробітним платам, виходячи із ставки мінімальної заробітної плати, діючої на момент створення товариства з обмеженою відповідальністю. Ця ж вимога застосовується до товариства з додатковою відповідальністю.</a:t>
            </a:r>
            <a:endParaRPr lang="ru-RU" sz="2000" dirty="0"/>
          </a:p>
          <a:p>
            <a:pPr algn="just"/>
            <a:r>
              <a:rPr lang="uk-UA" sz="2000" dirty="0"/>
              <a:t>Мінімальний статутний капітал визначається на день створення юридичної особи. Відповідно до статті 87 Цивільного кодексу України юридична особа вважається створеною з дня її державної реєстрації. При цьому на момент затвердження (підписання) установчих документів, і на момент реєстрації – статутний капітал повинен відповідати встановленим вимогам. Інакше, наприклад, у зв’язку із збільшенням мінімальної заробітної плати, якщо розмір статутного капіталу буде меншим за визначений законом мінімум, державний реєстратор вправі відмовити у реєстрації. Звичайно, можна буде </a:t>
            </a:r>
            <a:r>
              <a:rPr lang="uk-UA" sz="2000" dirty="0" err="1"/>
              <a:t>внести</a:t>
            </a:r>
            <a:r>
              <a:rPr lang="uk-UA" sz="2000" dirty="0"/>
              <a:t> суму, якої не вистачає для формування статутного капіталу.</a:t>
            </a:r>
            <a:endParaRPr lang="ru-RU" sz="2000" dirty="0"/>
          </a:p>
          <a:p>
            <a:pPr algn="just"/>
            <a:r>
              <a:rPr lang="uk-UA" sz="2000" dirty="0"/>
              <a:t>Для повного і командитного товариства мінімальний розмір статутного капіталу не встановлено, і тому залежить від самих учасників. Отже, в цих товариствах розмір статутного капіталу може бути будь-яким, починаючи з 1 копійки.</a:t>
            </a:r>
            <a:endParaRPr lang="ru-RU" sz="2000" dirty="0"/>
          </a:p>
          <a:p>
            <a:pPr algn="just"/>
            <a:r>
              <a:rPr lang="uk-UA" sz="2000" dirty="0"/>
              <a:t>Слід зазначити, що для деяких юридичних осіб встановлюються підвищені вимоги щодо статутного капіталу. Зокрема, мінімальний розмір статутного капіталу на момент реєстрації банку не може бути менше 10 мільйонів євро (ст. 31 Закону України „Про банки і банківську діяльність”).</a:t>
            </a:r>
            <a:endParaRPr lang="ru-RU" sz="2000" dirty="0"/>
          </a:p>
          <a:p>
            <a:pPr algn="just"/>
            <a:r>
              <a:rPr lang="uk-UA" sz="2000" dirty="0"/>
              <a:t>Мінімальний розмір статутного капіталу страховика, який займається видами страхування іншими, ніж страхування життя, встановлюється в сумі, еквівалентній 1 млн. євро, а страховика, який займається страхуванням життя, - 1,5 млн. євро за валютним обмінним курсом валюти України (ст. 30 Закону України „Про </a:t>
            </a:r>
            <a:r>
              <a:rPr lang="uk-UA" sz="2000" dirty="0" smtClean="0"/>
              <a:t>страхування”).</a:t>
            </a:r>
            <a:endParaRPr lang="ru-RU" sz="2000" dirty="0"/>
          </a:p>
          <a:p>
            <a:endParaRPr lang="ru-RU" sz="2000" dirty="0"/>
          </a:p>
        </p:txBody>
      </p:sp>
    </p:spTree>
    <p:extLst>
      <p:ext uri="{BB962C8B-B14F-4D97-AF65-F5344CB8AC3E}">
        <p14:creationId xmlns:p14="http://schemas.microsoft.com/office/powerpoint/2010/main" val="19184033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2275" y="2410316"/>
            <a:ext cx="11333409" cy="3977604"/>
          </a:xfrm>
        </p:spPr>
        <p:txBody>
          <a:bodyPr>
            <a:normAutofit/>
          </a:bodyPr>
          <a:lstStyle/>
          <a:p>
            <a:pPr marL="0" indent="0">
              <a:buNone/>
            </a:pPr>
            <a:r>
              <a:rPr lang="uk-UA" i="1" dirty="0"/>
              <a:t>Концепція управління фінансовими потоками </a:t>
            </a:r>
            <a:r>
              <a:rPr lang="uk-UA" dirty="0"/>
              <a:t>заснована на визначен­ні прибутку корпорації при управлінні корпоративною власністю.</a:t>
            </a:r>
            <a:endParaRPr lang="ru-RU" dirty="0"/>
          </a:p>
          <a:p>
            <a:pPr algn="ctr"/>
            <a:r>
              <a:rPr lang="uk-UA" sz="2000" i="1" dirty="0"/>
              <a:t>П = </a:t>
            </a:r>
            <a:r>
              <a:rPr lang="uk-UA" sz="2000" i="1" dirty="0" err="1"/>
              <a:t>Д</a:t>
            </a:r>
            <a:r>
              <a:rPr lang="uk-UA" sz="2000" i="1" baseline="-25000" dirty="0" err="1"/>
              <a:t>кв</a:t>
            </a:r>
            <a:r>
              <a:rPr lang="uk-UA" sz="2000" i="1" dirty="0" err="1"/>
              <a:t>-З</a:t>
            </a:r>
            <a:r>
              <a:rPr lang="uk-UA" sz="2000" i="1" baseline="-25000" dirty="0" err="1"/>
              <a:t>кв</a:t>
            </a:r>
            <a:r>
              <a:rPr lang="uk-UA" sz="2000" i="1" dirty="0"/>
              <a:t>,	</a:t>
            </a:r>
            <a:r>
              <a:rPr lang="uk-UA" sz="2000" dirty="0" smtClean="0"/>
              <a:t>(6.2</a:t>
            </a:r>
            <a:r>
              <a:rPr lang="uk-UA" sz="2000" dirty="0"/>
              <a:t>)</a:t>
            </a:r>
            <a:endParaRPr lang="ru-RU" sz="2000" dirty="0"/>
          </a:p>
          <a:p>
            <a:r>
              <a:rPr lang="uk-UA" dirty="0"/>
              <a:t>де </a:t>
            </a:r>
            <a:r>
              <a:rPr lang="uk-UA" i="1" dirty="0"/>
              <a:t>П- </a:t>
            </a:r>
            <a:r>
              <a:rPr lang="uk-UA" dirty="0"/>
              <a:t>прибуток;</a:t>
            </a:r>
            <a:endParaRPr lang="ru-RU" dirty="0"/>
          </a:p>
          <a:p>
            <a:r>
              <a:rPr lang="uk-UA" i="1" dirty="0" err="1"/>
              <a:t>Д</a:t>
            </a:r>
            <a:r>
              <a:rPr lang="uk-UA" i="1" baseline="-25000" dirty="0" err="1"/>
              <a:t>кв</a:t>
            </a:r>
            <a:r>
              <a:rPr lang="uk-UA" i="1" dirty="0"/>
              <a:t>  – </a:t>
            </a:r>
            <a:r>
              <a:rPr lang="uk-UA" dirty="0"/>
              <a:t>дохід від управління корпоративною власністю;</a:t>
            </a:r>
            <a:endParaRPr lang="ru-RU" dirty="0"/>
          </a:p>
          <a:p>
            <a:r>
              <a:rPr lang="uk-UA" i="1" dirty="0" err="1"/>
              <a:t>З</a:t>
            </a:r>
            <a:r>
              <a:rPr lang="uk-UA" i="1" baseline="-25000" dirty="0" err="1"/>
              <a:t>ке</a:t>
            </a:r>
            <a:r>
              <a:rPr lang="uk-UA" i="1" dirty="0"/>
              <a:t> - </a:t>
            </a:r>
            <a:r>
              <a:rPr lang="uk-UA" dirty="0"/>
              <a:t>затрати на управління корпоративною власністю.</a:t>
            </a:r>
            <a:endParaRPr lang="ru-RU" dirty="0"/>
          </a:p>
          <a:p>
            <a:pPr marL="0" indent="0">
              <a:buNone/>
            </a:pPr>
            <a:r>
              <a:rPr lang="uk-UA" b="1" i="1" dirty="0" smtClean="0"/>
              <a:t>Доходи від управління корпоративною власністю </a:t>
            </a:r>
            <a:r>
              <a:rPr lang="uk-UA" dirty="0" smtClean="0"/>
              <a:t>складаються з:</a:t>
            </a:r>
            <a:endParaRPr lang="ru-RU" dirty="0" smtClean="0"/>
          </a:p>
          <a:p>
            <a:pPr lvl="0"/>
            <a:r>
              <a:rPr lang="uk-UA" dirty="0" smtClean="0"/>
              <a:t>доходів </a:t>
            </a:r>
            <a:r>
              <a:rPr lang="uk-UA" dirty="0"/>
              <a:t>від продажі корпоративної власності;</a:t>
            </a:r>
            <a:endParaRPr lang="ru-RU" dirty="0"/>
          </a:p>
          <a:p>
            <a:pPr lvl="0"/>
            <a:r>
              <a:rPr lang="uk-UA" dirty="0"/>
              <a:t>доходів від управління корпоративною власністю;</a:t>
            </a:r>
            <a:endParaRPr lang="ru-RU" dirty="0"/>
          </a:p>
          <a:p>
            <a:pPr lvl="0"/>
            <a:r>
              <a:rPr lang="uk-UA" dirty="0"/>
              <a:t>доходів від управління погашенням зобов'язань тощо.</a:t>
            </a:r>
            <a:endParaRPr lang="ru-RU" dirty="0"/>
          </a:p>
          <a:p>
            <a:endParaRPr lang="ru-RU" dirty="0"/>
          </a:p>
        </p:txBody>
      </p:sp>
    </p:spTree>
    <p:extLst>
      <p:ext uri="{BB962C8B-B14F-4D97-AF65-F5344CB8AC3E}">
        <p14:creationId xmlns:p14="http://schemas.microsoft.com/office/powerpoint/2010/main" val="1488044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2428" y="2006930"/>
            <a:ext cx="11230377" cy="5082639"/>
          </a:xfrm>
        </p:spPr>
        <p:txBody>
          <a:bodyPr>
            <a:normAutofit fontScale="85000" lnSpcReduction="10000"/>
          </a:bodyPr>
          <a:lstStyle/>
          <a:p>
            <a:pPr marL="0" indent="0" algn="just">
              <a:buNone/>
            </a:pPr>
            <a:r>
              <a:rPr lang="uk-UA" b="1" i="1" dirty="0"/>
              <a:t>Витрати на управління</a:t>
            </a:r>
            <a:r>
              <a:rPr lang="uk-UA" b="1" dirty="0"/>
              <a:t> </a:t>
            </a:r>
            <a:r>
              <a:rPr lang="uk-UA" dirty="0"/>
              <a:t>корпоративною власністю</a:t>
            </a:r>
            <a:r>
              <a:rPr lang="uk-UA" b="1" dirty="0"/>
              <a:t> </a:t>
            </a:r>
            <a:r>
              <a:rPr lang="uk-UA" dirty="0"/>
              <a:t>можна поділити на змінні та постійні. </a:t>
            </a:r>
            <a:endParaRPr lang="uk-UA" dirty="0" smtClean="0"/>
          </a:p>
          <a:p>
            <a:pPr marL="0" indent="0" algn="just">
              <a:buNone/>
            </a:pPr>
            <a:r>
              <a:rPr lang="uk-UA" b="1" i="1" dirty="0" smtClean="0"/>
              <a:t>Постійні </a:t>
            </a:r>
            <a:r>
              <a:rPr lang="uk-UA" b="1" i="1" dirty="0"/>
              <a:t>витрати на управління корпоративною власністю </a:t>
            </a:r>
            <a:r>
              <a:rPr lang="uk-UA" b="1" dirty="0"/>
              <a:t>- </a:t>
            </a:r>
            <a:r>
              <a:rPr lang="uk-UA" b="1" i="1" dirty="0"/>
              <a:t>це</a:t>
            </a:r>
            <a:r>
              <a:rPr lang="uk-UA" b="1" dirty="0"/>
              <a:t> </a:t>
            </a:r>
            <a:r>
              <a:rPr lang="uk-UA" dirty="0"/>
              <a:t>ті витрати, які не залежать від сукупної вартості корпоративної </a:t>
            </a:r>
            <a:r>
              <a:rPr lang="uk-UA" dirty="0" smtClean="0"/>
              <a:t>власності</a:t>
            </a:r>
            <a:r>
              <a:rPr lang="uk-UA" dirty="0"/>
              <a:t>:</a:t>
            </a:r>
            <a:endParaRPr lang="ru-RU" dirty="0"/>
          </a:p>
          <a:p>
            <a:pPr lvl="0" algn="just"/>
            <a:r>
              <a:rPr lang="uk-UA" dirty="0"/>
              <a:t>витрати на утримання управлінського апарату;</a:t>
            </a:r>
            <a:endParaRPr lang="ru-RU" dirty="0"/>
          </a:p>
          <a:p>
            <a:pPr lvl="0" algn="just"/>
            <a:r>
              <a:rPr lang="uk-UA" dirty="0"/>
              <a:t>витрати на утримання підприємств.</a:t>
            </a:r>
            <a:endParaRPr lang="ru-RU" dirty="0"/>
          </a:p>
          <a:p>
            <a:pPr marL="0" indent="0" algn="just">
              <a:buNone/>
            </a:pPr>
            <a:r>
              <a:rPr lang="uk-UA" b="1" i="1" dirty="0"/>
              <a:t>Змінні витрати на управління корпоративною власністю </a:t>
            </a:r>
            <a:r>
              <a:rPr lang="uk-UA" dirty="0"/>
              <a:t>– це ті витрати, які знаходяться в залежності від сукупної вартості корпоратив­ної власності:</a:t>
            </a:r>
            <a:endParaRPr lang="ru-RU" dirty="0"/>
          </a:p>
          <a:p>
            <a:pPr algn="just"/>
            <a:r>
              <a:rPr lang="uk-UA" dirty="0" smtClean="0"/>
              <a:t>витрати </a:t>
            </a:r>
            <a:r>
              <a:rPr lang="uk-UA" dirty="0"/>
              <a:t>на пошук інвесторів, проведення тендерів;</a:t>
            </a:r>
            <a:endParaRPr lang="ru-RU" dirty="0"/>
          </a:p>
          <a:p>
            <a:pPr lvl="0" algn="just"/>
            <a:r>
              <a:rPr lang="uk-UA" dirty="0"/>
              <a:t>поточні операційні витрати для здійснення основної статутної ді­яльності дочірніх підприємств;</a:t>
            </a:r>
            <a:endParaRPr lang="ru-RU" dirty="0"/>
          </a:p>
          <a:p>
            <a:pPr lvl="0" algn="just"/>
            <a:r>
              <a:rPr lang="uk-UA" dirty="0"/>
              <a:t>поточні операційні витрати підприємств, в яких корпорації нале­жить частка майна</a:t>
            </a:r>
            <a:r>
              <a:rPr lang="uk-UA" dirty="0" smtClean="0"/>
              <a:t>.</a:t>
            </a:r>
            <a:r>
              <a:rPr lang="uk-UA" i="1" dirty="0"/>
              <a:t> </a:t>
            </a:r>
            <a:endParaRPr lang="uk-UA" i="1" dirty="0" smtClean="0"/>
          </a:p>
          <a:p>
            <a:pPr marL="0" lvl="0" indent="0" algn="just">
              <a:buNone/>
            </a:pPr>
            <a:r>
              <a:rPr lang="uk-UA" i="1" dirty="0" smtClean="0"/>
              <a:t>Витратний </a:t>
            </a:r>
            <a:r>
              <a:rPr lang="uk-UA" i="1" dirty="0"/>
              <a:t>показник ефективності </a:t>
            </a:r>
            <a:r>
              <a:rPr lang="uk-UA" dirty="0"/>
              <a:t>управління корпоративною влас­ністю може бути представлений формулою: </a:t>
            </a:r>
            <a:endParaRPr lang="uk-UA" dirty="0" smtClean="0"/>
          </a:p>
          <a:p>
            <a:pPr lvl="0" algn="just"/>
            <a:endParaRPr lang="uk-UA" dirty="0"/>
          </a:p>
          <a:p>
            <a:pPr lvl="0" algn="just"/>
            <a:endParaRPr lang="ru-RU" dirty="0"/>
          </a:p>
          <a:p>
            <a:pPr marL="0" indent="0" algn="just">
              <a:buNone/>
            </a:pPr>
            <a:r>
              <a:rPr lang="uk-UA" dirty="0" smtClean="0"/>
              <a:t>де </a:t>
            </a:r>
            <a:r>
              <a:rPr lang="uk-UA" i="1" dirty="0" err="1" smtClean="0"/>
              <a:t>В</a:t>
            </a:r>
            <a:r>
              <a:rPr lang="uk-UA" i="1" baseline="-25000" dirty="0" err="1" smtClean="0"/>
              <a:t>кв</a:t>
            </a:r>
            <a:r>
              <a:rPr lang="uk-UA" i="1" baseline="-25000" dirty="0" smtClean="0"/>
              <a:t> </a:t>
            </a:r>
            <a:r>
              <a:rPr lang="uk-UA" i="1" dirty="0"/>
              <a:t>- </a:t>
            </a:r>
            <a:r>
              <a:rPr lang="uk-UA" dirty="0"/>
              <a:t>сукупна вартість об'єктів корпоративної власності</a:t>
            </a:r>
            <a:r>
              <a:rPr lang="uk-UA" dirty="0" smtClean="0"/>
              <a:t>.</a:t>
            </a:r>
            <a:endParaRPr lang="ru-RU" dirty="0"/>
          </a:p>
          <a:p>
            <a:pPr marL="0" indent="0" algn="just">
              <a:buNone/>
            </a:pPr>
            <a:r>
              <a:rPr lang="uk-UA" dirty="0"/>
              <a:t>Таким чином підвищення ефективності управління корпоративної власності може бути досягнуто через оптимізацію показників </a:t>
            </a:r>
            <a:r>
              <a:rPr lang="uk-UA" i="1" dirty="0" err="1"/>
              <a:t>Е</a:t>
            </a:r>
            <a:r>
              <a:rPr lang="uk-UA" i="1" baseline="-25000" dirty="0" err="1"/>
              <a:t>в</a:t>
            </a:r>
            <a:r>
              <a:rPr lang="uk-UA" i="1" dirty="0"/>
              <a:t> </a:t>
            </a:r>
            <a:r>
              <a:rPr lang="uk-UA" dirty="0"/>
              <a:t>та </a:t>
            </a:r>
            <a:r>
              <a:rPr lang="uk-UA" i="1" dirty="0"/>
              <a:t>Е</a:t>
            </a:r>
            <a:r>
              <a:rPr lang="uk-UA" i="1" baseline="-25000" dirty="0"/>
              <a:t>р</a:t>
            </a:r>
            <a:endParaRPr lang="uk-UA" dirty="0" smtClean="0"/>
          </a:p>
          <a:p>
            <a:endParaRPr lang="uk-UA" dirty="0"/>
          </a:p>
          <a:p>
            <a:endParaRPr lang="ru-RU" dirty="0" smtClean="0"/>
          </a:p>
          <a:p>
            <a:endParaRPr lang="ru-RU" dirty="0"/>
          </a:p>
        </p:txBody>
      </p:sp>
      <p:pic>
        <p:nvPicPr>
          <p:cNvPr id="12" name="Рисунок 11"/>
          <p:cNvPicPr>
            <a:picLocks noChangeAspect="1"/>
          </p:cNvPicPr>
          <p:nvPr/>
        </p:nvPicPr>
        <p:blipFill>
          <a:blip r:embed="rId2"/>
          <a:stretch>
            <a:fillRect/>
          </a:stretch>
        </p:blipFill>
        <p:spPr>
          <a:xfrm>
            <a:off x="4868215" y="5331855"/>
            <a:ext cx="2369712" cy="571972"/>
          </a:xfrm>
          <a:prstGeom prst="rect">
            <a:avLst/>
          </a:prstGeom>
        </p:spPr>
      </p:pic>
    </p:spTree>
    <p:extLst>
      <p:ext uri="{BB962C8B-B14F-4D97-AF65-F5344CB8AC3E}">
        <p14:creationId xmlns:p14="http://schemas.microsoft.com/office/powerpoint/2010/main" val="3418676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5" y="999426"/>
            <a:ext cx="9156512" cy="706964"/>
          </a:xfrm>
        </p:spPr>
        <p:txBody>
          <a:bodyPr/>
          <a:lstStyle/>
          <a:p>
            <a:r>
              <a:rPr lang="uk-UA" sz="1700" b="1" i="1" dirty="0" smtClean="0"/>
              <a:t>Концепція портфелю власності </a:t>
            </a:r>
            <a:r>
              <a:rPr lang="uk-UA" sz="1700" dirty="0" smtClean="0"/>
              <a:t>заснована на розгляді інтеграційної сукупності елементів корпоративної власності як портфелю власності (сукупності портфелів власності). Головною ідеєю цієї концепції є під­вищення сукупної вартості портфелю власності, яка складається із суми ринкових вартостей її елементів. Поточна ринкова ефективність портфелю власності визначається за формулою:</a:t>
            </a:r>
            <a:r>
              <a:rPr lang="ru-RU" sz="1800" dirty="0" smtClean="0"/>
              <a:t/>
            </a:r>
            <a:br>
              <a:rPr lang="ru-RU" sz="1800" dirty="0" smtClean="0"/>
            </a:br>
            <a:endParaRPr lang="ru-RU" sz="1800" dirty="0"/>
          </a:p>
        </p:txBody>
      </p:sp>
      <p:pic>
        <p:nvPicPr>
          <p:cNvPr id="4" name="Объект 3"/>
          <p:cNvPicPr>
            <a:picLocks noGrp="1" noChangeAspect="1"/>
          </p:cNvPicPr>
          <p:nvPr>
            <p:ph idx="1"/>
          </p:nvPr>
        </p:nvPicPr>
        <p:blipFill>
          <a:blip r:embed="rId2"/>
          <a:stretch>
            <a:fillRect/>
          </a:stretch>
        </p:blipFill>
        <p:spPr>
          <a:xfrm>
            <a:off x="921727" y="2490749"/>
            <a:ext cx="9076703" cy="4019482"/>
          </a:xfrm>
          <a:prstGeom prst="rect">
            <a:avLst/>
          </a:prstGeom>
        </p:spPr>
      </p:pic>
    </p:spTree>
    <p:extLst>
      <p:ext uri="{BB962C8B-B14F-4D97-AF65-F5344CB8AC3E}">
        <p14:creationId xmlns:p14="http://schemas.microsoft.com/office/powerpoint/2010/main" val="1176462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sz="6600" dirty="0" smtClean="0"/>
              <a:t>ДЯКУЮ ЗА УВАГУ!</a:t>
            </a:r>
            <a:endParaRPr lang="ru-RU" sz="6600" dirty="0"/>
          </a:p>
        </p:txBody>
      </p:sp>
    </p:spTree>
    <p:extLst>
      <p:ext uri="{BB962C8B-B14F-4D97-AF65-F5344CB8AC3E}">
        <p14:creationId xmlns:p14="http://schemas.microsoft.com/office/powerpoint/2010/main" val="134472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4347" y="2356835"/>
            <a:ext cx="10745124" cy="4365938"/>
          </a:xfrm>
        </p:spPr>
        <p:txBody>
          <a:bodyPr>
            <a:normAutofit fontScale="92500" lnSpcReduction="10000"/>
          </a:bodyPr>
          <a:lstStyle/>
          <a:p>
            <a:pPr algn="just"/>
            <a:r>
              <a:rPr lang="uk-UA" b="1" i="1" dirty="0"/>
              <a:t>Корпоративна власність</a:t>
            </a:r>
            <a:r>
              <a:rPr lang="uk-UA" i="1" dirty="0"/>
              <a:t> </a:t>
            </a:r>
            <a:r>
              <a:rPr lang="uk-UA" dirty="0"/>
              <a:t>– сукупність об'єктів нерухомості, майно­вих прав, робіт та послуг, інформації та технологій, нематеріальних благ та інших частин національного багатства права користування, володіння та розпорядження якими належить конкретній корпорації.</a:t>
            </a:r>
            <a:endParaRPr lang="ru-RU" dirty="0"/>
          </a:p>
          <a:p>
            <a:pPr algn="just"/>
            <a:r>
              <a:rPr lang="uk-UA" b="1" i="1" dirty="0"/>
              <a:t>Акціонерна власність</a:t>
            </a:r>
            <a:r>
              <a:rPr lang="uk-UA" i="1" dirty="0"/>
              <a:t> - </a:t>
            </a:r>
            <a:r>
              <a:rPr lang="uk-UA" dirty="0"/>
              <a:t>кількісна величина, що підсумовує стандартні одиниці прав власності у тому чи іншому акціонерному товари­стві. В той час як </a:t>
            </a:r>
            <a:r>
              <a:rPr lang="uk-UA" i="1" dirty="0"/>
              <a:t>результативність функціонування акціонерного капіта­лу </a:t>
            </a:r>
            <a:r>
              <a:rPr lang="uk-UA" dirty="0"/>
              <a:t>залежить від інтелектуальних витрат менеджменту та ресурсів, які ви­користовуються. Саме тому в акціонерній власності закладено </a:t>
            </a:r>
            <a:r>
              <a:rPr lang="uk-UA" i="1" dirty="0"/>
              <a:t>конфлікт; </a:t>
            </a:r>
            <a:r>
              <a:rPr lang="uk-UA" dirty="0"/>
              <a:t>при відокремленні функцій власника від функцій безпосередніх учасників процесу виробництва кількісне вираження прав власності може не мати прямої залежності від суми грошового капіталу, вкладеного у бізнес.</a:t>
            </a:r>
            <a:endParaRPr lang="ru-RU" dirty="0"/>
          </a:p>
          <a:p>
            <a:pPr algn="just"/>
            <a:r>
              <a:rPr lang="uk-UA" i="1" dirty="0"/>
              <a:t>Корпоративна власність може бути класифікована за такими кла­сифікаційними ознаками: </a:t>
            </a:r>
            <a:r>
              <a:rPr lang="uk-UA" b="1" dirty="0"/>
              <a:t>за видами </a:t>
            </a:r>
            <a:r>
              <a:rPr lang="uk-UA" dirty="0"/>
              <a:t>корпоративної власності, </a:t>
            </a:r>
            <a:r>
              <a:rPr lang="uk-UA" b="1" dirty="0"/>
              <a:t>за галузе­вою приналежністю</a:t>
            </a:r>
            <a:r>
              <a:rPr lang="uk-UA" dirty="0"/>
              <a:t>, </a:t>
            </a:r>
            <a:r>
              <a:rPr lang="uk-UA" b="1" dirty="0"/>
              <a:t>за ступенем ліквідності, за величиною частки ак­цій, які належать корпорації, за ступенем участі на ринку продукції, що </a:t>
            </a:r>
            <a:r>
              <a:rPr lang="uk-UA" b="1" dirty="0" smtClean="0"/>
              <a:t>випускається.</a:t>
            </a:r>
            <a:endParaRPr lang="ru-RU" b="1" dirty="0"/>
          </a:p>
          <a:p>
            <a:pPr algn="just"/>
            <a:r>
              <a:rPr lang="uk-UA" b="1" i="1" dirty="0"/>
              <a:t>За видами</a:t>
            </a:r>
            <a:r>
              <a:rPr lang="uk-UA" i="1" dirty="0"/>
              <a:t> </a:t>
            </a:r>
            <a:r>
              <a:rPr lang="uk-UA" dirty="0"/>
              <a:t>корпоративну власність можна поділити на: </a:t>
            </a:r>
            <a:r>
              <a:rPr lang="uk-UA" b="1" dirty="0"/>
              <a:t>нерухому, ру­хому, інформацію, результати інтелектуальної діяльності, іншу.</a:t>
            </a:r>
            <a:endParaRPr lang="ru-RU" b="1" dirty="0"/>
          </a:p>
          <a:p>
            <a:endParaRPr lang="ru-RU" dirty="0"/>
          </a:p>
        </p:txBody>
      </p:sp>
    </p:spTree>
    <p:extLst>
      <p:ext uri="{BB962C8B-B14F-4D97-AF65-F5344CB8AC3E}">
        <p14:creationId xmlns:p14="http://schemas.microsoft.com/office/powerpoint/2010/main" val="62728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4101" y="585989"/>
            <a:ext cx="9130755" cy="1687132"/>
          </a:xfrm>
        </p:spPr>
        <p:txBody>
          <a:bodyPr/>
          <a:lstStyle/>
          <a:p>
            <a:r>
              <a:rPr lang="uk-UA" sz="1800" b="1" i="1" dirty="0"/>
              <a:t>За ступенем ліквідності</a:t>
            </a:r>
            <a:r>
              <a:rPr lang="uk-UA" sz="1800" i="1" dirty="0"/>
              <a:t> </a:t>
            </a:r>
            <a:r>
              <a:rPr lang="uk-UA" sz="1800" dirty="0"/>
              <a:t>можна розрізняти </a:t>
            </a:r>
            <a:r>
              <a:rPr lang="uk-UA" sz="1800" b="1" dirty="0" err="1" smtClean="0"/>
              <a:t>низьколіквідні</a:t>
            </a:r>
            <a:r>
              <a:rPr lang="uk-UA" sz="1800" b="1" dirty="0" smtClean="0"/>
              <a:t> </a:t>
            </a:r>
            <a:r>
              <a:rPr lang="uk-UA" sz="1800" b="1" dirty="0"/>
              <a:t>об'єкти </a:t>
            </a:r>
            <a:r>
              <a:rPr lang="uk-UA" sz="1800" dirty="0"/>
              <a:t>корпоративної власності (наприклад, акції, які мають темпи зростання курсової вартості менше індексу рівня інфляції або дорівнюють йому; стабільні, середньо ризикові об'єкти корпоративної власності; </a:t>
            </a:r>
            <a:r>
              <a:rPr lang="uk-UA" sz="1800" dirty="0" smtClean="0"/>
              <a:t/>
            </a:r>
            <a:br>
              <a:rPr lang="uk-UA" sz="1800" dirty="0" smtClean="0"/>
            </a:br>
            <a:r>
              <a:rPr lang="uk-UA" sz="1800" b="1" dirty="0" smtClean="0"/>
              <a:t>високо-ліквідні </a:t>
            </a:r>
            <a:r>
              <a:rPr lang="uk-UA" sz="1800" b="1" dirty="0"/>
              <a:t>об'єкти </a:t>
            </a:r>
            <a:r>
              <a:rPr lang="uk-UA" sz="1800" dirty="0"/>
              <a:t>корпоративної власності.</a:t>
            </a:r>
            <a:r>
              <a:rPr lang="ru-RU" sz="1800" dirty="0"/>
              <a:t/>
            </a:r>
            <a:br>
              <a:rPr lang="ru-RU" sz="1800" dirty="0"/>
            </a:br>
            <a:endParaRPr lang="ru-RU" sz="1800" dirty="0"/>
          </a:p>
        </p:txBody>
      </p:sp>
      <p:sp>
        <p:nvSpPr>
          <p:cNvPr id="3" name="Объект 2"/>
          <p:cNvSpPr>
            <a:spLocks noGrp="1"/>
          </p:cNvSpPr>
          <p:nvPr>
            <p:ph idx="1"/>
          </p:nvPr>
        </p:nvSpPr>
        <p:spPr>
          <a:xfrm>
            <a:off x="0" y="2273121"/>
            <a:ext cx="12192000" cy="4584879"/>
          </a:xfrm>
        </p:spPr>
        <p:txBody>
          <a:bodyPr>
            <a:noAutofit/>
          </a:bodyPr>
          <a:lstStyle/>
          <a:p>
            <a:pPr algn="just"/>
            <a:r>
              <a:rPr lang="uk-UA" sz="1200" b="1" i="1" dirty="0"/>
              <a:t>За величиною частки акцій</a:t>
            </a:r>
            <a:r>
              <a:rPr lang="uk-UA" sz="1200" i="1" dirty="0"/>
              <a:t>, </a:t>
            </a:r>
            <a:r>
              <a:rPr lang="uk-UA" sz="1200" dirty="0"/>
              <a:t>яка належить корпорації розрізняють: 100% акцій у </a:t>
            </a:r>
            <a:r>
              <a:rPr lang="uk-UA" sz="1200" dirty="0" smtClean="0"/>
              <a:t>корпорації -</a:t>
            </a:r>
            <a:r>
              <a:rPr lang="uk-UA" sz="1200" dirty="0"/>
              <a:t>акціонерні товариства або унітарні підприємства; 75% + 1 </a:t>
            </a:r>
            <a:r>
              <a:rPr lang="uk-UA" sz="1100" dirty="0"/>
              <a:t>акція - у корпорації кваліфікована більшість акцій; 50% + 1 ак­ція - у- корпорації контрольний пакет акцій; 25% + 1 акція - у корпорації блокуючий пакет акцій.</a:t>
            </a:r>
            <a:endParaRPr lang="ru-RU" sz="1100" dirty="0"/>
          </a:p>
          <a:p>
            <a:pPr algn="just"/>
            <a:r>
              <a:rPr lang="uk-UA" sz="1100" b="1" i="1" dirty="0"/>
              <a:t>За ступенем індустріалізації </a:t>
            </a:r>
            <a:r>
              <a:rPr lang="uk-UA" sz="1100" dirty="0"/>
              <a:t>виокремлюють об'єкти промисловості, об'єкти агропромислового комплексу, об'єкти невиробничої сфери.</a:t>
            </a:r>
            <a:endParaRPr lang="ru-RU" sz="1100" dirty="0"/>
          </a:p>
          <a:p>
            <a:pPr algn="just"/>
            <a:r>
              <a:rPr lang="uk-UA" sz="1100" dirty="0"/>
              <a:t>Розроблення системи управління корпоративною власністю повинне будуватись на попередній її структуризації з метою виокремлення од­нотипних груп об'єктів та описання задач, цілей та методів управління</a:t>
            </a:r>
            <a:endParaRPr lang="ru-RU" sz="1100" dirty="0"/>
          </a:p>
          <a:p>
            <a:pPr algn="just"/>
            <a:r>
              <a:rPr lang="uk-UA" sz="1100" b="1" dirty="0"/>
              <a:t>С</a:t>
            </a:r>
            <a:r>
              <a:rPr lang="uk-UA" sz="1100" b="1" i="1" dirty="0" smtClean="0"/>
              <a:t>уб'єктами </a:t>
            </a:r>
            <a:r>
              <a:rPr lang="uk-UA" sz="1100" b="1" i="1" dirty="0"/>
              <a:t>відносин власності </a:t>
            </a:r>
            <a:r>
              <a:rPr lang="uk-UA" sz="1100" dirty="0"/>
              <a:t>в корпораціях виступають активні сторони відносин власності, що мають можливість та право володіння об'єктом власності.</a:t>
            </a:r>
            <a:endParaRPr lang="ru-RU" sz="1100" dirty="0"/>
          </a:p>
          <a:p>
            <a:pPr algn="just"/>
            <a:r>
              <a:rPr lang="uk-UA" sz="1100" b="1" i="1" dirty="0"/>
              <a:t>Об'єкт власності- </a:t>
            </a:r>
            <a:r>
              <a:rPr lang="uk-UA" sz="1100" dirty="0"/>
              <a:t>пасивна сторона відносин власності у вигляді предметів природи, майна, речовини, інформації, духовних і інтелекту­альних цінностей.</a:t>
            </a:r>
            <a:endParaRPr lang="ru-RU" sz="1100" dirty="0"/>
          </a:p>
          <a:p>
            <a:pPr marL="0" indent="0" algn="just">
              <a:buNone/>
            </a:pPr>
            <a:r>
              <a:rPr lang="uk-UA" sz="1100" dirty="0"/>
              <a:t>Об'єкти корпоративного права власності виступають водночас і об'єк­тами управління. </a:t>
            </a:r>
            <a:endParaRPr lang="uk-UA" sz="1100" dirty="0" smtClean="0"/>
          </a:p>
          <a:p>
            <a:pPr marL="0" indent="0" algn="just">
              <a:buNone/>
            </a:pPr>
            <a:r>
              <a:rPr lang="uk-UA" sz="1100" b="1" dirty="0" smtClean="0"/>
              <a:t>До </a:t>
            </a:r>
            <a:r>
              <a:rPr lang="uk-UA" sz="1100" b="1" dirty="0"/>
              <a:t>них відносять:</a:t>
            </a:r>
            <a:endParaRPr lang="ru-RU" sz="1100" b="1" dirty="0"/>
          </a:p>
          <a:p>
            <a:pPr lvl="0" algn="just"/>
            <a:r>
              <a:rPr lang="uk-UA" sz="1100" dirty="0"/>
              <a:t>нерухоме майно (будівлі споруди, земельні ділянки тощо);</a:t>
            </a:r>
            <a:endParaRPr lang="ru-RU" sz="1100" dirty="0"/>
          </a:p>
          <a:p>
            <a:pPr lvl="0" algn="just"/>
            <a:r>
              <a:rPr lang="uk-UA" sz="1100" dirty="0"/>
              <a:t>рухоме майно (долі, паї, частки, цінні папери, у тому числі акції, об­лігації та ін.);</a:t>
            </a:r>
            <a:endParaRPr lang="ru-RU" sz="1100" dirty="0"/>
          </a:p>
          <a:p>
            <a:pPr lvl="0" algn="just"/>
            <a:r>
              <a:rPr lang="uk-UA" sz="1100" dirty="0"/>
              <a:t>грошові кошти;</a:t>
            </a:r>
            <a:endParaRPr lang="ru-RU" sz="1100" dirty="0"/>
          </a:p>
          <a:p>
            <a:pPr lvl="0" algn="just"/>
            <a:r>
              <a:rPr lang="uk-UA" sz="1100" dirty="0"/>
              <a:t>борги (дебіторська заборгованість; </a:t>
            </a:r>
            <a:endParaRPr lang="ru-RU" sz="1100" dirty="0"/>
          </a:p>
          <a:p>
            <a:pPr lvl="0" algn="just"/>
            <a:r>
              <a:rPr lang="uk-UA" sz="1100" dirty="0"/>
              <a:t>інформація;</a:t>
            </a:r>
            <a:endParaRPr lang="ru-RU" sz="1100" dirty="0"/>
          </a:p>
          <a:p>
            <a:pPr lvl="0" algn="just"/>
            <a:r>
              <a:rPr lang="uk-UA" sz="1100" dirty="0"/>
              <a:t>інтелектуальна власність і інші результати інтелектуальної діяльності корпоративних підрозділів.</a:t>
            </a:r>
            <a:endParaRPr lang="ru-RU" sz="1100" dirty="0"/>
          </a:p>
          <a:p>
            <a:pPr marL="0" indent="0" algn="just">
              <a:buNone/>
            </a:pPr>
            <a:r>
              <a:rPr lang="uk-UA" sz="1100" dirty="0"/>
              <a:t>Як вже зазначалось статутний фонд акціонерного товариства поділе­ний на чітко визначену кількість рівних частин (акцій). </a:t>
            </a:r>
            <a:endParaRPr lang="ru-RU" sz="1100" dirty="0"/>
          </a:p>
        </p:txBody>
      </p:sp>
    </p:spTree>
    <p:extLst>
      <p:ext uri="{BB962C8B-B14F-4D97-AF65-F5344CB8AC3E}">
        <p14:creationId xmlns:p14="http://schemas.microsoft.com/office/powerpoint/2010/main" val="1353329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3" y="528035"/>
            <a:ext cx="8761413" cy="1468190"/>
          </a:xfrm>
        </p:spPr>
        <p:txBody>
          <a:bodyPr/>
          <a:lstStyle/>
          <a:p>
            <a:r>
              <a:rPr lang="uk-UA" sz="1600" dirty="0"/>
              <a:t>Відповідно до законодавства України </a:t>
            </a:r>
            <a:r>
              <a:rPr lang="uk-UA" sz="1600" b="1" i="1" dirty="0"/>
              <a:t>цінні папери</a:t>
            </a:r>
            <a:r>
              <a:rPr lang="uk-UA" sz="1600" i="1" dirty="0"/>
              <a:t> </a:t>
            </a:r>
            <a:r>
              <a:rPr lang="uk-UA" sz="1600" dirty="0"/>
              <a:t>- це грошові документи, що засвідчують право володіння або відносини позики між особою, яка їх </a:t>
            </a:r>
            <a:r>
              <a:rPr lang="uk-UA" sz="1600" dirty="0" smtClean="0"/>
              <a:t>випустила </a:t>
            </a:r>
            <a:r>
              <a:rPr lang="uk-UA" sz="1600" dirty="0"/>
              <a:t>та їх власником і передбачають, як правило, </a:t>
            </a:r>
            <a:r>
              <a:rPr lang="uk-UA" sz="1600" dirty="0" smtClean="0"/>
              <a:t>виплату </a:t>
            </a:r>
            <a:r>
              <a:rPr lang="uk-UA" sz="1600" dirty="0"/>
              <a:t>доходу у вигляді дивідендів або процентів, а також можливість </a:t>
            </a:r>
            <a:r>
              <a:rPr lang="uk-UA" sz="1600" dirty="0" smtClean="0"/>
              <a:t>передачі </a:t>
            </a:r>
            <a:r>
              <a:rPr lang="uk-UA" sz="1600" dirty="0"/>
              <a:t>грошових та інших прав, що випливають з цих документів, іншим особам.</a:t>
            </a:r>
            <a:r>
              <a:rPr lang="ru-RU" sz="1600" dirty="0"/>
              <a:t/>
            </a:r>
            <a:br>
              <a:rPr lang="ru-RU" sz="1600" dirty="0"/>
            </a:br>
            <a:endParaRPr lang="ru-RU" sz="1600" dirty="0"/>
          </a:p>
        </p:txBody>
      </p:sp>
      <p:sp>
        <p:nvSpPr>
          <p:cNvPr id="3" name="Объект 2"/>
          <p:cNvSpPr>
            <a:spLocks noGrp="1"/>
          </p:cNvSpPr>
          <p:nvPr>
            <p:ph idx="1"/>
          </p:nvPr>
        </p:nvSpPr>
        <p:spPr>
          <a:xfrm>
            <a:off x="386366" y="2410316"/>
            <a:ext cx="11359165" cy="4254501"/>
          </a:xfrm>
        </p:spPr>
        <p:txBody>
          <a:bodyPr>
            <a:normAutofit/>
          </a:bodyPr>
          <a:lstStyle/>
          <a:p>
            <a:pPr marL="0" indent="0">
              <a:buNone/>
            </a:pPr>
            <a:r>
              <a:rPr lang="uk-UA" dirty="0"/>
              <a:t>Цінні папери поділяються на три групи:</a:t>
            </a:r>
            <a:endParaRPr lang="ru-RU" dirty="0"/>
          </a:p>
          <a:p>
            <a:pPr lvl="0" algn="just"/>
            <a:r>
              <a:rPr lang="ru-RU" dirty="0"/>
              <a:t> </a:t>
            </a:r>
            <a:r>
              <a:rPr lang="uk-UA" b="1" i="1" dirty="0"/>
              <a:t>пайові цінні папери</a:t>
            </a:r>
            <a:r>
              <a:rPr lang="uk-UA" dirty="0"/>
              <a:t>,  які засвічують участь в акціонерному </a:t>
            </a:r>
            <a:r>
              <a:rPr lang="uk-UA" cap="small" dirty="0" smtClean="0"/>
              <a:t>капі</a:t>
            </a:r>
            <a:r>
              <a:rPr lang="uk-UA" dirty="0" smtClean="0"/>
              <a:t>талі</a:t>
            </a:r>
            <a:r>
              <a:rPr lang="uk-UA" dirty="0"/>
              <a:t>, дають власникам право на управління акціонерним </a:t>
            </a:r>
            <a:r>
              <a:rPr lang="uk-UA" dirty="0" smtClean="0"/>
              <a:t>товариством, </a:t>
            </a:r>
            <a:r>
              <a:rPr lang="uk-UA" dirty="0"/>
              <a:t>на отримання доходів від його діяльності та одержання частки </a:t>
            </a:r>
            <a:r>
              <a:rPr lang="uk-UA" dirty="0" smtClean="0"/>
              <a:t>майна ліквідації </a:t>
            </a:r>
            <a:r>
              <a:rPr lang="uk-UA" dirty="0"/>
              <a:t>товариства. </a:t>
            </a:r>
            <a:endParaRPr lang="uk-UA" dirty="0" smtClean="0"/>
          </a:p>
          <a:p>
            <a:pPr lvl="0" algn="just"/>
            <a:r>
              <a:rPr lang="uk-UA" b="1" i="1" dirty="0" smtClean="0"/>
              <a:t>боргові </a:t>
            </a:r>
            <a:r>
              <a:rPr lang="uk-UA" b="1" i="1" dirty="0"/>
              <a:t>цінні папери</a:t>
            </a:r>
            <a:r>
              <a:rPr lang="uk-UA" dirty="0"/>
              <a:t>, які засвідчують зобов'язання емітента щодо повернення залучених коштів і виплати грошей за користування ними. Інвестор, що володіє подібними цінними паперами, не має </a:t>
            </a:r>
            <a:r>
              <a:rPr lang="uk-UA" dirty="0" smtClean="0"/>
              <a:t>право </a:t>
            </a:r>
            <a:r>
              <a:rPr lang="uk-UA" dirty="0"/>
              <a:t>на участь у діяльності емітента;</a:t>
            </a:r>
            <a:endParaRPr lang="ru-RU" dirty="0"/>
          </a:p>
          <a:p>
            <a:pPr lvl="0" algn="just"/>
            <a:r>
              <a:rPr lang="uk-UA" b="1" i="1" dirty="0"/>
              <a:t>похідні цінні </a:t>
            </a:r>
            <a:r>
              <a:rPr lang="uk-UA" b="1" i="1" dirty="0" smtClean="0"/>
              <a:t>папери</a:t>
            </a:r>
            <a:r>
              <a:rPr lang="uk-UA" i="1" dirty="0"/>
              <a:t> </a:t>
            </a:r>
            <a:r>
              <a:rPr lang="uk-UA" i="1" dirty="0" smtClean="0"/>
              <a:t>- це </a:t>
            </a:r>
            <a:r>
              <a:rPr lang="uk-UA" dirty="0"/>
              <a:t>ті, що пов'язані з обігом пайових і боргових цінних паперів та прав щодо них.</a:t>
            </a:r>
            <a:endParaRPr lang="ru-RU" dirty="0"/>
          </a:p>
          <a:p>
            <a:endParaRPr lang="ru-RU" dirty="0"/>
          </a:p>
        </p:txBody>
      </p:sp>
    </p:spTree>
    <p:extLst>
      <p:ext uri="{BB962C8B-B14F-4D97-AF65-F5344CB8AC3E}">
        <p14:creationId xmlns:p14="http://schemas.microsoft.com/office/powerpoint/2010/main" val="75385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6469" y="631064"/>
            <a:ext cx="8761413" cy="1365161"/>
          </a:xfrm>
        </p:spPr>
        <p:txBody>
          <a:bodyPr/>
          <a:lstStyle/>
          <a:p>
            <a:r>
              <a:rPr lang="uk-UA" sz="1800" dirty="0"/>
              <a:t>Цінні папери мають </a:t>
            </a:r>
            <a:r>
              <a:rPr lang="uk-UA" sz="1800" b="1" dirty="0"/>
              <a:t>певні </a:t>
            </a:r>
            <a:r>
              <a:rPr lang="uk-UA" sz="1800" b="1" i="1" dirty="0"/>
              <a:t>характеристики</a:t>
            </a:r>
            <a:r>
              <a:rPr lang="uk-UA" sz="1800" i="1" dirty="0"/>
              <a:t>. </a:t>
            </a:r>
            <a:r>
              <a:rPr lang="uk-UA" sz="1800" i="1" dirty="0" smtClean="0"/>
              <a:t/>
            </a:r>
            <a:br>
              <a:rPr lang="uk-UA" sz="1800" i="1" dirty="0" smtClean="0"/>
            </a:br>
            <a:r>
              <a:rPr lang="uk-UA" sz="1800" dirty="0" smtClean="0"/>
              <a:t>До </a:t>
            </a:r>
            <a:r>
              <a:rPr lang="uk-UA" sz="1800" dirty="0"/>
              <a:t>характеристик цінних паперів, які впливають на їх визначення, відносяться: </a:t>
            </a:r>
            <a:r>
              <a:rPr lang="uk-UA" sz="1800" b="1" dirty="0"/>
              <a:t>надійність, визна­ченість, тривалість життя, ліквідність цінних паперів, дохідність тощо.</a:t>
            </a:r>
            <a:r>
              <a:rPr lang="ru-RU" sz="1800" b="1" dirty="0"/>
              <a:t/>
            </a:r>
            <a:br>
              <a:rPr lang="ru-RU" sz="1800" b="1" dirty="0"/>
            </a:br>
            <a:endParaRPr lang="ru-RU" sz="1800" b="1" dirty="0"/>
          </a:p>
        </p:txBody>
      </p:sp>
      <p:sp>
        <p:nvSpPr>
          <p:cNvPr id="3" name="Объект 2"/>
          <p:cNvSpPr>
            <a:spLocks noGrp="1"/>
          </p:cNvSpPr>
          <p:nvPr>
            <p:ph idx="1"/>
          </p:nvPr>
        </p:nvSpPr>
        <p:spPr>
          <a:xfrm>
            <a:off x="515155" y="2356834"/>
            <a:ext cx="11204620" cy="4250028"/>
          </a:xfrm>
        </p:spPr>
        <p:txBody>
          <a:bodyPr>
            <a:normAutofit fontScale="85000" lnSpcReduction="20000"/>
          </a:bodyPr>
          <a:lstStyle/>
          <a:p>
            <a:pPr algn="just"/>
            <a:r>
              <a:rPr lang="uk-UA" b="1" i="1" dirty="0"/>
              <a:t>Надійність цінних паперів</a:t>
            </a:r>
            <a:r>
              <a:rPr lang="uk-UA" i="1" dirty="0"/>
              <a:t> - </a:t>
            </a:r>
            <a:r>
              <a:rPr lang="uk-UA" dirty="0"/>
              <a:t>ступінь ризику, якому піддається інвестор, коли він купує будь-які цінні п</a:t>
            </a:r>
            <a:r>
              <a:rPr lang="uk-UA" dirty="0" smtClean="0"/>
              <a:t>апери</a:t>
            </a:r>
            <a:r>
              <a:rPr lang="uk-UA" dirty="0"/>
              <a:t>. Тобто ймовірність того, що емітент, який випустив певні цінні папери, не зможе виконати повністю, частково чи вчасно взяті на себе зобов'язання, про які повідомлено в умо­вах випуску. Існує зворотна залежність між надійністю та ризикованістю цінних паперів. Чим вища ризикованість цінних паперів, тим нижча їх надійність.</a:t>
            </a:r>
            <a:endParaRPr lang="ru-RU" dirty="0"/>
          </a:p>
          <a:p>
            <a:pPr algn="just"/>
            <a:r>
              <a:rPr lang="uk-UA" b="1" i="1" dirty="0"/>
              <a:t>Визначеність цінних паперів </a:t>
            </a:r>
            <a:r>
              <a:rPr lang="uk-UA" dirty="0"/>
              <a:t>схожа із характеристикою надійності та ризикованості цінних паперів. Однак при визначеності цінних паперів мається на увазі, що інвестор може судити про ризикованість і надійність цінних паперів із певним ступенем </a:t>
            </a:r>
            <a:r>
              <a:rPr lang="uk-UA" i="1" dirty="0"/>
              <a:t>достовірності.</a:t>
            </a:r>
            <a:endParaRPr lang="ru-RU" dirty="0"/>
          </a:p>
          <a:p>
            <a:pPr algn="just"/>
            <a:r>
              <a:rPr lang="uk-UA" b="1" i="1" dirty="0"/>
              <a:t>Тривалість життя цінних паперів</a:t>
            </a:r>
            <a:r>
              <a:rPr lang="uk-UA" i="1" dirty="0"/>
              <a:t> </a:t>
            </a:r>
            <a:r>
              <a:rPr lang="uk-UA" dirty="0"/>
              <a:t>- характеристика цінних паперів,</a:t>
            </a:r>
            <a:br>
              <a:rPr lang="uk-UA" dirty="0"/>
            </a:br>
            <a:r>
              <a:rPr lang="uk-UA" dirty="0"/>
              <a:t>яка засвідчує те, що всі цінні папери мають певний цикл життя: випуск</a:t>
            </a:r>
            <a:br>
              <a:rPr lang="uk-UA" dirty="0"/>
            </a:br>
            <a:r>
              <a:rPr lang="uk-UA" dirty="0"/>
              <a:t>–обіг–погашення. Ця характеристика більшою мірою має значення</a:t>
            </a:r>
            <a:br>
              <a:rPr lang="uk-UA" dirty="0"/>
            </a:br>
            <a:r>
              <a:rPr lang="uk-UA" dirty="0"/>
              <a:t>для боргових цінних паперів. Випускаючи цінні папери емітент зазначає</a:t>
            </a:r>
            <a:br>
              <a:rPr lang="uk-UA" dirty="0"/>
            </a:br>
            <a:r>
              <a:rPr lang="uk-UA" dirty="0"/>
              <a:t>термін, на який вони випускаються, і після настання якого він зобов'язується повністю виконати свої зобов'язання перед інвесторами. Для пайових  цінних паперів такий термін не зазначається, однак зазвичай період</a:t>
            </a:r>
            <a:br>
              <a:rPr lang="uk-UA" dirty="0"/>
            </a:br>
            <a:r>
              <a:rPr lang="uk-UA" dirty="0"/>
              <a:t>його життя закінчується із ліквідацією емітенту. Вартість цінних паперів завжди перебуває у прямій залежності від тривалості їх життя.</a:t>
            </a:r>
            <a:endParaRPr lang="ru-RU" dirty="0"/>
          </a:p>
          <a:p>
            <a:pPr algn="just"/>
            <a:r>
              <a:rPr lang="uk-UA" b="1" i="1" dirty="0"/>
              <a:t>Ліквідність цінних паперів</a:t>
            </a:r>
            <a:r>
              <a:rPr lang="uk-UA" i="1" dirty="0"/>
              <a:t> </a:t>
            </a:r>
            <a:r>
              <a:rPr lang="uk-UA" dirty="0"/>
              <a:t>- здатність цінних паперів перетворюва­тися в  гроші. Тобто, це швидкість, з якою певні цінні папери можуть бути продані на ринку. Вартість цінних паперів знаходиться по відношенню до ліквідності у зворотному взаємозв'язку. </a:t>
            </a:r>
            <a:endParaRPr lang="ru-RU" dirty="0"/>
          </a:p>
          <a:p>
            <a:pPr algn="just"/>
            <a:r>
              <a:rPr lang="uk-UA" b="1" i="1" dirty="0"/>
              <a:t>Дохідність</a:t>
            </a:r>
            <a:r>
              <a:rPr lang="uk-UA" i="1" dirty="0"/>
              <a:t> </a:t>
            </a:r>
            <a:r>
              <a:rPr lang="uk-UA" dirty="0"/>
              <a:t>- здатність цінних паперів виступати як засіб збереження і нагромадження багатства.</a:t>
            </a:r>
            <a:endParaRPr lang="ru-RU" dirty="0"/>
          </a:p>
          <a:p>
            <a:pPr algn="just"/>
            <a:endParaRPr lang="ru-RU" dirty="0"/>
          </a:p>
        </p:txBody>
      </p:sp>
    </p:spTree>
    <p:extLst>
      <p:ext uri="{BB962C8B-B14F-4D97-AF65-F5344CB8AC3E}">
        <p14:creationId xmlns:p14="http://schemas.microsoft.com/office/powerpoint/2010/main" val="58659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670" y="2423194"/>
            <a:ext cx="11153105" cy="4434806"/>
          </a:xfrm>
        </p:spPr>
        <p:txBody>
          <a:bodyPr>
            <a:normAutofit lnSpcReduction="10000"/>
          </a:bodyPr>
          <a:lstStyle/>
          <a:p>
            <a:r>
              <a:rPr lang="uk-UA" b="1" dirty="0"/>
              <a:t>Акції належать до пайових цінних паперів.</a:t>
            </a:r>
            <a:endParaRPr lang="ru-RU" b="1" dirty="0"/>
          </a:p>
          <a:p>
            <a:pPr algn="just"/>
            <a:r>
              <a:rPr lang="uk-UA" b="1" i="1" dirty="0"/>
              <a:t>Акція</a:t>
            </a:r>
            <a:r>
              <a:rPr lang="uk-UA" i="1" dirty="0"/>
              <a:t> </a:t>
            </a:r>
            <a:r>
              <a:rPr lang="uk-UA" dirty="0"/>
              <a:t>- це цінний папір без установленого строку обігу, що засвідчує участь у статутному фонді акціонерного товариства, підтверджує  участь в акціонерному товаристві та право на участь в управлінні ним; дає право його власникові на одержання частини прибутку у вигляді ди­віденду, а також на участь у розподілі майна при ліквідації акціонерного товариства.</a:t>
            </a:r>
            <a:endParaRPr lang="ru-RU" dirty="0"/>
          </a:p>
          <a:p>
            <a:pPr algn="just"/>
            <a:r>
              <a:rPr lang="uk-UA" dirty="0"/>
              <a:t>Однією із найбільш важливих характеристик акцій є </a:t>
            </a:r>
            <a:r>
              <a:rPr lang="uk-UA" i="1" dirty="0"/>
              <a:t>вартість. </a:t>
            </a:r>
            <a:endParaRPr lang="uk-UA" i="1" dirty="0" smtClean="0"/>
          </a:p>
          <a:p>
            <a:pPr algn="just"/>
            <a:r>
              <a:rPr lang="uk-UA" dirty="0" smtClean="0"/>
              <a:t>Акції </a:t>
            </a:r>
            <a:r>
              <a:rPr lang="uk-UA" dirty="0"/>
              <a:t>можуть мати </a:t>
            </a:r>
            <a:r>
              <a:rPr lang="uk-UA" b="1" dirty="0"/>
              <a:t>номінальну, емісійну, ринкову та балансову вартості</a:t>
            </a:r>
            <a:r>
              <a:rPr lang="uk-UA" dirty="0"/>
              <a:t>.</a:t>
            </a:r>
            <a:endParaRPr lang="ru-RU" dirty="0"/>
          </a:p>
          <a:p>
            <a:pPr algn="just"/>
            <a:r>
              <a:rPr lang="uk-UA" b="1" i="1" dirty="0"/>
              <a:t>Номінальна вартість акції</a:t>
            </a:r>
            <a:r>
              <a:rPr lang="uk-UA" i="1" dirty="0"/>
              <a:t> - </a:t>
            </a:r>
            <a:r>
              <a:rPr lang="uk-UA" dirty="0"/>
              <a:t>це вартість, яку номінально має один пай статутного фонду акціонерного товариства. Для акціонерних това­риств, як зазначалось раніше, характерним є те, що їхній статутний фонд поділяється на певну кількість рівних між собою паїв. Для вираження вартості однієї долі розраховується номінальна вартість однієї акції.</a:t>
            </a:r>
            <a:endParaRPr lang="ru-RU" dirty="0"/>
          </a:p>
          <a:p>
            <a:pPr algn="just"/>
            <a:r>
              <a:rPr lang="uk-UA" dirty="0"/>
              <a:t>Таким чином, номінальна вартість однієї акції визначається за фор­мулою:</a:t>
            </a:r>
            <a:endParaRPr lang="ru-RU" dirty="0"/>
          </a:p>
          <a:p>
            <a:pPr algn="just"/>
            <a:r>
              <a:rPr lang="uk-UA" i="1" dirty="0"/>
              <a:t>Номінальна вартість акції </a:t>
            </a:r>
            <a:r>
              <a:rPr lang="uk-UA" dirty="0"/>
              <a:t>= </a:t>
            </a:r>
            <a:r>
              <a:rPr lang="uk-UA" i="1" dirty="0"/>
              <a:t>розмір статутного фонду / загальна кількість акцій.</a:t>
            </a:r>
            <a:endParaRPr lang="ru-RU" dirty="0"/>
          </a:p>
          <a:p>
            <a:endParaRPr lang="ru-RU" dirty="0"/>
          </a:p>
        </p:txBody>
      </p:sp>
    </p:spTree>
    <p:extLst>
      <p:ext uri="{BB962C8B-B14F-4D97-AF65-F5344CB8AC3E}">
        <p14:creationId xmlns:p14="http://schemas.microsoft.com/office/powerpoint/2010/main" val="105807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dirty="0"/>
              <a:t>Під</a:t>
            </a:r>
            <a:r>
              <a:rPr lang="uk-UA" sz="2000" b="1" dirty="0"/>
              <a:t> </a:t>
            </a:r>
            <a:r>
              <a:rPr lang="uk-UA" sz="2000" b="1" i="1" dirty="0"/>
              <a:t>емісійною</a:t>
            </a:r>
            <a:r>
              <a:rPr lang="uk-UA" sz="2000" i="1" dirty="0"/>
              <a:t> </a:t>
            </a:r>
            <a:r>
              <a:rPr lang="uk-UA" sz="2000" b="1" i="1" dirty="0"/>
              <a:t>вартістю </a:t>
            </a:r>
            <a:r>
              <a:rPr lang="uk-UA" sz="2000" dirty="0"/>
              <a:t>акцій мають на увазі ціну, за якою акції про­даються покупцям вперше, тобто при випуску їх у обіг. </a:t>
            </a:r>
            <a:endParaRPr lang="ru-RU" sz="2000" dirty="0"/>
          </a:p>
        </p:txBody>
      </p:sp>
      <p:sp>
        <p:nvSpPr>
          <p:cNvPr id="3" name="Объект 2"/>
          <p:cNvSpPr>
            <a:spLocks noGrp="1"/>
          </p:cNvSpPr>
          <p:nvPr>
            <p:ph idx="1"/>
          </p:nvPr>
        </p:nvSpPr>
        <p:spPr>
          <a:xfrm>
            <a:off x="502276" y="2550017"/>
            <a:ext cx="11243256" cy="4082603"/>
          </a:xfrm>
        </p:spPr>
        <p:txBody>
          <a:bodyPr>
            <a:normAutofit fontScale="92500" lnSpcReduction="10000"/>
          </a:bodyPr>
          <a:lstStyle/>
          <a:p>
            <a:pPr algn="just"/>
            <a:r>
              <a:rPr lang="uk-UA" dirty="0"/>
              <a:t>Акціонерне то­вариство може здійснювати продаж своїх акцій безпосередньо покупцям або за допомогою посередників. У першому випадку товариство само­стійно визначає, за якою ціною його акції будуть пропонуватися покуп­цям; в останньому - питання емісійної вартості має погоджуватися із по­середниками, оскільки якщо останні не зможуть продати акції інвесто­рам, то існують випадки, коли посередники мають їх викупити.</a:t>
            </a:r>
            <a:endParaRPr lang="ru-RU" dirty="0"/>
          </a:p>
          <a:p>
            <a:pPr algn="just"/>
            <a:r>
              <a:rPr lang="uk-UA" dirty="0"/>
              <a:t>Інколи емісійна вартість співпадає за розмірами із номінальною вар­тістю акцій. Такі випадки, як правило, мають місце тоді, коли акціонерне товариство випускає свої акції самостійно, без допомоги посередників. Оплата ж посередницьких послуг, якщо ними користуються акціонерні товариства, здійснюється за рахунок різниці між емісійною та номіналь­ною вартостями акцій. Таким чином, як правило, емісійна вартість пови­нна перевищувати номінальну для забезпечення покриття витрат.</a:t>
            </a:r>
            <a:endParaRPr lang="ru-RU" dirty="0"/>
          </a:p>
          <a:p>
            <a:pPr algn="just"/>
            <a:r>
              <a:rPr lang="uk-UA" dirty="0"/>
              <a:t>На розмір емісійної вартості акцій впливає ціла низка факторів, а са­ме: характер розвитку галузі, у якій буде здійснювати свою підприєм­ницьку діяльність акціонерне товариство, надання привабливої для ін­весторів інформації про товариство та права, пов'язані з власністю на акції, ефективність рекламних заходів акціонерного товариства тощо.</a:t>
            </a:r>
            <a:endParaRPr lang="ru-RU" dirty="0"/>
          </a:p>
        </p:txBody>
      </p:sp>
    </p:spTree>
    <p:extLst>
      <p:ext uri="{BB962C8B-B14F-4D97-AF65-F5344CB8AC3E}">
        <p14:creationId xmlns:p14="http://schemas.microsoft.com/office/powerpoint/2010/main" val="3609080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TM02900722[[fn=Ион (конференц-зал)]]</Template>
  <TotalTime>470</TotalTime>
  <Words>5272</Words>
  <Application>Microsoft Office PowerPoint</Application>
  <PresentationFormat>Широкоэкранный</PresentationFormat>
  <Paragraphs>186</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Century Gothic</vt:lpstr>
      <vt:lpstr>Wingdings 3</vt:lpstr>
      <vt:lpstr>Ион (конференц-зал)</vt:lpstr>
      <vt:lpstr>Лекція 6. Управління корпоративною власністю </vt:lpstr>
      <vt:lpstr>  6.1. Поняття власності в корпораціях </vt:lpstr>
      <vt:lpstr>Мінімальний розмір статутного капіталу – це мінімальна сума, необхідна для створення товариства. Законодавством встановлено мінімальні розміри статутних капіталів для двох видів господарських товариств: </vt:lpstr>
      <vt:lpstr>Презентация PowerPoint</vt:lpstr>
      <vt:lpstr>За ступенем ліквідності можна розрізняти низьколіквідні об'єкти корпоративної власності (наприклад, акції, які мають темпи зростання курсової вартості менше індексу рівня інфляції або дорівнюють йому; стабільні, середньо ризикові об'єкти корпоративної власності;  високо-ліквідні об'єкти корпоративної власності. </vt:lpstr>
      <vt:lpstr>Відповідно до законодавства України цінні папери - це грошові документи, що засвідчують право володіння або відносини позики між особою, яка їх випустила та їх власником і передбачають, як правило, виплату доходу у вигляді дивідендів або процентів, а також можливість передачі грошових та інших прав, що випливають з цих документів, іншим особам. </vt:lpstr>
      <vt:lpstr>Цінні папери мають певні характеристики.  До характеристик цінних паперів, які впливають на їх визначення, відносяться: надійність, визна­ченість, тривалість життя, ліквідність цінних паперів, дохідність тощо. </vt:lpstr>
      <vt:lpstr>Презентация PowerPoint</vt:lpstr>
      <vt:lpstr>Під емісійною вартістю акцій мають на увазі ціну, за якою акції про­даються покупцям вперше, тобто при випуску їх у обіг. </vt:lpstr>
      <vt:lpstr>Презентация PowerPoint</vt:lpstr>
      <vt:lpstr>Балансова вартість акцій - це вартість, яка розраховується за ба­лансовими документами емітента. Умовно її визначають як вартість од­нієї частки майна емітента, який припадає на одну акцію, в тому разі, якби емітент підлягав ліквідації у цю мить. Тобто у розрахунок приймаються балансова вартість майна та коштів емітента, включаючи нерозпо­ділені прибутки минулих років. На момент створення акціонерного това­риства балансова вартість акцій, як правило, співпадає із їх номінальною вартістю. </vt:lpstr>
      <vt:lpstr>Презентация PowerPoint</vt:lpstr>
      <vt:lpstr>Презентация PowerPoint</vt:lpstr>
      <vt:lpstr>Презентация PowerPoint</vt:lpstr>
      <vt:lpstr>Презентация PowerPoint</vt:lpstr>
      <vt:lpstr>Акції на пред'явника - це акції, відповідно до умов випуску яких учасники акцій не повинні реєструватися в книгах реєстрації власників акцій, а емітенти (реєстратори чи депозитарії) не повинні вести вказані книги. </vt:lpstr>
      <vt:lpstr>Презентация PowerPoint</vt:lpstr>
      <vt:lpstr>  6.2. Управління власністю в акціонерних товариствах </vt:lpstr>
      <vt:lpstr>Презентация PowerPoint</vt:lpstr>
      <vt:lpstr>В корпорації право власності можна розглядати як триєдиний про­цес: володіння, розпорядження, використання. Реалізація систем інтересів суб'єктів власності з приводу споживання різних благ здійснюється шляхом привласнення, яке відображає сукуп­ність спільних зусиль, що необхідні для здійснення будь-яких дій надоб­меженими елементами національного багатства. </vt:lpstr>
      <vt:lpstr>Реальне користування передбачає його обов'язкове суміщення з ін­шою формою привласнення - розпорядженням. Розпорядження - це така форма привласнення, яка означає можливість інших, окрім спо­живання, дій над об'єктами власності, а саме: продаж, безкоштовну або платну передачу в користування, у тому числі обмежене. Цю фор­му привласнення можна визначити як право регулювання використання обмежених благ, із якого формується функція управління. Управління в цьому разі можна визначити як комплекс можливих впливів суб'єкта власності на об'єкт власності. </vt:lpstr>
      <vt:lpstr>Презентация PowerPoint</vt:lpstr>
      <vt:lpstr>Презентация PowerPoint</vt:lpstr>
      <vt:lpstr>Головною метою управління корпоративною власністю виступає підвищення її вартості. Підвищення вартості корпоративної власності може розглядатися як зростання загальної суми корпоративного доходу, яка може бути поділена на дві складові: </vt:lpstr>
      <vt:lpstr>6.3. Методи управління корпоративною власністю </vt:lpstr>
      <vt:lpstr>Регламентування - це спосіб організаційного впливу, який полягає її розробці і введенні в дію організаційних положень, обов'язкових для виконання і діючих протягом точно визначеного цими положеннями пе­ріоду До складу регламентуючих організаційних положень входять: -розробка загально-органїзаційних положень (статут, установчі доку­менти); -розробка функціональних положень (організаційна структура, поло­ження про структурні підрозділи); -посадове регламентування (штатний розпис і посадові інструкції. </vt:lpstr>
      <vt:lpstr>Презентация PowerPoint</vt:lpstr>
      <vt:lpstr>Застосування будь-якого методу управління корпоративною власніс­тю призводить до зміни її формальних характеристик. Тому однією із основних проблем керівників, що здійснюють такий вплив є передбачен­ня результатів управлінської дії. При цьому методи управління можуть бути розподілені за рівнями за­стосування суб'єктами управління: </vt:lpstr>
      <vt:lpstr>6.4. Система показників управління корпоративною власністю </vt:lpstr>
      <vt:lpstr>Презентация PowerPoint</vt:lpstr>
      <vt:lpstr>Презентация PowerPoint</vt:lpstr>
      <vt:lpstr>Концепція портфелю власності заснована на розгляді інтеграційної сукупності елементів корпоративної власності як портфелю власності (сукупності портфелів власності). Головною ідеєю цієї концепції є під­вищення сукупної вартості портфелю власності, яка складається із суми ринкових вартостей її елементів. Поточна ринкова ефективність портфелю власності визначається за формулою: </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Управління корпоративною власністю</dc:title>
  <dc:creator>Пользователь</dc:creator>
  <cp:lastModifiedBy>Пользователь</cp:lastModifiedBy>
  <cp:revision>38</cp:revision>
  <dcterms:created xsi:type="dcterms:W3CDTF">2021-10-22T11:26:56Z</dcterms:created>
  <dcterms:modified xsi:type="dcterms:W3CDTF">2022-06-13T07:58:53Z</dcterms:modified>
</cp:coreProperties>
</file>