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120" y="6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5/30/2022</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5/30/2022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5/30/2022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2" name="TextBox 11"/>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3" name="TextBox 12"/>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5/30/2022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5/30/2022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5/30/2022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5/30/2022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5/30/2022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5/30/2022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5/30/2022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5/30/2022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5/30/2022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5/30/2022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5/30/2022</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uk-UA" dirty="0" smtClean="0"/>
              <a:t>Лекція 5</a:t>
            </a:r>
            <a:r>
              <a:rPr lang="ru-RU" dirty="0" smtClean="0"/>
              <a:t>. </a:t>
            </a:r>
            <a:r>
              <a:rPr lang="ru-RU" dirty="0"/>
              <a:t>ОСОБЛИВОСТІ ОРГАНІЗАЦІЇ УПРАВЛІННЯ КОРПОРАЦІЄЮ</a:t>
            </a:r>
            <a:br>
              <a:rPr lang="ru-RU" dirty="0"/>
            </a:br>
            <a:r>
              <a:rPr lang="ru-RU" dirty="0" smtClean="0"/>
              <a:t>(</a:t>
            </a:r>
            <a:r>
              <a:rPr lang="uk-UA" dirty="0" smtClean="0"/>
              <a:t>частина</a:t>
            </a:r>
            <a:r>
              <a:rPr lang="ru-RU" dirty="0" smtClean="0"/>
              <a:t> </a:t>
            </a:r>
            <a:r>
              <a:rPr lang="en-US" dirty="0"/>
              <a:t>2</a:t>
            </a:r>
            <a:r>
              <a:rPr lang="ru-RU" dirty="0" smtClean="0"/>
              <a:t>)</a:t>
            </a:r>
            <a:endParaRPr lang="ru-RU" dirty="0"/>
          </a:p>
        </p:txBody>
      </p:sp>
      <p:sp>
        <p:nvSpPr>
          <p:cNvPr id="3" name="Подзаголовок 2"/>
          <p:cNvSpPr>
            <a:spLocks noGrp="1"/>
          </p:cNvSpPr>
          <p:nvPr>
            <p:ph type="subTitle" idx="1"/>
          </p:nvPr>
        </p:nvSpPr>
        <p:spPr>
          <a:xfrm>
            <a:off x="2021983" y="4385732"/>
            <a:ext cx="9138142" cy="1152183"/>
          </a:xfrm>
        </p:spPr>
        <p:txBody>
          <a:bodyPr>
            <a:noAutofit/>
          </a:bodyPr>
          <a:lstStyle/>
          <a:p>
            <a:r>
              <a:rPr lang="ru-RU" sz="2400" dirty="0"/>
              <a:t>3.4. </a:t>
            </a:r>
            <a:r>
              <a:rPr lang="uk-UA" sz="2400" dirty="0" smtClean="0"/>
              <a:t>Інформація в організації </a:t>
            </a:r>
            <a:r>
              <a:rPr lang="ru-RU" sz="2400" dirty="0" smtClean="0"/>
              <a:t>корпоративного </a:t>
            </a:r>
            <a:r>
              <a:rPr lang="uk-UA" sz="2400" dirty="0" err="1" smtClean="0"/>
              <a:t>управлінн</a:t>
            </a:r>
            <a:r>
              <a:rPr lang="ru-RU" sz="2400" dirty="0" smtClean="0"/>
              <a:t>я</a:t>
            </a:r>
            <a:endParaRPr lang="en-US" sz="2400" dirty="0" smtClean="0"/>
          </a:p>
          <a:p>
            <a:r>
              <a:rPr lang="uk-UA" sz="2400" dirty="0"/>
              <a:t>3.5. Здійснення контролю в корпораціях</a:t>
            </a:r>
            <a:endParaRPr lang="ru-RU" sz="2400" dirty="0"/>
          </a:p>
          <a:p>
            <a:endParaRPr lang="ru-RU" sz="2400" dirty="0"/>
          </a:p>
        </p:txBody>
      </p:sp>
    </p:spTree>
    <p:extLst>
      <p:ext uri="{BB962C8B-B14F-4D97-AF65-F5344CB8AC3E}">
        <p14:creationId xmlns:p14="http://schemas.microsoft.com/office/powerpoint/2010/main" val="32360963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01710" y="103031"/>
            <a:ext cx="10712003" cy="1957589"/>
          </a:xfrm>
        </p:spPr>
        <p:txBody>
          <a:bodyPr>
            <a:normAutofit/>
          </a:bodyPr>
          <a:lstStyle/>
          <a:p>
            <a:pPr algn="just"/>
            <a:r>
              <a:rPr lang="uk-UA" sz="1400" dirty="0"/>
              <a:t>Інформаційна політика корпорації має базуватися на чинному законо­давстві та бути спрямованою на повне, точне та своєчасне розкриття інфор­мації у формах, передбачених чинним законодавством України. Водночас інформаційна політика корпорації не повинна обмежуватися виключно рамками чинного законодавства і має передбачати розкриття додатко­вої інформації, оприлюднення якої не повинно порушувати як положень чинного законодавства України, так і права корпорації на конфіденційну інформацію та комерційну таємницю і створення надійної системи її за­хисту (наприклад, регулярне розкриття інформації про фінансовий стан і результати діяльності корпорації за квартал у формі квартального звіту</a:t>
            </a:r>
            <a:r>
              <a:rPr lang="uk-UA" sz="1400" dirty="0" smtClean="0"/>
              <a:t>).</a:t>
            </a:r>
            <a:r>
              <a:rPr lang="ru-RU" sz="1400" dirty="0" smtClean="0"/>
              <a:t> </a:t>
            </a:r>
            <a:r>
              <a:rPr lang="uk-UA" sz="1400" dirty="0" smtClean="0"/>
              <a:t>Наглядова </a:t>
            </a:r>
            <a:r>
              <a:rPr lang="uk-UA" sz="1400" dirty="0"/>
              <a:t>рада повинна бути гарантом існування у корпорації ефек­тивної системи розкриття інформації та нести відповідальність за роз­криття повної та достовірної інформації</a:t>
            </a:r>
            <a:r>
              <a:rPr lang="uk-UA" sz="1400" dirty="0" smtClean="0"/>
              <a:t>.</a:t>
            </a:r>
            <a:endParaRPr lang="ru-RU" sz="1400" dirty="0"/>
          </a:p>
        </p:txBody>
      </p:sp>
      <p:sp>
        <p:nvSpPr>
          <p:cNvPr id="3" name="Объект 2"/>
          <p:cNvSpPr>
            <a:spLocks noGrp="1"/>
          </p:cNvSpPr>
          <p:nvPr>
            <p:ph idx="1"/>
          </p:nvPr>
        </p:nvSpPr>
        <p:spPr>
          <a:xfrm>
            <a:off x="685801" y="2060620"/>
            <a:ext cx="10827912" cy="4546242"/>
          </a:xfrm>
        </p:spPr>
        <p:txBody>
          <a:bodyPr>
            <a:normAutofit fontScale="92500"/>
          </a:bodyPr>
          <a:lstStyle/>
          <a:p>
            <a:pPr algn="just"/>
            <a:r>
              <a:rPr lang="uk-UA" dirty="0"/>
              <a:t>Виконавчий орган повинен відповідати за реалізацію інформаційної політики корпорації. Реалізувати це положення можна шляхом призна­чення особи, відповідальної за організацію процесу розкриття інформа­ції, до повноважень якої повинні бути віднесені функції щодо забезпе­чення доступу до відкритої інформації. Ці функції доцільно покласти на корпоративного секретаря.</a:t>
            </a:r>
            <a:endParaRPr lang="ru-RU" dirty="0"/>
          </a:p>
          <a:p>
            <a:pPr algn="just"/>
            <a:r>
              <a:rPr lang="uk-UA" dirty="0"/>
              <a:t>Особливе місце у використанні інформацією про корпорацію нале­жить акціонерам. Повнота та достовірність інформації у цьому разі дає можливість захищати їх права та інтереси.</a:t>
            </a:r>
            <a:endParaRPr lang="ru-RU" dirty="0"/>
          </a:p>
          <a:p>
            <a:pPr algn="just"/>
            <a:r>
              <a:rPr lang="uk-UA" dirty="0"/>
              <a:t>Право на отримання інформації про товариство є одним з головних прав акціонера. Лише на підставі повної, достовірної та своєчасної інфор­мації про товариство акціонер може прийняти виважене рішення стосов­но своєї інвестиції та реалізувати більшість своїх прав.</a:t>
            </a:r>
            <a:endParaRPr lang="ru-RU" dirty="0"/>
          </a:p>
          <a:p>
            <a:pPr algn="just"/>
            <a:r>
              <a:rPr lang="uk-UA" dirty="0"/>
              <a:t>У внутрішніх документах товариства повинні бути передбачені за­сади інформаційної політики, спрямованої на забезпечення можливості акціонера щодо вільного та необтяжливого доступу до інформації про товариство, а також повинен бути встановлений перелік документів, до яких акціонер має доступ.</a:t>
            </a:r>
            <a:endParaRPr lang="ru-RU" dirty="0"/>
          </a:p>
          <a:p>
            <a:pPr algn="just"/>
            <a:r>
              <a:rPr lang="uk-UA" dirty="0"/>
              <a:t>Корпорація повинна розробити та запровадити необхідні внутрішні механізми з метою запобігання неправомірному використанню </a:t>
            </a:r>
            <a:r>
              <a:rPr lang="uk-UA" i="1" dirty="0" err="1"/>
              <a:t>інсайдерської</a:t>
            </a:r>
            <a:r>
              <a:rPr lang="uk-UA" i="1" dirty="0"/>
              <a:t> інформації </a:t>
            </a:r>
            <a:r>
              <a:rPr lang="uk-UA" dirty="0"/>
              <a:t>посадовими особами корпорації та іншими інсайдерами.</a:t>
            </a:r>
            <a:endParaRPr lang="ru-RU" dirty="0"/>
          </a:p>
        </p:txBody>
      </p:sp>
    </p:spTree>
    <p:extLst>
      <p:ext uri="{BB962C8B-B14F-4D97-AF65-F5344CB8AC3E}">
        <p14:creationId xmlns:p14="http://schemas.microsoft.com/office/powerpoint/2010/main" val="30448417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8831" y="450761"/>
            <a:ext cx="10647608" cy="6091707"/>
          </a:xfrm>
        </p:spPr>
        <p:txBody>
          <a:bodyPr>
            <a:normAutofit fontScale="90000"/>
          </a:bodyPr>
          <a:lstStyle/>
          <a:p>
            <a:pPr algn="just"/>
            <a:r>
              <a:rPr lang="uk-UA" sz="2700" b="1" i="1" dirty="0" smtClean="0"/>
              <a:t>	</a:t>
            </a:r>
            <a:r>
              <a:rPr lang="uk-UA" sz="2700" b="1" i="1" dirty="0" err="1" smtClean="0"/>
              <a:t>Інсайдерська</a:t>
            </a:r>
            <a:r>
              <a:rPr lang="uk-UA" sz="2700" b="1" i="1" dirty="0" smtClean="0"/>
              <a:t> </a:t>
            </a:r>
            <a:r>
              <a:rPr lang="uk-UA" sz="2700" b="1" i="1" dirty="0"/>
              <a:t>інформація</a:t>
            </a:r>
            <a:r>
              <a:rPr lang="uk-UA" sz="2700" i="1" dirty="0"/>
              <a:t> </a:t>
            </a:r>
            <a:r>
              <a:rPr lang="uk-UA" sz="2700" dirty="0"/>
              <a:t>- це інформація про емітента цінних </a:t>
            </a:r>
            <a:r>
              <a:rPr lang="uk-UA" sz="2700" dirty="0" smtClean="0"/>
              <a:t>паперів</a:t>
            </a:r>
            <a:r>
              <a:rPr lang="uk-UA" sz="2700" dirty="0"/>
              <a:t>, його цінні папери та угоди з ними, яка одночасно є істотною і не є оприлюдненою та розкриття якої вплине або може вплинути на ринкову вартість цих цінних паперів чи розмір доходу за ними. Використан­ня </a:t>
            </a:r>
            <a:r>
              <a:rPr lang="uk-UA" sz="2700" dirty="0" err="1"/>
              <a:t>інсайдерської</a:t>
            </a:r>
            <a:r>
              <a:rPr lang="uk-UA" sz="2700" dirty="0"/>
              <a:t> інформації посадовими особами та іншими інсайдера­ми суперечить принципу рівного ставлення до акціонерів, оскільки така практика дає можливість одним особам здійснювати торгові операції з цінними паперами корпорації на підставі інформації, яка не є оприлюд­неною для інших </a:t>
            </a:r>
            <a:r>
              <a:rPr lang="uk-UA" sz="2700" dirty="0" smtClean="0"/>
              <a:t>осіб.</a:t>
            </a:r>
            <a:br>
              <a:rPr lang="uk-UA" sz="2700" dirty="0" smtClean="0"/>
            </a:br>
            <a:r>
              <a:rPr lang="uk-UA" sz="2700" dirty="0"/>
              <a:t>	</a:t>
            </a:r>
            <a:r>
              <a:rPr lang="uk-UA" sz="2700" dirty="0" smtClean="0"/>
              <a:t>Корпорація </a:t>
            </a:r>
            <a:r>
              <a:rPr lang="uk-UA" sz="2700" dirty="0"/>
              <a:t>повинна передбачити у своїх внутрішніх документах обов'язок посадових осіб та інших інсайдерів не розголошувати </a:t>
            </a:r>
            <a:r>
              <a:rPr lang="uk-UA" sz="2700" dirty="0" err="1"/>
              <a:t>інсайдерську</a:t>
            </a:r>
            <a:r>
              <a:rPr lang="uk-UA" sz="2700" dirty="0"/>
              <a:t> інформацію третім особам та утримуватись від купівлі-продажу цінних паперів товариства до моменту оприлюднення такої інформації</a:t>
            </a:r>
            <a:r>
              <a:rPr lang="uk-UA" sz="2700" dirty="0" smtClean="0"/>
              <a:t>.</a:t>
            </a:r>
            <a:endParaRPr lang="ru-RU" dirty="0"/>
          </a:p>
        </p:txBody>
      </p:sp>
    </p:spTree>
    <p:extLst>
      <p:ext uri="{BB962C8B-B14F-4D97-AF65-F5344CB8AC3E}">
        <p14:creationId xmlns:p14="http://schemas.microsoft.com/office/powerpoint/2010/main" val="38137320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i="1" dirty="0"/>
              <a:t>3.5. Здійснення контролю в корпораціях</a:t>
            </a:r>
            <a:r>
              <a:rPr lang="ru-RU" dirty="0"/>
              <a:t/>
            </a:r>
            <a:br>
              <a:rPr lang="ru-RU" dirty="0"/>
            </a:br>
            <a:endParaRPr lang="ru-RU" dirty="0"/>
          </a:p>
        </p:txBody>
      </p:sp>
      <p:sp>
        <p:nvSpPr>
          <p:cNvPr id="3" name="Объект 2"/>
          <p:cNvSpPr>
            <a:spLocks noGrp="1"/>
          </p:cNvSpPr>
          <p:nvPr>
            <p:ph idx="1"/>
          </p:nvPr>
        </p:nvSpPr>
        <p:spPr>
          <a:xfrm>
            <a:off x="685801" y="1481070"/>
            <a:ext cx="10634729" cy="5280337"/>
          </a:xfrm>
        </p:spPr>
        <p:txBody>
          <a:bodyPr>
            <a:normAutofit lnSpcReduction="10000"/>
          </a:bodyPr>
          <a:lstStyle/>
          <a:p>
            <a:pPr algn="just"/>
            <a:r>
              <a:rPr lang="uk-UA" dirty="0"/>
              <a:t>Особливої актуальності в управлінні корпорацією набуває здійснення контролю.</a:t>
            </a:r>
            <a:endParaRPr lang="ru-RU" dirty="0"/>
          </a:p>
          <a:p>
            <a:pPr algn="just"/>
            <a:r>
              <a:rPr lang="uk-UA" b="1" i="1" dirty="0" smtClean="0"/>
              <a:t>Контроль</a:t>
            </a:r>
            <a:r>
              <a:rPr lang="uk-UA" i="1" dirty="0" smtClean="0"/>
              <a:t> </a:t>
            </a:r>
            <a:r>
              <a:rPr lang="uk-UA" dirty="0" smtClean="0"/>
              <a:t>– це невід'ємна частину </a:t>
            </a:r>
            <a:r>
              <a:rPr lang="uk-UA" dirty="0"/>
              <a:t>процесу управлінської діяльності, </a:t>
            </a:r>
            <a:r>
              <a:rPr lang="uk-UA" dirty="0" smtClean="0"/>
              <a:t>який характеризує </a:t>
            </a:r>
            <a:r>
              <a:rPr lang="uk-UA" dirty="0"/>
              <a:t>його як засіб, за допомогою якого керівництво організації визначає правиль­ність рішень, що приймаються, та необхідність коригуючих дій для до­сягнення цілей організації.</a:t>
            </a:r>
            <a:endParaRPr lang="ru-RU" dirty="0"/>
          </a:p>
          <a:p>
            <a:pPr algn="just"/>
            <a:r>
              <a:rPr lang="uk-UA" b="1" i="1" dirty="0"/>
              <a:t>Основним завданням контролю</a:t>
            </a:r>
            <a:r>
              <a:rPr lang="uk-UA" i="1" dirty="0"/>
              <a:t> </a:t>
            </a:r>
            <a:r>
              <a:rPr lang="uk-UA" dirty="0"/>
              <a:t>виступає виявлення фактичних від­хилень від встановлених параметрів організації або її складової шляхом </a:t>
            </a:r>
            <a:r>
              <a:rPr lang="uk-UA" dirty="0" smtClean="0"/>
              <a:t>співставлення </a:t>
            </a:r>
            <a:r>
              <a:rPr lang="uk-UA" dirty="0"/>
              <a:t>реальних результатів із планами, що дає можливість отри­мати інформацію щодо місця виникнення проблеми. Тобто за допомогою контролю можна охарактеризувати якість управління, прийняття та реа­лізацію управлінських рішень, визначити проблеми, скоригувати дії та попередити виникнення кризових ситуацій.</a:t>
            </a:r>
            <a:endParaRPr lang="ru-RU" dirty="0"/>
          </a:p>
          <a:p>
            <a:pPr algn="just"/>
            <a:r>
              <a:rPr lang="uk-UA" i="1" dirty="0"/>
              <a:t>Контроль </a:t>
            </a:r>
            <a:r>
              <a:rPr lang="uk-UA" dirty="0"/>
              <a:t>можна розглядати як управлінські дії, спрямовані на ви­значення можливих та існуючих відхилень параметрів організації або її елементів від запланованих, та розробку заходів щодо їх усунення.</a:t>
            </a:r>
            <a:endParaRPr lang="ru-RU" dirty="0"/>
          </a:p>
          <a:p>
            <a:pPr algn="just"/>
            <a:r>
              <a:rPr lang="uk-UA" dirty="0"/>
              <a:t>Питання контролю є надзвичайно актуальним для акціонерних това­риств та обумовлене розмежуванням функцій управління та володіння товариством. В умовах розпорошеності акціонерного капіталу та ситу­ації, за якої одні особи володіють підприємством, а інші ним управля­ють, товариство повинно забезпечити ефективний контроль за діяльніс­тю осіб, які розпоряджаються отриманими товариством інвестиціями, та здійснити надійний захист майнових інтересів інвесторів.</a:t>
            </a:r>
            <a:endParaRPr lang="ru-RU" dirty="0"/>
          </a:p>
          <a:p>
            <a:endParaRPr lang="ru-RU" dirty="0"/>
          </a:p>
        </p:txBody>
      </p:sp>
    </p:spTree>
    <p:extLst>
      <p:ext uri="{BB962C8B-B14F-4D97-AF65-F5344CB8AC3E}">
        <p14:creationId xmlns:p14="http://schemas.microsoft.com/office/powerpoint/2010/main" val="14556645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6860" y="332108"/>
            <a:ext cx="10853670" cy="1456267"/>
          </a:xfrm>
        </p:spPr>
        <p:txBody>
          <a:bodyPr>
            <a:noAutofit/>
          </a:bodyPr>
          <a:lstStyle/>
          <a:p>
            <a:pPr algn="just"/>
            <a:r>
              <a:rPr lang="uk-UA" sz="1800" dirty="0"/>
              <a:t>Корпорація може розраховувати на довіру інвесторів та надходжен­ня зовнішнього фінансування тільки за умови запровадження належної системи контролю за його діяльністю. Наявність такої системи дозволяє інвесторам бути впевненими у тому, що їх інвестиції розумно використо­вуються, спрямовуються на розвиток корпорації та надійно захищені від можливих </a:t>
            </a:r>
            <a:r>
              <a:rPr lang="uk-UA" sz="1800" dirty="0" smtClean="0"/>
              <a:t>зловживань.</a:t>
            </a:r>
            <a:endParaRPr lang="ru-RU" sz="1800" dirty="0"/>
          </a:p>
        </p:txBody>
      </p:sp>
      <p:sp>
        <p:nvSpPr>
          <p:cNvPr id="3" name="Объект 2"/>
          <p:cNvSpPr>
            <a:spLocks noGrp="1"/>
          </p:cNvSpPr>
          <p:nvPr>
            <p:ph idx="1"/>
          </p:nvPr>
        </p:nvSpPr>
        <p:spPr>
          <a:xfrm>
            <a:off x="466860" y="1788375"/>
            <a:ext cx="10853670" cy="4857124"/>
          </a:xfrm>
        </p:spPr>
        <p:txBody>
          <a:bodyPr>
            <a:normAutofit fontScale="92500" lnSpcReduction="10000"/>
          </a:bodyPr>
          <a:lstStyle/>
          <a:p>
            <a:pPr marL="0" indent="0" algn="just">
              <a:spcAft>
                <a:spcPts val="600"/>
              </a:spcAft>
              <a:buNone/>
            </a:pPr>
            <a:r>
              <a:rPr lang="uk-UA" sz="2200" dirty="0"/>
              <a:t>Діюча у корпорації система контролю за його фінансово-господар­ською діяльністю має сприяти:</a:t>
            </a:r>
            <a:endParaRPr lang="ru-RU" sz="2200" dirty="0"/>
          </a:p>
          <a:p>
            <a:pPr marL="0" lvl="0" algn="just">
              <a:spcAft>
                <a:spcPts val="600"/>
              </a:spcAft>
            </a:pPr>
            <a:r>
              <a:rPr lang="uk-UA" dirty="0"/>
              <a:t>збереженню та раціональному використанню фінансових і матері­альних ресурсів товариства;</a:t>
            </a:r>
            <a:endParaRPr lang="ru-RU" dirty="0"/>
          </a:p>
          <a:p>
            <a:pPr marL="0" lvl="0" algn="just">
              <a:spcAft>
                <a:spcPts val="600"/>
              </a:spcAft>
            </a:pPr>
            <a:r>
              <a:rPr lang="uk-UA" dirty="0"/>
              <a:t>забезпеченню точності та повноти бухгалтерських записів;</a:t>
            </a:r>
            <a:endParaRPr lang="ru-RU" dirty="0"/>
          </a:p>
          <a:p>
            <a:pPr marL="0" lvl="0" algn="just">
              <a:spcAft>
                <a:spcPts val="600"/>
              </a:spcAft>
            </a:pPr>
            <a:r>
              <a:rPr lang="uk-UA" dirty="0"/>
              <a:t>підтриманню прозорості та достовірності фінансових </a:t>
            </a:r>
            <a:r>
              <a:rPr lang="uk-UA" dirty="0" smtClean="0"/>
              <a:t>звітів;</a:t>
            </a:r>
            <a:endParaRPr lang="ru-RU" dirty="0"/>
          </a:p>
          <a:p>
            <a:pPr marL="0" lvl="0" algn="just">
              <a:spcAft>
                <a:spcPts val="600"/>
              </a:spcAft>
            </a:pPr>
            <a:r>
              <a:rPr lang="uk-UA" dirty="0"/>
              <a:t>запобіганню та викриттю фальсифікацій та помилок;</a:t>
            </a:r>
            <a:endParaRPr lang="ru-RU" dirty="0"/>
          </a:p>
          <a:p>
            <a:pPr marL="0" lvl="0" algn="just">
              <a:spcAft>
                <a:spcPts val="600"/>
              </a:spcAft>
            </a:pPr>
            <a:r>
              <a:rPr lang="uk-UA" dirty="0"/>
              <a:t>забезпеченню стабільного та ефективного функціонування товариства</a:t>
            </a:r>
            <a:r>
              <a:rPr lang="uk-UA" dirty="0" smtClean="0"/>
              <a:t>.</a:t>
            </a:r>
          </a:p>
          <a:p>
            <a:pPr marL="0" lvl="0" algn="just">
              <a:spcAft>
                <a:spcPts val="600"/>
              </a:spcAft>
            </a:pPr>
            <a:r>
              <a:rPr lang="uk-UA" dirty="0"/>
              <a:t/>
            </a:r>
            <a:br>
              <a:rPr lang="uk-UA" dirty="0"/>
            </a:br>
            <a:r>
              <a:rPr lang="uk-UA" dirty="0"/>
              <a:t>Корпорація повинна забезпечити комплексний, незалежний, об'єктивний та професійний контроль через залучення незалежного зовнішнього аудитора (аудиторської фірми і через механізми внутрішнього контролю.</a:t>
            </a:r>
            <a:endParaRPr lang="ru-RU" dirty="0"/>
          </a:p>
          <a:p>
            <a:pPr marL="0" indent="0" algn="just">
              <a:spcAft>
                <a:spcPts val="600"/>
              </a:spcAft>
              <a:buNone/>
            </a:pPr>
            <a:r>
              <a:rPr lang="uk-UA" i="1" dirty="0"/>
              <a:t>Система внутрішнього контролю корпорації </a:t>
            </a:r>
            <a:r>
              <a:rPr lang="uk-UA" dirty="0"/>
              <a:t>має забезпечити здій­снення стратегічного, оперативного та поточного контролю за її фінансо­во-господарською діяльністю.</a:t>
            </a:r>
            <a:endParaRPr lang="ru-RU" dirty="0"/>
          </a:p>
          <a:p>
            <a:pPr marL="0" indent="0" algn="just">
              <a:spcAft>
                <a:spcPts val="600"/>
              </a:spcAft>
              <a:buNone/>
            </a:pPr>
            <a:r>
              <a:rPr lang="uk-UA" dirty="0"/>
              <a:t>До органів управління корпорації, які здійснюють внутрішній конт­роль, належать:</a:t>
            </a:r>
            <a:endParaRPr lang="ru-RU" dirty="0"/>
          </a:p>
          <a:p>
            <a:pPr marL="0" lvl="0" algn="just">
              <a:spcAft>
                <a:spcPts val="600"/>
              </a:spcAft>
            </a:pPr>
            <a:r>
              <a:rPr lang="uk-UA" dirty="0"/>
              <a:t>наглядова рада (через аудиторський комітет ради);</a:t>
            </a:r>
            <a:endParaRPr lang="ru-RU" dirty="0"/>
          </a:p>
          <a:p>
            <a:pPr marL="0" lvl="0" algn="just">
              <a:spcAft>
                <a:spcPts val="600"/>
              </a:spcAft>
            </a:pPr>
            <a:r>
              <a:rPr lang="uk-UA" dirty="0"/>
              <a:t>ревізійна комісія;</a:t>
            </a:r>
            <a:endParaRPr lang="ru-RU" dirty="0"/>
          </a:p>
          <a:p>
            <a:pPr marL="0" lvl="0" algn="just">
              <a:spcAft>
                <a:spcPts val="600"/>
              </a:spcAft>
            </a:pPr>
            <a:r>
              <a:rPr lang="uk-UA" dirty="0"/>
              <a:t>служба внутрішнього аудиту.</a:t>
            </a:r>
            <a:endParaRPr lang="ru-RU" dirty="0"/>
          </a:p>
          <a:p>
            <a:endParaRPr lang="ru-RU" dirty="0"/>
          </a:p>
        </p:txBody>
      </p:sp>
    </p:spTree>
    <p:extLst>
      <p:ext uri="{BB962C8B-B14F-4D97-AF65-F5344CB8AC3E}">
        <p14:creationId xmlns:p14="http://schemas.microsoft.com/office/powerpoint/2010/main" val="17421857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1" y="141666"/>
            <a:ext cx="10647607" cy="2343955"/>
          </a:xfrm>
        </p:spPr>
        <p:txBody>
          <a:bodyPr>
            <a:noAutofit/>
          </a:bodyPr>
          <a:lstStyle/>
          <a:p>
            <a:pPr algn="just"/>
            <a:r>
              <a:rPr lang="uk-UA" sz="1600" i="1" dirty="0" smtClean="0"/>
              <a:t>	Наглядова </a:t>
            </a:r>
            <a:r>
              <a:rPr lang="uk-UA" sz="1600" i="1" dirty="0"/>
              <a:t>рада </a:t>
            </a:r>
            <a:r>
              <a:rPr lang="uk-UA" sz="1600" dirty="0"/>
              <a:t>(через аудиторський комітет ради) повинна забезпе­чити функціонування належної системи контролю, а також здійснення стратегічного контролю за фінансово-господарською діяльністю </a:t>
            </a:r>
            <a:r>
              <a:rPr lang="uk-UA" sz="1600" dirty="0" smtClean="0"/>
              <a:t>това­риства.</a:t>
            </a:r>
            <a:br>
              <a:rPr lang="uk-UA" sz="1600" dirty="0" smtClean="0"/>
            </a:br>
            <a:r>
              <a:rPr lang="uk-UA" sz="1600" dirty="0" smtClean="0"/>
              <a:t>	</a:t>
            </a:r>
            <a:r>
              <a:rPr lang="uk-UA" sz="1600" b="1" i="1" dirty="0" smtClean="0"/>
              <a:t>Стратегічний </a:t>
            </a:r>
            <a:r>
              <a:rPr lang="uk-UA" sz="1600" b="1" i="1" dirty="0"/>
              <a:t>контроль</a:t>
            </a:r>
            <a:r>
              <a:rPr lang="uk-UA" sz="1600" i="1" dirty="0"/>
              <a:t> </a:t>
            </a:r>
            <a:r>
              <a:rPr lang="uk-UA" sz="1600" dirty="0"/>
              <a:t>- це тип контролю, який спрямований на розв'язання стратегічних завдань і тісно пов'язаний зі стратегічним плануванням та управлінням, натомість за допомогою </a:t>
            </a:r>
            <a:r>
              <a:rPr lang="uk-UA" sz="1600" b="1" i="1" dirty="0"/>
              <a:t>тактичного конт­ролю</a:t>
            </a:r>
            <a:r>
              <a:rPr lang="uk-UA" sz="1600" i="1" dirty="0"/>
              <a:t> </a:t>
            </a:r>
            <a:r>
              <a:rPr lang="uk-UA" sz="1600" dirty="0"/>
              <a:t>забезпечуються систематичні спостереження за виконанням поточ­них завдань, програм, планів. Тобто за допомогою тактичного контролю перевіряється реалізація </a:t>
            </a:r>
            <a:r>
              <a:rPr lang="uk-UA" sz="1600" dirty="0" smtClean="0"/>
              <a:t>тактичних </a:t>
            </a:r>
            <a:r>
              <a:rPr lang="uk-UA" sz="1600" dirty="0"/>
              <a:t>рішень</a:t>
            </a:r>
            <a:r>
              <a:rPr lang="uk-UA" sz="1600" dirty="0" smtClean="0"/>
              <a:t>.</a:t>
            </a:r>
            <a:endParaRPr lang="ru-RU" sz="1600" dirty="0"/>
          </a:p>
        </p:txBody>
      </p:sp>
      <p:sp>
        <p:nvSpPr>
          <p:cNvPr id="3" name="Объект 2"/>
          <p:cNvSpPr>
            <a:spLocks noGrp="1"/>
          </p:cNvSpPr>
          <p:nvPr>
            <p:ph idx="1"/>
          </p:nvPr>
        </p:nvSpPr>
        <p:spPr>
          <a:xfrm>
            <a:off x="685801" y="2266680"/>
            <a:ext cx="10879427" cy="4378819"/>
          </a:xfrm>
        </p:spPr>
        <p:txBody>
          <a:bodyPr>
            <a:normAutofit/>
          </a:bodyPr>
          <a:lstStyle/>
          <a:p>
            <a:pPr marL="0" indent="0" algn="just">
              <a:buNone/>
            </a:pPr>
            <a:r>
              <a:rPr lang="uk-UA" dirty="0"/>
              <a:t>З метою ефективного виконання зазначених функцій до </a:t>
            </a:r>
            <a:r>
              <a:rPr lang="uk-UA" i="1" dirty="0"/>
              <a:t>компетенції наглядової ради </a:t>
            </a:r>
            <a:r>
              <a:rPr lang="uk-UA" dirty="0"/>
              <a:t>повинні належати, зокрема, повноваження щодо:</a:t>
            </a:r>
            <a:endParaRPr lang="ru-RU" dirty="0"/>
          </a:p>
          <a:p>
            <a:pPr lvl="0" algn="just"/>
            <a:r>
              <a:rPr lang="uk-UA" dirty="0"/>
              <a:t>перевірки достовірності річної та квартальної фінансової звітності до її оприлюднення та (або) подання на розгляд загальних зборів акціо­нерів;</a:t>
            </a:r>
            <a:endParaRPr lang="ru-RU" dirty="0"/>
          </a:p>
          <a:p>
            <a:pPr lvl="0" algn="just"/>
            <a:r>
              <a:rPr lang="uk-UA" dirty="0"/>
              <a:t>виявлення недоліків системи контролю, розробки пропозицій та рекомендацій щодо її вдосконалення;</a:t>
            </a:r>
            <a:endParaRPr lang="ru-RU" dirty="0"/>
          </a:p>
          <a:p>
            <a:pPr lvl="0" algn="just"/>
            <a:r>
              <a:rPr lang="uk-UA" dirty="0"/>
              <a:t>призначення та звільнення внутрішніх аудиторів;</a:t>
            </a:r>
            <a:endParaRPr lang="ru-RU" dirty="0"/>
          </a:p>
          <a:p>
            <a:pPr lvl="0" algn="just"/>
            <a:r>
              <a:rPr lang="uk-UA" dirty="0"/>
              <a:t>затвердження зовнішнього аудитора (якщо це повноваження не від­несено до компетенції загальних зборів акціонерів), здійснення контролю за ефективністю, об'єктивністю та незалежністю зовнішнього аудитора, фінансовими відносинами між товариством та аудитором.</a:t>
            </a:r>
            <a:endParaRPr lang="ru-RU" dirty="0"/>
          </a:p>
          <a:p>
            <a:pPr marL="0" indent="0" algn="just">
              <a:buNone/>
            </a:pPr>
            <a:r>
              <a:rPr lang="uk-UA" dirty="0"/>
              <a:t>Наглядова рада зобов'язана оцінювати систему контролю за фінансо­во-господарською діяльністю товариства, розробляти та надавати загаль­ним зборам пропозиції щодо її вдосконалення.</a:t>
            </a:r>
            <a:endParaRPr lang="ru-RU" dirty="0"/>
          </a:p>
        </p:txBody>
      </p:sp>
    </p:spTree>
    <p:extLst>
      <p:ext uri="{BB962C8B-B14F-4D97-AF65-F5344CB8AC3E}">
        <p14:creationId xmlns:p14="http://schemas.microsoft.com/office/powerpoint/2010/main" val="39357416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236113"/>
            <a:ext cx="10789276" cy="1456267"/>
          </a:xfrm>
        </p:spPr>
        <p:txBody>
          <a:bodyPr>
            <a:normAutofit/>
          </a:bodyPr>
          <a:lstStyle/>
          <a:p>
            <a:pPr algn="just"/>
            <a:r>
              <a:rPr lang="uk-UA" sz="1800" i="1" dirty="0"/>
              <a:t>Ревізійна комісія </a:t>
            </a:r>
            <a:r>
              <a:rPr lang="uk-UA" sz="1800" dirty="0"/>
              <a:t>здійснює оперативний контроль фінансово-госпо­дарською діяльністю корпорації шляхом проведення планових та поза­планових перевірок. Планові перевірки проводяться за підсумками діяль­ності корпорації за рік. За результатами перевірки робляться висновки, які подаються загальним зборам </a:t>
            </a:r>
            <a:r>
              <a:rPr lang="uk-UA" sz="1800" dirty="0" smtClean="0"/>
              <a:t>акціонерів.</a:t>
            </a:r>
            <a:endParaRPr lang="ru-RU" sz="1800" dirty="0"/>
          </a:p>
        </p:txBody>
      </p:sp>
      <p:sp>
        <p:nvSpPr>
          <p:cNvPr id="3" name="Объект 2"/>
          <p:cNvSpPr>
            <a:spLocks noGrp="1"/>
          </p:cNvSpPr>
          <p:nvPr>
            <p:ph idx="1"/>
          </p:nvPr>
        </p:nvSpPr>
        <p:spPr>
          <a:xfrm>
            <a:off x="782391" y="1692380"/>
            <a:ext cx="10596094" cy="5043271"/>
          </a:xfrm>
        </p:spPr>
        <p:txBody>
          <a:bodyPr>
            <a:normAutofit fontScale="92500"/>
          </a:bodyPr>
          <a:lstStyle/>
          <a:p>
            <a:pPr marL="0" indent="0" algn="just">
              <a:buNone/>
            </a:pPr>
            <a:r>
              <a:rPr lang="uk-UA" dirty="0"/>
              <a:t>Позапланові перевірки проводяться за власною ініціативою ревізійної комісії, за рекомендацією загальних зборів, за рішенням наглядової ради, на вимогу акціонерів, які володіють у сукупності понад 10 відсотками голосів.</a:t>
            </a:r>
            <a:endParaRPr lang="ru-RU" dirty="0"/>
          </a:p>
          <a:p>
            <a:pPr marL="0" indent="0" algn="just">
              <a:buNone/>
            </a:pPr>
            <a:r>
              <a:rPr lang="uk-UA" dirty="0"/>
              <a:t>Якщо в результаті проведення контрольних дій з'ясувалось, що є ви­никнення загрози суттєвим інтересам корпорації або виявлені зловжи­вання, вчинені посадовими особами, ревізійна комісія зобов'язана вима­гати позачергового скликання зборів акціонерів.</a:t>
            </a:r>
            <a:endParaRPr lang="ru-RU" dirty="0"/>
          </a:p>
          <a:p>
            <a:pPr marL="0" indent="0" algn="just">
              <a:buNone/>
            </a:pPr>
            <a:r>
              <a:rPr lang="uk-UA" dirty="0"/>
              <a:t>Здійснення поточного контролю за фінансово-господарською діяль­ністю покладається на </a:t>
            </a:r>
            <a:r>
              <a:rPr lang="uk-UA" i="1" dirty="0"/>
              <a:t>службу внутрішнього аудиту. </a:t>
            </a:r>
            <a:r>
              <a:rPr lang="uk-UA" dirty="0"/>
              <a:t>Саме ця служба відповідає за своєчасне виявлення відхилень, які перешкоджають закон­ному та ефективному використанню майна та коштів корпорації.</a:t>
            </a:r>
            <a:endParaRPr lang="ru-RU" dirty="0"/>
          </a:p>
          <a:p>
            <a:pPr marL="0" indent="0" algn="just">
              <a:buNone/>
            </a:pPr>
            <a:r>
              <a:rPr lang="uk-UA" dirty="0"/>
              <a:t>До компетенції </a:t>
            </a:r>
            <a:r>
              <a:rPr lang="uk-UA" i="1" dirty="0"/>
              <a:t>служби внутрішнього</a:t>
            </a:r>
            <a:r>
              <a:rPr lang="uk-UA" dirty="0"/>
              <a:t> аудиту належать:</a:t>
            </a:r>
            <a:endParaRPr lang="ru-RU" dirty="0"/>
          </a:p>
          <a:p>
            <a:pPr lvl="0" algn="just"/>
            <a:r>
              <a:rPr lang="uk-UA" dirty="0"/>
              <a:t>контроль за організацією та функціонуванням системи бухгалтер­ського обліку;</a:t>
            </a:r>
            <a:endParaRPr lang="ru-RU" dirty="0"/>
          </a:p>
          <a:p>
            <a:pPr lvl="0" algn="just"/>
            <a:r>
              <a:rPr lang="uk-UA" dirty="0"/>
              <a:t>контроль за відповідністю даних бухгалтерського обліку фактичній наявності активів, їх належним збереженням;</a:t>
            </a:r>
            <a:endParaRPr lang="ru-RU" dirty="0"/>
          </a:p>
          <a:p>
            <a:pPr lvl="0" algn="just"/>
            <a:r>
              <a:rPr lang="uk-UA" dirty="0"/>
              <a:t>експертиза фінансової та операційної діяльності;</a:t>
            </a:r>
            <a:endParaRPr lang="ru-RU" dirty="0"/>
          </a:p>
          <a:p>
            <a:pPr lvl="0" algn="just"/>
            <a:r>
              <a:rPr lang="uk-UA" dirty="0"/>
              <a:t>підготовка оглядів діяльності корпорації та розроблення рекоменда­цій щодо підвищення її ефективності.</a:t>
            </a:r>
            <a:endParaRPr lang="ru-RU" dirty="0"/>
          </a:p>
          <a:p>
            <a:pPr algn="just"/>
            <a:endParaRPr lang="ru-RU" dirty="0"/>
          </a:p>
        </p:txBody>
      </p:sp>
    </p:spTree>
    <p:extLst>
      <p:ext uri="{BB962C8B-B14F-4D97-AF65-F5344CB8AC3E}">
        <p14:creationId xmlns:p14="http://schemas.microsoft.com/office/powerpoint/2010/main" val="3084139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1" y="218942"/>
            <a:ext cx="10505940" cy="2047740"/>
          </a:xfrm>
        </p:spPr>
        <p:txBody>
          <a:bodyPr>
            <a:normAutofit/>
          </a:bodyPr>
          <a:lstStyle/>
          <a:p>
            <a:pPr algn="just"/>
            <a:r>
              <a:rPr lang="uk-UA" sz="1400" dirty="0"/>
              <a:t>Для </a:t>
            </a:r>
            <a:r>
              <a:rPr lang="uk-UA" sz="1400" i="1" dirty="0"/>
              <a:t>забезпечення об'єктивного внутрішнього контролю </a:t>
            </a:r>
            <a:r>
              <a:rPr lang="uk-UA" sz="1400" dirty="0"/>
              <a:t>необхідно встановлювати вимоги до кандидатів у члени наглядової ради, ревізійної комісії та служби внутрішнього аудиту, які б сприяли обранню (призна­ченню) до цих органів осіб з бездоганною репутацією. При цьому наяв­ність у особи судимості за злочини проти власності, службові чи госпо­дарські злочини є одним із факторів, який негативно впливає на її репута­цію. З метою забезпечення високого рівня професійної кваліфікації таких осіб корпорація встановлює відповідні вимоги на рівні внутрішніх доку­ментів. Однією із основних вимог має стати володіння спеціальними зна­ннями з бухгалтерського обліку, фінансового менеджменту. Необхідний досвід роботи забезпечить можливість якісного виконання ними обов'яз­ків, а професійна компетентність осіб, які здійснюють контроль, стане га­рантією професійного підходу до контролю за фінансово-господарською діяльністю </a:t>
            </a:r>
            <a:r>
              <a:rPr lang="uk-UA" sz="1400" dirty="0" smtClean="0"/>
              <a:t>товариства.</a:t>
            </a:r>
            <a:endParaRPr lang="ru-RU" sz="1400" dirty="0"/>
          </a:p>
        </p:txBody>
      </p:sp>
      <p:sp>
        <p:nvSpPr>
          <p:cNvPr id="3" name="Объект 2"/>
          <p:cNvSpPr>
            <a:spLocks noGrp="1"/>
          </p:cNvSpPr>
          <p:nvPr>
            <p:ph idx="1"/>
          </p:nvPr>
        </p:nvSpPr>
        <p:spPr>
          <a:xfrm>
            <a:off x="386366" y="2266682"/>
            <a:ext cx="10715223" cy="4494725"/>
          </a:xfrm>
        </p:spPr>
        <p:txBody>
          <a:bodyPr>
            <a:normAutofit lnSpcReduction="10000"/>
          </a:bodyPr>
          <a:lstStyle/>
          <a:p>
            <a:pPr algn="just"/>
            <a:r>
              <a:rPr lang="uk-UA" dirty="0"/>
              <a:t>Для забезпечення впевненості акціонерів, потенційних інвесторів, кредиторів та інших зацікавлених осіб у надійному функціонуванні сис­теми внутрішнього контролю, підсилення вірогідності та достовірності результатів, представлених у фінансовій інформації, корпорація має за­безпечити </a:t>
            </a:r>
            <a:r>
              <a:rPr lang="uk-UA" i="1" dirty="0"/>
              <a:t>проведення </a:t>
            </a:r>
            <a:r>
              <a:rPr lang="uk-UA" b="1" i="1" dirty="0"/>
              <a:t>незалежного зовнішнього </a:t>
            </a:r>
            <a:r>
              <a:rPr lang="uk-UA" i="1" dirty="0"/>
              <a:t>аудиту </a:t>
            </a:r>
            <a:r>
              <a:rPr lang="uk-UA" dirty="0"/>
              <a:t>шляхом залучен­ня аудиторів (аудиторських фірм), які мають право на проведення ауди­торської діяльності відповідно до чинного законодавства.</a:t>
            </a:r>
            <a:endParaRPr lang="ru-RU" dirty="0"/>
          </a:p>
          <a:p>
            <a:pPr algn="just"/>
            <a:r>
              <a:rPr lang="uk-UA" dirty="0"/>
              <a:t>Об'єктивний контроль з боку </a:t>
            </a:r>
            <a:r>
              <a:rPr lang="uk-UA" i="1" dirty="0"/>
              <a:t>зовнішнього аудитора </a:t>
            </a:r>
            <a:r>
              <a:rPr lang="uk-UA" dirty="0"/>
              <a:t>забезпечує нагля­дова рада, створивши належні умови для його роботи, які б виключали можливість тиску на аудитора з боку зацікавлених осіб, та здійснювати контроль за дотриманням зовнішнім аудитором Кодексу професійної ети­ки аудиторів України під час виконання ним своїх обов'язків. Рада по­винна забезпечити здійснення зовнішнього аудиту аудитором (аудитор­ською фірмою), який має бездоганну репутацію.</a:t>
            </a:r>
            <a:endParaRPr lang="ru-RU" dirty="0"/>
          </a:p>
          <a:p>
            <a:pPr algn="just"/>
            <a:r>
              <a:rPr lang="uk-UA" i="1" dirty="0"/>
              <a:t>Результати контролю </a:t>
            </a:r>
            <a:r>
              <a:rPr lang="uk-UA" dirty="0"/>
              <a:t>повинні бути оприлюднені. Особи, які здійсню­ють контроль за фінансово-господарською діяльністю товариства, повинні звітувати за результати перевірок наглядовій раді та загальним збо­рам. При здійсненні зовнішнього аудиту зовнішній аудитор повинен брати участь у загальних зборах для надання акціонерам відповідей на питання стосовно фінансового стану корпорації та аудиторського висновку.</a:t>
            </a:r>
            <a:endParaRPr lang="ru-RU" dirty="0"/>
          </a:p>
          <a:p>
            <a:pPr algn="just"/>
            <a:endParaRPr lang="ru-RU" dirty="0"/>
          </a:p>
        </p:txBody>
      </p:sp>
    </p:spTree>
    <p:extLst>
      <p:ext uri="{BB962C8B-B14F-4D97-AF65-F5344CB8AC3E}">
        <p14:creationId xmlns:p14="http://schemas.microsoft.com/office/powerpoint/2010/main" val="41927000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5801" y="502276"/>
            <a:ext cx="10608971" cy="5988676"/>
          </a:xfrm>
        </p:spPr>
        <p:txBody>
          <a:bodyPr>
            <a:normAutofit/>
          </a:bodyPr>
          <a:lstStyle/>
          <a:p>
            <a:pPr algn="just"/>
            <a:r>
              <a:rPr lang="uk-UA" dirty="0"/>
              <a:t>Документи, підготовлені за підсумками проведення контрольних за­ходів, мають бути передані до ради та виконавчого органу корпорації для оперативного розгляду та реагування на результати здійсненого конт­ролю на найближчому засіданні ради (аудиторського комітету ради) та виконавчого органу.</a:t>
            </a:r>
            <a:endParaRPr lang="ru-RU" dirty="0"/>
          </a:p>
          <a:p>
            <a:pPr algn="just"/>
            <a:r>
              <a:rPr lang="uk-UA" dirty="0"/>
              <a:t>Ревізійна комісія </a:t>
            </a:r>
            <a:r>
              <a:rPr lang="uk-UA" dirty="0" smtClean="0"/>
              <a:t>зобов'язана </a:t>
            </a:r>
            <a:r>
              <a:rPr lang="uk-UA" dirty="0"/>
              <a:t>доповідати про результати проведених нею перевірок загальним зборам акціонерів та наглядовій раді на найближчому її засіданні, що проводиться після здійснення перевірки ревізійною комі­сією. Доповідь ревізійної комісії викладається у письмовій формі та має містити інформацію про проведені нею планові, позапланові перевірки та зроблені за їх підсумками висновки, інформацію про достовірність річного балансу із необхідними поясненнями до нього, а також рекомендації щодо затвердження його загальними зборами. Доповідь ревізійної комісії загаль­ним зборам акціонерів та раді товариства, окрім подання у письмовому ви­гляді, також викладається головою ревізійної комісії або його заступником в усній формі на засіданні ради та на загальних зборах акціонерів.</a:t>
            </a:r>
            <a:endParaRPr lang="ru-RU" dirty="0"/>
          </a:p>
          <a:p>
            <a:pPr algn="just"/>
            <a:r>
              <a:rPr lang="uk-UA" dirty="0"/>
              <a:t>Установлені корпорацією </a:t>
            </a:r>
            <a:r>
              <a:rPr lang="uk-UA" i="1" dirty="0"/>
              <a:t>правила та процедури контролю </a:t>
            </a:r>
            <a:r>
              <a:rPr lang="uk-UA" dirty="0"/>
              <a:t>мають спри­яти забезпеченню стабільного та ефективного функціонування корпорації шляхом створення та функціонування надійної системи контролю за її фі­нансово-господарською діяльністю з метою своєчасного виявлення від­хилень фактичних результатів діяльності від запланованих і прийняття оперативних управлінських рішень, які забезпечать нормалізацію діяль­ності корпорації.</a:t>
            </a:r>
            <a:endParaRPr lang="ru-RU" dirty="0"/>
          </a:p>
          <a:p>
            <a:pPr algn="just"/>
            <a:endParaRPr lang="ru-RU" dirty="0"/>
          </a:p>
        </p:txBody>
      </p:sp>
    </p:spTree>
    <p:extLst>
      <p:ext uri="{BB962C8B-B14F-4D97-AF65-F5344CB8AC3E}">
        <p14:creationId xmlns:p14="http://schemas.microsoft.com/office/powerpoint/2010/main" val="11942218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normAutofit/>
          </a:bodyPr>
          <a:lstStyle/>
          <a:p>
            <a:r>
              <a:rPr lang="uk-UA" sz="6600" b="1" i="1" dirty="0" smtClean="0"/>
              <a:t>ДЯКУЮ ЗА УВАГУ!</a:t>
            </a:r>
            <a:endParaRPr lang="ru-RU" sz="6600" b="1" i="1" dirty="0"/>
          </a:p>
        </p:txBody>
      </p:sp>
    </p:spTree>
    <p:extLst>
      <p:ext uri="{BB962C8B-B14F-4D97-AF65-F5344CB8AC3E}">
        <p14:creationId xmlns:p14="http://schemas.microsoft.com/office/powerpoint/2010/main" val="7735312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8831" y="0"/>
            <a:ext cx="10131425" cy="4031087"/>
          </a:xfrm>
        </p:spPr>
        <p:txBody>
          <a:bodyPr>
            <a:normAutofit fontScale="90000"/>
          </a:bodyPr>
          <a:lstStyle/>
          <a:p>
            <a:r>
              <a:rPr lang="ru-RU" b="1" i="1" dirty="0"/>
              <a:t>3.4. </a:t>
            </a:r>
            <a:r>
              <a:rPr lang="uk-UA" b="1" i="1" dirty="0" smtClean="0"/>
              <a:t>Інформація в організації </a:t>
            </a:r>
            <a:r>
              <a:rPr lang="ru-RU" b="1" i="1" dirty="0" smtClean="0"/>
              <a:t>корпоративного </a:t>
            </a:r>
            <a:r>
              <a:rPr lang="uk-UA" b="1" i="1" dirty="0" smtClean="0"/>
              <a:t>управління</a:t>
            </a:r>
            <a:r>
              <a:rPr lang="en-US" dirty="0"/>
              <a:t/>
            </a:r>
            <a:br>
              <a:rPr lang="en-US" dirty="0"/>
            </a:br>
            <a:r>
              <a:rPr lang="uk-UA" sz="1600" dirty="0" smtClean="0"/>
              <a:t>Інформація відіграє суттєву роль в діяльності та ефективності функціонування корпорацій. Доступність та достовірність інформації дозволяє задовольняти інвестиційні потреби корпорацій, будувати ефективні взаємовідносини із зацікавленими особами, зменшувати напругу серед учасників корпоративних відносин.</a:t>
            </a:r>
            <a:br>
              <a:rPr lang="uk-UA" sz="1600" dirty="0" smtClean="0"/>
            </a:br>
            <a:r>
              <a:rPr lang="uk-UA" sz="1600" dirty="0" smtClean="0">
                <a:solidFill>
                  <a:schemeClr val="bg1"/>
                </a:solidFill>
              </a:rPr>
              <a:t>Інформація є основою ефективного корпоративного управління.</a:t>
            </a:r>
            <a:br>
              <a:rPr lang="uk-UA" sz="1600" dirty="0" smtClean="0">
                <a:solidFill>
                  <a:schemeClr val="bg1"/>
                </a:solidFill>
              </a:rPr>
            </a:br>
            <a:r>
              <a:rPr lang="uk-UA" sz="1600" dirty="0" smtClean="0"/>
              <a:t>М. </a:t>
            </a:r>
            <a:r>
              <a:rPr lang="uk-UA" sz="1600" dirty="0" err="1" smtClean="0"/>
              <a:t>Мескон</a:t>
            </a:r>
            <a:r>
              <a:rPr lang="uk-UA" sz="1600" dirty="0" smtClean="0"/>
              <a:t>, М. Альберт, Ф. </a:t>
            </a:r>
            <a:r>
              <a:rPr lang="uk-UA" sz="1600" dirty="0" err="1" smtClean="0"/>
              <a:t>Хедоурі</a:t>
            </a:r>
            <a:r>
              <a:rPr lang="uk-UA" sz="1600" dirty="0" smtClean="0"/>
              <a:t> пишуть, що майже все, що роблять керівники, щоб полегшити організації досягнення цілей, потребує ефективного обміну інформацією.</a:t>
            </a:r>
            <a:br>
              <a:rPr lang="uk-UA" sz="1600" dirty="0" smtClean="0"/>
            </a:br>
            <a:r>
              <a:rPr lang="uk-UA" sz="1600" dirty="0" smtClean="0"/>
              <a:t>Всі види інформації присутні в інформаційних потоках корпорації. На думку О.Є. Кузьміна, </a:t>
            </a:r>
            <a:r>
              <a:rPr lang="uk-UA" sz="1600" dirty="0" smtClean="0">
                <a:solidFill>
                  <a:schemeClr val="bg1"/>
                </a:solidFill>
              </a:rPr>
              <a:t>інформація – це сукупність повідомлень, які відображають конкретний аспект явища, події, виробничо-господарської діяльності.</a:t>
            </a:r>
            <a:br>
              <a:rPr lang="uk-UA" sz="1600" dirty="0" smtClean="0">
                <a:solidFill>
                  <a:schemeClr val="bg1"/>
                </a:solidFill>
              </a:rPr>
            </a:br>
            <a:r>
              <a:rPr lang="uk-UA" sz="1600" dirty="0" smtClean="0"/>
              <a:t>Головною задачею при зборі інформації в управлінні корпорацією виступає підвищення ступеня інформованості. Ступінь інформованості -</a:t>
            </a:r>
            <a:r>
              <a:rPr lang="en-US" sz="1600" dirty="0" smtClean="0"/>
              <a:t> </a:t>
            </a:r>
            <a:r>
              <a:rPr lang="uk-UA" sz="1600" dirty="0" smtClean="0"/>
              <a:t>це співвідношення фактичного обсягу інформації до потрібного. </a:t>
            </a:r>
            <a:r>
              <a:rPr lang="en-US" sz="1600" dirty="0" smtClean="0"/>
              <a:t/>
            </a:r>
            <a:br>
              <a:rPr lang="en-US" sz="1600" dirty="0" smtClean="0"/>
            </a:br>
            <a:r>
              <a:rPr lang="uk-UA" sz="1600" dirty="0" smtClean="0">
                <a:solidFill>
                  <a:schemeClr val="bg1"/>
                </a:solidFill>
              </a:rPr>
              <a:t>Критеріями забезпечення інформації виступають:</a:t>
            </a:r>
            <a:r>
              <a:rPr lang="uk-UA" dirty="0" smtClean="0">
                <a:solidFill>
                  <a:schemeClr val="bg1"/>
                </a:solidFill>
              </a:rPr>
              <a:t/>
            </a:r>
            <a:br>
              <a:rPr lang="uk-UA" dirty="0" smtClean="0">
                <a:solidFill>
                  <a:schemeClr val="bg1"/>
                </a:solidFill>
              </a:rPr>
            </a:br>
            <a:endParaRPr lang="uk-UA" dirty="0">
              <a:solidFill>
                <a:schemeClr val="bg1"/>
              </a:solidFill>
            </a:endParaRPr>
          </a:p>
        </p:txBody>
      </p:sp>
      <p:sp>
        <p:nvSpPr>
          <p:cNvPr id="3" name="Объект 2"/>
          <p:cNvSpPr>
            <a:spLocks noGrp="1"/>
          </p:cNvSpPr>
          <p:nvPr>
            <p:ph idx="1"/>
          </p:nvPr>
        </p:nvSpPr>
        <p:spPr>
          <a:xfrm>
            <a:off x="788831" y="3352681"/>
            <a:ext cx="10131425" cy="3649133"/>
          </a:xfrm>
        </p:spPr>
        <p:txBody>
          <a:bodyPr>
            <a:normAutofit fontScale="92500"/>
          </a:bodyPr>
          <a:lstStyle/>
          <a:p>
            <a:r>
              <a:rPr lang="ru-RU" dirty="0"/>
              <a:t>-	</a:t>
            </a:r>
            <a:r>
              <a:rPr lang="uk-UA" dirty="0" smtClean="0"/>
              <a:t>повнота (кількість інформації та ступінь відображення проблеми);</a:t>
            </a:r>
          </a:p>
          <a:p>
            <a:r>
              <a:rPr lang="uk-UA" dirty="0" smtClean="0"/>
              <a:t>-	значимість (відповідність отриманої інформації визначеним критеріям);</a:t>
            </a:r>
          </a:p>
          <a:p>
            <a:r>
              <a:rPr lang="uk-UA" dirty="0" smtClean="0"/>
              <a:t>-	надійність (визначається джерелом надходження інформації та рівнем компетенції тих, хто її надає);</a:t>
            </a:r>
          </a:p>
          <a:p>
            <a:r>
              <a:rPr lang="uk-UA" dirty="0" smtClean="0"/>
              <a:t>-	зрозумілість (форма надання інформації повинна відповідати статусу особи, яка нею користується);</a:t>
            </a:r>
          </a:p>
          <a:p>
            <a:r>
              <a:rPr lang="uk-UA" dirty="0" smtClean="0"/>
              <a:t>-	актуальність (своєчасність надання інформації, оскільки їй притаманна властивість застарівати);</a:t>
            </a:r>
          </a:p>
          <a:p>
            <a:r>
              <a:rPr lang="uk-UA" dirty="0" smtClean="0"/>
              <a:t>-	гнучкість (можливість використання одержаної інформації для вирішення інших проблем);</a:t>
            </a:r>
          </a:p>
          <a:p>
            <a:r>
              <a:rPr lang="uk-UA" dirty="0" smtClean="0"/>
              <a:t>-	ефективність (витрати на одержання інформації не повинні перевищувати ефект від її використання);</a:t>
            </a:r>
          </a:p>
          <a:p>
            <a:r>
              <a:rPr lang="uk-UA" dirty="0" smtClean="0"/>
              <a:t>-	захищеність (інформація повинна бути захищена від зовнішнього втручання).</a:t>
            </a:r>
          </a:p>
          <a:p>
            <a:endParaRPr lang="uk-UA" dirty="0"/>
          </a:p>
        </p:txBody>
      </p:sp>
    </p:spTree>
    <p:extLst>
      <p:ext uri="{BB962C8B-B14F-4D97-AF65-F5344CB8AC3E}">
        <p14:creationId xmlns:p14="http://schemas.microsoft.com/office/powerpoint/2010/main" val="4236669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60608" y="0"/>
            <a:ext cx="11423561" cy="6722772"/>
          </a:xfrm>
        </p:spPr>
        <p:txBody>
          <a:bodyPr>
            <a:normAutofit fontScale="85000" lnSpcReduction="20000"/>
          </a:bodyPr>
          <a:lstStyle/>
          <a:p>
            <a:pPr marL="0" indent="0" algn="just">
              <a:buNone/>
            </a:pPr>
            <a:r>
              <a:rPr lang="uk-UA" sz="2300" dirty="0"/>
              <a:t>Вся інформація, яку можна використовувати в діяльності корпорацій, може бути поділена на кількісну – ту, яка може бути виражена кількісно, та якісну – ту, яка може накопичуватись у вигляді суджень, думок, експерт­них оцінок </a:t>
            </a:r>
            <a:r>
              <a:rPr lang="uk-UA" sz="2300" dirty="0" smtClean="0"/>
              <a:t>тощо</a:t>
            </a:r>
            <a:r>
              <a:rPr lang="uk-UA" sz="2300" dirty="0"/>
              <a:t>.</a:t>
            </a:r>
            <a:endParaRPr lang="en-US" sz="2300" dirty="0" smtClean="0"/>
          </a:p>
          <a:p>
            <a:pPr marL="0" indent="0">
              <a:buNone/>
            </a:pPr>
            <a:r>
              <a:rPr lang="uk-UA" sz="2300" dirty="0" smtClean="0">
                <a:solidFill>
                  <a:schemeClr val="bg1"/>
                </a:solidFill>
              </a:rPr>
              <a:t>Основними </a:t>
            </a:r>
            <a:r>
              <a:rPr lang="uk-UA" sz="2300" dirty="0">
                <a:solidFill>
                  <a:schemeClr val="bg1"/>
                </a:solidFill>
              </a:rPr>
              <a:t>характеристиками інформації мають бути:</a:t>
            </a:r>
            <a:endParaRPr lang="ru-RU" sz="2300" dirty="0">
              <a:solidFill>
                <a:schemeClr val="bg1"/>
              </a:solidFill>
            </a:endParaRPr>
          </a:p>
          <a:p>
            <a:pPr lvl="0" algn="just"/>
            <a:r>
              <a:rPr lang="uk-UA" sz="1900" i="1" dirty="0"/>
              <a:t>лаконічність</a:t>
            </a:r>
            <a:r>
              <a:rPr lang="uk-UA" sz="1900" dirty="0"/>
              <a:t> – інформація має бути чіткою, не містити нічого зайвого і не концентрувати увагу її користувача на несуттєвих </a:t>
            </a:r>
            <a:r>
              <a:rPr lang="uk-UA" sz="1900" dirty="0" smtClean="0"/>
              <a:t>відомостях або </a:t>
            </a:r>
            <a:r>
              <a:rPr lang="uk-UA" sz="1900" dirty="0"/>
              <a:t>таких, що не належить до справи,</a:t>
            </a:r>
            <a:endParaRPr lang="ru-RU" sz="1900" dirty="0"/>
          </a:p>
          <a:p>
            <a:pPr lvl="0" algn="just"/>
            <a:r>
              <a:rPr lang="uk-UA" sz="1900" i="1" dirty="0"/>
              <a:t>точність</a:t>
            </a:r>
            <a:r>
              <a:rPr lang="uk-UA" sz="1900" dirty="0"/>
              <a:t> – користувач повинен бути впевненим, що інформація не містить помилок або пропусків, а також що вона навмисно не ви­кривлена;</a:t>
            </a:r>
            <a:endParaRPr lang="ru-RU" sz="1900" dirty="0"/>
          </a:p>
          <a:p>
            <a:pPr lvl="0" algn="just"/>
            <a:r>
              <a:rPr lang="uk-UA" sz="1900" i="1" dirty="0"/>
              <a:t>оперативність</a:t>
            </a:r>
            <a:r>
              <a:rPr lang="uk-UA" sz="1900" dirty="0"/>
              <a:t> - інформація повинна передаватись у терміни, які дають можливість швидко зорієнтуватись та своєчасно приймати при­йняти ефективне управлінське рішення;</a:t>
            </a:r>
            <a:endParaRPr lang="ru-RU" sz="1900" dirty="0"/>
          </a:p>
          <a:p>
            <a:pPr lvl="0" algn="just"/>
            <a:r>
              <a:rPr lang="uk-UA" sz="1900" i="1" dirty="0" err="1"/>
              <a:t>співставність</a:t>
            </a:r>
            <a:r>
              <a:rPr lang="uk-UA" sz="1900" dirty="0"/>
              <a:t> - інформація, яка одержана в різний час і по різних відділах та підрозділах, повинна бути співставною;</a:t>
            </a:r>
            <a:endParaRPr lang="ru-RU" sz="1900" dirty="0"/>
          </a:p>
          <a:p>
            <a:pPr lvl="0" algn="just"/>
            <a:r>
              <a:rPr lang="uk-UA" sz="1900" i="1" dirty="0"/>
              <a:t>доцільність</a:t>
            </a:r>
            <a:r>
              <a:rPr lang="uk-UA" sz="1900" dirty="0"/>
              <a:t> - інформація повинна відповідати тій меті, задля якої вона підготовлена, тобто вона повинна допомагати у вирішенні конкрет­них управлінських задач;</a:t>
            </a:r>
            <a:endParaRPr lang="ru-RU" sz="1900" dirty="0"/>
          </a:p>
          <a:p>
            <a:pPr lvl="0" algn="just"/>
            <a:r>
              <a:rPr lang="uk-UA" sz="1900" i="1" dirty="0"/>
              <a:t>рентабельність</a:t>
            </a:r>
            <a:r>
              <a:rPr lang="uk-UA" sz="1900" dirty="0"/>
              <a:t> - підготовка інформації не повинна коштувати більше, ніж вигоди, які будуть одержані від її використання, тобто витра­ти з підготовки інформації не повинні перевищувати економічний ефект від її використання;</a:t>
            </a:r>
            <a:endParaRPr lang="ru-RU" sz="1900" dirty="0"/>
          </a:p>
          <a:p>
            <a:pPr lvl="0" algn="just"/>
            <a:r>
              <a:rPr lang="uk-UA" sz="1900" i="1" dirty="0"/>
              <a:t>об'єктивність</a:t>
            </a:r>
            <a:r>
              <a:rPr lang="uk-UA" sz="1900" dirty="0"/>
              <a:t> - інформація повинна давати об'єктивну оцінку си­туації;</a:t>
            </a:r>
            <a:endParaRPr lang="ru-RU" sz="1900" dirty="0"/>
          </a:p>
          <a:p>
            <a:pPr lvl="0" algn="just"/>
            <a:r>
              <a:rPr lang="uk-UA" sz="1900" i="1" dirty="0"/>
              <a:t>адресність</a:t>
            </a:r>
            <a:r>
              <a:rPr lang="uk-UA" sz="1900" dirty="0"/>
              <a:t> - інформація повинна відповідати вимогам конкретно­го користувача і відповідати рівню його підготовленості і стану в ієрархії корпорації;</a:t>
            </a:r>
            <a:endParaRPr lang="ru-RU" sz="1900" dirty="0"/>
          </a:p>
          <a:p>
            <a:pPr lvl="0" algn="just"/>
            <a:r>
              <a:rPr lang="uk-UA" sz="1900" i="1" dirty="0"/>
              <a:t>аполітичність</a:t>
            </a:r>
            <a:r>
              <a:rPr lang="uk-UA" sz="1900" dirty="0"/>
              <a:t> - інформація, яка використовується для внутрішніх управлінських рішень, повинна містити дані поточного експрес-аналізу або передбачати можливість проведення наступного аналізу з найменши­ми витратами;</a:t>
            </a:r>
            <a:endParaRPr lang="ru-RU" sz="1900" dirty="0"/>
          </a:p>
          <a:p>
            <a:pPr lvl="0" algn="just"/>
            <a:r>
              <a:rPr lang="uk-UA" sz="1900" i="1" dirty="0"/>
              <a:t>корисність</a:t>
            </a:r>
            <a:r>
              <a:rPr lang="uk-UA" sz="1900" dirty="0"/>
              <a:t> - інформація повинна звертати увагу керівників до сфер потенційного ризику і об'єктивно оцінювати роботу менеджерів корпорації;</a:t>
            </a:r>
            <a:endParaRPr lang="ru-RU" sz="1900" dirty="0"/>
          </a:p>
          <a:p>
            <a:pPr lvl="0" algn="just"/>
            <a:r>
              <a:rPr lang="uk-UA" sz="1900" i="1" dirty="0"/>
              <a:t>конфіденційність</a:t>
            </a:r>
            <a:r>
              <a:rPr lang="uk-UA" sz="1900" dirty="0"/>
              <a:t> – управлінська інформація носить конфіденцій­ний характер і потребує захисту.</a:t>
            </a:r>
            <a:endParaRPr lang="ru-RU" sz="1900" dirty="0"/>
          </a:p>
          <a:p>
            <a:pPr algn="just"/>
            <a:endParaRPr lang="ru-RU" dirty="0"/>
          </a:p>
        </p:txBody>
      </p:sp>
    </p:spTree>
    <p:extLst>
      <p:ext uri="{BB962C8B-B14F-4D97-AF65-F5344CB8AC3E}">
        <p14:creationId xmlns:p14="http://schemas.microsoft.com/office/powerpoint/2010/main" val="7597482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14588" y="463641"/>
            <a:ext cx="10131425" cy="1808290"/>
          </a:xfrm>
        </p:spPr>
        <p:txBody>
          <a:bodyPr>
            <a:noAutofit/>
          </a:bodyPr>
          <a:lstStyle/>
          <a:p>
            <a:pPr algn="just"/>
            <a:r>
              <a:rPr lang="uk-UA" sz="1600" dirty="0"/>
              <a:t>Інформація в корпорації може бути розрахована на </a:t>
            </a:r>
            <a:r>
              <a:rPr lang="uk-UA" sz="1600" dirty="0">
                <a:solidFill>
                  <a:schemeClr val="bg1"/>
                </a:solidFill>
              </a:rPr>
              <a:t>внутрішнє корис­тування та зовнішнє. </a:t>
            </a:r>
            <a:r>
              <a:rPr lang="uk-UA" sz="1600" dirty="0"/>
              <a:t>Інформація, що розкривається товариством, пови­нна бути суттєвою та повною.</a:t>
            </a:r>
            <a:r>
              <a:rPr lang="ru-RU" sz="1600" dirty="0"/>
              <a:t/>
            </a:r>
            <a:br>
              <a:rPr lang="ru-RU" sz="1600" dirty="0"/>
            </a:br>
            <a:r>
              <a:rPr lang="uk-UA" sz="1600" dirty="0"/>
              <a:t>Корпорація повинна своєчасно та доступними засобами розкривати повну і достовірну інформацію з усіх суттєвих питань, що стосуються її діяльності, з метою надання можливості користувачам інформації (акці­онерам, кредиторам, потенційним інвесторам тощо) приймати виважені рішення.</a:t>
            </a:r>
            <a:endParaRPr lang="ru-RU" sz="1600" dirty="0"/>
          </a:p>
        </p:txBody>
      </p:sp>
      <p:sp>
        <p:nvSpPr>
          <p:cNvPr id="3" name="Объект 2"/>
          <p:cNvSpPr>
            <a:spLocks noGrp="1"/>
          </p:cNvSpPr>
          <p:nvPr>
            <p:ph idx="1"/>
          </p:nvPr>
        </p:nvSpPr>
        <p:spPr>
          <a:xfrm>
            <a:off x="685800" y="2142067"/>
            <a:ext cx="10260213" cy="4593584"/>
          </a:xfrm>
        </p:spPr>
        <p:txBody>
          <a:bodyPr>
            <a:normAutofit/>
          </a:bodyPr>
          <a:lstStyle/>
          <a:p>
            <a:pPr algn="just"/>
            <a:r>
              <a:rPr lang="uk-UA" i="1" dirty="0"/>
              <a:t>Прозорість та належне розкриття інформації </a:t>
            </a:r>
            <a:r>
              <a:rPr lang="uk-UA" dirty="0"/>
              <a:t>є невід'ємною умо­вою ефективного корпоративного управління. Діяльність корпорації у прозорому режимі, за зрозумілими для всіх «правилами гри» дозволяє підвищити її ефективність, сприяє захисту та реалізації прав інвесторів, залученню внутрішніх і зовнішніх інвестицій.</a:t>
            </a:r>
            <a:endParaRPr lang="ru-RU" dirty="0"/>
          </a:p>
          <a:p>
            <a:pPr algn="just"/>
            <a:r>
              <a:rPr lang="uk-UA" dirty="0"/>
              <a:t>Наявність </a:t>
            </a:r>
            <a:r>
              <a:rPr lang="uk-UA" i="1" dirty="0"/>
              <a:t>своєчасної, достовірної та вичерпної інформації про </a:t>
            </a:r>
            <a:r>
              <a:rPr lang="uk-UA" dirty="0"/>
              <a:t>корпо­рацію є важливою умовою для здійснення акціонерами та потенційними інвесторами об'єктивної оцінки фінансово-економічного стану корпора­ції та для прийняття ними виважених рішень щодо придбання або відчу­ження цінних паперів, а також голосування на загальних зборах акціо­нерів. Розкриття інформації про корпорацію є необхідною передумовою довіри до корпорації з боку інвесторів, що сприяє залученню капіталу. Розкриття інформації має велике значення для підвищення ефективності діяльності самої корпорації, оскільки повна та достовірна інформація на­дає можливість керівництву об'єктивно оцінити досягнення корпорації та розробити стратегію її подальшого розвитку.</a:t>
            </a:r>
            <a:endParaRPr lang="ru-RU" dirty="0"/>
          </a:p>
          <a:p>
            <a:endParaRPr lang="ru-RU" dirty="0"/>
          </a:p>
        </p:txBody>
      </p:sp>
    </p:spTree>
    <p:extLst>
      <p:ext uri="{BB962C8B-B14F-4D97-AF65-F5344CB8AC3E}">
        <p14:creationId xmlns:p14="http://schemas.microsoft.com/office/powerpoint/2010/main" val="25197648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98680" y="218942"/>
            <a:ext cx="10505940" cy="6426558"/>
          </a:xfrm>
        </p:spPr>
        <p:txBody>
          <a:bodyPr>
            <a:normAutofit/>
          </a:bodyPr>
          <a:lstStyle/>
          <a:p>
            <a:pPr marL="0" indent="0" algn="just">
              <a:buNone/>
            </a:pPr>
            <a:r>
              <a:rPr lang="uk-UA" b="1" i="1" dirty="0"/>
              <a:t>Суттєвою </a:t>
            </a:r>
            <a:r>
              <a:rPr lang="uk-UA" dirty="0"/>
              <a:t>вважається інформація, відсутність або неправильне відображення якої може вплинути на прийняття рішень користувачами цієї інформації. Виходячи з цього, корпорація зобов'язана при визначенні суттєвої інформації враховувати інтереси та потреби користувачів інфор­мації та розкривати більш детальну інформацію, яка є важливою і може суттєво вплинути на прийняття користувачами зважених рішень.</a:t>
            </a:r>
            <a:endParaRPr lang="ru-RU" dirty="0"/>
          </a:p>
          <a:p>
            <a:pPr marL="0" indent="0" algn="just">
              <a:buNone/>
            </a:pPr>
            <a:r>
              <a:rPr lang="uk-UA" sz="2000" b="1" dirty="0"/>
              <a:t>До суттєвої інформації, яку корпорація повинна регулярно розкри­вати, належать, зокрема, відомості про:</a:t>
            </a:r>
            <a:endParaRPr lang="ru-RU" sz="2000" b="1" dirty="0"/>
          </a:p>
          <a:p>
            <a:pPr algn="just"/>
            <a:r>
              <a:rPr lang="uk-UA" b="1" i="1" dirty="0" smtClean="0"/>
              <a:t>Мету </a:t>
            </a:r>
            <a:r>
              <a:rPr lang="uk-UA" b="1" i="1" dirty="0"/>
              <a:t>та стратегію корпорації</a:t>
            </a:r>
            <a:r>
              <a:rPr lang="uk-UA" dirty="0"/>
              <a:t>. Мета корпорації може полягати як у досягненні певних фінансових показників діяльності, так і у розвитку но­вих напрямів діяльності, розширенні асортименту товарів та послуг, ви­ходу на нові ринки тощо. Корпорація повинна зазначати, коли вона пла­нує досягти своєї мети. Крім комерційної мети доцільно розкривати свою кадрову політику, політику в соціальній сфері, у галузі охорони навко­лишнього середовища тощо. Така інформація може бути корисною для інвесторів та інших користувачів інформації з тим, щоб оцінити заходи, за допомогою яких корпорація досягає своєї мети та реалізує стратегію; </a:t>
            </a:r>
            <a:endParaRPr lang="ru-RU" dirty="0"/>
          </a:p>
          <a:p>
            <a:pPr algn="just"/>
            <a:r>
              <a:rPr lang="uk-UA" b="1" i="1" dirty="0" smtClean="0"/>
              <a:t>Результати </a:t>
            </a:r>
            <a:r>
              <a:rPr lang="uk-UA" b="1" i="1" dirty="0"/>
              <a:t>фінансової та операційної діяльності</a:t>
            </a:r>
            <a:r>
              <a:rPr lang="uk-UA" dirty="0"/>
              <a:t>. Результати фі­нансової діяльності корпорації мають надзвичайно велике значення для прийняття інвестиційних рішень. Тому корпорація повинна розкривати фінансові звіти за останні три фінансові роки (у складі балансу, звіту про фінансові результати, звіту про рух грошових коштів, звіту про власний капітал та приміток до звітів), перевірені аудитором. Крім того розкрива­ється оцінка змін у складі та структурі активів за останні три роки, оцін­ка поточної та перспективної ліквідності активів, аналіз рентабельності товариства тощо.</a:t>
            </a:r>
            <a:endParaRPr lang="ru-RU" dirty="0"/>
          </a:p>
        </p:txBody>
      </p:sp>
    </p:spTree>
    <p:extLst>
      <p:ext uri="{BB962C8B-B14F-4D97-AF65-F5344CB8AC3E}">
        <p14:creationId xmlns:p14="http://schemas.microsoft.com/office/powerpoint/2010/main" val="34418911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5801" y="167425"/>
            <a:ext cx="10724881" cy="6529589"/>
          </a:xfrm>
        </p:spPr>
        <p:txBody>
          <a:bodyPr>
            <a:normAutofit/>
          </a:bodyPr>
          <a:lstStyle/>
          <a:p>
            <a:pPr algn="just"/>
            <a:r>
              <a:rPr lang="uk-UA" b="1" i="1" dirty="0"/>
              <a:t>Структуру власності та контролю над корпорацією</a:t>
            </a:r>
            <a:r>
              <a:rPr lang="uk-UA" dirty="0"/>
              <a:t>. Офіційне роз­криття інформації про реальних власників корпорації, які володіють зна­чним пакетом акцій, є важливою складовою прозорості її діяльності. </a:t>
            </a:r>
            <a:r>
              <a:rPr lang="uk-UA" dirty="0" smtClean="0"/>
              <a:t>Акціонери (інвестори) повинні знати, хто є їх основними партнерами у бізнесі. Крім того, така інформація має велике значення для визначення акціонером </a:t>
            </a:r>
            <a:r>
              <a:rPr lang="uk-UA" dirty="0"/>
              <a:t>власної позиції щодо реалізації права голосу на загальних збо­рах акціонерів, визначення операцій із пов'язаними особами та захисту інтересів акціонерів під час поглинання. Акціонерне товариство повинно розкривати інформацію про осіб, які є власниками 5 відсотків та більше акцій. Найкраща міжнародна практика передбачає розкриття інформації не тільки про безпосередніх, а й про опосередкованих власників значних пакетів акцій публічних компаній.</a:t>
            </a:r>
            <a:endParaRPr lang="ru-RU" dirty="0"/>
          </a:p>
          <a:p>
            <a:pPr algn="just"/>
            <a:r>
              <a:rPr lang="uk-UA" b="1" i="1" dirty="0" smtClean="0"/>
              <a:t>Посадових </a:t>
            </a:r>
            <a:r>
              <a:rPr lang="uk-UA" b="1" i="1" dirty="0"/>
              <a:t>осіб органів управління</a:t>
            </a:r>
            <a:r>
              <a:rPr lang="uk-UA" dirty="0"/>
              <a:t>, розмір їх винагороди, володін­ня акціями. Корпорація повинна розкривати інформацію про посадових осіб органів управління, що дозволить користувачам оцінити їх досвід, кваліфікацію, незалежність, їх внесок у загальний добробут корпорації тощо. Ця інформація повинна включати, зокрема, інформацію про воло­діння посадовими особами акціями корпорації, розмір винагороди (інди­відуальної або сукупної), що виплачується цим особам.</a:t>
            </a:r>
            <a:endParaRPr lang="ru-RU" dirty="0"/>
          </a:p>
          <a:p>
            <a:pPr algn="just"/>
            <a:r>
              <a:rPr lang="uk-UA" b="1" i="1" dirty="0" smtClean="0"/>
              <a:t>Істотні </a:t>
            </a:r>
            <a:r>
              <a:rPr lang="uk-UA" b="1" i="1" dirty="0"/>
              <a:t>фактори ризику</a:t>
            </a:r>
            <a:r>
              <a:rPr lang="uk-UA" dirty="0"/>
              <a:t>, що впливають на діяльність корпорації. Корпорація повинна розкривати інформацію про істотні фактори ризи­ку, які можуть вплинути на фінансовий стан та результати господарської діяльності в майбутньому і які можна з достатньою мірою впевненос­ті спрогнозувати. До таких факторів ризику можуть відноситись факто­ри, які пов'язані з функціонуванням певної галузі економіки, фінансо­вих ринків, рівнем відсоткової ставки, а також фактори, які впливають на конкретну корпорацію, зокрема, пов'язані з забезпеченням сировиною, ринками збуту, потенційною відповідальністю за порушення законодав­ства про охорону навколишнього середовища тощо.</a:t>
            </a:r>
            <a:endParaRPr lang="ru-RU" dirty="0"/>
          </a:p>
          <a:p>
            <a:endParaRPr lang="ru-RU" dirty="0"/>
          </a:p>
        </p:txBody>
      </p:sp>
    </p:spTree>
    <p:extLst>
      <p:ext uri="{BB962C8B-B14F-4D97-AF65-F5344CB8AC3E}">
        <p14:creationId xmlns:p14="http://schemas.microsoft.com/office/powerpoint/2010/main" val="6499615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1255" y="463639"/>
            <a:ext cx="10596091" cy="6027313"/>
          </a:xfrm>
        </p:spPr>
        <p:txBody>
          <a:bodyPr>
            <a:noAutofit/>
          </a:bodyPr>
          <a:lstStyle/>
          <a:p>
            <a:pPr algn="just"/>
            <a:r>
              <a:rPr lang="uk-UA" sz="2000" b="1" i="1" dirty="0" smtClean="0"/>
              <a:t>	Дотримання </a:t>
            </a:r>
            <a:r>
              <a:rPr lang="uk-UA" sz="2000" b="1" i="1" dirty="0"/>
              <a:t>корпорацією</a:t>
            </a:r>
            <a:r>
              <a:rPr lang="uk-UA" sz="2000" dirty="0"/>
              <a:t> Принципів корпоративного управлін­ня</a:t>
            </a:r>
            <a:r>
              <a:rPr lang="uk-UA" sz="2000" dirty="0" smtClean="0"/>
              <a:t>.</a:t>
            </a:r>
            <a:br>
              <a:rPr lang="uk-UA" sz="2000" dirty="0" smtClean="0"/>
            </a:br>
            <a:r>
              <a:rPr lang="uk-UA" sz="2000" dirty="0" smtClean="0"/>
              <a:t> </a:t>
            </a:r>
            <a:r>
              <a:rPr lang="uk-UA" sz="2000" dirty="0"/>
              <a:t>	</a:t>
            </a:r>
            <a:r>
              <a:rPr lang="uk-UA" sz="2000" dirty="0" smtClean="0"/>
              <a:t>Застосування </a:t>
            </a:r>
            <a:r>
              <a:rPr lang="uk-UA" sz="2000" dirty="0"/>
              <a:t>корпорацією принципів ефективного корпоративного управління є важливим показником стану корпоративного управління та проявом поваги до прав та законних інтересів акціонерів та інвесторів</a:t>
            </a:r>
            <a:r>
              <a:rPr lang="uk-UA" sz="2000" dirty="0" smtClean="0"/>
              <a:t>.</a:t>
            </a:r>
            <a:r>
              <a:rPr lang="ru-RU" sz="2000" dirty="0" smtClean="0"/>
              <a:t> </a:t>
            </a:r>
            <a:r>
              <a:rPr lang="uk-UA" sz="2000" dirty="0" smtClean="0"/>
              <a:t>Інформація</a:t>
            </a:r>
            <a:r>
              <a:rPr lang="uk-UA" sz="2000" dirty="0"/>
              <a:t>, що розкривається корпорацією, має бути </a:t>
            </a:r>
            <a:r>
              <a:rPr lang="uk-UA" sz="2000" i="1" dirty="0"/>
              <a:t>повною, </a:t>
            </a:r>
            <a:r>
              <a:rPr lang="uk-UA" sz="2000" dirty="0"/>
              <a:t>тоб­то містити всі дані про фактичні та потенційні наслідки операцій та подій, які можуть вплинути на рішення, що приймаються на її основі. При розкритті інформації корпорація не повинна обмежуватися лише фактичними відомостями, а й розкривати </a:t>
            </a:r>
            <a:r>
              <a:rPr lang="uk-UA" sz="2000" dirty="0" smtClean="0"/>
              <a:t>обґрунтовані </a:t>
            </a:r>
            <a:r>
              <a:rPr lang="uk-UA" sz="2000" dirty="0"/>
              <a:t>прогнози сто­совно майбутніх результатів господарської діяльності та фінансового стану товариства.</a:t>
            </a:r>
            <a:r>
              <a:rPr lang="ru-RU" sz="2000" dirty="0"/>
              <a:t/>
            </a:r>
            <a:br>
              <a:rPr lang="ru-RU" sz="2000" dirty="0"/>
            </a:br>
            <a:r>
              <a:rPr lang="uk-UA" sz="2000" dirty="0"/>
              <a:t>Перелік інформації, який був наведений вище, відносить цю інформа­цію до регулярної або періодичною. Періодичність відкриття цієї інфор­мації визначається статутом та законами, що регулюють діяльність кор­порації.</a:t>
            </a:r>
            <a:r>
              <a:rPr lang="ru-RU" sz="2000" dirty="0"/>
              <a:t/>
            </a:r>
            <a:br>
              <a:rPr lang="ru-RU" sz="2000" dirty="0"/>
            </a:br>
            <a:r>
              <a:rPr lang="uk-UA" sz="2000" dirty="0"/>
              <a:t>Крім регулярної інформації корпорацією розкривається особлива ін­формація, що містить суттєві події та зміни, які можуть впливати на стан корпорації, вартість її цінних паперів та (або) розмір доходу за ними</a:t>
            </a:r>
            <a:r>
              <a:rPr lang="uk-UA" sz="2000" dirty="0" smtClean="0"/>
              <a:t>.</a:t>
            </a:r>
            <a:endParaRPr lang="ru-RU" sz="1400" dirty="0"/>
          </a:p>
        </p:txBody>
      </p:sp>
    </p:spTree>
    <p:extLst>
      <p:ext uri="{BB962C8B-B14F-4D97-AF65-F5344CB8AC3E}">
        <p14:creationId xmlns:p14="http://schemas.microsoft.com/office/powerpoint/2010/main" val="32121879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37318" y="283335"/>
            <a:ext cx="10493061" cy="6426559"/>
          </a:xfrm>
        </p:spPr>
        <p:txBody>
          <a:bodyPr>
            <a:normAutofit fontScale="92500" lnSpcReduction="20000"/>
          </a:bodyPr>
          <a:lstStyle/>
          <a:p>
            <a:pPr marL="0" indent="0" algn="just">
              <a:buNone/>
            </a:pPr>
            <a:r>
              <a:rPr lang="uk-UA" sz="2200" dirty="0"/>
              <a:t>До </a:t>
            </a:r>
            <a:r>
              <a:rPr lang="uk-UA" sz="2200" i="1" dirty="0"/>
              <a:t>суттєвої інформації, </a:t>
            </a:r>
            <a:r>
              <a:rPr lang="uk-UA" sz="2200" dirty="0"/>
              <a:t>яку корпорація повинна розкривати у складі особливої інформації (крім відомостей, оприлюднення яких вимагається згідно з чинним законодавством), належать, зокрема, відомості про:</a:t>
            </a:r>
            <a:endParaRPr lang="ru-RU" sz="2200" dirty="0"/>
          </a:p>
          <a:p>
            <a:pPr lvl="0" algn="just"/>
            <a:r>
              <a:rPr lang="uk-UA" dirty="0"/>
              <a:t>збільшення, зменшення розміру статутного капіталу;</a:t>
            </a:r>
            <a:endParaRPr lang="ru-RU" dirty="0"/>
          </a:p>
          <a:p>
            <a:pPr lvl="0" algn="just"/>
            <a:r>
              <a:rPr lang="uk-UA" dirty="0"/>
              <a:t>випуск облігацій;</a:t>
            </a:r>
            <a:endParaRPr lang="ru-RU" dirty="0"/>
          </a:p>
          <a:p>
            <a:pPr lvl="0" algn="just"/>
            <a:r>
              <a:rPr lang="uk-UA" dirty="0"/>
              <a:t>придбання корпорацією власних акцій;</a:t>
            </a:r>
            <a:endParaRPr lang="ru-RU" dirty="0"/>
          </a:p>
          <a:p>
            <a:pPr lvl="0" algn="just"/>
            <a:r>
              <a:rPr lang="uk-UA" dirty="0"/>
              <a:t>суттєві зміни у структурі акціонерного капіталу (поява у системі реєстраторського (депозитарного) обліку корпорації особи, частка якої становить або перевищує 10, 25, 40, 50, 60, 75 відсотків у статутному ка­піталі);</a:t>
            </a:r>
            <a:endParaRPr lang="ru-RU" dirty="0"/>
          </a:p>
          <a:p>
            <a:pPr lvl="0" algn="just"/>
            <a:r>
              <a:rPr lang="uk-UA" dirty="0"/>
              <a:t>вчинення правочину, якщо вартість майна або послуг, що є його предметом, перевищує 10 відсотків вартості активів корпорації на дату його вчинення;</a:t>
            </a:r>
            <a:endParaRPr lang="ru-RU" dirty="0"/>
          </a:p>
          <a:p>
            <a:pPr lvl="0" algn="just"/>
            <a:r>
              <a:rPr lang="uk-UA" dirty="0"/>
              <a:t>будь-які судові справи (включаючи ті, що пов'язані з банкрутством, управлінням майном тощо) проти корпорації або третіх сторін, що мо­жуть мати або мали в нещодавньому минулому значний вплив на фінан­совий стан або прибутковість корпорації;</a:t>
            </a:r>
            <a:endParaRPr lang="ru-RU" dirty="0"/>
          </a:p>
          <a:p>
            <a:pPr lvl="0" algn="just"/>
            <a:r>
              <a:rPr lang="uk-UA" dirty="0"/>
              <a:t>зміна реєстратора або депозитарію корпорації;</a:t>
            </a:r>
            <a:endParaRPr lang="ru-RU" dirty="0"/>
          </a:p>
          <a:p>
            <a:pPr algn="just"/>
            <a:r>
              <a:rPr lang="uk-UA" dirty="0" smtClean="0"/>
              <a:t>факти </a:t>
            </a:r>
            <a:r>
              <a:rPr lang="uk-UA" dirty="0"/>
              <a:t>лістингу (</a:t>
            </a:r>
            <a:r>
              <a:rPr lang="uk-UA" dirty="0" err="1"/>
              <a:t>делістингу</a:t>
            </a:r>
            <a:r>
              <a:rPr lang="uk-UA" dirty="0"/>
              <a:t>) цінних паперів корпорації.</a:t>
            </a:r>
            <a:endParaRPr lang="ru-RU" dirty="0"/>
          </a:p>
          <a:p>
            <a:pPr marL="0" indent="0" algn="just">
              <a:buNone/>
            </a:pPr>
            <a:r>
              <a:rPr lang="uk-UA" dirty="0" smtClean="0"/>
              <a:t>Корпорація </a:t>
            </a:r>
            <a:r>
              <a:rPr lang="uk-UA" dirty="0"/>
              <a:t>повинна розкривати особливу інформацію протягом двох днів після виникнення відповідної події чи зміни.</a:t>
            </a:r>
            <a:endParaRPr lang="ru-RU" dirty="0"/>
          </a:p>
          <a:p>
            <a:pPr marL="0" indent="0" algn="just">
              <a:buNone/>
            </a:pPr>
            <a:r>
              <a:rPr lang="uk-UA" dirty="0"/>
              <a:t>Інформація, що розкривається корпорацією, повинна бути </a:t>
            </a:r>
            <a:r>
              <a:rPr lang="uk-UA" i="1" dirty="0"/>
              <a:t>досто­вірною, </a:t>
            </a:r>
            <a:r>
              <a:rPr lang="uk-UA" dirty="0"/>
              <a:t>тобто такою, що сприяє чіткому та повному уявленню про дій­сний фінансовий стан корпорації та результати її діяльності, не містить помилок та перекручень, які здатні вплинути на рішення </a:t>
            </a:r>
            <a:r>
              <a:rPr lang="uk-UA" dirty="0" smtClean="0"/>
              <a:t>користувачі</a:t>
            </a:r>
            <a:r>
              <a:rPr lang="uk-UA" dirty="0"/>
              <a:t>в інформації. Неточна інформація може призвести до прийняття хибних рішень та спричинити збитки як корпорації, так і користувачам інфор­мації</a:t>
            </a:r>
            <a:r>
              <a:rPr lang="uk-UA" dirty="0" smtClean="0"/>
              <a:t>.</a:t>
            </a:r>
            <a:endParaRPr lang="ru-RU" dirty="0"/>
          </a:p>
          <a:p>
            <a:endParaRPr lang="ru-RU" dirty="0"/>
          </a:p>
        </p:txBody>
      </p:sp>
    </p:spTree>
    <p:extLst>
      <p:ext uri="{BB962C8B-B14F-4D97-AF65-F5344CB8AC3E}">
        <p14:creationId xmlns:p14="http://schemas.microsoft.com/office/powerpoint/2010/main" val="27943347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5801" y="0"/>
            <a:ext cx="10673365" cy="6858000"/>
          </a:xfrm>
        </p:spPr>
        <p:txBody>
          <a:bodyPr>
            <a:normAutofit/>
          </a:bodyPr>
          <a:lstStyle/>
          <a:p>
            <a:pPr marL="0" indent="0" algn="just">
              <a:buNone/>
            </a:pPr>
            <a:r>
              <a:rPr lang="uk-UA" i="1" dirty="0"/>
              <a:t>Достовірність </a:t>
            </a:r>
            <a:r>
              <a:rPr lang="uk-UA" dirty="0"/>
              <a:t>інформації, яка розкривається корпорацією, має бути забезпечена завдяки:</a:t>
            </a:r>
            <a:endParaRPr lang="ru-RU" dirty="0"/>
          </a:p>
          <a:p>
            <a:pPr lvl="0" algn="just"/>
            <a:r>
              <a:rPr lang="uk-UA" dirty="0"/>
              <a:t>запровадженню міжнародних стандартів бухгалтерського обліку;</a:t>
            </a:r>
            <a:endParaRPr lang="ru-RU" dirty="0"/>
          </a:p>
          <a:p>
            <a:pPr lvl="0" algn="just"/>
            <a:r>
              <a:rPr lang="uk-UA" dirty="0"/>
              <a:t>проведенню незалежного зовнішнього аудиту;</a:t>
            </a:r>
            <a:endParaRPr lang="ru-RU" dirty="0"/>
          </a:p>
          <a:p>
            <a:pPr algn="just"/>
            <a:r>
              <a:rPr lang="uk-UA" dirty="0" smtClean="0"/>
              <a:t>здійсненню </a:t>
            </a:r>
            <a:r>
              <a:rPr lang="uk-UA" dirty="0"/>
              <a:t>ефективного внутрішнього контролю за достовірністю інформації.</a:t>
            </a:r>
            <a:endParaRPr lang="ru-RU" dirty="0"/>
          </a:p>
          <a:p>
            <a:pPr marL="0" indent="0" algn="just">
              <a:buNone/>
            </a:pPr>
            <a:r>
              <a:rPr lang="uk-UA" dirty="0"/>
              <a:t>Інформація, яка розкривається для користувачів, може вважатися на­стільки якісною, наскільки якісними є стандарти, згідно з якими вона готується. Тому корпорація повинна складати та розкривати регулярну фінансову звітність (річну та квартальну) відповідно до міжнародних стандартів бухгалтерського обліку, розроблених Комітетом з міжнарод­них стандартів бухгалтерського обліку. </a:t>
            </a:r>
            <a:endParaRPr lang="ru-RU" dirty="0"/>
          </a:p>
          <a:p>
            <a:pPr marL="0" indent="0" algn="just">
              <a:buNone/>
            </a:pPr>
            <a:r>
              <a:rPr lang="uk-UA" dirty="0"/>
              <a:t>Загальні засади </a:t>
            </a:r>
            <a:r>
              <a:rPr lang="uk-UA" i="1" dirty="0"/>
              <a:t>інформаційної політики </a:t>
            </a:r>
            <a:r>
              <a:rPr lang="uk-UA" dirty="0"/>
              <a:t>корпорації повинні бути за­кріплені у внутрішніх документах, які підлягають затвердженню нагля­довою радою або загальними зборами акціонерів.</a:t>
            </a:r>
            <a:endParaRPr lang="ru-RU" dirty="0"/>
          </a:p>
          <a:p>
            <a:pPr marL="0" indent="0" algn="just">
              <a:buNone/>
            </a:pPr>
            <a:r>
              <a:rPr lang="uk-UA" dirty="0"/>
              <a:t>Інформаційна політика корпорації повинна регулювати ключові пи­тання розкриття інформації, у тому числі:</a:t>
            </a:r>
            <a:endParaRPr lang="ru-RU" dirty="0"/>
          </a:p>
          <a:p>
            <a:pPr lvl="0" algn="just"/>
            <a:r>
              <a:rPr lang="uk-UA" dirty="0"/>
              <a:t>обсяг інформації, що підлягає розкриттю;</a:t>
            </a:r>
            <a:endParaRPr lang="ru-RU" dirty="0"/>
          </a:p>
          <a:p>
            <a:pPr lvl="0" algn="just"/>
            <a:r>
              <a:rPr lang="uk-UA" dirty="0"/>
              <a:t>порядок розкриття інформації (порядок надання інформації на за­пит зацікавлених осіб);</a:t>
            </a:r>
            <a:endParaRPr lang="ru-RU" dirty="0"/>
          </a:p>
          <a:p>
            <a:pPr lvl="0" algn="just"/>
            <a:r>
              <a:rPr lang="uk-UA" dirty="0"/>
              <a:t>обмеження щодо розкриття інформації, в тому числі порядок ви­значення переліку відомостей, що становлять комерційну таємницю та конфіденційну інформацію, їх збереження та доступ до них;</a:t>
            </a:r>
            <a:endParaRPr lang="ru-RU" dirty="0"/>
          </a:p>
          <a:p>
            <a:pPr lvl="0" algn="just"/>
            <a:r>
              <a:rPr lang="uk-UA" dirty="0"/>
              <a:t>обсяг повноважень органів товариства щодо підготовки, розкриття, збереження інформації та контролю за реалізацію інформаційної політи­ки товариства.</a:t>
            </a:r>
            <a:endParaRPr lang="ru-RU" dirty="0"/>
          </a:p>
        </p:txBody>
      </p:sp>
    </p:spTree>
    <p:extLst>
      <p:ext uri="{BB962C8B-B14F-4D97-AF65-F5344CB8AC3E}">
        <p14:creationId xmlns:p14="http://schemas.microsoft.com/office/powerpoint/2010/main" val="11325858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Небеса">
  <a:themeElements>
    <a:clrScheme name="Celestial">
      <a:dk1>
        <a:sysClr val="windowText" lastClr="000000"/>
      </a:dk1>
      <a:lt1>
        <a:sysClr val="window" lastClr="FFFFFF"/>
      </a:lt1>
      <a:dk2>
        <a:srgbClr val="16476F"/>
      </a:dk2>
      <a:lt2>
        <a:srgbClr val="EBEBEB"/>
      </a:lt2>
      <a:accent1>
        <a:srgbClr val="E5B458"/>
      </a:accent1>
      <a:accent2>
        <a:srgbClr val="F77754"/>
      </a:accent2>
      <a:accent3>
        <a:srgbClr val="D8507E"/>
      </a:accent3>
      <a:accent4>
        <a:srgbClr val="BC70EE"/>
      </a:accent4>
      <a:accent5>
        <a:srgbClr val="3CA2E2"/>
      </a:accent5>
      <a:accent6>
        <a:srgbClr val="91BF77"/>
      </a:accent6>
      <a:hlink>
        <a:srgbClr val="71DDAB"/>
      </a:hlink>
      <a:folHlink>
        <a:srgbClr val="A6E4C7"/>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B36E0D05-787B-4C61-8268-2D6C1FBEDA32}"/>
    </a:ext>
  </a:extLst>
</a:theme>
</file>

<file path=docProps/app.xml><?xml version="1.0" encoding="utf-8"?>
<Properties xmlns="http://schemas.openxmlformats.org/officeDocument/2006/extended-properties" xmlns:vt="http://schemas.openxmlformats.org/officeDocument/2006/docPropsVTypes">
  <Template>TM03457452[[fn=Небесная]]</Template>
  <TotalTime>317</TotalTime>
  <Words>2805</Words>
  <Application>Microsoft Office PowerPoint</Application>
  <PresentationFormat>Широкоэкранный</PresentationFormat>
  <Paragraphs>108</Paragraphs>
  <Slides>18</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18</vt:i4>
      </vt:variant>
    </vt:vector>
  </HeadingPairs>
  <TitlesOfParts>
    <vt:vector size="22" baseType="lpstr">
      <vt:lpstr>Arial</vt:lpstr>
      <vt:lpstr>Calibri</vt:lpstr>
      <vt:lpstr>Calibri Light</vt:lpstr>
      <vt:lpstr>Небеса</vt:lpstr>
      <vt:lpstr>Лекція 5. ОСОБЛИВОСТІ ОРГАНІЗАЦІЇ УПРАВЛІННЯ КОРПОРАЦІЄЮ (частина 2)</vt:lpstr>
      <vt:lpstr>3.4. Інформація в організації корпоративного управління Інформація відіграє суттєву роль в діяльності та ефективності функціонування корпорацій. Доступність та достовірність інформації дозволяє задовольняти інвестиційні потреби корпорацій, будувати ефективні взаємовідносини із зацікавленими особами, зменшувати напругу серед учасників корпоративних відносин. Інформація є основою ефективного корпоративного управління. М. Мескон, М. Альберт, Ф. Хедоурі пишуть, що майже все, що роблять керівники, щоб полегшити організації досягнення цілей, потребує ефективного обміну інформацією. Всі види інформації присутні в інформаційних потоках корпорації. На думку О.Є. Кузьміна, інформація – це сукупність повідомлень, які відображають конкретний аспект явища, події, виробничо-господарської діяльності. Головною задачею при зборі інформації в управлінні корпорацією виступає підвищення ступеня інформованості. Ступінь інформованості - це співвідношення фактичного обсягу інформації до потрібного.  Критеріями забезпечення інформації виступають: </vt:lpstr>
      <vt:lpstr>Презентация PowerPoint</vt:lpstr>
      <vt:lpstr>Інформація в корпорації може бути розрахована на внутрішнє корис­тування та зовнішнє. Інформація, що розкривається товариством, пови­нна бути суттєвою та повною. Корпорація повинна своєчасно та доступними засобами розкривати повну і достовірну інформацію з усіх суттєвих питань, що стосуються її діяльності, з метою надання можливості користувачам інформації (акці­онерам, кредиторам, потенційним інвесторам тощо) приймати виважені рішення.</vt:lpstr>
      <vt:lpstr>Презентация PowerPoint</vt:lpstr>
      <vt:lpstr>Презентация PowerPoint</vt:lpstr>
      <vt:lpstr> Дотримання корпорацією Принципів корпоративного управлін­ня.   Застосування корпорацією принципів ефективного корпоративного управління є важливим показником стану корпоративного управління та проявом поваги до прав та законних інтересів акціонерів та інвесторів. Інформація, що розкривається корпорацією, має бути повною, тоб­то містити всі дані про фактичні та потенційні наслідки операцій та подій, які можуть вплинути на рішення, що приймаються на її основі. При розкритті інформації корпорація не повинна обмежуватися лише фактичними відомостями, а й розкривати обґрунтовані прогнози сто­совно майбутніх результатів господарської діяльності та фінансового стану товариства. Перелік інформації, який був наведений вище, відносить цю інформа­цію до регулярної або періодичною. Періодичність відкриття цієї інфор­мації визначається статутом та законами, що регулюють діяльність кор­порації. Крім регулярної інформації корпорацією розкривається особлива ін­формація, що містить суттєві події та зміни, які можуть впливати на стан корпорації, вартість її цінних паперів та (або) розмір доходу за ними.</vt:lpstr>
      <vt:lpstr>Презентация PowerPoint</vt:lpstr>
      <vt:lpstr>Презентация PowerPoint</vt:lpstr>
      <vt:lpstr>Інформаційна політика корпорації має базуватися на чинному законо­давстві та бути спрямованою на повне, точне та своєчасне розкриття інфор­мації у формах, передбачених чинним законодавством України. Водночас інформаційна політика корпорації не повинна обмежуватися виключно рамками чинного законодавства і має передбачати розкриття додатко­вої інформації, оприлюднення якої не повинно порушувати як положень чинного законодавства України, так і права корпорації на конфіденційну інформацію та комерційну таємницю і створення надійної системи її за­хисту (наприклад, регулярне розкриття інформації про фінансовий стан і результати діяльності корпорації за квартал у формі квартального звіту). Наглядова рада повинна бути гарантом існування у корпорації ефек­тивної системи розкриття інформації та нести відповідальність за роз­криття повної та достовірної інформації.</vt:lpstr>
      <vt:lpstr> Інсайдерська інформація - це інформація про емітента цінних паперів, його цінні папери та угоди з ними, яка одночасно є істотною і не є оприлюдненою та розкриття якої вплине або може вплинути на ринкову вартість цих цінних паперів чи розмір доходу за ними. Використан­ня інсайдерської інформації посадовими особами та іншими інсайдера­ми суперечить принципу рівного ставлення до акціонерів, оскільки така практика дає можливість одним особам здійснювати торгові операції з цінними паперами корпорації на підставі інформації, яка не є оприлюд­неною для інших осіб.  Корпорація повинна передбачити у своїх внутрішніх документах обов'язок посадових осіб та інших інсайдерів не розголошувати інсайдерську інформацію третім особам та утримуватись від купівлі-продажу цінних паперів товариства до моменту оприлюднення такої інформації.</vt:lpstr>
      <vt:lpstr>3.5. Здійснення контролю в корпораціях </vt:lpstr>
      <vt:lpstr>Корпорація може розраховувати на довіру інвесторів та надходжен­ня зовнішнього фінансування тільки за умови запровадження належної системи контролю за його діяльністю. Наявність такої системи дозволяє інвесторам бути впевненими у тому, що їх інвестиції розумно використо­вуються, спрямовуються на розвиток корпорації та надійно захищені від можливих зловживань.</vt:lpstr>
      <vt:lpstr> Наглядова рада (через аудиторський комітет ради) повинна забезпе­чити функціонування належної системи контролю, а також здійснення стратегічного контролю за фінансово-господарською діяльністю това­риства.  Стратегічний контроль - це тип контролю, який спрямований на розв'язання стратегічних завдань і тісно пов'язаний зі стратегічним плануванням та управлінням, натомість за допомогою тактичного конт­ролю забезпечуються систематичні спостереження за виконанням поточ­них завдань, програм, планів. Тобто за допомогою тактичного контролю перевіряється реалізація тактичних рішень.</vt:lpstr>
      <vt:lpstr>Ревізійна комісія здійснює оперативний контроль фінансово-госпо­дарською діяльністю корпорації шляхом проведення планових та поза­планових перевірок. Планові перевірки проводяться за підсумками діяль­ності корпорації за рік. За результатами перевірки робляться висновки, які подаються загальним зборам акціонерів.</vt:lpstr>
      <vt:lpstr>Для забезпечення об'єктивного внутрішнього контролю необхідно встановлювати вимоги до кандидатів у члени наглядової ради, ревізійної комісії та служби внутрішнього аудиту, які б сприяли обранню (призна­ченню) до цих органів осіб з бездоганною репутацією. При цьому наяв­ність у особи судимості за злочини проти власності, службові чи госпо­дарські злочини є одним із факторів, який негативно впливає на її репута­цію. З метою забезпечення високого рівня професійної кваліфікації таких осіб корпорація встановлює відповідні вимоги на рівні внутрішніх доку­ментів. Однією із основних вимог має стати володіння спеціальними зна­ннями з бухгалтерського обліку, фінансового менеджменту. Необхідний досвід роботи забезпечить можливість якісного виконання ними обов'яз­ків, а професійна компетентність осіб, які здійснюють контроль, стане га­рантією професійного підходу до контролю за фінансово-господарською діяльністю товариства.</vt:lpstr>
      <vt:lpstr>Презентация PowerPoint</vt:lpstr>
      <vt:lpstr>ДЯКУЮ ЗА УВАГУ!</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5. ОСОБЛИВОСТІ ОРГАНІЗАЦІЇ УПРАВЛІННЯ КОРПОРАЦІЄЮ (частина 2)</dc:title>
  <dc:creator>Пользователь</dc:creator>
  <cp:lastModifiedBy>Пользователь</cp:lastModifiedBy>
  <cp:revision>26</cp:revision>
  <dcterms:created xsi:type="dcterms:W3CDTF">2021-10-18T10:44:43Z</dcterms:created>
  <dcterms:modified xsi:type="dcterms:W3CDTF">2022-05-30T12:56:35Z</dcterms:modified>
</cp:coreProperties>
</file>