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258" r:id="rId2"/>
    <p:sldId id="423" r:id="rId3"/>
    <p:sldId id="424" r:id="rId4"/>
    <p:sldId id="425" r:id="rId5"/>
    <p:sldId id="426" r:id="rId6"/>
    <p:sldId id="414" r:id="rId7"/>
    <p:sldId id="415" r:id="rId8"/>
    <p:sldId id="416" r:id="rId9"/>
    <p:sldId id="417" r:id="rId10"/>
    <p:sldId id="418" r:id="rId11"/>
    <p:sldId id="419" r:id="rId12"/>
    <p:sldId id="364" r:id="rId13"/>
    <p:sldId id="366" r:id="rId14"/>
    <p:sldId id="367" r:id="rId15"/>
    <p:sldId id="368" r:id="rId16"/>
    <p:sldId id="390" r:id="rId17"/>
    <p:sldId id="391" r:id="rId18"/>
    <p:sldId id="420" r:id="rId19"/>
    <p:sldId id="369" r:id="rId20"/>
    <p:sldId id="370" r:id="rId21"/>
    <p:sldId id="371" r:id="rId22"/>
    <p:sldId id="372" r:id="rId23"/>
    <p:sldId id="376" r:id="rId24"/>
    <p:sldId id="377" r:id="rId25"/>
    <p:sldId id="378" r:id="rId26"/>
    <p:sldId id="379" r:id="rId27"/>
    <p:sldId id="380" r:id="rId28"/>
    <p:sldId id="381" r:id="rId29"/>
    <p:sldId id="421" r:id="rId30"/>
    <p:sldId id="382" r:id="rId31"/>
    <p:sldId id="383" r:id="rId32"/>
    <p:sldId id="375" r:id="rId33"/>
    <p:sldId id="388" r:id="rId34"/>
    <p:sldId id="389" r:id="rId35"/>
    <p:sldId id="422" r:id="rId36"/>
    <p:sldId id="384" r:id="rId37"/>
    <p:sldId id="385" r:id="rId38"/>
    <p:sldId id="386" r:id="rId39"/>
    <p:sldId id="387" r:id="rId40"/>
    <p:sldId id="412" r:id="rId41"/>
  </p:sldIdLst>
  <p:sldSz cx="9144000" cy="6858000" type="screen4x3"/>
  <p:notesSz cx="6858000" cy="9144000"/>
  <p:custDataLst>
    <p:tags r:id="rId43"/>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9" autoAdjust="0"/>
  </p:normalViewPr>
  <p:slideViewPr>
    <p:cSldViewPr>
      <p:cViewPr varScale="1">
        <p:scale>
          <a:sx n="102" d="100"/>
          <a:sy n="102" d="100"/>
        </p:scale>
        <p:origin x="26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3B733-FF08-4225-A755-DFBA0D0778FB}" type="datetimeFigureOut">
              <a:rPr lang="uk-UA" smtClean="0"/>
              <a:pPr/>
              <a:t>12.11.2022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D375E-6FE0-4FE0-8C4E-2F08205D8BF4}" type="slidenum">
              <a:rPr lang="uk-UA" smtClean="0"/>
              <a:pPr/>
              <a:t>‹#›</a:t>
            </a:fld>
            <a:endParaRPr lang="uk-UA"/>
          </a:p>
        </p:txBody>
      </p:sp>
    </p:spTree>
    <p:extLst>
      <p:ext uri="{BB962C8B-B14F-4D97-AF65-F5344CB8AC3E}">
        <p14:creationId xmlns:p14="http://schemas.microsoft.com/office/powerpoint/2010/main" val="235056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wikipedia.org/wiki/%D0%9B%D0%B0%D1%82%D0%B8%D0%BD%D1%81%D1%8C%D0%BA%D0%B0_%D0%BC%D0%BE%D0%B2%D0%B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uk.wikipedia.org/wiki/%D0%A6%D1%96%D0%BD%D0%BD%D1%96_%D0%BF%D0%B0%D0%BF%D0%B5%D1%80%D0%B8" TargetMode="External"/><Relationship Id="rId3" Type="http://schemas.openxmlformats.org/officeDocument/2006/relationships/hyperlink" Target="https://uk.wikipedia.org/wiki/%D0%95%D0%BC%D1%96%D1%81%D1%96%D1%8F_(%D0%B5%D0%BA%D0%BE%D0%BD%D0%BE%D0%BC%D1%96%D0%BA%D0%B0)" TargetMode="External"/><Relationship Id="rId7" Type="http://schemas.openxmlformats.org/officeDocument/2006/relationships/hyperlink" Target="https://uk.wikipedia.org/wiki/%D0%95%D0%BC%D1%96%D1%82%D0%B5%D0%BD%D1%8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uk.wikipedia.org/wiki/%D0%95%D0%BC%D1%96%D1%81%D1%96%D1%8F_%D1%86%D1%96%D0%BD%D0%BD%D0%B8%D1%85_%D0%BF%D0%B0%D0%BF%D0%B5%D1%80%D1%96%D0%B2" TargetMode="External"/><Relationship Id="rId5" Type="http://schemas.openxmlformats.org/officeDocument/2006/relationships/hyperlink" Target="https://uk.wikipedia.org/wiki/%D0%93%D1%80%D0%BE%D1%88%D0%BE%D0%B2%D0%B8%D0%B9_%D0%BF%D0%BE%D1%82%D1%96%D0%BA" TargetMode="External"/><Relationship Id="rId4" Type="http://schemas.openxmlformats.org/officeDocument/2006/relationships/hyperlink" Target="https://uk.wikipedia.org/wiki/%D0%93%D1%80%D0%BE%D1%88%D0%BE%D0%B2%D1%96_%D0%BA%D0%BE%D1%88%D1%82%D0%B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pPr/>
              <a:t>7</a:t>
            </a:fld>
            <a:endParaRPr lang="uk-UA"/>
          </a:p>
        </p:txBody>
      </p:sp>
    </p:spTree>
    <p:extLst>
      <p:ext uri="{BB962C8B-B14F-4D97-AF65-F5344CB8AC3E}">
        <p14:creationId xmlns:p14="http://schemas.microsoft.com/office/powerpoint/2010/main" val="352118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Кворум</a:t>
            </a:r>
            <a:r>
              <a:rPr lang="ru-RU" sz="1200" dirty="0" smtClean="0"/>
              <a:t> (</a:t>
            </a:r>
            <a:r>
              <a:rPr lang="ru-RU" sz="1200" dirty="0" smtClean="0">
                <a:hlinkClick r:id="rId3" tooltip="Латинська мова"/>
              </a:rPr>
              <a:t>лат.</a:t>
            </a:r>
            <a:r>
              <a:rPr lang="en-US" sz="1200" dirty="0" smtClean="0"/>
              <a:t> — </a:t>
            </a:r>
            <a:r>
              <a:rPr lang="uk-UA" sz="1200" dirty="0" smtClean="0"/>
              <a:t>яких присутність достатня)</a:t>
            </a:r>
            <a:r>
              <a:rPr lang="ru-RU" sz="1200" dirty="0" smtClean="0"/>
              <a:t> — </a:t>
            </a:r>
            <a:r>
              <a:rPr lang="uk-UA" sz="1200" dirty="0" smtClean="0"/>
              <a:t>встановлена законом, статутом організації або регламентом </a:t>
            </a:r>
            <a:r>
              <a:rPr lang="uk-UA" sz="1200" b="1" dirty="0" smtClean="0"/>
              <a:t>найменша кількість учасників зборів </a:t>
            </a:r>
            <a:r>
              <a:rPr lang="uk-UA" sz="1200" dirty="0" smtClean="0"/>
              <a:t>(засідання), необхідна для визнання даних зборів правосильним ухвалювати рішення з питань порядку денного.</a:t>
            </a:r>
          </a:p>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pPr/>
              <a:t>8</a:t>
            </a:fld>
            <a:endParaRPr lang="uk-UA"/>
          </a:p>
        </p:txBody>
      </p:sp>
    </p:spTree>
    <p:extLst>
      <p:ext uri="{BB962C8B-B14F-4D97-AF65-F5344CB8AC3E}">
        <p14:creationId xmlns:p14="http://schemas.microsoft.com/office/powerpoint/2010/main" val="18628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0" i="0" u="sng" kern="1200" noProof="0" dirty="0" smtClean="0">
                <a:solidFill>
                  <a:schemeClr val="tx1"/>
                </a:solidFill>
                <a:effectLst/>
                <a:latin typeface="+mn-lt"/>
                <a:ea typeface="+mn-ea"/>
                <a:cs typeface="+mn-cs"/>
                <a:hlinkClick r:id="rId3"/>
              </a:rPr>
              <a:t>Емісія (економіка)</a:t>
            </a:r>
            <a:r>
              <a:rPr lang="uk-UA" sz="1200" b="0" i="0" kern="1200" noProof="0" dirty="0" smtClean="0">
                <a:solidFill>
                  <a:schemeClr val="tx1"/>
                </a:solidFill>
                <a:effectLst/>
                <a:latin typeface="+mn-lt"/>
                <a:ea typeface="+mn-ea"/>
                <a:cs typeface="+mn-cs"/>
              </a:rPr>
              <a:t> — вливання </a:t>
            </a:r>
            <a:r>
              <a:rPr lang="uk-UA" sz="1200" b="0" i="0" u="none" strike="noStrike" kern="1200" noProof="0" dirty="0" smtClean="0">
                <a:solidFill>
                  <a:schemeClr val="tx1"/>
                </a:solidFill>
                <a:effectLst/>
                <a:latin typeface="+mn-lt"/>
                <a:ea typeface="+mn-ea"/>
                <a:cs typeface="+mn-cs"/>
                <a:hlinkClick r:id="rId4" tooltip="Грошові кошти"/>
              </a:rPr>
              <a:t>грошових коштів</a:t>
            </a:r>
            <a:r>
              <a:rPr lang="uk-UA" sz="1200" b="0" i="0" kern="1200" noProof="0" dirty="0" smtClean="0">
                <a:solidFill>
                  <a:schemeClr val="tx1"/>
                </a:solidFill>
                <a:effectLst/>
                <a:latin typeface="+mn-lt"/>
                <a:ea typeface="+mn-ea"/>
                <a:cs typeface="+mn-cs"/>
              </a:rPr>
              <a:t> у </a:t>
            </a:r>
            <a:r>
              <a:rPr lang="uk-UA" sz="1200" b="0" i="0" u="none" strike="noStrike" kern="1200" noProof="0" dirty="0" smtClean="0">
                <a:solidFill>
                  <a:schemeClr val="tx1"/>
                </a:solidFill>
                <a:effectLst/>
                <a:latin typeface="+mn-lt"/>
                <a:ea typeface="+mn-ea"/>
                <a:cs typeface="+mn-cs"/>
                <a:hlinkClick r:id="rId5" tooltip="Грошовий потік"/>
              </a:rPr>
              <a:t>грошовий потік</a:t>
            </a:r>
            <a:r>
              <a:rPr lang="uk-UA" sz="1200" b="0" i="0" kern="1200" noProof="0" dirty="0" smtClean="0">
                <a:solidFill>
                  <a:schemeClr val="tx1"/>
                </a:solidFill>
                <a:effectLst/>
                <a:latin typeface="+mn-lt"/>
                <a:ea typeface="+mn-ea"/>
                <a:cs typeface="+mn-cs"/>
              </a:rPr>
              <a:t> (обіг).</a:t>
            </a:r>
          </a:p>
          <a:p>
            <a:r>
              <a:rPr lang="uk-UA" sz="1200" b="0" i="0" u="none" strike="noStrike" kern="1200" noProof="0" dirty="0" smtClean="0">
                <a:solidFill>
                  <a:schemeClr val="tx1"/>
                </a:solidFill>
                <a:effectLst/>
                <a:latin typeface="+mn-lt"/>
                <a:ea typeface="+mn-ea"/>
                <a:cs typeface="+mn-cs"/>
                <a:hlinkClick r:id="rId6" tooltip="Емісія цінних паперів"/>
              </a:rPr>
              <a:t>Емісія цінних паперів</a:t>
            </a:r>
            <a:r>
              <a:rPr lang="uk-UA" sz="1200" b="0" i="0" kern="1200" noProof="0" dirty="0" smtClean="0">
                <a:solidFill>
                  <a:schemeClr val="tx1"/>
                </a:solidFill>
                <a:effectLst/>
                <a:latin typeface="+mn-lt"/>
                <a:ea typeface="+mn-ea"/>
                <a:cs typeface="+mn-cs"/>
              </a:rPr>
              <a:t> — первинне розміщення </a:t>
            </a:r>
            <a:r>
              <a:rPr lang="uk-UA" sz="1200" b="0" i="0" u="none" strike="noStrike" kern="1200" noProof="0" dirty="0" smtClean="0">
                <a:solidFill>
                  <a:schemeClr val="tx1"/>
                </a:solidFill>
                <a:effectLst/>
                <a:latin typeface="+mn-lt"/>
                <a:ea typeface="+mn-ea"/>
                <a:cs typeface="+mn-cs"/>
                <a:hlinkClick r:id="rId7" tooltip="Емітент"/>
              </a:rPr>
              <a:t>емітентом</a:t>
            </a:r>
            <a:r>
              <a:rPr lang="uk-UA" sz="1200" b="0" i="0" kern="1200" noProof="0" dirty="0" smtClean="0">
                <a:solidFill>
                  <a:schemeClr val="tx1"/>
                </a:solidFill>
                <a:effectLst/>
                <a:latin typeface="+mn-lt"/>
                <a:ea typeface="+mn-ea"/>
                <a:cs typeface="+mn-cs"/>
              </a:rPr>
              <a:t> </a:t>
            </a:r>
            <a:r>
              <a:rPr lang="uk-UA" sz="1200" b="0" i="0" u="none" strike="noStrike" kern="1200" noProof="0" dirty="0" smtClean="0">
                <a:solidFill>
                  <a:schemeClr val="tx1"/>
                </a:solidFill>
                <a:effectLst/>
                <a:latin typeface="+mn-lt"/>
                <a:ea typeface="+mn-ea"/>
                <a:cs typeface="+mn-cs"/>
                <a:hlinkClick r:id="rId8" tooltip="Цінні папери"/>
              </a:rPr>
              <a:t>цінних паперів</a:t>
            </a:r>
            <a:r>
              <a:rPr lang="uk-UA" sz="1200" b="0" i="0" kern="1200" noProof="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2EFD375E-6FE0-4FE0-8C4E-2F08205D8BF4}" type="slidenum">
              <a:rPr lang="uk-UA" smtClean="0"/>
              <a:pPr/>
              <a:t>10</a:t>
            </a:fld>
            <a:endParaRPr lang="uk-UA"/>
          </a:p>
        </p:txBody>
      </p:sp>
    </p:spTree>
    <p:extLst>
      <p:ext uri="{BB962C8B-B14F-4D97-AF65-F5344CB8AC3E}">
        <p14:creationId xmlns:p14="http://schemas.microsoft.com/office/powerpoint/2010/main" val="227708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2375451B-1710-4028-832C-0F3D72F64BE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2375451B-1710-4028-832C-0F3D72F64BE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2375451B-1710-4028-832C-0F3D72F64BE1}" type="slidenum">
              <a:rPr lang="uk-UA" smtClean="0"/>
              <a:pPr/>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2375451B-1710-4028-832C-0F3D72F64BE1}" type="slidenum">
              <a:rPr lang="uk-UA" smtClean="0"/>
              <a:pPr/>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75451B-1710-4028-832C-0F3D72F64BE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B879724-4F88-41B7-BEBE-190B82A8CE6B}" type="datetimeFigureOut">
              <a:rPr lang="uk-UA" smtClean="0"/>
              <a:pPr/>
              <a:t>12.11.2022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375451B-1710-4028-832C-0F3D72F64BE1}" type="slidenum">
              <a:rPr lang="uk-UA" smtClean="0"/>
              <a:pPr/>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B879724-4F88-41B7-BEBE-190B82A8CE6B}" type="datetimeFigureOut">
              <a:rPr lang="uk-UA" smtClean="0"/>
              <a:pPr/>
              <a:t>12.11.2022</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375451B-1710-4028-832C-0F3D72F64BE1}" type="slidenum">
              <a:rPr lang="uk-UA" smtClean="0"/>
              <a:pPr/>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uk.wikipedia.org/wiki/%D0%9F%D0%B0%D0%B9%D0%BE%D0%B2%D0%B8%D0%B9_%D1%96%D0%BD%D0%B2%D0%B5%D1%81%D1%82%D0%B8%D1%86%D1%96%D0%B9%D0%BD%D0%B8%D0%B9_%D1%84%D0%BE%D0%BD%D0%B4_(%D0%9F%D0%86%D0%A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k.wikipedia.org/wiki/%D0%92%D0%B5%D0%BD%D1%87%D1%83%D1%80%D0%BD%D0%B8%D0%B9_%D1%96%D0%BD%D0%B2%D0%B5%D1%81%D1%82%D0%B8%D1%86%D1%96%D0%B9%D0%BD%D0%B8%D0%B9_%D1%84%D0%BE%D0%BD%D0%B4" TargetMode="External"/><Relationship Id="rId4" Type="http://schemas.openxmlformats.org/officeDocument/2006/relationships/hyperlink" Target="https://uk.wikipedia.org/wiki/%D0%9A%D0%BE%D1%80%D0%BF%D0%BE%D1%80%D0%B0%D1%82%D0%B8%D0%B2%D0%BD%D0%B8%D0%B9_%D1%96%D0%BD%D0%B2%D0%B5%D1%81%D1%82%D0%B8%D1%86%D1%96%D0%B9%D0%BD%D0%B8%D0%B9_%D1%84%D0%BE%D0%BD%D0%B4_(%D0%9A%D0%86%D0%A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5957" y="3382386"/>
            <a:ext cx="4536504" cy="934920"/>
          </a:xfrm>
        </p:spPr>
        <p:txBody>
          <a:bodyPr>
            <a:noAutofit/>
          </a:bodyPr>
          <a:lstStyle/>
          <a:p>
            <a:r>
              <a:rPr lang="uk-UA" dirty="0" smtClean="0"/>
              <a:t>Лекція 4. Органи управління акціонерним товариством в Україні</a:t>
            </a:r>
            <a:endParaRPr lang="uk-UA" dirty="0"/>
          </a:p>
        </p:txBody>
      </p:sp>
      <p:sp>
        <p:nvSpPr>
          <p:cNvPr id="4" name="Текст 3"/>
          <p:cNvSpPr>
            <a:spLocks noGrp="1"/>
          </p:cNvSpPr>
          <p:nvPr>
            <p:ph type="body" sz="half" idx="2"/>
          </p:nvPr>
        </p:nvSpPr>
        <p:spPr>
          <a:xfrm>
            <a:off x="381000" y="4437112"/>
            <a:ext cx="8079432" cy="2016224"/>
          </a:xfrm>
        </p:spPr>
        <p:txBody>
          <a:bodyPr>
            <a:noAutofit/>
          </a:bodyPr>
          <a:lstStyle/>
          <a:p>
            <a:r>
              <a:rPr lang="uk-UA" sz="1600" b="1" dirty="0" smtClean="0">
                <a:effectLst>
                  <a:outerShdw blurRad="38100" dist="38100" dir="2700000" algn="tl">
                    <a:srgbClr val="000000">
                      <a:alpha val="43137"/>
                    </a:srgbClr>
                  </a:outerShdw>
                </a:effectLst>
              </a:rPr>
              <a:t>4.1. </a:t>
            </a:r>
            <a:r>
              <a:rPr lang="uk-UA" sz="1600" b="1" dirty="0">
                <a:effectLst>
                  <a:outerShdw blurRad="38100" dist="38100" dir="2700000" algn="tl">
                    <a:srgbClr val="000000">
                      <a:alpha val="43137"/>
                    </a:srgbClr>
                  </a:outerShdw>
                </a:effectLst>
              </a:rPr>
              <a:t>Учасники корпоративних відносин.</a:t>
            </a:r>
          </a:p>
          <a:p>
            <a:r>
              <a:rPr lang="uk-UA" sz="1600" b="1" dirty="0" smtClean="0">
                <a:effectLst>
                  <a:outerShdw blurRad="38100" dist="38100" dir="2700000" algn="tl">
                    <a:srgbClr val="000000">
                      <a:alpha val="43137"/>
                    </a:srgbClr>
                  </a:outerShdw>
                </a:effectLst>
              </a:rPr>
              <a:t>4.2. Особливості створення корпорації в Україні;</a:t>
            </a:r>
          </a:p>
          <a:p>
            <a:r>
              <a:rPr lang="uk-UA" sz="1600" b="1" dirty="0" smtClean="0">
                <a:effectLst>
                  <a:outerShdw blurRad="38100" dist="38100" dir="2700000" algn="tl">
                    <a:srgbClr val="000000">
                      <a:alpha val="43137"/>
                    </a:srgbClr>
                  </a:outerShdw>
                </a:effectLst>
              </a:rPr>
              <a:t>4.3. Органи управління акціонерним товариством в Україні;</a:t>
            </a:r>
          </a:p>
          <a:p>
            <a:r>
              <a:rPr lang="uk-UA" sz="1600" b="1" dirty="0" smtClean="0">
                <a:effectLst>
                  <a:outerShdw blurRad="38100" dist="38100" dir="2700000" algn="tl">
                    <a:srgbClr val="000000">
                      <a:alpha val="43137"/>
                    </a:srgbClr>
                  </a:outerShdw>
                </a:effectLst>
              </a:rPr>
              <a:t>Загальні збори АТ;</a:t>
            </a:r>
          </a:p>
          <a:p>
            <a:r>
              <a:rPr lang="uk-UA" sz="1600" b="1" dirty="0" smtClean="0">
                <a:effectLst>
                  <a:outerShdw blurRad="38100" dist="38100" dir="2700000" algn="tl">
                    <a:srgbClr val="000000">
                      <a:alpha val="43137"/>
                    </a:srgbClr>
                  </a:outerShdw>
                </a:effectLst>
              </a:rPr>
              <a:t>Наглядова рада АТ;</a:t>
            </a:r>
          </a:p>
          <a:p>
            <a:r>
              <a:rPr lang="uk-UA" sz="1600" b="1" dirty="0" smtClean="0">
                <a:effectLst>
                  <a:outerShdw blurRad="38100" dist="38100" dir="2700000" algn="tl">
                    <a:srgbClr val="000000">
                      <a:alpha val="43137"/>
                    </a:srgbClr>
                  </a:outerShdw>
                </a:effectLst>
              </a:rPr>
              <a:t>Виконавчий орган АТ:</a:t>
            </a:r>
          </a:p>
          <a:p>
            <a:r>
              <a:rPr lang="uk-UA" sz="1600" b="1" dirty="0" smtClean="0">
                <a:effectLst>
                  <a:outerShdw blurRad="38100" dist="38100" dir="2700000" algn="tl">
                    <a:srgbClr val="000000">
                      <a:alpha val="43137"/>
                    </a:srgbClr>
                  </a:outerShdw>
                </a:effectLst>
              </a:rPr>
              <a:t>Ревізійна комісія АТ;</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32656"/>
            <a:ext cx="3290966" cy="39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62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800" b="1" dirty="0" smtClean="0">
                <a:effectLst/>
              </a:rPr>
              <a:t>Четвертим </a:t>
            </a:r>
            <a:r>
              <a:rPr lang="uk-UA" sz="1800" b="1" dirty="0">
                <a:effectLst/>
              </a:rPr>
              <a:t>етапом </a:t>
            </a:r>
            <a:r>
              <a:rPr lang="uk-UA" sz="1800" dirty="0">
                <a:effectLst/>
              </a:rPr>
              <a:t>створення акціонерного товариства є розміщення акцій. Цей етап передбачає виконання наступних завдань:</a:t>
            </a:r>
            <a:r>
              <a:rPr lang="ru-RU" sz="1800" dirty="0">
                <a:effectLst/>
              </a:rPr>
              <a:t/>
            </a:r>
            <a:br>
              <a:rPr lang="ru-RU" sz="1800" dirty="0">
                <a:effectLst/>
              </a:rPr>
            </a:br>
            <a:endParaRPr lang="ru-RU" sz="1800" dirty="0"/>
          </a:p>
        </p:txBody>
      </p:sp>
      <p:sp>
        <p:nvSpPr>
          <p:cNvPr id="3" name="Объект 2"/>
          <p:cNvSpPr>
            <a:spLocks noGrp="1"/>
          </p:cNvSpPr>
          <p:nvPr>
            <p:ph idx="1"/>
          </p:nvPr>
        </p:nvSpPr>
        <p:spPr>
          <a:xfrm>
            <a:off x="179512" y="1124744"/>
            <a:ext cx="8812088" cy="5733256"/>
          </a:xfrm>
        </p:spPr>
        <p:txBody>
          <a:bodyPr>
            <a:noAutofit/>
          </a:bodyPr>
          <a:lstStyle/>
          <a:p>
            <a:pPr lvl="0" algn="just"/>
            <a:r>
              <a:rPr lang="uk-UA" sz="1400" dirty="0">
                <a:solidFill>
                  <a:schemeClr val="tx1">
                    <a:lumMod val="65000"/>
                    <a:lumOff val="35000"/>
                  </a:schemeClr>
                </a:solidFill>
              </a:rPr>
              <a:t>видання проспекту емісії;</a:t>
            </a:r>
            <a:endParaRPr lang="ru-RU" sz="1400" dirty="0">
              <a:solidFill>
                <a:schemeClr val="tx1">
                  <a:lumMod val="65000"/>
                  <a:lumOff val="35000"/>
                </a:schemeClr>
              </a:solidFill>
            </a:endParaRPr>
          </a:p>
          <a:p>
            <a:pPr lvl="0" algn="just"/>
            <a:r>
              <a:rPr lang="uk-UA" sz="1400" dirty="0">
                <a:solidFill>
                  <a:schemeClr val="tx1">
                    <a:lumMod val="65000"/>
                    <a:lumOff val="35000"/>
                  </a:schemeClr>
                </a:solidFill>
              </a:rPr>
              <a:t>розміщення акцій між засновниками;</a:t>
            </a:r>
            <a:endParaRPr lang="ru-RU" sz="1400" dirty="0">
              <a:solidFill>
                <a:schemeClr val="tx1">
                  <a:lumMod val="65000"/>
                  <a:lumOff val="35000"/>
                </a:schemeClr>
              </a:solidFill>
            </a:endParaRPr>
          </a:p>
          <a:p>
            <a:pPr algn="just"/>
            <a:r>
              <a:rPr lang="uk-UA" sz="1400" dirty="0" smtClean="0">
                <a:solidFill>
                  <a:schemeClr val="tx1">
                    <a:lumMod val="65000"/>
                    <a:lumOff val="35000"/>
                  </a:schemeClr>
                </a:solidFill>
              </a:rPr>
              <a:t>організацію </a:t>
            </a:r>
            <a:r>
              <a:rPr lang="uk-UA" sz="1400" dirty="0">
                <a:solidFill>
                  <a:schemeClr val="tx1">
                    <a:lumMod val="65000"/>
                    <a:lumOff val="35000"/>
                  </a:schemeClr>
                </a:solidFill>
              </a:rPr>
              <a:t>взаємодії із інвестиційними інститутами. </a:t>
            </a:r>
            <a:endParaRPr lang="uk-UA" sz="1400" dirty="0" smtClean="0">
              <a:solidFill>
                <a:schemeClr val="tx1">
                  <a:lumMod val="65000"/>
                  <a:lumOff val="35000"/>
                </a:schemeClr>
              </a:solidFill>
            </a:endParaRPr>
          </a:p>
          <a:p>
            <a:pPr marL="0" indent="0">
              <a:buNone/>
            </a:pPr>
            <a:r>
              <a:rPr lang="uk-UA" sz="1400" b="1" dirty="0" smtClean="0">
                <a:solidFill>
                  <a:schemeClr val="tx1">
                    <a:lumMod val="65000"/>
                    <a:lumOff val="35000"/>
                  </a:schemeClr>
                </a:solidFill>
              </a:rPr>
              <a:t>Інститути спільного інвестування</a:t>
            </a:r>
          </a:p>
          <a:p>
            <a:pPr marL="0" indent="0">
              <a:buNone/>
            </a:pPr>
            <a:r>
              <a:rPr lang="uk-UA" sz="1400" dirty="0" smtClean="0">
                <a:solidFill>
                  <a:schemeClr val="tx1">
                    <a:lumMod val="65000"/>
                    <a:lumOff val="35000"/>
                  </a:schemeClr>
                </a:solidFill>
              </a:rPr>
              <a:t>Залежно від форми організації ІСІ поділяються на:</a:t>
            </a:r>
          </a:p>
          <a:p>
            <a:r>
              <a:rPr lang="uk-UA" sz="1400" dirty="0" smtClean="0">
                <a:solidFill>
                  <a:schemeClr val="tx1">
                    <a:lumMod val="65000"/>
                    <a:lumOff val="35000"/>
                  </a:schemeClr>
                </a:solidFill>
                <a:hlinkClick r:id="rId3" tooltip="Пайовий інвестиційний фонд (ПІФ)"/>
              </a:rPr>
              <a:t>пайові інвестиційні фонди</a:t>
            </a:r>
            <a:r>
              <a:rPr lang="uk-UA" sz="1400" dirty="0" smtClean="0">
                <a:solidFill>
                  <a:schemeClr val="tx1">
                    <a:lumMod val="65000"/>
                    <a:lumOff val="35000"/>
                  </a:schemeClr>
                </a:solidFill>
              </a:rPr>
              <a:t>;</a:t>
            </a:r>
          </a:p>
          <a:p>
            <a:r>
              <a:rPr lang="uk-UA" sz="1400" dirty="0" smtClean="0">
                <a:solidFill>
                  <a:schemeClr val="tx1">
                    <a:lumMod val="65000"/>
                    <a:lumOff val="35000"/>
                  </a:schemeClr>
                </a:solidFill>
                <a:hlinkClick r:id="rId4" tooltip="Корпоративний інвестиційний фонд (КІФ)"/>
              </a:rPr>
              <a:t>корпоративні інвестиційні фонди</a:t>
            </a:r>
            <a:r>
              <a:rPr lang="uk-UA" sz="1400" dirty="0" smtClean="0">
                <a:solidFill>
                  <a:schemeClr val="tx1">
                    <a:lumMod val="65000"/>
                    <a:lumOff val="35000"/>
                  </a:schemeClr>
                </a:solidFill>
              </a:rPr>
              <a:t>.</a:t>
            </a:r>
          </a:p>
          <a:p>
            <a:r>
              <a:rPr lang="uk-UA" sz="1400" dirty="0" smtClean="0">
                <a:solidFill>
                  <a:schemeClr val="tx1">
                    <a:lumMod val="65000"/>
                    <a:lumOff val="35000"/>
                  </a:schemeClr>
                </a:solidFill>
                <a:hlinkClick r:id="rId5" tooltip="Венчурний інвестиційний фонд"/>
              </a:rPr>
              <a:t>венчурні інвестиційні фонди</a:t>
            </a:r>
            <a:r>
              <a:rPr lang="uk-UA" sz="1400" dirty="0" smtClean="0">
                <a:solidFill>
                  <a:schemeClr val="tx1">
                    <a:lumMod val="65000"/>
                    <a:lumOff val="35000"/>
                  </a:schemeClr>
                </a:solidFill>
              </a:rPr>
              <a:t>.</a:t>
            </a:r>
          </a:p>
          <a:p>
            <a:pPr marL="0" indent="0" algn="just">
              <a:buNone/>
            </a:pPr>
            <a:r>
              <a:rPr lang="uk-UA" sz="1200" dirty="0" smtClean="0">
                <a:solidFill>
                  <a:schemeClr val="tx1">
                    <a:lumMod val="65000"/>
                    <a:lumOff val="35000"/>
                  </a:schemeClr>
                </a:solidFill>
              </a:rPr>
              <a:t>Статутний </a:t>
            </a:r>
            <a:r>
              <a:rPr lang="uk-UA" sz="1200" dirty="0">
                <a:solidFill>
                  <a:schemeClr val="tx1">
                    <a:lumMod val="65000"/>
                    <a:lumOff val="35000"/>
                  </a:schemeClr>
                </a:solidFill>
              </a:rPr>
              <a:t>капітал акціонерного товариства утворюється з </a:t>
            </a:r>
            <a:r>
              <a:rPr lang="uk-UA" sz="1200" dirty="0" smtClean="0">
                <a:solidFill>
                  <a:schemeClr val="tx1">
                    <a:lumMod val="65000"/>
                    <a:lumOff val="35000"/>
                  </a:schemeClr>
                </a:solidFill>
              </a:rPr>
              <a:t>вартості</a:t>
            </a:r>
            <a:r>
              <a:rPr lang="ru-RU" sz="1200" dirty="0">
                <a:solidFill>
                  <a:schemeClr val="tx1">
                    <a:lumMod val="65000"/>
                    <a:lumOff val="35000"/>
                  </a:schemeClr>
                </a:solidFill>
              </a:rPr>
              <a:t> </a:t>
            </a:r>
            <a:r>
              <a:rPr lang="uk-UA" sz="1200" dirty="0" smtClean="0">
                <a:solidFill>
                  <a:schemeClr val="tx1">
                    <a:lumMod val="65000"/>
                    <a:lumOff val="35000"/>
                  </a:schemeClr>
                </a:solidFill>
              </a:rPr>
              <a:t>вкладів </a:t>
            </a:r>
            <a:r>
              <a:rPr lang="uk-UA" sz="1200" dirty="0">
                <a:solidFill>
                  <a:schemeClr val="tx1">
                    <a:lumMod val="65000"/>
                    <a:lumOff val="35000"/>
                  </a:schemeClr>
                </a:solidFill>
              </a:rPr>
              <a:t>акціонерів, внесених внаслідок придбання ними акцій. </a:t>
            </a:r>
            <a:endParaRPr lang="uk-UA" sz="1200" dirty="0" smtClean="0">
              <a:solidFill>
                <a:schemeClr val="tx1">
                  <a:lumMod val="65000"/>
                  <a:lumOff val="35000"/>
                </a:schemeClr>
              </a:solidFill>
            </a:endParaRPr>
          </a:p>
          <a:p>
            <a:pPr marL="0" indent="0" algn="just">
              <a:buNone/>
            </a:pPr>
            <a:r>
              <a:rPr lang="uk-UA" sz="1200" b="1" i="1" dirty="0" smtClean="0">
                <a:solidFill>
                  <a:schemeClr val="tx1">
                    <a:lumMod val="65000"/>
                    <a:lumOff val="35000"/>
                  </a:schemeClr>
                </a:solidFill>
              </a:rPr>
              <a:t>Статут­ний </a:t>
            </a:r>
            <a:r>
              <a:rPr lang="uk-UA" sz="1200" b="1" i="1" dirty="0">
                <a:solidFill>
                  <a:schemeClr val="tx1">
                    <a:lumMod val="65000"/>
                    <a:lumOff val="35000"/>
                  </a:schemeClr>
                </a:solidFill>
              </a:rPr>
              <a:t>капітал </a:t>
            </a:r>
            <a:r>
              <a:rPr lang="uk-UA" sz="1200" dirty="0">
                <a:solidFill>
                  <a:schemeClr val="tx1">
                    <a:lumMod val="65000"/>
                    <a:lumOff val="35000"/>
                  </a:schemeClr>
                </a:solidFill>
              </a:rPr>
              <a:t>визначає мінімальний розмір майна товариства, який не мо­же бути менше законодавчо встановленого.</a:t>
            </a:r>
            <a:endParaRPr lang="ru-RU" sz="1200" dirty="0">
              <a:solidFill>
                <a:schemeClr val="tx1">
                  <a:lumMod val="65000"/>
                  <a:lumOff val="35000"/>
                </a:schemeClr>
              </a:solidFill>
            </a:endParaRPr>
          </a:p>
          <a:p>
            <a:pPr algn="just"/>
            <a:r>
              <a:rPr lang="uk-UA" sz="1200" dirty="0">
                <a:solidFill>
                  <a:schemeClr val="tx1">
                    <a:lumMod val="65000"/>
                    <a:lumOff val="35000"/>
                  </a:schemeClr>
                </a:solidFill>
              </a:rPr>
              <a:t>При заснуванні акціонерного товариства всі його акції мають бути розподілені між засновниками. Відкрита підписка на акції акціонерного товариства не проводиться до повної сплати статутного капіталу.</a:t>
            </a:r>
            <a:endParaRPr lang="ru-RU" sz="1200" dirty="0">
              <a:solidFill>
                <a:schemeClr val="tx1">
                  <a:lumMod val="65000"/>
                  <a:lumOff val="35000"/>
                </a:schemeClr>
              </a:solidFill>
            </a:endParaRPr>
          </a:p>
          <a:p>
            <a:pPr algn="just"/>
            <a:r>
              <a:rPr lang="uk-UA" sz="1200" dirty="0">
                <a:solidFill>
                  <a:schemeClr val="tx1">
                    <a:lumMod val="65000"/>
                    <a:lumOff val="35000"/>
                  </a:schemeClr>
                </a:solidFill>
              </a:rPr>
              <a:t>У разі, якщо після закінчення другого та кожного наступного фінан­сового року вартість чистих активів акціонерного товариства виявиться меншою від статутного капіталу, товариство зобов'язане оголосити про зменшення свого статутного капіталу та зареєструвати відповідні зміни до статуту у встановленому порядку. Якщо вартість чистих активів това­риства стає меншою від мінімального розміру статутного капіталу, вста­новленого законом, товариство підлягає ліквідації</a:t>
            </a:r>
            <a:r>
              <a:rPr lang="uk-UA" sz="1200" dirty="0" smtClean="0">
                <a:solidFill>
                  <a:schemeClr val="tx1">
                    <a:lumMod val="65000"/>
                    <a:lumOff val="35000"/>
                  </a:schemeClr>
                </a:solidFill>
              </a:rPr>
              <a:t>.</a:t>
            </a:r>
          </a:p>
          <a:p>
            <a:pPr algn="just"/>
            <a:r>
              <a:rPr lang="uk-UA" sz="1200" dirty="0">
                <a:solidFill>
                  <a:schemeClr val="tx1">
                    <a:lumMod val="65000"/>
                    <a:lumOff val="35000"/>
                  </a:schemeClr>
                </a:solidFill>
              </a:rPr>
              <a:t>Зміни у статутному капіталі, </a:t>
            </a:r>
            <a:r>
              <a:rPr lang="uk-UA" sz="1200" dirty="0" smtClean="0">
                <a:solidFill>
                  <a:schemeClr val="tx1">
                    <a:lumMod val="65000"/>
                    <a:lumOff val="35000"/>
                  </a:schemeClr>
                </a:solidFill>
              </a:rPr>
              <a:t>можуть </a:t>
            </a:r>
            <a:r>
              <a:rPr lang="uk-UA" sz="1200" dirty="0">
                <a:solidFill>
                  <a:schemeClr val="tx1">
                    <a:lumMod val="65000"/>
                    <a:lumOff val="35000"/>
                  </a:schemeClr>
                </a:solidFill>
              </a:rPr>
              <a:t>відбуватись за рішенням загальних зборів як у бік збільшення, так і зменшення. </a:t>
            </a:r>
            <a:endParaRPr lang="uk-UA" sz="1200" dirty="0" smtClean="0">
              <a:solidFill>
                <a:schemeClr val="tx1">
                  <a:lumMod val="65000"/>
                  <a:lumOff val="35000"/>
                </a:schemeClr>
              </a:solidFill>
            </a:endParaRPr>
          </a:p>
          <a:p>
            <a:pPr marL="0" indent="0" algn="just">
              <a:buNone/>
            </a:pPr>
            <a:r>
              <a:rPr lang="uk-UA" sz="1200" b="1" dirty="0" smtClean="0">
                <a:solidFill>
                  <a:schemeClr val="tx1">
                    <a:lumMod val="65000"/>
                    <a:lumOff val="35000"/>
                  </a:schemeClr>
                </a:solidFill>
              </a:rPr>
              <a:t>Не </a:t>
            </a:r>
            <a:r>
              <a:rPr lang="uk-UA" sz="1200" b="1" dirty="0">
                <a:solidFill>
                  <a:schemeClr val="tx1">
                    <a:lumMod val="65000"/>
                    <a:lumOff val="35000"/>
                  </a:schemeClr>
                </a:solidFill>
              </a:rPr>
              <a:t>до­пускається збільшення статутного капіталу для покриття збитків. </a:t>
            </a:r>
            <a:r>
              <a:rPr lang="uk-UA" sz="1200" dirty="0">
                <a:solidFill>
                  <a:schemeClr val="tx1">
                    <a:lumMod val="65000"/>
                    <a:lumOff val="35000"/>
                  </a:schemeClr>
                </a:solidFill>
              </a:rPr>
              <a:t>Крім того, може бути встановлено переважне право акціонерів на придбання акцій, що додатково випускаються.</a:t>
            </a:r>
            <a:endParaRPr lang="ru-RU" sz="1200" dirty="0">
              <a:solidFill>
                <a:schemeClr val="tx1">
                  <a:lumMod val="65000"/>
                  <a:lumOff val="35000"/>
                </a:schemeClr>
              </a:solidFill>
            </a:endParaRPr>
          </a:p>
          <a:p>
            <a:pPr algn="just"/>
            <a:r>
              <a:rPr lang="uk-UA" sz="1200" dirty="0">
                <a:solidFill>
                  <a:schemeClr val="tx1">
                    <a:lumMod val="65000"/>
                    <a:lumOff val="35000"/>
                  </a:schemeClr>
                </a:solidFill>
              </a:rPr>
              <a:t>Зменшення статутного капіталу відбувається шляхом зменшення номі­нальної вартості акцій або шляхом купівлі товариством частини випущених акцій з метою зменшення їх загальної кількості. Зменшення статутного ка­піталу допускається після повідомлення про це всіх кредиторів. При цьому кредитори товариства мають право вимагати дострокового припинення або виконання товариством відповідних зобов'язань та відшкодування збитків.</a:t>
            </a:r>
            <a:endParaRPr lang="ru-RU" sz="1200" dirty="0">
              <a:solidFill>
                <a:schemeClr val="tx1">
                  <a:lumMod val="65000"/>
                  <a:lumOff val="35000"/>
                </a:schemeClr>
              </a:solidFill>
            </a:endParaRPr>
          </a:p>
          <a:p>
            <a:pPr algn="just"/>
            <a:r>
              <a:rPr lang="uk-UA" sz="1200" dirty="0">
                <a:solidFill>
                  <a:schemeClr val="tx1">
                    <a:lumMod val="65000"/>
                    <a:lumOff val="35000"/>
                  </a:schemeClr>
                </a:solidFill>
              </a:rPr>
              <a:t>Існують обмеження щодо випуску цінних паперів. Так, частка приві­лейованих акцій у загальному обсязі статутного капіталу не може пере­вищувати 25 відсотків</a:t>
            </a:r>
            <a:endParaRPr lang="ru-RU" sz="1200" dirty="0">
              <a:solidFill>
                <a:schemeClr val="tx1">
                  <a:lumMod val="65000"/>
                  <a:lumOff val="35000"/>
                </a:schemeClr>
              </a:solidFill>
            </a:endParaRPr>
          </a:p>
        </p:txBody>
      </p:sp>
    </p:spTree>
    <p:extLst>
      <p:ext uri="{BB962C8B-B14F-4D97-AF65-F5344CB8AC3E}">
        <p14:creationId xmlns:p14="http://schemas.microsoft.com/office/powerpoint/2010/main" val="18997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174" y="404664"/>
            <a:ext cx="8457290" cy="720080"/>
          </a:xfrm>
        </p:spPr>
        <p:txBody>
          <a:bodyPr>
            <a:noAutofit/>
          </a:bodyPr>
          <a:lstStyle/>
          <a:p>
            <a:r>
              <a:rPr lang="uk-UA" sz="2200" dirty="0" smtClean="0">
                <a:effectLst/>
              </a:rPr>
              <a:t>4.3. ОРГАНИ </a:t>
            </a:r>
            <a:r>
              <a:rPr lang="uk-UA" sz="2200" dirty="0">
                <a:effectLst/>
              </a:rPr>
              <a:t>УПРАВЛІННЯ АКЦІОНЕРНИМ </a:t>
            </a:r>
            <a:r>
              <a:rPr lang="uk-UA" sz="2200" dirty="0" smtClean="0">
                <a:effectLst/>
              </a:rPr>
              <a:t>ТОВАРИСТВОМ</a:t>
            </a:r>
            <a:r>
              <a:rPr lang="ru-RU" sz="2200" dirty="0">
                <a:effectLst/>
              </a:rPr>
              <a:t> </a:t>
            </a:r>
            <a:r>
              <a:rPr lang="uk-UA" sz="2200" dirty="0" smtClean="0">
                <a:effectLst/>
              </a:rPr>
              <a:t>В </a:t>
            </a:r>
            <a:r>
              <a:rPr lang="uk-UA" sz="2200" dirty="0">
                <a:effectLst/>
              </a:rPr>
              <a:t>УКРАЇНІ</a:t>
            </a:r>
            <a:r>
              <a:rPr lang="ru-RU" sz="2000" dirty="0">
                <a:effectLst/>
              </a:rPr>
              <a:t/>
            </a:r>
            <a:br>
              <a:rPr lang="ru-RU" sz="2000" dirty="0">
                <a:effectLst/>
              </a:rPr>
            </a:br>
            <a:endParaRPr lang="ru-RU" sz="2000" dirty="0"/>
          </a:p>
        </p:txBody>
      </p:sp>
      <p:sp>
        <p:nvSpPr>
          <p:cNvPr id="3" name="Объект 2"/>
          <p:cNvSpPr>
            <a:spLocks noGrp="1"/>
          </p:cNvSpPr>
          <p:nvPr>
            <p:ph idx="1"/>
          </p:nvPr>
        </p:nvSpPr>
        <p:spPr>
          <a:xfrm>
            <a:off x="304800" y="1124744"/>
            <a:ext cx="8686800" cy="5616624"/>
          </a:xfrm>
        </p:spPr>
        <p:txBody>
          <a:bodyPr>
            <a:normAutofit fontScale="55000" lnSpcReduction="20000"/>
          </a:bodyPr>
          <a:lstStyle/>
          <a:p>
            <a:pPr algn="just"/>
            <a:r>
              <a:rPr lang="uk-UA" dirty="0"/>
              <a:t>Ефективне управління потребує наявності у корпоративній структурі дієвої, незалежної наглядової ради та кваліфікованого виконавчого орга­ну (менеджменту), раціонального і чіткого розподілу повноважень між ними, а також належної системи підзвітності та контролю.</a:t>
            </a:r>
            <a:endParaRPr lang="ru-RU" dirty="0"/>
          </a:p>
          <a:p>
            <a:pPr algn="just"/>
            <a:r>
              <a:rPr lang="uk-UA" dirty="0"/>
              <a:t>Система корпоративного управління повинна створювати необхід­ні умови для своєчасного обміну інформацією та ефективної взаємодії між наглядовою радою та виконавчим органом. Органи корпорації та їх посадові особи повинні діяти добросовісно та розумно в інтересах товариства.</a:t>
            </a:r>
            <a:endParaRPr lang="ru-RU" dirty="0"/>
          </a:p>
          <a:p>
            <a:pPr algn="just"/>
            <a:r>
              <a:rPr lang="uk-UA" i="1" dirty="0"/>
              <a:t>Компетенція органів управління корпорації </a:t>
            </a:r>
            <a:r>
              <a:rPr lang="uk-UA" dirty="0"/>
              <a:t>повинна бути чітко ви­значена статутом відповідно до завдань органів корпорації та з ураху­ванням вимог чинного законодавства. Корпорації доцільно визначати у статуті перелік повноважень, що належать до виключної компетен­ції кожного органу. </a:t>
            </a:r>
            <a:r>
              <a:rPr lang="uk-UA" i="1" dirty="0"/>
              <a:t>Рішення про делегування повноважень </a:t>
            </a:r>
            <a:r>
              <a:rPr lang="uk-UA" dirty="0"/>
              <a:t>повинні фік­суватись у протоколі відповідного органу з визначенням органу, якому делегуються повноваження, переліку повноважень, що делегуються, та строку делегування. У разі делегування наглядовою радою повноважень виконавчому органу вони спільно відповідають за вирішення цих пи­тань перед корпорацією.</a:t>
            </a:r>
            <a:endParaRPr lang="ru-RU" dirty="0"/>
          </a:p>
          <a:p>
            <a:pPr marL="0" indent="0" algn="just">
              <a:buNone/>
            </a:pPr>
            <a:r>
              <a:rPr lang="uk-UA" b="1" dirty="0"/>
              <a:t>Управління акціонерним товариством за законодавством здійсню­ється загальними зборами, наглядовою радою і виконавчим органом.</a:t>
            </a:r>
            <a:endParaRPr lang="ru-RU" b="1" dirty="0"/>
          </a:p>
          <a:p>
            <a:pPr algn="just"/>
            <a:r>
              <a:rPr lang="uk-UA" dirty="0"/>
              <a:t>Управління господарським товариством в Україні регулюється Ци­вільним Кодексом, Господарським Кодексом, Законом України «Про гос­подарські товариства</a:t>
            </a:r>
            <a:r>
              <a:rPr lang="uk-UA" dirty="0" smtClean="0"/>
              <a:t>»</a:t>
            </a:r>
            <a:endParaRPr lang="ru-RU" dirty="0"/>
          </a:p>
        </p:txBody>
      </p:sp>
    </p:spTree>
    <p:extLst>
      <p:ext uri="{BB962C8B-B14F-4D97-AF65-F5344CB8AC3E}">
        <p14:creationId xmlns:p14="http://schemas.microsoft.com/office/powerpoint/2010/main" val="325663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Органами управління акціонерного товариства є:</a:t>
            </a:r>
            <a:br>
              <a:rPr lang="uk-UA" dirty="0"/>
            </a:br>
            <a:endParaRPr lang="uk-UA" dirty="0"/>
          </a:p>
        </p:txBody>
      </p:sp>
      <p:sp>
        <p:nvSpPr>
          <p:cNvPr id="3" name="Объект 2"/>
          <p:cNvSpPr>
            <a:spLocks noGrp="1"/>
          </p:cNvSpPr>
          <p:nvPr>
            <p:ph idx="1"/>
          </p:nvPr>
        </p:nvSpPr>
        <p:spPr/>
        <p:txBody>
          <a:bodyPr>
            <a:normAutofit/>
          </a:bodyPr>
          <a:lstStyle/>
          <a:p>
            <a:pPr algn="just"/>
            <a:r>
              <a:rPr lang="uk-UA" b="1" dirty="0" smtClean="0"/>
              <a:t>Загальні </a:t>
            </a:r>
            <a:r>
              <a:rPr lang="uk-UA" b="1" dirty="0"/>
              <a:t>збори акціонерного товариства </a:t>
            </a:r>
            <a:r>
              <a:rPr lang="uk-UA" dirty="0"/>
              <a:t>– вищий орган товариства </a:t>
            </a:r>
          </a:p>
          <a:p>
            <a:pPr algn="just"/>
            <a:r>
              <a:rPr lang="uk-UA" b="1" dirty="0" smtClean="0"/>
              <a:t>Наглядова </a:t>
            </a:r>
            <a:r>
              <a:rPr lang="uk-UA" b="1" dirty="0"/>
              <a:t>рада </a:t>
            </a:r>
            <a:r>
              <a:rPr lang="uk-UA" dirty="0"/>
              <a:t>– орган, що представляє інтереси акціонерів у перервах між проведенням загальних зборів і контролює діяльність виконавчого органу</a:t>
            </a:r>
          </a:p>
          <a:p>
            <a:pPr algn="just"/>
            <a:r>
              <a:rPr lang="uk-UA" b="1" dirty="0" smtClean="0"/>
              <a:t>Правління</a:t>
            </a:r>
            <a:r>
              <a:rPr lang="uk-UA" dirty="0"/>
              <a:t>, яке є виконавчим органом</a:t>
            </a:r>
          </a:p>
          <a:p>
            <a:pPr algn="just"/>
            <a:endParaRPr lang="uk-UA" dirty="0"/>
          </a:p>
        </p:txBody>
      </p:sp>
    </p:spTree>
    <p:extLst>
      <p:ext uri="{BB962C8B-B14F-4D97-AF65-F5344CB8AC3E}">
        <p14:creationId xmlns:p14="http://schemas.microsoft.com/office/powerpoint/2010/main" val="102947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Загальні збори акціонерного товариства</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64" y="2236788"/>
            <a:ext cx="8849915" cy="356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594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6631"/>
            <a:ext cx="7704856" cy="67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099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збори акціонерів</a:t>
            </a:r>
            <a:endParaRPr lang="uk-UA" dirty="0"/>
          </a:p>
        </p:txBody>
      </p:sp>
      <p:sp>
        <p:nvSpPr>
          <p:cNvPr id="3" name="Объект 2"/>
          <p:cNvSpPr>
            <a:spLocks noGrp="1"/>
          </p:cNvSpPr>
          <p:nvPr>
            <p:ph idx="1"/>
          </p:nvPr>
        </p:nvSpPr>
        <p:spPr>
          <a:xfrm>
            <a:off x="0" y="1196752"/>
            <a:ext cx="8991600" cy="5661248"/>
          </a:xfrm>
        </p:spPr>
        <p:txBody>
          <a:bodyPr>
            <a:noAutofit/>
          </a:bodyPr>
          <a:lstStyle/>
          <a:p>
            <a:pPr algn="just"/>
            <a:r>
              <a:rPr lang="uk-UA" sz="1400" dirty="0" smtClean="0"/>
              <a:t>У  загальних  зборах  акціонерного товариства можуть брати участь особи, включені до переліку </a:t>
            </a:r>
            <a:r>
              <a:rPr lang="uk-UA" sz="1400" b="1" dirty="0" smtClean="0"/>
              <a:t>акціонерів</a:t>
            </a:r>
            <a:r>
              <a:rPr lang="uk-UA" sz="1400" dirty="0" smtClean="0"/>
              <a:t>, які мають право на таку участь, або  їх  </a:t>
            </a:r>
            <a:r>
              <a:rPr lang="uk-UA" sz="1400" b="1" dirty="0" smtClean="0"/>
              <a:t>представники.  </a:t>
            </a:r>
          </a:p>
          <a:p>
            <a:pPr algn="just"/>
            <a:r>
              <a:rPr lang="uk-UA" sz="1400" dirty="0" smtClean="0"/>
              <a:t>Представником  акціонера  на загальних зборах акціонерного товариства  може  бути  фізична  особа  або уповноважена особа юридичної   особи,  а   також   уповноважена   особа  держави  чи територіальної громади. За запрошенням особи, яка </a:t>
            </a:r>
            <a:r>
              <a:rPr lang="uk-UA" sz="1400" dirty="0" err="1" smtClean="0"/>
              <a:t>скликає</a:t>
            </a:r>
            <a:r>
              <a:rPr lang="uk-UA" sz="1400" dirty="0" smtClean="0"/>
              <a:t> загальні збори, також можуть бути присутні представник аудитора  товариства  та  посадові  особи товариства  незалежно від володіння ними акціями цього товариства, представник  органу, який відповідно до статуту представляє  права та інтереси трудового колективу.</a:t>
            </a:r>
          </a:p>
          <a:p>
            <a:r>
              <a:rPr lang="uk-UA" sz="1400" b="1" dirty="0" smtClean="0"/>
              <a:t>Посадові особи </a:t>
            </a:r>
            <a:r>
              <a:rPr lang="uk-UA" sz="1400" dirty="0" smtClean="0"/>
              <a:t>органів товариства та їх </a:t>
            </a:r>
            <a:r>
              <a:rPr lang="uk-UA" sz="1400" b="1" dirty="0" smtClean="0"/>
              <a:t>афілійовані особи </a:t>
            </a:r>
            <a:r>
              <a:rPr lang="uk-UA" sz="1400" dirty="0" smtClean="0"/>
              <a:t>не можуть бути представниками інших  акціонерів  товариства  на загальних зборах.</a:t>
            </a:r>
          </a:p>
          <a:p>
            <a:pPr algn="just"/>
            <a:r>
              <a:rPr lang="uk-UA" sz="1400" dirty="0" smtClean="0"/>
              <a:t>Акціонер має право призначити свого представника постійно або на певний строк. Акціонер має право у будь-який момент замінити свого представника, повідомивши про це виконавчий орган акціонерного товариства.</a:t>
            </a:r>
          </a:p>
          <a:p>
            <a:pPr marL="0" indent="0" algn="just">
              <a:buNone/>
            </a:pPr>
            <a:r>
              <a:rPr lang="uk-UA" sz="1200" b="1" i="1" dirty="0" smtClean="0"/>
              <a:t>Афілійовані особи</a:t>
            </a:r>
            <a:r>
              <a:rPr lang="uk-UA" sz="1200" dirty="0" smtClean="0"/>
              <a:t>:</a:t>
            </a:r>
          </a:p>
          <a:p>
            <a:pPr algn="just"/>
            <a:r>
              <a:rPr lang="uk-UA" sz="1200" b="1" i="1" dirty="0" smtClean="0"/>
              <a:t>—</a:t>
            </a:r>
            <a:r>
              <a:rPr lang="uk-UA" sz="1200" i="1" dirty="0" smtClean="0"/>
              <a:t> юридичні особи, за умови, що одна з них здійснює контроль над іншою чи обидві перебувають під контролем третьої особи;</a:t>
            </a:r>
            <a:endParaRPr lang="uk-UA" sz="1200" dirty="0" smtClean="0"/>
          </a:p>
          <a:p>
            <a:pPr algn="just"/>
            <a:r>
              <a:rPr lang="uk-UA" sz="1200" b="1" i="1" dirty="0" smtClean="0"/>
              <a:t>—</a:t>
            </a:r>
            <a:r>
              <a:rPr lang="uk-UA" sz="1200" i="1" dirty="0" smtClean="0"/>
              <a:t> члени сім’ї фізичної особи — чоловік (дружина), а також батьки (усиновителі), опікуни (піклувальники), брати, сестри, діти та їхні чоловіки (дружини), які спільно провадять господарську діяльність;</a:t>
            </a:r>
            <a:endParaRPr lang="uk-UA" sz="1200" dirty="0" smtClean="0"/>
          </a:p>
          <a:p>
            <a:pPr algn="just"/>
            <a:r>
              <a:rPr lang="uk-UA" sz="1200" b="1" i="1" dirty="0" smtClean="0"/>
              <a:t>—</a:t>
            </a:r>
            <a:r>
              <a:rPr lang="uk-UA" sz="1200" i="1" dirty="0" smtClean="0"/>
              <a:t> фізична особа та члени її сім’ї, які спільно провадять господарську діяльність, і юридична особа, якщо ця фізична особа та/або члени її сім’ї здійснюють контроль над юридичною </a:t>
            </a:r>
            <a:r>
              <a:rPr lang="ru-RU" sz="1200" i="1" dirty="0" smtClean="0"/>
              <a:t>особою.</a:t>
            </a:r>
          </a:p>
          <a:p>
            <a:pPr marL="0" indent="0" algn="just">
              <a:buNone/>
            </a:pPr>
            <a:r>
              <a:rPr lang="uk-UA" sz="1200" b="1" dirty="0" smtClean="0"/>
              <a:t>Довіреність</a:t>
            </a:r>
            <a:r>
              <a:rPr lang="uk-UA" sz="1200" dirty="0" smtClean="0"/>
              <a:t> на право участі та голосування на загальних зборах може посвідчуватися реєстратором, депозитарієм, зберігачем, нотаріусом та іншими посадовими</a:t>
            </a:r>
            <a:r>
              <a:rPr lang="ru-RU" sz="1200" dirty="0" smtClean="0"/>
              <a:t> особами</a:t>
            </a:r>
            <a:r>
              <a:rPr lang="uk-UA" sz="1200" dirty="0" smtClean="0"/>
              <a:t>. </a:t>
            </a:r>
          </a:p>
          <a:p>
            <a:pPr marL="0" indent="0" algn="just">
              <a:buNone/>
            </a:pPr>
            <a:r>
              <a:rPr lang="uk-UA" sz="1200" b="1" dirty="0" smtClean="0"/>
              <a:t>Довіреність </a:t>
            </a:r>
            <a:r>
              <a:rPr lang="uk-UA" sz="1200" dirty="0" smtClean="0"/>
              <a:t>на право участі та голосування на загальних зборах акціонерного товариства може містити завдання щодо голосування, тобто перелік питань порядку денного із зазначенням того, як і за яке (проти якого) рішення потрібно проголосувати. В такому випадку представник повинен голосувати саме так, як передбачено завданням щодо голосування. Якщо довіреність не містить завдання щодо голосування, представник вирішує всі питання щодо голосування на загальних зборах акціонерів на свій розсуд.</a:t>
            </a:r>
          </a:p>
          <a:p>
            <a:pPr marL="0" indent="0" algn="just">
              <a:buNone/>
            </a:pPr>
            <a:endParaRPr lang="uk-UA" sz="1200" dirty="0"/>
          </a:p>
        </p:txBody>
      </p:sp>
    </p:spTree>
    <p:extLst>
      <p:ext uri="{BB962C8B-B14F-4D97-AF65-F5344CB8AC3E}">
        <p14:creationId xmlns:p14="http://schemas.microsoft.com/office/powerpoint/2010/main" val="284992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721" y="764704"/>
            <a:ext cx="8686800" cy="789458"/>
          </a:xfrm>
        </p:spPr>
        <p:txBody>
          <a:bodyPr>
            <a:noAutofit/>
          </a:bodyPr>
          <a:lstStyle/>
          <a:p>
            <a:r>
              <a:rPr lang="uk-UA" sz="2000" dirty="0" smtClean="0"/>
              <a:t>Посадовими  особами  органів  акціонерного  товариства  не можуть бути:</a:t>
            </a:r>
            <a:br>
              <a:rPr lang="uk-UA" sz="2000" dirty="0" smtClean="0"/>
            </a:br>
            <a:endParaRPr lang="uk-UA" sz="2000" dirty="0"/>
          </a:p>
        </p:txBody>
      </p:sp>
      <p:sp>
        <p:nvSpPr>
          <p:cNvPr id="3" name="Объект 2"/>
          <p:cNvSpPr>
            <a:spLocks noGrp="1"/>
          </p:cNvSpPr>
          <p:nvPr>
            <p:ph idx="1"/>
          </p:nvPr>
        </p:nvSpPr>
        <p:spPr/>
        <p:txBody>
          <a:bodyPr>
            <a:normAutofit fontScale="62500" lnSpcReduction="20000"/>
          </a:bodyPr>
          <a:lstStyle/>
          <a:p>
            <a:pPr algn="just"/>
            <a:r>
              <a:rPr lang="uk-UA" dirty="0" smtClean="0"/>
              <a:t>народні депутати  України,  члени  Кабінету  Міністрів України,  керівники  центральних  та  місцевих  органів виконавчої влади,   органів   місцевого  самоврядування,  військовослужбовці, нотаріуси,   посадові  особи  органів  прокуратури,  суду,  служби безпеки, внутрішніх справ, державні службовці, крім випадків, коли вони виконують функції з управління корпоративними правами держави та  представляють  інтереси  держави  або територіальної громади в наглядовій  раді або ревізійній комісії товариства;</a:t>
            </a:r>
          </a:p>
          <a:p>
            <a:pPr algn="just"/>
            <a:r>
              <a:rPr lang="uk-UA" dirty="0" smtClean="0"/>
              <a:t>особи, яким  суд заборонив займатися певним видом діяльності;</a:t>
            </a:r>
          </a:p>
          <a:p>
            <a:pPr algn="just"/>
            <a:r>
              <a:rPr lang="uk-UA" dirty="0" smtClean="0"/>
              <a:t>особи,  які  мають  непогашену судимість за злочини проти власності,  службові  чи  господарські  злочини.</a:t>
            </a:r>
          </a:p>
          <a:p>
            <a:pPr algn="just"/>
            <a:r>
              <a:rPr lang="uk-UA" dirty="0" smtClean="0"/>
              <a:t>Посадовим   особам   органів   акціонерного   товариства виплачується    винагорода    лише    на    умовах,   передбачених цивільно-правовими   або   трудовими   договорами   (контрактами), укладеними з ними.</a:t>
            </a:r>
          </a:p>
          <a:p>
            <a:pPr algn="just"/>
            <a:endParaRPr lang="uk-UA" dirty="0"/>
          </a:p>
        </p:txBody>
      </p:sp>
    </p:spTree>
    <p:extLst>
      <p:ext uri="{BB962C8B-B14F-4D97-AF65-F5344CB8AC3E}">
        <p14:creationId xmlns:p14="http://schemas.microsoft.com/office/powerpoint/2010/main" val="351123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717" y="260648"/>
            <a:ext cx="8686800" cy="841248"/>
          </a:xfrm>
        </p:spPr>
        <p:txBody>
          <a:bodyPr>
            <a:normAutofit/>
          </a:bodyPr>
          <a:lstStyle/>
          <a:p>
            <a:r>
              <a:rPr lang="uk-UA" sz="2400" dirty="0" smtClean="0"/>
              <a:t>Відповідальність посадових осіб органів акціонерного товариства</a:t>
            </a:r>
            <a:endParaRPr lang="uk-UA" sz="24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49" y="1556792"/>
            <a:ext cx="8894536" cy="426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07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Загальні збори акціонерів</a:t>
            </a:r>
            <a:endParaRPr lang="ru-RU" dirty="0"/>
          </a:p>
        </p:txBody>
      </p:sp>
      <p:sp>
        <p:nvSpPr>
          <p:cNvPr id="3" name="Объект 2"/>
          <p:cNvSpPr>
            <a:spLocks noGrp="1"/>
          </p:cNvSpPr>
          <p:nvPr>
            <p:ph idx="1"/>
          </p:nvPr>
        </p:nvSpPr>
        <p:spPr>
          <a:xfrm>
            <a:off x="179512" y="1295400"/>
            <a:ext cx="8812088" cy="5562600"/>
          </a:xfrm>
        </p:spPr>
        <p:txBody>
          <a:bodyPr>
            <a:normAutofit fontScale="25000" lnSpcReduction="20000"/>
          </a:bodyPr>
          <a:lstStyle/>
          <a:p>
            <a:pPr algn="just"/>
            <a:r>
              <a:rPr lang="uk-UA" sz="4800" dirty="0" smtClean="0"/>
              <a:t>Порядок денний загальних зборів акціонерного товариства попередньо затверджується наглядовою радою товариства. У разі скликання позачергових загальних зборів на вимогу акціонерів — акціонерами, які цього вимагають.</a:t>
            </a:r>
          </a:p>
          <a:p>
            <a:pPr algn="just"/>
            <a:r>
              <a:rPr lang="uk-UA" sz="4800" dirty="0" smtClean="0"/>
              <a:t>Кожний акціонер має право </a:t>
            </a:r>
            <a:r>
              <a:rPr lang="uk-UA" sz="4800" dirty="0" err="1" smtClean="0"/>
              <a:t>внести</a:t>
            </a:r>
            <a:r>
              <a:rPr lang="uk-UA" sz="4800" dirty="0" smtClean="0"/>
              <a:t> пропозиції щодо питань, включених до порядку денного загальних зборів акціонерного товариства, а також щодо нових кандидатів до складу органів товариства. Пропозиції вносяться не пізніше ніж за 20 днів до проведення загальних зборів.</a:t>
            </a:r>
          </a:p>
          <a:p>
            <a:pPr algn="just"/>
            <a:r>
              <a:rPr lang="uk-UA" sz="4800" dirty="0" smtClean="0"/>
              <a:t>Рішення про включення пропозицій до порядку денного приймається не пізніше ніж за 15 днів до дати проведення загальних зборів Наглядовою радою, а в разі скликання позачергових загальних зборів на вимогу акціонерів — акціонерами, які цього вимагають.</a:t>
            </a:r>
          </a:p>
          <a:p>
            <a:pPr algn="just"/>
            <a:r>
              <a:rPr lang="uk-UA" sz="4800" dirty="0" smtClean="0"/>
              <a:t>Пропозиції акціонерів (акціонера), які сукупно є власниками 5 або більше відсотків простих акцій, підлягають обов’язковому включенню до порядку денного загальних зборів.</a:t>
            </a:r>
          </a:p>
          <a:p>
            <a:pPr marL="0" indent="0" algn="just">
              <a:buNone/>
            </a:pPr>
            <a:r>
              <a:rPr lang="uk-UA" sz="5600" b="1" dirty="0" smtClean="0"/>
              <a:t>Рішення про відмову у включенні пропозиції до порядку денного загальних зборів акціонерного товариства може бути прийнято тільки у разі:</a:t>
            </a:r>
          </a:p>
          <a:p>
            <a:pPr algn="just"/>
            <a:r>
              <a:rPr lang="uk-UA" sz="4800" dirty="0" smtClean="0"/>
              <a:t>недотримання акціонерами встановлених термінів;</a:t>
            </a:r>
          </a:p>
          <a:p>
            <a:pPr algn="just"/>
            <a:r>
              <a:rPr lang="uk-UA" sz="4800" dirty="0" smtClean="0"/>
              <a:t>неповноти даних, у пропозиціях до порядку денного загальних зборів.</a:t>
            </a:r>
          </a:p>
          <a:p>
            <a:pPr marL="0" indent="0" algn="just">
              <a:buNone/>
            </a:pPr>
            <a:r>
              <a:rPr lang="uk-UA" sz="4800" dirty="0" smtClean="0"/>
              <a:t>Не пізніше ніж за 10 днів до дати проведення загальних зборів акціонерне товариство повинно повідомити акціонерів, згідно із статутом, про зміни у порядку денному. Публічне товариство також надсилає повідомлення про зміни у порядку денному загальних зборів фондовій біржі (біржам), на якій це товариство пройшло процедуру лістингу.</a:t>
            </a:r>
          </a:p>
          <a:p>
            <a:pPr marL="0" indent="0">
              <a:buNone/>
            </a:pPr>
            <a:r>
              <a:rPr lang="uk-UA" sz="5600" b="1" dirty="0" smtClean="0"/>
              <a:t>Позачергові загальні збори акціонерного товариства скликаються наглядовою радою:</a:t>
            </a:r>
          </a:p>
          <a:p>
            <a:r>
              <a:rPr lang="uk-UA" sz="4800" dirty="0" smtClean="0"/>
              <a:t>з власної ініціативи;</a:t>
            </a:r>
          </a:p>
          <a:p>
            <a:r>
              <a:rPr lang="uk-UA" sz="4800" dirty="0" smtClean="0"/>
              <a:t>на вимогу виконавчого органу — в разі порушення провадження про визнання товариства банкрутом або необхідності вчинення значного правочину;</a:t>
            </a:r>
          </a:p>
          <a:p>
            <a:r>
              <a:rPr lang="uk-UA" sz="4800" dirty="0" smtClean="0"/>
              <a:t>на вимогу ревізійної комісії (ревізора);</a:t>
            </a:r>
          </a:p>
          <a:p>
            <a:r>
              <a:rPr lang="uk-UA" sz="4800" dirty="0" smtClean="0"/>
              <a:t>на вимогу акціонерів (акціонера), які на день подання вимоги сукупно є власниками 10 і більше відсотків простих акцій товариства;</a:t>
            </a:r>
          </a:p>
          <a:p>
            <a:r>
              <a:rPr lang="uk-UA" sz="4800" dirty="0" smtClean="0"/>
              <a:t>в інших випадках</a:t>
            </a:r>
            <a:r>
              <a:rPr lang="ru-RU" sz="4800" dirty="0" smtClean="0"/>
              <a:t>, </a:t>
            </a:r>
            <a:r>
              <a:rPr lang="uk-UA" sz="4800" dirty="0" smtClean="0"/>
              <a:t>встановлених законом або статутом товариства</a:t>
            </a:r>
            <a:r>
              <a:rPr lang="ru-RU" sz="4800" dirty="0" smtClean="0"/>
              <a:t>.</a:t>
            </a:r>
            <a:endParaRPr lang="ru-RU" sz="4800" dirty="0"/>
          </a:p>
          <a:p>
            <a:pPr marL="0" indent="0" algn="just">
              <a:buNone/>
            </a:pPr>
            <a:r>
              <a:rPr lang="uk-UA" sz="4800" dirty="0" smtClean="0"/>
              <a:t>Наглядова рада приймає рішення про скликання позачергових загальних зборів акціонерного товариства або про відмову в такому скликанні протягом 10 днів з моменту отримання вимоги про їх скликання</a:t>
            </a:r>
            <a:r>
              <a:rPr lang="ru-RU" sz="4800" dirty="0" smtClean="0"/>
              <a:t>.</a:t>
            </a:r>
            <a:endParaRPr lang="ru-RU" sz="4800" dirty="0"/>
          </a:p>
          <a:p>
            <a:pPr marL="0" indent="0" algn="just">
              <a:buNone/>
            </a:pPr>
            <a:r>
              <a:rPr lang="uk-UA" sz="5600" b="1" dirty="0" smtClean="0"/>
              <a:t>Рішення про відмову у скликанні позачергових загальних зборів акціонерного товариства може бути прийнято тільки у наступних випадках:</a:t>
            </a:r>
          </a:p>
          <a:p>
            <a:pPr algn="just"/>
            <a:r>
              <a:rPr lang="uk-UA" sz="4800" dirty="0" smtClean="0"/>
              <a:t>якщо акціонери на дату подання вимоги не є власниками 10 і більше відсотків простих акцій товариства;</a:t>
            </a:r>
          </a:p>
          <a:p>
            <a:pPr algn="just"/>
            <a:r>
              <a:rPr lang="uk-UA" sz="4800" dirty="0" smtClean="0"/>
              <a:t>неповноти даних </a:t>
            </a:r>
            <a:r>
              <a:rPr lang="ru-RU" sz="4800" dirty="0" smtClean="0"/>
              <a:t>у </a:t>
            </a:r>
            <a:r>
              <a:rPr lang="uk-UA" sz="4800" dirty="0" err="1" smtClean="0"/>
              <a:t>вимо</a:t>
            </a:r>
            <a:r>
              <a:rPr lang="ru-RU" sz="4800" dirty="0" err="1" smtClean="0"/>
              <a:t>зі</a:t>
            </a:r>
            <a:r>
              <a:rPr lang="ru-RU" sz="4800" dirty="0" smtClean="0"/>
              <a:t> </a:t>
            </a:r>
            <a:r>
              <a:rPr lang="ru-RU" sz="4800" dirty="0"/>
              <a:t>про </a:t>
            </a:r>
            <a:r>
              <a:rPr lang="uk-UA" sz="4800" dirty="0" smtClean="0"/>
              <a:t>скликання позачергових загальних зборів</a:t>
            </a:r>
            <a:r>
              <a:rPr lang="ru-RU" sz="4800" dirty="0" smtClean="0"/>
              <a:t>.</a:t>
            </a:r>
            <a:endParaRPr lang="ru-RU" sz="4800" dirty="0"/>
          </a:p>
          <a:p>
            <a:pPr algn="just"/>
            <a:endParaRPr lang="uk-UA" dirty="0" smtClean="0"/>
          </a:p>
          <a:p>
            <a:pPr algn="just"/>
            <a:endParaRPr lang="uk-UA" dirty="0"/>
          </a:p>
        </p:txBody>
      </p:sp>
    </p:spTree>
    <p:extLst>
      <p:ext uri="{BB962C8B-B14F-4D97-AF65-F5344CB8AC3E}">
        <p14:creationId xmlns:p14="http://schemas.microsoft.com/office/powerpoint/2010/main" val="209264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Кожний  акціонер має право </a:t>
            </a:r>
            <a:r>
              <a:rPr lang="uk-UA" sz="2400" dirty="0" err="1" smtClean="0"/>
              <a:t>внести</a:t>
            </a:r>
            <a:r>
              <a:rPr lang="uk-UA" sz="2400" dirty="0" smtClean="0"/>
              <a:t> пропозиції:</a:t>
            </a:r>
            <a:br>
              <a:rPr lang="uk-UA" sz="2400" dirty="0" smtClean="0"/>
            </a:br>
            <a:endParaRPr lang="uk-UA" sz="2400" dirty="0"/>
          </a:p>
        </p:txBody>
      </p:sp>
      <p:sp>
        <p:nvSpPr>
          <p:cNvPr id="3" name="Объект 2"/>
          <p:cNvSpPr>
            <a:spLocks noGrp="1"/>
          </p:cNvSpPr>
          <p:nvPr>
            <p:ph idx="1"/>
          </p:nvPr>
        </p:nvSpPr>
        <p:spPr/>
        <p:txBody>
          <a:bodyPr>
            <a:normAutofit fontScale="77500" lnSpcReduction="20000"/>
          </a:bodyPr>
          <a:lstStyle/>
          <a:p>
            <a:pPr algn="just"/>
            <a:r>
              <a:rPr lang="uk-UA" dirty="0" smtClean="0"/>
              <a:t>щодо питань, включених   до   порядку  денного  загальних  зборів  акціонерного товариства - не пізніше ніж за 20 днів до  дати  проведення загальних зборів;</a:t>
            </a:r>
          </a:p>
          <a:p>
            <a:pPr algn="just"/>
            <a:r>
              <a:rPr lang="uk-UA" dirty="0" smtClean="0"/>
              <a:t>щодо  нових  кандидатів  до  складу органів товариства, кількість яких не може перевищувати кількісного складу кожного  з органів, а щодо кандидатів до складу органів товариства - не пізніше ніж за сім днів до дати проведення загальних зборів.</a:t>
            </a:r>
          </a:p>
          <a:p>
            <a:pPr algn="just"/>
            <a:r>
              <a:rPr lang="uk-UA" dirty="0" smtClean="0"/>
              <a:t>Пропозиції   акціонерів   (акціонера),   які   сукупно   є власниками  5  або  більше  відсотків  простих  акцій,  підлягають обов'язковому  включенню  до  порядку денного загальних зборів</a:t>
            </a:r>
            <a:r>
              <a:rPr lang="ru-RU" dirty="0" smtClean="0"/>
              <a:t>. </a:t>
            </a:r>
            <a:endParaRPr lang="uk-UA" dirty="0"/>
          </a:p>
        </p:txBody>
      </p:sp>
    </p:spTree>
    <p:extLst>
      <p:ext uri="{BB962C8B-B14F-4D97-AF65-F5344CB8AC3E}">
        <p14:creationId xmlns:p14="http://schemas.microsoft.com/office/powerpoint/2010/main" val="81622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4.1. Учасники корпоративних відносин</a:t>
            </a:r>
            <a:endParaRPr lang="ru-RU" dirty="0"/>
          </a:p>
        </p:txBody>
      </p:sp>
      <p:sp>
        <p:nvSpPr>
          <p:cNvPr id="3" name="Прямоугольник 2"/>
          <p:cNvSpPr/>
          <p:nvPr/>
        </p:nvSpPr>
        <p:spPr>
          <a:xfrm>
            <a:off x="5228" y="1295382"/>
            <a:ext cx="9035480" cy="5801588"/>
          </a:xfrm>
          <a:prstGeom prst="rect">
            <a:avLst/>
          </a:prstGeom>
        </p:spPr>
        <p:txBody>
          <a:bodyPr wrap="square">
            <a:spAutoFit/>
          </a:bodyPr>
          <a:lstStyle/>
          <a:p>
            <a:pPr marR="3175" indent="182880" algn="just">
              <a:spcAft>
                <a:spcPts val="0"/>
              </a:spcAft>
            </a:pPr>
            <a:r>
              <a:rPr lang="uk-UA" sz="1500" dirty="0">
                <a:latin typeface="Times New Roman" panose="02020603050405020304" pitchFamily="18" charset="0"/>
                <a:ea typeface="Times New Roman" panose="02020603050405020304" pitchFamily="18" charset="0"/>
                <a:cs typeface="Times New Roman" panose="02020603050405020304" pitchFamily="18" charset="0"/>
              </a:rPr>
              <a:t>Стійке становище та ефективність діяльності корпорації значною мі­рою залежать від розбудови корпоративних відносин та ефективності взаємодії між учасниками цих відносин.</a:t>
            </a:r>
            <a:endParaRPr lang="ru-RU" sz="1500" dirty="0">
              <a:latin typeface="Times New Roman" panose="02020603050405020304" pitchFamily="18" charset="0"/>
              <a:ea typeface="Times New Roman" panose="02020603050405020304" pitchFamily="18" charset="0"/>
            </a:endParaRPr>
          </a:p>
          <a:p>
            <a:pPr indent="179705" algn="just">
              <a:spcAft>
                <a:spcPts val="0"/>
              </a:spcAft>
            </a:pPr>
            <a:r>
              <a:rPr lang="uk-UA" sz="1500" dirty="0">
                <a:latin typeface="Times New Roman" panose="02020603050405020304" pitchFamily="18" charset="0"/>
                <a:ea typeface="Times New Roman" panose="02020603050405020304" pitchFamily="18" charset="0"/>
                <a:cs typeface="Times New Roman" panose="02020603050405020304" pitchFamily="18" charset="0"/>
              </a:rPr>
              <a:t>Діяльність корпорацій можна розглядати як складний процес взаємо­дії </a:t>
            </a:r>
            <a:r>
              <a:rPr lang="uk-UA" sz="1500" b="1" dirty="0">
                <a:latin typeface="Times New Roman" panose="02020603050405020304" pitchFamily="18" charset="0"/>
                <a:ea typeface="Times New Roman" panose="02020603050405020304" pitchFamily="18" charset="0"/>
                <a:cs typeface="Times New Roman" panose="02020603050405020304" pitchFamily="18" charset="0"/>
              </a:rPr>
              <a:t>внутрішнього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та </a:t>
            </a:r>
            <a:r>
              <a:rPr lang="uk-UA" sz="1500" b="1" dirty="0">
                <a:latin typeface="Times New Roman" panose="02020603050405020304" pitchFamily="18" charset="0"/>
                <a:ea typeface="Times New Roman" panose="02020603050405020304" pitchFamily="18" charset="0"/>
                <a:cs typeface="Times New Roman" panose="02020603050405020304" pitchFamily="18" charset="0"/>
              </a:rPr>
              <a:t>зовнішнього середовища корпорації.</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 З огляду на це </a:t>
            </a:r>
            <a:r>
              <a:rPr lang="uk-UA" sz="1500" b="1" i="1" dirty="0">
                <a:latin typeface="Times New Roman" panose="02020603050405020304" pitchFamily="18" charset="0"/>
                <a:ea typeface="Times New Roman" panose="02020603050405020304" pitchFamily="18" charset="0"/>
                <a:cs typeface="Times New Roman" panose="02020603050405020304" pitchFamily="18" charset="0"/>
              </a:rPr>
              <a:t>корпоративне середовище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становить собою площину взаємодії корпо­рації як об'єкта з тими, на кого вона може, в силу власних можливостей, здійснювати вплив. </a:t>
            </a:r>
            <a:endParaRPr lang="ru-RU" sz="1500" dirty="0">
              <a:latin typeface="Times New Roman" panose="02020603050405020304" pitchFamily="18" charset="0"/>
              <a:ea typeface="Times New Roman" panose="02020603050405020304" pitchFamily="18" charset="0"/>
            </a:endParaRPr>
          </a:p>
          <a:p>
            <a:pPr indent="189230" algn="just">
              <a:spcAft>
                <a:spcPts val="0"/>
              </a:spcAft>
            </a:pPr>
            <a:r>
              <a:rPr lang="uk-UA" sz="1500" b="1" i="1" dirty="0">
                <a:latin typeface="Times New Roman" panose="02020603050405020304" pitchFamily="18" charset="0"/>
                <a:ea typeface="Times New Roman" panose="02020603050405020304" pitchFamily="18" charset="0"/>
                <a:cs typeface="Times New Roman" panose="02020603050405020304" pitchFamily="18" charset="0"/>
              </a:rPr>
              <a:t>Учасниками корпоративних відносин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є: акціонери, </a:t>
            </a:r>
            <a:r>
              <a:rPr lang="uk-UA" sz="1500" dirty="0" smtClean="0">
                <a:latin typeface="Times New Roman" panose="02020603050405020304" pitchFamily="18" charset="0"/>
                <a:ea typeface="Times New Roman" panose="02020603050405020304" pitchFamily="18" charset="0"/>
                <a:cs typeface="Times New Roman" panose="02020603050405020304" pitchFamily="18" charset="0"/>
              </a:rPr>
              <a:t>які вступають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з корпорацією в особливі стосунки, та інші учасники. Саме акціонери роблять можливим існування корпорації. </a:t>
            </a:r>
            <a:endParaRPr lang="uk-UA" sz="15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89230" algn="just">
              <a:spcAft>
                <a:spcPts val="0"/>
              </a:spcAft>
            </a:pPr>
            <a:r>
              <a:rPr lang="uk-UA" sz="1500" dirty="0" smtClean="0">
                <a:latin typeface="Times New Roman" panose="02020603050405020304" pitchFamily="18" charset="0"/>
                <a:ea typeface="Times New Roman" panose="02020603050405020304" pitchFamily="18" charset="0"/>
                <a:cs typeface="Times New Roman" panose="02020603050405020304" pitchFamily="18" charset="0"/>
              </a:rPr>
              <a:t>Іншими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учасниками корпора­тивних відносин виступають </a:t>
            </a:r>
            <a:r>
              <a:rPr lang="uk-UA" sz="1500" b="1" dirty="0">
                <a:latin typeface="Times New Roman" panose="02020603050405020304" pitchFamily="18" charset="0"/>
                <a:ea typeface="Times New Roman" panose="02020603050405020304" pitchFamily="18" charset="0"/>
                <a:cs typeface="Times New Roman" panose="02020603050405020304" pitchFamily="18" charset="0"/>
              </a:rPr>
              <a:t>менеджмент, працівники, інвестори, кре­дитори, споживачі, постачальники, конкуренти, органи державного ре­гулювання діяльності корпорацій, громадські організації.</a:t>
            </a:r>
            <a:endParaRPr lang="ru-RU" sz="1500" b="1" dirty="0">
              <a:latin typeface="Times New Roman" panose="02020603050405020304" pitchFamily="18" charset="0"/>
              <a:ea typeface="Times New Roman" panose="02020603050405020304" pitchFamily="18" charset="0"/>
            </a:endParaRPr>
          </a:p>
          <a:p>
            <a:pPr marR="8890" indent="179705" algn="just">
              <a:spcAft>
                <a:spcPts val="0"/>
              </a:spcAft>
            </a:pPr>
            <a:r>
              <a:rPr lang="uk-UA" sz="1500" dirty="0">
                <a:latin typeface="Times New Roman" panose="02020603050405020304" pitchFamily="18" charset="0"/>
                <a:ea typeface="Times New Roman" panose="02020603050405020304" pitchFamily="18" charset="0"/>
                <a:cs typeface="Times New Roman" panose="02020603050405020304" pitchFamily="18" charset="0"/>
              </a:rPr>
              <a:t>Корпоративні відносини, як правило, розглядають з позицій </a:t>
            </a:r>
            <a:r>
              <a:rPr lang="uk-UA" sz="1500" b="1" i="1" dirty="0">
                <a:latin typeface="Times New Roman" panose="02020603050405020304" pitchFamily="18" charset="0"/>
                <a:ea typeface="Times New Roman" panose="02020603050405020304" pitchFamily="18" charset="0"/>
                <a:cs typeface="Times New Roman" panose="02020603050405020304" pitchFamily="18" charset="0"/>
              </a:rPr>
              <a:t>внутріш­ніх та зовнішніх корпоративних відносин.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Ці типи корпоративних відно­син тісно взаємопов'язані між собою. Крім того окремі учасники корпо­ративних відносин взаємодіють не лише із корпорацією, а і між собою.</a:t>
            </a:r>
            <a:endParaRPr lang="ru-RU" sz="1500" dirty="0">
              <a:latin typeface="Times New Roman" panose="02020603050405020304" pitchFamily="18" charset="0"/>
              <a:ea typeface="Times New Roman" panose="02020603050405020304" pitchFamily="18" charset="0"/>
            </a:endParaRPr>
          </a:p>
          <a:p>
            <a:pPr indent="161290" algn="just">
              <a:spcAft>
                <a:spcPts val="0"/>
              </a:spcAft>
            </a:pPr>
            <a:r>
              <a:rPr lang="uk-UA" sz="1500" b="1" i="1" dirty="0">
                <a:latin typeface="Times New Roman" panose="02020603050405020304" pitchFamily="18" charset="0"/>
                <a:ea typeface="Times New Roman" panose="02020603050405020304" pitchFamily="18" charset="0"/>
                <a:cs typeface="Times New Roman" panose="02020603050405020304" pitchFamily="18" charset="0"/>
              </a:rPr>
              <a:t>До внутрішніх корпоративних відносин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можна віднести відносини між корпорацією та власниками корпоративних прав. </a:t>
            </a:r>
            <a:r>
              <a:rPr lang="uk-UA" sz="1500" b="1" i="1" dirty="0">
                <a:latin typeface="Times New Roman" panose="02020603050405020304" pitchFamily="18" charset="0"/>
                <a:ea typeface="Times New Roman" panose="02020603050405020304" pitchFamily="18" charset="0"/>
                <a:cs typeface="Times New Roman" panose="02020603050405020304" pitchFamily="18" charset="0"/>
              </a:rPr>
              <a:t>Корпоративні пра­ва </a:t>
            </a:r>
            <a:r>
              <a:rPr lang="uk-UA" sz="1500" dirty="0">
                <a:latin typeface="Times New Roman" panose="02020603050405020304" pitchFamily="18" charset="0"/>
                <a:ea typeface="Times New Roman" panose="02020603050405020304" pitchFamily="18" charset="0"/>
                <a:cs typeface="Times New Roman" panose="02020603050405020304" pitchFamily="18" charset="0"/>
              </a:rPr>
              <a:t>- це право власності на частку (пай) у статутному капіталі юридичної особи, включаючи права на управління, отримання відповідної частки прибутку цієї особи, а також частки активів у разі її ліквідації відповідно до чинного </a:t>
            </a:r>
            <a:r>
              <a:rPr lang="uk-UA" sz="1500" dirty="0" smtClean="0">
                <a:latin typeface="Times New Roman" panose="02020603050405020304" pitchFamily="18" charset="0"/>
                <a:ea typeface="Times New Roman" panose="02020603050405020304" pitchFamily="18" charset="0"/>
                <a:cs typeface="Times New Roman" panose="02020603050405020304" pitchFamily="18" charset="0"/>
              </a:rPr>
              <a:t>законодавства.</a:t>
            </a:r>
          </a:p>
          <a:p>
            <a:pPr indent="161290" algn="just"/>
            <a:r>
              <a:rPr lang="uk-UA" sz="1500" dirty="0"/>
              <a:t>Таким чином </a:t>
            </a:r>
            <a:r>
              <a:rPr lang="uk-UA" sz="1500" b="1" i="1" dirty="0"/>
              <a:t>власниками корпоративних прав </a:t>
            </a:r>
            <a:r>
              <a:rPr lang="uk-UA" sz="1500" dirty="0"/>
              <a:t>виступають </a:t>
            </a:r>
            <a:r>
              <a:rPr lang="uk-UA" sz="1500" b="1" dirty="0"/>
              <a:t>акціоне­ри</a:t>
            </a:r>
            <a:r>
              <a:rPr lang="uk-UA" sz="1500" dirty="0"/>
              <a:t> як крупні, так і міноритарні (дрібні).</a:t>
            </a:r>
            <a:endParaRPr lang="ru-RU" sz="1500" dirty="0"/>
          </a:p>
          <a:p>
            <a:pPr indent="161290" algn="just"/>
            <a:r>
              <a:rPr lang="uk-UA" sz="1500" i="1" dirty="0"/>
              <a:t>Консолідація пакетів акцій </a:t>
            </a:r>
            <a:r>
              <a:rPr lang="uk-UA" sz="1500" dirty="0"/>
              <a:t>призводить до того, що права дрібних ак­ціонерів найбільш незахищені. Дрібні акціонери не мають можливості впливати на рішення щодо оголошення додаткового розміщення акцій, в результаті якого зменшується їх частка в статутному капіталі та відповід­но зменшується й ринкова вартість пакетів акцій, що їм належать.</a:t>
            </a:r>
            <a:endParaRPr lang="ru-RU" sz="1500" dirty="0"/>
          </a:p>
          <a:p>
            <a:pPr indent="161290" algn="just">
              <a:spcAft>
                <a:spcPts val="0"/>
              </a:spcAft>
            </a:pP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61290" algn="just">
              <a:lnSpc>
                <a:spcPts val="1150"/>
              </a:lnSpc>
              <a:spcAft>
                <a:spcPts val="0"/>
              </a:spcAft>
            </a:pP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330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кворум</a:t>
            </a:r>
            <a:endParaRPr lang="uk-UA" dirty="0"/>
          </a:p>
        </p:txBody>
      </p:sp>
      <p:sp>
        <p:nvSpPr>
          <p:cNvPr id="3" name="Объект 2"/>
          <p:cNvSpPr>
            <a:spLocks noGrp="1"/>
          </p:cNvSpPr>
          <p:nvPr>
            <p:ph idx="1"/>
          </p:nvPr>
        </p:nvSpPr>
        <p:spPr/>
        <p:txBody>
          <a:bodyPr>
            <a:normAutofit/>
          </a:bodyPr>
          <a:lstStyle/>
          <a:p>
            <a:pPr algn="just"/>
            <a:r>
              <a:rPr lang="uk-UA" dirty="0"/>
              <a:t>Загальні збори акціонерного товариства мають кворум за умови реєстрації для участі у них акціонерів, які сукупно є власниками не менш як </a:t>
            </a:r>
            <a:r>
              <a:rPr lang="uk-UA" b="1" dirty="0"/>
              <a:t>50 відсотків + 1 акція </a:t>
            </a:r>
            <a:r>
              <a:rPr lang="uk-UA" dirty="0"/>
              <a:t>голосуючих акцій. (Верховна Рада України ухвалила урядовий закон про внесення змін до Закону України "Про акціонерні товариства" (щодо виплати дивідендів акціонерним товариством) (№2273) </a:t>
            </a:r>
            <a:r>
              <a:rPr lang="uk-UA" dirty="0" smtClean="0"/>
              <a:t>19 березня </a:t>
            </a:r>
            <a:r>
              <a:rPr lang="uk-UA" dirty="0"/>
              <a:t>2015)</a:t>
            </a:r>
          </a:p>
        </p:txBody>
      </p:sp>
    </p:spTree>
    <p:extLst>
      <p:ext uri="{BB962C8B-B14F-4D97-AF65-F5344CB8AC3E}">
        <p14:creationId xmlns:p14="http://schemas.microsoft.com/office/powerpoint/2010/main" val="222570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Голосування</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smtClean="0"/>
              <a:t>Одна голосуюча акція надає акціонеру один голос для вирішення кожного з питань, винесених на голосування на загальних зборах акціонерного товариства, крім проведення кумулятивного голосування. Акціонер не може бути позбавлений права голосу.</a:t>
            </a:r>
          </a:p>
          <a:p>
            <a:pPr algn="just"/>
            <a:r>
              <a:rPr lang="uk-UA" dirty="0" smtClean="0"/>
              <a:t>Рішення загальних зборів акціонерного товариства з питання, винесеного на голосування, приймається простою більшістю голосів акціонерів, які зареєструвалися для участі у загальних зборах та є власниками голосуючих з цього питання акцій.</a:t>
            </a:r>
          </a:p>
          <a:p>
            <a:pPr algn="just"/>
            <a:endParaRPr lang="uk-UA" dirty="0"/>
          </a:p>
        </p:txBody>
      </p:sp>
    </p:spTree>
    <p:extLst>
      <p:ext uri="{BB962C8B-B14F-4D97-AF65-F5344CB8AC3E}">
        <p14:creationId xmlns:p14="http://schemas.microsoft.com/office/powerpoint/2010/main" val="390737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rmAutofit fontScale="90000"/>
          </a:bodyPr>
          <a:lstStyle/>
          <a:p>
            <a:r>
              <a:rPr lang="uk-UA" dirty="0" smtClean="0"/>
              <a:t>Наглядова рада акціонерного товариства</a:t>
            </a:r>
            <a:endParaRPr lang="uk-U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21" y="1628800"/>
            <a:ext cx="8916523"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323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ДО ВИКЛЮЧНОЇ КОМПЕТЕНЦІЇ НАГЛЯДОВОЇ РАДИ НАЛЕЖИТЬ:</a:t>
            </a:r>
            <a:br>
              <a:rPr lang="uk-UA" dirty="0"/>
            </a:br>
            <a:endParaRPr lang="uk-UA" dirty="0"/>
          </a:p>
        </p:txBody>
      </p:sp>
      <p:sp>
        <p:nvSpPr>
          <p:cNvPr id="3" name="Объект 2"/>
          <p:cNvSpPr>
            <a:spLocks noGrp="1"/>
          </p:cNvSpPr>
          <p:nvPr>
            <p:ph idx="1"/>
          </p:nvPr>
        </p:nvSpPr>
        <p:spPr>
          <a:xfrm>
            <a:off x="179512" y="1196752"/>
            <a:ext cx="8812088" cy="5661248"/>
          </a:xfrm>
        </p:spPr>
        <p:txBody>
          <a:bodyPr>
            <a:normAutofit fontScale="40000" lnSpcReduction="20000"/>
          </a:bodyPr>
          <a:lstStyle/>
          <a:p>
            <a:pPr algn="just"/>
            <a:endParaRPr lang="uk-UA" dirty="0" smtClean="0"/>
          </a:p>
          <a:p>
            <a:pPr algn="just"/>
            <a:r>
              <a:rPr lang="uk-UA" dirty="0" smtClean="0"/>
              <a:t>затвердження в межах своєї компетенції положень, якими регулюються питання, пов’язані з діяльністю товариства;</a:t>
            </a:r>
          </a:p>
          <a:p>
            <a:pPr algn="just"/>
            <a:r>
              <a:rPr lang="uk-UA" dirty="0" smtClean="0"/>
              <a:t>підготовка порядку денного загальних зборів, прийняття рішення про дату їх проведення та про включення пропозицій до порядку денного</a:t>
            </a:r>
            <a:r>
              <a:rPr lang="ru-RU" dirty="0" smtClean="0"/>
              <a:t>, </a:t>
            </a:r>
            <a:r>
              <a:rPr lang="uk-UA" dirty="0" smtClean="0"/>
              <a:t>крім скликання акціонерами позачергових загальних зборів;</a:t>
            </a:r>
          </a:p>
          <a:p>
            <a:pPr algn="just"/>
            <a:r>
              <a:rPr lang="uk-UA" dirty="0"/>
              <a:t>п</a:t>
            </a:r>
            <a:r>
              <a:rPr lang="uk-UA" dirty="0" smtClean="0"/>
              <a:t>рийняття </a:t>
            </a:r>
            <a:r>
              <a:rPr lang="uk-UA" dirty="0"/>
              <a:t>рішення про проведення чергових або позачергових загальних  зборів,  (дата проведення, порядок денний, перелік акціонерів,  які мають бути  повідомлені  про  проведення  загальних зборів); </a:t>
            </a:r>
            <a:endParaRPr lang="uk-UA" dirty="0" smtClean="0"/>
          </a:p>
          <a:p>
            <a:pPr algn="just"/>
            <a:r>
              <a:rPr lang="uk-UA" dirty="0" smtClean="0"/>
              <a:t>обрання   </a:t>
            </a:r>
            <a:r>
              <a:rPr lang="uk-UA" dirty="0"/>
              <a:t>та   припинення  повноважень  голови  і  членів виконавчого органу та інших </a:t>
            </a:r>
            <a:r>
              <a:rPr lang="uk-UA" dirty="0" smtClean="0"/>
              <a:t>органів товариства</a:t>
            </a:r>
            <a:r>
              <a:rPr lang="uk-UA" dirty="0"/>
              <a:t>, затвердження умов контрактів, встановлення розміру винагороди; </a:t>
            </a:r>
            <a:endParaRPr lang="uk-UA" dirty="0" smtClean="0"/>
          </a:p>
          <a:p>
            <a:pPr algn="just"/>
            <a:r>
              <a:rPr lang="uk-UA" dirty="0" smtClean="0"/>
              <a:t>затвердження умов цивільно-правових, трудових договорів, які укладатимуться з членами виконавчого органу, встановлення розміру їх винагороди;</a:t>
            </a:r>
          </a:p>
          <a:p>
            <a:pPr algn="just"/>
            <a:r>
              <a:rPr lang="uk-UA" dirty="0" smtClean="0"/>
              <a:t>прийняття рішення про відсторонення голови виконавчого органу від виконання його повноважень та обрання особи, яка тимчасово здійснюватиме повноваження голови виконавчого органу;</a:t>
            </a:r>
          </a:p>
          <a:p>
            <a:pPr algn="just"/>
            <a:r>
              <a:rPr lang="uk-UA" dirty="0" smtClean="0"/>
              <a:t>обрання  </a:t>
            </a:r>
            <a:r>
              <a:rPr lang="uk-UA" dirty="0"/>
              <a:t>реєстраційної  комісії; </a:t>
            </a:r>
          </a:p>
          <a:p>
            <a:pPr algn="just"/>
            <a:r>
              <a:rPr lang="uk-UA" dirty="0" smtClean="0"/>
              <a:t>обрання </a:t>
            </a:r>
            <a:r>
              <a:rPr lang="uk-UA" dirty="0"/>
              <a:t>аудитора, оцінювача майна та затвердження умов договору та встановлення розміру оплати їх послуг; </a:t>
            </a:r>
          </a:p>
          <a:p>
            <a:pPr algn="just"/>
            <a:r>
              <a:rPr lang="uk-UA" dirty="0" smtClean="0"/>
              <a:t>прийняття   </a:t>
            </a:r>
            <a:r>
              <a:rPr lang="uk-UA" dirty="0"/>
              <a:t>рішення   про  обрання  (заміну)  реєстратора власників іменних цінних паперів товариства або депозитарія цінних паперів, затвердження умов договору та встановлення розміру оплати його послуг; </a:t>
            </a:r>
          </a:p>
          <a:p>
            <a:pPr algn="just"/>
            <a:r>
              <a:rPr lang="uk-UA" dirty="0" smtClean="0"/>
              <a:t>прийняття </a:t>
            </a:r>
            <a:r>
              <a:rPr lang="uk-UA" dirty="0"/>
              <a:t>рішення про продаж раніше викуплених товариством акцій, розміщення товариством інших  цінних паперів, крім акцій, викуп розміщених товариством інших, крім акцій, цінних паперів; </a:t>
            </a:r>
          </a:p>
          <a:p>
            <a:pPr algn="just"/>
            <a:r>
              <a:rPr lang="uk-UA" dirty="0" smtClean="0"/>
              <a:t>вирішення     </a:t>
            </a:r>
            <a:r>
              <a:rPr lang="uk-UA" dirty="0"/>
              <a:t>питань     про    участь    товариства    у ПФГ та інших об'єднаннях, про  заснування інших юридичних осіб; </a:t>
            </a:r>
          </a:p>
          <a:p>
            <a:pPr algn="just"/>
            <a:r>
              <a:rPr lang="uk-UA" dirty="0" smtClean="0"/>
              <a:t>затвердження   </a:t>
            </a:r>
            <a:r>
              <a:rPr lang="uk-UA" dirty="0"/>
              <a:t>ринкової   вартості   майна; </a:t>
            </a:r>
          </a:p>
          <a:p>
            <a:pPr algn="just"/>
            <a:r>
              <a:rPr lang="uk-UA" dirty="0" smtClean="0"/>
              <a:t>визначення </a:t>
            </a:r>
            <a:r>
              <a:rPr lang="uk-UA" dirty="0"/>
              <a:t>порядку, строків та переліку осіб для виплати дивідендів, </a:t>
            </a:r>
          </a:p>
          <a:p>
            <a:pPr algn="just"/>
            <a:r>
              <a:rPr lang="uk-UA" dirty="0" smtClean="0"/>
              <a:t>прийняття  </a:t>
            </a:r>
            <a:r>
              <a:rPr lang="uk-UA" dirty="0"/>
              <a:t>рішення  про  вчинення  значних  правочинів; </a:t>
            </a:r>
          </a:p>
          <a:p>
            <a:pPr algn="just"/>
            <a:r>
              <a:rPr lang="uk-UA" dirty="0" smtClean="0"/>
              <a:t>визначення ймовірності </a:t>
            </a:r>
            <a:r>
              <a:rPr lang="uk-UA" dirty="0"/>
              <a:t>визнання  </a:t>
            </a:r>
            <a:r>
              <a:rPr lang="uk-UA" dirty="0" smtClean="0"/>
              <a:t>товариства </a:t>
            </a:r>
            <a:r>
              <a:rPr lang="uk-UA" dirty="0"/>
              <a:t>неплатоспроможним; </a:t>
            </a:r>
          </a:p>
          <a:p>
            <a:pPr algn="just"/>
            <a:r>
              <a:rPr lang="uk-UA" dirty="0" smtClean="0"/>
              <a:t>надсилання  </a:t>
            </a:r>
            <a:r>
              <a:rPr lang="uk-UA" dirty="0"/>
              <a:t>пропозиції акціонерам про придбання належних їм простих акцій особою (особами,  що діють спільно), яка придбала контрольний пакет акцій;</a:t>
            </a:r>
          </a:p>
          <a:p>
            <a:pPr algn="just"/>
            <a:r>
              <a:rPr lang="uk-UA" dirty="0" smtClean="0"/>
              <a:t>прийняття </a:t>
            </a:r>
            <a:r>
              <a:rPr lang="uk-UA" dirty="0"/>
              <a:t>рішення про переведення випуску акцій  документарної  форми  існування  у  бездокументарну   форму існування.</a:t>
            </a:r>
          </a:p>
          <a:p>
            <a:endParaRPr lang="uk-UA" dirty="0"/>
          </a:p>
          <a:p>
            <a:endParaRPr lang="uk-UA" dirty="0"/>
          </a:p>
        </p:txBody>
      </p:sp>
    </p:spTree>
    <p:extLst>
      <p:ext uri="{BB962C8B-B14F-4D97-AF65-F5344CB8AC3E}">
        <p14:creationId xmlns:p14="http://schemas.microsoft.com/office/powerpoint/2010/main" val="609199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234"/>
            <a:ext cx="7416824" cy="695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696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Незалежність наглядової ради</a:t>
            </a:r>
            <a:endParaRPr lang="uk-UA" dirty="0"/>
          </a:p>
        </p:txBody>
      </p:sp>
      <p:sp>
        <p:nvSpPr>
          <p:cNvPr id="3" name="Объект 2"/>
          <p:cNvSpPr>
            <a:spLocks noGrp="1"/>
          </p:cNvSpPr>
          <p:nvPr>
            <p:ph idx="1"/>
          </p:nvPr>
        </p:nvSpPr>
        <p:spPr>
          <a:xfrm>
            <a:off x="304800" y="1295400"/>
            <a:ext cx="8686800" cy="5517976"/>
          </a:xfrm>
        </p:spPr>
        <p:txBody>
          <a:bodyPr>
            <a:normAutofit fontScale="47500" lnSpcReduction="20000"/>
          </a:bodyPr>
          <a:lstStyle/>
          <a:p>
            <a:pPr algn="just"/>
            <a:r>
              <a:rPr lang="uk-UA" sz="3400" dirty="0"/>
              <a:t>З метою забезпечення незалежності наглядової ради до її складу доцільно включати </a:t>
            </a:r>
            <a:r>
              <a:rPr lang="uk-UA" sz="3400" b="1" dirty="0"/>
              <a:t>незалежних </a:t>
            </a:r>
            <a:r>
              <a:rPr lang="uk-UA" sz="3400" b="1" dirty="0" smtClean="0"/>
              <a:t>членів ради,</a:t>
            </a:r>
            <a:r>
              <a:rPr lang="uk-UA" sz="3400" dirty="0" smtClean="0"/>
              <a:t> </a:t>
            </a:r>
            <a:r>
              <a:rPr lang="uk-UA" sz="3400" dirty="0"/>
              <a:t>кількість яких складає принаймні </a:t>
            </a:r>
            <a:r>
              <a:rPr lang="uk-UA" sz="3400" b="1" dirty="0"/>
              <a:t>25 відсотків </a:t>
            </a:r>
            <a:r>
              <a:rPr lang="uk-UA" sz="3400" dirty="0"/>
              <a:t>кількісного складу ради. </a:t>
            </a:r>
            <a:endParaRPr lang="uk-UA" sz="3400" dirty="0" smtClean="0"/>
          </a:p>
          <a:p>
            <a:pPr algn="just"/>
            <a:r>
              <a:rPr lang="uk-UA" sz="3400" dirty="0" smtClean="0"/>
              <a:t>Незалежним </a:t>
            </a:r>
            <a:r>
              <a:rPr lang="uk-UA" sz="3400" dirty="0"/>
              <a:t>вважається член наглядової ради, який не має будь-яких суттєвих ділових, родинних або інших зв'язків з товариством, членами його виконавчого органу або мажоритарним акціонером товариства і не є представником держави</a:t>
            </a:r>
            <a:r>
              <a:rPr lang="uk-UA" sz="3400" dirty="0" smtClean="0"/>
              <a:t>.</a:t>
            </a:r>
          </a:p>
          <a:p>
            <a:pPr marL="0" indent="0" algn="just">
              <a:buNone/>
            </a:pPr>
            <a:r>
              <a:rPr lang="uk-UA" sz="3400" b="1" dirty="0"/>
              <a:t>Не може вважатись "незалежним" член наглядової ради, який:</a:t>
            </a:r>
            <a:endParaRPr lang="ru-RU" sz="3400" b="1" dirty="0"/>
          </a:p>
          <a:p>
            <a:pPr lvl="0" algn="just"/>
            <a:r>
              <a:rPr lang="uk-UA" sz="3400" dirty="0"/>
              <a:t>є на цей час чи був протягом останніх 3-х років головою чи членом виконавчого органу товариства, посадовою особою органів управління дочірніх підприємств товариства;</a:t>
            </a:r>
            <a:endParaRPr lang="ru-RU" sz="3400" dirty="0"/>
          </a:p>
          <a:p>
            <a:pPr lvl="0" algn="just"/>
            <a:r>
              <a:rPr lang="uk-UA" sz="3400" dirty="0"/>
              <a:t>є пов'язаною особою товариства чи осіб, які є сторонами за зо­бов'язаннями з товариством, сукупний обсяг яких протягом року переви­щує 5 відсотків балансової вартості активів товариства станом на початок фінансового року;</a:t>
            </a:r>
            <a:endParaRPr lang="ru-RU" sz="3400" dirty="0"/>
          </a:p>
          <a:p>
            <a:pPr lvl="0" algn="just"/>
            <a:r>
              <a:rPr lang="uk-UA" sz="3400" dirty="0"/>
              <a:t>отримує від товариства будь-які доходи, за винятком доходів у ви­гляді винагороди за виконання функцій члена ради та доходів, що випли­вають з права власності на належні йому акції товариства;</a:t>
            </a:r>
            <a:endParaRPr lang="ru-RU" sz="3400" dirty="0"/>
          </a:p>
          <a:p>
            <a:pPr lvl="0" algn="just"/>
            <a:r>
              <a:rPr lang="uk-UA" sz="3400" dirty="0"/>
              <a:t>є власником більш ніж 5 відсотків акцій товариства (самостійно або разом з пов'язаними особами);</a:t>
            </a:r>
            <a:endParaRPr lang="ru-RU" sz="3400" dirty="0"/>
          </a:p>
          <a:p>
            <a:pPr lvl="0" algn="just"/>
            <a:r>
              <a:rPr lang="uk-UA" sz="3400" dirty="0"/>
              <a:t>є представником держави.</a:t>
            </a:r>
            <a:endParaRPr lang="ru-RU" sz="3400" dirty="0"/>
          </a:p>
          <a:p>
            <a:pPr algn="just"/>
            <a:r>
              <a:rPr lang="uk-UA" sz="3400" dirty="0" smtClean="0"/>
              <a:t>Критерії </a:t>
            </a:r>
            <a:r>
              <a:rPr lang="uk-UA" sz="3400" dirty="0"/>
              <a:t>незалежності членів наглядової ради повинні бути визначе­ні у внутрішніх документах товариства. Товариство може встановлювати додаткові та (або) більш вибагливі вимоги до незалежності членів нагля­дової ради. Наглядова рада повинна щороку визначати відповідність тих чи інших членів наглядової ради вимогам незалежності, встановлених товариством. Інформація про кількість "незалежних" членів наглядової ради повинна розкриватись у річному звіті </a:t>
            </a:r>
            <a:r>
              <a:rPr lang="uk-UA" sz="3400" dirty="0" smtClean="0"/>
              <a:t>товариства.</a:t>
            </a:r>
            <a:endParaRPr lang="ru-RU" sz="3400" dirty="0"/>
          </a:p>
          <a:p>
            <a:pPr algn="just"/>
            <a:endParaRPr lang="uk-UA" dirty="0"/>
          </a:p>
        </p:txBody>
      </p:sp>
    </p:spTree>
    <p:extLst>
      <p:ext uri="{BB962C8B-B14F-4D97-AF65-F5344CB8AC3E}">
        <p14:creationId xmlns:p14="http://schemas.microsoft.com/office/powerpoint/2010/main" val="958306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47181123"/>
              </p:ext>
            </p:extLst>
          </p:nvPr>
        </p:nvGraphicFramePr>
        <p:xfrm>
          <a:off x="97060" y="1124744"/>
          <a:ext cx="9036497" cy="3888432"/>
        </p:xfrm>
        <a:graphic>
          <a:graphicData uri="http://schemas.openxmlformats.org/drawingml/2006/table">
            <a:tbl>
              <a:tblPr firstRow="1" firstCol="1" lastRow="1" lastCol="1" bandRow="1" bandCol="1"/>
              <a:tblGrid>
                <a:gridCol w="3582277">
                  <a:extLst>
                    <a:ext uri="{9D8B030D-6E8A-4147-A177-3AD203B41FA5}">
                      <a16:colId xmlns:a16="http://schemas.microsoft.com/office/drawing/2014/main" val="20000"/>
                    </a:ext>
                  </a:extLst>
                </a:gridCol>
                <a:gridCol w="2318284">
                  <a:extLst>
                    <a:ext uri="{9D8B030D-6E8A-4147-A177-3AD203B41FA5}">
                      <a16:colId xmlns:a16="http://schemas.microsoft.com/office/drawing/2014/main" val="20001"/>
                    </a:ext>
                  </a:extLst>
                </a:gridCol>
                <a:gridCol w="3135936">
                  <a:extLst>
                    <a:ext uri="{9D8B030D-6E8A-4147-A177-3AD203B41FA5}">
                      <a16:colId xmlns:a16="http://schemas.microsoft.com/office/drawing/2014/main" val="20002"/>
                    </a:ext>
                  </a:extLst>
                </a:gridCol>
              </a:tblGrid>
              <a:tr h="3888432">
                <a:tc>
                  <a:txBody>
                    <a:bodyPr/>
                    <a:lstStyle/>
                    <a:p>
                      <a:pPr indent="450215" algn="just">
                        <a:lnSpc>
                          <a:spcPct val="115000"/>
                        </a:lnSpc>
                        <a:spcAft>
                          <a:spcPts val="0"/>
                        </a:spcAft>
                      </a:pPr>
                      <a:r>
                        <a:rPr lang="uk-UA" sz="2000" i="1" dirty="0">
                          <a:effectLst/>
                          <a:latin typeface="Times New Roman"/>
                          <a:ea typeface="Times New Roman"/>
                        </a:rPr>
                        <a:t>До складу Наглядової ради в товариствах з кількістю акціонерів — власників простих акцій </a:t>
                      </a:r>
                      <a:r>
                        <a:rPr lang="uk-UA" sz="2000" i="1" u="sng" dirty="0">
                          <a:effectLst/>
                          <a:latin typeface="Times New Roman"/>
                          <a:ea typeface="Times New Roman"/>
                        </a:rPr>
                        <a:t>від 100 до 1000 осіб</a:t>
                      </a:r>
                      <a:r>
                        <a:rPr lang="uk-UA" sz="2000" i="1" dirty="0">
                          <a:effectLst/>
                          <a:latin typeface="Times New Roman"/>
                          <a:ea typeface="Times New Roman"/>
                        </a:rPr>
                        <a:t> повинні входити не менше ніж п’ять осіб</a:t>
                      </a:r>
                      <a:endParaRPr lang="uk-UA"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uk-UA" sz="2000" i="1" dirty="0">
                          <a:effectLst/>
                          <a:latin typeface="Times New Roman"/>
                          <a:ea typeface="Times New Roman"/>
                        </a:rPr>
                        <a:t>До складу Наглядової ради в товариствах з кількістю </a:t>
                      </a:r>
                      <a:r>
                        <a:rPr lang="uk-UA" sz="2000" i="1" u="sng" dirty="0">
                          <a:effectLst/>
                          <a:latin typeface="Times New Roman"/>
                          <a:ea typeface="Times New Roman"/>
                        </a:rPr>
                        <a:t>понад 1000 осіб</a:t>
                      </a:r>
                      <a:r>
                        <a:rPr lang="uk-UA" sz="2000" i="1" dirty="0">
                          <a:effectLst/>
                          <a:latin typeface="Times New Roman"/>
                          <a:ea typeface="Times New Roman"/>
                        </a:rPr>
                        <a:t> — не менше ніж сім осіб</a:t>
                      </a:r>
                      <a:endParaRPr lang="uk-UA"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uk-UA" sz="2000" i="1" dirty="0">
                          <a:effectLst/>
                          <a:latin typeface="Times New Roman"/>
                          <a:ea typeface="Times New Roman"/>
                        </a:rPr>
                        <a:t>До складу Наглядової ради в товариствах з кількістю акціонерів — власників простих акцій </a:t>
                      </a:r>
                      <a:r>
                        <a:rPr lang="uk-UA" sz="2000" i="1" u="sng" dirty="0">
                          <a:effectLst/>
                          <a:latin typeface="Times New Roman"/>
                          <a:ea typeface="Times New Roman"/>
                        </a:rPr>
                        <a:t>понад 10 000 осіб</a:t>
                      </a:r>
                      <a:r>
                        <a:rPr lang="uk-UA" sz="2000" i="1" dirty="0">
                          <a:effectLst/>
                          <a:latin typeface="Times New Roman"/>
                          <a:ea typeface="Times New Roman"/>
                        </a:rPr>
                        <a:t> — не менше ніж дев’ять осіб.</a:t>
                      </a:r>
                      <a:endParaRPr lang="uk-UA"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0022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1" y="1412776"/>
            <a:ext cx="9233729"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205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312"/>
            <a:ext cx="9252520" cy="700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340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Комітети наглядової ради</a:t>
            </a:r>
            <a:endParaRPr lang="ru-RU" dirty="0"/>
          </a:p>
        </p:txBody>
      </p:sp>
      <p:sp>
        <p:nvSpPr>
          <p:cNvPr id="3" name="Объект 2"/>
          <p:cNvSpPr>
            <a:spLocks noGrp="1"/>
          </p:cNvSpPr>
          <p:nvPr>
            <p:ph idx="1"/>
          </p:nvPr>
        </p:nvSpPr>
        <p:spPr>
          <a:xfrm>
            <a:off x="304800" y="1295400"/>
            <a:ext cx="8686800" cy="5445968"/>
          </a:xfrm>
        </p:spPr>
        <p:txBody>
          <a:bodyPr>
            <a:normAutofit fontScale="47500" lnSpcReduction="20000"/>
          </a:bodyPr>
          <a:lstStyle/>
          <a:p>
            <a:pPr algn="just"/>
            <a:r>
              <a:rPr lang="uk-UA" dirty="0"/>
              <a:t>Залежно від кількісного складу та функцій наглядової ради, у складі ради доцільно формувати </a:t>
            </a:r>
            <a:r>
              <a:rPr lang="uk-UA" b="1" dirty="0"/>
              <a:t>комітети наглядової ради:</a:t>
            </a:r>
            <a:endParaRPr lang="ru-RU" b="1" dirty="0"/>
          </a:p>
          <a:p>
            <a:pPr marL="0" indent="0" algn="just">
              <a:buNone/>
            </a:pPr>
            <a:r>
              <a:rPr lang="uk-UA" dirty="0" smtClean="0"/>
              <a:t>а)з </a:t>
            </a:r>
            <a:r>
              <a:rPr lang="uk-UA" dirty="0"/>
              <a:t>метою підвищення ефективності роботи наглядової ради </a:t>
            </a:r>
            <a:r>
              <a:rPr lang="uk-UA" dirty="0" smtClean="0"/>
              <a:t>доцільно </a:t>
            </a:r>
            <a:r>
              <a:rPr lang="uk-UA" dirty="0"/>
              <a:t>створювати комітети для </a:t>
            </a:r>
            <a:r>
              <a:rPr lang="uk-UA" dirty="0" smtClean="0"/>
              <a:t>попереднього розгляду, аналізу </a:t>
            </a:r>
            <a:r>
              <a:rPr lang="uk-UA" dirty="0"/>
              <a:t>та </a:t>
            </a:r>
            <a:r>
              <a:rPr lang="uk-UA" dirty="0" smtClean="0"/>
              <a:t>підготовки проектів </a:t>
            </a:r>
            <a:r>
              <a:rPr lang="uk-UA" dirty="0"/>
              <a:t>рішень з питань, які відносяться до компетенції наглядової ради;</a:t>
            </a:r>
            <a:endParaRPr lang="ru-RU" dirty="0"/>
          </a:p>
          <a:p>
            <a:pPr marL="0" indent="0" algn="just">
              <a:buNone/>
            </a:pPr>
            <a:r>
              <a:rPr lang="uk-UA" dirty="0" smtClean="0"/>
              <a:t>б)з метою </a:t>
            </a:r>
            <a:r>
              <a:rPr lang="uk-UA" dirty="0"/>
              <a:t>запобігання виникненню конфлікту інтересів у </a:t>
            </a:r>
            <a:r>
              <a:rPr lang="uk-UA" dirty="0" smtClean="0"/>
              <a:t>посадових осіб </a:t>
            </a:r>
            <a:r>
              <a:rPr lang="uk-UA" dirty="0"/>
              <a:t>органів товариства, наглядовій раді доцільно створювати </a:t>
            </a:r>
            <a:r>
              <a:rPr lang="uk-UA" dirty="0" smtClean="0"/>
              <a:t>аудиторський </a:t>
            </a:r>
            <a:r>
              <a:rPr lang="uk-UA" dirty="0"/>
              <a:t>комітет та комітет з питань призначень і винагород, більшість </a:t>
            </a:r>
            <a:r>
              <a:rPr lang="uk-UA" dirty="0" smtClean="0"/>
              <a:t>членів </a:t>
            </a:r>
            <a:r>
              <a:rPr lang="uk-UA" dirty="0"/>
              <a:t>яких повинні бути незалежними.</a:t>
            </a:r>
            <a:endParaRPr lang="ru-RU" dirty="0"/>
          </a:p>
          <a:p>
            <a:pPr algn="just"/>
            <a:r>
              <a:rPr lang="uk-UA" dirty="0"/>
              <a:t>Наглядова рада може створювати у своєму складі </a:t>
            </a:r>
            <a:r>
              <a:rPr lang="uk-UA" b="1" i="1" dirty="0"/>
              <a:t>постійні або тим­часові комітети </a:t>
            </a:r>
            <a:r>
              <a:rPr lang="uk-UA" dirty="0"/>
              <a:t>для попереднього розгляду та аналізу питань, які на­лежать до компетенції наглядової ради. </a:t>
            </a:r>
            <a:endParaRPr lang="uk-UA" dirty="0" smtClean="0"/>
          </a:p>
          <a:p>
            <a:pPr algn="just"/>
            <a:r>
              <a:rPr lang="uk-UA" b="1" i="1" dirty="0" smtClean="0"/>
              <a:t>Постійні </a:t>
            </a:r>
            <a:r>
              <a:rPr lang="uk-UA" b="1" i="1" dirty="0"/>
              <a:t>комітети </a:t>
            </a:r>
            <a:r>
              <a:rPr lang="uk-UA" dirty="0"/>
              <a:t>допомага­ють наглядовій раді подолати недостатню поінформованість, яка може бути наслідком епізодичної участі членів ради у керівництві діяльністю товариства, та розглядати питання, які потребують більш детального та всебічного вивчення. Постійними комітетами можуть бути, наприклад, комітет стратегічного планування, комітет з питань фінансів та інвести­цій, комітет з корпоративного управління.</a:t>
            </a:r>
            <a:endParaRPr lang="ru-RU" dirty="0"/>
          </a:p>
          <a:p>
            <a:pPr algn="just"/>
            <a:r>
              <a:rPr lang="uk-UA" b="1" i="1" dirty="0"/>
              <a:t>Тимчасові комітети </a:t>
            </a:r>
            <a:r>
              <a:rPr lang="uk-UA" dirty="0"/>
              <a:t>створюються наглядовою радою у разі необхід­ності з метою координування окремих питань діяльності товариства, зо­крема, для вивчення наслідків потенційної реорганізації товариства, про­ведення службових розслідувань за фактами зловживань посадових осіб товариства тощо.</a:t>
            </a:r>
            <a:endParaRPr lang="ru-RU" dirty="0"/>
          </a:p>
          <a:p>
            <a:pPr algn="just"/>
            <a:r>
              <a:rPr lang="uk-UA" dirty="0"/>
              <a:t>У рамках своєї діяльності постійні та тимчасові комітети готують та надають наглядовій раді рекомендації для прийняття нею остаточних рі­шень. Наглядова рада несе відповідальність за рішення, прийняті на під­ставі рекомендацій її комітетів.</a:t>
            </a:r>
            <a:endParaRPr lang="ru-RU" dirty="0"/>
          </a:p>
          <a:p>
            <a:pPr algn="just"/>
            <a:r>
              <a:rPr lang="uk-UA" dirty="0"/>
              <a:t>Наглядова рада повинна мати право в разі необхідності приймати рі­шення про укладення угод стосовно надання наглядовій раді професій­них консультаційних послуг (юридичних, аудиторських тощо); кошторис витрат наглядової ради повинен передбачати наявність відповідних ре­сурсів для оплати таких послуг.</a:t>
            </a:r>
            <a:endParaRPr lang="ru-RU" dirty="0"/>
          </a:p>
          <a:p>
            <a:pPr algn="just"/>
            <a:endParaRPr lang="ru-RU" dirty="0"/>
          </a:p>
        </p:txBody>
      </p:sp>
    </p:spTree>
    <p:extLst>
      <p:ext uri="{BB962C8B-B14F-4D97-AF65-F5344CB8AC3E}">
        <p14:creationId xmlns:p14="http://schemas.microsoft.com/office/powerpoint/2010/main" val="2993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452048" cy="720080"/>
          </a:xfrm>
        </p:spPr>
        <p:txBody>
          <a:bodyPr>
            <a:normAutofit fontScale="90000"/>
          </a:bodyPr>
          <a:lstStyle/>
          <a:p>
            <a:r>
              <a:rPr lang="uk-UA" sz="2200" b="1" i="1" dirty="0" smtClean="0"/>
              <a:t/>
            </a:r>
            <a:br>
              <a:rPr lang="uk-UA" sz="2200" b="1" i="1" dirty="0" smtClean="0"/>
            </a:br>
            <a:r>
              <a:rPr lang="uk-UA" sz="2200" b="1" i="1" dirty="0" smtClean="0"/>
              <a:t>Захист прав </a:t>
            </a:r>
            <a:r>
              <a:rPr lang="uk-UA" sz="2200" dirty="0" smtClean="0"/>
              <a:t>та законних інтересів </a:t>
            </a:r>
            <a:r>
              <a:rPr lang="uk-UA" sz="2200" b="1" dirty="0" smtClean="0"/>
              <a:t>акціонерів</a:t>
            </a:r>
            <a:r>
              <a:rPr lang="uk-UA" sz="2200" dirty="0" smtClean="0"/>
              <a:t> може відбуватись че­рез:</a:t>
            </a:r>
            <a:r>
              <a:rPr lang="ru-RU" dirty="0" smtClean="0"/>
              <a:t/>
            </a:r>
            <a:br>
              <a:rPr lang="ru-RU" dirty="0" smtClean="0"/>
            </a:br>
            <a:endParaRPr lang="ru-RU" dirty="0"/>
          </a:p>
        </p:txBody>
      </p:sp>
      <p:sp>
        <p:nvSpPr>
          <p:cNvPr id="3" name="Объект 2"/>
          <p:cNvSpPr>
            <a:spLocks noGrp="1"/>
          </p:cNvSpPr>
          <p:nvPr>
            <p:ph idx="1"/>
          </p:nvPr>
        </p:nvSpPr>
        <p:spPr>
          <a:xfrm>
            <a:off x="0" y="1055690"/>
            <a:ext cx="9144000" cy="5901702"/>
          </a:xfrm>
        </p:spPr>
        <p:txBody>
          <a:bodyPr>
            <a:noAutofit/>
          </a:bodyPr>
          <a:lstStyle/>
          <a:p>
            <a:pPr lvl="0" algn="just"/>
            <a:r>
              <a:rPr lang="uk-UA" sz="1200" b="1" i="1" dirty="0" smtClean="0">
                <a:solidFill>
                  <a:schemeClr val="tx1"/>
                </a:solidFill>
              </a:rPr>
              <a:t>Участь в управлінні товариством </a:t>
            </a:r>
            <a:r>
              <a:rPr lang="uk-UA" sz="1200" b="1" dirty="0" smtClean="0">
                <a:solidFill>
                  <a:schemeClr val="tx1"/>
                </a:solidFill>
              </a:rPr>
              <a:t>шляхом участі та голосування на загальних зборах.</a:t>
            </a:r>
            <a:endParaRPr lang="ru-RU" sz="1200" b="1" dirty="0" smtClean="0">
              <a:solidFill>
                <a:schemeClr val="tx1"/>
              </a:solidFill>
            </a:endParaRPr>
          </a:p>
          <a:p>
            <a:pPr lvl="0" algn="just"/>
            <a:r>
              <a:rPr lang="uk-UA" sz="1200" b="1" i="1" dirty="0" smtClean="0">
                <a:solidFill>
                  <a:schemeClr val="tx1"/>
                </a:solidFill>
              </a:rPr>
              <a:t>Отримання частини прибутку товариства </a:t>
            </a:r>
            <a:r>
              <a:rPr lang="uk-UA" sz="1200" b="1" dirty="0" smtClean="0">
                <a:solidFill>
                  <a:schemeClr val="tx1"/>
                </a:solidFill>
              </a:rPr>
              <a:t>у розмірі, пропорцій­ному належній акціонерові кількості акцій.</a:t>
            </a:r>
            <a:endParaRPr lang="ru-RU" sz="1200" b="1" dirty="0" smtClean="0">
              <a:solidFill>
                <a:schemeClr val="tx1"/>
              </a:solidFill>
            </a:endParaRPr>
          </a:p>
          <a:p>
            <a:pPr lvl="0" algn="just"/>
            <a:r>
              <a:rPr lang="uk-UA" sz="1200" b="1" i="1" dirty="0" smtClean="0">
                <a:solidFill>
                  <a:schemeClr val="tx1"/>
                </a:solidFill>
              </a:rPr>
              <a:t>Своєчасне отримання повної та достовірної інформації </a:t>
            </a:r>
            <a:r>
              <a:rPr lang="uk-UA" sz="1200" b="1" dirty="0" smtClean="0">
                <a:solidFill>
                  <a:schemeClr val="tx1"/>
                </a:solidFill>
              </a:rPr>
              <a:t>про фінан­сово-господарський стан товариства та результати його діяльності,</a:t>
            </a:r>
            <a:r>
              <a:rPr lang="uk-UA" sz="1200" dirty="0" smtClean="0">
                <a:solidFill>
                  <a:schemeClr val="tx1"/>
                </a:solidFill>
              </a:rPr>
              <a:t> суттє­ві факти, що впливають або можуть впливати на вартість цінних паперів та розмір доходу за ними, випуск товариством цінних паперів тощо.</a:t>
            </a:r>
            <a:endParaRPr lang="ru-RU" sz="1200" dirty="0" smtClean="0">
              <a:solidFill>
                <a:schemeClr val="tx1"/>
              </a:solidFill>
            </a:endParaRPr>
          </a:p>
          <a:p>
            <a:pPr lvl="0" algn="just"/>
            <a:r>
              <a:rPr lang="uk-UA" sz="1200" b="1" i="1" dirty="0" smtClean="0">
                <a:solidFill>
                  <a:schemeClr val="tx1"/>
                </a:solidFill>
              </a:rPr>
              <a:t>Вільне розпорядження акціями</a:t>
            </a:r>
            <a:r>
              <a:rPr lang="uk-UA" sz="1200" i="1" dirty="0" smtClean="0">
                <a:solidFill>
                  <a:schemeClr val="tx1"/>
                </a:solidFill>
              </a:rPr>
              <a:t>. </a:t>
            </a:r>
            <a:r>
              <a:rPr lang="uk-UA" sz="1200" dirty="0" smtClean="0">
                <a:solidFill>
                  <a:schemeClr val="tx1"/>
                </a:solidFill>
              </a:rPr>
              <a:t>Право на вільне розпорядження на­лежними акціонеру акціями є невід'ємним правом акціонера. Товариству не дозволяється встановлювати у внутрішніх документах або на практиці будь-які обмеження щодо вільного розпорядження належними акціонеру акціями (наприклад, переважного права інших акціонерів на придбання акцій товариства, необхідності отримання згоди товариства на відчужен­ня акцій тощо).</a:t>
            </a:r>
            <a:endParaRPr lang="ru-RU" sz="1200" dirty="0" smtClean="0">
              <a:solidFill>
                <a:schemeClr val="tx1"/>
              </a:solidFill>
            </a:endParaRPr>
          </a:p>
          <a:p>
            <a:pPr lvl="0" algn="just"/>
            <a:r>
              <a:rPr lang="uk-UA" sz="1200" b="1" i="1" dirty="0" smtClean="0">
                <a:solidFill>
                  <a:schemeClr val="tx1"/>
                </a:solidFill>
              </a:rPr>
              <a:t>Надійна та ефективна реєстрація та підтвердження права влас­ності </a:t>
            </a:r>
            <a:r>
              <a:rPr lang="uk-UA" sz="1200" b="1" dirty="0" smtClean="0">
                <a:solidFill>
                  <a:schemeClr val="tx1"/>
                </a:solidFill>
              </a:rPr>
              <a:t>на акції. </a:t>
            </a:r>
            <a:r>
              <a:rPr lang="uk-UA" sz="1200" dirty="0" smtClean="0">
                <a:solidFill>
                  <a:schemeClr val="tx1"/>
                </a:solidFill>
              </a:rPr>
              <a:t>Право на надійну та ефективну реєстрацію та підтверд­ження права власності на акції:</a:t>
            </a:r>
            <a:endParaRPr lang="ru-RU" sz="1200" dirty="0" smtClean="0">
              <a:solidFill>
                <a:schemeClr val="tx1"/>
              </a:solidFill>
            </a:endParaRPr>
          </a:p>
          <a:p>
            <a:pPr marL="0" indent="0" algn="just">
              <a:buNone/>
            </a:pPr>
            <a:r>
              <a:rPr lang="uk-UA" sz="1200" dirty="0" smtClean="0">
                <a:solidFill>
                  <a:schemeClr val="tx1"/>
                </a:solidFill>
              </a:rPr>
              <a:t>а) процедура реєстрації права власності повинна забезпечувати швидкий, надійний та доступний спосіб реєстрації права власності та отримання належного підтвердження права власності;</a:t>
            </a:r>
            <a:endParaRPr lang="ru-RU" sz="1200" dirty="0" smtClean="0">
              <a:solidFill>
                <a:schemeClr val="tx1"/>
              </a:solidFill>
            </a:endParaRPr>
          </a:p>
          <a:p>
            <a:pPr marL="0" indent="0" algn="just">
              <a:buNone/>
            </a:pPr>
            <a:r>
              <a:rPr lang="uk-UA" sz="1200" dirty="0" smtClean="0">
                <a:solidFill>
                  <a:schemeClr val="tx1"/>
                </a:solidFill>
              </a:rPr>
              <a:t>б) товариство повинно вжити всіх заходів для того, щоб запобігти неправомірному втручанню у процедуру реєстрації прав власності з боку посадових осіб органів товариства та інших акціонерів;</a:t>
            </a:r>
            <a:endParaRPr lang="ru-RU" sz="1200" dirty="0" smtClean="0">
              <a:solidFill>
                <a:schemeClr val="tx1"/>
              </a:solidFill>
            </a:endParaRPr>
          </a:p>
          <a:p>
            <a:pPr marL="0" indent="0" algn="just">
              <a:buNone/>
            </a:pPr>
            <a:r>
              <a:rPr lang="uk-UA" sz="1200" dirty="0" smtClean="0">
                <a:solidFill>
                  <a:schemeClr val="tx1"/>
                </a:solidFill>
              </a:rPr>
              <a:t>в) при виборі реєстратора товариство повинно керуватися виключно критеріями незалежності, професійності та надійності реєстратора.</a:t>
            </a:r>
            <a:endParaRPr lang="ru-RU" sz="1200" dirty="0" smtClean="0">
              <a:solidFill>
                <a:schemeClr val="tx1"/>
              </a:solidFill>
            </a:endParaRPr>
          </a:p>
          <a:p>
            <a:pPr lvl="0" algn="just"/>
            <a:r>
              <a:rPr lang="uk-UA" sz="1200" b="1" i="1" dirty="0" smtClean="0">
                <a:solidFill>
                  <a:schemeClr val="tx1"/>
                </a:solidFill>
              </a:rPr>
              <a:t>Облік та збереження інформації про власників </a:t>
            </a:r>
            <a:r>
              <a:rPr lang="uk-UA" sz="1200" dirty="0" smtClean="0">
                <a:solidFill>
                  <a:schemeClr val="tx1"/>
                </a:solidFill>
              </a:rPr>
              <a:t>іменних акцій та належні їм акції здійснюється товариством у депозитарній або реєстра­торській системах обліку залежно від форми випуску акцій (бездокументарна, документарна). У разі випуску акцій у документарній формі това­риство повинно скористатися послугами незалежного реєстратора з ме­тою забезпечення права акціонерів на надійну та ефективну реєстрацію і підтвердження права власності на акції.</a:t>
            </a:r>
            <a:endParaRPr lang="ru-RU" sz="1200" dirty="0" smtClean="0">
              <a:solidFill>
                <a:schemeClr val="tx1"/>
              </a:solidFill>
            </a:endParaRPr>
          </a:p>
          <a:p>
            <a:pPr lvl="0" algn="just"/>
            <a:r>
              <a:rPr lang="uk-UA" sz="1200" b="1" i="1" dirty="0" smtClean="0">
                <a:solidFill>
                  <a:schemeClr val="tx1"/>
                </a:solidFill>
              </a:rPr>
              <a:t>Викуп товариством належних акціонеру акцій за справедливою ці­ною. </a:t>
            </a:r>
            <a:r>
              <a:rPr lang="uk-UA" sz="1200" dirty="0" smtClean="0">
                <a:solidFill>
                  <a:schemeClr val="tx1"/>
                </a:solidFill>
              </a:rPr>
              <a:t>Право вимагати обов'язкового викупу товариством акцій за спра­ведливою ціною у акціонерів, які не голосували «за», або принаймні у тих акціонерів, які голосували «проти» певних прийнятих загальними зборами рішень, які обмежують їх права.</a:t>
            </a:r>
            <a:endParaRPr lang="ru-RU" sz="1200" dirty="0" smtClean="0">
              <a:solidFill>
                <a:schemeClr val="tx1"/>
              </a:solidFill>
            </a:endParaRPr>
          </a:p>
          <a:p>
            <a:pPr lvl="0" algn="just"/>
            <a:r>
              <a:rPr lang="uk-UA" sz="1200" b="1" i="1" dirty="0" smtClean="0">
                <a:solidFill>
                  <a:schemeClr val="tx1"/>
                </a:solidFill>
              </a:rPr>
              <a:t>Забезпечення іноземним акціонерам можливостей для реалізації своїх прав нарівні з іншими акціонерами</a:t>
            </a:r>
            <a:r>
              <a:rPr lang="uk-UA" sz="1200" i="1" dirty="0" smtClean="0">
                <a:solidFill>
                  <a:schemeClr val="tx1"/>
                </a:solidFill>
              </a:rPr>
              <a:t>.</a:t>
            </a:r>
            <a:r>
              <a:rPr lang="ru-RU" sz="1200" dirty="0" smtClean="0">
                <a:solidFill>
                  <a:schemeClr val="tx1"/>
                </a:solidFill>
              </a:rPr>
              <a:t> </a:t>
            </a:r>
            <a:r>
              <a:rPr lang="uk-UA" sz="1200" dirty="0" smtClean="0">
                <a:solidFill>
                  <a:schemeClr val="tx1"/>
                </a:solidFill>
              </a:rPr>
              <a:t>З метою забезпечення іноземним акціонерам можливості реалізації своїх прав нарівні з вітчизняними акціонерами товариству слід вжива­ти розумних заходів для усунення обставин, які перешкоджають реаліза­ції такими акціонерами своїх прав. Зокрема, товариству рекомендується надсилати повідомлення про скликання загальних зборів та документи, пов'язані з порядком денним, у перекладі відповідною іноземною мовою. Крім поштового відправлення товариству доцільно додатково надсилати акціонеру таку інформацію за допомогою сучасних засобів зв'язку, таких як факс, електронна пошта тощо.</a:t>
            </a:r>
            <a:endParaRPr lang="ru-RU" sz="1200" dirty="0" smtClean="0">
              <a:solidFill>
                <a:schemeClr val="tx1"/>
              </a:solidFill>
            </a:endParaRPr>
          </a:p>
          <a:p>
            <a:pPr algn="just"/>
            <a:endParaRPr lang="ru-RU" sz="1100" dirty="0"/>
          </a:p>
        </p:txBody>
      </p:sp>
    </p:spTree>
    <p:extLst>
      <p:ext uri="{BB962C8B-B14F-4D97-AF65-F5344CB8AC3E}">
        <p14:creationId xmlns:p14="http://schemas.microsoft.com/office/powerpoint/2010/main" val="126175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84" y="764705"/>
            <a:ext cx="892124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629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Корпоративний</a:t>
            </a:r>
            <a:r>
              <a:rPr lang="ru-RU" dirty="0"/>
              <a:t> </a:t>
            </a:r>
            <a:r>
              <a:rPr lang="ru-RU" dirty="0" err="1"/>
              <a:t>секретар</a:t>
            </a:r>
            <a:r>
              <a:rPr lang="ru-RU" dirty="0"/>
              <a:t> </a:t>
            </a:r>
            <a:endParaRPr lang="uk-UA" dirty="0"/>
          </a:p>
        </p:txBody>
      </p:sp>
      <p:sp>
        <p:nvSpPr>
          <p:cNvPr id="3" name="Объект 2"/>
          <p:cNvSpPr>
            <a:spLocks noGrp="1"/>
          </p:cNvSpPr>
          <p:nvPr>
            <p:ph idx="1"/>
          </p:nvPr>
        </p:nvSpPr>
        <p:spPr/>
        <p:txBody>
          <a:bodyPr>
            <a:normAutofit fontScale="70000" lnSpcReduction="20000"/>
          </a:bodyPr>
          <a:lstStyle/>
          <a:p>
            <a:pPr algn="just"/>
            <a:r>
              <a:rPr lang="uk-UA" dirty="0" smtClean="0"/>
              <a:t>є  посадовою особою,  яка  відповідає  за  взаємодію акціонерного товариства з акціонерами та/або інвесторами, призначається НР та їй підпорядковується.</a:t>
            </a:r>
          </a:p>
          <a:p>
            <a:pPr marL="0" indent="0" algn="just">
              <a:buNone/>
            </a:pPr>
            <a:r>
              <a:rPr lang="uk-UA" b="1" dirty="0" smtClean="0"/>
              <a:t>Основними завдання корпоративного секретаря є:</a:t>
            </a:r>
          </a:p>
          <a:p>
            <a:pPr algn="just"/>
            <a:r>
              <a:rPr lang="uk-UA" dirty="0" smtClean="0"/>
              <a:t>Забезпечення, підготовка та проведення ЗЗА, засідань наглядової ради та виконавчого органу;</a:t>
            </a:r>
          </a:p>
          <a:p>
            <a:pPr algn="just"/>
            <a:r>
              <a:rPr lang="uk-UA" dirty="0" smtClean="0"/>
              <a:t>Забезпечення та надання своєчасної та достовірної інформації про товариство органам товариства та акціонерам;</a:t>
            </a:r>
          </a:p>
          <a:p>
            <a:pPr algn="just"/>
            <a:r>
              <a:rPr lang="uk-UA" dirty="0" smtClean="0"/>
              <a:t>Зберігання документів товариства, включаючи архів, зв'язок з акціонерами, в тому числі роз'яснення їх прав, розгляд звернень акціонерів щодо порушення їх прав;</a:t>
            </a:r>
          </a:p>
          <a:p>
            <a:pPr algn="just"/>
            <a:r>
              <a:rPr lang="uk-UA" dirty="0" smtClean="0"/>
              <a:t>Надання органам товариства висновків та розробка пропозицій щодо внутрішніх документів до приведення у відповідність до принципів корпоративного управління.</a:t>
            </a:r>
            <a:endParaRPr lang="uk-UA" dirty="0"/>
          </a:p>
        </p:txBody>
      </p:sp>
    </p:spTree>
    <p:extLst>
      <p:ext uri="{BB962C8B-B14F-4D97-AF65-F5344CB8AC3E}">
        <p14:creationId xmlns:p14="http://schemas.microsoft.com/office/powerpoint/2010/main" val="3902266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838200"/>
          </a:xfrm>
        </p:spPr>
        <p:txBody>
          <a:bodyPr>
            <a:normAutofit/>
          </a:bodyPr>
          <a:lstStyle/>
          <a:p>
            <a:r>
              <a:rPr lang="uk-UA" sz="3200" dirty="0"/>
              <a:t>Правління акціонерного товариства</a:t>
            </a:r>
            <a:endParaRPr lang="uk-UA" sz="3200" b="1" dirty="0"/>
          </a:p>
        </p:txBody>
      </p:sp>
      <p:sp>
        <p:nvSpPr>
          <p:cNvPr id="3" name="Объект 2"/>
          <p:cNvSpPr>
            <a:spLocks noGrp="1"/>
          </p:cNvSpPr>
          <p:nvPr>
            <p:ph idx="1"/>
          </p:nvPr>
        </p:nvSpPr>
        <p:spPr>
          <a:xfrm>
            <a:off x="304800" y="1268760"/>
            <a:ext cx="8686800" cy="5472608"/>
          </a:xfrm>
        </p:spPr>
        <p:txBody>
          <a:bodyPr>
            <a:noAutofit/>
          </a:bodyPr>
          <a:lstStyle/>
          <a:p>
            <a:pPr marL="0" indent="0" algn="just">
              <a:buNone/>
            </a:pPr>
            <a:r>
              <a:rPr lang="uk-UA" sz="1800" dirty="0"/>
              <a:t>Виконавчим органом акціонерного товариства, який здійснює керівництво його поточною діяльністю </a:t>
            </a:r>
            <a:r>
              <a:rPr lang="uk-UA" sz="1800" b="1" dirty="0"/>
              <a:t>є </a:t>
            </a:r>
            <a:r>
              <a:rPr lang="uk-UA" sz="1800" b="1" dirty="0" smtClean="0"/>
              <a:t>правління або інший орган визначений статутом.</a:t>
            </a:r>
          </a:p>
          <a:p>
            <a:pPr marL="0" indent="0" algn="just">
              <a:buNone/>
            </a:pPr>
            <a:r>
              <a:rPr lang="uk-UA" sz="1800" b="1" dirty="0" smtClean="0"/>
              <a:t>Основними </a:t>
            </a:r>
            <a:r>
              <a:rPr lang="uk-UA" sz="1800" b="1" dirty="0"/>
              <a:t>функціями правління </a:t>
            </a:r>
            <a:r>
              <a:rPr lang="uk-UA" sz="1800" dirty="0"/>
              <a:t>є:</a:t>
            </a:r>
          </a:p>
          <a:p>
            <a:pPr algn="just"/>
            <a:r>
              <a:rPr lang="uk-UA" sz="1800" dirty="0"/>
              <a:t> керівництво поточною діяльністю; </a:t>
            </a:r>
          </a:p>
          <a:p>
            <a:pPr algn="just"/>
            <a:r>
              <a:rPr lang="uk-UA" sz="1800" dirty="0"/>
              <a:t> розробка стратегії роботи;</a:t>
            </a:r>
          </a:p>
          <a:p>
            <a:pPr algn="just"/>
            <a:r>
              <a:rPr lang="uk-UA" sz="1800" dirty="0"/>
              <a:t> планування і контроль фінансової діяльності ; </a:t>
            </a:r>
          </a:p>
          <a:p>
            <a:pPr algn="just"/>
            <a:r>
              <a:rPr lang="uk-UA" sz="1800" dirty="0"/>
              <a:t> інші функції, передбачені Статутом.</a:t>
            </a:r>
          </a:p>
          <a:p>
            <a:pPr marL="0" indent="0" algn="just">
              <a:buNone/>
            </a:pPr>
            <a:r>
              <a:rPr lang="uk-UA" sz="1800" dirty="0"/>
              <a:t>Члени правління обираються як з числа </a:t>
            </a:r>
            <a:r>
              <a:rPr lang="uk-UA" sz="1800" dirty="0" smtClean="0"/>
              <a:t>акціонерів, так </a:t>
            </a:r>
            <a:r>
              <a:rPr lang="uk-UA" sz="1800" dirty="0"/>
              <a:t>і </a:t>
            </a:r>
            <a:r>
              <a:rPr lang="uk-UA" sz="1800" dirty="0" smtClean="0"/>
              <a:t>не акціонерів </a:t>
            </a:r>
            <a:r>
              <a:rPr lang="uk-UA" sz="1800" dirty="0"/>
              <a:t>зборами акціонерів.</a:t>
            </a:r>
          </a:p>
          <a:p>
            <a:pPr algn="just"/>
            <a:r>
              <a:rPr lang="uk-UA" sz="1800" dirty="0" smtClean="0"/>
              <a:t>Права та обов’язки членів виконавчого органу акціонерного товариства визначаються Законом України Про акціонерні товариства, іншими актами законодавства, статутом товариства або положенням про виконавчий орган товариства, а також трудовим договором, що укладається з кожним членом виконавчого органу. Від імені товариства трудовий договір підписує голова наглядової ради чи особа, уповноважена на те наглядовою радою.</a:t>
            </a:r>
          </a:p>
          <a:p>
            <a:pPr algn="just"/>
            <a:r>
              <a:rPr lang="uk-UA" sz="1800" dirty="0" smtClean="0"/>
              <a:t>Кількісний склад виконавчого органу, порядок призначення його членів визначаються статутом товариства. </a:t>
            </a:r>
          </a:p>
          <a:p>
            <a:pPr algn="just"/>
            <a:endParaRPr lang="uk-UA" sz="1800" dirty="0"/>
          </a:p>
        </p:txBody>
      </p:sp>
    </p:spTree>
    <p:extLst>
      <p:ext uri="{BB962C8B-B14F-4D97-AF65-F5344CB8AC3E}">
        <p14:creationId xmlns:p14="http://schemas.microsoft.com/office/powerpoint/2010/main" val="3519669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Правління </a:t>
            </a:r>
            <a:r>
              <a:rPr lang="uk-UA" dirty="0"/>
              <a:t>акціонерного товариства</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22" y="1571625"/>
            <a:ext cx="8593850" cy="527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823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0"/>
            <a:ext cx="69847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70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Правління акціонерного товариства</a:t>
            </a:r>
            <a:endParaRPr lang="ru-RU" dirty="0"/>
          </a:p>
        </p:txBody>
      </p:sp>
      <p:sp>
        <p:nvSpPr>
          <p:cNvPr id="3" name="Объект 2"/>
          <p:cNvSpPr>
            <a:spLocks noGrp="1"/>
          </p:cNvSpPr>
          <p:nvPr>
            <p:ph idx="1"/>
          </p:nvPr>
        </p:nvSpPr>
        <p:spPr>
          <a:xfrm>
            <a:off x="179512" y="1295400"/>
            <a:ext cx="8812088" cy="5562600"/>
          </a:xfrm>
        </p:spPr>
        <p:txBody>
          <a:bodyPr>
            <a:noAutofit/>
          </a:bodyPr>
          <a:lstStyle/>
          <a:p>
            <a:pPr algn="just"/>
            <a:r>
              <a:rPr lang="uk-UA" sz="1400" dirty="0"/>
              <a:t>На вимогу наглядової ради, але не рідше одного разу на три місяці, ви­конавчий орган повинен подавати раді у письмовій формі звіт про фінан­сово-господарський стан товариства та хід виконання планів та завдань. Крім цього, виконавчий орган зобов'язаний своєчасно надавати членам наглядової ради на їх вимогу повну та достовірну інформацію, необхідну для належного виконання радою своїх функцій. За підсумками року ви­конавчий орган повинен звітувати перед загальними зборами про свою діяльність та загальний стан товариства.</a:t>
            </a:r>
            <a:endParaRPr lang="ru-RU" sz="1400" dirty="0"/>
          </a:p>
          <a:p>
            <a:pPr algn="just"/>
            <a:r>
              <a:rPr lang="uk-UA" sz="1400" dirty="0"/>
              <a:t>Звіти, підготовлені у письмовій формі, та всі документи, пов'язані з ними, слід передавати членам наглядової ради принаймні за тиждень до чергового засідання для того, щоб члени ради могли ознайомитися з документами та дати їм належну оцінку. У разі відхилення напряму діяльності товариства від попередньо визначених планів та мети вико­навчий орган при наданні звітів повинен вказувати на це з наданням відповідних пояснень. Участь членів виконавчого органу у засіданнях наглядової ради, на яких розглядається звітність виконавчого органу, є обов'язковою.</a:t>
            </a:r>
            <a:endParaRPr lang="ru-RU" sz="1400" dirty="0"/>
          </a:p>
          <a:p>
            <a:pPr algn="just"/>
            <a:r>
              <a:rPr lang="uk-UA" sz="1400" dirty="0"/>
              <a:t>Виконавчий орган повинен негайно та у повному обсязі інформувати наглядову раду про надзвичайні події. Інформація, що надається раді ви­конавчим органом, повинна бути повною та достовірною.</a:t>
            </a:r>
            <a:endParaRPr lang="ru-RU" sz="1400" dirty="0"/>
          </a:p>
          <a:p>
            <a:pPr algn="just"/>
            <a:r>
              <a:rPr lang="uk-UA" sz="1400" dirty="0"/>
              <a:t>Звіт виконавчого органу загальним зборам акціонерів має включати інформацію, яка </a:t>
            </a:r>
            <a:r>
              <a:rPr lang="uk-UA" sz="1400" dirty="0" err="1"/>
              <a:t>надасть</a:t>
            </a:r>
            <a:r>
              <a:rPr lang="uk-UA" sz="1400" dirty="0"/>
              <a:t> можливість акціонерам детально обговорити та критично оцінити стратегію, ризики, напрями діяльності та фінансові ре­зультати діяльності товариства.</a:t>
            </a:r>
            <a:endParaRPr lang="ru-RU" sz="1400" dirty="0"/>
          </a:p>
          <a:p>
            <a:r>
              <a:rPr lang="uk-UA" sz="1400" dirty="0"/>
              <a:t>Оцінка діяльності виконавчого органу та його членів повинна про­водитись щороку, але на практиці наглядова рада повинна давати свою оцінку діяльності виконавчого органу постійно під час своїх засідань.</a:t>
            </a:r>
            <a:endParaRPr lang="ru-RU" sz="1400" dirty="0"/>
          </a:p>
          <a:p>
            <a:r>
              <a:rPr lang="uk-UA" sz="1400" dirty="0"/>
              <a:t>Значні недоліки в роботі та помилки при виконанні своїх обов'язків повинні бути підставою для притягнення до відповідальності членів ви­конавчого органу, включаючи їх відкликання.</a:t>
            </a:r>
            <a:endParaRPr lang="ru-RU" sz="1400" dirty="0"/>
          </a:p>
          <a:p>
            <a:r>
              <a:rPr lang="uk-UA" sz="1400" dirty="0"/>
              <a:t>Таким чином, у системі корпоративних відносин в Україні закріпле­но </a:t>
            </a:r>
            <a:r>
              <a:rPr lang="uk-UA" sz="1400" i="1" dirty="0"/>
              <a:t>розмежування функцій управління та контролю </a:t>
            </a:r>
            <a:r>
              <a:rPr lang="uk-UA" sz="1400" dirty="0"/>
              <a:t>у випадках створен­ня наглядової ради, а також визначено мінімальні повноваження органів управління. При цьому товариствам надається можливість розширити повноваження цих органів.</a:t>
            </a:r>
            <a:endParaRPr lang="ru-RU" sz="1400" dirty="0"/>
          </a:p>
          <a:p>
            <a:endParaRPr lang="ru-RU" sz="1400" dirty="0"/>
          </a:p>
        </p:txBody>
      </p:sp>
    </p:spTree>
    <p:extLst>
      <p:ext uri="{BB962C8B-B14F-4D97-AF65-F5344CB8AC3E}">
        <p14:creationId xmlns:p14="http://schemas.microsoft.com/office/powerpoint/2010/main" val="2862133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rmAutofit fontScale="90000"/>
          </a:bodyPr>
          <a:lstStyle/>
          <a:p>
            <a:r>
              <a:rPr lang="uk-UA" dirty="0" smtClean="0"/>
              <a:t>Ревізійна комісія акціонерного товариства</a:t>
            </a:r>
            <a:endParaRPr lang="uk-UA" dirty="0"/>
          </a:p>
        </p:txBody>
      </p:sp>
      <p:sp>
        <p:nvSpPr>
          <p:cNvPr id="3" name="Объект 2"/>
          <p:cNvSpPr>
            <a:spLocks noGrp="1"/>
          </p:cNvSpPr>
          <p:nvPr>
            <p:ph idx="1"/>
          </p:nvPr>
        </p:nvSpPr>
        <p:spPr>
          <a:xfrm>
            <a:off x="304800" y="1124744"/>
            <a:ext cx="8686800" cy="5733256"/>
          </a:xfrm>
        </p:spPr>
        <p:txBody>
          <a:bodyPr>
            <a:normAutofit fontScale="25000" lnSpcReduction="20000"/>
          </a:bodyPr>
          <a:lstStyle/>
          <a:p>
            <a:pPr algn="just"/>
            <a:r>
              <a:rPr lang="ru-RU" sz="5600" dirty="0"/>
              <a:t>Для </a:t>
            </a:r>
            <a:r>
              <a:rPr lang="uk-UA" sz="5600" dirty="0" smtClean="0"/>
              <a:t>проведення перевірки фінансово-господарської діяльності акціонерного товариства загальні збори обирають ревізійну комісію (ревізора</a:t>
            </a:r>
            <a:r>
              <a:rPr lang="ru-RU" sz="5600" dirty="0" smtClean="0"/>
              <a:t>).</a:t>
            </a:r>
            <a:endParaRPr lang="uk-UA" sz="5600" dirty="0" smtClean="0"/>
          </a:p>
          <a:p>
            <a:pPr algn="just"/>
            <a:r>
              <a:rPr lang="uk-UA" sz="5600" b="1" dirty="0" smtClean="0"/>
              <a:t>Ревізійна комісія </a:t>
            </a:r>
            <a:r>
              <a:rPr lang="uk-UA" sz="5600" dirty="0" smtClean="0"/>
              <a:t>– орган, що контролює фінансово-господарську діяльність виконавчого органу (фактично не може бути віднесена до органів управління, оскільки не наділена ніякими владними повноваженнями).</a:t>
            </a:r>
          </a:p>
          <a:p>
            <a:pPr algn="just"/>
            <a:r>
              <a:rPr lang="ru-RU" sz="5600" dirty="0"/>
              <a:t>Голова </a:t>
            </a:r>
            <a:r>
              <a:rPr lang="uk-UA" sz="5600" dirty="0" smtClean="0"/>
              <a:t>ревізійної комісії обирається членами ревізійної комісії з їх числа простою більшістю, якщо інше не передбачено статутом або положенням про ревізійну комісію акціонерного товариства.</a:t>
            </a:r>
          </a:p>
          <a:p>
            <a:pPr algn="just"/>
            <a:r>
              <a:rPr lang="uk-UA" sz="5600" dirty="0" smtClean="0"/>
              <a:t>Порядок діяльності ревізійної комісії та її кількісний склад затверджуються загальними зборами акціонерів згідно зі статутом товариства. Як правило, в середньому за розмірами акціонерному товаристві створюється </a:t>
            </a:r>
            <a:r>
              <a:rPr lang="uk-UA" sz="5600" b="1" dirty="0" smtClean="0"/>
              <a:t>ревізійна комісія в складі трьох чоловік</a:t>
            </a:r>
            <a:r>
              <a:rPr lang="uk-UA" sz="5600" dirty="0" smtClean="0"/>
              <a:t>, хоча кількісний склад може бути й іншим. До складу ревізійної комісії не обираються головний бухгалтер та його заступники, оскільки ревізійна комісія перевіряє насамперед їх звітність. Найбільш доцільним є обрання в ревізійну комісію бухгалтерських працівників акціонерів — юридичних осіб, в інших випадках — акціонерів, які обізнані з фінансово-економічною роботою.</a:t>
            </a:r>
          </a:p>
          <a:p>
            <a:pPr algn="just"/>
            <a:r>
              <a:rPr lang="uk-UA" sz="5600" dirty="0" smtClean="0"/>
              <a:t>Ревізійна комісія (ревізор) може обиратися для проведення спеціальної перевірки фінансово-господарської діяльності товариства або на визначений період. Строк повноважень членів ревізійної комісії (ревізора) встановлюється на період до дати проведення чергових річних загальних зборів, якщо статутом товариства, або положенням про ревізійну комісію, або рішенням загальних зборів акціонерного товариства не передбачено інший строк повноважень, але не більше ніж на п’ять років.</a:t>
            </a:r>
          </a:p>
          <a:p>
            <a:pPr algn="just"/>
            <a:r>
              <a:rPr lang="uk-UA" sz="5600" dirty="0" smtClean="0"/>
              <a:t>Спеціальна перевірка фінансово-господарської діяльності акціонерного товариства проводиться за його рахунок ревізійною комісією (ревізором), а в разі її відсутності — аудитором. Така перевірка проводиться за ініціативою ревізійної комісії (ревізора), за рішенням загальних зборів, наглядової ради, виконавчого органу або на вимогу акціонерів (акціонера), які на момент подання вимоги сукупно є власниками не менше ніж 10% простих акцій товариства.</a:t>
            </a:r>
          </a:p>
          <a:p>
            <a:pPr algn="just"/>
            <a:r>
              <a:rPr lang="ru-RU" sz="5600" dirty="0" smtClean="0"/>
              <a:t>Члени </a:t>
            </a:r>
            <a:r>
              <a:rPr lang="uk-UA" sz="5600" dirty="0" smtClean="0"/>
              <a:t>ревізійної комісії (ревізор) мають право бути присутніми на загальних зборах та брати участь в обговоренні питань порядку денного з правом дорадчого голосу. Крім того, ревізійна комісія має право вносити пропозиції </a:t>
            </a:r>
            <a:r>
              <a:rPr lang="ru-RU" sz="5600" dirty="0" smtClean="0"/>
              <a:t>до порядку денного </a:t>
            </a:r>
            <a:r>
              <a:rPr lang="uk-UA" sz="5600" dirty="0" smtClean="0"/>
              <a:t>загальних зборів та вимагати скликання позачергових загальних зборів.</a:t>
            </a:r>
          </a:p>
          <a:p>
            <a:pPr algn="just"/>
            <a:r>
              <a:rPr lang="uk-UA" sz="5600" dirty="0" smtClean="0"/>
              <a:t>Члени ревізійної комісії (ревізор) мають право брати участь у засіданнях наглядової ради та виконавчого органу у випадках, передбачених Законом України Про акціонерні товариства, статутом або внутрішніми положеннями товариства.</a:t>
            </a:r>
          </a:p>
          <a:p>
            <a:pPr marL="0" indent="0" algn="just">
              <a:buNone/>
            </a:pPr>
            <a:endParaRPr lang="uk-UA" sz="5600" dirty="0"/>
          </a:p>
        </p:txBody>
      </p:sp>
    </p:spTree>
    <p:extLst>
      <p:ext uri="{BB962C8B-B14F-4D97-AF65-F5344CB8AC3E}">
        <p14:creationId xmlns:p14="http://schemas.microsoft.com/office/powerpoint/2010/main" val="1273404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671"/>
            <a:ext cx="9144000" cy="540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699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88" y="492125"/>
            <a:ext cx="8838008" cy="311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8488" y="3917252"/>
            <a:ext cx="8945512" cy="2585323"/>
          </a:xfrm>
          <a:prstGeom prst="rect">
            <a:avLst/>
          </a:prstGeom>
        </p:spPr>
        <p:txBody>
          <a:bodyPr wrap="square">
            <a:spAutoFit/>
          </a:bodyPr>
          <a:lstStyle/>
          <a:p>
            <a:pPr algn="just"/>
            <a:r>
              <a:rPr lang="ru-RU" sz="1600" dirty="0"/>
              <a:t>Члени </a:t>
            </a:r>
            <a:r>
              <a:rPr lang="uk-UA" sz="1600" dirty="0" smtClean="0"/>
              <a:t>ревізійної  комісії  (ревізор)  не  можуть  входити  до складу лічильної комісії товариства. </a:t>
            </a:r>
          </a:p>
          <a:p>
            <a:pPr algn="just"/>
            <a:r>
              <a:rPr lang="uk-UA" sz="1600" dirty="0" smtClean="0"/>
              <a:t>Виконавчий орган зобов’язаний забезпечити членам ревізійної комісії (ревізору) доступ до інформації про товариство.</a:t>
            </a:r>
          </a:p>
          <a:p>
            <a:pPr algn="just"/>
            <a:r>
              <a:rPr lang="uk-UA" sz="1600" dirty="0" smtClean="0"/>
              <a:t>Як правило, ревізійна комісія доповідає про результати проведених нею перевірок загальним зборам акціонерного товариства. Якщо перевірки ініціювала наглядова рада або сама ревізійна комісія, то результати доповідаються наглядовій раді акціонерного товариства. Ревізійна комісія зобов’язана вимагати позачергового скликання загальних зборів акціонерів у разі виникнення загрози суттєвим інтересам акціонерного товариства або виявлення зловживань, вчинених посадовими особами.</a:t>
            </a:r>
          </a:p>
          <a:p>
            <a:endParaRPr lang="uk-UA" dirty="0"/>
          </a:p>
        </p:txBody>
      </p:sp>
    </p:spTree>
    <p:extLst>
      <p:ext uri="{BB962C8B-B14F-4D97-AF65-F5344CB8AC3E}">
        <p14:creationId xmlns:p14="http://schemas.microsoft.com/office/powerpoint/2010/main" val="3159202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688" y="260648"/>
            <a:ext cx="8686800" cy="841248"/>
          </a:xfrm>
        </p:spPr>
        <p:txBody>
          <a:bodyPr>
            <a:noAutofit/>
          </a:bodyPr>
          <a:lstStyle/>
          <a:p>
            <a:r>
              <a:rPr lang="uk-UA" sz="2800" dirty="0"/>
              <a:t>Інформація, що повинна міститися у висновку ревізійної комісії</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8964488" cy="484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8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95400"/>
            <a:ext cx="9036496" cy="5562600"/>
          </a:xfrm>
        </p:spPr>
        <p:txBody>
          <a:bodyPr>
            <a:noAutofit/>
          </a:bodyPr>
          <a:lstStyle/>
          <a:p>
            <a:pPr algn="just"/>
            <a:r>
              <a:rPr lang="uk-UA" sz="1200" dirty="0"/>
              <a:t>У корпоративні відносини вступають </a:t>
            </a:r>
            <a:r>
              <a:rPr lang="uk-UA" sz="1200" b="1" i="1" dirty="0"/>
              <a:t>співробітники, </a:t>
            </a:r>
            <a:r>
              <a:rPr lang="uk-UA" sz="1200" dirty="0"/>
              <a:t>але залежно від того, на якому ієрархічному рівні в корпорації вони знаходяться, ці відносини будуть різнитись. Так взаємовідносини між корпорацією і ме­неджментом мають одну спрямованість, а виконавців - іншу. Відносини між менеджментом та виконавцями в середині корпорації спрямовані на створення балансу інтересів між особистими цілями персоналу та досяг­ненням </a:t>
            </a:r>
            <a:r>
              <a:rPr lang="uk-UA" sz="1200" dirty="0" err="1"/>
              <a:t>загальнокорпоративних</a:t>
            </a:r>
            <a:r>
              <a:rPr lang="uk-UA" sz="1200" dirty="0"/>
              <a:t> цілей.</a:t>
            </a:r>
            <a:endParaRPr lang="ru-RU" sz="1200" dirty="0"/>
          </a:p>
          <a:p>
            <a:pPr algn="just"/>
            <a:r>
              <a:rPr lang="uk-UA" sz="1200" dirty="0"/>
              <a:t>Менеджмент та акціонери вступають між собою у корпоративні від­носини переважно відносно здійснення ефективного управління акціо­нерним капіталом. До внутрішніх корпоративних відносин належать від­носини між акціонерами та працівниками корпорації та менеджментом і працівниками корпорації.</a:t>
            </a:r>
            <a:endParaRPr lang="ru-RU" sz="1200" dirty="0"/>
          </a:p>
          <a:p>
            <a:pPr algn="just"/>
            <a:r>
              <a:rPr lang="uk-UA" sz="1200" b="1" i="1" dirty="0"/>
              <a:t>До зовнішніх корпоративних відносин </a:t>
            </a:r>
            <a:r>
              <a:rPr lang="uk-UA" sz="1200" b="1" dirty="0"/>
              <a:t>відносяться відносини корпо­рації з інвесторами та кредиторами, споживачами продукції, громадою, на території якої розташоване товариство, а також з державними органа­ми та органами місцевого самоврядування.</a:t>
            </a:r>
            <a:endParaRPr lang="ru-RU" sz="1200" b="1" dirty="0"/>
          </a:p>
          <a:p>
            <a:pPr algn="just"/>
            <a:r>
              <a:rPr lang="uk-UA" sz="1200" dirty="0"/>
              <a:t>Інвестори і кредитори забезпечують фінансовий бік реалізації стра­тегічних та тактичних корпоративних рішень. Корпоративні відносини з інвесторами та кредиторами спрямовані на те, щоб виправдати їхні очі­кування відносно своєчасного повернення та віддачі вкладених коштів, що забезпечується постійним здійсненням обміну інформацією.</a:t>
            </a:r>
            <a:endParaRPr lang="ru-RU" sz="1200" dirty="0"/>
          </a:p>
          <a:p>
            <a:pPr algn="just"/>
            <a:r>
              <a:rPr lang="uk-UA" sz="1200" dirty="0"/>
              <a:t>Товариство повинно поважати права та враховувати законні інтереси </a:t>
            </a:r>
            <a:r>
              <a:rPr lang="uk-UA" sz="1200" b="1" i="1" dirty="0"/>
              <a:t>зацікавлених осіб </a:t>
            </a:r>
            <a:r>
              <a:rPr lang="uk-UA" sz="1200" dirty="0"/>
              <a:t>(осіб, які мають легітимний інтерес у діяльності то­вариства, тобто таких, які певною мірою залежать від товариства або можуть впливати на його діяльність). До зацікавлених осіб передусім належать </a:t>
            </a:r>
            <a:r>
              <a:rPr lang="uk-UA" sz="1200" b="1" dirty="0"/>
              <a:t>працівники, кредитори, споживачі продукції товариства, тери­торіальна громада</a:t>
            </a:r>
            <a:r>
              <a:rPr lang="uk-UA" sz="1200" dirty="0"/>
              <a:t>, на території якої розташоване товариство, а також від­повідні </a:t>
            </a:r>
            <a:r>
              <a:rPr lang="uk-UA" sz="1200" b="1" dirty="0"/>
              <a:t>державні органи та органи місцевого самоврядування</a:t>
            </a:r>
            <a:r>
              <a:rPr lang="uk-UA" sz="1200" dirty="0"/>
              <a:t>).</a:t>
            </a:r>
            <a:endParaRPr lang="ru-RU" sz="1200" dirty="0"/>
          </a:p>
          <a:p>
            <a:pPr marL="0" indent="0" algn="just">
              <a:buNone/>
            </a:pPr>
            <a:r>
              <a:rPr lang="uk-UA" sz="1200" b="1" i="1" dirty="0"/>
              <a:t>Для забезпечення дотримання передбачених чинним законодав­ством прав та інтересів зацікавлених осіб товариство керується на­ступними положеннями:</a:t>
            </a:r>
            <a:endParaRPr lang="ru-RU" sz="1200" dirty="0"/>
          </a:p>
          <a:p>
            <a:pPr lvl="0" algn="just"/>
            <a:r>
              <a:rPr lang="uk-UA" sz="1200" dirty="0"/>
              <a:t>здійснюючи свою діяльність, товариство не повинно порушувати пра­ва зацікавлених осіб, які зазначені чинним законодавством (цивіль­ним, господарським, трудовим, про охорону навколишнього середо­вища тощо);</a:t>
            </a:r>
            <a:endParaRPr lang="ru-RU" sz="1200" dirty="0"/>
          </a:p>
          <a:p>
            <a:pPr lvl="0" algn="just"/>
            <a:r>
              <a:rPr lang="uk-UA" sz="1200" dirty="0"/>
              <a:t>при прийнятті рішень або здійсненні дій, що можуть тим чи іншим чином вплинути на зацікавлених осіб товариство повинно врахову­вати їхні інтереси. До таких випадків належать, зокрема, реалізація товариством соціальних та екологічних програм, створення робочих місць, формування та зміна розміру статутного капіталу товариства, емісія цінних паперів, реорганізація та ліквідація товариства тощо;</a:t>
            </a:r>
            <a:endParaRPr lang="ru-RU" sz="1200" dirty="0"/>
          </a:p>
          <a:p>
            <a:pPr algn="just"/>
            <a:r>
              <a:rPr lang="uk-UA" sz="1200" dirty="0" smtClean="0"/>
              <a:t>для </a:t>
            </a:r>
            <a:r>
              <a:rPr lang="uk-UA" sz="1200" dirty="0"/>
              <a:t>ефективної співпраці товариство повинно забезпечити зацікавле­ним особам доступ до інформації про товариство. Інформаційна політика товариства повинна враховувати право зацікав­лених осіб на отримання повної та достовірної інформації про товариство.</a:t>
            </a:r>
            <a:endParaRPr lang="ru-RU" sz="1200" dirty="0"/>
          </a:p>
          <a:p>
            <a:pPr algn="just"/>
            <a:endParaRPr lang="ru-RU" sz="1200" dirty="0"/>
          </a:p>
        </p:txBody>
      </p:sp>
    </p:spTree>
    <p:extLst>
      <p:ext uri="{BB962C8B-B14F-4D97-AF65-F5344CB8AC3E}">
        <p14:creationId xmlns:p14="http://schemas.microsoft.com/office/powerpoint/2010/main" val="941090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0"/>
            <a:ext cx="8686800" cy="6080125"/>
          </a:xfrm>
        </p:spPr>
        <p:txBody>
          <a:bodyPr>
            <a:normAutofit/>
          </a:bodyPr>
          <a:lstStyle/>
          <a:p>
            <a:pPr marL="0" indent="0" algn="ctr">
              <a:buNone/>
            </a:pPr>
            <a:r>
              <a:rPr lang="uk-UA" sz="5400" b="1" dirty="0" smtClean="0"/>
              <a:t>Дякую за увагу!</a:t>
            </a:r>
            <a:endParaRPr lang="uk-UA" sz="5400" b="1"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844824"/>
            <a:ext cx="5616624" cy="384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6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04800" y="1295400"/>
            <a:ext cx="8686800" cy="4784725"/>
          </a:xfrm>
        </p:spPr>
        <p:txBody>
          <a:bodyPr>
            <a:normAutofit fontScale="55000" lnSpcReduction="20000"/>
          </a:bodyPr>
          <a:lstStyle/>
          <a:p>
            <a:pPr algn="just"/>
            <a:r>
              <a:rPr lang="uk-UA" dirty="0"/>
              <a:t>Зовнішні корпоративні відносини формуються також із іншими </a:t>
            </a:r>
            <a:r>
              <a:rPr lang="uk-UA" dirty="0" smtClean="0"/>
              <a:t>зацікавленими </a:t>
            </a:r>
            <a:r>
              <a:rPr lang="uk-UA" dirty="0"/>
              <a:t>особами такими як </a:t>
            </a:r>
            <a:r>
              <a:rPr lang="uk-UA" b="1" dirty="0"/>
              <a:t>постачальники, конкуренти та споживачі.</a:t>
            </a:r>
            <a:endParaRPr lang="ru-RU" b="1" dirty="0"/>
          </a:p>
          <a:p>
            <a:pPr algn="just"/>
            <a:r>
              <a:rPr lang="uk-UA" b="1" dirty="0"/>
              <a:t>Споживачі</a:t>
            </a:r>
            <a:r>
              <a:rPr lang="uk-UA" dirty="0"/>
              <a:t> визначають необхідність існування корпорації, спрямованість її діяльності, перспективи розвитку та ефективність функціонування. Відно­сини споживачі-корпорація визначають результати діяльності корпорації. Ці відносини формуються як результат задоволення певних потреб споживачів і забезпечуються відповідними інформаційними та товарними потоками.</a:t>
            </a:r>
            <a:endParaRPr lang="ru-RU" dirty="0"/>
          </a:p>
          <a:p>
            <a:pPr algn="just"/>
            <a:r>
              <a:rPr lang="uk-UA" b="1" dirty="0"/>
              <a:t>Постачальники</a:t>
            </a:r>
            <a:r>
              <a:rPr lang="uk-UA" dirty="0"/>
              <a:t> забезпечують необхідні обсяги виробництва корпора­ції, тому взаємовідносини між корпорацією і постачальниками визнача­ються рівнем товарно-матеріальних, грошових та інформаційних потоків.</a:t>
            </a:r>
            <a:endParaRPr lang="ru-RU" dirty="0"/>
          </a:p>
          <a:p>
            <a:pPr algn="just"/>
            <a:r>
              <a:rPr lang="uk-UA" dirty="0"/>
              <a:t>Особливу роль відіграють зовнішні корпоративні відносини, які здійс­нюються на рівні держава-корпорація. Держава створює правове поле ді­яльності корпорації, умови її функціонування, корпорація забезпечує вико­нання цих умов та приймає участь у формуванні грошових потоків держав­ного і місцевого бюджетів через сплату податків та здійснення обов'язкових платежів</a:t>
            </a:r>
            <a:r>
              <a:rPr lang="uk-UA" dirty="0" smtClean="0"/>
              <a:t>.</a:t>
            </a:r>
            <a:endParaRPr lang="ru-RU" dirty="0"/>
          </a:p>
          <a:p>
            <a:pPr algn="just"/>
            <a:r>
              <a:rPr lang="uk-UA" b="1" i="1" dirty="0"/>
              <a:t>Соціальна відповідальність </a:t>
            </a:r>
            <a:r>
              <a:rPr lang="uk-UA" dirty="0"/>
              <a:t>діяльності корпорації знаходить своє ві­дображення у дотриманні корпорацією етичних норм поведінки у сус­пільстві. Контролює діяльність корпорації громадськість через засоби масової інформації та громадські організації, створюючи певний імідж корпорації, її власникам та діяльності. Це особливий тип зовнішніх кор­поративних відносин.</a:t>
            </a:r>
            <a:endParaRPr lang="ru-RU" dirty="0"/>
          </a:p>
          <a:p>
            <a:pPr algn="just"/>
            <a:endParaRPr lang="ru-RU" dirty="0"/>
          </a:p>
        </p:txBody>
      </p:sp>
    </p:spTree>
    <p:extLst>
      <p:ext uri="{BB962C8B-B14F-4D97-AF65-F5344CB8AC3E}">
        <p14:creationId xmlns:p14="http://schemas.microsoft.com/office/powerpoint/2010/main" val="210359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Autofit/>
          </a:bodyPr>
          <a:lstStyle/>
          <a:p>
            <a:r>
              <a:rPr lang="uk-UA" sz="2400" dirty="0" smtClean="0"/>
              <a:t>4.2. ОСОБЛИВОСТІ СТВОРЕННЯ КОРПОРАЦІЙ В УКРАЇНІ</a:t>
            </a:r>
            <a:endParaRPr lang="ru-RU" sz="2400" dirty="0"/>
          </a:p>
        </p:txBody>
      </p:sp>
      <p:sp>
        <p:nvSpPr>
          <p:cNvPr id="3" name="Содержимое 2"/>
          <p:cNvSpPr>
            <a:spLocks noGrp="1"/>
          </p:cNvSpPr>
          <p:nvPr>
            <p:ph idx="1"/>
          </p:nvPr>
        </p:nvSpPr>
        <p:spPr>
          <a:xfrm>
            <a:off x="179512" y="1124744"/>
            <a:ext cx="8812088" cy="5616624"/>
          </a:xfrm>
        </p:spPr>
        <p:txBody>
          <a:bodyPr>
            <a:normAutofit fontScale="47500" lnSpcReduction="20000"/>
          </a:bodyPr>
          <a:lstStyle/>
          <a:p>
            <a:pPr algn="just"/>
            <a:r>
              <a:rPr lang="uk-UA" sz="3600" dirty="0"/>
              <a:t>Корпорації створюються переважно для ведення підприємницької ді­яльності, в тому разі, коли власність може бути персоніфікована, тому основними учасниками корпоративних відносин виступають </a:t>
            </a:r>
            <a:r>
              <a:rPr lang="uk-UA" sz="3600" b="1" dirty="0"/>
              <a:t>акціонери.</a:t>
            </a:r>
            <a:r>
              <a:rPr lang="uk-UA" sz="3600" dirty="0"/>
              <a:t> Засновниками корпорації можуть бути підприємства, установи, організа­ції, тобто юридичні особи, а також фізичні особи.</a:t>
            </a:r>
            <a:endParaRPr lang="ru-RU" sz="3600" dirty="0"/>
          </a:p>
          <a:p>
            <a:pPr algn="just"/>
            <a:r>
              <a:rPr lang="uk-UA" sz="3600" dirty="0"/>
              <a:t>Найбільш розповсюдженою формою корпорацій в світі виступають акціонерні товариства. </a:t>
            </a:r>
            <a:r>
              <a:rPr lang="uk-UA" sz="3600" b="1" i="1" dirty="0"/>
              <a:t>Акціонерним </a:t>
            </a:r>
            <a:r>
              <a:rPr lang="uk-UA" sz="3600" dirty="0"/>
              <a:t>є товариство, статутний </a:t>
            </a:r>
            <a:r>
              <a:rPr lang="uk-UA" sz="3600" dirty="0" smtClean="0"/>
              <a:t>капітал якого </a:t>
            </a:r>
            <a:r>
              <a:rPr lang="uk-UA" sz="3600" dirty="0"/>
              <a:t>поділений на визначену кількість акцій однакової номінальної </a:t>
            </a:r>
            <a:r>
              <a:rPr lang="uk-UA" sz="3600" dirty="0" smtClean="0"/>
              <a:t>вар­тості</a:t>
            </a:r>
            <a:r>
              <a:rPr lang="uk-UA" sz="3600" dirty="0"/>
              <a:t>.</a:t>
            </a:r>
            <a:endParaRPr lang="ru-RU" sz="3600" dirty="0"/>
          </a:p>
          <a:p>
            <a:pPr algn="just"/>
            <a:r>
              <a:rPr lang="uk-UA" sz="3600" dirty="0"/>
              <a:t>Акціонерне товариство має певні ознаки, які характерні лише для ньо­го. Акціонерне товариство самостійно відповідає за своїми зобов'язання­ми усім своїм майном. Оскільки акціонерне товариство належить до гос­подарських товариств, то акціонери не відповідають за зобов'язаннями товариства і несуть ризик збитків, пов'язаних з діяльністю товариства, у межах вартості акцій, що їм належать.</a:t>
            </a:r>
            <a:endParaRPr lang="ru-RU" sz="3600" dirty="0"/>
          </a:p>
          <a:p>
            <a:pPr algn="just"/>
            <a:r>
              <a:rPr lang="uk-UA" sz="3600" dirty="0"/>
              <a:t>Акціонерне товариство може бути створене юридичними та (або) фі­зичними особами.</a:t>
            </a:r>
            <a:endParaRPr lang="ru-RU" sz="3600" dirty="0"/>
          </a:p>
          <a:p>
            <a:pPr algn="just"/>
            <a:r>
              <a:rPr lang="uk-UA" sz="3600" b="1" i="1" dirty="0"/>
              <a:t>Мета створення корпорації </a:t>
            </a:r>
            <a:r>
              <a:rPr lang="uk-UA" sz="3600" dirty="0"/>
              <a:t>полягає у максимізації добробуту акціо­нерів за рахунок зростання ринкової вартості акцій товариства, а також отримання акціонерами </a:t>
            </a:r>
            <a:r>
              <a:rPr lang="uk-UA" sz="3600" dirty="0" smtClean="0"/>
              <a:t>дивідендів.</a:t>
            </a:r>
            <a:r>
              <a:rPr lang="uk-UA" sz="3600" dirty="0"/>
              <a:t> Мета створення товариства визначається у статуті товариства</a:t>
            </a:r>
            <a:r>
              <a:rPr lang="uk-UA" sz="3600" dirty="0" smtClean="0"/>
              <a:t>.</a:t>
            </a:r>
          </a:p>
          <a:p>
            <a:pPr algn="just"/>
            <a:r>
              <a:rPr lang="uk-UA" sz="3600" dirty="0"/>
              <a:t>Засновники акціонерного товариства підписують між собою дого­вір, який визначає порядок здійснення ними загальної діяльності щодо створення товариства, відповідальності перед особами, які підписались на акції, та третіми особами. У цей час засновники несуть солідарну відповідальність за зобов'язаннями, які виникли до реєстрації акціонер­ного товариства. Цей договір укладається в письмовій формі. Якщо за­сновниками товариства є фізичні особи, він повинен бути засвідчений нотаріально</a:t>
            </a:r>
            <a:r>
              <a:rPr lang="uk-UA" sz="3600" dirty="0" smtClean="0"/>
              <a:t>.</a:t>
            </a:r>
          </a:p>
          <a:p>
            <a:pPr algn="just"/>
            <a:r>
              <a:rPr lang="uk-UA" sz="3600" dirty="0"/>
              <a:t>Після рішення засновників щодо створення акціонерного товариства, робиться повідомлення щодо підписки на акції, проводяться установчі збори та державна реєстрація</a:t>
            </a:r>
            <a:r>
              <a:rPr lang="uk-UA" sz="3600" dirty="0" smtClean="0"/>
              <a:t>.</a:t>
            </a:r>
          </a:p>
          <a:p>
            <a:pPr algn="just"/>
            <a:endParaRPr lang="ru-RU" dirty="0"/>
          </a:p>
          <a:p>
            <a:pPr algn="just"/>
            <a:endParaRPr 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rmAutofit/>
          </a:bodyPr>
          <a:lstStyle/>
          <a:p>
            <a:r>
              <a:rPr lang="uk-UA" sz="2700" dirty="0">
                <a:effectLst/>
              </a:rPr>
              <a:t>Умовно організаційну схему створення корпорації можна поділити на </a:t>
            </a:r>
            <a:r>
              <a:rPr lang="uk-UA" sz="2700" b="1" dirty="0">
                <a:effectLst/>
              </a:rPr>
              <a:t>4 етапи</a:t>
            </a:r>
            <a:r>
              <a:rPr lang="uk-UA" b="1" dirty="0">
                <a:effectLst/>
              </a:rPr>
              <a:t>.</a:t>
            </a:r>
            <a:r>
              <a:rPr lang="uk-UA" dirty="0">
                <a:effectLst/>
              </a:rPr>
              <a:t> </a:t>
            </a:r>
            <a:endParaRPr lang="ru-RU" dirty="0"/>
          </a:p>
        </p:txBody>
      </p:sp>
      <p:sp>
        <p:nvSpPr>
          <p:cNvPr id="3" name="Объект 2"/>
          <p:cNvSpPr>
            <a:spLocks noGrp="1"/>
          </p:cNvSpPr>
          <p:nvPr>
            <p:ph idx="1"/>
          </p:nvPr>
        </p:nvSpPr>
        <p:spPr>
          <a:xfrm>
            <a:off x="304800" y="1844824"/>
            <a:ext cx="8686800" cy="4683150"/>
          </a:xfrm>
        </p:spPr>
        <p:txBody>
          <a:bodyPr>
            <a:normAutofit fontScale="55000" lnSpcReduction="20000"/>
          </a:bodyPr>
          <a:lstStyle/>
          <a:p>
            <a:pPr marL="0" indent="0" algn="ctr">
              <a:buNone/>
            </a:pPr>
            <a:r>
              <a:rPr lang="uk-UA" sz="3600" b="1" dirty="0"/>
              <a:t>Перший етап</a:t>
            </a:r>
            <a:r>
              <a:rPr lang="uk-UA" sz="3600" dirty="0"/>
              <a:t> </a:t>
            </a:r>
            <a:r>
              <a:rPr lang="uk-UA" dirty="0"/>
              <a:t>охоплює </a:t>
            </a:r>
            <a:r>
              <a:rPr lang="uk-UA" u="sng" dirty="0"/>
              <a:t>підготовчі заходи</a:t>
            </a:r>
            <a:r>
              <a:rPr lang="uk-UA" dirty="0"/>
              <a:t>, а саме:</a:t>
            </a:r>
            <a:endParaRPr lang="ru-RU" dirty="0"/>
          </a:p>
          <a:p>
            <a:pPr lvl="0" algn="just"/>
            <a:r>
              <a:rPr lang="uk-UA" b="1" dirty="0"/>
              <a:t>формування складу засновників</a:t>
            </a:r>
            <a:r>
              <a:rPr lang="uk-UA" dirty="0"/>
              <a:t>, </a:t>
            </a:r>
            <a:r>
              <a:rPr lang="uk-UA" b="1" dirty="0"/>
              <a:t>підписання засновницького (уста­новчого) договору.</a:t>
            </a:r>
            <a:r>
              <a:rPr lang="uk-UA" dirty="0"/>
              <a:t> У засновницькому договорі визначаються зобов'язан­ня учасників створити корпорацію, порядок спільної діяльності засно­вників, умови передання корпорації майна учасників; створення робочої комісії для розроблення необхідної документації. На цьому етапі мож­ливе залучення фахівців зі сторонніх організацій для виконання певних робіт - юристів, економістів тощо;</a:t>
            </a:r>
            <a:endParaRPr lang="ru-RU" dirty="0"/>
          </a:p>
          <a:p>
            <a:pPr lvl="0" algn="just"/>
            <a:r>
              <a:rPr lang="uk-UA" b="1" dirty="0"/>
              <a:t>розроблення бізнес-плану </a:t>
            </a:r>
            <a:r>
              <a:rPr lang="uk-UA" dirty="0"/>
              <a:t>та визначення </a:t>
            </a:r>
            <a:r>
              <a:rPr lang="uk-UA" b="1" dirty="0"/>
              <a:t>початкового розміру уста­новчого капіталу.</a:t>
            </a:r>
            <a:r>
              <a:rPr lang="uk-UA" dirty="0"/>
              <a:t> Бізнес-план окреслює перспективи розвитку корпора­ції, визначає сферу діяльності, необхідні кошти для здійснення цієї ді­яльності, містить аналіз ринку та споживачів, характеристику цілей кор­порації тощо. Для здійснення цього завдання також можливе залучення фахівців: маркетологів, виробничників, економістів, фінансистів тощо;</a:t>
            </a:r>
            <a:endParaRPr lang="ru-RU" dirty="0"/>
          </a:p>
          <a:p>
            <a:pPr lvl="0" algn="just"/>
            <a:r>
              <a:rPr lang="uk-UA" b="1" dirty="0"/>
              <a:t>визначення розмірів вкладів та їхня грошова оцінка</a:t>
            </a:r>
            <a:r>
              <a:rPr lang="uk-UA" dirty="0"/>
              <a:t>; </a:t>
            </a:r>
            <a:endParaRPr lang="uk-UA" dirty="0" smtClean="0"/>
          </a:p>
          <a:p>
            <a:pPr lvl="0" algn="just"/>
            <a:r>
              <a:rPr lang="uk-UA" b="1" dirty="0" smtClean="0"/>
              <a:t>підготовка </a:t>
            </a:r>
            <a:r>
              <a:rPr lang="uk-UA" b="1" dirty="0"/>
              <a:t>проекту статуту</a:t>
            </a:r>
            <a:r>
              <a:rPr lang="uk-UA" dirty="0"/>
              <a:t>. У статуті визначаються назва та місце знаходження кор­порації, органи управління, їх компетенція, порядок прийняття ними рі­шень, розмір статутного капіталу, умови про категорії акцій, що випуска­ються товариством, їх номінальна вартість і кількість, права акціонерів, склад і компетенція органів управління товариством та порядок ухвален­ня ними рішень.</a:t>
            </a:r>
            <a:endParaRPr lang="ru-RU" dirty="0"/>
          </a:p>
          <a:p>
            <a:endParaRPr lang="ru-RU" dirty="0"/>
          </a:p>
        </p:txBody>
      </p:sp>
    </p:spTree>
    <p:extLst>
      <p:ext uri="{BB962C8B-B14F-4D97-AF65-F5344CB8AC3E}">
        <p14:creationId xmlns:p14="http://schemas.microsoft.com/office/powerpoint/2010/main" val="9441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4704"/>
            <a:ext cx="8686800" cy="789458"/>
          </a:xfrm>
        </p:spPr>
        <p:txBody>
          <a:bodyPr>
            <a:noAutofit/>
          </a:bodyPr>
          <a:lstStyle/>
          <a:p>
            <a:r>
              <a:rPr lang="uk-UA" sz="1800" dirty="0">
                <a:effectLst/>
              </a:rPr>
              <a:t>На </a:t>
            </a:r>
            <a:r>
              <a:rPr lang="uk-UA" sz="1800" b="1" dirty="0">
                <a:effectLst/>
              </a:rPr>
              <a:t>другому етапі </a:t>
            </a:r>
            <a:r>
              <a:rPr lang="uk-UA" sz="1800" dirty="0">
                <a:effectLst/>
              </a:rPr>
              <a:t>проводяться установчі збори, на яких розглядаються наступні питання:</a:t>
            </a:r>
            <a:r>
              <a:rPr lang="ru-RU" sz="1800" dirty="0">
                <a:effectLst/>
              </a:rPr>
              <a:t/>
            </a:r>
            <a:br>
              <a:rPr lang="ru-RU" sz="1800" dirty="0">
                <a:effectLst/>
              </a:rPr>
            </a:br>
            <a:endParaRPr lang="ru-RU" sz="1800" dirty="0"/>
          </a:p>
        </p:txBody>
      </p:sp>
      <p:sp>
        <p:nvSpPr>
          <p:cNvPr id="3" name="Объект 2"/>
          <p:cNvSpPr>
            <a:spLocks noGrp="1"/>
          </p:cNvSpPr>
          <p:nvPr>
            <p:ph idx="1"/>
          </p:nvPr>
        </p:nvSpPr>
        <p:spPr>
          <a:xfrm>
            <a:off x="179512" y="1340768"/>
            <a:ext cx="8812088" cy="5472608"/>
          </a:xfrm>
        </p:spPr>
        <p:txBody>
          <a:bodyPr>
            <a:noAutofit/>
          </a:bodyPr>
          <a:lstStyle/>
          <a:p>
            <a:pPr lvl="0" algn="just"/>
            <a:r>
              <a:rPr lang="uk-UA" sz="1400" dirty="0"/>
              <a:t>прийняття рішення щодо заснування корпорації;</a:t>
            </a:r>
            <a:endParaRPr lang="ru-RU" sz="1400" dirty="0"/>
          </a:p>
          <a:p>
            <a:pPr lvl="0" algn="just"/>
            <a:r>
              <a:rPr lang="uk-UA" sz="1400" dirty="0"/>
              <a:t>затвердження статуту, яке здійснюється не менше як 2/3 голосів;</a:t>
            </a:r>
            <a:endParaRPr lang="ru-RU" sz="1400" dirty="0"/>
          </a:p>
          <a:p>
            <a:pPr lvl="0" algn="just"/>
            <a:r>
              <a:rPr lang="uk-UA" sz="1400" dirty="0"/>
              <a:t>обрання органів управління та прийняття рішень з питань, пов'яза­них із організацією корпорації;</a:t>
            </a:r>
            <a:endParaRPr lang="ru-RU" sz="1400" dirty="0"/>
          </a:p>
          <a:p>
            <a:pPr lvl="0" algn="just"/>
            <a:r>
              <a:rPr lang="uk-UA" sz="1400" dirty="0"/>
              <a:t>оформлення установчих документів та подання їх на реєстрацію;</a:t>
            </a:r>
            <a:endParaRPr lang="ru-RU" sz="1400" dirty="0"/>
          </a:p>
          <a:p>
            <a:pPr lvl="0" algn="just"/>
            <a:r>
              <a:rPr lang="uk-UA" sz="1400" dirty="0"/>
              <a:t>визначення пільг, які встановлюються засновникам;</a:t>
            </a:r>
            <a:endParaRPr lang="ru-RU" sz="1400" dirty="0"/>
          </a:p>
          <a:p>
            <a:pPr lvl="0" algn="just"/>
            <a:r>
              <a:rPr lang="uk-UA" sz="1400" dirty="0"/>
              <a:t>здійснюють оцінку вкладів, здійснених у натуральному вираженні.</a:t>
            </a:r>
            <a:endParaRPr lang="ru-RU" sz="1400" dirty="0"/>
          </a:p>
          <a:p>
            <a:pPr marL="0" indent="0" algn="just">
              <a:buNone/>
            </a:pPr>
            <a:r>
              <a:rPr lang="uk-UA" sz="1400" dirty="0"/>
              <a:t>На установчих зборах формуються параметри, які в майбутньому бу­дуть визначати діяльність корпорацій, їх структуру </a:t>
            </a:r>
            <a:r>
              <a:rPr lang="uk-UA" sz="1400" dirty="0" smtClean="0"/>
              <a:t>та управління</a:t>
            </a:r>
            <a:r>
              <a:rPr lang="uk-UA" sz="1400" dirty="0"/>
              <a:t>. Якщо при проведенні установчих зборів не зібрали </a:t>
            </a:r>
            <a:r>
              <a:rPr lang="uk-UA" sz="1400" b="1" dirty="0"/>
              <a:t>кворум</a:t>
            </a:r>
            <a:r>
              <a:rPr lang="uk-UA" sz="1400" dirty="0"/>
              <a:t>, то повторне скли­кання установчих зборів відбувається протягом двох тижнів. В тому разі, якщо й при повторному скликанні установчих зборів кворум відсутній, то акціонерне товариство вважається </a:t>
            </a:r>
            <a:r>
              <a:rPr lang="uk-UA" sz="1400" dirty="0" smtClean="0"/>
              <a:t>таким</a:t>
            </a:r>
            <a:r>
              <a:rPr lang="uk-UA" sz="1400" dirty="0"/>
              <a:t>, що не відбулось</a:t>
            </a:r>
            <a:r>
              <a:rPr lang="uk-UA" sz="1400" dirty="0" smtClean="0"/>
              <a:t>.</a:t>
            </a:r>
          </a:p>
          <a:p>
            <a:pPr algn="just"/>
            <a:r>
              <a:rPr lang="uk-UA" sz="1200" dirty="0" smtClean="0"/>
              <a:t>Для прийняття різних за характером рішень одними й тими самими зборами можуть визначатись різні </a:t>
            </a:r>
            <a:r>
              <a:rPr lang="uk-UA" sz="1200" dirty="0" err="1" smtClean="0"/>
              <a:t>кворуми</a:t>
            </a:r>
            <a:r>
              <a:rPr lang="uk-UA" sz="1200" dirty="0" smtClean="0"/>
              <a:t>. Кворум може визначатися числом присутніх або відсотковим відношенням кількості присутніх до загальної кількості членів будь-якого органу.</a:t>
            </a:r>
          </a:p>
          <a:p>
            <a:pPr marL="0" indent="0" algn="just">
              <a:buNone/>
            </a:pPr>
            <a:r>
              <a:rPr lang="uk-UA" sz="1200" b="1" dirty="0" smtClean="0"/>
              <a:t>До найчастіших варіантів кворуму належать:</a:t>
            </a:r>
          </a:p>
          <a:p>
            <a:pPr algn="just"/>
            <a:r>
              <a:rPr lang="uk-UA" sz="1200" dirty="0" smtClean="0"/>
              <a:t>Збори, що мають право розглядати будь-які питання, якщо на ньому присутні більше половини (або більше 2 / 3) від його складу.</a:t>
            </a:r>
          </a:p>
          <a:p>
            <a:pPr algn="just"/>
            <a:r>
              <a:rPr lang="uk-UA" sz="1200" dirty="0" smtClean="0"/>
              <a:t>Для ухвалення будь-якого рішення потрібно, щоб у голосуванні взяли участь більше половини від усіх, які мають право голосу.</a:t>
            </a:r>
          </a:p>
          <a:p>
            <a:pPr algn="just"/>
            <a:r>
              <a:rPr lang="uk-UA" sz="1200" dirty="0" smtClean="0"/>
              <a:t>Для різних питань порядку денного зборів можливе встановлення різних вимог до кворуму.</a:t>
            </a:r>
          </a:p>
          <a:p>
            <a:pPr marL="0" indent="0" algn="just">
              <a:buNone/>
            </a:pPr>
            <a:r>
              <a:rPr lang="uk-UA" sz="1200" b="1" dirty="0" smtClean="0"/>
              <a:t>Кворум може визначатися такими способами:</a:t>
            </a:r>
          </a:p>
          <a:p>
            <a:pPr algn="just"/>
            <a:r>
              <a:rPr lang="uk-UA" sz="1200" dirty="0" smtClean="0"/>
              <a:t>Тільки на початку засідання при реєстрації учасників; </a:t>
            </a:r>
          </a:p>
          <a:p>
            <a:pPr algn="just"/>
            <a:r>
              <a:rPr lang="uk-UA" sz="1200" dirty="0" smtClean="0"/>
              <a:t>після реєстрації лічильна комісія доповідає про явку і про наявність (відсутність) кворуму;</a:t>
            </a:r>
          </a:p>
          <a:p>
            <a:pPr algn="just"/>
            <a:r>
              <a:rPr lang="uk-UA" sz="1200" dirty="0" smtClean="0"/>
              <a:t>На вимогу учасників;</a:t>
            </a:r>
          </a:p>
          <a:p>
            <a:pPr algn="just"/>
            <a:r>
              <a:rPr lang="uk-UA" sz="1200" dirty="0" smtClean="0"/>
              <a:t>Постійний контроль (облік вхідних-вихідних учасників лічильною комісією або за допомогою електронної системи).</a:t>
            </a:r>
          </a:p>
          <a:p>
            <a:pPr algn="just"/>
            <a:r>
              <a:rPr lang="uk-UA" sz="1200" dirty="0" smtClean="0"/>
              <a:t>При відсутності кворуму, як правило, засідання не починається або переривається. </a:t>
            </a:r>
            <a:endParaRPr lang="uk-UA" sz="1200" dirty="0"/>
          </a:p>
        </p:txBody>
      </p:sp>
    </p:spTree>
    <p:extLst>
      <p:ext uri="{BB962C8B-B14F-4D97-AF65-F5344CB8AC3E}">
        <p14:creationId xmlns:p14="http://schemas.microsoft.com/office/powerpoint/2010/main" val="417881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b="1" dirty="0">
                <a:effectLst/>
              </a:rPr>
              <a:t>Третім етапом </a:t>
            </a:r>
            <a:r>
              <a:rPr lang="uk-UA" sz="2000" dirty="0">
                <a:effectLst/>
              </a:rPr>
              <a:t>можна вважати заходи щодо здійснення державної ре­єстрації, а саме:</a:t>
            </a:r>
            <a:r>
              <a:rPr lang="ru-RU" sz="2000" dirty="0">
                <a:effectLst/>
              </a:rPr>
              <a:t/>
            </a:r>
            <a:br>
              <a:rPr lang="ru-RU" sz="2000" dirty="0">
                <a:effectLst/>
              </a:rPr>
            </a:br>
            <a:endParaRPr lang="ru-RU" sz="2000" dirty="0"/>
          </a:p>
        </p:txBody>
      </p:sp>
      <p:sp>
        <p:nvSpPr>
          <p:cNvPr id="3" name="Объект 2"/>
          <p:cNvSpPr>
            <a:spLocks noGrp="1"/>
          </p:cNvSpPr>
          <p:nvPr>
            <p:ph idx="1"/>
          </p:nvPr>
        </p:nvSpPr>
        <p:spPr>
          <a:xfrm>
            <a:off x="179512" y="1196752"/>
            <a:ext cx="8812088" cy="5544616"/>
          </a:xfrm>
        </p:spPr>
        <p:txBody>
          <a:bodyPr>
            <a:normAutofit fontScale="92500" lnSpcReduction="10000"/>
          </a:bodyPr>
          <a:lstStyle/>
          <a:p>
            <a:pPr lvl="0" algn="just"/>
            <a:r>
              <a:rPr lang="uk-UA" dirty="0"/>
              <a:t>розгляд реєстраційних документів державними органами;</a:t>
            </a:r>
            <a:endParaRPr lang="ru-RU" dirty="0"/>
          </a:p>
          <a:p>
            <a:pPr lvl="0" algn="just"/>
            <a:r>
              <a:rPr lang="uk-UA" dirty="0"/>
              <a:t>доопрацювання документів; </a:t>
            </a:r>
            <a:endParaRPr lang="uk-UA" dirty="0" smtClean="0"/>
          </a:p>
          <a:p>
            <a:pPr lvl="0" algn="just"/>
            <a:r>
              <a:rPr lang="uk-UA" dirty="0" smtClean="0"/>
              <a:t>одержання </a:t>
            </a:r>
            <a:r>
              <a:rPr lang="uk-UA" dirty="0"/>
              <a:t>тимчасового свідоцтва про реєстрацію (протягом ЗО днів);</a:t>
            </a:r>
            <a:endParaRPr lang="ru-RU" dirty="0"/>
          </a:p>
          <a:p>
            <a:pPr algn="just"/>
            <a:r>
              <a:rPr lang="uk-UA" dirty="0" smtClean="0"/>
              <a:t>надання </a:t>
            </a:r>
            <a:r>
              <a:rPr lang="uk-UA" dirty="0"/>
              <a:t>в державний орган реєстрації довідки про оплату 50% ста­тутного фонду та одержання офіційного свідоцтва про реєстрацію;</a:t>
            </a:r>
            <a:endParaRPr lang="ru-RU" dirty="0"/>
          </a:p>
          <a:p>
            <a:pPr lvl="0" algn="just"/>
            <a:r>
              <a:rPr lang="uk-UA" dirty="0"/>
              <a:t>відкриття рахунків в банках.</a:t>
            </a:r>
            <a:endParaRPr lang="ru-RU" dirty="0"/>
          </a:p>
          <a:p>
            <a:pPr algn="just"/>
            <a:r>
              <a:rPr lang="uk-UA" dirty="0"/>
              <a:t>Юридична особа вважається створеною з дня її державної реєстрації. </a:t>
            </a:r>
            <a:endParaRPr lang="ru-RU" dirty="0"/>
          </a:p>
        </p:txBody>
      </p:sp>
    </p:spTree>
    <p:extLst>
      <p:ext uri="{BB962C8B-B14F-4D97-AF65-F5344CB8AC3E}">
        <p14:creationId xmlns:p14="http://schemas.microsoft.com/office/powerpoint/2010/main" val="1563175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cc27ed3c770307544bc13121ffe40f88aff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2683</TotalTime>
  <Words>5668</Words>
  <Application>Microsoft Office PowerPoint</Application>
  <PresentationFormat>Экран (4:3)</PresentationFormat>
  <Paragraphs>245</Paragraphs>
  <Slides>40</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Calibri</vt:lpstr>
      <vt:lpstr>Franklin Gothic Book</vt:lpstr>
      <vt:lpstr>Franklin Gothic Medium</vt:lpstr>
      <vt:lpstr>Times New Roman</vt:lpstr>
      <vt:lpstr>Wingdings 2</vt:lpstr>
      <vt:lpstr>Трек</vt:lpstr>
      <vt:lpstr>Лекція 4. Органи управління акціонерним товариством в Україні</vt:lpstr>
      <vt:lpstr>4.1. Учасники корпоративних відносин</vt:lpstr>
      <vt:lpstr> Захист прав та законних інтересів акціонерів може відбуватись че­рез: </vt:lpstr>
      <vt:lpstr>Презентация PowerPoint</vt:lpstr>
      <vt:lpstr>Презентация PowerPoint</vt:lpstr>
      <vt:lpstr>4.2. ОСОБЛИВОСТІ СТВОРЕННЯ КОРПОРАЦІЙ В УКРАЇНІ</vt:lpstr>
      <vt:lpstr>Умовно організаційну схему створення корпорації можна поділити на 4 етапи. </vt:lpstr>
      <vt:lpstr>На другому етапі проводяться установчі збори, на яких розглядаються наступні питання: </vt:lpstr>
      <vt:lpstr>Третім етапом можна вважати заходи щодо здійснення державної ре­єстрації, а саме: </vt:lpstr>
      <vt:lpstr>Четвертим етапом створення акціонерного товариства є розміщення акцій. Цей етап передбачає виконання наступних завдань: </vt:lpstr>
      <vt:lpstr>4.3. ОРГАНИ УПРАВЛІННЯ АКЦІОНЕРНИМ ТОВАРИСТВОМ В УКРАЇНІ </vt:lpstr>
      <vt:lpstr>Органами управління акціонерного товариства є: </vt:lpstr>
      <vt:lpstr>Загальні збори акціонерного товариства</vt:lpstr>
      <vt:lpstr>Презентация PowerPoint</vt:lpstr>
      <vt:lpstr>Загальні збори акціонерів</vt:lpstr>
      <vt:lpstr>Посадовими  особами  органів  акціонерного  товариства  не можуть бути: </vt:lpstr>
      <vt:lpstr>Відповідальність посадових осіб органів акціонерного товариства</vt:lpstr>
      <vt:lpstr>Загальні збори акціонерів</vt:lpstr>
      <vt:lpstr>Кожний  акціонер має право внести пропозиції: </vt:lpstr>
      <vt:lpstr>кворум</vt:lpstr>
      <vt:lpstr>Голосування</vt:lpstr>
      <vt:lpstr>Наглядова рада акціонерного товариства</vt:lpstr>
      <vt:lpstr>ДО ВИКЛЮЧНОЇ КОМПЕТЕНЦІЇ НАГЛЯДОВОЇ РАДИ НАЛЕЖИТЬ: </vt:lpstr>
      <vt:lpstr>Презентация PowerPoint</vt:lpstr>
      <vt:lpstr>Незалежність наглядової ради</vt:lpstr>
      <vt:lpstr>Презентация PowerPoint</vt:lpstr>
      <vt:lpstr>Презентация PowerPoint</vt:lpstr>
      <vt:lpstr>Презентация PowerPoint</vt:lpstr>
      <vt:lpstr>Комітети наглядової ради</vt:lpstr>
      <vt:lpstr>Презентация PowerPoint</vt:lpstr>
      <vt:lpstr>Корпоративний секретар </vt:lpstr>
      <vt:lpstr>Правління акціонерного товариства</vt:lpstr>
      <vt:lpstr>Правління акціонерного товариства</vt:lpstr>
      <vt:lpstr>Презентация PowerPoint</vt:lpstr>
      <vt:lpstr>Правління акціонерного товариства</vt:lpstr>
      <vt:lpstr>Ревізійна комісія акціонерного товариства</vt:lpstr>
      <vt:lpstr>Презентация PowerPoint</vt:lpstr>
      <vt:lpstr>Презентация PowerPoint</vt:lpstr>
      <vt:lpstr>Інформація, що повинна міститися у висновку ревізійної комісії</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лекцій</dc:title>
  <dc:creator>Admin</dc:creator>
  <cp:lastModifiedBy>Пользователь</cp:lastModifiedBy>
  <cp:revision>338</cp:revision>
  <dcterms:created xsi:type="dcterms:W3CDTF">2015-03-20T06:19:32Z</dcterms:created>
  <dcterms:modified xsi:type="dcterms:W3CDTF">2022-11-11T22:38:34Z</dcterms:modified>
</cp:coreProperties>
</file>