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68" r:id="rId6"/>
    <p:sldId id="259" r:id="rId7"/>
    <p:sldId id="260" r:id="rId8"/>
    <p:sldId id="269" r:id="rId9"/>
    <p:sldId id="262" r:id="rId10"/>
    <p:sldId id="265" r:id="rId11"/>
    <p:sldId id="270" r:id="rId12"/>
    <p:sldId id="261" r:id="rId13"/>
    <p:sldId id="271" r:id="rId14"/>
    <p:sldId id="272" r:id="rId15"/>
    <p:sldId id="273" r:id="rId16"/>
    <p:sldId id="264" r:id="rId17"/>
    <p:sldId id="274" r:id="rId18"/>
    <p:sldId id="26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84" d="100"/>
          <a:sy n="84" d="100"/>
        </p:scale>
        <p:origin x="96" y="4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F4E6F4B-584B-4A95-A7D2-EF27F9B89215}" type="datetimeFigureOut">
              <a:rPr lang="ru-RU" smtClean="0"/>
              <a:t>вт 21.09.21</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17251BD-30A4-44CF-BA55-53A376D33A0A}"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F4E6F4B-584B-4A95-A7D2-EF27F9B89215}" type="datetimeFigureOut">
              <a:rPr lang="ru-RU" smtClean="0"/>
              <a:t>вт 21.09.21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251BD-30A4-44CF-BA55-53A376D33A0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4E6F4B-584B-4A95-A7D2-EF27F9B89215}" type="datetimeFigureOut">
              <a:rPr lang="ru-RU" smtClean="0"/>
              <a:t>вт 21.09.21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251BD-30A4-44CF-BA55-53A376D33A0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F4E6F4B-584B-4A95-A7D2-EF27F9B89215}" type="datetimeFigureOut">
              <a:rPr lang="ru-RU" smtClean="0"/>
              <a:t>вт 21.09.21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251BD-30A4-44CF-BA55-53A376D33A0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F4E6F4B-584B-4A95-A7D2-EF27F9B89215}" type="datetimeFigureOut">
              <a:rPr lang="ru-RU" smtClean="0"/>
              <a:t>вт 21.09.21</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251BD-30A4-44CF-BA55-53A376D33A0A}"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F4E6F4B-584B-4A95-A7D2-EF27F9B89215}" type="datetimeFigureOut">
              <a:rPr lang="ru-RU" smtClean="0"/>
              <a:t>вт 21.09.21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251BD-30A4-44CF-BA55-53A376D33A0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F4E6F4B-584B-4A95-A7D2-EF27F9B89215}" type="datetimeFigureOut">
              <a:rPr lang="ru-RU" smtClean="0"/>
              <a:t>вт 21.09.21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7251BD-30A4-44CF-BA55-53A376D33A0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F4E6F4B-584B-4A95-A7D2-EF27F9B89215}" type="datetimeFigureOut">
              <a:rPr lang="ru-RU" smtClean="0"/>
              <a:t>вт 21.09.21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7251BD-30A4-44CF-BA55-53A376D33A0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F4E6F4B-584B-4A95-A7D2-EF27F9B89215}" type="datetimeFigureOut">
              <a:rPr lang="ru-RU" smtClean="0"/>
              <a:t>вт 21.09.21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7251BD-30A4-44CF-BA55-53A376D33A0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F4E6F4B-584B-4A95-A7D2-EF27F9B89215}" type="datetimeFigureOut">
              <a:rPr lang="ru-RU" smtClean="0"/>
              <a:t>вт 21.09.21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251BD-30A4-44CF-BA55-53A376D33A0A}"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2F4E6F4B-584B-4A95-A7D2-EF27F9B89215}" type="datetimeFigureOut">
              <a:rPr lang="ru-RU" smtClean="0"/>
              <a:t>вт 21.09.21</a:t>
            </a:fld>
            <a:endParaRPr lang="ru-RU"/>
          </a:p>
        </p:txBody>
      </p:sp>
      <p:sp>
        <p:nvSpPr>
          <p:cNvPr id="7" name="Slide Number Placeholder 6"/>
          <p:cNvSpPr>
            <a:spLocks noGrp="1"/>
          </p:cNvSpPr>
          <p:nvPr>
            <p:ph type="sldNum" sz="quarter" idx="12"/>
          </p:nvPr>
        </p:nvSpPr>
        <p:spPr/>
        <p:txBody>
          <a:bodyPr/>
          <a:lstStyle/>
          <a:p>
            <a:fld id="{417251BD-30A4-44CF-BA55-53A376D33A0A}"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F4E6F4B-584B-4A95-A7D2-EF27F9B89215}" type="datetimeFigureOut">
              <a:rPr lang="ru-RU" smtClean="0"/>
              <a:t>вт 21.09.21</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17251BD-30A4-44CF-BA55-53A376D33A0A}"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8"/>
            <a:ext cx="6768752" cy="3960440"/>
          </a:xfrm>
        </p:spPr>
        <p:style>
          <a:lnRef idx="0">
            <a:schemeClr val="accent5"/>
          </a:lnRef>
          <a:fillRef idx="3">
            <a:schemeClr val="accent5"/>
          </a:fillRef>
          <a:effectRef idx="3">
            <a:schemeClr val="accent5"/>
          </a:effectRef>
          <a:fontRef idx="minor">
            <a:schemeClr val="lt1"/>
          </a:fontRef>
        </p:style>
        <p:txBody>
          <a:bodyPr/>
          <a:lstStyle/>
          <a:p>
            <a:pPr>
              <a:spcBef>
                <a:spcPts val="600"/>
              </a:spcBef>
            </a:pPr>
            <a:r>
              <a:rPr lang="uk-UA" sz="3600" dirty="0" smtClean="0">
                <a:solidFill>
                  <a:schemeClr val="tx1"/>
                </a:solidFill>
              </a:rPr>
              <a:t/>
            </a:r>
            <a:br>
              <a:rPr lang="uk-UA" sz="3600" dirty="0" smtClean="0">
                <a:solidFill>
                  <a:schemeClr val="tx1"/>
                </a:solidFill>
              </a:rPr>
            </a:br>
            <a:r>
              <a:rPr lang="uk-UA" sz="3600" dirty="0">
                <a:solidFill>
                  <a:schemeClr val="tx1"/>
                </a:solidFill>
              </a:rPr>
              <a:t/>
            </a:r>
            <a:br>
              <a:rPr lang="uk-UA" sz="3600" dirty="0">
                <a:solidFill>
                  <a:schemeClr val="tx1"/>
                </a:solidFill>
              </a:rPr>
            </a:br>
            <a:r>
              <a:rPr lang="uk-UA" sz="2800" dirty="0" smtClean="0">
                <a:solidFill>
                  <a:schemeClr val="accent2"/>
                </a:solidFill>
                <a:effectLst>
                  <a:outerShdw blurRad="38100" dist="38100" dir="2700000" algn="tl">
                    <a:srgbClr val="000000">
                      <a:alpha val="43137"/>
                    </a:srgbClr>
                  </a:outerShdw>
                </a:effectLst>
              </a:rPr>
              <a:t>Лекція 3. Акціонерні товариства в Україні</a:t>
            </a:r>
            <a:br>
              <a:rPr lang="uk-UA" sz="2800" dirty="0" smtClean="0">
                <a:solidFill>
                  <a:schemeClr val="accent2"/>
                </a:solidFill>
                <a:effectLst>
                  <a:outerShdw blurRad="38100" dist="38100" dir="2700000" algn="tl">
                    <a:srgbClr val="000000">
                      <a:alpha val="43137"/>
                    </a:srgbClr>
                  </a:outerShdw>
                </a:effectLst>
              </a:rPr>
            </a:br>
            <a:r>
              <a:rPr lang="uk-UA" sz="3600" dirty="0" smtClean="0">
                <a:solidFill>
                  <a:schemeClr val="accent2"/>
                </a:solidFill>
                <a:effectLst>
                  <a:outerShdw blurRad="38100" dist="38100" dir="2700000" algn="tl">
                    <a:srgbClr val="000000">
                      <a:alpha val="43137"/>
                    </a:srgbClr>
                  </a:outerShdw>
                </a:effectLst>
              </a:rPr>
              <a:t/>
            </a:r>
            <a:br>
              <a:rPr lang="uk-UA" sz="3600" dirty="0" smtClean="0">
                <a:solidFill>
                  <a:schemeClr val="accent2"/>
                </a:solidFill>
                <a:effectLst>
                  <a:outerShdw blurRad="38100" dist="38100" dir="2700000" algn="tl">
                    <a:srgbClr val="000000">
                      <a:alpha val="43137"/>
                    </a:srgbClr>
                  </a:outerShdw>
                </a:effectLst>
              </a:rPr>
            </a:br>
            <a:r>
              <a:rPr lang="uk-UA" sz="1800" dirty="0" smtClean="0">
                <a:solidFill>
                  <a:schemeClr val="tx1">
                    <a:lumMod val="65000"/>
                    <a:lumOff val="35000"/>
                  </a:schemeClr>
                </a:solidFill>
              </a:rPr>
              <a:t>3.1. Характерні риси Акціонерних товариств;</a:t>
            </a:r>
            <a:br>
              <a:rPr lang="uk-UA" sz="1800" dirty="0" smtClean="0">
                <a:solidFill>
                  <a:schemeClr val="tx1">
                    <a:lumMod val="65000"/>
                    <a:lumOff val="35000"/>
                  </a:schemeClr>
                </a:solidFill>
              </a:rPr>
            </a:br>
            <a:r>
              <a:rPr lang="uk-UA" sz="1800" dirty="0" smtClean="0">
                <a:solidFill>
                  <a:schemeClr val="tx1">
                    <a:lumMod val="65000"/>
                    <a:lumOff val="35000"/>
                  </a:schemeClr>
                </a:solidFill>
              </a:rPr>
              <a:t>3.2. Типи акціонерних товариств;</a:t>
            </a:r>
            <a:br>
              <a:rPr lang="uk-UA" sz="1800" dirty="0" smtClean="0">
                <a:solidFill>
                  <a:schemeClr val="tx1">
                    <a:lumMod val="65000"/>
                    <a:lumOff val="35000"/>
                  </a:schemeClr>
                </a:solidFill>
              </a:rPr>
            </a:br>
            <a:r>
              <a:rPr lang="uk-UA" sz="1800" dirty="0" smtClean="0">
                <a:solidFill>
                  <a:schemeClr val="tx1">
                    <a:lumMod val="65000"/>
                    <a:lumOff val="35000"/>
                  </a:schemeClr>
                </a:solidFill>
              </a:rPr>
              <a:t>3.3. створення та заснування </a:t>
            </a:r>
            <a:r>
              <a:rPr lang="uk-UA" sz="1800" dirty="0" err="1" smtClean="0">
                <a:solidFill>
                  <a:schemeClr val="tx1">
                    <a:lumMod val="65000"/>
                    <a:lumOff val="35000"/>
                  </a:schemeClr>
                </a:solidFill>
              </a:rPr>
              <a:t>аТ</a:t>
            </a:r>
            <a:r>
              <a:rPr lang="uk-UA" sz="1800" dirty="0" smtClean="0">
                <a:solidFill>
                  <a:schemeClr val="tx1">
                    <a:lumMod val="65000"/>
                    <a:lumOff val="35000"/>
                  </a:schemeClr>
                </a:solidFill>
              </a:rPr>
              <a:t>;</a:t>
            </a:r>
            <a:br>
              <a:rPr lang="uk-UA" sz="1800" dirty="0" smtClean="0">
                <a:solidFill>
                  <a:schemeClr val="tx1">
                    <a:lumMod val="65000"/>
                    <a:lumOff val="35000"/>
                  </a:schemeClr>
                </a:solidFill>
              </a:rPr>
            </a:br>
            <a:r>
              <a:rPr lang="uk-UA" sz="1800" dirty="0" smtClean="0">
                <a:solidFill>
                  <a:schemeClr val="tx1">
                    <a:lumMod val="65000"/>
                    <a:lumOff val="35000"/>
                  </a:schemeClr>
                </a:solidFill>
              </a:rPr>
              <a:t>3.4. </a:t>
            </a:r>
            <a:r>
              <a:rPr lang="uk-UA" sz="1800" smtClean="0">
                <a:solidFill>
                  <a:schemeClr val="tx1">
                    <a:lumMod val="65000"/>
                    <a:lumOff val="35000"/>
                  </a:schemeClr>
                </a:solidFill>
              </a:rPr>
              <a:t>Акції товариства;</a:t>
            </a:r>
            <a:r>
              <a:rPr lang="uk-UA" sz="1800" dirty="0" smtClean="0">
                <a:solidFill>
                  <a:schemeClr val="tx1">
                    <a:lumMod val="65000"/>
                    <a:lumOff val="35000"/>
                  </a:schemeClr>
                </a:solidFill>
              </a:rPr>
              <a:t/>
            </a:r>
            <a:br>
              <a:rPr lang="uk-UA" sz="1800" dirty="0" smtClean="0">
                <a:solidFill>
                  <a:schemeClr val="tx1">
                    <a:lumMod val="65000"/>
                    <a:lumOff val="35000"/>
                  </a:schemeClr>
                </a:solidFill>
              </a:rPr>
            </a:br>
            <a:r>
              <a:rPr lang="uk-UA" sz="1800" dirty="0" smtClean="0">
                <a:solidFill>
                  <a:schemeClr val="tx1">
                    <a:lumMod val="65000"/>
                    <a:lumOff val="35000"/>
                  </a:schemeClr>
                </a:solidFill>
              </a:rPr>
              <a:t>3.5. Права та обов'язки акціонерів;</a:t>
            </a:r>
            <a:br>
              <a:rPr lang="uk-UA" sz="1800" dirty="0" smtClean="0">
                <a:solidFill>
                  <a:schemeClr val="tx1">
                    <a:lumMod val="65000"/>
                    <a:lumOff val="35000"/>
                  </a:schemeClr>
                </a:solidFill>
              </a:rPr>
            </a:br>
            <a:r>
              <a:rPr lang="uk-UA" sz="1800" dirty="0" smtClean="0">
                <a:solidFill>
                  <a:schemeClr val="tx1">
                    <a:lumMod val="65000"/>
                    <a:lumOff val="35000"/>
                  </a:schemeClr>
                </a:solidFill>
              </a:rPr>
              <a:t>3.6. Припинення діяльності акціонерного товариства; </a:t>
            </a:r>
            <a:br>
              <a:rPr lang="uk-UA" sz="1800" dirty="0" smtClean="0">
                <a:solidFill>
                  <a:schemeClr val="tx1">
                    <a:lumMod val="65000"/>
                    <a:lumOff val="35000"/>
                  </a:schemeClr>
                </a:solidFill>
              </a:rPr>
            </a:br>
            <a:r>
              <a:rPr lang="uk-UA" sz="1800" dirty="0" smtClean="0">
                <a:solidFill>
                  <a:schemeClr val="tx1">
                    <a:lumMod val="65000"/>
                    <a:lumOff val="35000"/>
                  </a:schemeClr>
                </a:solidFill>
              </a:rPr>
              <a:t/>
            </a:r>
            <a:br>
              <a:rPr lang="uk-UA" sz="1800" dirty="0" smtClean="0">
                <a:solidFill>
                  <a:schemeClr val="tx1">
                    <a:lumMod val="65000"/>
                    <a:lumOff val="35000"/>
                  </a:schemeClr>
                </a:solidFill>
              </a:rPr>
            </a:br>
            <a:endParaRPr lang="ru-RU" sz="1800" dirty="0">
              <a:solidFill>
                <a:schemeClr val="tx1">
                  <a:lumMod val="65000"/>
                  <a:lumOff val="35000"/>
                </a:schemeClr>
              </a:solidFill>
            </a:endParaRPr>
          </a:p>
        </p:txBody>
      </p:sp>
    </p:spTree>
    <p:extLst>
      <p:ext uri="{BB962C8B-B14F-4D97-AF65-F5344CB8AC3E}">
        <p14:creationId xmlns:p14="http://schemas.microsoft.com/office/powerpoint/2010/main" val="3114348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uk-UA" sz="2000" b="1" dirty="0">
                <a:solidFill>
                  <a:schemeClr val="accent2">
                    <a:lumMod val="75000"/>
                  </a:schemeClr>
                </a:solidFill>
              </a:rPr>
              <a:t>Права акціонерів простих та привілейованих акцій</a:t>
            </a:r>
            <a:endParaRPr lang="ru-RU" b="1" dirty="0">
              <a:solidFill>
                <a:schemeClr val="accent2">
                  <a:lumMod val="75000"/>
                </a:schemeClr>
              </a:solidFill>
            </a:endParaRPr>
          </a:p>
        </p:txBody>
      </p:sp>
      <p:sp>
        <p:nvSpPr>
          <p:cNvPr id="3" name="Текст 2"/>
          <p:cNvSpPr>
            <a:spLocks noGrp="1"/>
          </p:cNvSpPr>
          <p:nvPr>
            <p:ph type="body" idx="1"/>
          </p:nvPr>
        </p:nvSpPr>
        <p:spPr>
          <a:xfrm>
            <a:off x="450144" y="1623218"/>
            <a:ext cx="4040188" cy="639762"/>
          </a:xfrm>
        </p:spPr>
        <p:style>
          <a:lnRef idx="1">
            <a:schemeClr val="accent2"/>
          </a:lnRef>
          <a:fillRef idx="2">
            <a:schemeClr val="accent2"/>
          </a:fillRef>
          <a:effectRef idx="1">
            <a:schemeClr val="accent2"/>
          </a:effectRef>
          <a:fontRef idx="minor">
            <a:schemeClr val="dk1"/>
          </a:fontRef>
        </p:style>
        <p:txBody>
          <a:bodyPr/>
          <a:lstStyle/>
          <a:p>
            <a:r>
              <a:rPr lang="uk-UA" dirty="0" smtClean="0"/>
              <a:t>Прості</a:t>
            </a:r>
            <a:endParaRPr lang="ru-RU" dirty="0"/>
          </a:p>
        </p:txBody>
      </p:sp>
      <p:sp>
        <p:nvSpPr>
          <p:cNvPr id="4" name="Объект 3"/>
          <p:cNvSpPr>
            <a:spLocks noGrp="1"/>
          </p:cNvSpPr>
          <p:nvPr>
            <p:ph sz="half" idx="2"/>
          </p:nvPr>
        </p:nvSpPr>
        <p:spPr>
          <a:xfrm>
            <a:off x="426128" y="2262980"/>
            <a:ext cx="4040188" cy="4478388"/>
          </a:xfrm>
        </p:spPr>
        <p:txBody>
          <a:bodyPr>
            <a:normAutofit fontScale="55000" lnSpcReduction="20000"/>
          </a:bodyPr>
          <a:lstStyle/>
          <a:p>
            <a:pPr marL="114300" indent="0" algn="just">
              <a:buNone/>
            </a:pPr>
            <a:r>
              <a:rPr lang="uk-UA" sz="2900" b="1" dirty="0" smtClean="0"/>
              <a:t>Кожною простою акцією акціонерного товариства її власнику - акціонеру надається однакова сукупність прав, включаючи права на:</a:t>
            </a:r>
          </a:p>
          <a:p>
            <a:pPr marL="114300" indent="0" algn="just">
              <a:buNone/>
            </a:pPr>
            <a:r>
              <a:rPr lang="uk-UA" sz="2900" b="1" dirty="0" smtClean="0"/>
              <a:t>1) участь в управлінні акціонерним товариством;</a:t>
            </a:r>
          </a:p>
          <a:p>
            <a:pPr marL="114300" indent="0" algn="just">
              <a:buNone/>
            </a:pPr>
            <a:r>
              <a:rPr lang="uk-UA" sz="2900" b="1" dirty="0" smtClean="0"/>
              <a:t>2) отримання дивідендів;</a:t>
            </a:r>
          </a:p>
          <a:p>
            <a:pPr marL="114300" indent="0" algn="just">
              <a:buNone/>
            </a:pPr>
            <a:r>
              <a:rPr lang="uk-UA" sz="2900" b="1" dirty="0" smtClean="0"/>
              <a:t>3) отримання у разі ліквідації товариства частини його майна або вартості частини майна товариства;</a:t>
            </a:r>
          </a:p>
          <a:p>
            <a:pPr marL="114300" indent="0" algn="just">
              <a:buNone/>
            </a:pPr>
            <a:r>
              <a:rPr lang="uk-UA" sz="2900" b="1" dirty="0" smtClean="0"/>
              <a:t>4) отримання інформації про господарську діяльність акціонерного товариства.</a:t>
            </a:r>
          </a:p>
          <a:p>
            <a:pPr marL="114300" indent="0" algn="just">
              <a:buNone/>
            </a:pPr>
            <a:r>
              <a:rPr lang="uk-UA" sz="2900" b="1" dirty="0" smtClean="0"/>
              <a:t>Одна проста акція товариства надає акціонеру один голос для вирішення кожного питання на загальних зборах, крім випадків проведення кумулятивного голосування.</a:t>
            </a:r>
          </a:p>
          <a:p>
            <a:pPr algn="just"/>
            <a:endParaRPr lang="uk-UA" dirty="0"/>
          </a:p>
        </p:txBody>
      </p:sp>
      <p:sp>
        <p:nvSpPr>
          <p:cNvPr id="5" name="Текст 4"/>
          <p:cNvSpPr>
            <a:spLocks noGrp="1"/>
          </p:cNvSpPr>
          <p:nvPr>
            <p:ph type="body" sz="quarter" idx="3"/>
          </p:nvPr>
        </p:nvSpPr>
        <p:spPr>
          <a:xfrm>
            <a:off x="4645025" y="1623218"/>
            <a:ext cx="4041775" cy="639762"/>
          </a:xfrm>
        </p:spPr>
        <p:style>
          <a:lnRef idx="1">
            <a:schemeClr val="accent2"/>
          </a:lnRef>
          <a:fillRef idx="2">
            <a:schemeClr val="accent2"/>
          </a:fillRef>
          <a:effectRef idx="1">
            <a:schemeClr val="accent2"/>
          </a:effectRef>
          <a:fontRef idx="minor">
            <a:schemeClr val="dk1"/>
          </a:fontRef>
        </p:style>
        <p:txBody>
          <a:bodyPr/>
          <a:lstStyle/>
          <a:p>
            <a:r>
              <a:rPr lang="uk-UA" dirty="0" smtClean="0"/>
              <a:t>Привілейовані</a:t>
            </a:r>
            <a:endParaRPr lang="ru-RU" dirty="0"/>
          </a:p>
        </p:txBody>
      </p:sp>
      <p:sp>
        <p:nvSpPr>
          <p:cNvPr id="6" name="Объект 5"/>
          <p:cNvSpPr>
            <a:spLocks noGrp="1"/>
          </p:cNvSpPr>
          <p:nvPr>
            <p:ph sz="quarter" idx="4"/>
          </p:nvPr>
        </p:nvSpPr>
        <p:spPr>
          <a:xfrm>
            <a:off x="4645025" y="2262980"/>
            <a:ext cx="4041775" cy="4595020"/>
          </a:xfrm>
        </p:spPr>
        <p:txBody>
          <a:bodyPr>
            <a:noAutofit/>
          </a:bodyPr>
          <a:lstStyle/>
          <a:p>
            <a:pPr marL="114300" indent="0" algn="just">
              <a:buNone/>
            </a:pPr>
            <a:r>
              <a:rPr lang="uk-UA" sz="1400" b="1" dirty="0" smtClean="0"/>
              <a:t>Кожною привілейованою акцією одного класу її власнику - акціонеру надається однакова сукупність прав.</a:t>
            </a:r>
          </a:p>
          <a:p>
            <a:pPr marL="114300" indent="0" algn="just">
              <a:buNone/>
            </a:pPr>
            <a:r>
              <a:rPr lang="uk-UA" sz="1400" b="1" dirty="0" smtClean="0"/>
              <a:t> У статуті акціонерного товариства визначається обсяг прав, які надаються акціонеру - власнику кожного класу привілейованих акцій, у тому числі визначаються:</a:t>
            </a:r>
          </a:p>
          <a:p>
            <a:pPr marL="114300" indent="0" algn="just">
              <a:buNone/>
            </a:pPr>
            <a:r>
              <a:rPr lang="uk-UA" sz="1400" b="1" dirty="0" smtClean="0"/>
              <a:t>1) розмір і черговість виплати дивідендів;</a:t>
            </a:r>
          </a:p>
          <a:p>
            <a:pPr marL="114300" indent="0" algn="just">
              <a:buNone/>
            </a:pPr>
            <a:r>
              <a:rPr lang="uk-UA" sz="1400" b="1" dirty="0" smtClean="0"/>
              <a:t>2) ліквідаційна вартість і черговість виплат у разі ліквідації товариства;</a:t>
            </a:r>
          </a:p>
          <a:p>
            <a:pPr marL="114300" indent="0" algn="just">
              <a:buNone/>
            </a:pPr>
            <a:r>
              <a:rPr lang="uk-UA" sz="1400" b="1" dirty="0" smtClean="0"/>
              <a:t>3) випадки та умови конвертації привілейованих акцій цього класу у привілейовані акції іншого класу, прості акції або інші цінні папери;</a:t>
            </a:r>
          </a:p>
          <a:p>
            <a:pPr marL="114300" indent="0" algn="just">
              <a:buNone/>
            </a:pPr>
            <a:r>
              <a:rPr lang="uk-UA" sz="1400" b="1" dirty="0" smtClean="0"/>
              <a:t>4) порядок отримання інформації.</a:t>
            </a:r>
          </a:p>
          <a:p>
            <a:pPr marL="114300" indent="0" algn="just">
              <a:buNone/>
            </a:pPr>
            <a:r>
              <a:rPr lang="uk-UA" sz="1400" b="1" dirty="0" smtClean="0"/>
              <a:t>Одна привілейована акція товариства надає акціонеру один голос для вирішення кожного питання.</a:t>
            </a:r>
          </a:p>
          <a:p>
            <a:pPr algn="just"/>
            <a:endParaRPr lang="uk-UA" sz="1400" dirty="0"/>
          </a:p>
        </p:txBody>
      </p:sp>
    </p:spTree>
    <p:extLst>
      <p:ext uri="{BB962C8B-B14F-4D97-AF65-F5344CB8AC3E}">
        <p14:creationId xmlns:p14="http://schemas.microsoft.com/office/powerpoint/2010/main" val="4160058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260672" cy="1008112"/>
          </a:xfrm>
          <a:solidFill>
            <a:schemeClr val="accent3">
              <a:lumMod val="40000"/>
              <a:lumOff val="60000"/>
            </a:schemeClr>
          </a:solidFill>
        </p:spPr>
        <p:txBody>
          <a:bodyPr>
            <a:normAutofit fontScale="90000"/>
          </a:bodyPr>
          <a:lstStyle/>
          <a:p>
            <a:r>
              <a:rPr lang="ru-RU" sz="3100" b="1" dirty="0" smtClean="0"/>
              <a:t/>
            </a:r>
            <a:br>
              <a:rPr lang="ru-RU" sz="3100" b="1" dirty="0" smtClean="0"/>
            </a:br>
            <a:r>
              <a:rPr lang="ru-RU" sz="3100" b="1" dirty="0" smtClean="0"/>
              <a:t>3.5. </a:t>
            </a:r>
            <a:r>
              <a:rPr lang="uk-UA" sz="3100" b="1" dirty="0" smtClean="0"/>
              <a:t>Права та обов’язки акціонерів товариства</a:t>
            </a:r>
            <a:r>
              <a:rPr lang="uk-UA" b="1" dirty="0" smtClean="0"/>
              <a:t/>
            </a:r>
            <a:br>
              <a:rPr lang="uk-UA" b="1" dirty="0" smtClean="0"/>
            </a:br>
            <a:endParaRPr lang="uk-UA" dirty="0"/>
          </a:p>
        </p:txBody>
      </p:sp>
      <p:sp>
        <p:nvSpPr>
          <p:cNvPr id="3" name="Объект 2"/>
          <p:cNvSpPr>
            <a:spLocks noGrp="1"/>
          </p:cNvSpPr>
          <p:nvPr>
            <p:ph idx="1"/>
          </p:nvPr>
        </p:nvSpPr>
        <p:spPr>
          <a:xfrm>
            <a:off x="6856" y="1628800"/>
            <a:ext cx="8964488" cy="5328592"/>
          </a:xfrm>
        </p:spPr>
        <p:txBody>
          <a:bodyPr>
            <a:noAutofit/>
          </a:bodyPr>
          <a:lstStyle/>
          <a:p>
            <a:pPr marL="114300" indent="0" algn="just">
              <a:buNone/>
            </a:pPr>
            <a:r>
              <a:rPr lang="uk-UA" sz="1200" dirty="0" smtClean="0"/>
              <a:t>Акціонерами товариства визнаються фізичні і юридичні особи, а також держава в особі органу, уповноваженого управляти державним майном, або територіальна громада в особі органу, уповноваженого управляти комунальним майном, які є власниками акцій товариства.</a:t>
            </a:r>
          </a:p>
          <a:p>
            <a:pPr marL="114300" indent="0" algn="just">
              <a:buNone/>
            </a:pPr>
            <a:r>
              <a:rPr lang="uk-UA" sz="1200" dirty="0" smtClean="0"/>
              <a:t>Акціонери — власники </a:t>
            </a:r>
            <a:r>
              <a:rPr lang="uk-UA" sz="1200" b="1" dirty="0" smtClean="0"/>
              <a:t>привілейованих акцій </a:t>
            </a:r>
            <a:r>
              <a:rPr lang="uk-UA" sz="1200" dirty="0" smtClean="0"/>
              <a:t>товариства </a:t>
            </a:r>
            <a:r>
              <a:rPr lang="uk-UA" sz="1200" b="1" dirty="0" smtClean="0"/>
              <a:t>мають право голосу тільки у випадках:</a:t>
            </a:r>
          </a:p>
          <a:p>
            <a:pPr marL="114300" indent="0" algn="just">
              <a:buNone/>
            </a:pPr>
            <a:r>
              <a:rPr lang="uk-UA" sz="1200" b="1" dirty="0" smtClean="0"/>
              <a:t>—</a:t>
            </a:r>
            <a:r>
              <a:rPr lang="uk-UA" sz="1200" dirty="0" smtClean="0"/>
              <a:t> припинення товариства, що передбачає конвертацію привілейованих акцій цього класу у привілейовані акції іншого класу, прості акції або інші цінні папери;</a:t>
            </a:r>
          </a:p>
          <a:p>
            <a:pPr marL="114300" indent="0" algn="just">
              <a:buNone/>
            </a:pPr>
            <a:r>
              <a:rPr lang="uk-UA" sz="1200" b="1" dirty="0" smtClean="0"/>
              <a:t>—</a:t>
            </a:r>
            <a:r>
              <a:rPr lang="uk-UA" sz="1200" dirty="0" smtClean="0"/>
              <a:t> внесення змін до статуту товариства, що передбачають обмеження прав акціонерів — власників цього класу привілейованих акцій;</a:t>
            </a:r>
          </a:p>
          <a:p>
            <a:pPr marL="114300" indent="0" algn="just">
              <a:buNone/>
            </a:pPr>
            <a:r>
              <a:rPr lang="uk-UA" sz="1200" b="1" dirty="0" smtClean="0"/>
              <a:t>—</a:t>
            </a:r>
            <a:r>
              <a:rPr lang="uk-UA" sz="1200" dirty="0" smtClean="0"/>
              <a:t> внесення змін до статуту товариства, що передбачають розміщення нового класу привілейованих акцій, власники яких матимуть перевагу щодо черговості отримання дивідендів чи виплат у разі ліквідації товариства, або збільшення обсягу прав акціонерів — власників розміщених класів привілейованих акцій, які мають перевагу щодо черговості отримання дивідендів чи виплат у разі ліквідації товариства. </a:t>
            </a:r>
          </a:p>
          <a:p>
            <a:pPr marL="114300" indent="0" algn="just">
              <a:buNone/>
            </a:pPr>
            <a:r>
              <a:rPr lang="uk-UA" sz="1200" dirty="0" smtClean="0"/>
              <a:t>Акціонери мають переважне право при додатковій емісії акцій. </a:t>
            </a:r>
            <a:r>
              <a:rPr lang="uk-UA" sz="1200" b="1" dirty="0" smtClean="0"/>
              <a:t>Переважним правом акціонерів визнається:</a:t>
            </a:r>
          </a:p>
          <a:p>
            <a:pPr marL="114300" indent="0" algn="just">
              <a:buNone/>
            </a:pPr>
            <a:r>
              <a:rPr lang="uk-UA" sz="1200" b="1" dirty="0" smtClean="0"/>
              <a:t>—</a:t>
            </a:r>
            <a:r>
              <a:rPr lang="uk-UA" sz="1200" dirty="0" smtClean="0"/>
              <a:t> право акціонера — власника простих акцій придбати розміщувані товариством прості акції </a:t>
            </a:r>
            <a:r>
              <a:rPr lang="uk-UA" sz="1200" dirty="0" err="1" smtClean="0"/>
              <a:t>пропорційно</a:t>
            </a:r>
            <a:r>
              <a:rPr lang="uk-UA" sz="1200" dirty="0" smtClean="0"/>
              <a:t> частці належних йому простих акцій у загальній кількості простих акцій;</a:t>
            </a:r>
          </a:p>
          <a:p>
            <a:pPr marL="114300" indent="0" algn="just">
              <a:buNone/>
            </a:pPr>
            <a:r>
              <a:rPr lang="uk-UA" sz="1200" b="1" dirty="0" smtClean="0"/>
              <a:t>—</a:t>
            </a:r>
            <a:r>
              <a:rPr lang="uk-UA" sz="1200" dirty="0" smtClean="0"/>
              <a:t> право акціонера — власника привілейованих акцій придбати розміщувані товариством привілейовані акції цього або іншого класу, якщо акції такого класу надають їх власникам перевагу щодо черговості отримання дивідендів чи виплат у разі ліквідації товариства, </a:t>
            </a:r>
            <a:r>
              <a:rPr lang="uk-UA" sz="1200" dirty="0" err="1" smtClean="0"/>
              <a:t>пропорційно</a:t>
            </a:r>
            <a:r>
              <a:rPr lang="uk-UA" sz="1200" dirty="0" smtClean="0"/>
              <a:t> частці належних акціонеру привілейованих акцій певного класу у загальній кількості привілейованих акцій цього класу.</a:t>
            </a:r>
          </a:p>
          <a:p>
            <a:pPr marL="114300" indent="0" algn="just">
              <a:buNone/>
            </a:pPr>
            <a:r>
              <a:rPr lang="uk-UA" sz="1200" dirty="0" smtClean="0"/>
              <a:t>Посадові особи органів акціонерного товариства та інші особи, які перебувають з товариством у трудових відносинах, не мають права вимагати від акціонера — працівника товариства надання відомостей про те, як він голосував чи як має намір голосувати на загальних зборах, або про відчуження акціонером — працівником товариства своїх акцій чи намір їх відчуження, чи вимагати передачі довіреності на участь у загальних зборах.</a:t>
            </a:r>
          </a:p>
          <a:p>
            <a:pPr marL="114300" indent="0" algn="just">
              <a:buNone/>
            </a:pPr>
            <a:r>
              <a:rPr lang="uk-UA" sz="1200" dirty="0" smtClean="0"/>
              <a:t>У разі порушення вимог цієї статті посадова особа товариства притягається до адміністративної і майнової відповідальності, звільняється із займаної посади, а трудовий (цивільно-правовий) договір з нею розривається відповідно до закону.</a:t>
            </a:r>
          </a:p>
          <a:p>
            <a:endParaRPr lang="uk-UA" sz="1200" dirty="0"/>
          </a:p>
        </p:txBody>
      </p:sp>
    </p:spTree>
    <p:extLst>
      <p:ext uri="{BB962C8B-B14F-4D97-AF65-F5344CB8AC3E}">
        <p14:creationId xmlns:p14="http://schemas.microsoft.com/office/powerpoint/2010/main" val="408637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uk-UA" sz="2400" dirty="0" smtClean="0"/>
              <a:t>3.6. Припинення діяльності акціонерного товариства</a:t>
            </a:r>
            <a:endParaRPr lang="uk-UA" sz="2400" dirty="0"/>
          </a:p>
        </p:txBody>
      </p:sp>
      <p:sp>
        <p:nvSpPr>
          <p:cNvPr id="3" name="Объект 2"/>
          <p:cNvSpPr>
            <a:spLocks noGrp="1"/>
          </p:cNvSpPr>
          <p:nvPr>
            <p:ph idx="1"/>
          </p:nvPr>
        </p:nvSpPr>
        <p:spPr>
          <a:xfrm>
            <a:off x="251520" y="1628800"/>
            <a:ext cx="8496944" cy="4497363"/>
          </a:xfrm>
        </p:spPr>
        <p:txBody>
          <a:bodyPr>
            <a:normAutofit fontScale="92500" lnSpcReduction="10000"/>
          </a:bodyPr>
          <a:lstStyle/>
          <a:p>
            <a:pPr marL="114300" indent="0" algn="just">
              <a:buNone/>
            </a:pPr>
            <a:r>
              <a:rPr lang="uk-UA" sz="1600" dirty="0" smtClean="0"/>
              <a:t>1. Акціонерне товариство припиняється в результаті передання всього свого майна, прав та обов'язків іншим підприємницьким товариствам - правонаступникам </a:t>
            </a:r>
            <a:r>
              <a:rPr lang="uk-UA" sz="1600" b="1" dirty="0" smtClean="0"/>
              <a:t>(шляхом злиття, приєднання, поділу, </a:t>
            </a:r>
            <a:r>
              <a:rPr lang="uk-UA" sz="1600" b="1" dirty="0" smtClean="0"/>
              <a:t>виділу, перетворення</a:t>
            </a:r>
            <a:r>
              <a:rPr lang="uk-UA" sz="1600" b="1" dirty="0" smtClean="0"/>
              <a:t>) або в результаті ліквідації.</a:t>
            </a:r>
          </a:p>
          <a:p>
            <a:pPr algn="just"/>
            <a:endParaRPr lang="uk-UA" sz="1600" dirty="0" smtClean="0"/>
          </a:p>
          <a:p>
            <a:pPr marL="114300" indent="0" algn="just">
              <a:buNone/>
            </a:pPr>
            <a:r>
              <a:rPr lang="uk-UA" sz="1600" dirty="0" smtClean="0"/>
              <a:t>2. Добровільне припинення акціонерного товариства здійснюється за рішенням загальних зборів у порядку, передбаченому цим Законом, з дотриманням вимог, встановлених Цивільним кодексом України та іншими актами законодавства. </a:t>
            </a:r>
          </a:p>
          <a:p>
            <a:pPr marL="114300" indent="0" algn="just">
              <a:buNone/>
            </a:pPr>
            <a:r>
              <a:rPr lang="uk-UA" sz="1600" b="1" dirty="0" smtClean="0"/>
              <a:t>	Злиття, приєднання, поділ, виділ, перетворення товариства</a:t>
            </a:r>
          </a:p>
          <a:p>
            <a:pPr marL="114300" indent="0" algn="just">
              <a:buNone/>
            </a:pPr>
            <a:r>
              <a:rPr lang="uk-UA" sz="1600" dirty="0" smtClean="0"/>
              <a:t>Злиття, приєднання, поділ, виділ та перетворення акціонерного товариства здійснюються за рішенням загальних зборів, а у випадках, передбачених законом, - за рішенням суду або відповідних органів влади.</a:t>
            </a:r>
          </a:p>
          <a:p>
            <a:pPr marL="114300" indent="0" algn="just">
              <a:buNone/>
            </a:pPr>
            <a:r>
              <a:rPr lang="uk-UA" sz="1600" dirty="0" smtClean="0"/>
              <a:t>У випадках, передбачених законом, поділ акціонерного товариства або виділ з його складу одного чи кількох акціонерних товариств здійснюється за рішенням відповідних державних органів або за рішенням суду.</a:t>
            </a:r>
          </a:p>
          <a:p>
            <a:pPr marL="114300" indent="0" algn="just">
              <a:buNone/>
            </a:pPr>
            <a:r>
              <a:rPr lang="uk-UA" sz="1600" dirty="0" smtClean="0"/>
              <a:t>Законом може бути передбачено одержання згоди відповідних державних органів на припинення акціонерного товариства шляхом злиття або приєднання.</a:t>
            </a:r>
          </a:p>
          <a:p>
            <a:pPr marL="114300" indent="0" algn="just">
              <a:buNone/>
            </a:pPr>
            <a:r>
              <a:rPr lang="uk-UA" sz="1600" dirty="0" smtClean="0"/>
              <a:t>Акціонерне товариство не може одночасно здійснювати злиття, приєднання, поділ, виділ та/або перетворення.</a:t>
            </a:r>
            <a:endParaRPr lang="uk-UA" sz="1600" dirty="0"/>
          </a:p>
        </p:txBody>
      </p:sp>
    </p:spTree>
    <p:extLst>
      <p:ext uri="{BB962C8B-B14F-4D97-AF65-F5344CB8AC3E}">
        <p14:creationId xmlns:p14="http://schemas.microsoft.com/office/powerpoint/2010/main" val="627128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68424"/>
            <a:ext cx="8260672" cy="1584176"/>
          </a:xfrm>
          <a:solidFill>
            <a:schemeClr val="accent5">
              <a:lumMod val="40000"/>
              <a:lumOff val="60000"/>
            </a:schemeClr>
          </a:solidFill>
        </p:spPr>
        <p:txBody>
          <a:bodyPr>
            <a:noAutofit/>
          </a:bodyPr>
          <a:lstStyle/>
          <a:p>
            <a:r>
              <a:rPr lang="uk-UA" sz="1100" b="1" dirty="0" smtClean="0">
                <a:solidFill>
                  <a:schemeClr val="tx2"/>
                </a:solidFill>
              </a:rPr>
              <a:t>	Протягом 30 днів з дати прийняття загальними зборами рішення про припинення акціонерного товариства шляхом поділу, перетворення, а також про виділ, злиття або приєднання товариство зобов’язане письмово повідомити про це кредиторів і опублікувати в офіційному друкованому органі повідомлення про ухвалене рішення. Публічне товариство зобов’язане також повідомити про прийняття такого рішення кожну фондову біржу, на якій воно пройшло процедуру лістингу.</a:t>
            </a:r>
            <a:br>
              <a:rPr lang="uk-UA" sz="1100" b="1" dirty="0" smtClean="0">
                <a:solidFill>
                  <a:schemeClr val="tx2"/>
                </a:solidFill>
              </a:rPr>
            </a:br>
            <a:r>
              <a:rPr lang="uk-UA" sz="1100" b="1" dirty="0" smtClean="0">
                <a:solidFill>
                  <a:schemeClr val="tx2"/>
                </a:solidFill>
              </a:rPr>
              <a:t>Злиття, приєднання, поділ, виділ або перетворення не можуть бути завершені до задоволення вимог, заявлених кредиторами.</a:t>
            </a:r>
            <a:br>
              <a:rPr lang="uk-UA" sz="1100" b="1" dirty="0" smtClean="0">
                <a:solidFill>
                  <a:schemeClr val="tx2"/>
                </a:solidFill>
              </a:rPr>
            </a:br>
            <a:endParaRPr lang="uk-UA" sz="1100" b="1" dirty="0">
              <a:solidFill>
                <a:schemeClr val="tx2"/>
              </a:solidFill>
            </a:endParaRPr>
          </a:p>
        </p:txBody>
      </p:sp>
      <p:sp>
        <p:nvSpPr>
          <p:cNvPr id="3" name="Объект 2"/>
          <p:cNvSpPr>
            <a:spLocks noGrp="1"/>
          </p:cNvSpPr>
          <p:nvPr>
            <p:ph idx="1"/>
          </p:nvPr>
        </p:nvSpPr>
        <p:spPr>
          <a:xfrm>
            <a:off x="251520" y="1752600"/>
            <a:ext cx="8435280" cy="4373563"/>
          </a:xfrm>
        </p:spPr>
        <p:txBody>
          <a:bodyPr>
            <a:normAutofit fontScale="62500" lnSpcReduction="20000"/>
          </a:bodyPr>
          <a:lstStyle/>
          <a:p>
            <a:pPr marL="114300" indent="0" algn="just">
              <a:buNone/>
            </a:pPr>
            <a:r>
              <a:rPr lang="uk-UA" b="1" i="1" dirty="0" smtClean="0"/>
              <a:t>Злиттям акціонерних товариств </a:t>
            </a:r>
            <a:r>
              <a:rPr lang="uk-UA" dirty="0" smtClean="0"/>
              <a:t>визнається виникнення нового акціонерного товариства-правонаступника з передачею йому згідно з передавальними актами всіх прав та обов’язків двох або більше акціонерних товариств одночасно з їх припиненням. При злитті товариств усі права та обов’язки кожного з них переходять до товариства-правонаступника відповідно до передавального </a:t>
            </a:r>
            <a:r>
              <a:rPr lang="uk-UA" dirty="0" err="1" smtClean="0"/>
              <a:t>акта</a:t>
            </a:r>
            <a:r>
              <a:rPr lang="uk-UA" dirty="0" smtClean="0"/>
              <a:t>.</a:t>
            </a:r>
          </a:p>
          <a:p>
            <a:pPr algn="just"/>
            <a:r>
              <a:rPr lang="uk-UA" dirty="0" smtClean="0"/>
              <a:t>Не підлягають конвертації акції товариств, що припиняються внаслідок злиття, які викуплено товариством-емітентом або власником яких є товариство, що бере участь у злитті разом з товариством-емітентом. Такі акції підлягають анулюванню в порядку, встановленому Державною комісією з цінних паперів та фондового ринку.</a:t>
            </a:r>
          </a:p>
          <a:p>
            <a:pPr marL="114300" indent="0" algn="just">
              <a:buNone/>
            </a:pPr>
            <a:r>
              <a:rPr lang="uk-UA" b="1" i="1" dirty="0" smtClean="0"/>
              <a:t>Приєднанням акціонерного товариства </a:t>
            </a:r>
            <a:r>
              <a:rPr lang="uk-UA" dirty="0" smtClean="0"/>
              <a:t>визнається припинення акціонерного товариства (кількох товариств) з передачею ним (ними) згідно з передавальним актом усіх його (їх) прав та обов’язків іншому акціонерному товариству-правонаступнику. Акціонерне товариство може приєднатися лише до іншого акціонерного товариства.</a:t>
            </a:r>
          </a:p>
          <a:p>
            <a:pPr algn="just"/>
            <a:r>
              <a:rPr lang="uk-UA" dirty="0" smtClean="0"/>
              <a:t>Не підлягають конвертації акції товариства, що приєднується, які були викуплені цим товариством або власником яких є товариство, до якого здійснюється приєднання, або власником яких є інше товариство, що приєднується. Також не підлягають конвертації акції товариства, до якого здійснюється приєднання, власником яких було товариство, що приєднується. Такі акції підлягають анулюванню.</a:t>
            </a:r>
          </a:p>
          <a:p>
            <a:pPr algn="just"/>
            <a:endParaRPr lang="uk-UA" dirty="0"/>
          </a:p>
        </p:txBody>
      </p:sp>
    </p:spTree>
    <p:extLst>
      <p:ext uri="{BB962C8B-B14F-4D97-AF65-F5344CB8AC3E}">
        <p14:creationId xmlns:p14="http://schemas.microsoft.com/office/powerpoint/2010/main" val="8646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568952" cy="1224136"/>
          </a:xfrm>
          <a:solidFill>
            <a:schemeClr val="accent5">
              <a:lumMod val="40000"/>
              <a:lumOff val="60000"/>
            </a:schemeClr>
          </a:solidFill>
        </p:spPr>
        <p:txBody>
          <a:bodyPr>
            <a:noAutofit/>
          </a:bodyPr>
          <a:lstStyle/>
          <a:p>
            <a:pPr algn="just"/>
            <a:r>
              <a:rPr lang="uk-UA" sz="1200" b="1" i="1" dirty="0" smtClean="0">
                <a:solidFill>
                  <a:schemeClr val="tx2"/>
                </a:solidFill>
              </a:rPr>
              <a:t>	Субсидіарна </a:t>
            </a:r>
            <a:r>
              <a:rPr lang="uk-UA" sz="1200" b="1" i="1" dirty="0">
                <a:solidFill>
                  <a:schemeClr val="tx2"/>
                </a:solidFill>
              </a:rPr>
              <a:t>відповідальність </a:t>
            </a:r>
            <a:r>
              <a:rPr lang="uk-UA" sz="1100" i="1" dirty="0">
                <a:solidFill>
                  <a:schemeClr val="tx2"/>
                </a:solidFill>
              </a:rPr>
              <a:t>застосовується у випадку, коли в зобов’язанні беруть участь два боржники, один із яких є основним, а другий — додатковим (субсидіарним). </a:t>
            </a:r>
            <a:r>
              <a:rPr lang="uk-UA" sz="1100" i="1" dirty="0" smtClean="0">
                <a:solidFill>
                  <a:schemeClr val="tx2"/>
                </a:solidFill>
              </a:rPr>
              <a:t/>
            </a:r>
            <a:br>
              <a:rPr lang="uk-UA" sz="1100" i="1" dirty="0" smtClean="0">
                <a:solidFill>
                  <a:schemeClr val="tx2"/>
                </a:solidFill>
              </a:rPr>
            </a:br>
            <a:r>
              <a:rPr lang="uk-UA" sz="1100" i="1" dirty="0" smtClean="0">
                <a:solidFill>
                  <a:schemeClr val="tx2"/>
                </a:solidFill>
              </a:rPr>
              <a:t>Субсидіарний </a:t>
            </a:r>
            <a:r>
              <a:rPr lang="uk-UA" sz="1100" i="1" dirty="0">
                <a:solidFill>
                  <a:schemeClr val="tx2"/>
                </a:solidFill>
              </a:rPr>
              <a:t>боржник несе відповідальність перед кредитором додатково до відповідальності основного боржника. Якщо основний боржник відмовився задовольнити вимогу кредитора або кредитор не одержав від нього в розумний строк відповіді на пред’явлену вимогу, кредитор може пред’явити вимогу в повному обсязі до особи, яка несе субсидіарну </a:t>
            </a:r>
            <a:r>
              <a:rPr lang="uk-UA" sz="1100" i="1" dirty="0" smtClean="0">
                <a:solidFill>
                  <a:schemeClr val="tx2"/>
                </a:solidFill>
              </a:rPr>
              <a:t>відповідальність.</a:t>
            </a:r>
            <a:r>
              <a:rPr lang="uk-UA" sz="1100" dirty="0">
                <a:solidFill>
                  <a:schemeClr val="tx2"/>
                </a:solidFill>
              </a:rPr>
              <a:t/>
            </a:r>
            <a:br>
              <a:rPr lang="uk-UA" sz="1100" dirty="0">
                <a:solidFill>
                  <a:schemeClr val="tx2"/>
                </a:solidFill>
              </a:rPr>
            </a:br>
            <a:endParaRPr lang="ru-RU" sz="1100" dirty="0">
              <a:solidFill>
                <a:schemeClr val="tx2"/>
              </a:solidFill>
            </a:endParaRPr>
          </a:p>
        </p:txBody>
      </p:sp>
      <p:sp>
        <p:nvSpPr>
          <p:cNvPr id="3" name="Объект 2"/>
          <p:cNvSpPr>
            <a:spLocks noGrp="1"/>
          </p:cNvSpPr>
          <p:nvPr>
            <p:ph idx="1"/>
          </p:nvPr>
        </p:nvSpPr>
        <p:spPr>
          <a:xfrm>
            <a:off x="107504" y="1556792"/>
            <a:ext cx="8784976" cy="5301208"/>
          </a:xfrm>
        </p:spPr>
        <p:txBody>
          <a:bodyPr>
            <a:noAutofit/>
          </a:bodyPr>
          <a:lstStyle/>
          <a:p>
            <a:pPr marL="114300" indent="0" algn="just">
              <a:buNone/>
            </a:pPr>
            <a:r>
              <a:rPr lang="uk-UA" sz="1400" b="1" i="1" dirty="0" smtClean="0"/>
              <a:t>Поділом акціонерного товариства </a:t>
            </a:r>
            <a:r>
              <a:rPr lang="uk-UA" sz="1200" dirty="0" smtClean="0"/>
              <a:t>визнається припинення акціонерного товариства з передачею усіх його прав та обов’язків більше ніж одному новому акціонерному товариству-правонаступнику згідно з розподільним балансом. Акціонерне товариство може ділитися лише на акціонерні товариства.</a:t>
            </a:r>
          </a:p>
          <a:p>
            <a:pPr algn="just"/>
            <a:r>
              <a:rPr lang="uk-UA" sz="1200" dirty="0" smtClean="0"/>
              <a:t>Товариство-правонаступник несе </a:t>
            </a:r>
            <a:r>
              <a:rPr lang="uk-UA" sz="1200" b="1" dirty="0" smtClean="0"/>
              <a:t>субсидіарну відповідальність </a:t>
            </a:r>
            <a:r>
              <a:rPr lang="uk-UA" sz="1200" dirty="0" smtClean="0"/>
              <a:t>за зобов’язаннями акціонерного товариства, діяльність якого припиняється шляхом поділу, що виникли до поділу та перейшли до іншого акціонерного товариства-правонаступника.</a:t>
            </a:r>
          </a:p>
          <a:p>
            <a:pPr algn="just"/>
            <a:r>
              <a:rPr lang="uk-UA" sz="1200" dirty="0" smtClean="0"/>
              <a:t>Розміщення акцій товариств-правонаступників повинно здійснюватися із збереженням співвідношення, що було між акціонерами у статутному капіталі акціонерного товариства, що припинилося шляхом поділу. Кожен акціонер товариства, що припинилося, отримує акції кожного з товариств-правонаступників.</a:t>
            </a:r>
          </a:p>
          <a:p>
            <a:pPr algn="just"/>
            <a:r>
              <a:rPr lang="uk-UA" sz="1200" dirty="0" smtClean="0"/>
              <a:t>Акції товариства, що припиняється шляхом поділу, викуплені цим товариством не підлягають конвертації та анулюються.</a:t>
            </a:r>
          </a:p>
          <a:p>
            <a:pPr marL="114300" indent="0" algn="just">
              <a:buNone/>
            </a:pPr>
            <a:r>
              <a:rPr lang="uk-UA" sz="1400" b="1" i="1" dirty="0" smtClean="0"/>
              <a:t>Виділом акціонерного товариства </a:t>
            </a:r>
            <a:r>
              <a:rPr lang="uk-UA" sz="1200" dirty="0" smtClean="0"/>
              <a:t>визнається створення одного чи кількох акціонерних товариств із передачею йому (їм) згідно з розподільним балансом частини прав та обов’язків акціонерного товариства, з якого здійснюється виділ, без припинення такого акціонерного товариства.</a:t>
            </a:r>
          </a:p>
          <a:p>
            <a:pPr algn="just"/>
            <a:r>
              <a:rPr lang="uk-UA" sz="1200" dirty="0" smtClean="0"/>
              <a:t>З акціонерного товариства може виділитися лише акціонерне товариство.</a:t>
            </a:r>
          </a:p>
          <a:p>
            <a:pPr algn="just"/>
            <a:r>
              <a:rPr lang="uk-UA" sz="1200" dirty="0" smtClean="0"/>
              <a:t>Акціонерне товариство, з якого здійснюється виділ, несе субсидіарну відповідальність за зобов’язаннями, які перейшли до товариства, що виділилося, згідно з розподільним балансом. Товариство, що виділилося, несе субсидіарну відповідальність за зобов’язаннями, які виникли у товариства, з якого здійснюється виділ, перед виділом, але не перейшли до товариства, що виділилося. Якщо товариств, що виділилися, два чи більше, вони солідарно несуть субсидіарну відповідальність за зобов’язаннями разом з товариством, з якого здійснено виділ.</a:t>
            </a:r>
          </a:p>
          <a:p>
            <a:pPr algn="just"/>
            <a:r>
              <a:rPr lang="uk-UA" sz="1200" dirty="0" smtClean="0"/>
              <a:t>Розміщення акцій товариства, що виділилося, здійснюється із збереженням співвідношення, що було між акціонерами в статутному капіталі товариства, з якого здійснено виділ.</a:t>
            </a:r>
          </a:p>
          <a:p>
            <a:pPr algn="just"/>
            <a:r>
              <a:rPr lang="uk-UA" sz="1200" dirty="0" smtClean="0"/>
              <a:t>Акції товариства, з якого здійснюється виділ, викуплені товариством, не можуть передаватися до складу активів товариства-правонаступника та не підлягають конвертації. Такі акції підлягають анулюванню в порядку, встановленому Державною комісією з цінних паперів та фондового ринку.</a:t>
            </a:r>
            <a:endParaRPr lang="uk-UA" sz="1200" dirty="0"/>
          </a:p>
        </p:txBody>
      </p:sp>
    </p:spTree>
    <p:extLst>
      <p:ext uri="{BB962C8B-B14F-4D97-AF65-F5344CB8AC3E}">
        <p14:creationId xmlns:p14="http://schemas.microsoft.com/office/powerpoint/2010/main" val="1133963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20000"/>
              <a:lumOff val="80000"/>
            </a:schemeClr>
          </a:solidFill>
        </p:spPr>
        <p:txBody>
          <a:bodyPr>
            <a:noAutofit/>
          </a:bodyPr>
          <a:lstStyle/>
          <a:p>
            <a:endParaRPr lang="ru-RU" sz="1200" dirty="0">
              <a:solidFill>
                <a:schemeClr val="accent2">
                  <a:lumMod val="40000"/>
                  <a:lumOff val="60000"/>
                </a:schemeClr>
              </a:solidFill>
            </a:endParaRPr>
          </a:p>
        </p:txBody>
      </p:sp>
      <p:sp>
        <p:nvSpPr>
          <p:cNvPr id="3" name="Объект 2"/>
          <p:cNvSpPr>
            <a:spLocks noGrp="1"/>
          </p:cNvSpPr>
          <p:nvPr>
            <p:ph idx="1"/>
          </p:nvPr>
        </p:nvSpPr>
        <p:spPr/>
        <p:txBody>
          <a:bodyPr>
            <a:normAutofit fontScale="55000" lnSpcReduction="20000"/>
          </a:bodyPr>
          <a:lstStyle/>
          <a:p>
            <a:endParaRPr lang="ru-RU" b="1" i="1" dirty="0" smtClean="0"/>
          </a:p>
          <a:p>
            <a:pPr marL="114300" indent="0" algn="just">
              <a:buNone/>
            </a:pPr>
            <a:r>
              <a:rPr lang="uk-UA" dirty="0" smtClean="0"/>
              <a:t>Наглядова рада кожного акціонерного товариства, що бере участь у злитті, приєднанні, поділі, виділі або перетворенні, розробляє умови договору про злиття (приєднання) або план поділу (виділу, перетворення).</a:t>
            </a:r>
          </a:p>
          <a:p>
            <a:pPr marL="114300" indent="0" algn="just">
              <a:buNone/>
            </a:pPr>
            <a:r>
              <a:rPr lang="uk-UA" dirty="0" smtClean="0"/>
              <a:t/>
            </a:r>
            <a:br>
              <a:rPr lang="uk-UA" dirty="0" smtClean="0"/>
            </a:br>
            <a:r>
              <a:rPr lang="uk-UA" dirty="0" smtClean="0"/>
              <a:t>За поданням наглядової ради загальні збори кожного акціонерного товариства, що бере участь у злитті, приєднанні, поділі, виділі або перетворенні, вирішують питання про припинення (злиття, приєднання, поділ, виділ або перетворення), а також про затвердження умов договору про злиття (приєднання) або плану поділу (виділу, перетворення), передавального </a:t>
            </a:r>
            <a:r>
              <a:rPr lang="uk-UA" dirty="0" err="1" smtClean="0"/>
              <a:t>акта</a:t>
            </a:r>
            <a:r>
              <a:rPr lang="uk-UA" dirty="0" smtClean="0"/>
              <a:t> (у разі злиття, приєднання та перетворення) або розподільного балансу (у разі поділу та виділу).</a:t>
            </a:r>
          </a:p>
          <a:p>
            <a:pPr marL="114300" indent="0" algn="just">
              <a:buNone/>
            </a:pPr>
            <a:r>
              <a:rPr lang="uk-UA" dirty="0" smtClean="0"/>
              <a:t/>
            </a:r>
            <a:br>
              <a:rPr lang="uk-UA" dirty="0" smtClean="0"/>
            </a:br>
            <a:endParaRPr lang="uk-UA" b="1" i="1" dirty="0" smtClean="0"/>
          </a:p>
          <a:p>
            <a:pPr marL="114300" indent="0" algn="just">
              <a:buNone/>
            </a:pPr>
            <a:r>
              <a:rPr lang="uk-UA" sz="2500" b="1" i="1" dirty="0" smtClean="0"/>
              <a:t>Перетворенням акціонерного товариства </a:t>
            </a:r>
            <a:r>
              <a:rPr lang="uk-UA" dirty="0" smtClean="0"/>
              <a:t>визнається зміна його організаційно-правової форми з припиненням та передачею всіх його прав і обов’язків підприємницькому товариству-правонаступнику згідно з передавальним актом.</a:t>
            </a:r>
          </a:p>
          <a:p>
            <a:pPr algn="just"/>
            <a:r>
              <a:rPr lang="uk-UA" dirty="0" smtClean="0"/>
              <a:t>Акціонерне товариство може перетворитися лише на інше господарське товариство або виробничий кооператив.</a:t>
            </a:r>
          </a:p>
          <a:p>
            <a:pPr algn="just"/>
            <a:r>
              <a:rPr lang="uk-UA" dirty="0" smtClean="0"/>
              <a:t>Розподіл часток (паїв) підприємницького товариства-правонаступника відбувається із збереженням співвідношення між частками акціонерів у статутному капіталі акціонерного товариства, що перетворюється.</a:t>
            </a:r>
          </a:p>
          <a:p>
            <a:pPr algn="just"/>
            <a:r>
              <a:rPr lang="uk-UA" dirty="0" smtClean="0"/>
              <a:t>Не підлягають обміну акції товариства, що перетворюється, викуплені цим товариством, які на дату прийняття рішення про припинення товариства шляхом перетворення не продані та/або не погашені. Такі акції підлягають анулюванню.</a:t>
            </a:r>
          </a:p>
          <a:p>
            <a:pPr algn="just"/>
            <a:endParaRPr lang="uk-UA" dirty="0"/>
          </a:p>
        </p:txBody>
      </p:sp>
    </p:spTree>
    <p:extLst>
      <p:ext uri="{BB962C8B-B14F-4D97-AF65-F5344CB8AC3E}">
        <p14:creationId xmlns:p14="http://schemas.microsoft.com/office/powerpoint/2010/main" val="190028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uk-UA" sz="2400" dirty="0" smtClean="0">
                <a:solidFill>
                  <a:schemeClr val="accent2">
                    <a:lumMod val="75000"/>
                  </a:schemeClr>
                </a:solidFill>
              </a:rPr>
              <a:t>Ліквідація акціонерного товариства</a:t>
            </a:r>
            <a:endParaRPr lang="uk-UA" sz="2400" dirty="0">
              <a:solidFill>
                <a:schemeClr val="accent2">
                  <a:lumMod val="75000"/>
                </a:schemeClr>
              </a:solidFill>
            </a:endParaRPr>
          </a:p>
        </p:txBody>
      </p:sp>
      <p:sp>
        <p:nvSpPr>
          <p:cNvPr id="3" name="Объект 2"/>
          <p:cNvSpPr>
            <a:spLocks noGrp="1"/>
          </p:cNvSpPr>
          <p:nvPr>
            <p:ph idx="1"/>
          </p:nvPr>
        </p:nvSpPr>
        <p:spPr>
          <a:xfrm>
            <a:off x="426128" y="1752600"/>
            <a:ext cx="8394344" cy="4916760"/>
          </a:xfrm>
        </p:spPr>
        <p:txBody>
          <a:bodyPr>
            <a:normAutofit lnSpcReduction="10000"/>
          </a:bodyPr>
          <a:lstStyle/>
          <a:p>
            <a:pPr marL="114300" indent="0" algn="just">
              <a:buNone/>
            </a:pPr>
            <a:r>
              <a:rPr lang="uk-UA" sz="1400" dirty="0" smtClean="0"/>
              <a:t>1. Добровільна ліквідація акціонерного товариства здійснюється за рішенням загальних зборів, у тому числі у зв'язку із закінченням строку, на який товариство створювалося, або після досягнення мети, з якою воно створювалося, у порядку, передбаченому Цивільним кодексом України та іншими актами законодавства, з урахуванням особливостей, встановлених цим Законом. Інші підстави та порядок ліквідації товариства визначаються законодавством.</a:t>
            </a:r>
          </a:p>
          <a:p>
            <a:pPr algn="just"/>
            <a:endParaRPr lang="uk-UA" sz="1400" dirty="0" smtClean="0"/>
          </a:p>
          <a:p>
            <a:pPr marL="114300" indent="0" algn="just">
              <a:buNone/>
            </a:pPr>
            <a:r>
              <a:rPr lang="uk-UA" sz="1400" dirty="0" smtClean="0"/>
              <a:t>2. Якщо на момент ухвалення рішення про ліквідацію акціонерне товариство не має зобов'язань перед кредиторами, його майно розподіляється між акціонерами відповідно до статті 89 цього Закону.</a:t>
            </a:r>
          </a:p>
          <a:p>
            <a:pPr algn="just"/>
            <a:endParaRPr lang="uk-UA" sz="1400" dirty="0" smtClean="0"/>
          </a:p>
          <a:p>
            <a:pPr marL="114300" indent="0" algn="just">
              <a:buNone/>
            </a:pPr>
            <a:r>
              <a:rPr lang="uk-UA" sz="1400" dirty="0" smtClean="0"/>
              <a:t>3. Рішення про ліквідацію акціонерного товариства, обрання ліквідаційної комісії, затвердження порядку ліквідації, а також порядку розподілу між акціонерами майна, що залишилося після задоволення вимог кредиторів, вирішують загальні збори акціонерного товариства, якщо інше не передбачено законом.</a:t>
            </a:r>
          </a:p>
          <a:p>
            <a:pPr algn="just"/>
            <a:endParaRPr lang="uk-UA" sz="1400" dirty="0" smtClean="0"/>
          </a:p>
          <a:p>
            <a:pPr marL="114300" indent="0" algn="just">
              <a:buNone/>
            </a:pPr>
            <a:r>
              <a:rPr lang="uk-UA" sz="1400" dirty="0" smtClean="0"/>
              <a:t>4. З моменту обрання ліквідаційної комісії до неї переходять повноваження наглядової ради та виконавчого органу акціонерного товариства. Ліквідаційний баланс, складений ліквідаційною комісією, підлягає затвердженню загальними зборами.</a:t>
            </a:r>
          </a:p>
          <a:p>
            <a:pPr algn="just"/>
            <a:endParaRPr lang="uk-UA" sz="1400" dirty="0" smtClean="0"/>
          </a:p>
          <a:p>
            <a:pPr marL="114300" indent="0" algn="just">
              <a:buNone/>
            </a:pPr>
            <a:r>
              <a:rPr lang="uk-UA" sz="1400" dirty="0" smtClean="0"/>
              <a:t>5. Ліквідація акціонерного товариства вважається завершеною, а товариство таким, що припинилося, з дати внесення до Єдиного державного реєстру запису про проведення державної реєстрації припинення товариства в результаті його ліквідації</a:t>
            </a:r>
            <a:r>
              <a:rPr lang="ru-RU" sz="1400" dirty="0" smtClean="0"/>
              <a:t>.</a:t>
            </a:r>
            <a:endParaRPr lang="ru-RU" sz="1400" dirty="0"/>
          </a:p>
        </p:txBody>
      </p:sp>
    </p:spTree>
    <p:extLst>
      <p:ext uri="{BB962C8B-B14F-4D97-AF65-F5344CB8AC3E}">
        <p14:creationId xmlns:p14="http://schemas.microsoft.com/office/powerpoint/2010/main" val="3994806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20000"/>
              <a:lumOff val="80000"/>
            </a:schemeClr>
          </a:solidFill>
        </p:spPr>
        <p:txBody>
          <a:bodyPr/>
          <a:lstStyle/>
          <a:p>
            <a:endParaRPr lang="ru-RU" dirty="0"/>
          </a:p>
        </p:txBody>
      </p:sp>
      <p:sp>
        <p:nvSpPr>
          <p:cNvPr id="3" name="Объект 2"/>
          <p:cNvSpPr>
            <a:spLocks noGrp="1"/>
          </p:cNvSpPr>
          <p:nvPr>
            <p:ph idx="1"/>
          </p:nvPr>
        </p:nvSpPr>
        <p:spPr>
          <a:xfrm>
            <a:off x="323528" y="1556792"/>
            <a:ext cx="8496944" cy="5112568"/>
          </a:xfrm>
        </p:spPr>
        <p:txBody>
          <a:bodyPr>
            <a:noAutofit/>
          </a:bodyPr>
          <a:lstStyle/>
          <a:p>
            <a:pPr marL="114300" indent="0" algn="just">
              <a:buNone/>
            </a:pPr>
            <a:r>
              <a:rPr lang="uk-UA" sz="1300" b="1" dirty="0" smtClean="0"/>
              <a:t>	У разі ліквідації платоспроможної юридичної особи вимоги її кредиторів та акціонерів задовольняються у такій черговості:</a:t>
            </a:r>
          </a:p>
          <a:p>
            <a:pPr marL="114300" indent="0" algn="just">
              <a:buNone/>
            </a:pPr>
            <a:r>
              <a:rPr lang="uk-UA" sz="1300" b="1" dirty="0" smtClean="0"/>
              <a:t>—</a:t>
            </a:r>
            <a:r>
              <a:rPr lang="uk-UA" sz="1300" dirty="0" smtClean="0"/>
              <a:t> у першу чергу задовольняються вимоги щодо відшкодування шкоди, завданої каліцтвом, іншими ушкодженнями здоров’я або смертю, та вимоги кредиторів, забезпечені заставою чи іншим способом;</a:t>
            </a:r>
          </a:p>
          <a:p>
            <a:pPr marL="114300" indent="0" algn="just">
              <a:buNone/>
            </a:pPr>
            <a:r>
              <a:rPr lang="uk-UA" sz="1300" b="1" dirty="0" smtClean="0"/>
              <a:t>—</a:t>
            </a:r>
            <a:r>
              <a:rPr lang="uk-UA" sz="1300" dirty="0" smtClean="0"/>
              <a:t> у другу чергу — вимоги працівників, пов’язані з трудовими відносинами, вимоги автора про плату за використання результату його інтелектуальної, творчої діяльності;</a:t>
            </a:r>
          </a:p>
          <a:p>
            <a:pPr marL="114300" indent="0" algn="just">
              <a:buNone/>
            </a:pPr>
            <a:r>
              <a:rPr lang="uk-UA" sz="1300" b="1" dirty="0" smtClean="0"/>
              <a:t>—</a:t>
            </a:r>
            <a:r>
              <a:rPr lang="uk-UA" sz="1300" dirty="0" smtClean="0"/>
              <a:t> у третю чергу — вимоги щодо податків, зборів (обов’язкових платежів);</a:t>
            </a:r>
          </a:p>
          <a:p>
            <a:pPr marL="114300" indent="0" algn="just">
              <a:buNone/>
            </a:pPr>
            <a:r>
              <a:rPr lang="uk-UA" sz="1300" b="1" dirty="0" smtClean="0"/>
              <a:t>—</a:t>
            </a:r>
            <a:r>
              <a:rPr lang="uk-UA" sz="1300" dirty="0" smtClean="0"/>
              <a:t> у четверту чергу — виплати нарахованих, але не виплачених дивідендів за привілейованими акціями;</a:t>
            </a:r>
          </a:p>
          <a:p>
            <a:pPr marL="114300" indent="0" algn="just">
              <a:buNone/>
            </a:pPr>
            <a:r>
              <a:rPr lang="uk-UA" sz="1300" b="1" dirty="0" smtClean="0"/>
              <a:t>—</a:t>
            </a:r>
            <a:r>
              <a:rPr lang="uk-UA" sz="1300" dirty="0" smtClean="0"/>
              <a:t> у п’яту чергу — виплати за привілейованими акціями, які підлягають обов’язковому викупу на вимогу акціонерів;</a:t>
            </a:r>
          </a:p>
          <a:p>
            <a:pPr marL="114300" indent="0" algn="just">
              <a:buNone/>
            </a:pPr>
            <a:r>
              <a:rPr lang="uk-UA" sz="1300" b="1" dirty="0" smtClean="0"/>
              <a:t>—</a:t>
            </a:r>
            <a:r>
              <a:rPr lang="uk-UA" sz="1300" dirty="0" smtClean="0"/>
              <a:t> у шосту чергу — виплати ліквідаційної вартості привілейованих акцій;</a:t>
            </a:r>
          </a:p>
          <a:p>
            <a:pPr marL="114300" indent="0" algn="just">
              <a:buNone/>
            </a:pPr>
            <a:r>
              <a:rPr lang="uk-UA" sz="1300" b="1" dirty="0" smtClean="0"/>
              <a:t>—</a:t>
            </a:r>
            <a:r>
              <a:rPr lang="uk-UA" sz="1300" dirty="0" smtClean="0"/>
              <a:t> у сьому чергу — виплати за простими акціями, які підлягають обов’язковому викупу на вимогу акціонерів;</a:t>
            </a:r>
          </a:p>
          <a:p>
            <a:pPr marL="114300" indent="0" algn="just">
              <a:buNone/>
            </a:pPr>
            <a:r>
              <a:rPr lang="uk-UA" sz="1300" b="1" dirty="0" smtClean="0"/>
              <a:t>—</a:t>
            </a:r>
            <a:r>
              <a:rPr lang="uk-UA" sz="1300" dirty="0" smtClean="0"/>
              <a:t> у восьму чергу — розподіл майна між акціонерами — власниками простих акцій товариства </a:t>
            </a:r>
            <a:r>
              <a:rPr lang="uk-UA" sz="1300" dirty="0" err="1" smtClean="0"/>
              <a:t>пропорційно</a:t>
            </a:r>
            <a:r>
              <a:rPr lang="uk-UA" sz="1300" dirty="0" smtClean="0"/>
              <a:t> до кількості належних їм акцій; </a:t>
            </a:r>
            <a:endParaRPr lang="uk-UA" sz="1300" dirty="0" smtClean="0"/>
          </a:p>
          <a:p>
            <a:pPr marL="114300" indent="0" algn="just">
              <a:buNone/>
            </a:pPr>
            <a:r>
              <a:rPr lang="uk-UA" sz="1300" b="1" dirty="0" smtClean="0"/>
              <a:t>—</a:t>
            </a:r>
            <a:r>
              <a:rPr lang="uk-UA" sz="1300" dirty="0" smtClean="0"/>
              <a:t> </a:t>
            </a:r>
            <a:r>
              <a:rPr lang="uk-UA" sz="1300" dirty="0" smtClean="0"/>
              <a:t>у дев’яту чергу — всі інші вимоги.</a:t>
            </a:r>
          </a:p>
          <a:p>
            <a:pPr marL="114300" indent="0" algn="just">
              <a:buNone/>
            </a:pPr>
            <a:r>
              <a:rPr lang="uk-UA" sz="1300" dirty="0" smtClean="0"/>
              <a:t>Розподіл майна кожної черги здійснюється після повного задоволення вимог кредиторів (акціонерів) попередньої черги.</a:t>
            </a:r>
          </a:p>
          <a:p>
            <a:pPr marL="114300" indent="0" algn="just">
              <a:buNone/>
            </a:pPr>
            <a:r>
              <a:rPr lang="uk-UA" sz="1300" dirty="0" smtClean="0"/>
              <a:t>У разі недостатності майна товариства, що ліквідується, для розподілу між усіма кредиторами (акціонерами) відповідної черги майно розподіляється між ними </a:t>
            </a:r>
            <a:r>
              <a:rPr lang="uk-UA" sz="1300" dirty="0" err="1" smtClean="0"/>
              <a:t>пропорційно</a:t>
            </a:r>
            <a:r>
              <a:rPr lang="uk-UA" sz="1300" dirty="0" smtClean="0"/>
              <a:t> сумам вимог (кількості належних їм акцій) кожного кредитора (акціонера) цієї черги.</a:t>
            </a:r>
          </a:p>
          <a:p>
            <a:pPr algn="just"/>
            <a:endParaRPr lang="uk-UA" sz="1300" dirty="0"/>
          </a:p>
        </p:txBody>
      </p:sp>
    </p:spTree>
    <p:extLst>
      <p:ext uri="{BB962C8B-B14F-4D97-AF65-F5344CB8AC3E}">
        <p14:creationId xmlns:p14="http://schemas.microsoft.com/office/powerpoint/2010/main" val="3327107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908720"/>
            <a:ext cx="7340633" cy="550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643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1368152"/>
          </a:xfrm>
          <a:solidFill>
            <a:schemeClr val="bg2">
              <a:lumMod val="90000"/>
            </a:schemeClr>
          </a:solidFill>
        </p:spPr>
        <p:txBody>
          <a:bodyPr>
            <a:normAutofit fontScale="90000"/>
          </a:bodyPr>
          <a:lstStyle/>
          <a:p>
            <a:r>
              <a:rPr lang="uk-UA" sz="2700" b="1" dirty="0" smtClean="0">
                <a:solidFill>
                  <a:schemeClr val="tx1">
                    <a:lumMod val="65000"/>
                    <a:lumOff val="35000"/>
                  </a:schemeClr>
                </a:solidFill>
              </a:rPr>
              <a:t>3.1. Характерні риси акціонерних товариств</a:t>
            </a:r>
            <a:br>
              <a:rPr lang="uk-UA" sz="2700" b="1" dirty="0" smtClean="0">
                <a:solidFill>
                  <a:schemeClr val="tx1">
                    <a:lumMod val="65000"/>
                    <a:lumOff val="35000"/>
                  </a:schemeClr>
                </a:solidFill>
              </a:rPr>
            </a:br>
            <a:r>
              <a:rPr lang="uk-UA" sz="1800" dirty="0" smtClean="0"/>
              <a:t>А</a:t>
            </a:r>
            <a:r>
              <a:rPr lang="uk-UA" sz="1400" dirty="0" smtClean="0"/>
              <a:t>кціонерне товариство - господарське товариство, статутний капітал якого поділено на визначену кількість часток однакової номінальної вартості, корпоративні права за якими посвідчуються акціями</a:t>
            </a:r>
            <a:r>
              <a:rPr lang="ru-RU" sz="1800" dirty="0" smtClean="0"/>
              <a:t>.</a:t>
            </a:r>
            <a:endParaRPr lang="ru-RU" sz="1800" dirty="0"/>
          </a:p>
        </p:txBody>
      </p:sp>
      <p:sp>
        <p:nvSpPr>
          <p:cNvPr id="3" name="Объект 2"/>
          <p:cNvSpPr>
            <a:spLocks noGrp="1"/>
          </p:cNvSpPr>
          <p:nvPr>
            <p:ph idx="1"/>
          </p:nvPr>
        </p:nvSpPr>
        <p:spPr>
          <a:xfrm>
            <a:off x="251520" y="1772816"/>
            <a:ext cx="8640960" cy="4896544"/>
          </a:xfrm>
        </p:spPr>
        <p:txBody>
          <a:bodyPr>
            <a:normAutofit lnSpcReduction="10000"/>
          </a:bodyPr>
          <a:lstStyle/>
          <a:p>
            <a:pPr algn="just"/>
            <a:r>
              <a:rPr lang="uk-UA" sz="1400" dirty="0" smtClean="0"/>
              <a:t>Акціонерне товариство не відповідає за зобов'язаннями акціонерів. До товариства та його органів не можуть застосовуватися будь-які санкції, що обмежують їх права, у разі вчинення акціонерами протиправних дій, крім випадків, визначених законом.</a:t>
            </a:r>
          </a:p>
          <a:p>
            <a:pPr algn="just"/>
            <a:r>
              <a:rPr lang="uk-UA" sz="1400" dirty="0" smtClean="0"/>
              <a:t>Акціонери не відповідають за зобов'язаннями товариства і несуть ризик збитків, пов'язаних з діяльністю товариства, тільки в межах належних їм акцій. До акціонерів не можуть застосовуватися будь-які санкції, що обмежують їх права, у разі вчинення протиправних дій товариством або іншими акціонерами.</a:t>
            </a:r>
          </a:p>
          <a:p>
            <a:pPr algn="just"/>
            <a:r>
              <a:rPr lang="uk-UA" sz="1400" dirty="0" smtClean="0"/>
              <a:t>Акціонери, які не повністю оплатили акції, у випадках, визначених статутом товариства, відповідають за зобов'язаннями товариства у межах неоплаченої частини вартості належних їм акцій.</a:t>
            </a:r>
          </a:p>
          <a:p>
            <a:pPr algn="just"/>
            <a:r>
              <a:rPr lang="uk-UA" sz="1400" dirty="0" smtClean="0"/>
              <a:t>Акціонерне товариство може бути створене шляхом заснування або злиття, поділу, виділу чи перетворення підприємницького (підприємницьких) товариства, державного (державних), комунального (комунальних) та інших підприємств у акціонерне товариство.</a:t>
            </a:r>
          </a:p>
          <a:p>
            <a:pPr algn="just"/>
            <a:r>
              <a:rPr lang="uk-UA" sz="1400" dirty="0" smtClean="0"/>
              <a:t>Товариство створюється без обмеження строку діяльності, якщо інше не встановлено його статутом.</a:t>
            </a:r>
          </a:p>
          <a:p>
            <a:pPr algn="just"/>
            <a:r>
              <a:rPr lang="uk-UA" sz="1400" dirty="0" smtClean="0"/>
              <a:t>Товариство вважається створеним і набуває прав юридичної особи з дати його державної реєстрації в установленому законодавством порядку.</a:t>
            </a:r>
          </a:p>
          <a:p>
            <a:pPr algn="just"/>
            <a:r>
              <a:rPr lang="uk-UA" sz="1400" dirty="0" smtClean="0"/>
              <a:t>Повне найменування акціонерного товариства українською мовою повинне містити назву його типу (публічне, приватне) його організаційно-правову форму (акціонерне товариство). Тип акціонерного товариства не є обов’язковою складовою найменування акціонерного товариства.</a:t>
            </a:r>
          </a:p>
          <a:p>
            <a:pPr algn="just"/>
            <a:endParaRPr lang="uk-UA" sz="1200" dirty="0"/>
          </a:p>
        </p:txBody>
      </p:sp>
    </p:spTree>
    <p:extLst>
      <p:ext uri="{BB962C8B-B14F-4D97-AF65-F5344CB8AC3E}">
        <p14:creationId xmlns:p14="http://schemas.microsoft.com/office/powerpoint/2010/main" val="100357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uk-UA" sz="3200" dirty="0" smtClean="0">
                <a:solidFill>
                  <a:schemeClr val="tx1">
                    <a:lumMod val="65000"/>
                    <a:lumOff val="35000"/>
                  </a:schemeClr>
                </a:solidFill>
              </a:rPr>
              <a:t>3.2.Типи акціонерних товариств</a:t>
            </a:r>
            <a:endParaRPr lang="uk-UA" sz="3200" dirty="0">
              <a:solidFill>
                <a:schemeClr val="tx1">
                  <a:lumMod val="65000"/>
                  <a:lumOff val="35000"/>
                </a:schemeClr>
              </a:solidFill>
            </a:endParaRPr>
          </a:p>
        </p:txBody>
      </p:sp>
      <p:sp>
        <p:nvSpPr>
          <p:cNvPr id="3" name="Объект 2"/>
          <p:cNvSpPr>
            <a:spLocks noGrp="1"/>
          </p:cNvSpPr>
          <p:nvPr>
            <p:ph idx="1"/>
          </p:nvPr>
        </p:nvSpPr>
        <p:spPr>
          <a:xfrm>
            <a:off x="323528" y="1752600"/>
            <a:ext cx="8568952" cy="4844752"/>
          </a:xfrm>
        </p:spPr>
        <p:txBody>
          <a:bodyPr>
            <a:normAutofit/>
          </a:bodyPr>
          <a:lstStyle/>
          <a:p>
            <a:pPr indent="285750" algn="just">
              <a:spcAft>
                <a:spcPts val="750"/>
              </a:spcAft>
            </a:pPr>
            <a:r>
              <a:rPr lang="ru-RU" sz="2000" dirty="0" smtClean="0">
                <a:solidFill>
                  <a:srgbClr val="000000"/>
                </a:solidFill>
                <a:latin typeface="Times New Roman"/>
                <a:ea typeface="Times New Roman"/>
              </a:rPr>
              <a:t> </a:t>
            </a:r>
            <a:r>
              <a:rPr lang="uk-UA" sz="2000" dirty="0" smtClean="0">
                <a:solidFill>
                  <a:srgbClr val="000000"/>
                </a:solidFill>
                <a:latin typeface="Times New Roman"/>
                <a:ea typeface="Times New Roman"/>
              </a:rPr>
              <a:t>Акціонерні товариства за типом поділяються на </a:t>
            </a:r>
            <a:r>
              <a:rPr lang="uk-UA" sz="2000" b="1" dirty="0" smtClean="0">
                <a:solidFill>
                  <a:srgbClr val="000000"/>
                </a:solidFill>
                <a:latin typeface="Times New Roman"/>
                <a:ea typeface="Times New Roman"/>
              </a:rPr>
              <a:t>публічні</a:t>
            </a:r>
            <a:r>
              <a:rPr lang="uk-UA" sz="2000" dirty="0" smtClean="0">
                <a:solidFill>
                  <a:srgbClr val="000000"/>
                </a:solidFill>
                <a:latin typeface="Times New Roman"/>
                <a:ea typeface="Times New Roman"/>
              </a:rPr>
              <a:t> акціонерні товариства та </a:t>
            </a:r>
            <a:r>
              <a:rPr lang="uk-UA" sz="2000" b="1" dirty="0" smtClean="0">
                <a:solidFill>
                  <a:srgbClr val="000000"/>
                </a:solidFill>
                <a:latin typeface="Times New Roman"/>
                <a:ea typeface="Times New Roman"/>
              </a:rPr>
              <a:t>приватні</a:t>
            </a:r>
            <a:r>
              <a:rPr lang="uk-UA" sz="2000" dirty="0" smtClean="0">
                <a:solidFill>
                  <a:srgbClr val="000000"/>
                </a:solidFill>
                <a:latin typeface="Times New Roman"/>
                <a:ea typeface="Times New Roman"/>
              </a:rPr>
              <a:t> акціонерні товариства.</a:t>
            </a:r>
            <a:endParaRPr lang="uk-UA" sz="2000" dirty="0" smtClean="0">
              <a:latin typeface="Times New Roman"/>
              <a:ea typeface="Times New Roman"/>
            </a:endParaRPr>
          </a:p>
          <a:p>
            <a:pPr indent="285750" algn="just">
              <a:spcAft>
                <a:spcPts val="750"/>
              </a:spcAft>
            </a:pPr>
            <a:r>
              <a:rPr lang="uk-UA" sz="2000" dirty="0" smtClean="0">
                <a:solidFill>
                  <a:srgbClr val="000000"/>
                </a:solidFill>
                <a:latin typeface="Times New Roman"/>
                <a:ea typeface="Times New Roman"/>
              </a:rPr>
              <a:t>Тип акціонерного товариства зазначається у статуті акціонерного товариства. Публічну пропозицію власних акцій може здійснювати виключно публічне акціонерне товариство.</a:t>
            </a:r>
            <a:endParaRPr lang="uk-UA" sz="2000" dirty="0" smtClean="0">
              <a:latin typeface="Times New Roman"/>
              <a:ea typeface="Times New Roman"/>
            </a:endParaRPr>
          </a:p>
          <a:p>
            <a:pPr algn="just"/>
            <a:r>
              <a:rPr lang="uk-UA" sz="2000" dirty="0" smtClean="0">
                <a:solidFill>
                  <a:srgbClr val="000000"/>
                </a:solidFill>
                <a:latin typeface="Times New Roman"/>
                <a:ea typeface="Times New Roman"/>
              </a:rPr>
              <a:t>Якщо приватне акціонерне товариство має намір здійснити публічну пропозицію власних акцій, загальні збори такого товариства разом з прийняттям рішення про здійснення публічної пропозиції власних акцій повинні прийняти рішення про зміну типу товариства з приватного на публічне.</a:t>
            </a:r>
            <a:r>
              <a:rPr lang="uk-UA" sz="2000" dirty="0" smtClean="0">
                <a:latin typeface="Times New Roman"/>
                <a:ea typeface="Times New Roman"/>
              </a:rPr>
              <a:t> </a:t>
            </a:r>
          </a:p>
          <a:p>
            <a:pPr algn="just"/>
            <a:r>
              <a:rPr lang="uk-UA" sz="2000" dirty="0" smtClean="0">
                <a:solidFill>
                  <a:srgbClr val="000000"/>
                </a:solidFill>
                <a:latin typeface="Times New Roman"/>
                <a:ea typeface="Times New Roman"/>
              </a:rPr>
              <a:t>Зміна типу товариства з приватного на публічне або з публічного на приватне не є його перетворенням.</a:t>
            </a:r>
            <a:r>
              <a:rPr lang="uk-UA" sz="2000" dirty="0" smtClean="0">
                <a:latin typeface="Times New Roman"/>
                <a:ea typeface="Times New Roman"/>
              </a:rPr>
              <a:t> </a:t>
            </a:r>
            <a:endParaRPr lang="uk-UA" sz="2000" dirty="0"/>
          </a:p>
        </p:txBody>
      </p:sp>
    </p:spTree>
    <p:extLst>
      <p:ext uri="{BB962C8B-B14F-4D97-AF65-F5344CB8AC3E}">
        <p14:creationId xmlns:p14="http://schemas.microsoft.com/office/powerpoint/2010/main" val="324899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260648"/>
            <a:ext cx="8260672" cy="1008112"/>
          </a:xfrm>
          <a:solidFill>
            <a:schemeClr val="accent5">
              <a:lumMod val="40000"/>
              <a:lumOff val="60000"/>
            </a:schemeClr>
          </a:solidFill>
        </p:spPr>
        <p:txBody>
          <a:bodyPr>
            <a:normAutofit fontScale="90000"/>
          </a:bodyPr>
          <a:lstStyle/>
          <a:p>
            <a:r>
              <a:rPr lang="uk-UA" dirty="0" smtClean="0"/>
              <a:t>Особливості публічного акціонерного товариства:</a:t>
            </a:r>
            <a:endParaRPr lang="ru-RU" dirty="0"/>
          </a:p>
        </p:txBody>
      </p:sp>
      <p:sp>
        <p:nvSpPr>
          <p:cNvPr id="3" name="Объект 2"/>
          <p:cNvSpPr>
            <a:spLocks noGrp="1"/>
          </p:cNvSpPr>
          <p:nvPr>
            <p:ph idx="1"/>
          </p:nvPr>
        </p:nvSpPr>
        <p:spPr>
          <a:xfrm>
            <a:off x="210214" y="1256214"/>
            <a:ext cx="8692500" cy="5601786"/>
          </a:xfrm>
        </p:spPr>
        <p:txBody>
          <a:bodyPr>
            <a:noAutofit/>
          </a:bodyPr>
          <a:lstStyle/>
          <a:p>
            <a:pPr marL="114300" indent="0" algn="just">
              <a:buNone/>
            </a:pPr>
            <a:endParaRPr lang="uk-UA" sz="1200" dirty="0" smtClean="0"/>
          </a:p>
          <a:p>
            <a:pPr marL="114300" indent="0" algn="just">
              <a:buNone/>
            </a:pPr>
            <a:r>
              <a:rPr lang="uk-UA" sz="1200" b="1" dirty="0" smtClean="0"/>
              <a:t>—</a:t>
            </a:r>
            <a:r>
              <a:rPr lang="uk-UA" sz="1200" dirty="0" smtClean="0"/>
              <a:t> акціонери можуть відчужувати належні їм акції без згоди інших акціонерів та товариства;</a:t>
            </a:r>
          </a:p>
          <a:p>
            <a:pPr marL="114300" indent="0" algn="just">
              <a:buNone/>
            </a:pPr>
            <a:r>
              <a:rPr lang="uk-UA" sz="1200" b="1" dirty="0" smtClean="0"/>
              <a:t>—</a:t>
            </a:r>
            <a:r>
              <a:rPr lang="uk-UA" sz="1200" dirty="0" smtClean="0"/>
              <a:t> товариство може здійснювати як публічне, так і приватне розміщення акцій;</a:t>
            </a:r>
          </a:p>
          <a:p>
            <a:pPr marL="114300" indent="0" algn="just">
              <a:buNone/>
            </a:pPr>
            <a:r>
              <a:rPr lang="uk-UA" sz="1200" b="1" dirty="0" smtClean="0"/>
              <a:t>—</a:t>
            </a:r>
            <a:r>
              <a:rPr lang="uk-UA" sz="1200" dirty="0" smtClean="0"/>
              <a:t> при публічному розміщенні акцій акціонери не мають переважного права на придбання акцій, що додатково розміщуються товариством;</a:t>
            </a:r>
          </a:p>
          <a:p>
            <a:pPr marL="114300" indent="0" algn="just">
              <a:buNone/>
            </a:pPr>
            <a:r>
              <a:rPr lang="uk-UA" sz="1200" b="1" dirty="0" smtClean="0"/>
              <a:t>—</a:t>
            </a:r>
            <a:r>
              <a:rPr lang="uk-UA" sz="1200" dirty="0" smtClean="0"/>
              <a:t> товариство зобов’язане пройти процедуру </a:t>
            </a:r>
            <a:r>
              <a:rPr lang="uk-UA" sz="1200" b="1" dirty="0" smtClean="0"/>
              <a:t>лістингу</a:t>
            </a:r>
            <a:r>
              <a:rPr lang="uk-UA" sz="1200" dirty="0" smtClean="0"/>
              <a:t> та залишатися у біржовому реєстрі принаймні на одній фондовій біржі, при цьому укладання договорів купівлі-продажу акцій товариства, яке пройшло процедуру лістингу на фондовій біржі, здійснюється лише на цій фондовій біржі;</a:t>
            </a:r>
          </a:p>
          <a:p>
            <a:pPr marL="114300" indent="0" algn="just">
              <a:buNone/>
            </a:pPr>
            <a:r>
              <a:rPr lang="uk-UA" sz="1200" b="1" dirty="0" smtClean="0"/>
              <a:t>—</a:t>
            </a:r>
            <a:r>
              <a:rPr lang="uk-UA" sz="1200" dirty="0" smtClean="0"/>
              <a:t> у разі якщо умовами емісії акцій передбачена можливість їх оплати не грошовими коштами, товариство зобов’язане залучити незалежного експерта для встановлення ринкової вартості майна, майнових або немайнових прав, які передаються в обмін на акції, при цьому вартість негрошового внеску не може відхилятися від ринкової вартості акцій більше ніж на 10% ;</a:t>
            </a:r>
          </a:p>
          <a:p>
            <a:pPr marL="114300" indent="0" algn="just">
              <a:buNone/>
            </a:pPr>
            <a:r>
              <a:rPr lang="uk-UA" sz="1200" b="1" dirty="0" smtClean="0"/>
              <a:t>—</a:t>
            </a:r>
            <a:r>
              <a:rPr lang="uk-UA" sz="1200" dirty="0" smtClean="0"/>
              <a:t> річна фінансова звітність товариства підлягає обов’язковій перевірці незалежним аудитором, а також оприлюдненню (разом із аудиторським висновком); </a:t>
            </a:r>
          </a:p>
          <a:p>
            <a:pPr marL="114300" indent="0" algn="just">
              <a:buNone/>
            </a:pPr>
            <a:r>
              <a:rPr lang="uk-UA" sz="1200" b="1" dirty="0" smtClean="0"/>
              <a:t>—</a:t>
            </a:r>
            <a:r>
              <a:rPr lang="uk-UA" sz="1200" dirty="0" smtClean="0"/>
              <a:t> обрання членів наглядової ради і ревізійної комісії товариства здійснюється виключно шляхом </a:t>
            </a:r>
            <a:r>
              <a:rPr lang="uk-UA" sz="1200" b="1" dirty="0" smtClean="0"/>
              <a:t>кумулятивного голосування</a:t>
            </a:r>
            <a:r>
              <a:rPr lang="uk-UA" sz="1200" dirty="0" smtClean="0"/>
              <a:t>; </a:t>
            </a:r>
          </a:p>
          <a:p>
            <a:pPr marL="114300" indent="0" algn="just">
              <a:buNone/>
            </a:pPr>
            <a:r>
              <a:rPr lang="uk-UA" sz="1200" b="1" dirty="0" smtClean="0"/>
              <a:t>—</a:t>
            </a:r>
            <a:r>
              <a:rPr lang="uk-UA" sz="1200" dirty="0" smtClean="0"/>
              <a:t> окрім питань, для вирішення яких законом вимагається кваліфікована більшість (три четвертих голосів від загальної кількості акціонерів товариства, які мають право голосу), рішення загальних зборів товариства приймаються простою більшістю голосів присутніх на зборах акціонерів. Товариство і його акціонери не мають право на свій розсуд розширяти коло питань, які вирішуються кваліфікованою більшістю, а також збільшувати число голосів, якими вирішуються інші питання.</a:t>
            </a:r>
          </a:p>
          <a:p>
            <a:pPr marL="114300" indent="0" algn="just">
              <a:buNone/>
            </a:pPr>
            <a:r>
              <a:rPr lang="uk-UA" sz="1200" b="1" i="1" dirty="0" smtClean="0"/>
              <a:t>Лістинг </a:t>
            </a:r>
            <a:r>
              <a:rPr lang="uk-UA" sz="1200" i="1" dirty="0" smtClean="0"/>
              <a:t>— сукупність процедур з включення цінних паперів до реєстру організатора торгівлі та здійснення контролю за відповідністю цінних паперів і емітента умовам та вимогам, установленим у правилах організатора торгівлі.</a:t>
            </a:r>
            <a:endParaRPr lang="uk-UA" sz="1200" dirty="0" smtClean="0"/>
          </a:p>
          <a:p>
            <a:pPr marL="114300" indent="0" algn="just">
              <a:buNone/>
            </a:pPr>
            <a:r>
              <a:rPr lang="uk-UA" sz="1200" b="1" i="1" dirty="0" smtClean="0"/>
              <a:t>Кумулятивне голосування </a:t>
            </a:r>
            <a:r>
              <a:rPr lang="uk-UA" sz="1200" i="1" dirty="0" smtClean="0"/>
              <a:t>— голосування під час обрання органів товариства, коли загальна кількість голосів акціонера помножується на кількість членів органу акціонерного товариства, що обираються, а акціонер має право віддати всі підраховані таким чином голоси за одного кандидата або розподілити їх між кількома кандидатами.</a:t>
            </a:r>
            <a:endParaRPr lang="uk-UA" sz="1200" dirty="0" smtClean="0"/>
          </a:p>
          <a:p>
            <a:pPr marL="114300" indent="0" algn="just">
              <a:buNone/>
            </a:pPr>
            <a:endParaRPr lang="uk-UA" sz="1200" dirty="0"/>
          </a:p>
        </p:txBody>
      </p:sp>
    </p:spTree>
    <p:extLst>
      <p:ext uri="{BB962C8B-B14F-4D97-AF65-F5344CB8AC3E}">
        <p14:creationId xmlns:p14="http://schemas.microsoft.com/office/powerpoint/2010/main" val="3502298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40000"/>
              <a:lumOff val="60000"/>
            </a:schemeClr>
          </a:solidFill>
        </p:spPr>
        <p:txBody>
          <a:bodyPr>
            <a:normAutofit fontScale="90000"/>
          </a:bodyPr>
          <a:lstStyle/>
          <a:p>
            <a:r>
              <a:rPr lang="uk-UA" dirty="0" smtClean="0"/>
              <a:t>Особливості приватного акціонерного товариства:</a:t>
            </a:r>
            <a:endParaRPr lang="ru-RU" dirty="0"/>
          </a:p>
        </p:txBody>
      </p:sp>
      <p:sp>
        <p:nvSpPr>
          <p:cNvPr id="3" name="Объект 2"/>
          <p:cNvSpPr>
            <a:spLocks noGrp="1"/>
          </p:cNvSpPr>
          <p:nvPr>
            <p:ph idx="1"/>
          </p:nvPr>
        </p:nvSpPr>
        <p:spPr>
          <a:xfrm>
            <a:off x="235984" y="1556792"/>
            <a:ext cx="8640960" cy="5184576"/>
          </a:xfrm>
        </p:spPr>
        <p:txBody>
          <a:bodyPr>
            <a:noAutofit/>
          </a:bodyPr>
          <a:lstStyle/>
          <a:p>
            <a:pPr marL="114300" indent="0" algn="just">
              <a:buNone/>
            </a:pPr>
            <a:r>
              <a:rPr lang="uk-UA" sz="1300" b="1" dirty="0" smtClean="0"/>
              <a:t>—</a:t>
            </a:r>
            <a:r>
              <a:rPr lang="uk-UA" sz="1300" dirty="0" smtClean="0"/>
              <a:t> максимальна кількість акціонерів не може бути більшою 100 осіб;</a:t>
            </a:r>
          </a:p>
          <a:p>
            <a:pPr marL="114300" indent="0" algn="just">
              <a:buNone/>
            </a:pPr>
            <a:r>
              <a:rPr lang="uk-UA" sz="1300" b="1" dirty="0" smtClean="0"/>
              <a:t>—</a:t>
            </a:r>
            <a:r>
              <a:rPr lang="uk-UA" sz="1300" dirty="0" smtClean="0"/>
              <a:t> товариство може здійснювати тільки приватне розміщення акцій;</a:t>
            </a:r>
          </a:p>
          <a:p>
            <a:pPr marL="114300" indent="0" algn="just">
              <a:buNone/>
            </a:pPr>
            <a:r>
              <a:rPr lang="uk-UA" sz="1300" b="1" dirty="0" smtClean="0"/>
              <a:t>—</a:t>
            </a:r>
            <a:r>
              <a:rPr lang="uk-UA" sz="1300" dirty="0" smtClean="0"/>
              <a:t> статутом товариства може бути передбачено переважне право акціонерів та самого товариства на придбання акцій цього товариства, що пропонуються їх власником до продажу третій особі. Зазначене переважне право акціонерів приватного товариства не поширюється на випадки переходу права власності на цінні папери цього товариства в результаті їх спадкування чи правонаступництва;</a:t>
            </a:r>
          </a:p>
          <a:p>
            <a:pPr marL="114300" indent="0" algn="just">
              <a:buNone/>
            </a:pPr>
            <a:r>
              <a:rPr lang="uk-UA" sz="1300" b="1" dirty="0" smtClean="0"/>
              <a:t>—</a:t>
            </a:r>
            <a:r>
              <a:rPr lang="uk-UA" sz="1300" dirty="0" smtClean="0"/>
              <a:t> акціонер товариства завжди має переважне право на придбання акцій додаткової емісії, в той же час акціонер публічного акціонерного товариства може бути позбавлений такого права умовами публічного розміщення акцій додаткової емісії;</a:t>
            </a:r>
          </a:p>
          <a:p>
            <a:pPr marL="114300" indent="0" algn="just">
              <a:buNone/>
            </a:pPr>
            <a:r>
              <a:rPr lang="uk-UA" sz="1300" b="1" dirty="0" smtClean="0"/>
              <a:t>—</a:t>
            </a:r>
            <a:r>
              <a:rPr lang="uk-UA" sz="1300" dirty="0" smtClean="0"/>
              <a:t> акції приватного акціонерного товариства не можуть купуватися та/або продаватися на фондовій біржі, за винятком продажу шляхом проведення на біржі аукціону;</a:t>
            </a:r>
          </a:p>
          <a:p>
            <a:pPr marL="114300" indent="0" algn="just">
              <a:buNone/>
            </a:pPr>
            <a:r>
              <a:rPr lang="uk-UA" sz="1300" b="1" dirty="0" smtClean="0"/>
              <a:t>—</a:t>
            </a:r>
            <a:r>
              <a:rPr lang="uk-UA" sz="1300" dirty="0" smtClean="0"/>
              <a:t> умовами емісії акцій може бути передбачена можливість сплати за них не грошима, а майном, майновими або немайновими правами, при цьому оцінка негрошового внеску здійснюється товариством і інвестором на власний розсуд, без залучення незалежного експерта;</a:t>
            </a:r>
          </a:p>
          <a:p>
            <a:pPr marL="114300" indent="0" algn="just">
              <a:buNone/>
            </a:pPr>
            <a:r>
              <a:rPr lang="uk-UA" sz="1300" b="1" dirty="0" smtClean="0"/>
              <a:t>—</a:t>
            </a:r>
            <a:r>
              <a:rPr lang="uk-UA" sz="1300" dirty="0" smtClean="0"/>
              <a:t> статутом товариства може встановлюватися коло питань, вирішення яких вимагає більшої кількості голосів акціонерів, ніж проста більшість або кваліфікована більшість;</a:t>
            </a:r>
          </a:p>
          <a:p>
            <a:pPr marL="114300" indent="0" algn="just">
              <a:buNone/>
            </a:pPr>
            <a:r>
              <a:rPr lang="uk-UA" sz="1300" b="1" dirty="0" smtClean="0"/>
              <a:t>—</a:t>
            </a:r>
            <a:r>
              <a:rPr lang="uk-UA" sz="1300" dirty="0" smtClean="0"/>
              <a:t> на розсуд товариства, члени наглядової ради можуть обиратися за принципом пропорційності представництва або шляхом кумулятивного голосування;</a:t>
            </a:r>
          </a:p>
          <a:p>
            <a:pPr marL="114300" indent="0" algn="just">
              <a:buNone/>
            </a:pPr>
            <a:r>
              <a:rPr lang="uk-UA" sz="1300" b="1" dirty="0" smtClean="0"/>
              <a:t>—</a:t>
            </a:r>
            <a:r>
              <a:rPr lang="uk-UA" sz="1300" dirty="0" smtClean="0"/>
              <a:t> товариство не зобов’язане розкривати свою фінансову звітність на фондовому ринку, хоча зобов’язане оприлюднювати фінансову звітність </a:t>
            </a:r>
            <a:r>
              <a:rPr lang="uk-UA" sz="1300" dirty="0" smtClean="0">
                <a:solidFill>
                  <a:srgbClr val="FF0000"/>
                </a:solidFill>
              </a:rPr>
              <a:t>у Державному реєстрі юридичних осіб</a:t>
            </a:r>
            <a:r>
              <a:rPr lang="uk-UA" sz="1300" dirty="0" smtClean="0"/>
              <a:t>, як і будь-яка інша юридична особа, зареєстрована в Україні.</a:t>
            </a:r>
          </a:p>
          <a:p>
            <a:pPr algn="just"/>
            <a:endParaRPr lang="uk-UA" sz="1400" dirty="0"/>
          </a:p>
        </p:txBody>
      </p:sp>
    </p:spTree>
    <p:extLst>
      <p:ext uri="{BB962C8B-B14F-4D97-AF65-F5344CB8AC3E}">
        <p14:creationId xmlns:p14="http://schemas.microsoft.com/office/powerpoint/2010/main" val="585297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uk-UA" sz="2800" dirty="0" smtClean="0"/>
              <a:t>3.3. Створення та заснування акціонерного товариства</a:t>
            </a:r>
            <a:endParaRPr lang="uk-UA" sz="2800" dirty="0"/>
          </a:p>
        </p:txBody>
      </p:sp>
      <p:sp>
        <p:nvSpPr>
          <p:cNvPr id="3" name="Объект 2"/>
          <p:cNvSpPr>
            <a:spLocks noGrp="1"/>
          </p:cNvSpPr>
          <p:nvPr>
            <p:ph idx="1"/>
          </p:nvPr>
        </p:nvSpPr>
        <p:spPr>
          <a:xfrm>
            <a:off x="179512" y="1700808"/>
            <a:ext cx="8640960" cy="4968552"/>
          </a:xfrm>
        </p:spPr>
        <p:txBody>
          <a:bodyPr>
            <a:normAutofit/>
          </a:bodyPr>
          <a:lstStyle/>
          <a:p>
            <a:pPr algn="just"/>
            <a:r>
              <a:rPr lang="uk-UA" sz="1200" dirty="0" smtClean="0"/>
              <a:t>Засновниками акціонерного товариства визнаються держава в особі органу, уповноваженого управляти державним майном, територіальна громада в особі органу, уповноваженого управляти комунальним майном, а також фізичні та/або юридичні особи, що прийняли рішення про його заснування.</a:t>
            </a:r>
          </a:p>
          <a:p>
            <a:pPr algn="just"/>
            <a:r>
              <a:rPr lang="uk-UA" sz="1200" dirty="0" smtClean="0"/>
              <a:t> Засновниками акціонерного товариства можуть бути одна, дві чи більше осіб.</a:t>
            </a:r>
          </a:p>
          <a:p>
            <a:pPr algn="just"/>
            <a:r>
              <a:rPr lang="uk-UA" sz="1200" dirty="0" smtClean="0"/>
              <a:t> Засновниками може укладатися засновницький договір, у якому визначаються порядок провадження спільної діяльності щодо створення акціонерного товариства, кількість, тип і клас акцій, що підлягають придбанню кожним засновником, номінальна вартість і вартість придбання цих акцій, строк і форма оплати вартості акцій, строк дії договору.</a:t>
            </a:r>
          </a:p>
          <a:p>
            <a:pPr algn="just"/>
            <a:r>
              <a:rPr lang="uk-UA" sz="1200" dirty="0" smtClean="0"/>
              <a:t>Для створення акціонерного товариства засновники повинні провести закрите (приватне) розміщення його акцій, установчі збори та здійснити державну реєстрацію акціонерного товариства.</a:t>
            </a:r>
          </a:p>
          <a:p>
            <a:pPr algn="just"/>
            <a:r>
              <a:rPr lang="uk-UA" sz="1200" dirty="0" smtClean="0"/>
              <a:t>Засновницький договір не є установчим документом товариства і діє до дати реєстрації Національною комісією з цінних паперів та фондового ринку звіту про результати закритого (приватного) розміщення акцій.</a:t>
            </a:r>
          </a:p>
          <a:p>
            <a:pPr algn="just"/>
            <a:r>
              <a:rPr lang="uk-UA" sz="1200" dirty="0" smtClean="0"/>
              <a:t>Засновницький договір укладається в письмовій формі. Якщо товариство створюється за участю фізичних осіб, їх підписи на засновницькому договорі підлягають нотаріальному засвідченню.</a:t>
            </a:r>
          </a:p>
          <a:p>
            <a:pPr algn="just"/>
            <a:r>
              <a:rPr lang="uk-UA" sz="1200" dirty="0" smtClean="0"/>
              <a:t>У разі заснування товариства однією особою засновницький договір не укладається.</a:t>
            </a:r>
          </a:p>
          <a:p>
            <a:pPr algn="just"/>
            <a:r>
              <a:rPr lang="uk-UA" sz="1200" dirty="0" smtClean="0"/>
              <a:t>У разі заснування акціонерного товариства його акції підлягають розміщенню виключно серед його засновників шляхом приватного розміщення. Публічне розміщення акцій товариства може здійснюватися після отримання свідоцтва про реєстрацію першого випуску акцій.</a:t>
            </a:r>
          </a:p>
          <a:p>
            <a:pPr algn="just"/>
            <a:r>
              <a:rPr lang="uk-UA" sz="1200" dirty="0" smtClean="0"/>
              <a:t>Особливості створення акціонерного товариства шляхом злиття, поділу, виділу чи перетворення підприємницьких товариств, державних та комунальних підприємств у акціонерне товариство </a:t>
            </a:r>
            <a:r>
              <a:rPr lang="uk-UA" sz="1200" dirty="0" smtClean="0">
                <a:solidFill>
                  <a:srgbClr val="FF0000"/>
                </a:solidFill>
              </a:rPr>
              <a:t>визначаються Національною комісією з цінних паперів та фондового ринку</a:t>
            </a:r>
            <a:r>
              <a:rPr lang="uk-UA" sz="1200" dirty="0" smtClean="0"/>
              <a:t>, а за участю державних та (чи) комунальних підприємств - </a:t>
            </a:r>
            <a:r>
              <a:rPr lang="uk-UA" sz="1200" dirty="0" smtClean="0">
                <a:solidFill>
                  <a:srgbClr val="FF0000"/>
                </a:solidFill>
              </a:rPr>
              <a:t>Національною комісією з цінних паперів та фондового ринку за погодженням з Фондом державного майна України</a:t>
            </a:r>
            <a:r>
              <a:rPr lang="uk-UA" sz="1200" dirty="0" smtClean="0"/>
              <a:t>.</a:t>
            </a:r>
          </a:p>
          <a:p>
            <a:endParaRPr lang="ru-RU" sz="1100" dirty="0"/>
          </a:p>
        </p:txBody>
      </p:sp>
    </p:spTree>
    <p:extLst>
      <p:ext uri="{BB962C8B-B14F-4D97-AF65-F5344CB8AC3E}">
        <p14:creationId xmlns:p14="http://schemas.microsoft.com/office/powerpoint/2010/main" val="1324333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40000"/>
              <a:lumOff val="60000"/>
            </a:schemeClr>
          </a:solidFill>
        </p:spPr>
        <p:style>
          <a:lnRef idx="1">
            <a:schemeClr val="accent6"/>
          </a:lnRef>
          <a:fillRef idx="2">
            <a:schemeClr val="accent6"/>
          </a:fillRef>
          <a:effectRef idx="1">
            <a:schemeClr val="accent6"/>
          </a:effectRef>
          <a:fontRef idx="minor">
            <a:schemeClr val="dk1"/>
          </a:fontRef>
        </p:style>
        <p:txBody>
          <a:bodyPr>
            <a:normAutofit/>
          </a:bodyPr>
          <a:lstStyle/>
          <a:p>
            <a:r>
              <a:rPr lang="uk-UA" sz="2000" dirty="0" smtClean="0">
                <a:solidFill>
                  <a:srgbClr val="002060"/>
                </a:solidFill>
              </a:rPr>
              <a:t>Створення акціонерного товариства здійснюється за такими етапами:</a:t>
            </a:r>
            <a:endParaRPr lang="uk-UA" sz="2000" dirty="0">
              <a:solidFill>
                <a:srgbClr val="002060"/>
              </a:solidFill>
            </a:endParaRPr>
          </a:p>
        </p:txBody>
      </p:sp>
      <p:sp>
        <p:nvSpPr>
          <p:cNvPr id="3" name="Объект 2"/>
          <p:cNvSpPr>
            <a:spLocks noGrp="1"/>
          </p:cNvSpPr>
          <p:nvPr>
            <p:ph idx="1"/>
          </p:nvPr>
        </p:nvSpPr>
        <p:spPr>
          <a:xfrm>
            <a:off x="9138" y="1628800"/>
            <a:ext cx="9027358" cy="5229200"/>
          </a:xfrm>
        </p:spPr>
        <p:txBody>
          <a:bodyPr>
            <a:noAutofit/>
          </a:bodyPr>
          <a:lstStyle/>
          <a:p>
            <a:pPr lvl="0" algn="just" fontAlgn="base"/>
            <a:r>
              <a:rPr lang="uk-UA" sz="1200" dirty="0" smtClean="0"/>
              <a:t>Прийняття зборами засновників рішення про створення акціонерного товариства та про закрите (приватне) розміщення акцій.</a:t>
            </a:r>
          </a:p>
          <a:p>
            <a:pPr lvl="0" algn="just" fontAlgn="base"/>
            <a:r>
              <a:rPr lang="uk-UA" sz="1200" dirty="0" smtClean="0"/>
              <a:t>Подання заяви та всіх необхідних документів на реєстрацію випуску акцій до Державної комісії з цінних паперів та фондового ринку.</a:t>
            </a:r>
          </a:p>
          <a:p>
            <a:pPr lvl="0" algn="just" fontAlgn="base"/>
            <a:r>
              <a:rPr lang="uk-UA" sz="1200" dirty="0" smtClean="0"/>
              <a:t>Реєстрація Державною комісією з цінних паперів та фондового ринку випуску акцій та видача тимчасового свідоцтва про реєстрацію випуску акцій.</a:t>
            </a:r>
          </a:p>
          <a:p>
            <a:pPr lvl="0" algn="just" fontAlgn="base"/>
            <a:r>
              <a:rPr lang="uk-UA" sz="1200" dirty="0" smtClean="0"/>
              <a:t>Присвоєння акціям міжнародного ідентифікаційного номера цінних паперів.</a:t>
            </a:r>
          </a:p>
          <a:p>
            <a:pPr lvl="0" algn="just" fontAlgn="base"/>
            <a:r>
              <a:rPr lang="uk-UA" sz="1200" dirty="0" smtClean="0"/>
              <a:t>Укладення з депозитарієм цінних паперів договору про обслуговування емісії акцій або з реєстратором іменних цінних паперів договору про ведення реєстру власників іменних цінних паперів.</a:t>
            </a:r>
          </a:p>
          <a:p>
            <a:pPr lvl="0" algn="just" fontAlgn="base"/>
            <a:r>
              <a:rPr lang="uk-UA" sz="1200" dirty="0" smtClean="0"/>
              <a:t>Закрите (приватне) розміщення акцій серед засновників товариства.</a:t>
            </a:r>
          </a:p>
          <a:p>
            <a:pPr lvl="0" algn="just" fontAlgn="base"/>
            <a:r>
              <a:rPr lang="uk-UA" sz="1200" dirty="0" smtClean="0"/>
              <a:t>Оплата засновниками повної номінальної вартості акцій.</a:t>
            </a:r>
          </a:p>
          <a:p>
            <a:pPr lvl="0" algn="just" fontAlgn="base"/>
            <a:r>
              <a:rPr lang="uk-UA" sz="1200" dirty="0" smtClean="0"/>
              <a:t>Затвердження установчими зборами товариства результатів закритого (приватного) розміщення акцій серед засновників товариства, затвердження статуту товариства, а також прийняття інших рішень, передбачених законом.</a:t>
            </a:r>
          </a:p>
          <a:p>
            <a:pPr lvl="0" algn="just" fontAlgn="base"/>
            <a:r>
              <a:rPr lang="uk-UA" sz="1200" dirty="0" smtClean="0"/>
              <a:t>Реєстрація товариства та його статуту в органах державної реєстрації.</a:t>
            </a:r>
          </a:p>
          <a:p>
            <a:pPr lvl="0" algn="just" fontAlgn="base"/>
            <a:r>
              <a:rPr lang="uk-UA" sz="1200" dirty="0" smtClean="0"/>
              <a:t>Подання Державній комісії з цінних паперів та фондового ринку звіту про результати закритого (приватного) розміщення акцій.</a:t>
            </a:r>
          </a:p>
          <a:p>
            <a:pPr lvl="0" algn="just" fontAlgn="base"/>
            <a:r>
              <a:rPr lang="uk-UA" sz="1200" dirty="0" smtClean="0"/>
              <a:t>Реєстрація Державною комісією з цінних паперів та фондового ринку звіту про результати закритого (приватного) розміщення акцій.</a:t>
            </a:r>
          </a:p>
          <a:p>
            <a:pPr lvl="0" algn="just" fontAlgn="base"/>
            <a:r>
              <a:rPr lang="uk-UA" sz="1200" dirty="0" smtClean="0"/>
              <a:t>Отримання свідоцтва про державну реєстрацію випуску акцій.</a:t>
            </a:r>
          </a:p>
          <a:p>
            <a:pPr lvl="0" algn="just" fontAlgn="base"/>
            <a:r>
              <a:rPr lang="uk-UA" sz="1200" dirty="0" smtClean="0"/>
              <a:t>Видача засновникам товариства документів, що підтверджують право власності на акції.</a:t>
            </a:r>
          </a:p>
          <a:p>
            <a:pPr marL="114300" lvl="0" indent="0" algn="just" fontAlgn="base">
              <a:buNone/>
            </a:pPr>
            <a:r>
              <a:rPr lang="uk-UA" sz="1100" b="1" dirty="0" smtClean="0"/>
              <a:t>Дії, що порушують процедуру створення акціонерного товариства, встановлену цим Законом, є підставою для прийняття Державною комісією з цінних паперів та фондового ринку рішення про відмову в реєстрації звіту про результати закритого (приватного) розміщення акцій. У разі прийняття такого рішення Державна комісія з цінних паперів та фондового ринку звертається до суду з позовом про ліквідацію акціонерного товариства.</a:t>
            </a:r>
          </a:p>
          <a:p>
            <a:endParaRPr lang="ru-RU" sz="1100" b="1" dirty="0"/>
          </a:p>
        </p:txBody>
      </p:sp>
    </p:spTree>
    <p:extLst>
      <p:ext uri="{BB962C8B-B14F-4D97-AF65-F5344CB8AC3E}">
        <p14:creationId xmlns:p14="http://schemas.microsoft.com/office/powerpoint/2010/main" val="3167766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60672" cy="1183443"/>
          </a:xfrm>
          <a:solidFill>
            <a:schemeClr val="accent2">
              <a:lumMod val="20000"/>
              <a:lumOff val="80000"/>
            </a:schemeClr>
          </a:solidFill>
        </p:spPr>
        <p:txBody>
          <a:bodyPr>
            <a:normAutofit/>
          </a:bodyPr>
          <a:lstStyle/>
          <a:p>
            <a:r>
              <a:rPr lang="uk-UA" sz="2800" dirty="0" smtClean="0"/>
              <a:t>Статут акціонерного товариства повинен містити відомості про:</a:t>
            </a:r>
            <a:endParaRPr lang="uk-UA" sz="2800" dirty="0"/>
          </a:p>
        </p:txBody>
      </p:sp>
      <p:sp>
        <p:nvSpPr>
          <p:cNvPr id="3" name="Объект 2"/>
          <p:cNvSpPr>
            <a:spLocks noGrp="1"/>
          </p:cNvSpPr>
          <p:nvPr>
            <p:ph idx="1"/>
          </p:nvPr>
        </p:nvSpPr>
        <p:spPr>
          <a:xfrm>
            <a:off x="107504" y="1628800"/>
            <a:ext cx="8784976" cy="5229200"/>
          </a:xfrm>
        </p:spPr>
        <p:txBody>
          <a:bodyPr>
            <a:noAutofit/>
          </a:bodyPr>
          <a:lstStyle/>
          <a:p>
            <a:pPr algn="just"/>
            <a:r>
              <a:rPr lang="uk-UA" sz="1100" dirty="0" smtClean="0"/>
              <a:t>повне та скорочене найменування товариства українською мовою;</a:t>
            </a:r>
          </a:p>
          <a:p>
            <a:pPr algn="just"/>
            <a:r>
              <a:rPr lang="uk-UA" sz="1100" dirty="0" smtClean="0"/>
              <a:t>тип товариства;</a:t>
            </a:r>
          </a:p>
          <a:p>
            <a:pPr algn="just"/>
            <a:r>
              <a:rPr lang="uk-UA" sz="1100" dirty="0" smtClean="0"/>
              <a:t>розмір статутного капіталу;</a:t>
            </a:r>
          </a:p>
          <a:p>
            <a:pPr algn="just"/>
            <a:r>
              <a:rPr lang="uk-UA" sz="1100" dirty="0" smtClean="0"/>
              <a:t>розмір резервного капіталу;</a:t>
            </a:r>
          </a:p>
          <a:p>
            <a:pPr algn="just"/>
            <a:r>
              <a:rPr lang="uk-UA" sz="1100" dirty="0" smtClean="0"/>
              <a:t>номінальну вартість і загальну кількість акцій, кількість кожного типу розміщених товариством акцій, у тому числі кількість кожного класу привілейованих акцій, а також наслідки невиконання зобов’язань з викупу акцій;</a:t>
            </a:r>
          </a:p>
          <a:p>
            <a:pPr algn="just"/>
            <a:r>
              <a:rPr lang="uk-UA" sz="1100" dirty="0" smtClean="0"/>
              <a:t>умови та порядок конвертації привілейованих акцій певного класу у прості акції товариства чи у привілейовані акції іншого класу у випадках, якщо товариством передбачений випуск привілейованих акцій;</a:t>
            </a:r>
          </a:p>
          <a:p>
            <a:pPr algn="just"/>
            <a:r>
              <a:rPr lang="uk-UA" sz="1100" dirty="0" smtClean="0"/>
              <a:t>права акціонерів — власників привілейованих акцій кожного класу;</a:t>
            </a:r>
          </a:p>
          <a:p>
            <a:pPr algn="just"/>
            <a:r>
              <a:rPr lang="uk-UA" sz="1100" dirty="0" smtClean="0"/>
              <a:t>наявність </a:t>
            </a:r>
            <a:r>
              <a:rPr lang="uk-UA" sz="1100" dirty="0" smtClean="0"/>
              <a:t>переважного права акціонерів приватного товариства на придбання акцій цього товариства, які пропонуються їх власником до продажу третій особі, та порядок його реалізації;</a:t>
            </a:r>
          </a:p>
          <a:p>
            <a:pPr algn="just"/>
            <a:r>
              <a:rPr lang="uk-UA" sz="1100" dirty="0" smtClean="0"/>
              <a:t>порядок повідомлення акціонерів про виплату дивідендів;</a:t>
            </a:r>
          </a:p>
          <a:p>
            <a:pPr algn="just"/>
            <a:r>
              <a:rPr lang="uk-UA" sz="1100" dirty="0" smtClean="0"/>
              <a:t>порядок скликання та проведення загальних зборів;</a:t>
            </a:r>
          </a:p>
          <a:p>
            <a:pPr algn="just"/>
            <a:r>
              <a:rPr lang="uk-UA" sz="1100" dirty="0" smtClean="0"/>
              <a:t>компетенцію загальних зборів;</a:t>
            </a:r>
          </a:p>
          <a:p>
            <a:pPr algn="just"/>
            <a:r>
              <a:rPr lang="uk-UA" sz="1100" dirty="0" smtClean="0"/>
              <a:t>спосіб повідомлення акціонерів про зміни у порядку денному загальних зборів;</a:t>
            </a:r>
          </a:p>
          <a:p>
            <a:pPr algn="just"/>
            <a:r>
              <a:rPr lang="uk-UA" sz="1100" dirty="0" smtClean="0"/>
              <a:t>склад органів товариства та їх компетенцію, порядок утворення, обрання і відкликання їх членів та прийняття ними рішень, а також порядок зміни складу органів товариства та їх компетенції;</a:t>
            </a:r>
          </a:p>
          <a:p>
            <a:pPr algn="just">
              <a:spcBef>
                <a:spcPts val="0"/>
              </a:spcBef>
            </a:pPr>
            <a:r>
              <a:rPr lang="uk-UA" sz="1100" dirty="0" smtClean="0"/>
              <a:t>порядок внесення змін до статуту; </a:t>
            </a:r>
          </a:p>
          <a:p>
            <a:pPr algn="just">
              <a:spcBef>
                <a:spcPts val="0"/>
              </a:spcBef>
            </a:pPr>
            <a:r>
              <a:rPr lang="uk-UA" sz="1100" dirty="0" smtClean="0"/>
              <a:t>порядок припинення товариства.</a:t>
            </a:r>
          </a:p>
          <a:p>
            <a:pPr algn="just">
              <a:spcBef>
                <a:spcPts val="0"/>
              </a:spcBef>
            </a:pPr>
            <a:endParaRPr lang="uk-UA" sz="1100" dirty="0" smtClean="0"/>
          </a:p>
          <a:p>
            <a:pPr marL="114300" indent="0" algn="just">
              <a:spcBef>
                <a:spcPts val="0"/>
              </a:spcBef>
              <a:buNone/>
            </a:pPr>
            <a:r>
              <a:rPr lang="uk-UA" sz="1100" dirty="0" smtClean="0"/>
              <a:t>Мінімальний </a:t>
            </a:r>
            <a:r>
              <a:rPr lang="uk-UA" sz="1100" dirty="0"/>
              <a:t>розмір статутного капіталу акціонерного товариства повинен становити </a:t>
            </a:r>
            <a:r>
              <a:rPr lang="uk-UA" sz="1100" dirty="0">
                <a:solidFill>
                  <a:srgbClr val="FF0000"/>
                </a:solidFill>
              </a:rPr>
              <a:t>1250 мінімальних заробітних плат.</a:t>
            </a:r>
          </a:p>
          <a:p>
            <a:pPr marL="114300" indent="0" algn="just">
              <a:spcBef>
                <a:spcPts val="0"/>
              </a:spcBef>
              <a:buNone/>
            </a:pPr>
            <a:r>
              <a:rPr lang="uk-UA" sz="1100" dirty="0"/>
              <a:t>Кожний засновник акціонерного товариства повинен оплатити повну вартість придбаних акцій до дати затвердження результатів розміщення першого випуску акцій. У разі наявності такої </a:t>
            </a:r>
            <a:r>
              <a:rPr lang="uk-UA" sz="1100" dirty="0" err="1"/>
              <a:t>неоплати</a:t>
            </a:r>
            <a:r>
              <a:rPr lang="uk-UA" sz="1100" dirty="0"/>
              <a:t> акціонерне товариство вважається не заснованим. До оплати 50 відсотків статутного капіталу товариство не має права здійснювати операції, не пов’язані з його заснуванням.</a:t>
            </a:r>
          </a:p>
          <a:p>
            <a:pPr marL="114300" indent="0" algn="just">
              <a:spcBef>
                <a:spcPts val="0"/>
              </a:spcBef>
              <a:buNone/>
            </a:pPr>
            <a:r>
              <a:rPr lang="ru-RU" sz="1100" dirty="0"/>
              <a:t>Документ, </a:t>
            </a:r>
            <a:r>
              <a:rPr lang="ru-RU" sz="1100" dirty="0" smtClean="0"/>
              <a:t>щ</a:t>
            </a:r>
            <a:r>
              <a:rPr lang="uk-UA" sz="1100" dirty="0" smtClean="0"/>
              <a:t>о засвідчує право власності засновника акціонерного товариства на акції, видається йому після повної оплати вартості таких акцій протягом 10 робочих днів з дати отримання товариством свідоцтва про державну реєстрацію випуску акцій</a:t>
            </a:r>
            <a:r>
              <a:rPr lang="ru-RU" sz="1100" dirty="0" smtClean="0"/>
              <a:t>.</a:t>
            </a:r>
            <a:endParaRPr lang="ru-RU" sz="1100" dirty="0"/>
          </a:p>
          <a:p>
            <a:pPr algn="just"/>
            <a:endParaRPr lang="uk-UA" sz="1050" dirty="0" smtClean="0"/>
          </a:p>
          <a:p>
            <a:pPr algn="just"/>
            <a:endParaRPr lang="uk-UA" sz="1050" dirty="0"/>
          </a:p>
        </p:txBody>
      </p:sp>
    </p:spTree>
    <p:extLst>
      <p:ext uri="{BB962C8B-B14F-4D97-AF65-F5344CB8AC3E}">
        <p14:creationId xmlns:p14="http://schemas.microsoft.com/office/powerpoint/2010/main" val="35310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uk-UA" dirty="0" smtClean="0"/>
              <a:t>3.4. Акції товариства</a:t>
            </a:r>
            <a:endParaRPr lang="uk-UA" dirty="0"/>
          </a:p>
        </p:txBody>
      </p:sp>
      <p:sp>
        <p:nvSpPr>
          <p:cNvPr id="3" name="Объект 2"/>
          <p:cNvSpPr>
            <a:spLocks noGrp="1"/>
          </p:cNvSpPr>
          <p:nvPr>
            <p:ph idx="1"/>
          </p:nvPr>
        </p:nvSpPr>
        <p:spPr>
          <a:xfrm>
            <a:off x="426128" y="1752600"/>
            <a:ext cx="8260672" cy="4628728"/>
          </a:xfrm>
        </p:spPr>
        <p:txBody>
          <a:bodyPr>
            <a:noAutofit/>
          </a:bodyPr>
          <a:lstStyle/>
          <a:p>
            <a:pPr marL="114300" indent="0" algn="just">
              <a:buNone/>
            </a:pPr>
            <a:r>
              <a:rPr lang="uk-UA" sz="1800" dirty="0" smtClean="0"/>
              <a:t>1. Акція товариства посвідчує корпоративні права акціонера щодо цього акціонерного товариства.</a:t>
            </a:r>
          </a:p>
          <a:p>
            <a:pPr marL="114300" indent="0" algn="just">
              <a:buNone/>
            </a:pPr>
            <a:r>
              <a:rPr lang="uk-UA" sz="1800" dirty="0" smtClean="0"/>
              <a:t>2. Усі акції товариства є іменними. Акції товариств існують виключно в бездокументарній формі.</a:t>
            </a:r>
          </a:p>
          <a:p>
            <a:pPr marL="114300" indent="0" algn="just">
              <a:buNone/>
            </a:pPr>
            <a:r>
              <a:rPr lang="uk-UA" sz="1800" dirty="0" smtClean="0"/>
              <a:t>3. Акціонерне товариство може здійснювати розміщення акцій двох типів - </a:t>
            </a:r>
            <a:r>
              <a:rPr lang="uk-UA" sz="1800" b="1" dirty="0" smtClean="0"/>
              <a:t>простих</a:t>
            </a:r>
            <a:r>
              <a:rPr lang="uk-UA" sz="1800" dirty="0" smtClean="0"/>
              <a:t> та </a:t>
            </a:r>
            <a:r>
              <a:rPr lang="uk-UA" sz="1800" b="1" dirty="0" smtClean="0"/>
              <a:t>привілейованих.</a:t>
            </a:r>
            <a:r>
              <a:rPr lang="uk-UA" sz="1800" dirty="0" smtClean="0"/>
              <a:t> Статутом товариства може передбачатися розміщення одного чи кількох класів привілейованих акцій, що надають їх власникам різні права.</a:t>
            </a:r>
          </a:p>
          <a:p>
            <a:pPr marL="114300" indent="0" algn="just">
              <a:buNone/>
            </a:pPr>
            <a:r>
              <a:rPr lang="uk-UA" sz="1800" dirty="0" smtClean="0"/>
              <a:t>Товариство не може встановлювати обмеження щодо кількості акцій або кількості голосів за акціями, що належать одному акціонеру.</a:t>
            </a:r>
          </a:p>
          <a:p>
            <a:pPr marL="114300" indent="0" algn="just">
              <a:buNone/>
            </a:pPr>
            <a:r>
              <a:rPr lang="uk-UA" sz="1800" dirty="0" smtClean="0"/>
              <a:t>4. Прості акції товариства не підлягають конвертації у привілейовані акції або інші цінні папери акціонерного товариства.</a:t>
            </a:r>
          </a:p>
          <a:p>
            <a:pPr marL="114300" indent="0" algn="just">
              <a:buNone/>
            </a:pPr>
            <a:r>
              <a:rPr lang="uk-UA" sz="1800" dirty="0" smtClean="0"/>
              <a:t>5. Частина привілейованих акцій у розмірі статутного капіталу акціонерного товариства не може перевищувати 25 відсотків.</a:t>
            </a:r>
          </a:p>
          <a:p>
            <a:pPr algn="just"/>
            <a:endParaRPr lang="uk-UA" sz="1800" dirty="0"/>
          </a:p>
        </p:txBody>
      </p:sp>
    </p:spTree>
    <p:extLst>
      <p:ext uri="{BB962C8B-B14F-4D97-AF65-F5344CB8AC3E}">
        <p14:creationId xmlns:p14="http://schemas.microsoft.com/office/powerpoint/2010/main" val="2887386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341</TotalTime>
  <Words>3216</Words>
  <Application>Microsoft Office PowerPoint</Application>
  <PresentationFormat>Экран (4:3)</PresentationFormat>
  <Paragraphs>169</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Book Antiqua</vt:lpstr>
      <vt:lpstr>Century Gothic</vt:lpstr>
      <vt:lpstr>Times New Roman</vt:lpstr>
      <vt:lpstr>Аптека</vt:lpstr>
      <vt:lpstr>  Лекція 3. Акціонерні товариства в Україні  3.1. Характерні риси Акціонерних товариств; 3.2. Типи акціонерних товариств; 3.3. створення та заснування аТ; 3.4. Акції товариства; 3.5. Права та обов'язки акціонерів; 3.6. Припинення діяльності акціонерного товариства;   </vt:lpstr>
      <vt:lpstr>3.1. Характерні риси акціонерних товариств Акціонерне товариство - господарське товариство, статутний капітал якого поділено на визначену кількість часток однакової номінальної вартості, корпоративні права за якими посвідчуються акціями.</vt:lpstr>
      <vt:lpstr>3.2.Типи акціонерних товариств</vt:lpstr>
      <vt:lpstr>Особливості публічного акціонерного товариства:</vt:lpstr>
      <vt:lpstr>Особливості приватного акціонерного товариства:</vt:lpstr>
      <vt:lpstr>3.3. Створення та заснування акціонерного товариства</vt:lpstr>
      <vt:lpstr>Створення акціонерного товариства здійснюється за такими етапами:</vt:lpstr>
      <vt:lpstr>Статут акціонерного товариства повинен містити відомості про:</vt:lpstr>
      <vt:lpstr>3.4. Акції товариства</vt:lpstr>
      <vt:lpstr>Права акціонерів простих та привілейованих акцій</vt:lpstr>
      <vt:lpstr> 3.5. Права та обов’язки акціонерів товариства </vt:lpstr>
      <vt:lpstr>3.6. Припинення діяльності акціонерного товариства</vt:lpstr>
      <vt:lpstr> Протягом 30 днів з дати прийняття загальними зборами рішення про припинення акціонерного товариства шляхом поділу, перетворення, а також про виділ, злиття або приєднання товариство зобов’язане письмово повідомити про це кредиторів і опублікувати в офіційному друкованому органі повідомлення про ухвалене рішення. Публічне товариство зобов’язане також повідомити про прийняття такого рішення кожну фондову біржу, на якій воно пройшло процедуру лістингу. Злиття, приєднання, поділ, виділ або перетворення не можуть бути завершені до задоволення вимог, заявлених кредиторами. </vt:lpstr>
      <vt:lpstr> Субсидіарна відповідальність застосовується у випадку, коли в зобов’язанні беруть участь два боржники, один із яких є основним, а другий — додатковим (субсидіарним).  Субсидіарний боржник несе відповідальність перед кредитором додатково до відповідальності основного боржника. Якщо основний боржник відмовився задовольнити вимогу кредитора або кредитор не одержав від нього в розумний строк відповіді на пред’явлену вимогу, кредитор може пред’явити вимогу в повному обсязі до особи, яка несе субсидіарну відповідальність. </vt:lpstr>
      <vt:lpstr>Презентация PowerPoint</vt:lpstr>
      <vt:lpstr>Ліквідація акціонерного товариства</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Акціонерне товариство</dc:title>
  <dc:creator>Cooler</dc:creator>
  <cp:lastModifiedBy>Пользователь</cp:lastModifiedBy>
  <cp:revision>35</cp:revision>
  <dcterms:created xsi:type="dcterms:W3CDTF">2019-10-25T07:31:11Z</dcterms:created>
  <dcterms:modified xsi:type="dcterms:W3CDTF">2021-09-21T08:20:20Z</dcterms:modified>
</cp:coreProperties>
</file>