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26"/>
  </p:notesMasterIdLst>
  <p:sldIdLst>
    <p:sldId id="256" r:id="rId2"/>
    <p:sldId id="258" r:id="rId3"/>
    <p:sldId id="272" r:id="rId4"/>
    <p:sldId id="259" r:id="rId5"/>
    <p:sldId id="260" r:id="rId6"/>
    <p:sldId id="261" r:id="rId7"/>
    <p:sldId id="262" r:id="rId8"/>
    <p:sldId id="273" r:id="rId9"/>
    <p:sldId id="274" r:id="rId10"/>
    <p:sldId id="275" r:id="rId11"/>
    <p:sldId id="263" r:id="rId12"/>
    <p:sldId id="276" r:id="rId13"/>
    <p:sldId id="264" r:id="rId14"/>
    <p:sldId id="265" r:id="rId15"/>
    <p:sldId id="277" r:id="rId16"/>
    <p:sldId id="278" r:id="rId17"/>
    <p:sldId id="266" r:id="rId18"/>
    <p:sldId id="267" r:id="rId19"/>
    <p:sldId id="279" r:id="rId20"/>
    <p:sldId id="268" r:id="rId21"/>
    <p:sldId id="269" r:id="rId22"/>
    <p:sldId id="270" r:id="rId23"/>
    <p:sldId id="271" r:id="rId24"/>
    <p:sldId id="280"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7" autoAdjust="0"/>
  </p:normalViewPr>
  <p:slideViewPr>
    <p:cSldViewPr>
      <p:cViewPr varScale="1">
        <p:scale>
          <a:sx n="102" d="100"/>
          <a:sy n="102" d="100"/>
        </p:scale>
        <p:origin x="2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EDE9E2-960F-46C7-8F62-5A590677CBF9}" type="datetimeFigureOut">
              <a:rPr lang="ru-RU" smtClean="0"/>
              <a:pPr/>
              <a:t>сб 12.11.22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0DD565-AB55-4D61-A26F-DB71DFB4E6B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0DD565-AB55-4D61-A26F-DB71DFB4E6B2}"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875578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578544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3087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680346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35608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029168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563409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88050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2480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16519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696273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483037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216444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34057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078458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сб 12.11.22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421148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106E36-FD25-4E2D-B0AA-010F637433A0}" type="datetimeFigureOut">
              <a:rPr lang="ru-RU" smtClean="0"/>
              <a:pPr/>
              <a:t>сб 12.11.22</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4174709268"/>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uk.wikipedia.org/wiki/%D0%9F%D0%B0%D0%B9" TargetMode="External"/><Relationship Id="rId2" Type="http://schemas.openxmlformats.org/officeDocument/2006/relationships/hyperlink" Target="http://uk.wikipedia.org/wiki/%D0%9F%D1%96%D0%B4%D0%BF%D1%80%D0%B8%D1%94%D0%BC%D1%81%D1%82%D0%B2%D0%BE"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uk.wikipedia.org/wiki/%D0%A0%D0%B5%D0%B2%D1%96%D0%B7%D1%96%D0%B9%D0%BD%D0%B0_%D0%BA%D0%BE%D0%BC%D1%96%D1%81%D1%96%D1%8F"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hyperlink" Target="http://uk.wikipedia.org/wiki/%D0%9F%D1%80%D0%B5%D0%B4%D1%81%D1%82%D0%B0%D0%B2%D0%BD%D0%B8%D1%86%D1%82%D0%B2%D0%BE" TargetMode="External"/><Relationship Id="rId3" Type="http://schemas.openxmlformats.org/officeDocument/2006/relationships/hyperlink" Target="http://uk.wikipedia.org/wiki/%D0%97%D0%B2%D1%96%D1%82" TargetMode="External"/><Relationship Id="rId7" Type="http://schemas.openxmlformats.org/officeDocument/2006/relationships/hyperlink" Target="http://uk.wikipedia.org/wiki/%D0%A4%D1%96%D0%BB%D1%96%D1%8F" TargetMode="External"/><Relationship Id="rId2" Type="http://schemas.openxmlformats.org/officeDocument/2006/relationships/hyperlink" Target="http://uk.wikipedia.org/wiki/%D0%9A%D0%BE%D0%BC%D0%BF%D0%B5%D1%82%D0%B5%D0%BD%D1%86%D1%96%D1%8F" TargetMode="External"/><Relationship Id="rId1" Type="http://schemas.openxmlformats.org/officeDocument/2006/relationships/slideLayout" Target="../slideLayouts/slideLayout4.xml"/><Relationship Id="rId6" Type="http://schemas.openxmlformats.org/officeDocument/2006/relationships/hyperlink" Target="http://uk.wikipedia.org/wiki/%D0%94%D0%BE%D1%87%D1%96%D1%80%D0%BD%D1%94_%D0%BF%D1%96%D0%B4%D0%BF%D1%80%D0%B8%D1%94%D0%BC%D1%81%D1%82%D0%B2%D0%BE" TargetMode="External"/><Relationship Id="rId11" Type="http://schemas.openxmlformats.org/officeDocument/2006/relationships/hyperlink" Target="http://uk.wikipedia.org/wiki/%D0%94%D0%BE%D0%B3%D0%BE%D0%B2%D1%96%D1%80" TargetMode="External"/><Relationship Id="rId5" Type="http://schemas.openxmlformats.org/officeDocument/2006/relationships/hyperlink" Target="http://uk.wikipedia.org/wiki/%D0%9F%D1%80%D0%B8%D0%B1%D1%83%D1%82%D0%BE%D0%BA" TargetMode="External"/><Relationship Id="rId10" Type="http://schemas.openxmlformats.org/officeDocument/2006/relationships/hyperlink" Target="http://uk.wikipedia.org/wiki/%D0%9E%D0%BF%D0%BB%D0%B0%D1%82%D0%B0_%D0%BF%D1%80%D0%B0%D1%86%D1%96" TargetMode="External"/><Relationship Id="rId4" Type="http://schemas.openxmlformats.org/officeDocument/2006/relationships/hyperlink" Target="http://uk.wikipedia.org/wiki/%D0%A1%D1%82%D0%B0%D1%82%D1%83%D1%82" TargetMode="External"/><Relationship Id="rId9" Type="http://schemas.openxmlformats.org/officeDocument/2006/relationships/hyperlink" Target="http://uk.wikipedia.org/wiki/%D0%9F%D0%BE%D1%81%D0%B0%D0%B4%D0%BE%D0%B2%D0%B0_%D0%BE%D1%81%D0%BE%D0%B1%D0%B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uk.wikipedia.org/w/index.php?title=%D0%A2%D0%BE%D0%B2%D0%B0%D1%80%D0%B8%D1%81%D1%82%D0%B2%D0%BE&amp;action=edit&amp;redlink=1" TargetMode="External"/><Relationship Id="rId2" Type="http://schemas.openxmlformats.org/officeDocument/2006/relationships/hyperlink" Target="http://uk.wikipedia.org/w/index.php?title=%D0%9E%D0%B1'%D1%94%D0%B4%D0%BD%D0%B5%D0%BD%D0%BD%D1%8F&amp;action=edit&amp;redlink=1" TargetMode="External"/><Relationship Id="rId1" Type="http://schemas.openxmlformats.org/officeDocument/2006/relationships/slideLayout" Target="../slideLayouts/slideLayout2.xml"/><Relationship Id="rId6" Type="http://schemas.openxmlformats.org/officeDocument/2006/relationships/hyperlink" Target="http://uk.wikipedia.org/wiki/%D0%A1%D1%82%D0%B0%D1%82%D1%83%D1%82%D0%BD%D0%B8%D0%B9_%D1%84%D0%BE%D0%BD%D0%B4" TargetMode="External"/><Relationship Id="rId5" Type="http://schemas.openxmlformats.org/officeDocument/2006/relationships/hyperlink" Target="http://uk.wikipedia.org/wiki/%D0%A4%D1%96%D0%B7%D0%B8%D1%87%D0%BD%D0%B0_%D0%BE%D1%81%D0%BE%D0%B1%D0%B0" TargetMode="External"/><Relationship Id="rId4" Type="http://schemas.openxmlformats.org/officeDocument/2006/relationships/hyperlink" Target="http://uk.wikipedia.org/wiki/%D0%AE%D1%80%D0%B8%D0%B4%D0%B8%D1%87%D0%BD%D0%B0_%D0%BE%D1%81%D0%BE%D0%B1%D0%B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uk.wikipedia.org/wiki/%D0%A2%D0%BE%D0%B2%D0%B0%D1%80%D0%B8%D1%81%D1%82%D0%B2%D0%BE_%D0%B7_%D0%BE%D0%B1%D0%BC%D0%B5%D0%B6%D0%B5%D0%BD%D0%BE%D1%8E_%D0%B2%D1%96%D0%B4%D0%BF%D0%BE%D0%B2%D1%96%D0%B4%D0%B0%D0%BB%D1%8C%D0%BD%D1%96%D1%81%D1%82%D1%8E" TargetMode="External"/><Relationship Id="rId2" Type="http://schemas.openxmlformats.org/officeDocument/2006/relationships/hyperlink" Target="http://uk.wikipedia.org/wiki/%D0%90%D0%BA%D1%86%D1%96%D0%BE%D0%BD%D0%B5%D1%80%D0%BD%D0%B5_%D1%82%D0%BE%D0%B2%D0%B0%D1%80%D0%B8%D1%81%D1%82%D0%B2%D0%BE" TargetMode="External"/><Relationship Id="rId1" Type="http://schemas.openxmlformats.org/officeDocument/2006/relationships/slideLayout" Target="../slideLayouts/slideLayout2.xml"/><Relationship Id="rId6" Type="http://schemas.openxmlformats.org/officeDocument/2006/relationships/hyperlink" Target="http://uk.wikipedia.org/wiki/%D0%9A%D0%BE%D0%BC%D0%B0%D0%BD%D0%B4%D0%B8%D1%82%D0%BD%D0%B5_%D1%82%D0%BE%D0%B2%D0%B0%D1%80%D0%B8%D1%81%D1%82%D0%B2%D0%BE" TargetMode="External"/><Relationship Id="rId5" Type="http://schemas.openxmlformats.org/officeDocument/2006/relationships/hyperlink" Target="http://uk.wikipedia.org/wiki/%D0%9F%D0%BE%D0%B2%D0%BD%D0%B5_%D1%82%D0%BE%D0%B2%D0%B0%D1%80%D0%B8%D1%81%D1%82%D0%B2%D0%BE" TargetMode="External"/><Relationship Id="rId4" Type="http://schemas.openxmlformats.org/officeDocument/2006/relationships/hyperlink" Target="http://uk.wikipedia.org/wiki/%D0%A2%D0%BE%D0%B2%D0%B0%D1%80%D0%B8%D1%81%D1%82%D0%B2%D0%BE_%D0%B7_%D0%B4%D0%BE%D0%B4%D0%B0%D1%82%D0%BA%D0%BE%D0%B2%D0%BE%D1%8E_%D0%B2%D1%96%D0%B4%D0%BF%D0%BE%D0%B2%D1%96%D0%B4%D0%B0%D0%BB%D1%8C%D0%BD%D1%96%D1%81%D1%82%D1%8E"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uk.wikipedia.org/w/index.php?title=%D0%9C%D0%B0%D0%B9%D0%BD%D0%BE&amp;action=edit&amp;redlink=1" TargetMode="External"/><Relationship Id="rId2" Type="http://schemas.openxmlformats.org/officeDocument/2006/relationships/hyperlink" Target="http://uk.wikipedia.org/wiki/%D0%9F%D1%96%D0%B4%D0%BF%D1%80%D0%B8%D1%94%D0%BC%D0%BD%D0%B8%D1%86%D1%82%D0%B2%D0%BE"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uk.wikipedia.org/wiki/%D0%9F%D1%96%D0%B4%D0%BF%D1%80%D0%B8%D1%94%D0%BC%D0%BD%D0%B8%D1%86%D1%8C%D0%BA%D0%B0_%D0%B4%D1%96%D1%8F%D0%BB%D1%8C%D0%BD%D1%96%D1%81%D1%82%D1%8C"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uk.wikipedia.org/wiki/%D0%9C%D1%96%D0%BD%D1%96%D0%BC%D0%B0%D0%BB%D1%8C%D0%BD%D0%B0_%D0%B7%D0%B0%D1%80%D0%BE%D0%B1%D1%96%D1%82%D0%BD%D0%B0_%D0%BF%D0%BB%D0%B0%D1%82%D0%B0" TargetMode="External"/><Relationship Id="rId2" Type="http://schemas.openxmlformats.org/officeDocument/2006/relationships/hyperlink" Target="http://uk.wikipedia.org/wiki/%D0%93%D0%BE%D1%81%D0%BF%D0%BE%D0%B4%D0%B0%D1%80%D1%81%D1%8C%D0%BA%D0%B5_%D1%82%D0%BE%D0%B2%D0%B0%D1%80%D0%B8%D1%81%D1%82%D0%B2%D0%B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uk.wikipedia.org/wiki/%D0%9F%D1%80%D0%B8%D0%B2%D0%B0%D1%82%D0%BD%D0%B5_%D1%80%D0%BE%D0%B7%D0%BC%D1%96%D1%89%D0%B5%D0%BD%D0%BD%D1%8F_%D0%B0%D0%BA%D1%86%D1%96%D0%B9" TargetMode="External"/><Relationship Id="rId2" Type="http://schemas.openxmlformats.org/officeDocument/2006/relationships/hyperlink" Target="http://uk.wikipedia.org/wiki/%D0%9F%D1%83%D0%B1%D0%BB%D1%96%D1%87%D0%BD%D0%B5_%D1%80%D0%BE%D0%B7%D0%BC%D1%96%D1%89%D0%B5%D0%BD%D0%BD%D1%8F_%D0%B0%D0%BA%D1%86%D1%96%D0%B9" TargetMode="External"/><Relationship Id="rId1" Type="http://schemas.openxmlformats.org/officeDocument/2006/relationships/slideLayout" Target="../slideLayouts/slideLayout2.xml"/><Relationship Id="rId5" Type="http://schemas.openxmlformats.org/officeDocument/2006/relationships/hyperlink" Target="http://uk.wikipedia.org/wiki/%D0%9A%D1%83%D0%BC%D1%83%D0%BB%D1%8F%D1%82%D0%B8%D0%B2%D0%BD%D0%B5_%D0%B3%D0%BE%D0%BB%D0%BE%D1%81%D1%83%D0%B2%D0%B0%D0%BD%D0%BD%D1%8F" TargetMode="External"/><Relationship Id="rId4" Type="http://schemas.openxmlformats.org/officeDocument/2006/relationships/hyperlink" Target="http://uk.wikipedia.org/wiki/%D0%9B%D1%96%D1%81%D1%82%D0%B8%D0%BD%D0%B3"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uk.wikipedia.org/wiki/%D0%9F%D1%80%D0%B8%D0%B2%D0%B0%D1%82%D0%BD%D0%B5_%D1%80%D0%BE%D0%B7%D0%BC%D1%96%D1%89%D0%B5%D0%BD%D0%BD%D1%8F_%D0%B0%D0%BA%D1%86%D1%96%D0%B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uk.wikipedia.org/wiki/%D0%94%D0%B5%D1%80%D0%B6%D0%B0%D0%B2%D0%BD%D0%B8%D0%B9_%D1%80%D0%B5%D1%94%D1%81%D1%82%D1%80_%D1%8E%D1%80%D0%B8%D0%B4%D0%B8%D1%87%D0%BD%D0%B8%D1%85_%D0%BE%D1%81%D1%96%D0%B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1412776"/>
            <a:ext cx="6872808" cy="4752528"/>
          </a:xfrm>
        </p:spPr>
        <p:txBody>
          <a:bodyPr>
            <a:normAutofit/>
          </a:bodyPr>
          <a:lstStyle/>
          <a:p>
            <a:pPr algn="ctr">
              <a:spcBef>
                <a:spcPts val="0"/>
              </a:spcBef>
            </a:pPr>
            <a:r>
              <a:rPr lang="uk-UA" sz="3600" dirty="0" smtClean="0">
                <a:solidFill>
                  <a:schemeClr val="accent1">
                    <a:lumMod val="50000"/>
                  </a:schemeClr>
                </a:solidFill>
                <a:effectLst>
                  <a:outerShdw blurRad="38100" dist="38100" dir="2700000" algn="tl">
                    <a:srgbClr val="000000">
                      <a:alpha val="43137"/>
                    </a:srgbClr>
                  </a:outerShdw>
                </a:effectLst>
              </a:rPr>
              <a:t>Лекція </a:t>
            </a:r>
            <a:r>
              <a:rPr lang="ru-RU" sz="3600" dirty="0" smtClean="0">
                <a:solidFill>
                  <a:schemeClr val="accent1">
                    <a:lumMod val="50000"/>
                  </a:schemeClr>
                </a:solidFill>
                <a:effectLst>
                  <a:outerShdw blurRad="38100" dist="38100" dir="2700000" algn="tl">
                    <a:srgbClr val="000000">
                      <a:alpha val="43137"/>
                    </a:srgbClr>
                  </a:outerShdw>
                </a:effectLst>
              </a:rPr>
              <a:t>2.</a:t>
            </a:r>
          </a:p>
          <a:p>
            <a:pPr algn="ctr">
              <a:spcBef>
                <a:spcPts val="0"/>
              </a:spcBef>
            </a:pPr>
            <a:r>
              <a:rPr lang="ru-RU" sz="3200" dirty="0" smtClean="0">
                <a:solidFill>
                  <a:schemeClr val="accent1">
                    <a:lumMod val="50000"/>
                  </a:schemeClr>
                </a:solidFill>
              </a:rPr>
              <a:t> </a:t>
            </a:r>
            <a:r>
              <a:rPr lang="ru-RU" sz="3200" b="1" dirty="0" smtClean="0">
                <a:solidFill>
                  <a:schemeClr val="accent1">
                    <a:lumMod val="50000"/>
                  </a:schemeClr>
                </a:solidFill>
              </a:rPr>
              <a:t>ГОСПОДАРСЬКІ ТОВАРИСТВА ЯК ОБ’ЄКТ КОРПОРАТИВНОГО </a:t>
            </a:r>
            <a:endParaRPr lang="ru-RU" sz="3200" dirty="0" smtClean="0">
              <a:solidFill>
                <a:schemeClr val="accent1">
                  <a:lumMod val="50000"/>
                </a:schemeClr>
              </a:solidFill>
            </a:endParaRPr>
          </a:p>
          <a:p>
            <a:pPr algn="ctr">
              <a:spcBef>
                <a:spcPts val="0"/>
              </a:spcBef>
            </a:pPr>
            <a:r>
              <a:rPr lang="ru-RU" sz="3200" b="1" dirty="0" smtClean="0">
                <a:solidFill>
                  <a:schemeClr val="accent1">
                    <a:lumMod val="50000"/>
                  </a:schemeClr>
                </a:solidFill>
              </a:rPr>
              <a:t>УПРАВЛІННЯ</a:t>
            </a:r>
          </a:p>
          <a:p>
            <a:pPr algn="l"/>
            <a:r>
              <a:rPr lang="uk-UA" b="1" dirty="0" smtClean="0"/>
              <a:t>1. Поняття та економічні риси господарських товариств;</a:t>
            </a:r>
          </a:p>
          <a:p>
            <a:pPr algn="l"/>
            <a:r>
              <a:rPr lang="uk-UA" b="1" dirty="0" smtClean="0"/>
              <a:t>2. Порядок створення господарських товариств;</a:t>
            </a:r>
          </a:p>
          <a:p>
            <a:pPr algn="l"/>
            <a:r>
              <a:rPr lang="uk-UA" b="1" dirty="0" smtClean="0"/>
              <a:t>3. Товариства з обмеженою відповідальністю;</a:t>
            </a:r>
          </a:p>
          <a:p>
            <a:pPr algn="l"/>
            <a:r>
              <a:rPr lang="uk-UA" b="1" dirty="0" smtClean="0"/>
              <a:t>4. Товариства з додатковою відповідальністю;</a:t>
            </a:r>
          </a:p>
          <a:p>
            <a:pPr algn="l"/>
            <a:endParaRPr lang="uk-UA" sz="2200" b="1" dirty="0" smtClean="0"/>
          </a:p>
          <a:p>
            <a:pPr algn="just"/>
            <a:endParaRPr lang="uk-UA" sz="2200" b="1" dirty="0" smtClean="0"/>
          </a:p>
          <a:p>
            <a:pPr algn="ctr"/>
            <a:endParaRPr lang="ru-RU" sz="3600" dirty="0" smtClean="0">
              <a:solidFill>
                <a:schemeClr val="accent1">
                  <a:lumMod val="50000"/>
                </a:schemeClr>
              </a:solidFill>
            </a:endParaRPr>
          </a:p>
          <a:p>
            <a:pPr algn="ctr"/>
            <a:endParaRPr lang="uk-UA" dirty="0" smtClean="0"/>
          </a:p>
        </p:txBody>
      </p:sp>
    </p:spTree>
  </p:cSld>
  <p:clrMapOvr>
    <a:masterClrMapping/>
  </p:clrMapOvr>
  <p:transition advTm="2594">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Засновники та учасники господарських товариств</a:t>
            </a:r>
            <a:br>
              <a:rPr lang="uk-UA" b="1" dirty="0" smtClean="0"/>
            </a:br>
            <a:endParaRPr lang="uk-UA" dirty="0"/>
          </a:p>
        </p:txBody>
      </p:sp>
      <p:sp>
        <p:nvSpPr>
          <p:cNvPr id="3" name="Прямоугольник 2"/>
          <p:cNvSpPr/>
          <p:nvPr/>
        </p:nvSpPr>
        <p:spPr>
          <a:xfrm>
            <a:off x="539552" y="1988841"/>
            <a:ext cx="6840760" cy="4524315"/>
          </a:xfrm>
          <a:prstGeom prst="rect">
            <a:avLst/>
          </a:prstGeom>
        </p:spPr>
        <p:txBody>
          <a:bodyPr wrap="square">
            <a:spAutoFit/>
          </a:bodyPr>
          <a:lstStyle/>
          <a:p>
            <a:pPr indent="457200" algn="just"/>
            <a:r>
              <a:rPr lang="uk-UA" dirty="0" smtClean="0"/>
              <a:t>Засновниками та учасниками товариства </a:t>
            </a:r>
            <a:r>
              <a:rPr lang="uk-UA" b="1" dirty="0" smtClean="0">
                <a:solidFill>
                  <a:srgbClr val="00B0F0"/>
                </a:solidFill>
              </a:rPr>
              <a:t>можуть бути підприємства, установи, організації, а також громадяни</a:t>
            </a:r>
            <a:r>
              <a:rPr lang="uk-UA" dirty="0" smtClean="0">
                <a:solidFill>
                  <a:srgbClr val="00B0F0"/>
                </a:solidFill>
              </a:rPr>
              <a:t>, </a:t>
            </a:r>
            <a:r>
              <a:rPr lang="uk-UA" dirty="0" smtClean="0"/>
              <a:t>крім випадків, передбачених законодавчими актами України. Підприємства, установи та організації, які стали учасниками товариства, не ліквідуються як юридичні особи.</a:t>
            </a:r>
          </a:p>
          <a:p>
            <a:pPr indent="457200" algn="just"/>
            <a:r>
              <a:rPr lang="uk-UA" b="1" dirty="0" smtClean="0">
                <a:solidFill>
                  <a:srgbClr val="00B0F0"/>
                </a:solidFill>
              </a:rPr>
              <a:t>Іноземні громадяни, особи без громадянства, іноземні юридичні особи</a:t>
            </a:r>
            <a:r>
              <a:rPr lang="uk-UA" dirty="0" smtClean="0">
                <a:solidFill>
                  <a:srgbClr val="00B0F0"/>
                </a:solidFill>
              </a:rPr>
              <a:t>, </a:t>
            </a:r>
            <a:r>
              <a:rPr lang="uk-UA" dirty="0" smtClean="0"/>
              <a:t>а також </a:t>
            </a:r>
            <a:r>
              <a:rPr lang="uk-UA" b="1" dirty="0" smtClean="0">
                <a:solidFill>
                  <a:srgbClr val="00B0F0"/>
                </a:solidFill>
              </a:rPr>
              <a:t>міжнародні організації </a:t>
            </a:r>
            <a:r>
              <a:rPr lang="uk-UA" dirty="0" smtClean="0"/>
              <a:t>можуть бути засновниками та учасниками господарських товариств нарівні з громадянами та юридичними особами України, крім випадків, встановлених законодавчими актами України.</a:t>
            </a:r>
          </a:p>
          <a:p>
            <a:pPr indent="457200" algn="just"/>
            <a:r>
              <a:rPr lang="uk-UA" dirty="0" smtClean="0"/>
              <a:t>Господарське товариство (за винятком повного і командитного товариств) може бути створене однією особою, яка стає його єдиним учасником.</a:t>
            </a:r>
          </a:p>
          <a:p>
            <a:pPr indent="457200" algn="just"/>
            <a:endParaRPr lang="uk-UA" dirty="0" smtClean="0"/>
          </a:p>
          <a:p>
            <a:pPr indent="457200" algn="just"/>
            <a:endParaRPr lang="uk-UA" dirty="0" smtClean="0"/>
          </a:p>
          <a:p>
            <a:pPr indent="457200" algn="just"/>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536" y="908720"/>
            <a:ext cx="6768752" cy="5472608"/>
          </a:xfrm>
        </p:spPr>
        <p:txBody>
          <a:bodyPr>
            <a:noAutofit/>
          </a:bodyPr>
          <a:lstStyle/>
          <a:p>
            <a:pPr algn="just"/>
            <a:r>
              <a:rPr lang="uk-UA" sz="3200" b="1" dirty="0" smtClean="0"/>
              <a:t>3. Товариством з обмеженою відповідальністю (ТОВ), (ТзОВ) </a:t>
            </a:r>
            <a:r>
              <a:rPr lang="uk-UA" sz="2400" dirty="0" smtClean="0"/>
              <a:t>вважається </a:t>
            </a:r>
            <a:r>
              <a:rPr lang="uk-UA" sz="2400" dirty="0" smtClean="0">
                <a:hlinkClick r:id="rId2" tooltip="Підприємство"/>
              </a:rPr>
              <a:t>підприємство</a:t>
            </a:r>
            <a:r>
              <a:rPr lang="uk-UA" sz="2400" dirty="0" smtClean="0"/>
              <a:t>, яке має статутний фонд, який поділений на частки (</a:t>
            </a:r>
            <a:r>
              <a:rPr lang="uk-UA" sz="2400" dirty="0" smtClean="0">
                <a:hlinkClick r:id="rId3" tooltip="Пай"/>
              </a:rPr>
              <a:t>паї</a:t>
            </a:r>
            <a:r>
              <a:rPr lang="uk-UA" sz="2400" dirty="0" smtClean="0"/>
              <a:t>), розміри якого визначається установчими документами. Товариства з обмеженою відповідальністю утворюють статутні фонди за рахунок коштів учасників (пайовиків), число яких, як правило, невелике і наперед відоме.</a:t>
            </a:r>
            <a:br>
              <a:rPr lang="uk-UA" sz="2400" dirty="0" smtClean="0"/>
            </a:br>
            <a:r>
              <a:rPr lang="uk-UA" sz="2400" dirty="0" smtClean="0"/>
              <a:t>Максимальна кількість учасників товариства з обмеженою відповідальністю може досягати 10 осіб. Учасники товариства несуть відповідальність в межах їх вкладів.</a:t>
            </a:r>
            <a:endParaRPr lang="uk-UA" sz="2400" dirty="0"/>
          </a:p>
        </p:txBody>
      </p:sp>
    </p:spTree>
  </p:cSld>
  <p:clrMapOvr>
    <a:masterClrMapping/>
  </p:clrMapOvr>
  <p:transition advTm="3625">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404665"/>
            <a:ext cx="7488832" cy="5693866"/>
          </a:xfrm>
          <a:prstGeom prst="rect">
            <a:avLst/>
          </a:prstGeom>
        </p:spPr>
        <p:txBody>
          <a:bodyPr wrap="square">
            <a:spAutoFit/>
          </a:bodyPr>
          <a:lstStyle/>
          <a:p>
            <a:pPr indent="457200" algn="ctr"/>
            <a:r>
              <a:rPr lang="uk-UA" sz="2000" dirty="0" smtClean="0">
                <a:solidFill>
                  <a:schemeClr val="accent1"/>
                </a:solidFill>
              </a:rPr>
              <a:t>Характерними рисами товариства з обмеженою відповідальністю є:</a:t>
            </a:r>
          </a:p>
          <a:p>
            <a:pPr lvl="0" algn="just" fontAlgn="base"/>
            <a:r>
              <a:rPr lang="uk-UA" dirty="0" smtClean="0"/>
              <a:t>1. Обмежена відповідальність їх учасників, оскільки вони несуть відповідальність лише в межах їх внесків. </a:t>
            </a:r>
          </a:p>
          <a:p>
            <a:pPr lvl="0" algn="just" fontAlgn="base"/>
            <a:r>
              <a:rPr lang="uk-UA" dirty="0" smtClean="0"/>
              <a:t>2. </a:t>
            </a:r>
            <a:r>
              <a:rPr lang="uk-UA" dirty="0" err="1" smtClean="0"/>
              <a:t>ТзОВ</a:t>
            </a:r>
            <a:r>
              <a:rPr lang="uk-UA" dirty="0" smtClean="0"/>
              <a:t> не повинні мати значної кількості учасників, оскільки нормативна база їх корпоративного управління побудована таким чином, що за великої кількості учасників значною мірою втрачається керованість, особливо при прийнятті стратегічних рішень. </a:t>
            </a:r>
          </a:p>
          <a:p>
            <a:pPr lvl="0" algn="just" fontAlgn="base"/>
            <a:r>
              <a:rPr lang="uk-UA" dirty="0" smtClean="0"/>
              <a:t>3. </a:t>
            </a:r>
            <a:r>
              <a:rPr lang="uk-UA" dirty="0" err="1" smtClean="0"/>
              <a:t>ТзОВ</a:t>
            </a:r>
            <a:r>
              <a:rPr lang="uk-UA" dirty="0" smtClean="0"/>
              <a:t> не випускають акції.</a:t>
            </a:r>
          </a:p>
          <a:p>
            <a:pPr lvl="0" algn="just" fontAlgn="base"/>
            <a:r>
              <a:rPr lang="uk-UA" dirty="0" smtClean="0"/>
              <a:t>4. Наявність переваги перед акціонерними товариствами, оскільки над ним немає таких органів зовнішнього регулювання, як, наприклад, Комісія з цінних паперів та фондового ринку України з її численними вимогами щодо звітності.</a:t>
            </a:r>
          </a:p>
          <a:p>
            <a:pPr lvl="0" algn="just" fontAlgn="base"/>
            <a:r>
              <a:rPr lang="uk-UA" dirty="0" smtClean="0"/>
              <a:t>5. Більш висока мобільність при проведенні зборів і управлінні, оскільки для </a:t>
            </a:r>
            <a:r>
              <a:rPr lang="uk-UA" dirty="0" err="1" smtClean="0"/>
              <a:t>ТзОВ</a:t>
            </a:r>
            <a:r>
              <a:rPr lang="uk-UA" dirty="0" smtClean="0"/>
              <a:t> не має таких численних норм законодавства, як для акціонерних товариств.</a:t>
            </a:r>
          </a:p>
          <a:p>
            <a:pPr lvl="0" algn="just" fontAlgn="base"/>
            <a:r>
              <a:rPr lang="uk-UA" dirty="0" smtClean="0"/>
              <a:t>6. Додаткові внески учасників </a:t>
            </a:r>
            <a:r>
              <a:rPr lang="uk-UA" dirty="0" err="1" smtClean="0"/>
              <a:t>ТзОВ</a:t>
            </a:r>
            <a:r>
              <a:rPr lang="uk-UA" dirty="0" smtClean="0"/>
              <a:t> не впливають на співвідношення їх часток (паїв), за винятком випадків передбачених установчими документами.</a:t>
            </a:r>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uk-UA" dirty="0" smtClean="0"/>
              <a:t>Управління ТОВ</a:t>
            </a:r>
            <a:br>
              <a:rPr lang="uk-UA" dirty="0" smtClean="0"/>
            </a:br>
            <a:endParaRPr lang="uk-UA" dirty="0"/>
          </a:p>
        </p:txBody>
      </p:sp>
      <p:sp>
        <p:nvSpPr>
          <p:cNvPr id="5" name="Содержимое 4"/>
          <p:cNvSpPr>
            <a:spLocks noGrp="1"/>
          </p:cNvSpPr>
          <p:nvPr>
            <p:ph sz="half" idx="1"/>
          </p:nvPr>
        </p:nvSpPr>
        <p:spPr/>
        <p:txBody>
          <a:bodyPr/>
          <a:lstStyle/>
          <a:p>
            <a:r>
              <a:rPr lang="uk-UA" dirty="0" smtClean="0"/>
              <a:t>Управління </a:t>
            </a:r>
            <a:r>
              <a:rPr lang="uk-UA" dirty="0" err="1" smtClean="0"/>
              <a:t>ТзОВ</a:t>
            </a:r>
            <a:r>
              <a:rPr lang="uk-UA" dirty="0" smtClean="0"/>
              <a:t> здійснюється за допомогою системи органів, які формують учасники товариства.</a:t>
            </a:r>
            <a:endParaRPr lang="uk-UA" dirty="0"/>
          </a:p>
        </p:txBody>
      </p:sp>
      <p:sp>
        <p:nvSpPr>
          <p:cNvPr id="6" name="Содержимое 5"/>
          <p:cNvSpPr>
            <a:spLocks noGrp="1"/>
          </p:cNvSpPr>
          <p:nvPr>
            <p:ph sz="half" idx="2"/>
          </p:nvPr>
        </p:nvSpPr>
        <p:spPr>
          <a:xfrm>
            <a:off x="3869204" y="2160590"/>
            <a:ext cx="3943156" cy="3880773"/>
          </a:xfrm>
        </p:spPr>
        <p:txBody>
          <a:bodyPr>
            <a:normAutofit/>
          </a:bodyPr>
          <a:lstStyle/>
          <a:p>
            <a:pPr>
              <a:buNone/>
            </a:pPr>
            <a:r>
              <a:rPr lang="uk-UA" sz="1800" dirty="0" smtClean="0"/>
              <a:t>	Функції з управління товариством поділяються між його органами:</a:t>
            </a:r>
          </a:p>
          <a:p>
            <a:r>
              <a:rPr lang="uk-UA" sz="1800" dirty="0" smtClean="0"/>
              <a:t>вищим — </a:t>
            </a:r>
            <a:r>
              <a:rPr lang="uk-UA" sz="1800" u="sng" dirty="0" smtClean="0">
                <a:solidFill>
                  <a:schemeClr val="accent1"/>
                </a:solidFill>
              </a:rPr>
              <a:t>зборами учасників</a:t>
            </a:r>
            <a:r>
              <a:rPr lang="uk-UA" sz="1800" dirty="0" smtClean="0"/>
              <a:t>;</a:t>
            </a:r>
          </a:p>
          <a:p>
            <a:r>
              <a:rPr lang="uk-UA" sz="1800" dirty="0" smtClean="0"/>
              <a:t>виконавчим — </a:t>
            </a:r>
            <a:r>
              <a:rPr lang="uk-UA" sz="1800" u="sng" dirty="0" smtClean="0">
                <a:solidFill>
                  <a:schemeClr val="accent1"/>
                </a:solidFill>
              </a:rPr>
              <a:t>дирекцією (директором);</a:t>
            </a:r>
          </a:p>
          <a:p>
            <a:r>
              <a:rPr lang="uk-UA" sz="1800" dirty="0" smtClean="0"/>
              <a:t>контролюючим — </a:t>
            </a:r>
            <a:r>
              <a:rPr lang="uk-UA" sz="1800" dirty="0" smtClean="0">
                <a:hlinkClick r:id="rId2" tooltip="Ревізійна комісія"/>
              </a:rPr>
              <a:t>ревізійною комісією</a:t>
            </a:r>
            <a:r>
              <a:rPr lang="uk-UA" sz="1800" dirty="0" smtClean="0"/>
              <a:t>.</a:t>
            </a:r>
          </a:p>
          <a:p>
            <a:pPr>
              <a:buFont typeface="Arial" pitchFamily="34" charset="0"/>
              <a:buChar char="•"/>
            </a:pPr>
            <a:endParaRPr lang="ru-RU" sz="1800" dirty="0"/>
          </a:p>
        </p:txBody>
      </p:sp>
    </p:spTree>
  </p:cSld>
  <p:clrMapOvr>
    <a:masterClrMapping/>
  </p:clrMapOvr>
  <p:transition advTm="4328">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7128792" cy="1944216"/>
          </a:xfrm>
        </p:spPr>
        <p:txBody>
          <a:bodyPr>
            <a:normAutofit fontScale="90000"/>
          </a:bodyPr>
          <a:lstStyle/>
          <a:p>
            <a:pPr indent="457200"/>
            <a:r>
              <a:rPr lang="uk-UA" sz="1700" dirty="0" smtClean="0"/>
              <a:t>Вищим органом товариства з обмеженою відповідальністю є </a:t>
            </a:r>
            <a:r>
              <a:rPr lang="uk-UA" sz="1700" b="1" dirty="0" smtClean="0">
                <a:solidFill>
                  <a:schemeClr val="accent1">
                    <a:lumMod val="75000"/>
                  </a:schemeClr>
                </a:solidFill>
              </a:rPr>
              <a:t>збори учасників</a:t>
            </a:r>
            <a:r>
              <a:rPr lang="uk-UA" sz="1700" dirty="0" smtClean="0"/>
              <a:t>, що складаються з учасників або призначених ними представників. </a:t>
            </a:r>
            <a:br>
              <a:rPr lang="uk-UA" sz="1700" dirty="0" smtClean="0"/>
            </a:br>
            <a:r>
              <a:rPr lang="uk-UA" sz="1700" dirty="0" smtClean="0"/>
              <a:t>	Представники учасників можуть бути постійними або призначеними на певний строк. </a:t>
            </a:r>
            <a:br>
              <a:rPr lang="uk-UA" sz="1700" dirty="0" smtClean="0"/>
            </a:br>
            <a:r>
              <a:rPr lang="uk-UA" sz="1700" dirty="0" smtClean="0"/>
              <a:t>	Учасник вправі в будь-який час замінити свого представника у загальних зборах учасників, сповістивши про це інших учасників. </a:t>
            </a:r>
            <a:br>
              <a:rPr lang="uk-UA" sz="1700" dirty="0" smtClean="0"/>
            </a:br>
            <a:r>
              <a:rPr lang="uk-UA" sz="1700" dirty="0"/>
              <a:t>	</a:t>
            </a:r>
            <a:r>
              <a:rPr lang="uk-UA" sz="1700" dirty="0" smtClean="0"/>
              <a:t>Загальні збори учасників товариства обирають голову товариства.</a:t>
            </a:r>
            <a:r>
              <a:rPr lang="ru-RU" sz="1700" dirty="0" smtClean="0"/>
              <a:t/>
            </a:r>
            <a:br>
              <a:rPr lang="ru-RU" sz="1700" dirty="0" smtClean="0"/>
            </a:br>
            <a:r>
              <a:rPr lang="uk-UA" sz="1800" dirty="0" smtClean="0"/>
              <a:t/>
            </a:r>
            <a:br>
              <a:rPr lang="uk-UA" sz="1800" dirty="0" smtClean="0"/>
            </a:br>
            <a:r>
              <a:rPr lang="ru-RU" sz="1800" dirty="0" smtClean="0"/>
              <a:t/>
            </a:r>
            <a:br>
              <a:rPr lang="ru-RU" sz="1800" dirty="0" smtClean="0"/>
            </a:br>
            <a:endParaRPr lang="uk-UA" sz="2000" dirty="0"/>
          </a:p>
        </p:txBody>
      </p:sp>
      <p:sp>
        <p:nvSpPr>
          <p:cNvPr id="3" name="Содержимое 2"/>
          <p:cNvSpPr>
            <a:spLocks noGrp="1"/>
          </p:cNvSpPr>
          <p:nvPr>
            <p:ph sz="half" idx="1"/>
          </p:nvPr>
        </p:nvSpPr>
        <p:spPr>
          <a:xfrm>
            <a:off x="323528" y="2132856"/>
            <a:ext cx="3187246" cy="3949899"/>
          </a:xfrm>
        </p:spPr>
        <p:txBody>
          <a:bodyPr>
            <a:normAutofit/>
          </a:bodyPr>
          <a:lstStyle/>
          <a:p>
            <a:pPr>
              <a:buNone/>
            </a:pPr>
            <a:endParaRPr lang="ru-RU" sz="2800" dirty="0" smtClean="0"/>
          </a:p>
          <a:p>
            <a:pPr>
              <a:buNone/>
            </a:pPr>
            <a:r>
              <a:rPr lang="uk-UA" sz="2600" dirty="0" smtClean="0"/>
              <a:t>До </a:t>
            </a:r>
            <a:r>
              <a:rPr lang="uk-UA" sz="2600" dirty="0" smtClean="0">
                <a:hlinkClick r:id="rId2" tooltip="Компетенція"/>
              </a:rPr>
              <a:t>компетенції</a:t>
            </a:r>
            <a:r>
              <a:rPr lang="uk-UA" sz="2600" dirty="0" smtClean="0"/>
              <a:t> </a:t>
            </a:r>
          </a:p>
          <a:p>
            <a:pPr>
              <a:buNone/>
            </a:pPr>
            <a:r>
              <a:rPr lang="uk-UA" sz="2600" dirty="0" smtClean="0"/>
              <a:t>зборів учасників</a:t>
            </a:r>
          </a:p>
          <a:p>
            <a:pPr>
              <a:buNone/>
            </a:pPr>
            <a:r>
              <a:rPr lang="uk-UA" sz="2600" dirty="0" smtClean="0"/>
              <a:t>товариства з</a:t>
            </a:r>
          </a:p>
          <a:p>
            <a:pPr>
              <a:buNone/>
            </a:pPr>
            <a:r>
              <a:rPr lang="uk-UA" sz="2600" dirty="0"/>
              <a:t>о</a:t>
            </a:r>
            <a:r>
              <a:rPr lang="uk-UA" sz="2600" dirty="0" smtClean="0"/>
              <a:t>бмеженою</a:t>
            </a:r>
          </a:p>
          <a:p>
            <a:pPr>
              <a:buNone/>
            </a:pPr>
            <a:r>
              <a:rPr lang="uk-UA" sz="2600" dirty="0"/>
              <a:t>в</a:t>
            </a:r>
            <a:r>
              <a:rPr lang="uk-UA" sz="2600" dirty="0" smtClean="0"/>
              <a:t>ідповідальністю</a:t>
            </a:r>
          </a:p>
          <a:p>
            <a:pPr>
              <a:buNone/>
            </a:pPr>
            <a:r>
              <a:rPr lang="uk-UA" sz="2600" dirty="0" smtClean="0"/>
              <a:t>належить:</a:t>
            </a:r>
            <a:endParaRPr lang="uk-UA" sz="2600" dirty="0"/>
          </a:p>
        </p:txBody>
      </p:sp>
      <p:sp>
        <p:nvSpPr>
          <p:cNvPr id="4" name="Содержимое 3"/>
          <p:cNvSpPr>
            <a:spLocks noGrp="1"/>
          </p:cNvSpPr>
          <p:nvPr>
            <p:ph sz="half" idx="2"/>
          </p:nvPr>
        </p:nvSpPr>
        <p:spPr>
          <a:xfrm>
            <a:off x="3275856" y="2060848"/>
            <a:ext cx="4032448" cy="4608512"/>
          </a:xfrm>
        </p:spPr>
        <p:txBody>
          <a:bodyPr>
            <a:noAutofit/>
          </a:bodyPr>
          <a:lstStyle/>
          <a:p>
            <a:pPr algn="just">
              <a:buNone/>
            </a:pPr>
            <a:r>
              <a:rPr lang="uk-UA" sz="1200" dirty="0" smtClean="0"/>
              <a:t>	визначення основних напрямів діяльності товариства і затвердження його планів та </a:t>
            </a:r>
            <a:r>
              <a:rPr lang="uk-UA" sz="1200" dirty="0" smtClean="0">
                <a:hlinkClick r:id="rId3" tooltip="Звіт"/>
              </a:rPr>
              <a:t>звітів</a:t>
            </a:r>
            <a:r>
              <a:rPr lang="uk-UA" sz="1200" dirty="0" smtClean="0"/>
              <a:t> про їх виконання; внесення змін до </a:t>
            </a:r>
            <a:r>
              <a:rPr lang="uk-UA" sz="1200" dirty="0" smtClean="0">
                <a:hlinkClick r:id="rId4" tooltip="Статут"/>
              </a:rPr>
              <a:t>статуту</a:t>
            </a:r>
            <a:r>
              <a:rPr lang="uk-UA" sz="1200" dirty="0" smtClean="0"/>
              <a:t> товариства; обрання та відкликання членів виконавчого органу та ревізійної комісії; затвердження річних результатів діяльності товариства, звітів і висновків ревізійної комісії, порядку розподілу </a:t>
            </a:r>
            <a:r>
              <a:rPr lang="uk-UA" sz="1200" dirty="0" smtClean="0">
                <a:hlinkClick r:id="rId5" tooltip="Прибуток"/>
              </a:rPr>
              <a:t>прибутку</a:t>
            </a:r>
            <a:r>
              <a:rPr lang="uk-UA" sz="1200" dirty="0" smtClean="0"/>
              <a:t>; створення, реорганізація та ліквідація </a:t>
            </a:r>
            <a:r>
              <a:rPr lang="uk-UA" sz="1200" dirty="0" smtClean="0">
                <a:hlinkClick r:id="rId6" tooltip="Дочірнє підприємство"/>
              </a:rPr>
              <a:t>дочірніх підприємств</a:t>
            </a:r>
            <a:r>
              <a:rPr lang="uk-UA" sz="1200" dirty="0" smtClean="0"/>
              <a:t>, </a:t>
            </a:r>
            <a:r>
              <a:rPr lang="uk-UA" sz="1200" dirty="0" smtClean="0">
                <a:hlinkClick r:id="rId7" tooltip="Філія"/>
              </a:rPr>
              <a:t>філій</a:t>
            </a:r>
            <a:r>
              <a:rPr lang="uk-UA" sz="1200" dirty="0" smtClean="0"/>
              <a:t> та </a:t>
            </a:r>
            <a:r>
              <a:rPr lang="uk-UA" sz="1200" dirty="0" smtClean="0">
                <a:hlinkClick r:id="rId8" tooltip="Представництво"/>
              </a:rPr>
              <a:t>представництв</a:t>
            </a:r>
            <a:r>
              <a:rPr lang="uk-UA" sz="1200" dirty="0" smtClean="0"/>
              <a:t>, затвердження їхніх статутів та положень; винесення рішень про притягнення до майнової відповідальності </a:t>
            </a:r>
            <a:r>
              <a:rPr lang="uk-UA" sz="1200" dirty="0" smtClean="0">
                <a:hlinkClick r:id="rId9" tooltip="Посадова особа"/>
              </a:rPr>
              <a:t>посадових осіб</a:t>
            </a:r>
            <a:r>
              <a:rPr lang="uk-UA" sz="1200" dirty="0" smtClean="0"/>
              <a:t> товариства; затвердження правил процедури та інших внутрішніх документів товариства, визначення його організаційної структури; встановлення розміру, форми і порядку внесення учасниками додаткових вкладів; вирішення питання про придбання товариством частки учасника; виключення учасника з товариства; визначення умов </a:t>
            </a:r>
            <a:r>
              <a:rPr lang="uk-UA" sz="1200" dirty="0" smtClean="0">
                <a:hlinkClick r:id="rId10" tooltip="Оплата праці"/>
              </a:rPr>
              <a:t>оплати праці</a:t>
            </a:r>
            <a:r>
              <a:rPr lang="uk-UA" sz="1200" dirty="0" smtClean="0"/>
              <a:t> посадових осіб товариства; затвердження </a:t>
            </a:r>
            <a:r>
              <a:rPr lang="uk-UA" sz="1200" dirty="0" smtClean="0">
                <a:hlinkClick r:id="rId11" tooltip="Договір"/>
              </a:rPr>
              <a:t>договорів</a:t>
            </a:r>
            <a:r>
              <a:rPr lang="uk-UA" sz="1200" dirty="0" smtClean="0"/>
              <a:t> (угод), укладених на суму, що перевищує зазначену в статуті товариства; прийняття рішення про припинення діяльності товариства.</a:t>
            </a:r>
            <a:endParaRPr lang="uk-UA" sz="1200" dirty="0"/>
          </a:p>
        </p:txBody>
      </p:sp>
      <p:sp>
        <p:nvSpPr>
          <p:cNvPr id="5" name="Стрелка вправо 4"/>
          <p:cNvSpPr/>
          <p:nvPr/>
        </p:nvSpPr>
        <p:spPr>
          <a:xfrm>
            <a:off x="2875242" y="2780928"/>
            <a:ext cx="635532" cy="3514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advTm="8406">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04664"/>
            <a:ext cx="6554688" cy="1440160"/>
          </a:xfrm>
        </p:spPr>
        <p:txBody>
          <a:bodyPr>
            <a:noAutofit/>
          </a:bodyPr>
          <a:lstStyle/>
          <a:p>
            <a:pPr algn="just"/>
            <a:r>
              <a:rPr lang="uk-UA" sz="1800" dirty="0" smtClean="0"/>
              <a:t>	Для вирішення усіх питань діяльності товариства (за винятком тих, що належать до виключної компетенції загальних зборів учасників) створюється </a:t>
            </a:r>
            <a:r>
              <a:rPr lang="uk-UA" sz="1800" b="1" u="sng" dirty="0" smtClean="0">
                <a:solidFill>
                  <a:schemeClr val="accent1">
                    <a:lumMod val="75000"/>
                  </a:schemeClr>
                </a:solidFill>
              </a:rPr>
              <a:t>виконавчий орган</a:t>
            </a:r>
            <a:r>
              <a:rPr lang="uk-UA" sz="1800" u="sng" dirty="0" smtClean="0"/>
              <a:t>: </a:t>
            </a:r>
            <a:r>
              <a:rPr lang="uk-UA" sz="1800" dirty="0" smtClean="0"/>
              <a:t>колегіальний (дирекція) або одноособовий (директор).</a:t>
            </a:r>
            <a:endParaRPr lang="uk-UA" sz="1800" dirty="0"/>
          </a:p>
        </p:txBody>
      </p:sp>
      <p:sp>
        <p:nvSpPr>
          <p:cNvPr id="3" name="Содержимое 2"/>
          <p:cNvSpPr>
            <a:spLocks noGrp="1"/>
          </p:cNvSpPr>
          <p:nvPr>
            <p:ph sz="half" idx="1"/>
          </p:nvPr>
        </p:nvSpPr>
        <p:spPr>
          <a:xfrm>
            <a:off x="609600" y="1916832"/>
            <a:ext cx="6770712" cy="4124529"/>
          </a:xfrm>
        </p:spPr>
        <p:txBody>
          <a:bodyPr>
            <a:noAutofit/>
          </a:bodyPr>
          <a:lstStyle/>
          <a:p>
            <a:pPr algn="just"/>
            <a:r>
              <a:rPr lang="uk-UA" sz="1400" dirty="0" smtClean="0"/>
              <a:t>Дирекцію очолює генеральний директор. Членами виконавчого органу можуть бути також і особи, які не є учасниками товариства.</a:t>
            </a:r>
          </a:p>
          <a:p>
            <a:pPr algn="just"/>
            <a:r>
              <a:rPr lang="uk-UA" sz="1400" dirty="0" smtClean="0"/>
              <a:t>Загальні збори учасників товариства можуть винести рішення про передачу частини повноважень, що належать їм, до компетенції дирекції (директора).</a:t>
            </a:r>
          </a:p>
          <a:p>
            <a:pPr algn="just"/>
            <a:r>
              <a:rPr lang="uk-UA" sz="1400" dirty="0" smtClean="0"/>
              <a:t>Дирекція (директор) підзвітна загальним зборам учасників і організує виконання їх рішень. Дирекція (директор) не вправі приймати рішення, обов’язкові для учасників товариства.</a:t>
            </a:r>
          </a:p>
          <a:p>
            <a:pPr algn="just"/>
            <a:r>
              <a:rPr lang="uk-UA" sz="1400" dirty="0" smtClean="0"/>
              <a:t>Дирекція (директор) діє від імені товариства в межах, встановлених Законом України “Про господарські товариства” та установчими документами.</a:t>
            </a:r>
          </a:p>
          <a:p>
            <a:pPr algn="just"/>
            <a:r>
              <a:rPr lang="uk-UA" sz="1400" dirty="0" smtClean="0"/>
              <a:t>Генеральний директор має право без довіреності виконувати дії від імені товариства. Інші члени дирекції також можуть бути наділені цим правом.</a:t>
            </a:r>
          </a:p>
          <a:p>
            <a:pPr algn="just"/>
            <a:r>
              <a:rPr lang="uk-UA" sz="1400" dirty="0" smtClean="0"/>
              <a:t>Генеральний директор (директор) не може бути одночасно головою загальних зборів учасників товариства.</a:t>
            </a:r>
            <a:endParaRPr lang="uk-UA"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32656"/>
            <a:ext cx="6347713" cy="1163216"/>
          </a:xfrm>
        </p:spPr>
        <p:txBody>
          <a:bodyPr>
            <a:normAutofit fontScale="90000"/>
          </a:bodyPr>
          <a:lstStyle/>
          <a:p>
            <a:r>
              <a:rPr lang="ru-RU" dirty="0" err="1" smtClean="0"/>
              <a:t>Правове</a:t>
            </a:r>
            <a:r>
              <a:rPr lang="ru-RU" dirty="0" smtClean="0"/>
              <a:t> </a:t>
            </a:r>
            <a:r>
              <a:rPr lang="ru-RU" dirty="0" err="1" smtClean="0"/>
              <a:t>регулювання</a:t>
            </a:r>
            <a:r>
              <a:rPr lang="ru-RU" dirty="0" smtClean="0"/>
              <a:t> </a:t>
            </a:r>
            <a:r>
              <a:rPr lang="ru-RU" dirty="0" err="1" smtClean="0"/>
              <a:t>діяльності</a:t>
            </a:r>
            <a:r>
              <a:rPr lang="ru-RU" dirty="0" smtClean="0"/>
              <a:t> </a:t>
            </a:r>
            <a:r>
              <a:rPr lang="ru-RU" dirty="0" err="1" smtClean="0"/>
              <a:t>учасників</a:t>
            </a:r>
            <a:r>
              <a:rPr lang="ru-RU" dirty="0" smtClean="0"/>
              <a:t> ТОВ:</a:t>
            </a:r>
            <a:r>
              <a:rPr lang="ru-RU" b="1" dirty="0" smtClean="0"/>
              <a:t/>
            </a:r>
            <a:br>
              <a:rPr lang="ru-RU" b="1" dirty="0" smtClean="0"/>
            </a:br>
            <a:endParaRPr lang="ru-RU" dirty="0"/>
          </a:p>
        </p:txBody>
      </p:sp>
      <p:sp>
        <p:nvSpPr>
          <p:cNvPr id="3" name="Содержимое 2"/>
          <p:cNvSpPr>
            <a:spLocks noGrp="1"/>
          </p:cNvSpPr>
          <p:nvPr>
            <p:ph idx="1"/>
          </p:nvPr>
        </p:nvSpPr>
        <p:spPr>
          <a:xfrm>
            <a:off x="256043" y="1495872"/>
            <a:ext cx="7058745" cy="5184576"/>
          </a:xfrm>
        </p:spPr>
        <p:txBody>
          <a:bodyPr>
            <a:normAutofit fontScale="70000" lnSpcReduction="20000"/>
          </a:bodyPr>
          <a:lstStyle/>
          <a:p>
            <a:pPr algn="just"/>
            <a:r>
              <a:rPr lang="uk-UA" dirty="0" smtClean="0"/>
              <a:t>Учасник товариства з обмеженою відповідальністю має право продати чи іншим чином відступити свою частку у статутному капіталі одному або кільком учасникам цього товариства або третім особам, якщо інше не передбачено установчими документами.</a:t>
            </a:r>
          </a:p>
          <a:p>
            <a:pPr algn="just"/>
            <a:r>
              <a:rPr lang="uk-UA" dirty="0" smtClean="0"/>
              <a:t>Учасники товариства користуються переважним правом купівлі частки учасника пропорційно до розмірів своїх часток, якщо статутом товариства чи домовленістю між учасниками не встановлений інший порядок здійснення цього права. Купівля здійснюється за ціною та на інших умовах, на яких частка пропонувалася для продажу третім особам. Якщо учасники товариства не скористаються своїм переважним правом протягом місяця від дня повідомлення про намір учасника продати частку (її частину) або протягом іншого строку, встановленого статутом товариства, або за домовленістю між його учасниками, частка (її частина) учасника може бути відчужена третій особі. У разі придбання частки учасника самим товариством з обмеженою відповідальністю воно зобов’язане реалізувати її іншим учасникам або третім особам протягом строку, що не перевищує одного року, або зменшити свій статутний капітал </a:t>
            </a:r>
          </a:p>
          <a:p>
            <a:pPr algn="just"/>
            <a:r>
              <a:rPr lang="uk-UA" dirty="0" smtClean="0"/>
              <a:t>При виході учасника з товариства з обмеженою відповідальністю йому виплачується вартість частини майна товариства, пропорційна його частці у статутному капіталі.</a:t>
            </a:r>
          </a:p>
          <a:p>
            <a:pPr algn="just"/>
            <a:r>
              <a:rPr lang="uk-UA" dirty="0" smtClean="0"/>
              <a:t>Майно, передане учасником товариству тільки в користування, повертається в натуральній формі без винагороди. При реорганізації юридичної особи, учасника товариства, або у зв’язку із смертю громадянина, учасника товариства, правонаступники (спадкоємці) мають переважне право вступу до цього товариства. При відмові правонаступника (спадкоємця) від вступу до товариства з обмеженою відповідальністю або відмові товариства у прийнятті до нього правонаступника (спадкоємця) йому видається у грошовій або натуральній формі частка у майні, яка належала реорганізованій або ліквідованій юридичній особі (спадкодавцю), вартість якої визначається на день реорганізації або ліквідації (смерті) учасника. У цих випадках розмір статутного (складеного) капіталу товариства підлягає зменшенню.</a:t>
            </a:r>
          </a:p>
          <a:p>
            <a:endParaRPr lang="ru-RU" dirty="0" smtClean="0"/>
          </a:p>
          <a:p>
            <a:endParaRPr lang="ru-RU" dirty="0" smtClean="0"/>
          </a:p>
          <a:p>
            <a:pPr algn="just"/>
            <a:endParaRPr lang="ru-RU" dirty="0" smtClean="0"/>
          </a:p>
          <a:p>
            <a:pPr algn="just"/>
            <a:endParaRPr lang="ru-RU" dirty="0" smtClean="0"/>
          </a:p>
          <a:p>
            <a:pPr algn="just"/>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67765" y="692696"/>
            <a:ext cx="6808270" cy="3075254"/>
          </a:xfrm>
        </p:spPr>
        <p:txBody>
          <a:bodyPr>
            <a:noAutofit/>
          </a:bodyPr>
          <a:lstStyle/>
          <a:p>
            <a:pPr algn="just"/>
            <a:r>
              <a:rPr lang="uk-UA" sz="3200" b="1" dirty="0" smtClean="0">
                <a:solidFill>
                  <a:schemeClr val="accent1">
                    <a:lumMod val="75000"/>
                  </a:schemeClr>
                </a:solidFill>
              </a:rPr>
              <a:t> 4. Т</a:t>
            </a:r>
            <a:r>
              <a:rPr lang="vi-VN" sz="3200" b="1" dirty="0" smtClean="0">
                <a:solidFill>
                  <a:schemeClr val="accent1">
                    <a:lumMod val="75000"/>
                  </a:schemeClr>
                </a:solidFill>
              </a:rPr>
              <a:t>овари́ство з додатко́вою відповіда́льністю</a:t>
            </a:r>
            <a:r>
              <a:rPr lang="uk-UA" sz="3200" b="1" dirty="0" smtClean="0">
                <a:solidFill>
                  <a:schemeClr val="accent1">
                    <a:lumMod val="75000"/>
                  </a:schemeClr>
                </a:solidFill>
              </a:rPr>
              <a:t> (</a:t>
            </a:r>
            <a:r>
              <a:rPr lang="uk-UA" sz="3200" b="1" dirty="0" err="1" smtClean="0">
                <a:solidFill>
                  <a:schemeClr val="accent1">
                    <a:lumMod val="75000"/>
                  </a:schemeClr>
                </a:solidFill>
              </a:rPr>
              <a:t>ТзДВ</a:t>
            </a:r>
            <a:r>
              <a:rPr lang="uk-UA" sz="3200" b="1" dirty="0" smtClean="0">
                <a:solidFill>
                  <a:schemeClr val="accent1">
                    <a:lumMod val="75000"/>
                  </a:schemeClr>
                </a:solidFill>
              </a:rPr>
              <a:t>)</a:t>
            </a:r>
            <a:r>
              <a:rPr lang="vi-VN" sz="3200" b="1" dirty="0" smtClean="0">
                <a:solidFill>
                  <a:schemeClr val="accent1">
                    <a:lumMod val="75000"/>
                  </a:schemeClr>
                </a:solidFill>
              </a:rPr>
              <a:t> </a:t>
            </a:r>
            <a:r>
              <a:rPr lang="uk-UA" sz="3200" dirty="0"/>
              <a:t>-</a:t>
            </a:r>
            <a:r>
              <a:rPr lang="vi-VN" sz="3200" dirty="0" smtClean="0"/>
              <a:t> </a:t>
            </a:r>
            <a:r>
              <a:rPr lang="vi-VN" sz="1600" dirty="0" smtClean="0">
                <a:hlinkClick r:id="rId2" tooltip="Об'єднення (ще не написана)"/>
              </a:rPr>
              <a:t>об'єднення</a:t>
            </a:r>
            <a:r>
              <a:rPr lang="vi-VN" sz="1600" dirty="0" smtClean="0"/>
              <a:t> (</a:t>
            </a:r>
            <a:r>
              <a:rPr lang="vi-VN" sz="1600" dirty="0" smtClean="0">
                <a:hlinkClick r:id="rId3" tooltip="Товариство (ще не написана)"/>
              </a:rPr>
              <a:t>товариство</a:t>
            </a:r>
            <a:r>
              <a:rPr lang="vi-VN" sz="1600" dirty="0" smtClean="0"/>
              <a:t>), створене за згодою </a:t>
            </a:r>
            <a:r>
              <a:rPr lang="vi-VN" sz="1600" dirty="0" smtClean="0">
                <a:hlinkClick r:id="rId4" tooltip="Юридична особа"/>
              </a:rPr>
              <a:t>юридичними особами</a:t>
            </a:r>
            <a:r>
              <a:rPr lang="vi-VN" sz="1600" dirty="0" smtClean="0"/>
              <a:t> чи громадянами (</a:t>
            </a:r>
            <a:r>
              <a:rPr lang="vi-VN" sz="1600" dirty="0" smtClean="0">
                <a:hlinkClick r:id="rId5" tooltip="Фізична особа"/>
              </a:rPr>
              <a:t>фізичними особами</a:t>
            </a:r>
            <a:r>
              <a:rPr lang="vi-VN" sz="1600" dirty="0" smtClean="0"/>
              <a:t>) шляхом об'єднання їхнього майна з метою здійснення господарської діяльності, </a:t>
            </a:r>
            <a:r>
              <a:rPr lang="vi-VN" sz="1600" dirty="0" smtClean="0">
                <a:hlinkClick r:id="rId6" tooltip="Статутний фонд"/>
              </a:rPr>
              <a:t>статутний фонд</a:t>
            </a:r>
            <a:r>
              <a:rPr lang="vi-VN" sz="1600" dirty="0" smtClean="0"/>
              <a:t> якого розділений на частки визначених установчими документами розмірів, а в статуті передбачена конкретна майнова відповідальність учасників при недостатності засобів товариства. У цьому випадку учасники товариства відповідають за його зобов'язаннями у межах, визначених статутом пропорційно їхнім часткам</a:t>
            </a:r>
            <a:r>
              <a:rPr lang="uk-UA" sz="1600" dirty="0" smtClean="0"/>
              <a:t>.</a:t>
            </a:r>
            <a:endParaRPr lang="ru-RU" sz="1600" dirty="0"/>
          </a:p>
        </p:txBody>
      </p:sp>
      <p:sp>
        <p:nvSpPr>
          <p:cNvPr id="6" name="Содержимое 5"/>
          <p:cNvSpPr>
            <a:spLocks noGrp="1"/>
          </p:cNvSpPr>
          <p:nvPr>
            <p:ph idx="1"/>
          </p:nvPr>
        </p:nvSpPr>
        <p:spPr>
          <a:xfrm>
            <a:off x="267765" y="3861048"/>
            <a:ext cx="6696744" cy="2736304"/>
          </a:xfrm>
        </p:spPr>
        <p:txBody>
          <a:bodyPr>
            <a:normAutofit/>
          </a:bodyPr>
          <a:lstStyle/>
          <a:p>
            <a:pPr algn="just">
              <a:buNone/>
            </a:pPr>
            <a:r>
              <a:rPr lang="uk-UA" dirty="0" smtClean="0"/>
              <a:t>	При недостатності майна одного чи декількох учасників товариства для забезпечення належної з них частки додаткової відповідальності по відсутній сумі її несуть інші члени товариства пропорційно їхнім часткам у майні. ТДВ вправі зменшити чи збільшити за згодою кредиторів при відсутності заперечень учасників розмір додаткової відповідальності. При її збільшенні учасники надають документи, що підтверджують їхню можливість забезпечити відповідальність у новому розмірі.</a:t>
            </a:r>
            <a:endParaRPr lang="uk-UA" dirty="0"/>
          </a:p>
        </p:txBody>
      </p:sp>
    </p:spTree>
  </p:cSld>
  <p:clrMapOvr>
    <a:masterClrMapping/>
  </p:clrMapOvr>
  <p:transition advTm="7109">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6347713" cy="1451248"/>
          </a:xfrm>
        </p:spPr>
        <p:txBody>
          <a:bodyPr>
            <a:normAutofit fontScale="90000"/>
          </a:bodyPr>
          <a:lstStyle/>
          <a:p>
            <a:pPr algn="just"/>
            <a:r>
              <a:rPr lang="uk-UA" sz="2000" dirty="0" smtClean="0"/>
              <a:t>	Товариство з додатковою відповідальністю (</a:t>
            </a:r>
            <a:r>
              <a:rPr lang="uk-UA" sz="2000" dirty="0" err="1" smtClean="0"/>
              <a:t>ТзДВ</a:t>
            </a:r>
            <a:r>
              <a:rPr lang="uk-UA" sz="2000" dirty="0" smtClean="0"/>
              <a:t>) створюється в тих випадках, коли розміри капіталу, необхідного для початку діяльності товариства і його нормального функціонування, значно менші, ніж для забезпечення інтересів кредиторів цього товариства.</a:t>
            </a:r>
            <a:endParaRPr lang="uk-UA" sz="2000" dirty="0"/>
          </a:p>
        </p:txBody>
      </p:sp>
      <p:sp>
        <p:nvSpPr>
          <p:cNvPr id="3" name="Содержимое 2"/>
          <p:cNvSpPr>
            <a:spLocks noGrp="1"/>
          </p:cNvSpPr>
          <p:nvPr>
            <p:ph idx="1"/>
          </p:nvPr>
        </p:nvSpPr>
        <p:spPr>
          <a:xfrm>
            <a:off x="609599" y="2160591"/>
            <a:ext cx="6554690" cy="3356642"/>
          </a:xfrm>
        </p:spPr>
        <p:txBody>
          <a:bodyPr>
            <a:normAutofit/>
          </a:bodyPr>
          <a:lstStyle/>
          <a:p>
            <a:pPr algn="just"/>
            <a:r>
              <a:rPr lang="uk-UA" dirty="0" smtClean="0"/>
              <a:t>у разі банкротства одного з учасників його відповідальність за борги товариства розподіляється між іншими учасниками;</a:t>
            </a:r>
          </a:p>
          <a:p>
            <a:pPr algn="just"/>
            <a:r>
              <a:rPr lang="uk-UA" dirty="0" smtClean="0"/>
              <a:t>учасник, що вибув, впродовж 1 року з дня вибуття несе передбачену статутом відповідальність за всіма зобов'язаннями товариства, що виникли до його вибуття зі складу товариства;</a:t>
            </a:r>
          </a:p>
          <a:p>
            <a:pPr algn="just"/>
            <a:r>
              <a:rPr lang="uk-UA" dirty="0" smtClean="0"/>
              <a:t>кожний учасник, що вступає в товариство, несе відповідальність також за всіма зобов'язаннями товариства, що виникли до його вступу.</a:t>
            </a:r>
          </a:p>
          <a:p>
            <a:endParaRPr lang="ru-RU" dirty="0"/>
          </a:p>
        </p:txBody>
      </p:sp>
    </p:spTree>
  </p:cSld>
  <p:clrMapOvr>
    <a:masterClrMapping/>
  </p:clrMapOvr>
  <p:transition advTm="5859">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09598" y="1052736"/>
            <a:ext cx="6698706" cy="4988627"/>
          </a:xfrm>
        </p:spPr>
        <p:txBody>
          <a:bodyPr>
            <a:normAutofit fontScale="77500" lnSpcReduction="20000"/>
          </a:bodyPr>
          <a:lstStyle/>
          <a:p>
            <a:pPr algn="just"/>
            <a:r>
              <a:rPr lang="uk-UA" dirty="0" smtClean="0"/>
              <a:t>Товариством з додатковою відповідальністю (</a:t>
            </a:r>
            <a:r>
              <a:rPr lang="uk-UA" dirty="0" err="1" smtClean="0"/>
              <a:t>ТзДВ</a:t>
            </a:r>
            <a:r>
              <a:rPr lang="uk-UA" dirty="0" smtClean="0"/>
              <a:t>) визнається товариство, статутний капітал якого поділений на частки визначених установчими документами розмірів. Учасники такого товариства відповідають за його боргами своїми внесками до статутного капіталу, а при недостатності цих сум — додатково належним їм майном в однаковому для всіх учасників кратному розмірі до </a:t>
            </a:r>
            <a:r>
              <a:rPr lang="uk-UA" dirty="0" err="1" smtClean="0"/>
              <a:t>внеска</a:t>
            </a:r>
            <a:r>
              <a:rPr lang="uk-UA" dirty="0" smtClean="0"/>
              <a:t> кожного учасника. Граничний розмір відповідальності учасників передбачається в установчих документах.</a:t>
            </a:r>
          </a:p>
          <a:p>
            <a:pPr algn="just"/>
            <a:r>
              <a:rPr lang="uk-UA" dirty="0" smtClean="0"/>
              <a:t>Варто відзначити, що </a:t>
            </a:r>
            <a:r>
              <a:rPr lang="uk-UA" dirty="0" err="1" smtClean="0"/>
              <a:t>ТзДВ</a:t>
            </a:r>
            <a:r>
              <a:rPr lang="uk-UA" dirty="0" smtClean="0"/>
              <a:t> не можна однозначно віднести до товариств корпоративного типу, оскільки тут простежуються риси, як такі, що є характерними, так і такі, що не характерні для корпоративного управління.</a:t>
            </a:r>
          </a:p>
          <a:p>
            <a:pPr algn="just"/>
            <a:r>
              <a:rPr lang="uk-UA" dirty="0" smtClean="0"/>
              <a:t>Зокрема, для товариств з додатковою відповідальністю є притаманним відокремленість функцій управління від власності та поділ майна на частки. Проте, відповідальності за зобов’язаннями учасників такого товариства відбувається не лише в межах своїми внесків до статутного фонду, а й у разі недостатності цих коштів — додатково власним майном. Відповідно для створення такого товариства учасники повинні мати певне майно, яким вони можуть відшкодувати додаткову відповідальність.</a:t>
            </a:r>
          </a:p>
          <a:p>
            <a:pPr algn="just"/>
            <a:r>
              <a:rPr lang="uk-UA" dirty="0" smtClean="0"/>
              <a:t>Загалом, до товариств з додатковою відповідальністю застосовуються ті ж положення Цивільного кодексу і Закону України «Про господарські товариства» що і до товариств з обмеженою відповідальністю, лише з урахуванням особливостей додаткової відповідальності.</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7706817" cy="3035424"/>
          </a:xfrm>
        </p:spPr>
        <p:txBody>
          <a:bodyPr>
            <a:normAutofit/>
          </a:bodyPr>
          <a:lstStyle/>
          <a:p>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a:xfrm>
            <a:off x="609599" y="4077072"/>
            <a:ext cx="6347714" cy="2252323"/>
          </a:xfrm>
        </p:spPr>
        <p:txBody>
          <a:bodyPr>
            <a:normAutofit lnSpcReduction="10000"/>
          </a:bodyPr>
          <a:lstStyle/>
          <a:p>
            <a:pPr>
              <a:buNone/>
            </a:pPr>
            <a:r>
              <a:rPr lang="ru-RU" dirty="0" smtClean="0"/>
              <a:t>До </a:t>
            </a:r>
            <a:r>
              <a:rPr lang="uk-UA" dirty="0" smtClean="0"/>
              <a:t>господарських товариств</a:t>
            </a:r>
            <a:r>
              <a:rPr lang="ru-RU" dirty="0" smtClean="0"/>
              <a:t> належать:</a:t>
            </a:r>
          </a:p>
          <a:p>
            <a:r>
              <a:rPr lang="ru-RU" dirty="0" err="1" smtClean="0">
                <a:solidFill>
                  <a:schemeClr val="accent1"/>
                </a:solidFill>
                <a:hlinkClick r:id="rId2" tooltip="Акціонерне товариство"/>
              </a:rPr>
              <a:t>Акціонерні</a:t>
            </a:r>
            <a:r>
              <a:rPr lang="ru-RU" dirty="0" smtClean="0">
                <a:solidFill>
                  <a:schemeClr val="accent1"/>
                </a:solidFill>
                <a:hlinkClick r:id="rId2" tooltip="Акціонерне товариство"/>
              </a:rPr>
              <a:t> </a:t>
            </a:r>
            <a:r>
              <a:rPr lang="ru-RU" dirty="0" err="1" smtClean="0">
                <a:solidFill>
                  <a:schemeClr val="accent1"/>
                </a:solidFill>
                <a:hlinkClick r:id="rId2" tooltip="Акціонерне товариство"/>
              </a:rPr>
              <a:t>товариства</a:t>
            </a:r>
            <a:r>
              <a:rPr lang="ru-RU" dirty="0" smtClean="0">
                <a:solidFill>
                  <a:schemeClr val="accent1"/>
                </a:solidFill>
              </a:rPr>
              <a:t> (</a:t>
            </a:r>
            <a:r>
              <a:rPr lang="ru-RU" dirty="0" err="1" smtClean="0">
                <a:solidFill>
                  <a:schemeClr val="accent1"/>
                </a:solidFill>
              </a:rPr>
              <a:t>приватні</a:t>
            </a:r>
            <a:r>
              <a:rPr lang="ru-RU" dirty="0" smtClean="0">
                <a:solidFill>
                  <a:schemeClr val="accent1"/>
                </a:solidFill>
              </a:rPr>
              <a:t>, </a:t>
            </a:r>
            <a:r>
              <a:rPr lang="ru-RU" dirty="0" err="1" smtClean="0">
                <a:solidFill>
                  <a:schemeClr val="accent1"/>
                </a:solidFill>
              </a:rPr>
              <a:t>публічні</a:t>
            </a:r>
            <a:r>
              <a:rPr lang="ru-RU" dirty="0" smtClean="0">
                <a:solidFill>
                  <a:schemeClr val="accent1"/>
                </a:solidFill>
              </a:rPr>
              <a:t>);</a:t>
            </a:r>
          </a:p>
          <a:p>
            <a:r>
              <a:rPr lang="ru-RU" dirty="0" err="1" smtClean="0">
                <a:solidFill>
                  <a:schemeClr val="accent1"/>
                </a:solidFill>
                <a:hlinkClick r:id="rId3" tooltip="Товариство з обмеженою відповідальністю"/>
              </a:rPr>
              <a:t>Товариства</a:t>
            </a:r>
            <a:r>
              <a:rPr lang="ru-RU" dirty="0" smtClean="0">
                <a:solidFill>
                  <a:schemeClr val="accent1"/>
                </a:solidFill>
                <a:hlinkClick r:id="rId3" tooltip="Товариство з обмеженою відповідальністю"/>
              </a:rPr>
              <a:t> з </a:t>
            </a:r>
            <a:r>
              <a:rPr lang="ru-RU" dirty="0" err="1" smtClean="0">
                <a:solidFill>
                  <a:schemeClr val="accent1"/>
                </a:solidFill>
                <a:hlinkClick r:id="rId3" tooltip="Товариство з обмеженою відповідальністю"/>
              </a:rPr>
              <a:t>обмеженою</a:t>
            </a:r>
            <a:r>
              <a:rPr lang="ru-RU" dirty="0" smtClean="0">
                <a:solidFill>
                  <a:schemeClr val="accent1"/>
                </a:solidFill>
                <a:hlinkClick r:id="rId3" tooltip="Товариство з обмеженою відповідальністю"/>
              </a:rPr>
              <a:t> </a:t>
            </a:r>
            <a:r>
              <a:rPr lang="ru-RU" dirty="0" err="1" smtClean="0">
                <a:solidFill>
                  <a:schemeClr val="accent1"/>
                </a:solidFill>
                <a:hlinkClick r:id="rId3" tooltip="Товариство з обмеженою відповідальністю"/>
              </a:rPr>
              <a:t>відповідальністю</a:t>
            </a:r>
            <a:r>
              <a:rPr lang="ru-RU" dirty="0" smtClean="0">
                <a:solidFill>
                  <a:schemeClr val="accent1"/>
                </a:solidFill>
              </a:rPr>
              <a:t>;</a:t>
            </a:r>
          </a:p>
          <a:p>
            <a:r>
              <a:rPr lang="ru-RU" dirty="0" err="1" smtClean="0">
                <a:solidFill>
                  <a:schemeClr val="accent1"/>
                </a:solidFill>
                <a:hlinkClick r:id="rId4" tooltip="Товариство з додатковою відповідальністю"/>
              </a:rPr>
              <a:t>Товариства</a:t>
            </a:r>
            <a:r>
              <a:rPr lang="ru-RU" dirty="0" smtClean="0">
                <a:solidFill>
                  <a:schemeClr val="accent1"/>
                </a:solidFill>
                <a:hlinkClick r:id="rId4" tooltip="Товариство з додатковою відповідальністю"/>
              </a:rPr>
              <a:t> з </a:t>
            </a:r>
            <a:r>
              <a:rPr lang="ru-RU" dirty="0" err="1" smtClean="0">
                <a:solidFill>
                  <a:schemeClr val="accent1"/>
                </a:solidFill>
                <a:hlinkClick r:id="rId4" tooltip="Товариство з додатковою відповідальністю"/>
              </a:rPr>
              <a:t>додатковою</a:t>
            </a:r>
            <a:r>
              <a:rPr lang="ru-RU" dirty="0" smtClean="0">
                <a:solidFill>
                  <a:schemeClr val="accent1"/>
                </a:solidFill>
                <a:hlinkClick r:id="rId4" tooltip="Товариство з додатковою відповідальністю"/>
              </a:rPr>
              <a:t> </a:t>
            </a:r>
            <a:r>
              <a:rPr lang="ru-RU" dirty="0" err="1" smtClean="0">
                <a:solidFill>
                  <a:schemeClr val="accent1"/>
                </a:solidFill>
                <a:hlinkClick r:id="rId4" tooltip="Товариство з додатковою відповідальністю"/>
              </a:rPr>
              <a:t>відповідальністю</a:t>
            </a:r>
            <a:r>
              <a:rPr lang="ru-RU" dirty="0" smtClean="0">
                <a:solidFill>
                  <a:schemeClr val="accent1"/>
                </a:solidFill>
              </a:rPr>
              <a:t>;</a:t>
            </a:r>
          </a:p>
          <a:p>
            <a:r>
              <a:rPr lang="ru-RU" dirty="0" err="1" smtClean="0">
                <a:solidFill>
                  <a:schemeClr val="accent1"/>
                </a:solidFill>
                <a:hlinkClick r:id="rId5" tooltip="Повне товариство"/>
              </a:rPr>
              <a:t>Повні</a:t>
            </a:r>
            <a:r>
              <a:rPr lang="ru-RU" dirty="0" smtClean="0">
                <a:solidFill>
                  <a:schemeClr val="accent1"/>
                </a:solidFill>
                <a:hlinkClick r:id="rId5" tooltip="Повне товариство"/>
              </a:rPr>
              <a:t> </a:t>
            </a:r>
            <a:r>
              <a:rPr lang="ru-RU" dirty="0" err="1" smtClean="0">
                <a:solidFill>
                  <a:schemeClr val="accent1"/>
                </a:solidFill>
                <a:hlinkClick r:id="rId5" tooltip="Повне товариство"/>
              </a:rPr>
              <a:t>товариства</a:t>
            </a:r>
            <a:r>
              <a:rPr lang="ru-RU" dirty="0" smtClean="0">
                <a:solidFill>
                  <a:schemeClr val="accent1"/>
                </a:solidFill>
              </a:rPr>
              <a:t>;</a:t>
            </a:r>
          </a:p>
          <a:p>
            <a:r>
              <a:rPr lang="ru-RU" dirty="0" err="1" smtClean="0">
                <a:solidFill>
                  <a:schemeClr val="accent1"/>
                </a:solidFill>
                <a:hlinkClick r:id="rId6" tooltip="Командитне товариство"/>
              </a:rPr>
              <a:t>Командитні</a:t>
            </a:r>
            <a:r>
              <a:rPr lang="ru-RU" dirty="0" smtClean="0">
                <a:solidFill>
                  <a:schemeClr val="accent1"/>
                </a:solidFill>
                <a:hlinkClick r:id="rId6" tooltip="Командитне товариство"/>
              </a:rPr>
              <a:t> </a:t>
            </a:r>
            <a:r>
              <a:rPr lang="ru-RU" dirty="0" err="1" smtClean="0">
                <a:solidFill>
                  <a:schemeClr val="accent1"/>
                </a:solidFill>
                <a:hlinkClick r:id="rId6" tooltip="Командитне товариство"/>
              </a:rPr>
              <a:t>товариства</a:t>
            </a:r>
            <a:r>
              <a:rPr lang="ru-RU" dirty="0" smtClean="0">
                <a:solidFill>
                  <a:schemeClr val="accent1"/>
                </a:solidFill>
              </a:rPr>
              <a:t>.</a:t>
            </a:r>
          </a:p>
          <a:p>
            <a:pPr>
              <a:buFont typeface="Wingdings" pitchFamily="2" charset="2"/>
              <a:buChar char="Ø"/>
            </a:pPr>
            <a:endParaRPr lang="ru-RU" dirty="0"/>
          </a:p>
        </p:txBody>
      </p:sp>
      <p:sp>
        <p:nvSpPr>
          <p:cNvPr id="4" name="Прямоугольник 3"/>
          <p:cNvSpPr/>
          <p:nvPr/>
        </p:nvSpPr>
        <p:spPr>
          <a:xfrm>
            <a:off x="467544" y="620688"/>
            <a:ext cx="6912768" cy="3323987"/>
          </a:xfrm>
          <a:prstGeom prst="rect">
            <a:avLst/>
          </a:prstGeom>
        </p:spPr>
        <p:txBody>
          <a:bodyPr wrap="square">
            <a:spAutoFit/>
          </a:bodyPr>
          <a:lstStyle/>
          <a:p>
            <a:pPr indent="457200" algn="just"/>
            <a:r>
              <a:rPr lang="uk-UA" sz="1400" dirty="0" smtClean="0"/>
              <a:t>Корпоративне управління передбачає управління підприємствами, які виступають переважно в </a:t>
            </a:r>
            <a:r>
              <a:rPr lang="uk-UA" sz="1400" b="1" dirty="0" smtClean="0"/>
              <a:t>організаційно-економічній формі господарських товариств</a:t>
            </a:r>
            <a:r>
              <a:rPr lang="uk-UA" sz="1400" dirty="0" smtClean="0"/>
              <a:t>, побудову їх оптимальної організаційної структури, забезпечення умов для найбільш ефективного функціонування. В свою чергу, необхідно зауважити, що господарські товариства можуть бути як корпоративного так і некорпоративного типу. Звичайно, що основна наша увага буде зосереджена на перших, до яких відносяться </a:t>
            </a:r>
            <a:r>
              <a:rPr lang="uk-UA" sz="1400" b="1" dirty="0" smtClean="0">
                <a:solidFill>
                  <a:schemeClr val="accent1"/>
                </a:solidFill>
              </a:rPr>
              <a:t>акціонерні товариства та товариства з обмеженою і додатковою відповідальністю.</a:t>
            </a:r>
          </a:p>
          <a:p>
            <a:pPr indent="457200" algn="just"/>
            <a:r>
              <a:rPr lang="uk-UA" sz="1400" dirty="0" smtClean="0"/>
              <a:t>Відповідно до законодавства України </a:t>
            </a:r>
            <a:r>
              <a:rPr lang="uk-UA" sz="1400" b="1" i="1" dirty="0" smtClean="0">
                <a:solidFill>
                  <a:schemeClr val="accent1"/>
                </a:solidFill>
              </a:rPr>
              <a:t>господарськими товариствами </a:t>
            </a:r>
            <a:r>
              <a:rPr lang="uk-UA" sz="1400" dirty="0" smtClean="0"/>
              <a:t>визнаються підприємства, установи, організації, створені на засадах угоди юридичними особами і громадянами шляхом об’єднання їх майна та підприємницької діяльності з метою одержання прибутку.</a:t>
            </a:r>
          </a:p>
          <a:p>
            <a:pPr indent="457200" algn="just"/>
            <a:r>
              <a:rPr lang="uk-UA" sz="1400" dirty="0" smtClean="0"/>
              <a:t>Господарські товариства є юридичними особами, мають відокремлене майно, можуть набувати майнових та особистих немайнових прав, вступати в зобов’язання, виступати в суді від свого імені.</a:t>
            </a:r>
            <a:endParaRPr lang="uk-UA" sz="1400" dirty="0"/>
          </a:p>
        </p:txBody>
      </p:sp>
    </p:spTree>
  </p:cSld>
  <p:clrMapOvr>
    <a:masterClrMapping/>
  </p:clrMapOvr>
  <p:transition advTm="4000">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536" y="692696"/>
            <a:ext cx="6563072" cy="3442394"/>
          </a:xfrm>
        </p:spPr>
        <p:txBody>
          <a:bodyPr>
            <a:normAutofit/>
          </a:bodyPr>
          <a:lstStyle/>
          <a:p>
            <a:pPr algn="just"/>
            <a:r>
              <a:rPr lang="vi-VN" sz="3200" b="1" dirty="0" smtClean="0"/>
              <a:t>По́вне товари́ство </a:t>
            </a:r>
            <a:r>
              <a:rPr lang="uk-UA" sz="3200" dirty="0"/>
              <a:t>-</a:t>
            </a:r>
            <a:r>
              <a:rPr lang="vi-VN" sz="3200" dirty="0" smtClean="0"/>
              <a:t> </a:t>
            </a:r>
            <a:r>
              <a:rPr lang="vi-VN" sz="2800" dirty="0" smtClean="0"/>
              <a:t>товариство, всі учасники якого проводять спільну </a:t>
            </a:r>
            <a:r>
              <a:rPr lang="vi-VN" sz="2800" dirty="0" smtClean="0">
                <a:hlinkClick r:id="rId2" tooltip="Підприємництво"/>
              </a:rPr>
              <a:t>підприємницьку діяльність</a:t>
            </a:r>
            <a:r>
              <a:rPr lang="vi-VN" sz="2800" dirty="0" smtClean="0"/>
              <a:t> і несуть солідарну відповідальність за зобов'язаннями товариства усім своїм </a:t>
            </a:r>
            <a:r>
              <a:rPr lang="vi-VN" sz="2800" dirty="0" smtClean="0">
                <a:hlinkClick r:id="rId3" tooltip="Майно (ще не написана)"/>
              </a:rPr>
              <a:t>майном</a:t>
            </a:r>
            <a:r>
              <a:rPr lang="vi-VN" sz="2800" dirty="0" smtClean="0"/>
              <a:t>.</a:t>
            </a:r>
            <a:endParaRPr lang="ru-RU" sz="2800" dirty="0"/>
          </a:p>
        </p:txBody>
      </p:sp>
    </p:spTree>
  </p:cSld>
  <p:clrMapOvr>
    <a:masterClrMapping/>
  </p:clrMapOvr>
  <p:transition advTm="3750">
    <p:pull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uk-UA" sz="2400" dirty="0" smtClean="0"/>
              <a:t>Товариство створюється і діє на підставі засновницького договору</a:t>
            </a:r>
            <a:endParaRPr lang="uk-UA" sz="2400" dirty="0"/>
          </a:p>
        </p:txBody>
      </p:sp>
      <p:sp>
        <p:nvSpPr>
          <p:cNvPr id="4" name="Содержимое 3"/>
          <p:cNvSpPr>
            <a:spLocks noGrp="1"/>
          </p:cNvSpPr>
          <p:nvPr>
            <p:ph sz="half" idx="1"/>
          </p:nvPr>
        </p:nvSpPr>
        <p:spPr>
          <a:xfrm>
            <a:off x="539552" y="1556792"/>
            <a:ext cx="3614734" cy="4525963"/>
          </a:xfrm>
        </p:spPr>
        <p:txBody>
          <a:bodyPr>
            <a:normAutofit lnSpcReduction="10000"/>
          </a:bodyPr>
          <a:lstStyle/>
          <a:p>
            <a:pPr>
              <a:buNone/>
            </a:pPr>
            <a:r>
              <a:rPr lang="uk-UA" dirty="0" smtClean="0"/>
              <a:t>	Договір повинен крім загальних відомостей містити відомості про</a:t>
            </a:r>
            <a:endParaRPr lang="uk-UA" dirty="0"/>
          </a:p>
        </p:txBody>
      </p:sp>
      <p:sp>
        <p:nvSpPr>
          <p:cNvPr id="5" name="Содержимое 4"/>
          <p:cNvSpPr>
            <a:spLocks noGrp="1"/>
          </p:cNvSpPr>
          <p:nvPr>
            <p:ph sz="half" idx="2"/>
          </p:nvPr>
        </p:nvSpPr>
        <p:spPr>
          <a:xfrm>
            <a:off x="4067944" y="2520401"/>
            <a:ext cx="3168352" cy="2708799"/>
          </a:xfrm>
        </p:spPr>
        <p:txBody>
          <a:bodyPr>
            <a:normAutofit lnSpcReduction="10000"/>
          </a:bodyPr>
          <a:lstStyle/>
          <a:p>
            <a:r>
              <a:rPr lang="uk-UA" dirty="0" smtClean="0"/>
              <a:t>розмір та склад стартового капіталу товариства;</a:t>
            </a:r>
          </a:p>
          <a:p>
            <a:r>
              <a:rPr lang="uk-UA" dirty="0" smtClean="0"/>
              <a:t>розмір та порядок зміни часток кожного з учасників у стартовому капіталі;</a:t>
            </a:r>
          </a:p>
          <a:p>
            <a:r>
              <a:rPr lang="uk-UA" dirty="0" smtClean="0"/>
              <a:t>розмір, склад та строки внесення ними вкладів.</a:t>
            </a:r>
          </a:p>
          <a:p>
            <a:endParaRPr lang="ru-RU" dirty="0"/>
          </a:p>
        </p:txBody>
      </p:sp>
      <p:sp>
        <p:nvSpPr>
          <p:cNvPr id="6" name="Стрелка вправо 5"/>
          <p:cNvSpPr/>
          <p:nvPr/>
        </p:nvSpPr>
        <p:spPr>
          <a:xfrm>
            <a:off x="1547664" y="2520402"/>
            <a:ext cx="1214446" cy="714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advTm="5672">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09599" y="609600"/>
            <a:ext cx="6347713" cy="1091208"/>
          </a:xfrm>
        </p:spPr>
        <p:txBody>
          <a:bodyPr>
            <a:normAutofit/>
          </a:bodyPr>
          <a:lstStyle/>
          <a:p>
            <a:r>
              <a:rPr lang="uk-UA" sz="2000" dirty="0" smtClean="0"/>
              <a:t>Відповідно до ст.125 Цивільного кодексу зміни у складі товариства можуть бути у зв'язку з:</a:t>
            </a:r>
            <a:endParaRPr lang="uk-UA" sz="2000" dirty="0"/>
          </a:p>
        </p:txBody>
      </p:sp>
      <p:sp>
        <p:nvSpPr>
          <p:cNvPr id="6" name="Содержимое 5"/>
          <p:cNvSpPr>
            <a:spLocks noGrp="1"/>
          </p:cNvSpPr>
          <p:nvPr>
            <p:ph idx="1"/>
          </p:nvPr>
        </p:nvSpPr>
        <p:spPr/>
        <p:txBody>
          <a:bodyPr/>
          <a:lstStyle/>
          <a:p>
            <a:pPr algn="just"/>
            <a:r>
              <a:rPr lang="uk-UA" dirty="0" smtClean="0"/>
              <a:t>виходом учасника з власної ініціативи;</a:t>
            </a:r>
          </a:p>
          <a:p>
            <a:pPr algn="just"/>
            <a:r>
              <a:rPr lang="uk-UA" dirty="0" smtClean="0"/>
              <a:t>виключення із складу учасників;</a:t>
            </a:r>
          </a:p>
          <a:p>
            <a:pPr algn="just"/>
            <a:r>
              <a:rPr lang="uk-UA" dirty="0" smtClean="0"/>
              <a:t>вибуттям із складу учасників з причин, що не залежать від учасника.</a:t>
            </a:r>
          </a:p>
          <a:p>
            <a:pPr algn="just"/>
            <a:r>
              <a:rPr lang="uk-UA" dirty="0" smtClean="0"/>
              <a:t>Учаснику, що вийшов з товариства виплачується вартість частини майна товариства, пропорційна його частці у статутному капіталі. Якщо інше не встановлено договором</a:t>
            </a:r>
          </a:p>
          <a:p>
            <a:pPr algn="just"/>
            <a:endParaRPr lang="uk-UA" dirty="0"/>
          </a:p>
        </p:txBody>
      </p:sp>
    </p:spTree>
  </p:cSld>
  <p:clrMapOvr>
    <a:masterClrMapping/>
  </p:clrMapOvr>
  <p:transition advTm="6859">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599"/>
            <a:ext cx="6482681" cy="2819401"/>
          </a:xfrm>
        </p:spPr>
        <p:txBody>
          <a:bodyPr>
            <a:normAutofit fontScale="90000"/>
          </a:bodyPr>
          <a:lstStyle/>
          <a:p>
            <a:pPr algn="just"/>
            <a:r>
              <a:rPr lang="vi-VN" dirty="0" smtClean="0"/>
              <a:t>Команди́тне товари́ство</a:t>
            </a:r>
            <a:r>
              <a:rPr lang="vi-VN" sz="1800" dirty="0" smtClean="0"/>
              <a:t> — </a:t>
            </a:r>
            <a:r>
              <a:rPr lang="vi-VN" sz="2200" dirty="0" smtClean="0"/>
              <a:t>товариство, в якому разом з одним чи більше учасників, які здійснюють від імені товариства </a:t>
            </a:r>
            <a:r>
              <a:rPr lang="vi-VN" sz="2200" dirty="0" smtClean="0">
                <a:hlinkClick r:id="rId2" tooltip="Підприємницька діяльність"/>
              </a:rPr>
              <a:t>підприємницьку діяльність</a:t>
            </a:r>
            <a:r>
              <a:rPr lang="vi-VN" sz="2200" dirty="0" smtClean="0"/>
              <a:t> і несуть відповідальність за зобов'язаннями товариства всім своїм майном, є один чи більше учасників, відповідальність яких обмежується вкладом у майні товариства (вкладників).</a:t>
            </a:r>
            <a:endParaRPr lang="ru-RU" sz="2200" dirty="0"/>
          </a:p>
        </p:txBody>
      </p:sp>
      <p:sp>
        <p:nvSpPr>
          <p:cNvPr id="3" name="Содержимое 2"/>
          <p:cNvSpPr>
            <a:spLocks noGrp="1"/>
          </p:cNvSpPr>
          <p:nvPr>
            <p:ph idx="1"/>
          </p:nvPr>
        </p:nvSpPr>
        <p:spPr>
          <a:xfrm>
            <a:off x="539552" y="3429001"/>
            <a:ext cx="6347714" cy="3096344"/>
          </a:xfrm>
        </p:spPr>
        <p:txBody>
          <a:bodyPr/>
          <a:lstStyle/>
          <a:p>
            <a:pPr algn="just"/>
            <a:r>
              <a:rPr lang="uk-UA" dirty="0" smtClean="0"/>
              <a:t>Якщо у командитному товаристві беруть участь два або більше учасників з повною відповідальністю, вони несуть солідарну відповідальність за боргами товариства.</a:t>
            </a:r>
          </a:p>
          <a:p>
            <a:pPr algn="just"/>
            <a:r>
              <a:rPr lang="uk-UA" dirty="0" smtClean="0"/>
              <a:t>При вибутті усіх вкладників учасники з повною відповідальністю вправі замість ліквідації товариства перетворити його в повне товариство. У цьому випадку, як і у разі ліквідації товариства, необхідно </a:t>
            </a:r>
            <a:r>
              <a:rPr lang="uk-UA" dirty="0" err="1" smtClean="0"/>
              <a:t>внести</a:t>
            </a:r>
            <a:r>
              <a:rPr lang="uk-UA" dirty="0" smtClean="0"/>
              <a:t> відповідні зміни до установчого договору і державного реєстру.</a:t>
            </a:r>
          </a:p>
          <a:p>
            <a:pPr>
              <a:buNone/>
            </a:pPr>
            <a:endParaRPr lang="ru-RU" dirty="0"/>
          </a:p>
        </p:txBody>
      </p:sp>
    </p:spTree>
  </p:cSld>
  <p:clrMapOvr>
    <a:masterClrMapping/>
  </p:clrMapOvr>
  <p:transition advTm="6781">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endParaRPr lang="uk-UA" sz="5400" smtClean="0">
              <a:solidFill>
                <a:schemeClr val="accent1"/>
              </a:solidFill>
            </a:endParaRPr>
          </a:p>
          <a:p>
            <a:pPr marL="0" indent="0" algn="ctr">
              <a:buNone/>
            </a:pPr>
            <a:r>
              <a:rPr lang="uk-UA" sz="5400" smtClean="0">
                <a:solidFill>
                  <a:schemeClr val="accent1"/>
                </a:solidFill>
              </a:rPr>
              <a:t>Дякую </a:t>
            </a:r>
            <a:r>
              <a:rPr lang="uk-UA" sz="5400" dirty="0">
                <a:solidFill>
                  <a:schemeClr val="accent1"/>
                </a:solidFill>
              </a:rPr>
              <a:t>за </a:t>
            </a:r>
            <a:r>
              <a:rPr lang="uk-UA" sz="5400" dirty="0" smtClean="0">
                <a:solidFill>
                  <a:schemeClr val="accent1"/>
                </a:solidFill>
              </a:rPr>
              <a:t>увагу!</a:t>
            </a:r>
            <a:endParaRPr lang="ru-RU" sz="5400" dirty="0">
              <a:solidFill>
                <a:schemeClr val="accent1"/>
              </a:solidFill>
            </a:endParaRPr>
          </a:p>
        </p:txBody>
      </p:sp>
    </p:spTree>
    <p:extLst>
      <p:ext uri="{BB962C8B-B14F-4D97-AF65-F5344CB8AC3E}">
        <p14:creationId xmlns:p14="http://schemas.microsoft.com/office/powerpoint/2010/main" val="3931942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733246"/>
            <a:ext cx="7344816" cy="6124754"/>
          </a:xfrm>
          <a:prstGeom prst="rect">
            <a:avLst/>
          </a:prstGeom>
        </p:spPr>
        <p:txBody>
          <a:bodyPr wrap="square">
            <a:spAutoFit/>
          </a:bodyPr>
          <a:lstStyle/>
          <a:p>
            <a:pPr indent="457200" algn="just"/>
            <a:r>
              <a:rPr lang="uk-UA" sz="1400" dirty="0" smtClean="0">
                <a:solidFill>
                  <a:srgbClr val="00B0F0"/>
                </a:solidFill>
              </a:rPr>
              <a:t>Основними економічними рисами господарських товариств корпоративного типу є наступні:</a:t>
            </a:r>
          </a:p>
          <a:p>
            <a:pPr algn="just"/>
            <a:r>
              <a:rPr lang="uk-UA" sz="1400" b="1" dirty="0" smtClean="0"/>
              <a:t>1. </a:t>
            </a:r>
            <a:r>
              <a:rPr lang="uk-UA" sz="1400" b="1" i="1" dirty="0" smtClean="0">
                <a:solidFill>
                  <a:srgbClr val="00B0F0"/>
                </a:solidFill>
              </a:rPr>
              <a:t>Об’єднання капіталів та обмеження економічного ризику для окремих учасників</a:t>
            </a:r>
            <a:r>
              <a:rPr lang="uk-UA" sz="1400" dirty="0" smtClean="0">
                <a:solidFill>
                  <a:srgbClr val="00B0F0"/>
                </a:solidFill>
              </a:rPr>
              <a:t>.</a:t>
            </a:r>
            <a:r>
              <a:rPr lang="uk-UA" sz="1400" dirty="0" smtClean="0"/>
              <a:t> Це означає, що в акціонерних товариствах і товариствах з обмеженою відповідальністю обмеження економічних ризиків пов’язане з тим, що учасники відповідають за зобов’язаннями товариства лише своїми корпоративними правами. Товариство не може вимагати від них ніяких додаткових внесків, кредитори товариства не можуть мати до них жодних претензій.</a:t>
            </a:r>
          </a:p>
          <a:p>
            <a:pPr lvl="0" algn="just" fontAlgn="base"/>
            <a:r>
              <a:rPr lang="uk-UA" sz="1400" b="1" dirty="0" smtClean="0"/>
              <a:t>2. </a:t>
            </a:r>
            <a:r>
              <a:rPr lang="uk-UA" sz="1400" b="1" dirty="0" smtClean="0">
                <a:solidFill>
                  <a:srgbClr val="00B0F0"/>
                </a:solidFill>
              </a:rPr>
              <a:t>Поєднання різних економічних можливостей — капіталів і вмінь, знань, ідей</a:t>
            </a:r>
            <a:r>
              <a:rPr lang="uk-UA" sz="1400" b="1" dirty="0" smtClean="0"/>
              <a:t>. </a:t>
            </a:r>
            <a:r>
              <a:rPr lang="uk-UA" sz="1400" dirty="0" smtClean="0"/>
              <a:t>Полягає в тому, що в товаристві можуть збиратись учасники з різними можливостями: власники капіталу, який потребує ефективного вкладення, носії ідей, особи наділені організаторськими здібностями та вміння використати капітал з максимальною вигодою для всіх сторін тощо. Таке поєднання в кожному окремому випадку має індивідуальний характер щодо підбору учасників, вибору мети господарського товариства, розподілу паїв об’єднаного капіталу.</a:t>
            </a:r>
          </a:p>
          <a:p>
            <a:pPr lvl="0" algn="just" fontAlgn="base"/>
            <a:r>
              <a:rPr lang="uk-UA" sz="1400" b="1" dirty="0" smtClean="0"/>
              <a:t>3. </a:t>
            </a:r>
            <a:r>
              <a:rPr lang="uk-UA" sz="1400" b="1" dirty="0" smtClean="0">
                <a:solidFill>
                  <a:srgbClr val="00B0F0"/>
                </a:solidFill>
              </a:rPr>
              <a:t>Розмежування капіталу та економічної діяльності</a:t>
            </a:r>
            <a:r>
              <a:rPr lang="uk-UA" sz="1400" b="1" dirty="0" smtClean="0"/>
              <a:t>. </a:t>
            </a:r>
            <a:r>
              <a:rPr lang="uk-UA" sz="1400" dirty="0" smtClean="0"/>
              <a:t>Пояснюється тим, що оскільки частина учасників господарського товариства може бути не задіяною у виконанні управлінських функцій, а лише отримувати прибутки від вкладеного капіталу.</a:t>
            </a:r>
          </a:p>
          <a:p>
            <a:pPr lvl="0" algn="just" fontAlgn="base"/>
            <a:r>
              <a:rPr lang="uk-UA" sz="1400" b="1" dirty="0" smtClean="0"/>
              <a:t>4. </a:t>
            </a:r>
            <a:r>
              <a:rPr lang="uk-UA" sz="1400" b="1" dirty="0" smtClean="0">
                <a:solidFill>
                  <a:srgbClr val="00B0F0"/>
                </a:solidFill>
              </a:rPr>
              <a:t>Жорстке відокремлення власності господарського товариства і власності його учасників (особливо це чітко виявляється в акціонерних товариствах). </a:t>
            </a:r>
            <a:r>
              <a:rPr lang="uk-UA" sz="1400" dirty="0" smtClean="0"/>
              <a:t>Тобто, те що є у власності товариства не належить його учасникам і навпаки.</a:t>
            </a:r>
          </a:p>
          <a:p>
            <a:pPr lvl="0" algn="just" fontAlgn="base"/>
            <a:r>
              <a:rPr lang="uk-UA" sz="1400" b="1" dirty="0" smtClean="0"/>
              <a:t>5. </a:t>
            </a:r>
            <a:r>
              <a:rPr lang="uk-UA" sz="1400" b="1" dirty="0" smtClean="0">
                <a:solidFill>
                  <a:srgbClr val="00B0F0"/>
                </a:solidFill>
              </a:rPr>
              <a:t>Обмеження можливостей вилучення капіталів (паїв, часток) з товариства. </a:t>
            </a:r>
            <a:r>
              <a:rPr lang="uk-UA" sz="1400" dirty="0" smtClean="0"/>
              <a:t>Зумовлено складністю вилучення капіталу з товариства його учасником, оскільки, акціонери мають у власності не акціонерне товариство чи його якусь окрему частину, а лише акції. Реалізація права власності на частку в капіталі корпоративного господарського товариства настає для учасника лише за умови його виходу з господарського товариства або в разі його ліквідації</a:t>
            </a:r>
            <a:r>
              <a:rPr lang="ru-RU" sz="1400" dirty="0" smtClean="0"/>
              <a:t>.</a:t>
            </a:r>
            <a:endParaRPr lang="ru-RU"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251520" y="836712"/>
            <a:ext cx="6912768" cy="3600400"/>
          </a:xfrm>
        </p:spPr>
        <p:txBody>
          <a:bodyPr>
            <a:noAutofit/>
          </a:bodyPr>
          <a:lstStyle/>
          <a:p>
            <a:pPr algn="just"/>
            <a:r>
              <a:rPr lang="uk-UA" sz="2800" dirty="0" smtClean="0">
                <a:solidFill>
                  <a:srgbClr val="00B0F0"/>
                </a:solidFill>
              </a:rPr>
              <a:t>Акціонерне товариство — </a:t>
            </a:r>
            <a:r>
              <a:rPr lang="uk-UA" sz="2800" dirty="0" smtClean="0">
                <a:solidFill>
                  <a:srgbClr val="00B0F0"/>
                </a:solidFill>
                <a:hlinkClick r:id="rId2" tooltip="Господарське товариство"/>
              </a:rPr>
              <a:t>господарське товариство</a:t>
            </a:r>
            <a:r>
              <a:rPr lang="uk-UA" sz="2800" dirty="0" smtClean="0">
                <a:solidFill>
                  <a:srgbClr val="00B0F0"/>
                </a:solidFill>
              </a:rPr>
              <a:t>, статутний капітал якого не може бути меншим ніж 1250 </a:t>
            </a:r>
            <a:r>
              <a:rPr lang="uk-UA" sz="2800" dirty="0" smtClean="0">
                <a:solidFill>
                  <a:srgbClr val="00B0F0"/>
                </a:solidFill>
                <a:hlinkClick r:id="rId3" tooltip="Мінімальна заробітна плата"/>
              </a:rPr>
              <a:t>мінімальних заробітних плат</a:t>
            </a:r>
            <a:r>
              <a:rPr lang="uk-UA" sz="2800" dirty="0" smtClean="0">
                <a:solidFill>
                  <a:srgbClr val="00B0F0"/>
                </a:solidFill>
              </a:rPr>
              <a:t> і який поділено на визначену кількість часток однакової номінальної вартості, корпоративні права за якими посвідчуються акціями.</a:t>
            </a:r>
            <a:endParaRPr lang="uk-UA" sz="2800" dirty="0">
              <a:solidFill>
                <a:srgbClr val="00B0F0"/>
              </a:solidFill>
            </a:endParaRPr>
          </a:p>
        </p:txBody>
      </p:sp>
    </p:spTree>
  </p:cSld>
  <p:clrMapOvr>
    <a:masterClrMapping/>
  </p:clrMapOvr>
  <p:transition advTm="3984">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142875"/>
            <a:ext cx="7164288" cy="1143000"/>
          </a:xfrm>
        </p:spPr>
        <p:txBody>
          <a:bodyPr>
            <a:normAutofit fontScale="90000"/>
          </a:bodyPr>
          <a:lstStyle/>
          <a:p>
            <a:pPr algn="just"/>
            <a:r>
              <a:rPr lang="uk-UA" sz="2000" dirty="0" smtClean="0"/>
              <a:t>	</a:t>
            </a:r>
            <a:r>
              <a:rPr lang="uk-UA" sz="2000" dirty="0" smtClean="0">
                <a:solidFill>
                  <a:srgbClr val="0070C0"/>
                </a:solidFill>
              </a:rPr>
              <a:t>В залежності від здатності акцій товариства вільно обертатися (тобто змінювати власника без згоди інших акціонерів або товариства) акціонерні товариства поділяються на:</a:t>
            </a:r>
            <a:endParaRPr lang="uk-UA" sz="2000" dirty="0">
              <a:solidFill>
                <a:srgbClr val="0070C0"/>
              </a:solidFill>
            </a:endParaRPr>
          </a:p>
        </p:txBody>
      </p:sp>
      <p:sp>
        <p:nvSpPr>
          <p:cNvPr id="3" name="Текст 2"/>
          <p:cNvSpPr>
            <a:spLocks noGrp="1"/>
          </p:cNvSpPr>
          <p:nvPr>
            <p:ph type="body" idx="4294967295"/>
          </p:nvPr>
        </p:nvSpPr>
        <p:spPr>
          <a:xfrm>
            <a:off x="0" y="2420888"/>
            <a:ext cx="4040188" cy="792088"/>
          </a:xfrm>
        </p:spPr>
        <p:txBody>
          <a:bodyPr/>
          <a:lstStyle/>
          <a:p>
            <a:r>
              <a:rPr lang="uk-UA" dirty="0" smtClean="0">
                <a:solidFill>
                  <a:schemeClr val="accent1">
                    <a:lumMod val="75000"/>
                  </a:schemeClr>
                </a:solidFill>
              </a:rPr>
              <a:t>Публічні</a:t>
            </a:r>
            <a:endParaRPr lang="ru-RU" dirty="0">
              <a:solidFill>
                <a:schemeClr val="accent1">
                  <a:lumMod val="75000"/>
                </a:schemeClr>
              </a:solidFill>
            </a:endParaRPr>
          </a:p>
        </p:txBody>
      </p:sp>
      <p:sp>
        <p:nvSpPr>
          <p:cNvPr id="5" name="Текст 4"/>
          <p:cNvSpPr>
            <a:spLocks noGrp="1"/>
          </p:cNvSpPr>
          <p:nvPr>
            <p:ph type="body" sz="half" idx="4294967295"/>
          </p:nvPr>
        </p:nvSpPr>
        <p:spPr>
          <a:xfrm>
            <a:off x="5102225" y="2492896"/>
            <a:ext cx="4041775" cy="750888"/>
          </a:xfrm>
        </p:spPr>
        <p:txBody>
          <a:bodyPr/>
          <a:lstStyle/>
          <a:p>
            <a:r>
              <a:rPr lang="uk-UA" dirty="0" smtClean="0">
                <a:solidFill>
                  <a:srgbClr val="00B0F0"/>
                </a:solidFill>
              </a:rPr>
              <a:t>Приватні</a:t>
            </a:r>
            <a:endParaRPr lang="ru-RU" dirty="0">
              <a:solidFill>
                <a:srgbClr val="00B0F0"/>
              </a:solidFill>
            </a:endParaRPr>
          </a:p>
        </p:txBody>
      </p:sp>
      <p:sp>
        <p:nvSpPr>
          <p:cNvPr id="7" name="Стрелка вниз 6"/>
          <p:cNvSpPr/>
          <p:nvPr/>
        </p:nvSpPr>
        <p:spPr>
          <a:xfrm>
            <a:off x="1357290" y="1357298"/>
            <a:ext cx="622422"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5868144" y="1340768"/>
            <a:ext cx="576064" cy="9452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advTm="3969">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32656"/>
            <a:ext cx="6347713" cy="648072"/>
          </a:xfrm>
        </p:spPr>
        <p:txBody>
          <a:bodyPr>
            <a:normAutofit fontScale="90000"/>
          </a:bodyPr>
          <a:lstStyle/>
          <a:p>
            <a:r>
              <a:rPr lang="ru-RU" sz="2800" dirty="0" err="1" smtClean="0"/>
              <a:t>Публічне</a:t>
            </a:r>
            <a:r>
              <a:rPr lang="ru-RU" sz="2800" dirty="0" smtClean="0"/>
              <a:t> </a:t>
            </a:r>
            <a:r>
              <a:rPr lang="ru-RU" sz="2800" dirty="0" err="1" smtClean="0"/>
              <a:t>акціонерне</a:t>
            </a:r>
            <a:r>
              <a:rPr lang="ru-RU" sz="2800" dirty="0" smtClean="0"/>
              <a:t> </a:t>
            </a:r>
            <a:r>
              <a:rPr lang="ru-RU" sz="2800" dirty="0" err="1" smtClean="0"/>
              <a:t>товариство</a:t>
            </a:r>
            <a:r>
              <a:rPr lang="ru-RU" sz="2800" dirty="0" smtClean="0"/>
              <a:t>:</a:t>
            </a:r>
            <a:br>
              <a:rPr lang="ru-RU" sz="2800" dirty="0" smtClean="0"/>
            </a:br>
            <a:endParaRPr lang="ru-RU" sz="2800" dirty="0"/>
          </a:p>
        </p:txBody>
      </p:sp>
      <p:sp>
        <p:nvSpPr>
          <p:cNvPr id="3" name="Содержимое 2"/>
          <p:cNvSpPr>
            <a:spLocks noGrp="1"/>
          </p:cNvSpPr>
          <p:nvPr>
            <p:ph idx="1"/>
          </p:nvPr>
        </p:nvSpPr>
        <p:spPr>
          <a:xfrm>
            <a:off x="179512" y="908720"/>
            <a:ext cx="7346777" cy="5832648"/>
          </a:xfrm>
        </p:spPr>
        <p:txBody>
          <a:bodyPr>
            <a:noAutofit/>
          </a:bodyPr>
          <a:lstStyle/>
          <a:p>
            <a:pPr algn="just">
              <a:spcBef>
                <a:spcPts val="0"/>
              </a:spcBef>
              <a:buNone/>
            </a:pPr>
            <a:r>
              <a:rPr lang="uk-UA" sz="1400" b="1" dirty="0" smtClean="0"/>
              <a:t>	Особливостями публічного акціонерного товариства є:</a:t>
            </a:r>
          </a:p>
          <a:p>
            <a:pPr algn="just">
              <a:spcBef>
                <a:spcPts val="0"/>
              </a:spcBef>
            </a:pPr>
            <a:endParaRPr lang="uk-UA" sz="1400" dirty="0" smtClean="0"/>
          </a:p>
          <a:p>
            <a:pPr algn="just">
              <a:spcBef>
                <a:spcPts val="0"/>
              </a:spcBef>
            </a:pPr>
            <a:r>
              <a:rPr lang="uk-UA" sz="1400" dirty="0" smtClean="0"/>
              <a:t>акціонери можуть відчужувати належні їм акції без згоди інших акціонерів та товариства</a:t>
            </a:r>
          </a:p>
          <a:p>
            <a:pPr algn="just">
              <a:spcBef>
                <a:spcPts val="0"/>
              </a:spcBef>
            </a:pPr>
            <a:r>
              <a:rPr lang="uk-UA" sz="1400" dirty="0" smtClean="0"/>
              <a:t>товариство може здійснювати як </a:t>
            </a:r>
            <a:r>
              <a:rPr lang="uk-UA" sz="1400" dirty="0" smtClean="0">
                <a:hlinkClick r:id="rId2" tooltip="Публічне розміщення акцій"/>
              </a:rPr>
              <a:t>публічне</a:t>
            </a:r>
            <a:r>
              <a:rPr lang="uk-UA" sz="1400" dirty="0" smtClean="0"/>
              <a:t>, так і </a:t>
            </a:r>
            <a:r>
              <a:rPr lang="uk-UA" sz="1400" dirty="0" smtClean="0">
                <a:hlinkClick r:id="rId3" tooltip="Приватне розміщення акцій"/>
              </a:rPr>
              <a:t>приватне розміщення акцій</a:t>
            </a:r>
            <a:endParaRPr lang="uk-UA" sz="1400" dirty="0" smtClean="0"/>
          </a:p>
          <a:p>
            <a:pPr algn="just">
              <a:spcBef>
                <a:spcPts val="0"/>
              </a:spcBef>
            </a:pPr>
            <a:r>
              <a:rPr lang="uk-UA" sz="1400" dirty="0" smtClean="0"/>
              <a:t>при публічному розміщенні акцій акціонери не мають переважного права на придбання акцій, що додатково розміщуються товариством</a:t>
            </a:r>
          </a:p>
          <a:p>
            <a:pPr algn="just">
              <a:spcBef>
                <a:spcPts val="0"/>
              </a:spcBef>
            </a:pPr>
            <a:r>
              <a:rPr lang="uk-UA" sz="1400" dirty="0" smtClean="0"/>
              <a:t>товариство зобов'язане пройти процедуру </a:t>
            </a:r>
            <a:r>
              <a:rPr lang="uk-UA" sz="1400" dirty="0" smtClean="0">
                <a:hlinkClick r:id="rId4" tooltip="Лістинг"/>
              </a:rPr>
              <a:t>лістингу</a:t>
            </a:r>
            <a:r>
              <a:rPr lang="uk-UA" sz="1400" dirty="0" smtClean="0"/>
              <a:t> та залишатися у біржовому реєстрі принаймні на одній фондовій біржі, при цьому укладання договорів купівлі-продажу акцій товариства, яке пройшло процедуру </a:t>
            </a:r>
            <a:r>
              <a:rPr lang="uk-UA" sz="1400" dirty="0" smtClean="0">
                <a:hlinkClick r:id="rId4" tooltip="Лістинг"/>
              </a:rPr>
              <a:t>лістингу</a:t>
            </a:r>
            <a:r>
              <a:rPr lang="uk-UA" sz="1400" dirty="0" smtClean="0"/>
              <a:t> на фондовій біржі, здійснюється лише на цій фондовій біржі</a:t>
            </a:r>
          </a:p>
          <a:p>
            <a:pPr algn="just">
              <a:spcBef>
                <a:spcPts val="0"/>
              </a:spcBef>
            </a:pPr>
            <a:r>
              <a:rPr lang="uk-UA" sz="1400" dirty="0" smtClean="0"/>
              <a:t>у разі якщо умовами емісії акцій передбачена можливість їх оплати не грошовими коштами, товариство зобов'язане залучити незалежного експерта для встановлення ринкової вартості майна, майнових або немайнових прав, які передаються в обмін на акції, при цьому вартість </a:t>
            </a:r>
            <a:r>
              <a:rPr lang="uk-UA" sz="1400" dirty="0" err="1" smtClean="0"/>
              <a:t>негрошового</a:t>
            </a:r>
            <a:r>
              <a:rPr lang="uk-UA" sz="1400" dirty="0" smtClean="0"/>
              <a:t> внеску не може відхилятися від ринкової вартості акцій більше ніж на 10 відсотків</a:t>
            </a:r>
          </a:p>
          <a:p>
            <a:pPr algn="just">
              <a:spcBef>
                <a:spcPts val="0"/>
              </a:spcBef>
            </a:pPr>
            <a:r>
              <a:rPr lang="uk-UA" sz="1400" dirty="0" smtClean="0"/>
              <a:t>річна фінансова звітність товариства підлягає обов'язковій перевірці незалежним аудитором, а також оприлюдненню (разом із аудиторським висновком)</a:t>
            </a:r>
          </a:p>
          <a:p>
            <a:pPr algn="just">
              <a:spcBef>
                <a:spcPts val="0"/>
              </a:spcBef>
            </a:pPr>
            <a:r>
              <a:rPr lang="uk-UA" sz="1400" dirty="0" smtClean="0"/>
              <a:t>обрання членів наглядової ради і ревізійної комісії товариства здійснюється виключно шляхом </a:t>
            </a:r>
            <a:r>
              <a:rPr lang="uk-UA" sz="1400" dirty="0" smtClean="0">
                <a:hlinkClick r:id="rId5" tooltip="Кумулятивне голосування"/>
              </a:rPr>
              <a:t>кумулятивного голосування</a:t>
            </a:r>
            <a:endParaRPr lang="uk-UA" sz="1400" dirty="0" smtClean="0"/>
          </a:p>
          <a:p>
            <a:pPr algn="just">
              <a:spcBef>
                <a:spcPts val="0"/>
              </a:spcBef>
            </a:pPr>
            <a:r>
              <a:rPr lang="uk-UA" sz="1400" dirty="0" smtClean="0"/>
              <a:t>окрім питань, для вирішення яких законом вимагається кваліфікована більшість (три четвертих голосів від загальної кількості акціонерів товариства, які мають право голосу), рішення загальних зборів товариства приймаються простою більшістю голосів присутніх на зборах акціонерів. Товариство і його акціонери не мають право на свій розсуд розширяти коло питань, які вирішуються кваліфікованою більшістю, а також збільшувати число голосів, якими вирішуються інші питання.</a:t>
            </a:r>
          </a:p>
          <a:p>
            <a:pPr>
              <a:buFont typeface="Arial" pitchFamily="34" charset="0"/>
              <a:buChar char="•"/>
            </a:pPr>
            <a:endParaRPr lang="ru-RU" sz="1400" dirty="0">
              <a:solidFill>
                <a:schemeClr val="bg2">
                  <a:lumMod val="50000"/>
                </a:schemeClr>
              </a:solidFill>
            </a:endParaRPr>
          </a:p>
        </p:txBody>
      </p:sp>
    </p:spTree>
  </p:cSld>
  <p:clrMapOvr>
    <a:masterClrMapping/>
  </p:clrMapOvr>
  <p:transition advTm="6704">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6347713" cy="515144"/>
          </a:xfrm>
        </p:spPr>
        <p:txBody>
          <a:bodyPr>
            <a:normAutofit fontScale="90000"/>
          </a:bodyPr>
          <a:lstStyle/>
          <a:p>
            <a:r>
              <a:rPr lang="uk-UA" sz="2800" dirty="0" smtClean="0"/>
              <a:t>Приватне акціонерне товариство</a:t>
            </a:r>
            <a:r>
              <a:rPr lang="ru-RU" sz="2800" dirty="0" smtClean="0"/>
              <a:t>:</a:t>
            </a:r>
            <a:br>
              <a:rPr lang="ru-RU" sz="2800" dirty="0" smtClean="0"/>
            </a:br>
            <a:endParaRPr lang="ru-RU" sz="2800" dirty="0"/>
          </a:p>
        </p:txBody>
      </p:sp>
      <p:sp>
        <p:nvSpPr>
          <p:cNvPr id="3" name="Содержимое 2"/>
          <p:cNvSpPr>
            <a:spLocks noGrp="1"/>
          </p:cNvSpPr>
          <p:nvPr>
            <p:ph idx="1"/>
          </p:nvPr>
        </p:nvSpPr>
        <p:spPr>
          <a:xfrm>
            <a:off x="251520" y="903909"/>
            <a:ext cx="7346778" cy="5693443"/>
          </a:xfrm>
        </p:spPr>
        <p:txBody>
          <a:bodyPr>
            <a:noAutofit/>
          </a:bodyPr>
          <a:lstStyle/>
          <a:p>
            <a:pPr marL="0" algn="just">
              <a:spcBef>
                <a:spcPts val="0"/>
              </a:spcBef>
              <a:buNone/>
            </a:pPr>
            <a:r>
              <a:rPr lang="uk-UA" sz="1400" b="1" dirty="0" smtClean="0"/>
              <a:t>Особливостями приватного акціонерного товариства є:</a:t>
            </a:r>
          </a:p>
          <a:p>
            <a:pPr marL="0" algn="just">
              <a:spcBef>
                <a:spcPts val="0"/>
              </a:spcBef>
            </a:pPr>
            <a:endParaRPr lang="uk-UA" sz="1400" dirty="0" smtClean="0"/>
          </a:p>
          <a:p>
            <a:pPr marL="0" algn="just">
              <a:spcBef>
                <a:spcPts val="0"/>
              </a:spcBef>
            </a:pPr>
            <a:r>
              <a:rPr lang="uk-UA" sz="1400" dirty="0" smtClean="0"/>
              <a:t>максимальна кількість акціонерів не може бути більшою 100 осіб</a:t>
            </a:r>
          </a:p>
          <a:p>
            <a:pPr marL="0" algn="just">
              <a:spcBef>
                <a:spcPts val="0"/>
              </a:spcBef>
            </a:pPr>
            <a:r>
              <a:rPr lang="uk-UA" sz="1400" dirty="0" smtClean="0"/>
              <a:t>товариство може здійснювати тільки </a:t>
            </a:r>
            <a:r>
              <a:rPr lang="uk-UA" sz="1400" dirty="0" smtClean="0">
                <a:hlinkClick r:id="rId3" tooltip="Приватне розміщення акцій"/>
              </a:rPr>
              <a:t>приватне розміщення акцій</a:t>
            </a:r>
            <a:endParaRPr lang="uk-UA" sz="1400" dirty="0" smtClean="0"/>
          </a:p>
          <a:p>
            <a:pPr marL="0" algn="just">
              <a:spcBef>
                <a:spcPts val="0"/>
              </a:spcBef>
            </a:pPr>
            <a:r>
              <a:rPr lang="uk-UA" sz="1400" dirty="0" smtClean="0"/>
              <a:t>статутом товариства може бути передбачено переважне право акціонерів та самого товариства на придбання акцій цього товариства, що пропонуються їх власником до продажу третій особі</a:t>
            </a:r>
          </a:p>
          <a:p>
            <a:pPr marL="0" algn="just">
              <a:spcBef>
                <a:spcPts val="0"/>
              </a:spcBef>
            </a:pPr>
            <a:r>
              <a:rPr lang="uk-UA" sz="1400" dirty="0" smtClean="0"/>
              <a:t>акціонер товариства завжди має переважне право на придбання акцій додаткової емісії, в той же час акціонер публічного акціонерного товариства може бути позбавлений такого права умовами публічного розміщення акцій додаткової емісії</a:t>
            </a:r>
          </a:p>
          <a:p>
            <a:pPr marL="0" algn="just">
              <a:spcBef>
                <a:spcPts val="0"/>
              </a:spcBef>
            </a:pPr>
            <a:r>
              <a:rPr lang="uk-UA" sz="1400" dirty="0" smtClean="0"/>
              <a:t>акції приватного акціонерного товариства не можуть купуватися та/або продаватися на фондовій біржі, за винятком продажу шляхом проведення на біржі аукціону</a:t>
            </a:r>
          </a:p>
          <a:p>
            <a:pPr marL="0" algn="just">
              <a:spcBef>
                <a:spcPts val="0"/>
              </a:spcBef>
            </a:pPr>
            <a:r>
              <a:rPr lang="uk-UA" sz="1400" dirty="0" smtClean="0"/>
              <a:t>умовами емісії акцій може бути передбачена можливість сплати за них не грошима, а майном, майновими або немайновими правами, при цьому оцінка </a:t>
            </a:r>
            <a:r>
              <a:rPr lang="uk-UA" sz="1400" dirty="0" err="1" smtClean="0"/>
              <a:t>негрошового</a:t>
            </a:r>
            <a:r>
              <a:rPr lang="uk-UA" sz="1400" dirty="0" smtClean="0"/>
              <a:t> внеску здійснюється товариством і інвестором на власний розсуд, без залучення незалежного експерта</a:t>
            </a:r>
          </a:p>
          <a:p>
            <a:pPr marL="0" algn="just">
              <a:spcBef>
                <a:spcPts val="0"/>
              </a:spcBef>
            </a:pPr>
            <a:r>
              <a:rPr lang="uk-UA" sz="1400" dirty="0" smtClean="0"/>
              <a:t>статутом товариства може встановлюватися коло питань, вирішення яких вимагає більшої кількості голосів акціонерів, ніж проста більшість або кваліфікована більшість</a:t>
            </a:r>
          </a:p>
          <a:p>
            <a:pPr marL="0" algn="just">
              <a:spcBef>
                <a:spcPts val="0"/>
              </a:spcBef>
            </a:pPr>
            <a:r>
              <a:rPr lang="uk-UA" sz="1400" dirty="0" smtClean="0"/>
              <a:t>на розсуд товариства, члени наглядової ради можуть обиратися за принципом пропорційності представництва АБО шляхом кумулятивного голосування</a:t>
            </a:r>
          </a:p>
          <a:p>
            <a:pPr marL="0" algn="just">
              <a:spcBef>
                <a:spcPts val="0"/>
              </a:spcBef>
            </a:pPr>
            <a:r>
              <a:rPr lang="uk-UA" sz="1400" dirty="0" smtClean="0"/>
              <a:t>товариство не зобов'язане розкривати свою фінансову звітність на фондовому ринку, хоча зобов'язане оприлюднювати фінансову звітність у </a:t>
            </a:r>
          </a:p>
          <a:p>
            <a:pPr marL="0" indent="0" algn="just">
              <a:spcBef>
                <a:spcPts val="0"/>
              </a:spcBef>
              <a:buNone/>
            </a:pPr>
            <a:r>
              <a:rPr lang="uk-UA" sz="1400" dirty="0" smtClean="0">
                <a:hlinkClick r:id="rId4" tooltip="Державний реєстр юридичних осіб"/>
              </a:rPr>
              <a:t>Державному реєстрі юридичних осіб</a:t>
            </a:r>
            <a:r>
              <a:rPr lang="uk-UA" sz="1400" dirty="0" smtClean="0"/>
              <a:t>, як і будь-яка інша юридична особа, зареєстрована в Україні.</a:t>
            </a:r>
          </a:p>
          <a:p>
            <a:pPr algn="just"/>
            <a:endParaRPr lang="uk-UA" sz="1400" dirty="0" smtClean="0"/>
          </a:p>
        </p:txBody>
      </p:sp>
    </p:spTree>
  </p:cSld>
  <p:clrMapOvr>
    <a:masterClrMapping/>
  </p:clrMapOvr>
  <p:transition advTm="7688">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7056784" cy="1008112"/>
          </a:xfrm>
        </p:spPr>
        <p:txBody>
          <a:bodyPr>
            <a:normAutofit fontScale="90000"/>
          </a:bodyPr>
          <a:lstStyle/>
          <a:p>
            <a:r>
              <a:rPr lang="uk-UA" b="1" dirty="0" smtClean="0"/>
              <a:t>2.1. Порядок створення господарських товариств</a:t>
            </a:r>
            <a:br>
              <a:rPr lang="uk-UA" b="1" dirty="0" smtClean="0"/>
            </a:br>
            <a:endParaRPr lang="uk-UA" dirty="0"/>
          </a:p>
        </p:txBody>
      </p:sp>
      <p:sp>
        <p:nvSpPr>
          <p:cNvPr id="3" name="Прямоугольник 2"/>
          <p:cNvSpPr/>
          <p:nvPr/>
        </p:nvSpPr>
        <p:spPr>
          <a:xfrm>
            <a:off x="395536" y="1916832"/>
            <a:ext cx="8064896" cy="369332"/>
          </a:xfrm>
          <a:prstGeom prst="rect">
            <a:avLst/>
          </a:prstGeom>
        </p:spPr>
        <p:txBody>
          <a:bodyPr wrap="square">
            <a:spAutoFit/>
          </a:bodyPr>
          <a:lstStyle/>
          <a:p>
            <a:r>
              <a:rPr lang="ru-RU" b="1" dirty="0" smtClean="0"/>
              <a:t> </a:t>
            </a:r>
            <a:endParaRPr lang="ru-RU" b="1" dirty="0"/>
          </a:p>
        </p:txBody>
      </p:sp>
      <p:sp>
        <p:nvSpPr>
          <p:cNvPr id="4" name="Прямоугольник 3"/>
          <p:cNvSpPr/>
          <p:nvPr/>
        </p:nvSpPr>
        <p:spPr>
          <a:xfrm>
            <a:off x="539552" y="1772816"/>
            <a:ext cx="7128792" cy="5355312"/>
          </a:xfrm>
          <a:prstGeom prst="rect">
            <a:avLst/>
          </a:prstGeom>
        </p:spPr>
        <p:txBody>
          <a:bodyPr wrap="square">
            <a:spAutoFit/>
          </a:bodyPr>
          <a:lstStyle/>
          <a:p>
            <a:pPr algn="just"/>
            <a:r>
              <a:rPr lang="uk-UA" b="1" dirty="0" smtClean="0"/>
              <a:t>Створення господарського товариства включає в себе два етапи:</a:t>
            </a:r>
          </a:p>
          <a:p>
            <a:pPr lvl="0" algn="just" fontAlgn="base"/>
            <a:r>
              <a:rPr lang="uk-UA" dirty="0" smtClean="0"/>
              <a:t>	</a:t>
            </a:r>
            <a:r>
              <a:rPr lang="uk-UA" dirty="0" smtClean="0">
                <a:solidFill>
                  <a:srgbClr val="00B0F0"/>
                </a:solidFill>
              </a:rPr>
              <a:t>1. </a:t>
            </a:r>
            <a:r>
              <a:rPr lang="uk-UA" b="1" dirty="0" smtClean="0">
                <a:solidFill>
                  <a:srgbClr val="00B0F0"/>
                </a:solidFill>
              </a:rPr>
              <a:t>Організація товариства. </a:t>
            </a:r>
          </a:p>
          <a:p>
            <a:pPr lvl="0" algn="just" fontAlgn="base"/>
            <a:r>
              <a:rPr lang="uk-UA" dirty="0" smtClean="0"/>
              <a:t>На даному етапі визначається коло засновників (учасників) товариства, розробляються і затверджуються установчі документи товариства, частково або цілком формується початковий капітал (якщо це передбачено законом або установчим договором).</a:t>
            </a:r>
          </a:p>
          <a:p>
            <a:pPr lvl="0" algn="just"/>
            <a:r>
              <a:rPr lang="uk-UA" dirty="0" smtClean="0"/>
              <a:t>	</a:t>
            </a:r>
            <a:r>
              <a:rPr lang="uk-UA" dirty="0" smtClean="0">
                <a:solidFill>
                  <a:srgbClr val="00B0F0"/>
                </a:solidFill>
              </a:rPr>
              <a:t>2. </a:t>
            </a:r>
            <a:r>
              <a:rPr lang="uk-UA" b="1" dirty="0" smtClean="0">
                <a:solidFill>
                  <a:srgbClr val="00B0F0"/>
                </a:solidFill>
              </a:rPr>
              <a:t>Державна реєстрація господарського товариства</a:t>
            </a:r>
            <a:r>
              <a:rPr lang="uk-UA" dirty="0" smtClean="0">
                <a:solidFill>
                  <a:srgbClr val="00B0F0"/>
                </a:solidFill>
              </a:rPr>
              <a:t>. </a:t>
            </a:r>
            <a:r>
              <a:rPr lang="uk-UA" dirty="0" smtClean="0"/>
              <a:t>На цьому етапі утворене товариство отримує статус юридичної особи і одночасно суб’єкта підприємницької діяльності, що дозволяє йому здійснювати підприємницьку діяльність, бути учасником правовідносин.</a:t>
            </a:r>
            <a:r>
              <a:rPr lang="ru-RU" dirty="0" smtClean="0"/>
              <a:t> </a:t>
            </a:r>
            <a:r>
              <a:rPr lang="uk-UA" dirty="0" smtClean="0"/>
              <a:t>Державна реєстрація господарського товариства, як юридичної особи проводиться відповідно до Закону України «Про державну реєстрацію юридичних осіб та фізичних осіб — підприємців». </a:t>
            </a:r>
          </a:p>
          <a:p>
            <a:pPr algn="just"/>
            <a:r>
              <a:rPr lang="uk-UA" dirty="0" smtClean="0"/>
              <a:t> </a:t>
            </a:r>
          </a:p>
          <a:p>
            <a:pPr algn="just"/>
            <a:r>
              <a:rPr lang="uk-UA" dirty="0" smtClean="0"/>
              <a:t>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188640"/>
            <a:ext cx="6347714" cy="1080120"/>
          </a:xfrm>
        </p:spPr>
        <p:txBody>
          <a:bodyPr>
            <a:normAutofit fontScale="90000"/>
          </a:bodyPr>
          <a:lstStyle/>
          <a:p>
            <a:r>
              <a:rPr lang="uk-UA" b="1" dirty="0" smtClean="0"/>
              <a:t>Установчі документи господарських товариств:</a:t>
            </a:r>
            <a:br>
              <a:rPr lang="uk-UA" b="1" dirty="0" smtClean="0"/>
            </a:br>
            <a:endParaRPr lang="uk-UA" dirty="0"/>
          </a:p>
        </p:txBody>
      </p:sp>
      <p:sp>
        <p:nvSpPr>
          <p:cNvPr id="4" name="Прямоугольник 3"/>
          <p:cNvSpPr/>
          <p:nvPr/>
        </p:nvSpPr>
        <p:spPr>
          <a:xfrm>
            <a:off x="107504" y="1556792"/>
            <a:ext cx="7488832" cy="5355312"/>
          </a:xfrm>
          <a:prstGeom prst="rect">
            <a:avLst/>
          </a:prstGeom>
        </p:spPr>
        <p:txBody>
          <a:bodyPr wrap="square">
            <a:spAutoFit/>
          </a:bodyPr>
          <a:lstStyle/>
          <a:p>
            <a:pPr indent="457200" algn="just"/>
            <a:r>
              <a:rPr lang="uk-UA" dirty="0" smtClean="0"/>
              <a:t>Акціонерне товариство, товариство з обмеженою і товариство з додатковою відповідальністю </a:t>
            </a:r>
            <a:r>
              <a:rPr lang="uk-UA" b="1" dirty="0" smtClean="0">
                <a:solidFill>
                  <a:srgbClr val="00B0F0"/>
                </a:solidFill>
              </a:rPr>
              <a:t>створюються і діють на підставі статуту, повне і командитне товариство — засновницького договору. </a:t>
            </a:r>
            <a:r>
              <a:rPr lang="uk-UA" dirty="0" smtClean="0"/>
              <a:t>Установчі документи товариства у випадках, передбачених чинним законодавством, погоджуються з Антимонопольним комітетом України.</a:t>
            </a:r>
          </a:p>
          <a:p>
            <a:pPr indent="457200" algn="just"/>
            <a:r>
              <a:rPr lang="uk-UA" dirty="0" smtClean="0">
                <a:solidFill>
                  <a:srgbClr val="00B0F0"/>
                </a:solidFill>
              </a:rPr>
              <a:t>Установчі документи повинні містити (статут, засновницький договір) </a:t>
            </a:r>
            <a:r>
              <a:rPr lang="uk-UA" dirty="0" smtClean="0"/>
              <a:t>відомості про вид товариства, предмет і цілі його діяльності, склад засновників та учасників, найменування та місцезнаходження, розмір та порядок утворення статутного (складеного) капіталу, порядок розподілу прибутків та збитків, склад та компетенцію органів товариства та порядок прийняття ними рішень, включаючи перелік питань, по яких необхідна кваліфікована більшість голосів, порядок внесення змін до установчих документів та порядок ліквідації і реорганізації товариства. Відсутність зазначених відомостей в установчих документах є підставою для відмови у державній реєстрації товариства. До установчих документів можуть бути включені інші умови, що не суперечать законодавству України.</a:t>
            </a:r>
            <a:endParaRPr lang="uk-UA" dirty="0"/>
          </a:p>
        </p:txBody>
      </p:sp>
    </p:spTree>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349</TotalTime>
  <Words>2261</Words>
  <Application>Microsoft Office PowerPoint</Application>
  <PresentationFormat>Экран (4:3)</PresentationFormat>
  <Paragraphs>135</Paragraphs>
  <Slides>24</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24</vt:i4>
      </vt:variant>
    </vt:vector>
  </HeadingPairs>
  <TitlesOfParts>
    <vt:vector size="31" baseType="lpstr">
      <vt:lpstr>Arial</vt:lpstr>
      <vt:lpstr>Calibri</vt:lpstr>
      <vt:lpstr>Tahoma</vt:lpstr>
      <vt:lpstr>Trebuchet MS</vt:lpstr>
      <vt:lpstr>Wingdings</vt:lpstr>
      <vt:lpstr>Wingdings 3</vt:lpstr>
      <vt:lpstr>Аспект</vt:lpstr>
      <vt:lpstr>Презентация PowerPoint</vt:lpstr>
      <vt:lpstr>  </vt:lpstr>
      <vt:lpstr>Презентация PowerPoint</vt:lpstr>
      <vt:lpstr>Акціонерне товариство — господарське товариство, статутний капітал якого не може бути меншим ніж 1250 мінімальних заробітних плат і який поділено на визначену кількість часток однакової номінальної вартості, корпоративні права за якими посвідчуються акціями.</vt:lpstr>
      <vt:lpstr> В залежності від здатності акцій товариства вільно обертатися (тобто змінювати власника без згоди інших акціонерів або товариства) акціонерні товариства поділяються на:</vt:lpstr>
      <vt:lpstr>Публічне акціонерне товариство: </vt:lpstr>
      <vt:lpstr>Приватне акціонерне товариство: </vt:lpstr>
      <vt:lpstr>2.1. Порядок створення господарських товариств </vt:lpstr>
      <vt:lpstr>Установчі документи господарських товариств: </vt:lpstr>
      <vt:lpstr>Засновники та учасники господарських товариств </vt:lpstr>
      <vt:lpstr>3. Товариством з обмеженою відповідальністю (ТОВ), (ТзОВ) вважається підприємство, яке має статутний фонд, який поділений на частки (паї), розміри якого визначається установчими документами. Товариства з обмеженою відповідальністю утворюють статутні фонди за рахунок коштів учасників (пайовиків), число яких, як правило, невелике і наперед відоме. Максимальна кількість учасників товариства з обмеженою відповідальністю може досягати 10 осіб. Учасники товариства несуть відповідальність в межах їх вкладів.</vt:lpstr>
      <vt:lpstr>Презентация PowerPoint</vt:lpstr>
      <vt:lpstr>Управління ТОВ </vt:lpstr>
      <vt:lpstr>Вищим органом товариства з обмеженою відповідальністю є збори учасників, що складаються з учасників або призначених ними представників.   Представники учасників можуть бути постійними або призначеними на певний строк.   Учасник вправі в будь-який час замінити свого представника у загальних зборах учасників, сповістивши про це інших учасників.   Загальні збори учасників товариства обирають голову товариства.   </vt:lpstr>
      <vt:lpstr> Для вирішення усіх питань діяльності товариства (за винятком тих, що належать до виключної компетенції загальних зборів учасників) створюється виконавчий орган: колегіальний (дирекція) або одноособовий (директор).</vt:lpstr>
      <vt:lpstr>Правове регулювання діяльності учасників ТОВ: </vt:lpstr>
      <vt:lpstr> 4. Товари́ство з додатко́вою відповіда́льністю (ТзДВ) - об'єднення (товариство), створене за згодою юридичними особами чи громадянами (фізичними особами) шляхом об'єднання їхнього майна з метою здійснення господарської діяльності, статутний фонд якого розділений на частки визначених установчими документами розмірів, а в статуті передбачена конкретна майнова відповідальність учасників при недостатності засобів товариства. У цьому випадку учасники товариства відповідають за його зобов'язаннями у межах, визначених статутом пропорційно їхнім часткам.</vt:lpstr>
      <vt:lpstr> Товариство з додатковою відповідальністю (ТзДВ) створюється в тих випадках, коли розміри капіталу, необхідного для початку діяльності товариства і його нормального функціонування, значно менші, ніж для забезпечення інтересів кредиторів цього товариства.</vt:lpstr>
      <vt:lpstr>Презентация PowerPoint</vt:lpstr>
      <vt:lpstr>По́вне товари́ство - товариство, всі учасники якого проводять спільну підприємницьку діяльність і несуть солідарну відповідальність за зобов'язаннями товариства усім своїм майном.</vt:lpstr>
      <vt:lpstr>Товариство створюється і діє на підставі засновницького договору</vt:lpstr>
      <vt:lpstr>Відповідно до ст.125 Цивільного кодексу зміни у складі товариства можуть бути у зв'язку з:</vt:lpstr>
      <vt:lpstr>Команди́тне товари́ство — товариство, в якому разом з одним чи більше учасників, які здійснюють від імені товариства підприємницьку діяльність і несуть відповідальність за зобов'язаннями товариства всім своїм майном, є один чи більше учасників, відповідальність яких обмежується вкладом у майні товариства (вкладників).</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с дисципліни:  “Господарське право”</dc:title>
  <dc:creator>Пользователь</dc:creator>
  <cp:lastModifiedBy>Пользователь</cp:lastModifiedBy>
  <cp:revision>43</cp:revision>
  <dcterms:modified xsi:type="dcterms:W3CDTF">2022-11-11T22:35:38Z</dcterms:modified>
</cp:coreProperties>
</file>