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8" r:id="rId3"/>
    <p:sldId id="257" r:id="rId4"/>
    <p:sldId id="259" r:id="rId5"/>
    <p:sldId id="260" r:id="rId6"/>
    <p:sldId id="263" r:id="rId7"/>
    <p:sldId id="261" r:id="rId8"/>
    <p:sldId id="264" r:id="rId9"/>
    <p:sldId id="262"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84" d="100"/>
          <a:sy n="84" d="100"/>
        </p:scale>
        <p:origin x="96"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4785C0F-0C38-4510-A5AA-0F906905D96A}" type="datetimeFigureOut">
              <a:rPr lang="ru-RU" smtClean="0"/>
              <a:t>чт 10.02.22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4785C0F-0C38-4510-A5AA-0F906905D96A}" type="datetimeFigureOut">
              <a:rPr lang="ru-RU" smtClean="0"/>
              <a:t>чт 10.02.22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4785C0F-0C38-4510-A5AA-0F906905D96A}" type="datetimeFigureOut">
              <a:rPr lang="ru-RU" smtClean="0"/>
              <a:t>чт 10.02.22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4785C0F-0C38-4510-A5AA-0F906905D96A}" type="datetimeFigureOut">
              <a:rPr lang="ru-RU" smtClean="0"/>
              <a:t>чт 10.02.22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4785C0F-0C38-4510-A5AA-0F906905D96A}" type="datetimeFigureOut">
              <a:rPr lang="ru-RU" smtClean="0"/>
              <a:t>чт 10.02.22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4785C0F-0C38-4510-A5AA-0F906905D96A}" type="datetimeFigureOut">
              <a:rPr lang="ru-RU" smtClean="0"/>
              <a:t>чт 10.02.22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4785C0F-0C38-4510-A5AA-0F906905D96A}" type="datetimeFigureOut">
              <a:rPr lang="ru-RU" smtClean="0"/>
              <a:t>чт 10.02.22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4785C0F-0C38-4510-A5AA-0F906905D96A}" type="datetimeFigureOut">
              <a:rPr lang="ru-RU" smtClean="0"/>
              <a:t>чт 10.02.22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785C0F-0C38-4510-A5AA-0F906905D96A}" type="datetimeFigureOut">
              <a:rPr lang="ru-RU" smtClean="0"/>
              <a:t>чт 10.02.22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4785C0F-0C38-4510-A5AA-0F906905D96A}" type="datetimeFigureOut">
              <a:rPr lang="ru-RU" smtClean="0"/>
              <a:t>чт 10.02.22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EFBEFF-BB01-4383-8A3F-4C15155A3E6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4785C0F-0C38-4510-A5AA-0F906905D96A}" type="datetimeFigureOut">
              <a:rPr lang="ru-RU" smtClean="0"/>
              <a:t>чт 10.02.22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9AEFBEFF-BB01-4383-8A3F-4C15155A3E6C}"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785C0F-0C38-4510-A5AA-0F906905D96A}" type="datetimeFigureOut">
              <a:rPr lang="ru-RU" smtClean="0"/>
              <a:t>чт 10.02.22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EFBEFF-BB01-4383-8A3F-4C15155A3E6C}"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412776"/>
            <a:ext cx="7851648" cy="1656184"/>
          </a:xfrm>
        </p:spPr>
        <p:txBody>
          <a:bodyPr>
            <a:normAutofit fontScale="90000"/>
          </a:bodyPr>
          <a:lstStyle/>
          <a:p>
            <a:pPr algn="ct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uk-UA" sz="3100" dirty="0" smtClean="0">
                <a:latin typeface="Times New Roman" pitchFamily="18" charset="0"/>
                <a:cs typeface="Times New Roman" pitchFamily="18" charset="0"/>
              </a:rPr>
              <a:t> Лекція 1. СУТЬ I ПОНЯТТЯ КОРПОРАТИВНОГО УПРАВЛІННЯ</a:t>
            </a:r>
            <a:r>
              <a:rPr lang="uk-UA" dirty="0" smtClean="0"/>
              <a:t> </a:t>
            </a:r>
            <a:endParaRPr lang="ru-RU" dirty="0"/>
          </a:p>
        </p:txBody>
      </p:sp>
      <p:sp>
        <p:nvSpPr>
          <p:cNvPr id="3" name="Подзаголовок 2"/>
          <p:cNvSpPr>
            <a:spLocks noGrp="1"/>
          </p:cNvSpPr>
          <p:nvPr>
            <p:ph type="subTitle" idx="1"/>
          </p:nvPr>
        </p:nvSpPr>
        <p:spPr>
          <a:xfrm>
            <a:off x="395536" y="3429000"/>
            <a:ext cx="7848872" cy="2448272"/>
          </a:xfrm>
          <a:solidFill>
            <a:schemeClr val="bg2">
              <a:lumMod val="75000"/>
            </a:schemeClr>
          </a:solidFill>
        </p:spPr>
        <p:txBody>
          <a:bodyPr>
            <a:normAutofit fontScale="92500"/>
          </a:bodyPr>
          <a:lstStyle/>
          <a:p>
            <a:pPr algn="just"/>
            <a:r>
              <a:rPr lang="uk-UA" sz="2400" dirty="0" smtClean="0">
                <a:latin typeface="Times New Roman" pitchFamily="18" charset="0"/>
                <a:cs typeface="Times New Roman" pitchFamily="18" charset="0"/>
              </a:rPr>
              <a:t>1.1. Сутність i економічна природа корпоративного управління;</a:t>
            </a:r>
            <a:endParaRPr lang="ru-RU"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1.2. Суб'єкти та об'єкти корпоративного управління;</a:t>
            </a:r>
            <a:endParaRPr lang="ru-RU"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1.3. Функції та типи корпоративного управління;</a:t>
            </a:r>
          </a:p>
          <a:p>
            <a:pPr algn="just"/>
            <a:r>
              <a:rPr lang="uk-UA" sz="2400" dirty="0" smtClean="0">
                <a:latin typeface="Times New Roman" pitchFamily="18" charset="0"/>
                <a:cs typeface="Times New Roman" pitchFamily="18" charset="0"/>
              </a:rPr>
              <a:t>1.4. Сучасні системи та моделі корпоративного управління.</a:t>
            </a:r>
          </a:p>
          <a:p>
            <a:pPr algn="just"/>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71864"/>
          </a:xfrm>
        </p:spPr>
        <p:txBody>
          <a:bodyPr>
            <a:normAutofit/>
          </a:bodyPr>
          <a:lstStyle/>
          <a:p>
            <a:pPr marL="0" indent="0" algn="ctr">
              <a:buNone/>
            </a:pPr>
            <a:r>
              <a:rPr lang="uk-UA" sz="1800" b="1" i="1" dirty="0">
                <a:latin typeface="Times New Roman" panose="02020603050405020304" pitchFamily="18" charset="0"/>
                <a:cs typeface="Times New Roman" panose="02020603050405020304" pitchFamily="18" charset="0"/>
              </a:rPr>
              <a:t>Існує декілька типів корпорацій:</a:t>
            </a:r>
            <a:endParaRPr lang="ru-RU" sz="1800" b="1" i="1"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державна корпорація</a:t>
            </a:r>
            <a:r>
              <a:rPr lang="uk-UA" sz="1500" dirty="0">
                <a:latin typeface="Times New Roman" panose="02020603050405020304" pitchFamily="18" charset="0"/>
                <a:cs typeface="Times New Roman" panose="02020603050405020304" pitchFamily="18" charset="0"/>
              </a:rPr>
              <a:t> – корпорація, яка знаходиться у власності уряду і створена для спеціальних державних </a:t>
            </a:r>
            <a:r>
              <a:rPr lang="uk-UA" sz="1500" dirty="0" smtClean="0">
                <a:latin typeface="Times New Roman" panose="02020603050405020304" pitchFamily="18" charset="0"/>
                <a:cs typeface="Times New Roman" panose="02020603050405020304" pitchFamily="18" charset="0"/>
              </a:rPr>
              <a:t>цілей;</a:t>
            </a:r>
            <a:endParaRPr lang="ru-RU" sz="1500" dirty="0" smtClean="0">
              <a:latin typeface="Times New Roman" panose="02020603050405020304" pitchFamily="18" charset="0"/>
              <a:cs typeface="Times New Roman" panose="02020603050405020304" pitchFamily="18" charset="0"/>
            </a:endParaRPr>
          </a:p>
          <a:p>
            <a:pPr lvl="0" algn="just"/>
            <a:r>
              <a:rPr lang="uk-UA" sz="1500" b="1" i="1" dirty="0" smtClean="0">
                <a:latin typeface="Times New Roman" panose="02020603050405020304" pitchFamily="18" charset="0"/>
                <a:cs typeface="Times New Roman" panose="02020603050405020304" pitchFamily="18" charset="0"/>
              </a:rPr>
              <a:t>приватна </a:t>
            </a:r>
            <a:r>
              <a:rPr lang="uk-UA" sz="1500" b="1" i="1" dirty="0">
                <a:latin typeface="Times New Roman" panose="02020603050405020304" pitchFamily="18" charset="0"/>
                <a:cs typeface="Times New Roman" panose="02020603050405020304" pitchFamily="18" charset="0"/>
              </a:rPr>
              <a:t>корпорація</a:t>
            </a:r>
            <a:r>
              <a:rPr lang="uk-UA" sz="1500" dirty="0">
                <a:latin typeface="Times New Roman" panose="02020603050405020304" pitchFamily="18" charset="0"/>
                <a:cs typeface="Times New Roman" panose="02020603050405020304" pitchFamily="18" charset="0"/>
              </a:rPr>
              <a:t> – компанія, власником якої є приватні особи або фірми;</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некомерційна корпорація</a:t>
            </a:r>
            <a:r>
              <a:rPr lang="uk-UA" sz="1500" dirty="0">
                <a:latin typeface="Times New Roman" panose="02020603050405020304" pitchFamily="18" charset="0"/>
                <a:cs typeface="Times New Roman" panose="02020603050405020304" pitchFamily="18" charset="0"/>
              </a:rPr>
              <a:t> – компанія, власники якої мають обмежену відповідальність і основна мета діяльності є виконання послуг, а не отримання максимального </a:t>
            </a:r>
            <a:r>
              <a:rPr lang="uk-UA" sz="1500" dirty="0" smtClean="0">
                <a:latin typeface="Times New Roman" panose="02020603050405020304" pitchFamily="18" charset="0"/>
                <a:cs typeface="Times New Roman" panose="02020603050405020304" pitchFamily="18" charset="0"/>
              </a:rPr>
              <a:t>прибутку;</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комерційна корпорація</a:t>
            </a:r>
            <a:r>
              <a:rPr lang="uk-UA" sz="1500" dirty="0">
                <a:latin typeface="Times New Roman" panose="02020603050405020304" pitchFamily="18" charset="0"/>
                <a:cs typeface="Times New Roman" panose="02020603050405020304" pitchFamily="18" charset="0"/>
              </a:rPr>
              <a:t> – компанія, мета діяльності є отримання прибутку;</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корпорація </a:t>
            </a:r>
            <a:r>
              <a:rPr lang="uk-UA" sz="1500" b="1" i="1" dirty="0" smtClean="0">
                <a:latin typeface="Times New Roman" panose="02020603050405020304" pitchFamily="18" charset="0"/>
                <a:cs typeface="Times New Roman" panose="02020603050405020304" pitchFamily="18" charset="0"/>
              </a:rPr>
              <a:t>публічного </a:t>
            </a:r>
            <a:r>
              <a:rPr lang="uk-UA" sz="1500" b="1" i="1" dirty="0">
                <a:latin typeface="Times New Roman" panose="02020603050405020304" pitchFamily="18" charset="0"/>
                <a:cs typeface="Times New Roman" panose="02020603050405020304" pitchFamily="18" charset="0"/>
              </a:rPr>
              <a:t>типу</a:t>
            </a:r>
            <a:r>
              <a:rPr lang="uk-UA" sz="1500" dirty="0">
                <a:latin typeface="Times New Roman" panose="02020603050405020304" pitchFamily="18" charset="0"/>
                <a:cs typeface="Times New Roman" panose="02020603050405020304" pitchFamily="18" charset="0"/>
              </a:rPr>
              <a:t> – корпорація, яка активно розповсюджує акції на відкритих торгах, дає повний контроль над управлінням корпорацією;</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корпорація </a:t>
            </a:r>
            <a:r>
              <a:rPr lang="uk-UA" sz="1500" b="1" i="1" dirty="0" smtClean="0">
                <a:latin typeface="Times New Roman" panose="02020603050405020304" pitchFamily="18" charset="0"/>
                <a:cs typeface="Times New Roman" panose="02020603050405020304" pitchFamily="18" charset="0"/>
              </a:rPr>
              <a:t>приватного </a:t>
            </a:r>
            <a:r>
              <a:rPr lang="uk-UA" sz="1500" b="1" i="1" dirty="0">
                <a:latin typeface="Times New Roman" panose="02020603050405020304" pitchFamily="18" charset="0"/>
                <a:cs typeface="Times New Roman" panose="02020603050405020304" pitchFamily="18" charset="0"/>
              </a:rPr>
              <a:t>типу</a:t>
            </a:r>
            <a:r>
              <a:rPr lang="uk-UA" sz="1500" dirty="0">
                <a:latin typeface="Times New Roman" panose="02020603050405020304" pitchFamily="18" charset="0"/>
                <a:cs typeface="Times New Roman" panose="02020603050405020304" pitchFamily="18" charset="0"/>
              </a:rPr>
              <a:t> – корпорація, яка не продає акції на відкритих торгах, а розповсюджує серед засновників, дає повний контроль над управлінням корпорацією.</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корпорації з обмеженою відповідальністю</a:t>
            </a:r>
            <a:r>
              <a:rPr lang="uk-UA" sz="1500" dirty="0">
                <a:latin typeface="Times New Roman" panose="02020603050405020304" pitchFamily="18" charset="0"/>
                <a:cs typeface="Times New Roman" panose="02020603050405020304" pitchFamily="18" charset="0"/>
              </a:rPr>
              <a:t> </a:t>
            </a:r>
            <a:r>
              <a:rPr lang="uk-UA" sz="1500" dirty="0" smtClean="0">
                <a:latin typeface="Times New Roman" panose="02020603050405020304" pitchFamily="18" charset="0"/>
                <a:cs typeface="Times New Roman" panose="02020603050405020304" pitchFamily="18" charset="0"/>
              </a:rPr>
              <a:t>– корпорації </a:t>
            </a:r>
            <a:r>
              <a:rPr lang="uk-UA" sz="1500" dirty="0">
                <a:latin typeface="Times New Roman" panose="02020603050405020304" pitchFamily="18" charset="0"/>
                <a:cs typeface="Times New Roman" panose="02020603050405020304" pitchFamily="18" charset="0"/>
              </a:rPr>
              <a:t>та товариства з обмеженою відповідальністю (кількість акціонерів не обмежена, участь членів в управлінні не обмежена, строк існування не більше 30 років);</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дочірня корпорація</a:t>
            </a:r>
            <a:r>
              <a:rPr lang="uk-UA" sz="1500" dirty="0">
                <a:latin typeface="Times New Roman" panose="02020603050405020304" pitchFamily="18" charset="0"/>
                <a:cs typeface="Times New Roman" panose="02020603050405020304" pitchFamily="18" charset="0"/>
              </a:rPr>
              <a:t> – компанія, капітал якої належить іншій корпорації;</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материнська корпорація</a:t>
            </a:r>
            <a:r>
              <a:rPr lang="uk-UA" sz="1500" dirty="0">
                <a:latin typeface="Times New Roman" panose="02020603050405020304" pitchFamily="18" charset="0"/>
                <a:cs typeface="Times New Roman" panose="02020603050405020304" pitchFamily="18" charset="0"/>
              </a:rPr>
              <a:t> – компанія, яка володіє більшою частиною або всім обсягом акцій іншої компанії та приймає активну участь в управлінні;</a:t>
            </a:r>
            <a:endParaRPr lang="ru-RU" sz="1500" dirty="0">
              <a:latin typeface="Times New Roman" panose="02020603050405020304" pitchFamily="18" charset="0"/>
              <a:cs typeface="Times New Roman" panose="02020603050405020304" pitchFamily="18" charset="0"/>
            </a:endParaRPr>
          </a:p>
          <a:p>
            <a:pPr lvl="0" algn="just"/>
            <a:r>
              <a:rPr lang="uk-UA" sz="1500" b="1" i="1" dirty="0">
                <a:latin typeface="Times New Roman" panose="02020603050405020304" pitchFamily="18" charset="0"/>
                <a:cs typeface="Times New Roman" panose="02020603050405020304" pitchFamily="18" charset="0"/>
              </a:rPr>
              <a:t>холдингова корпорація</a:t>
            </a:r>
            <a:r>
              <a:rPr lang="uk-UA" sz="1500" dirty="0">
                <a:latin typeface="Times New Roman" panose="02020603050405020304" pitchFamily="18" charset="0"/>
                <a:cs typeface="Times New Roman" panose="02020603050405020304" pitchFamily="18" charset="0"/>
              </a:rPr>
              <a:t> – компанія, яка володіє більшою </a:t>
            </a:r>
            <a:r>
              <a:rPr lang="uk-UA" sz="1500" dirty="0" smtClean="0">
                <a:latin typeface="Times New Roman" panose="02020603050405020304" pitchFamily="18" charset="0"/>
                <a:cs typeface="Times New Roman" panose="02020603050405020304" pitchFamily="18" charset="0"/>
              </a:rPr>
              <a:t>частиною </a:t>
            </a:r>
            <a:r>
              <a:rPr lang="uk-UA" sz="1500" dirty="0">
                <a:latin typeface="Times New Roman" panose="02020603050405020304" pitchFamily="18" charset="0"/>
                <a:cs typeface="Times New Roman" panose="02020603050405020304" pitchFamily="18" charset="0"/>
              </a:rPr>
              <a:t>акцій іншої компанії, але не приймає участь в управлінні.</a:t>
            </a:r>
            <a:endParaRPr lang="ru-RU" sz="15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8800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2088232"/>
          </a:xfrm>
        </p:spPr>
        <p:txBody>
          <a:bodyPr>
            <a:normAutofit/>
          </a:bodyPr>
          <a:lstStyle/>
          <a:p>
            <a:pPr algn="ctr"/>
            <a:r>
              <a:rPr lang="uk-UA" sz="3600" b="1" dirty="0" smtClean="0">
                <a:latin typeface="Times New Roman" panose="02020603050405020304" pitchFamily="18" charset="0"/>
                <a:cs typeface="Times New Roman" panose="02020603050405020304" pitchFamily="18" charset="0"/>
              </a:rPr>
              <a:t>1.4. Сучасні системи та моделі корпоративного управління</a:t>
            </a:r>
            <a:r>
              <a:rPr lang="uk-UA" b="1" dirty="0" smtClean="0"/>
              <a:t/>
            </a:r>
            <a:br>
              <a:rPr lang="uk-UA" b="1" dirty="0" smtClean="0"/>
            </a:br>
            <a:endParaRPr lang="uk-UA" dirty="0"/>
          </a:p>
        </p:txBody>
      </p:sp>
      <p:sp>
        <p:nvSpPr>
          <p:cNvPr id="3" name="Объект 2"/>
          <p:cNvSpPr>
            <a:spLocks noGrp="1"/>
          </p:cNvSpPr>
          <p:nvPr>
            <p:ph idx="1"/>
          </p:nvPr>
        </p:nvSpPr>
        <p:spPr>
          <a:xfrm>
            <a:off x="457200" y="1916832"/>
            <a:ext cx="8229600" cy="4680520"/>
          </a:xfrm>
        </p:spPr>
        <p:txBody>
          <a:bodyPr>
            <a:normAutofit fontScale="70000" lnSpcReduction="20000"/>
          </a:bodyPr>
          <a:lstStyle/>
          <a:p>
            <a:pPr marL="0" indent="457200" algn="just">
              <a:buNone/>
            </a:pPr>
            <a:r>
              <a:rPr lang="uk-UA" dirty="0" smtClean="0">
                <a:latin typeface="Times New Roman" panose="02020603050405020304" pitchFamily="18" charset="0"/>
                <a:cs typeface="Times New Roman" panose="02020603050405020304" pitchFamily="18" charset="0"/>
              </a:rPr>
              <a:t>Для кожної країни характерна своя власна модель корпоративного управління, риси якої обумовлені історичними факторами розвитку, економічними, правовими й соціальними особливостями. Моделі відрізняються за складом учасників корпоративних відносин, законодавчою базою, що регулює їхні взаємовідносини, вимогами до розкриття інформації тощо.</a:t>
            </a:r>
          </a:p>
          <a:p>
            <a:pPr algn="just"/>
            <a:r>
              <a:rPr lang="uk-UA" dirty="0" smtClean="0">
                <a:latin typeface="Times New Roman" panose="02020603050405020304" pitchFamily="18" charset="0"/>
                <a:cs typeface="Times New Roman" panose="02020603050405020304" pitchFamily="18" charset="0"/>
              </a:rPr>
              <a:t>За загальними ознаками конкретного прояву названих та інших елементів моделі корпоративного управління прийнято розподіляти на </a:t>
            </a:r>
            <a:r>
              <a:rPr lang="uk-UA" b="1" dirty="0" smtClean="0">
                <a:latin typeface="Times New Roman" panose="02020603050405020304" pitchFamily="18" charset="0"/>
                <a:cs typeface="Times New Roman" panose="02020603050405020304" pitchFamily="18" charset="0"/>
              </a:rPr>
              <a:t>англо-американську, японську та німецьку (західноєвропейською).</a:t>
            </a:r>
          </a:p>
          <a:p>
            <a:pPr algn="just"/>
            <a:r>
              <a:rPr lang="uk-UA" dirty="0" smtClean="0">
                <a:latin typeface="Times New Roman" panose="02020603050405020304" pitchFamily="18" charset="0"/>
                <a:cs typeface="Times New Roman" panose="02020603050405020304" pitchFamily="18" charset="0"/>
              </a:rPr>
              <a:t>Зважаючи на значну розпорошеність акціонерного капіталу та тенденцію до зростання кількості незалежних (не пов’язаних з корпорацією) акціонерів, що притаманні англо-американській моделі, її інколи називають </a:t>
            </a:r>
            <a:r>
              <a:rPr lang="uk-UA" b="1" dirty="0" err="1" smtClean="0">
                <a:latin typeface="Times New Roman" panose="02020603050405020304" pitchFamily="18" charset="0"/>
                <a:cs typeface="Times New Roman" panose="02020603050405020304" pitchFamily="18" charset="0"/>
              </a:rPr>
              <a:t>аутсайдерською</a:t>
            </a:r>
            <a:r>
              <a:rPr lang="uk-UA" dirty="0" smtClean="0">
                <a:latin typeface="Times New Roman" panose="02020603050405020304" pitchFamily="18" charset="0"/>
                <a:cs typeface="Times New Roman" panose="02020603050405020304" pitchFamily="18" charset="0"/>
              </a:rPr>
              <a:t>. Тобто, це - ринково орієнтована модель корпоративного управління, яка націлена на максимальне та пріоритетне задоволення інтересів акціонерів, в якій спостерігаються постійні тенденції до зростання кількості та частки інституційних інвесторів, з одночасним перебуванням значної частини цінних паперів у руках великої кількості індивідуальних інвесторів.</a:t>
            </a:r>
          </a:p>
          <a:p>
            <a:pPr algn="just"/>
            <a:r>
              <a:rPr lang="uk-UA" dirty="0" err="1" smtClean="0">
                <a:latin typeface="Times New Roman" panose="02020603050405020304" pitchFamily="18" charset="0"/>
                <a:cs typeface="Times New Roman" panose="02020603050405020304" pitchFamily="18" charset="0"/>
              </a:rPr>
              <a:t>Аутсайдерська</a:t>
            </a:r>
            <a:r>
              <a:rPr lang="uk-UA" dirty="0" smtClean="0">
                <a:latin typeface="Times New Roman" panose="02020603050405020304" pitchFamily="18" charset="0"/>
                <a:cs typeface="Times New Roman" panose="02020603050405020304" pitchFamily="18" charset="0"/>
              </a:rPr>
              <a:t> система управління передбачає досить велику розпорошеність акціонерного капіталу в руках значної кількості осіб. Прийняття рішень в управлінні корпорацією у більшості випадків залежить від менеджерів.</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83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6093296"/>
          </a:xfrm>
        </p:spPr>
        <p:txBody>
          <a:bodyPr>
            <a:noAutofit/>
          </a:bodyPr>
          <a:lstStyle/>
          <a:p>
            <a:pPr algn="just"/>
            <a:r>
              <a:rPr lang="uk-UA" sz="1800" dirty="0" smtClean="0">
                <a:latin typeface="Times New Roman" panose="02020603050405020304" pitchFamily="18" charset="0"/>
                <a:cs typeface="Times New Roman" panose="02020603050405020304" pitchFamily="18" charset="0"/>
              </a:rPr>
              <a:t>У свою чергу, японська та німецька моделі отримали назву </a:t>
            </a:r>
            <a:r>
              <a:rPr lang="uk-UA" sz="1800" b="1" dirty="0" err="1" smtClean="0">
                <a:latin typeface="Times New Roman" panose="02020603050405020304" pitchFamily="18" charset="0"/>
                <a:cs typeface="Times New Roman" panose="02020603050405020304" pitchFamily="18" charset="0"/>
              </a:rPr>
              <a:t>інсайдерських</a:t>
            </a:r>
            <a:r>
              <a:rPr lang="uk-UA" sz="1800" dirty="0" smtClean="0">
                <a:latin typeface="Times New Roman" panose="02020603050405020304" pitchFamily="18" charset="0"/>
                <a:cs typeface="Times New Roman" panose="02020603050405020304" pitchFamily="18" charset="0"/>
              </a:rPr>
              <a:t>, де право власності та контроль над корпорацією перебувають у руках досить однорідних груп інсайдерів (осіб тим чи іншим способом пов’язаних з корпорацією). </a:t>
            </a:r>
          </a:p>
          <a:p>
            <a:pPr algn="just"/>
            <a:r>
              <a:rPr lang="uk-UA" sz="1800" dirty="0" smtClean="0">
                <a:latin typeface="Times New Roman" panose="02020603050405020304" pitchFamily="18" charset="0"/>
                <a:cs typeface="Times New Roman" panose="02020603050405020304" pitchFamily="18" charset="0"/>
              </a:rPr>
              <a:t>Відповідно, важливу роль в цій моделі відіграють взаємовідносини між її учасниками, а максимізація добробуту не лише акціонерів, а й трудового колективу, держави, загалом всіх учасників корпорації.</a:t>
            </a:r>
          </a:p>
          <a:p>
            <a:pPr algn="just"/>
            <a:r>
              <a:rPr lang="uk-UA" sz="1800" dirty="0" smtClean="0">
                <a:latin typeface="Times New Roman" panose="02020603050405020304" pitchFamily="18" charset="0"/>
                <a:cs typeface="Times New Roman" panose="02020603050405020304" pitchFamily="18" charset="0"/>
              </a:rPr>
              <a:t>Тобто </a:t>
            </a:r>
            <a:r>
              <a:rPr lang="uk-UA" sz="1800" dirty="0" err="1" smtClean="0">
                <a:latin typeface="Times New Roman" panose="02020603050405020304" pitchFamily="18" charset="0"/>
                <a:cs typeface="Times New Roman" panose="02020603050405020304" pitchFamily="18" charset="0"/>
              </a:rPr>
              <a:t>інсайдерська</a:t>
            </a:r>
            <a:r>
              <a:rPr lang="uk-UA" sz="1800" dirty="0" smtClean="0">
                <a:latin typeface="Times New Roman" panose="02020603050405020304" pitchFamily="18" charset="0"/>
                <a:cs typeface="Times New Roman" panose="02020603050405020304" pitchFamily="18" charset="0"/>
              </a:rPr>
              <a:t> система управління передбачає, концентрацію власності в руках незначної кількох осіб, які володіють великими частками корпоративного капіталу. Переважна частина функцій управління здійснюється юридичними чи фізичними особами, органи управління корпоративним підприємством перебувають під їх прямим впливом. Часто інсайдери є одночасно акціонерами і менеджерами таких корпорацій.</a:t>
            </a:r>
          </a:p>
          <a:p>
            <a:pPr algn="just"/>
            <a:r>
              <a:rPr lang="uk-UA" sz="1800" dirty="0" smtClean="0">
                <a:latin typeface="Times New Roman" panose="02020603050405020304" pitchFamily="18" charset="0"/>
                <a:cs typeface="Times New Roman" panose="02020603050405020304" pitchFamily="18" charset="0"/>
              </a:rPr>
              <a:t>Проте наявність різних моделей корпоративного управління не знімає існування однакових проблем: забезпечення інтересів дрібних інвесторів, суперечності між коротко- та довгостроковими інтересами інвесторів, між виконавчими та контролюючими органами управління корпорацій, між різними групами інвесторів.</a:t>
            </a:r>
          </a:p>
          <a:p>
            <a:pPr algn="just"/>
            <a:r>
              <a:rPr lang="uk-UA" sz="1800" dirty="0" smtClean="0">
                <a:latin typeface="Times New Roman" panose="02020603050405020304" pitchFamily="18" charset="0"/>
                <a:cs typeface="Times New Roman" panose="02020603050405020304" pitchFamily="18" charset="0"/>
              </a:rPr>
              <a:t>В Україні сформувалась змішана система корпоративного управління, проте з переважаючими </a:t>
            </a:r>
            <a:r>
              <a:rPr lang="uk-UA" sz="1800" dirty="0" err="1" smtClean="0">
                <a:latin typeface="Times New Roman" panose="02020603050405020304" pitchFamily="18" charset="0"/>
                <a:cs typeface="Times New Roman" panose="02020603050405020304" pitchFamily="18" charset="0"/>
              </a:rPr>
              <a:t>аутсайдерськими</a:t>
            </a:r>
            <a:r>
              <a:rPr lang="uk-UA" sz="1800" dirty="0" smtClean="0">
                <a:latin typeface="Times New Roman" panose="02020603050405020304" pitchFamily="18" charset="0"/>
                <a:cs typeface="Times New Roman" panose="02020603050405020304" pitchFamily="18" charset="0"/>
              </a:rPr>
              <a:t> рисами, що пов’язані з великою кількістю власників цінних паперів.</a:t>
            </a:r>
          </a:p>
          <a:p>
            <a:endParaRPr lang="ru-RU" sz="1800" dirty="0"/>
          </a:p>
        </p:txBody>
      </p:sp>
    </p:spTree>
    <p:extLst>
      <p:ext uri="{BB962C8B-B14F-4D97-AF65-F5344CB8AC3E}">
        <p14:creationId xmlns:p14="http://schemas.microsoft.com/office/powerpoint/2010/main" val="2689229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endParaRPr lang="uk-UA" sz="4800" dirty="0" smtClean="0"/>
          </a:p>
          <a:p>
            <a:endParaRPr lang="uk-UA" sz="4800" dirty="0"/>
          </a:p>
          <a:p>
            <a:r>
              <a:rPr lang="uk-UA" sz="4800" dirty="0" smtClean="0"/>
              <a:t>Дякую за увагу!</a:t>
            </a:r>
            <a:endParaRPr lang="ru-RU" sz="4800" dirty="0"/>
          </a:p>
        </p:txBody>
      </p:sp>
    </p:spTree>
    <p:extLst>
      <p:ext uri="{BB962C8B-B14F-4D97-AF65-F5344CB8AC3E}">
        <p14:creationId xmlns:p14="http://schemas.microsoft.com/office/powerpoint/2010/main" val="310164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936104"/>
          </a:xfrm>
        </p:spPr>
        <p:txBody>
          <a:bodyPr>
            <a:normAutofit/>
          </a:bodyPr>
          <a:lstStyle/>
          <a:p>
            <a:pPr algn="ctr"/>
            <a:r>
              <a:rPr lang="uk-UA" sz="2800" dirty="0" smtClean="0">
                <a:latin typeface="Times New Roman" pitchFamily="18" charset="0"/>
                <a:cs typeface="Times New Roman" pitchFamily="18" charset="0"/>
              </a:rPr>
              <a:t>1.1</a:t>
            </a:r>
            <a:r>
              <a:rPr lang="uk-UA" sz="2800" b="1" i="1" dirty="0" smtClean="0">
                <a:latin typeface="Times New Roman" pitchFamily="18" charset="0"/>
                <a:cs typeface="Times New Roman" pitchFamily="18" charset="0"/>
              </a:rPr>
              <a:t>. Сутність i економічна природа корпоративного управління</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28800"/>
            <a:ext cx="8229600" cy="5112568"/>
          </a:xfrm>
        </p:spPr>
        <p:txBody>
          <a:bodyPr>
            <a:noAutofit/>
          </a:bodyPr>
          <a:lstStyle/>
          <a:p>
            <a:pPr marL="108000" indent="457200" algn="just">
              <a:spcBef>
                <a:spcPts val="0"/>
              </a:spcBef>
              <a:buNone/>
            </a:pPr>
            <a:r>
              <a:rPr lang="uk-UA" sz="1400" dirty="0" smtClean="0">
                <a:latin typeface="Times New Roman" pitchFamily="18" charset="0"/>
                <a:cs typeface="Times New Roman" pitchFamily="18" charset="0"/>
              </a:rPr>
              <a:t>Поняття "</a:t>
            </a:r>
            <a:r>
              <a:rPr lang="uk-UA" sz="1400" b="1" i="1" dirty="0" smtClean="0">
                <a:latin typeface="Times New Roman" pitchFamily="18" charset="0"/>
                <a:cs typeface="Times New Roman" pitchFamily="18" charset="0"/>
              </a:rPr>
              <a:t>корпоративне управління</a:t>
            </a:r>
            <a:r>
              <a:rPr lang="uk-UA" sz="1400" dirty="0" smtClean="0">
                <a:latin typeface="Times New Roman" pitchFamily="18" charset="0"/>
                <a:cs typeface="Times New Roman" pitchFamily="18" charset="0"/>
              </a:rPr>
              <a:t>" широко використовується в західній економічній літературі і досить швидко запроваджується в Україні. Це пояснюється поширеною формою корпоративного господарювання і власності, необхідністю управління нею й стрімким розвитком такої власності в Україні. Слово "</a:t>
            </a:r>
            <a:r>
              <a:rPr lang="uk-UA" sz="1400" b="1" i="1" dirty="0" smtClean="0">
                <a:latin typeface="Times New Roman" pitchFamily="18" charset="0"/>
                <a:cs typeface="Times New Roman" pitchFamily="18" charset="0"/>
              </a:rPr>
              <a:t>корпорація</a:t>
            </a:r>
            <a:r>
              <a:rPr lang="uk-UA" sz="1400" dirty="0" smtClean="0">
                <a:latin typeface="Times New Roman" pitchFamily="18" charset="0"/>
                <a:cs typeface="Times New Roman" pitchFamily="18" charset="0"/>
              </a:rPr>
              <a:t>" походить від лат. </a:t>
            </a:r>
            <a:r>
              <a:rPr lang="uk-UA" sz="1400" i="1"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(об'єднання, співтовариство) та означає об'єднання, союз, що створюються на основі професійних або майнових інтересів. Тому зрозуміло, що корпоративне управління є управлінням специфічною об’єднаною власністю. </a:t>
            </a:r>
            <a:endParaRPr lang="uk-UA" sz="1400" dirty="0">
              <a:latin typeface="Times New Roman" pitchFamily="18" charset="0"/>
              <a:cs typeface="Times New Roman" pitchFamily="18" charset="0"/>
            </a:endParaRPr>
          </a:p>
          <a:p>
            <a:pPr marL="108000" indent="457200" algn="just">
              <a:spcBef>
                <a:spcPts val="0"/>
              </a:spcBef>
              <a:buNone/>
            </a:pPr>
            <a:r>
              <a:rPr lang="uk-UA" sz="1400" dirty="0" smtClean="0">
                <a:latin typeface="Times New Roman" pitchFamily="18" charset="0"/>
                <a:cs typeface="Times New Roman" pitchFamily="18" charset="0"/>
              </a:rPr>
              <a:t>Насамперед корпоративне управління можна розглядати як </a:t>
            </a:r>
            <a:r>
              <a:rPr lang="uk-UA" sz="1400" b="1" i="1" dirty="0" smtClean="0">
                <a:latin typeface="Times New Roman" pitchFamily="18" charset="0"/>
                <a:cs typeface="Times New Roman" pitchFamily="18" charset="0"/>
              </a:rPr>
              <a:t>управління корпоративними правами</a:t>
            </a:r>
            <a:r>
              <a:rPr lang="uk-UA" sz="1400" dirty="0" smtClean="0">
                <a:latin typeface="Times New Roman" pitchFamily="18" charset="0"/>
                <a:cs typeface="Times New Roman" pitchFamily="18" charset="0"/>
              </a:rPr>
              <a:t>. Таке визначення є найбільш загальним, оскільки управління корпоративними правами стосується усіх їх власників, а ними є значна частина людей у світі, у тому числі громадян України.</a:t>
            </a:r>
          </a:p>
          <a:p>
            <a:pPr marL="108000" indent="457200" algn="just">
              <a:spcBef>
                <a:spcPts val="0"/>
              </a:spcBef>
              <a:buNone/>
            </a:pPr>
            <a:r>
              <a:rPr lang="uk-UA" sz="1400" dirty="0" smtClean="0">
                <a:latin typeface="Times New Roman" pitchFamily="18" charset="0"/>
                <a:cs typeface="Times New Roman" pitchFamily="18" charset="0"/>
              </a:rPr>
              <a:t>Відповідно до </a:t>
            </a:r>
            <a:r>
              <a:rPr lang="uk-UA" sz="1400" dirty="0">
                <a:latin typeface="Times New Roman" pitchFamily="18" charset="0"/>
                <a:cs typeface="Times New Roman" pitchFamily="18" charset="0"/>
              </a:rPr>
              <a:t>Г</a:t>
            </a:r>
            <a:r>
              <a:rPr lang="uk-UA" sz="1400" dirty="0" smtClean="0">
                <a:latin typeface="Times New Roman" pitchFamily="18" charset="0"/>
                <a:cs typeface="Times New Roman" pitchFamily="18" charset="0"/>
              </a:rPr>
              <a:t>осподарського кодексу України, </a:t>
            </a:r>
            <a:r>
              <a:rPr lang="uk-UA" sz="1400" b="1" i="1" dirty="0" smtClean="0">
                <a:latin typeface="Times New Roman" pitchFamily="18" charset="0"/>
                <a:cs typeface="Times New Roman" pitchFamily="18" charset="0"/>
              </a:rPr>
              <a:t>корпоративні права </a:t>
            </a:r>
            <a:r>
              <a:rPr lang="uk-UA" sz="1400" dirty="0" smtClean="0">
                <a:latin typeface="Times New Roman" pitchFamily="18" charset="0"/>
                <a:cs typeface="Times New Roman" pitchFamily="18" charset="0"/>
              </a:rPr>
              <a:t>– це право особи, частка якої визначається у статутному фонді (майні) господарської організації. Володіння корпоративними правами не вважається підприємництвом.</a:t>
            </a:r>
          </a:p>
          <a:p>
            <a:pPr marL="108000" indent="457200" algn="just">
              <a:spcBef>
                <a:spcPts val="0"/>
              </a:spcBef>
              <a:buNone/>
            </a:pPr>
            <a:r>
              <a:rPr lang="uk-UA" sz="1400" dirty="0" smtClean="0">
                <a:latin typeface="Times New Roman" pitchFamily="18" charset="0"/>
                <a:cs typeface="Times New Roman" pitchFamily="18" charset="0"/>
              </a:rPr>
              <a:t>Згідно ЗУ «Про акціонерні товариства»  </a:t>
            </a:r>
            <a:r>
              <a:rPr lang="uk-UA" sz="1400" b="1" i="1" dirty="0" smtClean="0">
                <a:latin typeface="Times New Roman" pitchFamily="18" charset="0"/>
                <a:cs typeface="Times New Roman" pitchFamily="18" charset="0"/>
              </a:rPr>
              <a:t>корпоративні права</a:t>
            </a:r>
            <a:r>
              <a:rPr lang="uk-UA" sz="1400" dirty="0" smtClean="0">
                <a:latin typeface="Times New Roman" pitchFamily="18" charset="0"/>
                <a:cs typeface="Times New Roman" pitchFamily="18" charset="0"/>
              </a:rPr>
              <a:t> – сукупність майнових і немайнових прав акціонера – власника акцій товариства, які пов'язані з правом власності на акції, що включають право на участь в управлінні акціонерним товариством, отримання дивідендів та активів акціонерного товариства у разі його ліквідації відповідно до закону, а також інші права, передбачені законом чи статутними документам</a:t>
            </a:r>
            <a:r>
              <a:rPr lang="ru-RU" sz="1400" dirty="0" smtClean="0">
                <a:latin typeface="Times New Roman" pitchFamily="18" charset="0"/>
                <a:cs typeface="Times New Roman" pitchFamily="18" charset="0"/>
              </a:rPr>
              <a:t>и</a:t>
            </a:r>
            <a:r>
              <a:rPr lang="uk-UA" sz="1400" dirty="0" smtClean="0">
                <a:latin typeface="Times New Roman" pitchFamily="18" charset="0"/>
                <a:cs typeface="Times New Roman" pitchFamily="18" charset="0"/>
              </a:rPr>
              <a:t>.</a:t>
            </a:r>
          </a:p>
          <a:p>
            <a:pPr marL="108000" indent="457200" algn="just">
              <a:spcBef>
                <a:spcPts val="0"/>
              </a:spcBef>
              <a:buNone/>
            </a:pPr>
            <a:r>
              <a:rPr lang="uk-UA" sz="1400" dirty="0">
                <a:latin typeface="Times New Roman" pitchFamily="18" charset="0"/>
                <a:cs typeface="Times New Roman" pitchFamily="18" charset="0"/>
              </a:rPr>
              <a:t>Отже, якщо брати корпоративні права як найбільш загальний об'єкт корпоративного управління, то його можна охарактеризувати так: </a:t>
            </a:r>
            <a:r>
              <a:rPr lang="uk-UA" sz="1400" b="1" i="1" dirty="0">
                <a:latin typeface="Times New Roman" pitchFamily="18" charset="0"/>
                <a:cs typeface="Times New Roman" pitchFamily="18" charset="0"/>
              </a:rPr>
              <a:t>корпоративне управління</a:t>
            </a:r>
            <a:r>
              <a:rPr lang="uk-UA" sz="1400" i="1" dirty="0">
                <a:latin typeface="Times New Roman" pitchFamily="18" charset="0"/>
                <a:cs typeface="Times New Roman" pitchFamily="18" charset="0"/>
              </a:rPr>
              <a:t> </a:t>
            </a:r>
            <a:r>
              <a:rPr lang="uk-UA" sz="1400" dirty="0">
                <a:latin typeface="Times New Roman" pitchFamily="18" charset="0"/>
                <a:cs typeface="Times New Roman" pitchFamily="18" charset="0"/>
              </a:rPr>
              <a:t>являє собою процеси регулювання власником руху його корпоративних прав із метою отримання прибутку, управління корпоративним підприємством, відшкодуванням витрат через отримання частки майна при його ліквідації, можливих спекулятивних операцій з корпоративними правами. </a:t>
            </a:r>
          </a:p>
          <a:p>
            <a:pPr marL="108000" indent="457200" algn="just">
              <a:spcBef>
                <a:spcPts val="0"/>
              </a:spcBef>
              <a:buNone/>
            </a:pP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39552" y="1772816"/>
            <a:ext cx="8229600" cy="4389437"/>
          </a:xfrm>
        </p:spPr>
        <p:txBody>
          <a:bodyPr>
            <a:normAutofit/>
          </a:bodyPr>
          <a:lstStyle/>
          <a:p>
            <a:pPr algn="just">
              <a:buNone/>
            </a:pPr>
            <a:r>
              <a:rPr lang="uk-UA" sz="1500" dirty="0" smtClean="0"/>
              <a:t>		</a:t>
            </a:r>
            <a:r>
              <a:rPr lang="uk-UA" sz="1400" dirty="0" smtClean="0">
                <a:latin typeface="Times New Roman" pitchFamily="18" charset="0"/>
                <a:cs typeface="Times New Roman" pitchFamily="18" charset="0"/>
              </a:rPr>
              <a:t>Головною метою корпоративного управління є отримання частини прибутку, яку називають дивідендом. </a:t>
            </a:r>
            <a:r>
              <a:rPr lang="uk-UA" sz="1400" b="1" i="1" dirty="0" smtClean="0">
                <a:latin typeface="Times New Roman" pitchFamily="18" charset="0"/>
                <a:cs typeface="Times New Roman" pitchFamily="18" charset="0"/>
              </a:rPr>
              <a:t>Дивіденд</a:t>
            </a:r>
            <a:r>
              <a:rPr lang="uk-UA" sz="1400" i="1"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 це частина прибутку (платіж), що проводиться на користь власника (довірених осіб власника) корпоративних прав, емітованих юридичною особою внаслідок розподілу частини її прибутку.</a:t>
            </a:r>
            <a:endParaRPr lang="ru-RU" sz="1400" dirty="0" smtClean="0">
              <a:latin typeface="Times New Roman" pitchFamily="18" charset="0"/>
              <a:cs typeface="Times New Roman" pitchFamily="18" charset="0"/>
            </a:endParaRPr>
          </a:p>
          <a:p>
            <a:pPr algn="just">
              <a:buNone/>
            </a:pPr>
            <a:r>
              <a:rPr lang="uk-UA" sz="1400" dirty="0" smtClean="0">
                <a:latin typeface="Times New Roman" pitchFamily="18" charset="0"/>
                <a:cs typeface="Times New Roman" pitchFamily="18" charset="0"/>
              </a:rPr>
              <a:t>		Однак корпоративні права є втіленням частки (паю) в капіталі конкретних підприємств. Рух корпоративних цінних паперів, або паїв, залежить від ефективності діяльності підприємств-емітентів. Тому, досліджуючи особливості корпоративного управління, обов'язково слід мати на увазі специфіку управління цими підприємствами (корпораціями) з погляду </a:t>
            </a:r>
            <a:r>
              <a:rPr lang="uk-UA" sz="1400" b="1" i="1" dirty="0" smtClean="0">
                <a:latin typeface="Times New Roman" pitchFamily="18" charset="0"/>
                <a:cs typeface="Times New Roman" pitchFamily="18" charset="0"/>
              </a:rPr>
              <a:t>узгодження інтересів власників і менеджменту</a:t>
            </a:r>
            <a:r>
              <a:rPr lang="uk-UA"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pPr algn="just">
              <a:buNone/>
            </a:pPr>
            <a:r>
              <a:rPr lang="uk-UA" sz="1400" dirty="0" smtClean="0">
                <a:latin typeface="Times New Roman" pitchFamily="18" charset="0"/>
                <a:cs typeface="Times New Roman" pitchFamily="18" charset="0"/>
              </a:rPr>
              <a:t>		Корпоративне управління розглядає здійснення господарських операцій працівниками й управління менеджерами виходячи з найбільшої ефективності діяльності корпорації не тільки з погляду менеджменту організації, а й її власників. Не завжди інтереси власників та корпорації (як підприємства) збігаються. Тому корпоративне управління в системі загального менеджменту спрямоване на отримання кінцевого результату, яким є найбільш оптимальне узгодження інтересів суб'єктів корпоративних відносин – власників, менеджерів, працівників, суспільства. Ці інтереси, як правило, різні, їх узгодження в корпораціях здійснюється через реалізацію повноважень і відповідальності.</a:t>
            </a:r>
            <a:endParaRPr lang="ru-RU" sz="1400" dirty="0" smtClean="0">
              <a:latin typeface="Times New Roman" pitchFamily="18" charset="0"/>
              <a:cs typeface="Times New Roman" pitchFamily="18" charset="0"/>
            </a:endParaRPr>
          </a:p>
          <a:p>
            <a:pPr algn="just"/>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08720"/>
            <a:ext cx="8229600" cy="5757272"/>
          </a:xfrm>
        </p:spPr>
        <p:txBody>
          <a:bodyPr>
            <a:normAutofit/>
          </a:bodyPr>
          <a:lstStyle/>
          <a:p>
            <a:pPr marL="0" indent="457200" algn="just">
              <a:spcBef>
                <a:spcPts val="0"/>
              </a:spcBef>
              <a:buNone/>
            </a:pPr>
            <a:r>
              <a:rPr lang="uk-UA" sz="1400" dirty="0" smtClean="0">
                <a:latin typeface="Times New Roman" panose="02020603050405020304" pitchFamily="18" charset="0"/>
                <a:cs typeface="Times New Roman" panose="02020603050405020304" pitchFamily="18" charset="0"/>
              </a:rPr>
              <a:t>Корпорація (від латинського слова «</a:t>
            </a:r>
            <a:r>
              <a:rPr lang="uk-UA" sz="1400" dirty="0" err="1" smtClean="0">
                <a:latin typeface="Times New Roman" panose="02020603050405020304" pitchFamily="18" charset="0"/>
                <a:cs typeface="Times New Roman" panose="02020603050405020304" pitchFamily="18" charset="0"/>
              </a:rPr>
              <a:t>corporation</a:t>
            </a:r>
            <a:r>
              <a:rPr lang="uk-UA" sz="1400" dirty="0" smtClean="0">
                <a:latin typeface="Times New Roman" panose="02020603050405020304" pitchFamily="18" charset="0"/>
                <a:cs typeface="Times New Roman" panose="02020603050405020304" pitchFamily="18" charset="0"/>
              </a:rPr>
              <a:t>» — співтовариство, об’єднання) - товариство, в якому на основі централізації капіталів здійснюється колективне присвоєння результатів виробничої діяльності. </a:t>
            </a:r>
            <a:r>
              <a:rPr lang="uk-UA" sz="1400" b="1" dirty="0" smtClean="0">
                <a:latin typeface="Times New Roman" panose="02020603050405020304" pitchFamily="18" charset="0"/>
                <a:cs typeface="Times New Roman" panose="02020603050405020304" pitchFamily="18" charset="0"/>
              </a:rPr>
              <a:t>Корпораціями</a:t>
            </a:r>
            <a:r>
              <a:rPr lang="uk-UA" sz="1400" dirty="0" smtClean="0">
                <a:latin typeface="Times New Roman" panose="02020603050405020304" pitchFamily="18" charset="0"/>
                <a:cs typeface="Times New Roman" panose="02020603050405020304" pitchFamily="18" charset="0"/>
              </a:rPr>
              <a:t> в сучасній економічній і правовій літературі називаються господарські товариства (насамперед акціонерні товариства), які мають статус юридичної особи, утворені шляхом об’єднання майна засновників і існують незалежно від зміни конкретних учасників.</a:t>
            </a:r>
          </a:p>
          <a:p>
            <a:pPr marL="0" indent="457200" algn="just">
              <a:spcBef>
                <a:spcPts val="0"/>
              </a:spcBef>
              <a:buNone/>
            </a:pPr>
            <a:r>
              <a:rPr lang="uk-UA" sz="1400" dirty="0" smtClean="0">
                <a:latin typeface="Times New Roman" panose="02020603050405020304" pitchFamily="18" charset="0"/>
                <a:cs typeface="Times New Roman" panose="02020603050405020304" pitchFamily="18" charset="0"/>
              </a:rPr>
              <a:t>В свою чергу в українському законодавстві термін «корпорація» застосовується для позначення одного з видів об’єднань підприємств. У Господарському кодексі України зазначається, що </a:t>
            </a:r>
            <a:r>
              <a:rPr lang="uk-UA" sz="1400" b="1" dirty="0" smtClean="0">
                <a:latin typeface="Times New Roman" panose="02020603050405020304" pitchFamily="18" charset="0"/>
                <a:cs typeface="Times New Roman" panose="02020603050405020304" pitchFamily="18" charset="0"/>
              </a:rPr>
              <a:t>«Корпорація</a:t>
            </a:r>
            <a:r>
              <a:rPr lang="uk-UA" sz="1400" dirty="0">
                <a:latin typeface="Times New Roman" panose="02020603050405020304" pitchFamily="18" charset="0"/>
                <a:cs typeface="Times New Roman" panose="02020603050405020304" pitchFamily="18" charset="0"/>
              </a:rPr>
              <a:t> </a:t>
            </a:r>
            <a:r>
              <a:rPr lang="uk-UA" sz="1400" dirty="0" smtClean="0">
                <a:latin typeface="Times New Roman" panose="02020603050405020304" pitchFamily="18" charset="0"/>
                <a:cs typeface="Times New Roman" panose="02020603050405020304" pitchFamily="18" charset="0"/>
              </a:rPr>
              <a:t>- це договірне об’єднання, створене на основі об’єднання виробничих, наукових і комерційних інтересів підприємств, які об’єдналися, з передачею ними окремих повноважень централізованого регулювання діяльності кожного з учасників органам управління корпорації».</a:t>
            </a:r>
          </a:p>
          <a:p>
            <a:pPr algn="just">
              <a:spcBef>
                <a:spcPts val="0"/>
              </a:spcBef>
            </a:pPr>
            <a:r>
              <a:rPr lang="uk-UA" sz="1400" dirty="0" smtClean="0">
                <a:latin typeface="Times New Roman" panose="02020603050405020304" pitchFamily="18" charset="0"/>
                <a:cs typeface="Times New Roman" panose="02020603050405020304" pitchFamily="18" charset="0"/>
              </a:rPr>
              <a:t>Закон України</a:t>
            </a:r>
            <a:r>
              <a:rPr lang="uk-UA" sz="1400" b="1" dirty="0" smtClean="0">
                <a:latin typeface="Times New Roman" panose="02020603050405020304" pitchFamily="18" charset="0"/>
                <a:cs typeface="Times New Roman" panose="02020603050405020304" pitchFamily="18" charset="0"/>
              </a:rPr>
              <a:t> Про державне регулювання ринку цінних паперів в Україні визначає корпоративне управління</a:t>
            </a:r>
            <a:r>
              <a:rPr lang="uk-UA" sz="1400" dirty="0" smtClean="0">
                <a:latin typeface="Times New Roman" panose="02020603050405020304" pitchFamily="18" charset="0"/>
                <a:cs typeface="Times New Roman" panose="02020603050405020304" pitchFamily="18" charset="0"/>
              </a:rPr>
              <a:t> як систему відносин, яка визначає правила та процедури прийняття рішень щодо діяльності господарського товариства та здійснення контролю, а також розподіл прав і обов’язків між органами товариства та його учасниками стосовно управління товариством.</a:t>
            </a:r>
          </a:p>
          <a:p>
            <a:pPr marL="0" indent="457200" algn="just">
              <a:spcBef>
                <a:spcPts val="0"/>
              </a:spcBef>
              <a:buNone/>
            </a:pPr>
            <a:r>
              <a:rPr lang="uk-UA" sz="1400" dirty="0" smtClean="0">
                <a:latin typeface="Times New Roman" panose="02020603050405020304" pitchFamily="18" charset="0"/>
                <a:cs typeface="Times New Roman" panose="02020603050405020304" pitchFamily="18" charset="0"/>
              </a:rPr>
              <a:t>Загалом, корпоративне управління можна розглядати як управління </a:t>
            </a:r>
            <a:r>
              <a:rPr lang="uk-UA" sz="1400" b="1" dirty="0" smtClean="0">
                <a:latin typeface="Times New Roman" panose="02020603050405020304" pitchFamily="18" charset="0"/>
                <a:cs typeface="Times New Roman" panose="02020603050405020304" pitchFamily="18" charset="0"/>
              </a:rPr>
              <a:t>корпоративними правами</a:t>
            </a:r>
            <a:r>
              <a:rPr lang="uk-UA" sz="1400" dirty="0" smtClean="0">
                <a:latin typeface="Times New Roman" panose="02020603050405020304" pitchFamily="18" charset="0"/>
                <a:cs typeface="Times New Roman" panose="02020603050405020304" pitchFamily="18" charset="0"/>
              </a:rPr>
              <a:t>. Це означає, що власник таких прав має право власності на частку у статутному капіталі господарського товариства, включаючи права на управління, отримання частини відповідного прибутку товариства, а також на частину активів у випадку ліквідації даного суб’єкта господарювання.</a:t>
            </a:r>
          </a:p>
          <a:p>
            <a:pPr marL="0" indent="457200" algn="just">
              <a:spcBef>
                <a:spcPts val="0"/>
              </a:spcBef>
              <a:buNone/>
            </a:pPr>
            <a:r>
              <a:rPr lang="uk-UA" sz="1400" dirty="0" smtClean="0">
                <a:latin typeface="Times New Roman" panose="02020603050405020304" pitchFamily="18" charset="0"/>
                <a:cs typeface="Times New Roman" panose="02020603050405020304" pitchFamily="18" charset="0"/>
              </a:rPr>
              <a:t>У широкому розумінні корпоративне управління розглядають як систему, за допомогою якої спрямовують та контролюють діяльність господарського товариства. У рамках корпоративного управління визначається, яким чином інвестори здійснюють контроль за діяльністю менеджерів, а також яку відповідальність несуть менеджери перед інвесторами за результати діяльності товариства.</a:t>
            </a:r>
          </a:p>
          <a:p>
            <a:pPr marL="0" indent="457200" algn="just">
              <a:spcBef>
                <a:spcPts val="0"/>
              </a:spcBef>
              <a:buNone/>
            </a:pPr>
            <a:r>
              <a:rPr lang="uk-UA" sz="1400" dirty="0" smtClean="0">
                <a:latin typeface="Times New Roman" panose="02020603050405020304" pitchFamily="18" charset="0"/>
                <a:cs typeface="Times New Roman" panose="02020603050405020304" pitchFamily="18" charset="0"/>
              </a:rPr>
              <a:t>Таким чином, </a:t>
            </a:r>
            <a:r>
              <a:rPr lang="uk-UA" sz="1400" b="1" dirty="0" smtClean="0">
                <a:latin typeface="Times New Roman" panose="02020603050405020304" pitchFamily="18" charset="0"/>
                <a:cs typeface="Times New Roman" panose="02020603050405020304" pitchFamily="18" charset="0"/>
              </a:rPr>
              <a:t>корпоративне управління - </a:t>
            </a:r>
            <a:r>
              <a:rPr lang="uk-UA" sz="1400" dirty="0" smtClean="0">
                <a:latin typeface="Times New Roman" panose="02020603050405020304" pitchFamily="18" charset="0"/>
                <a:cs typeface="Times New Roman" panose="02020603050405020304" pitchFamily="18" charset="0"/>
              </a:rPr>
              <a:t>це система взаємовідносин між власниками (акціонерами) та виконавчими органами господарського товариства щодо управління його діяльністю.</a:t>
            </a:r>
          </a:p>
          <a:p>
            <a:pPr marL="0" indent="457200" algn="just">
              <a:spcBef>
                <a:spcPts val="0"/>
              </a:spcBef>
              <a:buNone/>
            </a:pP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76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6093296"/>
          </a:xfrm>
        </p:spPr>
        <p:txBody>
          <a:bodyPr>
            <a:noAutofit/>
          </a:bodyPr>
          <a:lstStyle/>
          <a:p>
            <a:pPr marL="0" indent="457200" algn="just">
              <a:buNone/>
            </a:pPr>
            <a:r>
              <a:rPr lang="uk-UA" sz="1400" dirty="0" smtClean="0">
                <a:latin typeface="Times New Roman" panose="02020603050405020304" pitchFamily="18" charset="0"/>
                <a:cs typeface="Times New Roman" panose="02020603050405020304" pitchFamily="18" charset="0"/>
              </a:rPr>
              <a:t>Розглядаючи суть корпоративного управління необхідно виділити декілька </a:t>
            </a:r>
            <a:r>
              <a:rPr lang="uk-UA" sz="1400" b="1" dirty="0" smtClean="0">
                <a:latin typeface="Times New Roman" panose="02020603050405020304" pitchFamily="18" charset="0"/>
                <a:cs typeface="Times New Roman" panose="02020603050405020304" pitchFamily="18" charset="0"/>
              </a:rPr>
              <a:t>характерних рис, які становлять найбільше зацікавлення у інвесторів:</a:t>
            </a:r>
          </a:p>
          <a:p>
            <a:pPr algn="just"/>
            <a:r>
              <a:rPr lang="uk-UA" sz="1400" dirty="0" smtClean="0">
                <a:latin typeface="Times New Roman" panose="02020603050405020304" pitchFamily="18" charset="0"/>
                <a:cs typeface="Times New Roman" panose="02020603050405020304" pitchFamily="18" charset="0"/>
              </a:rPr>
              <a:t>самостійність корпоративного підприємства як юридичної особи;</a:t>
            </a:r>
          </a:p>
          <a:p>
            <a:pPr algn="just"/>
            <a:r>
              <a:rPr lang="uk-UA" sz="1400" dirty="0" smtClean="0">
                <a:latin typeface="Times New Roman" panose="02020603050405020304" pitchFamily="18" charset="0"/>
                <a:cs typeface="Times New Roman" panose="02020603050405020304" pitchFamily="18" charset="0"/>
              </a:rPr>
              <a:t>централізована система управління;</a:t>
            </a:r>
          </a:p>
          <a:p>
            <a:pPr algn="just"/>
            <a:r>
              <a:rPr lang="uk-UA" sz="1400" dirty="0" smtClean="0">
                <a:latin typeface="Times New Roman" panose="02020603050405020304" pitchFamily="18" charset="0"/>
                <a:cs typeface="Times New Roman" panose="02020603050405020304" pitchFamily="18" charset="0"/>
              </a:rPr>
              <a:t>отримання прибутку </a:t>
            </a:r>
            <a:r>
              <a:rPr lang="uk-UA" sz="1400" dirty="0" err="1" smtClean="0">
                <a:latin typeface="Times New Roman" panose="02020603050405020304" pitchFamily="18" charset="0"/>
                <a:cs typeface="Times New Roman" panose="02020603050405020304" pitchFamily="18" charset="0"/>
              </a:rPr>
              <a:t>пропорційно</a:t>
            </a:r>
            <a:r>
              <a:rPr lang="uk-UA" sz="1400" dirty="0" smtClean="0">
                <a:latin typeface="Times New Roman" panose="02020603050405020304" pitchFamily="18" charset="0"/>
                <a:cs typeface="Times New Roman" panose="02020603050405020304" pitchFamily="18" charset="0"/>
              </a:rPr>
              <a:t> до вкладених коштів;</a:t>
            </a:r>
          </a:p>
          <a:p>
            <a:pPr algn="just"/>
            <a:r>
              <a:rPr lang="uk-UA" sz="1400" dirty="0" smtClean="0">
                <a:latin typeface="Times New Roman" panose="02020603050405020304" pitchFamily="18" charset="0"/>
                <a:cs typeface="Times New Roman" panose="02020603050405020304" pitchFamily="18" charset="0"/>
              </a:rPr>
              <a:t>обмежена відповідальність, яку несуть індивідуальні інвестори;</a:t>
            </a:r>
          </a:p>
          <a:p>
            <a:pPr algn="just"/>
            <a:r>
              <a:rPr lang="uk-UA" sz="1400" dirty="0" smtClean="0">
                <a:latin typeface="Times New Roman" panose="02020603050405020304" pitchFamily="18" charset="0"/>
                <a:cs typeface="Times New Roman" panose="02020603050405020304" pitchFamily="18" charset="0"/>
              </a:rPr>
              <a:t>можливість передачі акцій (тобто частини права власності на підприємство) іншим особам.</a:t>
            </a:r>
          </a:p>
          <a:p>
            <a:pPr marL="0" indent="0" algn="just">
              <a:buNone/>
            </a:pPr>
            <a:r>
              <a:rPr lang="uk-UA" sz="1400" dirty="0" smtClean="0">
                <a:latin typeface="Times New Roman" panose="02020603050405020304" pitchFamily="18" charset="0"/>
                <a:cs typeface="Times New Roman" panose="02020603050405020304" pitchFamily="18" charset="0"/>
              </a:rPr>
              <a:t>Існує ряд </a:t>
            </a:r>
            <a:r>
              <a:rPr lang="uk-UA" sz="1400" b="1" dirty="0" smtClean="0">
                <a:latin typeface="Times New Roman" panose="02020603050405020304" pitchFamily="18" charset="0"/>
                <a:cs typeface="Times New Roman" panose="02020603050405020304" pitchFamily="18" charset="0"/>
              </a:rPr>
              <a:t>проблем корпоративного управління</a:t>
            </a:r>
            <a:r>
              <a:rPr lang="uk-UA" sz="1400" dirty="0" smtClean="0">
                <a:latin typeface="Times New Roman" panose="02020603050405020304" pitchFamily="18" charset="0"/>
                <a:cs typeface="Times New Roman" panose="02020603050405020304" pitchFamily="18" charset="0"/>
              </a:rPr>
              <a:t>, серед яких:</a:t>
            </a:r>
          </a:p>
          <a:p>
            <a:pPr algn="just"/>
            <a:r>
              <a:rPr lang="uk-UA" sz="1400" dirty="0" smtClean="0">
                <a:latin typeface="Times New Roman" panose="02020603050405020304" pitchFamily="18" charset="0"/>
                <a:cs typeface="Times New Roman" panose="02020603050405020304" pitchFamily="18" charset="0"/>
              </a:rPr>
              <a:t>суперечність функцій володіння та управління діяльністю корпорації;</a:t>
            </a:r>
          </a:p>
          <a:p>
            <a:pPr algn="just"/>
            <a:r>
              <a:rPr lang="uk-UA" sz="1400" dirty="0" smtClean="0">
                <a:latin typeface="Times New Roman" panose="02020603050405020304" pitchFamily="18" charset="0"/>
                <a:cs typeface="Times New Roman" panose="02020603050405020304" pitchFamily="18" charset="0"/>
              </a:rPr>
              <a:t>пасивність акціонерів щодо участі в управлінні корпорацією у випадку високої розпорошеності капіталу між значною кількістю власників;</a:t>
            </a:r>
          </a:p>
          <a:p>
            <a:pPr algn="just"/>
            <a:r>
              <a:rPr lang="uk-UA" sz="1400" dirty="0" smtClean="0">
                <a:latin typeface="Times New Roman" panose="02020603050405020304" pitchFamily="18" charset="0"/>
                <a:cs typeface="Times New Roman" panose="02020603050405020304" pitchFamily="18" charset="0"/>
              </a:rPr>
              <a:t>забезпечення інтересів дрібних інвесторів;</a:t>
            </a:r>
          </a:p>
          <a:p>
            <a:pPr algn="just"/>
            <a:r>
              <a:rPr lang="uk-UA" sz="1400" dirty="0" smtClean="0">
                <a:latin typeface="Times New Roman" panose="02020603050405020304" pitchFamily="18" charset="0"/>
                <a:cs typeface="Times New Roman" panose="02020603050405020304" pitchFamily="18" charset="0"/>
              </a:rPr>
              <a:t>суперечності між різними групами інвесторів;</a:t>
            </a:r>
          </a:p>
          <a:p>
            <a:pPr algn="just"/>
            <a:r>
              <a:rPr lang="uk-UA" sz="1400" dirty="0" smtClean="0">
                <a:latin typeface="Times New Roman" panose="02020603050405020304" pitchFamily="18" charset="0"/>
                <a:cs typeface="Times New Roman" panose="02020603050405020304" pitchFamily="18" charset="0"/>
              </a:rPr>
              <a:t>між виконавчими та контролюючими органами управління корпорацій.</a:t>
            </a:r>
          </a:p>
          <a:p>
            <a:pPr marL="0" indent="457200" algn="just">
              <a:buNone/>
            </a:pPr>
            <a:r>
              <a:rPr lang="uk-UA" sz="1400" dirty="0" smtClean="0">
                <a:latin typeface="Times New Roman" panose="02020603050405020304" pitchFamily="18" charset="0"/>
                <a:cs typeface="Times New Roman" panose="02020603050405020304" pitchFamily="18" charset="0"/>
              </a:rPr>
              <a:t>Виходячи з вище сказаного, можна стверджувати, що </a:t>
            </a:r>
            <a:r>
              <a:rPr lang="uk-UA" sz="1400" b="1" dirty="0" smtClean="0">
                <a:latin typeface="Times New Roman" panose="02020603050405020304" pitchFamily="18" charset="0"/>
                <a:cs typeface="Times New Roman" panose="02020603050405020304" pitchFamily="18" charset="0"/>
              </a:rPr>
              <a:t>головна функція корпоративного управління </a:t>
            </a:r>
            <a:r>
              <a:rPr lang="uk-UA" sz="1400" dirty="0" smtClean="0">
                <a:latin typeface="Times New Roman" panose="02020603050405020304" pitchFamily="18" charset="0"/>
                <a:cs typeface="Times New Roman" panose="02020603050405020304" pitchFamily="18" charset="0"/>
              </a:rPr>
              <a:t>— забезпечення діяльності корпорації в інтересах її власників (акціонерів), які надали фінансові ресурси для її розвитку, а також в інтересах інших зацікавлених осіб.</a:t>
            </a:r>
          </a:p>
          <a:p>
            <a:pPr marL="0" indent="457200" algn="just">
              <a:buNone/>
            </a:pPr>
            <a:r>
              <a:rPr lang="uk-UA" sz="1400" b="1" dirty="0" smtClean="0">
                <a:latin typeface="Times New Roman" panose="02020603050405020304" pitchFamily="18" charset="0"/>
                <a:cs typeface="Times New Roman" panose="02020603050405020304" pitchFamily="18" charset="0"/>
              </a:rPr>
              <a:t>Значення корпоративного управління для держави</a:t>
            </a:r>
            <a:r>
              <a:rPr lang="uk-UA" sz="1400" dirty="0" smtClean="0">
                <a:latin typeface="Times New Roman" panose="02020603050405020304" pitchFamily="18" charset="0"/>
                <a:cs typeface="Times New Roman" panose="02020603050405020304" pitchFamily="18" charset="0"/>
              </a:rPr>
              <a:t> проявляється в його впливі на економічний та соціальний розвиток країни через: </a:t>
            </a:r>
          </a:p>
          <a:p>
            <a:pPr algn="just"/>
            <a:r>
              <a:rPr lang="uk-UA" sz="1400" dirty="0" smtClean="0">
                <a:latin typeface="Times New Roman" panose="02020603050405020304" pitchFamily="18" charset="0"/>
                <a:cs typeface="Times New Roman" panose="02020603050405020304" pitchFamily="18" charset="0"/>
              </a:rPr>
              <a:t>підвищення довіри та забезпечення впевненості інвесторів;</a:t>
            </a:r>
          </a:p>
          <a:p>
            <a:pPr algn="just"/>
            <a:r>
              <a:rPr lang="uk-UA" sz="1400" dirty="0" smtClean="0">
                <a:latin typeface="Times New Roman" panose="02020603050405020304" pitchFamily="18" charset="0"/>
                <a:cs typeface="Times New Roman" panose="02020603050405020304" pitchFamily="18" charset="0"/>
              </a:rPr>
              <a:t>підвищення ефективності використання капіталу та діяльності товариств;</a:t>
            </a:r>
          </a:p>
          <a:p>
            <a:pPr algn="just"/>
            <a:r>
              <a:rPr lang="uk-UA" sz="1400" dirty="0" smtClean="0">
                <a:latin typeface="Times New Roman" panose="02020603050405020304" pitchFamily="18" charset="0"/>
                <a:cs typeface="Times New Roman" panose="02020603050405020304" pitchFamily="18" charset="0"/>
              </a:rPr>
              <a:t>врахування інтересів широкого кола зацікавлених осіб; </a:t>
            </a:r>
            <a:endParaRPr lang="en-US" sz="1400" b="1" dirty="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сприяння розвитку системи фінансових інституцій.</a:t>
            </a:r>
            <a:r>
              <a:rPr lang="uk-UA" sz="1400" dirty="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сприяння </a:t>
            </a:r>
            <a:r>
              <a:rPr lang="uk-UA" sz="1400" dirty="0">
                <a:latin typeface="Times New Roman" panose="02020603050405020304" pitchFamily="18" charset="0"/>
                <a:cs typeface="Times New Roman" panose="02020603050405020304" pitchFamily="18" charset="0"/>
              </a:rPr>
              <a:t>розвитку системи </a:t>
            </a:r>
            <a:r>
              <a:rPr lang="uk-UA" sz="1400" dirty="0" smtClean="0">
                <a:latin typeface="Times New Roman" panose="02020603050405020304" pitchFamily="18" charset="0"/>
                <a:cs typeface="Times New Roman" panose="02020603050405020304" pitchFamily="18" charset="0"/>
              </a:rPr>
              <a:t>інвестування</a:t>
            </a:r>
            <a:r>
              <a:rPr lang="en-US" sz="1400" dirty="0">
                <a:latin typeface="Times New Roman" panose="02020603050405020304" pitchFamily="18" charset="0"/>
                <a:cs typeface="Times New Roman" panose="02020603050405020304" pitchFamily="18" charset="0"/>
              </a:rPr>
              <a:t>.</a:t>
            </a:r>
            <a:endParaRPr lang="uk-UA" sz="1400" dirty="0" smtClean="0">
              <a:latin typeface="Times New Roman" panose="02020603050405020304" pitchFamily="18" charset="0"/>
              <a:cs typeface="Times New Roman" panose="02020603050405020304" pitchFamily="18" charset="0"/>
            </a:endParaRPr>
          </a:p>
          <a:p>
            <a:endParaRPr lang="ru-RU" sz="1400" dirty="0"/>
          </a:p>
        </p:txBody>
      </p:sp>
    </p:spTree>
    <p:extLst>
      <p:ext uri="{BB962C8B-B14F-4D97-AF65-F5344CB8AC3E}">
        <p14:creationId xmlns:p14="http://schemas.microsoft.com/office/powerpoint/2010/main" val="303258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7424"/>
            <a:ext cx="8229600" cy="2304256"/>
          </a:xfrm>
        </p:spPr>
        <p:txBody>
          <a:bodyPr>
            <a:noAutofit/>
          </a:bodyPr>
          <a:lstStyle/>
          <a:p>
            <a:pPr algn="ctr"/>
            <a:r>
              <a:rPr lang="uk-UA" sz="3600" b="1" dirty="0" smtClean="0">
                <a:latin typeface="Times New Roman" panose="02020603050405020304" pitchFamily="18" charset="0"/>
                <a:cs typeface="Times New Roman" panose="02020603050405020304" pitchFamily="18" charset="0"/>
              </a:rPr>
              <a:t/>
            </a:r>
            <a:br>
              <a:rPr lang="uk-UA" sz="3600" b="1" dirty="0" smtClean="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
            </a:r>
            <a:br>
              <a:rPr lang="uk-UA" sz="3600" b="1" dirty="0">
                <a:latin typeface="Times New Roman" panose="02020603050405020304" pitchFamily="18" charset="0"/>
                <a:cs typeface="Times New Roman" panose="02020603050405020304" pitchFamily="18" charset="0"/>
              </a:rPr>
            </a:br>
            <a:r>
              <a:rPr lang="uk-UA" sz="3600" b="1" i="1" dirty="0" smtClean="0">
                <a:latin typeface="Times New Roman" panose="02020603050405020304" pitchFamily="18" charset="0"/>
                <a:cs typeface="Times New Roman" panose="02020603050405020304" pitchFamily="18" charset="0"/>
              </a:rPr>
              <a:t>1.2. Суб’єкти та об’єкти корпоративного управління</a:t>
            </a:r>
            <a:br>
              <a:rPr lang="uk-UA" sz="3600" b="1" i="1" dirty="0" smtClean="0">
                <a:latin typeface="Times New Roman" panose="02020603050405020304" pitchFamily="18" charset="0"/>
                <a:cs typeface="Times New Roman" panose="02020603050405020304" pitchFamily="18" charset="0"/>
              </a:rPr>
            </a:br>
            <a:endParaRPr lang="uk-UA" sz="3600"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28800"/>
            <a:ext cx="8229600" cy="5112568"/>
          </a:xfrm>
        </p:spPr>
        <p:txBody>
          <a:bodyPr>
            <a:noAutofit/>
          </a:bodyPr>
          <a:lstStyle/>
          <a:p>
            <a:pPr marL="0" indent="457200" algn="just">
              <a:buNone/>
            </a:pPr>
            <a:r>
              <a:rPr lang="uk-UA" sz="1400" dirty="0" smtClean="0">
                <a:latin typeface="Times New Roman" panose="02020603050405020304" pitchFamily="18" charset="0"/>
                <a:cs typeface="Times New Roman" panose="02020603050405020304" pitchFamily="18" charset="0"/>
              </a:rPr>
              <a:t>Корпоративне управління являє собою систему відносин між органами товариства, його акціонерами і будь-якими іншими третіми особами. Відповідно</a:t>
            </a:r>
            <a:r>
              <a:rPr lang="uk-UA" sz="1400" b="1" dirty="0" smtClean="0">
                <a:latin typeface="Times New Roman" panose="02020603050405020304" pitchFamily="18" charset="0"/>
                <a:cs typeface="Times New Roman" panose="02020603050405020304" pitchFamily="18" charset="0"/>
              </a:rPr>
              <a:t>, суб’єктами корпоративних відносин </a:t>
            </a:r>
            <a:r>
              <a:rPr lang="uk-UA" sz="1400" dirty="0" smtClean="0">
                <a:latin typeface="Times New Roman" panose="02020603050405020304" pitchFamily="18" charset="0"/>
                <a:cs typeface="Times New Roman" panose="02020603050405020304" pitchFamily="18" charset="0"/>
              </a:rPr>
              <a:t>виступають:</a:t>
            </a:r>
          </a:p>
          <a:p>
            <a:pPr lvl="0" algn="just" fontAlgn="base"/>
            <a:r>
              <a:rPr lang="uk-UA" sz="1400" b="1" dirty="0" smtClean="0">
                <a:latin typeface="Times New Roman" panose="02020603050405020304" pitchFamily="18" charset="0"/>
                <a:cs typeface="Times New Roman" panose="02020603050405020304" pitchFamily="18" charset="0"/>
              </a:rPr>
              <a:t>Емітенти</a:t>
            </a:r>
            <a:r>
              <a:rPr lang="uk-UA" sz="1400" dirty="0" smtClean="0">
                <a:latin typeface="Times New Roman" panose="02020603050405020304" pitchFamily="18" charset="0"/>
                <a:cs typeface="Times New Roman" panose="02020603050405020304" pitchFamily="18" charset="0"/>
              </a:rPr>
              <a:t> - як правило, це акціонерні товариства, товариства з обмеженою відповідальністю;</a:t>
            </a:r>
          </a:p>
          <a:p>
            <a:pPr lvl="0" algn="just" fontAlgn="base"/>
            <a:r>
              <a:rPr lang="uk-UA" sz="1400" b="1" dirty="0" smtClean="0">
                <a:latin typeface="Times New Roman" panose="02020603050405020304" pitchFamily="18" charset="0"/>
                <a:cs typeface="Times New Roman" panose="02020603050405020304" pitchFamily="18" charset="0"/>
              </a:rPr>
              <a:t>Акціонери</a:t>
            </a:r>
            <a:r>
              <a:rPr lang="uk-UA" sz="1400" dirty="0" smtClean="0">
                <a:latin typeface="Times New Roman" panose="02020603050405020304" pitchFamily="18" charset="0"/>
                <a:cs typeface="Times New Roman" panose="02020603050405020304" pitchFamily="18" charset="0"/>
              </a:rPr>
              <a:t>, тобто інвестори (юридичні, фізичні особи, держава);</a:t>
            </a:r>
          </a:p>
          <a:p>
            <a:pPr lvl="0" algn="just" fontAlgn="base"/>
            <a:r>
              <a:rPr lang="uk-UA" sz="1400" b="1" dirty="0" smtClean="0">
                <a:latin typeface="Times New Roman" panose="02020603050405020304" pitchFamily="18" charset="0"/>
                <a:cs typeface="Times New Roman" panose="02020603050405020304" pitchFamily="18" charset="0"/>
              </a:rPr>
              <a:t>Менеджери корпоративного підприємства</a:t>
            </a:r>
            <a:r>
              <a:rPr lang="uk-UA" sz="1400" dirty="0" smtClean="0">
                <a:latin typeface="Times New Roman" panose="02020603050405020304" pitchFamily="18" charset="0"/>
                <a:cs typeface="Times New Roman" panose="02020603050405020304" pitchFamily="18" charset="0"/>
              </a:rPr>
              <a:t>;</a:t>
            </a:r>
          </a:p>
          <a:p>
            <a:pPr lvl="0" algn="just" fontAlgn="base"/>
            <a:r>
              <a:rPr lang="uk-UA" sz="1400" b="1" dirty="0" smtClean="0">
                <a:latin typeface="Times New Roman" panose="02020603050405020304" pitchFamily="18" charset="0"/>
                <a:cs typeface="Times New Roman" panose="02020603050405020304" pitchFamily="18" charset="0"/>
              </a:rPr>
              <a:t>Держава в особі органів державної влади і місцевого самоврядування</a:t>
            </a:r>
            <a:r>
              <a:rPr lang="uk-UA" sz="1400" dirty="0" smtClean="0">
                <a:latin typeface="Times New Roman" panose="02020603050405020304" pitchFamily="18" charset="0"/>
                <a:cs typeface="Times New Roman" panose="02020603050405020304" pitchFamily="18" charset="0"/>
              </a:rPr>
              <a:t>;</a:t>
            </a:r>
          </a:p>
          <a:p>
            <a:pPr lvl="0" algn="just" fontAlgn="base"/>
            <a:r>
              <a:rPr lang="uk-UA" sz="1400" b="1" dirty="0" smtClean="0">
                <a:latin typeface="Times New Roman" panose="02020603050405020304" pitchFamily="18" charset="0"/>
                <a:cs typeface="Times New Roman" panose="02020603050405020304" pitchFamily="18" charset="0"/>
              </a:rPr>
              <a:t>Кредитори та інші зацікавлені особи</a:t>
            </a:r>
            <a:r>
              <a:rPr lang="uk-UA" sz="1400" dirty="0" smtClean="0">
                <a:latin typeface="Times New Roman" panose="02020603050405020304" pitchFamily="18" charset="0"/>
                <a:cs typeface="Times New Roman" panose="02020603050405020304" pitchFamily="18" charset="0"/>
              </a:rPr>
              <a:t>, які тим чи іншім способом втягуються в процес функціонування підприємства.</a:t>
            </a:r>
          </a:p>
          <a:p>
            <a:pPr marL="0" indent="457200" algn="just">
              <a:buNone/>
            </a:pPr>
            <a:r>
              <a:rPr lang="uk-UA" sz="1400" dirty="0" smtClean="0">
                <a:latin typeface="Times New Roman" panose="02020603050405020304" pitchFamily="18" charset="0"/>
                <a:cs typeface="Times New Roman" panose="02020603050405020304" pitchFamily="18" charset="0"/>
              </a:rPr>
              <a:t>Ключовою особою серед суб’єктів корпоративних відносин є </a:t>
            </a:r>
            <a:r>
              <a:rPr lang="uk-UA" sz="1400" b="1" dirty="0" smtClean="0">
                <a:latin typeface="Times New Roman" panose="02020603050405020304" pitchFamily="18" charset="0"/>
                <a:cs typeface="Times New Roman" panose="02020603050405020304" pitchFamily="18" charset="0"/>
              </a:rPr>
              <a:t>емітент</a:t>
            </a:r>
            <a:r>
              <a:rPr lang="uk-UA" sz="1400" dirty="0" smtClean="0">
                <a:latin typeface="Times New Roman" panose="02020603050405020304" pitchFamily="18" charset="0"/>
                <a:cs typeface="Times New Roman" panose="02020603050405020304" pitchFamily="18" charset="0"/>
              </a:rPr>
              <a:t>. Саме емітенти є споживачами інвестицій, які вони отримують шляхом випуску цінних паперів. Таким чином вони об’єднують осіб, які інвестують в цінні папери емітента.</a:t>
            </a:r>
          </a:p>
          <a:p>
            <a:pPr marL="0" indent="457200" algn="just">
              <a:buNone/>
            </a:pPr>
            <a:r>
              <a:rPr lang="uk-UA" sz="1400" b="1" dirty="0" smtClean="0">
                <a:latin typeface="Times New Roman" panose="02020603050405020304" pitchFamily="18" charset="0"/>
                <a:cs typeface="Times New Roman" panose="02020603050405020304" pitchFamily="18" charset="0"/>
              </a:rPr>
              <a:t>Акціонери </a:t>
            </a:r>
            <a:r>
              <a:rPr lang="uk-UA" sz="1400" dirty="0" smtClean="0">
                <a:latin typeface="Times New Roman" panose="02020603050405020304" pitchFamily="18" charset="0"/>
                <a:cs typeface="Times New Roman" panose="02020603050405020304" pitchFamily="18" charset="0"/>
              </a:rPr>
              <a:t>купуючи цінні папери забезпечують в такий спосіб саме існування корпорації і виступають постачальниками «ризикового» капіталу, необхідного для її виникнення, розвитку й зростання. Відповідно, інтереси акціонерів повинні бути основними у процесі діяльності корпоративного підприємства.</a:t>
            </a:r>
          </a:p>
          <a:p>
            <a:pPr marL="0" indent="0" algn="just">
              <a:buNone/>
            </a:pPr>
            <a:r>
              <a:rPr lang="uk-UA" sz="1400" b="1" i="1" dirty="0" smtClean="0">
                <a:latin typeface="Times New Roman" panose="02020603050405020304" pitchFamily="18" charset="0"/>
                <a:cs typeface="Times New Roman" panose="02020603050405020304" pitchFamily="18" charset="0"/>
              </a:rPr>
              <a:t>Акціонери несуть найвищі ризики</a:t>
            </a:r>
            <a:r>
              <a:rPr lang="uk-UA" sz="1400" dirty="0" smtClean="0">
                <a:latin typeface="Times New Roman" panose="02020603050405020304" pitchFamily="18" charset="0"/>
                <a:cs typeface="Times New Roman" panose="02020603050405020304" pitchFamily="18" charset="0"/>
              </a:rPr>
              <a:t>:</a:t>
            </a:r>
          </a:p>
          <a:p>
            <a:pPr algn="just"/>
            <a:r>
              <a:rPr lang="uk-UA" sz="1400" dirty="0" smtClean="0">
                <a:latin typeface="Times New Roman" panose="02020603050405020304" pitchFamily="18" charset="0"/>
                <a:cs typeface="Times New Roman" panose="02020603050405020304" pitchFamily="18" charset="0"/>
              </a:rPr>
              <a:t>неотримання грошової винагороди, якщо діяльність корпорації, з певних причин, не приносить прибутку;</a:t>
            </a:r>
          </a:p>
          <a:p>
            <a:pPr algn="just"/>
            <a:r>
              <a:rPr lang="uk-UA" sz="1400" dirty="0" smtClean="0">
                <a:latin typeface="Times New Roman" panose="02020603050405020304" pitchFamily="18" charset="0"/>
                <a:cs typeface="Times New Roman" panose="02020603050405020304" pitchFamily="18" charset="0"/>
              </a:rPr>
              <a:t>у випадку банкрутства корпорації отримують матеріальну компенсацію лише після розрахунку за зобов’язаннями перед всіма іншими групами.</a:t>
            </a:r>
          </a:p>
          <a:p>
            <a:pPr algn="just"/>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64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6093296"/>
          </a:xfrm>
        </p:spPr>
        <p:txBody>
          <a:bodyPr>
            <a:noAutofit/>
          </a:bodyPr>
          <a:lstStyle/>
          <a:p>
            <a:pPr marL="0" indent="457200">
              <a:buNone/>
            </a:pPr>
            <a:r>
              <a:rPr lang="uk-UA" sz="1400" b="1" dirty="0" smtClean="0">
                <a:latin typeface="Times New Roman" panose="02020603050405020304" pitchFamily="18" charset="0"/>
                <a:cs typeface="Times New Roman" panose="02020603050405020304" pitchFamily="18" charset="0"/>
              </a:rPr>
              <a:t>Менеджери</a:t>
            </a:r>
            <a:r>
              <a:rPr lang="uk-UA" sz="1400" dirty="0" smtClean="0">
                <a:latin typeface="Times New Roman" panose="02020603050405020304" pitchFamily="18" charset="0"/>
                <a:cs typeface="Times New Roman" panose="02020603050405020304" pitchFamily="18" charset="0"/>
              </a:rPr>
              <a:t> корпорації представлені різними рівнями, згідно ієрархії управління, від </a:t>
            </a:r>
            <a:r>
              <a:rPr lang="uk-UA" sz="1400" dirty="0" err="1" smtClean="0">
                <a:latin typeface="Times New Roman" panose="02020603050405020304" pitchFamily="18" charset="0"/>
                <a:cs typeface="Times New Roman" panose="02020603050405020304" pitchFamily="18" charset="0"/>
              </a:rPr>
              <a:t>найнищого</a:t>
            </a:r>
            <a:r>
              <a:rPr lang="uk-UA" sz="1400" dirty="0" smtClean="0">
                <a:latin typeface="Times New Roman" panose="02020603050405020304" pitchFamily="18" charset="0"/>
                <a:cs typeface="Times New Roman" panose="02020603050405020304" pitchFamily="18" charset="0"/>
              </a:rPr>
              <a:t> до найвищого. Вони виконують наступні </a:t>
            </a:r>
            <a:r>
              <a:rPr lang="uk-UA" sz="1400" b="1" dirty="0" smtClean="0">
                <a:latin typeface="Times New Roman" panose="02020603050405020304" pitchFamily="18" charset="0"/>
                <a:cs typeface="Times New Roman" panose="02020603050405020304" pitchFamily="18" charset="0"/>
              </a:rPr>
              <a:t>функції:</a:t>
            </a:r>
          </a:p>
          <a:p>
            <a:pPr lvl="0" algn="just" fontAlgn="base"/>
            <a:r>
              <a:rPr lang="uk-UA" sz="1400" b="1" dirty="0" smtClean="0">
                <a:latin typeface="Times New Roman" panose="02020603050405020304" pitchFamily="18" charset="0"/>
                <a:cs typeface="Times New Roman" panose="02020603050405020304" pitchFamily="18" charset="0"/>
              </a:rPr>
              <a:t>Виконавча</a:t>
            </a:r>
            <a:r>
              <a:rPr lang="uk-UA" sz="1400" dirty="0" smtClean="0">
                <a:latin typeface="Times New Roman" panose="02020603050405020304" pitchFamily="18" charset="0"/>
                <a:cs typeface="Times New Roman" panose="02020603050405020304" pitchFamily="18" charset="0"/>
              </a:rPr>
              <a:t>. Забезпечення виконання планів та завдань поставлених власниками чи наглядовою радою корпорації.</a:t>
            </a:r>
          </a:p>
          <a:p>
            <a:pPr lvl="0" algn="just" fontAlgn="base"/>
            <a:r>
              <a:rPr lang="uk-UA" sz="1400" b="1" dirty="0" smtClean="0">
                <a:latin typeface="Times New Roman" panose="02020603050405020304" pitchFamily="18" charset="0"/>
                <a:cs typeface="Times New Roman" panose="02020603050405020304" pitchFamily="18" charset="0"/>
              </a:rPr>
              <a:t>Управлінська</a:t>
            </a:r>
            <a:r>
              <a:rPr lang="uk-UA" sz="1400" dirty="0" smtClean="0">
                <a:latin typeface="Times New Roman" panose="02020603050405020304" pitchFamily="18" charset="0"/>
                <a:cs typeface="Times New Roman" panose="02020603050405020304" pitchFamily="18" charset="0"/>
              </a:rPr>
              <a:t>. Забезпечення функціонування корпорації в найбільш ефективний спосіб; поточне управління діяльністю корпорації.</a:t>
            </a:r>
          </a:p>
          <a:p>
            <a:pPr lvl="0" algn="just" fontAlgn="base"/>
            <a:r>
              <a:rPr lang="uk-UA" sz="1400" b="1" dirty="0" smtClean="0">
                <a:latin typeface="Times New Roman" panose="02020603050405020304" pitchFamily="18" charset="0"/>
                <a:cs typeface="Times New Roman" panose="02020603050405020304" pitchFamily="18" charset="0"/>
              </a:rPr>
              <a:t>Аналітична.</a:t>
            </a:r>
            <a:r>
              <a:rPr lang="uk-UA" sz="1400" dirty="0" smtClean="0">
                <a:latin typeface="Times New Roman" panose="02020603050405020304" pitchFamily="18" charset="0"/>
                <a:cs typeface="Times New Roman" panose="02020603050405020304" pitchFamily="18" charset="0"/>
              </a:rPr>
              <a:t> Дослідження та оцінка зовнішнього і внутрішнього середовища корпорації та розроблення пропозицій щодо її розвитку.</a:t>
            </a:r>
          </a:p>
          <a:p>
            <a:pPr lvl="0" algn="just" fontAlgn="base"/>
            <a:r>
              <a:rPr lang="uk-UA" sz="1400" b="1" dirty="0" smtClean="0">
                <a:latin typeface="Times New Roman" panose="02020603050405020304" pitchFamily="18" charset="0"/>
                <a:cs typeface="Times New Roman" panose="02020603050405020304" pitchFamily="18" charset="0"/>
              </a:rPr>
              <a:t>Представницька.</a:t>
            </a:r>
            <a:r>
              <a:rPr lang="uk-UA" sz="1400" dirty="0" smtClean="0">
                <a:latin typeface="Times New Roman" panose="02020603050405020304" pitchFamily="18" charset="0"/>
                <a:cs typeface="Times New Roman" panose="02020603050405020304" pitchFamily="18" charset="0"/>
              </a:rPr>
              <a:t> Ведення діяльності від імені корпорації у зовнішньому середовищі.</a:t>
            </a:r>
          </a:p>
          <a:p>
            <a:pPr lvl="0" algn="just" fontAlgn="base"/>
            <a:r>
              <a:rPr lang="uk-UA" sz="1400" b="1" dirty="0" smtClean="0">
                <a:latin typeface="Times New Roman" panose="02020603050405020304" pitchFamily="18" charset="0"/>
                <a:cs typeface="Times New Roman" panose="02020603050405020304" pitchFamily="18" charset="0"/>
              </a:rPr>
              <a:t>Посередницька.</a:t>
            </a:r>
            <a:r>
              <a:rPr lang="uk-UA" sz="1400" dirty="0" smtClean="0">
                <a:latin typeface="Times New Roman" panose="02020603050405020304" pitchFamily="18" charset="0"/>
                <a:cs typeface="Times New Roman" panose="02020603050405020304" pitchFamily="18" charset="0"/>
              </a:rPr>
              <a:t> Забезпечення двостороннього зв’язку між акціонерами та корпорацією.</a:t>
            </a:r>
          </a:p>
          <a:p>
            <a:pPr marL="0" indent="457200" algn="just">
              <a:buNone/>
            </a:pPr>
            <a:r>
              <a:rPr lang="uk-UA" sz="1400" b="1" dirty="0" smtClean="0">
                <a:latin typeface="Times New Roman" panose="02020603050405020304" pitchFamily="18" charset="0"/>
                <a:cs typeface="Times New Roman" panose="02020603050405020304" pitchFamily="18" charset="0"/>
              </a:rPr>
              <a:t>Органи державної влади та місцевого самоврядування</a:t>
            </a:r>
            <a:r>
              <a:rPr lang="uk-UA" sz="1400" dirty="0" smtClean="0">
                <a:latin typeface="Times New Roman" panose="02020603050405020304" pitchFamily="18" charset="0"/>
                <a:cs typeface="Times New Roman" panose="02020603050405020304" pitchFamily="18" charset="0"/>
              </a:rPr>
              <a:t> хоч і не мають безпосереднього стосунку до управління тієї чи іншої корпорації, проте зацікавлені в їх розвитку, стабільній роботі підприємств та залучені інвестицій, що означає надходження капіталу в регіон, збільшення податкових надходжень та інших обов’язкових платежів, створення додаткових робочих місць. Що в свою чергу сприяє соціально-економічному розвитку.</a:t>
            </a:r>
          </a:p>
          <a:p>
            <a:pPr marL="0" indent="457200" algn="just">
              <a:buNone/>
            </a:pPr>
            <a:r>
              <a:rPr lang="uk-UA" sz="1400" b="1" dirty="0" smtClean="0">
                <a:latin typeface="Times New Roman" panose="02020603050405020304" pitchFamily="18" charset="0"/>
                <a:cs typeface="Times New Roman" panose="02020603050405020304" pitchFamily="18" charset="0"/>
              </a:rPr>
              <a:t>Кредитори </a:t>
            </a:r>
            <a:r>
              <a:rPr lang="uk-UA" sz="1400" dirty="0" smtClean="0">
                <a:latin typeface="Times New Roman" panose="02020603050405020304" pitchFamily="18" charset="0"/>
                <a:cs typeface="Times New Roman" panose="02020603050405020304" pitchFamily="18" charset="0"/>
              </a:rPr>
              <a:t>зацікавлені у фінансовій стабільності корпорації, оскільки це означає її можливість виконати взяті на себе зобов’язання.</a:t>
            </a:r>
          </a:p>
          <a:p>
            <a:pPr marL="0" indent="457200" algn="just">
              <a:buNone/>
            </a:pPr>
            <a:r>
              <a:rPr lang="uk-UA" sz="1400" b="1" dirty="0" smtClean="0">
                <a:latin typeface="Times New Roman" panose="02020603050405020304" pitchFamily="18" charset="0"/>
                <a:cs typeface="Times New Roman" panose="02020603050405020304" pitchFamily="18" charset="0"/>
              </a:rPr>
              <a:t>Об’єктами </a:t>
            </a:r>
            <a:r>
              <a:rPr lang="uk-UA" sz="1400" dirty="0" smtClean="0">
                <a:latin typeface="Times New Roman" panose="02020603050405020304" pitchFamily="18" charset="0"/>
                <a:cs typeface="Times New Roman" panose="02020603050405020304" pitchFamily="18" charset="0"/>
              </a:rPr>
              <a:t>корпоративного управління в Україні є </a:t>
            </a:r>
            <a:r>
              <a:rPr lang="uk-UA" sz="1400" b="1" dirty="0" smtClean="0">
                <a:latin typeface="Times New Roman" panose="02020603050405020304" pitchFamily="18" charset="0"/>
                <a:cs typeface="Times New Roman" panose="02020603050405020304" pitchFamily="18" charset="0"/>
              </a:rPr>
              <a:t>господарські товариства</a:t>
            </a:r>
            <a:r>
              <a:rPr lang="uk-UA" sz="1400" dirty="0" smtClean="0">
                <a:latin typeface="Times New Roman" panose="02020603050405020304" pitchFamily="18" charset="0"/>
                <a:cs typeface="Times New Roman" panose="02020603050405020304" pitchFamily="18" charset="0"/>
              </a:rPr>
              <a:t>. Проте не всі господарські товариства попадають під поняття корпоративних. До таких насамперед відносять акціонерні товариства, товариства з обмеженою та додатковою відповідальністю, тобто ті, в яких управління відокремлене від власності.</a:t>
            </a:r>
          </a:p>
          <a:p>
            <a:pPr algn="just"/>
            <a:r>
              <a:rPr lang="uk-UA" sz="1400" dirty="0" smtClean="0">
                <a:latin typeface="Times New Roman" panose="02020603050405020304" pitchFamily="18" charset="0"/>
                <a:cs typeface="Times New Roman" panose="02020603050405020304" pitchFamily="18" charset="0"/>
              </a:rPr>
              <a:t>Загальним об’єктом управління можна вважати </a:t>
            </a:r>
            <a:r>
              <a:rPr lang="uk-UA" sz="1400" b="1" dirty="0" smtClean="0">
                <a:latin typeface="Times New Roman" panose="02020603050405020304" pitchFamily="18" charset="0"/>
                <a:cs typeface="Times New Roman" panose="02020603050405020304" pitchFamily="18" charset="0"/>
              </a:rPr>
              <a:t>корпоративні права</a:t>
            </a:r>
            <a:r>
              <a:rPr lang="uk-UA" sz="1400" dirty="0" smtClean="0">
                <a:latin typeface="Times New Roman" panose="02020603050405020304" pitchFamily="18" charset="0"/>
                <a:cs typeface="Times New Roman" panose="02020603050405020304" pitchFamily="18" charset="0"/>
              </a:rPr>
              <a:t>, проте вони не можуть існувати без корпорації як цілісного суб’єкта господарювання - юридичної особи.</a:t>
            </a:r>
          </a:p>
          <a:p>
            <a:pPr algn="just"/>
            <a:r>
              <a:rPr lang="uk-UA" sz="1400" dirty="0" smtClean="0">
                <a:latin typeface="Times New Roman" panose="02020603050405020304" pitchFamily="18" charset="0"/>
                <a:cs typeface="Times New Roman" panose="02020603050405020304" pitchFamily="18" charset="0"/>
              </a:rPr>
              <a:t>Об’єктом корпоративного управління є також </a:t>
            </a:r>
            <a:r>
              <a:rPr lang="uk-UA" sz="1400" b="1" dirty="0" smtClean="0">
                <a:latin typeface="Times New Roman" panose="02020603050405020304" pitchFamily="18" charset="0"/>
                <a:cs typeface="Times New Roman" panose="02020603050405020304" pitchFamily="18" charset="0"/>
              </a:rPr>
              <a:t>державне майно</a:t>
            </a:r>
            <a:r>
              <a:rPr lang="uk-UA" sz="1400" dirty="0" smtClean="0">
                <a:latin typeface="Times New Roman" panose="02020603050405020304" pitchFamily="18" charset="0"/>
                <a:cs typeface="Times New Roman" panose="02020603050405020304" pitchFamily="18" charset="0"/>
              </a:rPr>
              <a:t>, передане в статутні капітали господарських товариств, </a:t>
            </a:r>
            <a:r>
              <a:rPr lang="uk-UA" sz="1400" b="1" dirty="0" smtClean="0">
                <a:latin typeface="Times New Roman" panose="02020603050405020304" pitchFamily="18" charset="0"/>
                <a:cs typeface="Times New Roman" panose="02020603050405020304" pitchFamily="18" charset="0"/>
              </a:rPr>
              <a:t>акції</a:t>
            </a:r>
            <a:r>
              <a:rPr lang="uk-UA" sz="1400" dirty="0" smtClean="0">
                <a:latin typeface="Times New Roman" panose="02020603050405020304" pitchFamily="18" charset="0"/>
                <a:cs typeface="Times New Roman" panose="02020603050405020304" pitchFamily="18" charset="0"/>
              </a:rPr>
              <a:t> акціонерних товариств, що належать державі.</a:t>
            </a:r>
          </a:p>
          <a:p>
            <a:pPr algn="just"/>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93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7424"/>
            <a:ext cx="8229600" cy="2520280"/>
          </a:xfrm>
        </p:spPr>
        <p:txBody>
          <a:bodyPr>
            <a:normAutofit/>
          </a:bodyPr>
          <a:lstStyle/>
          <a:p>
            <a:pPr algn="ctr"/>
            <a:r>
              <a:rPr lang="uk-UA" sz="3600" b="1" i="1" dirty="0" smtClean="0">
                <a:latin typeface="Times New Roman" panose="02020603050405020304" pitchFamily="18" charset="0"/>
                <a:cs typeface="Times New Roman" panose="02020603050405020304" pitchFamily="18" charset="0"/>
              </a:rPr>
              <a:t>1.3.Функції  та типи корпоративного </a:t>
            </a:r>
            <a:r>
              <a:rPr lang="uk-UA" sz="3600" b="1" i="1" dirty="0">
                <a:latin typeface="Times New Roman" panose="02020603050405020304" pitchFamily="18" charset="0"/>
                <a:cs typeface="Times New Roman" panose="02020603050405020304" pitchFamily="18" charset="0"/>
              </a:rPr>
              <a:t>управління</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28800"/>
            <a:ext cx="8229600" cy="5112568"/>
          </a:xfrm>
        </p:spPr>
        <p:txBody>
          <a:bodyPr>
            <a:normAutofit/>
          </a:bodyPr>
          <a:lstStyle/>
          <a:p>
            <a:pPr marL="0" indent="0" algn="just">
              <a:buNone/>
            </a:pPr>
            <a:r>
              <a:rPr lang="uk-UA" sz="1400" dirty="0" smtClean="0">
                <a:latin typeface="Times New Roman" panose="02020603050405020304" pitchFamily="18" charset="0"/>
                <a:cs typeface="Times New Roman" panose="02020603050405020304" pitchFamily="18" charset="0"/>
              </a:rPr>
              <a:t>Оскільки </a:t>
            </a:r>
            <a:r>
              <a:rPr lang="uk-UA" sz="1400" dirty="0">
                <a:latin typeface="Times New Roman" panose="02020603050405020304" pitchFamily="18" charset="0"/>
                <a:cs typeface="Times New Roman" panose="02020603050405020304" pitchFamily="18" charset="0"/>
              </a:rPr>
              <a:t>"</a:t>
            </a:r>
            <a:r>
              <a:rPr lang="uk-UA" sz="1400" b="1" i="1" dirty="0">
                <a:latin typeface="Times New Roman" panose="02020603050405020304" pitchFamily="18" charset="0"/>
                <a:cs typeface="Times New Roman" panose="02020603050405020304" pitchFamily="18" charset="0"/>
              </a:rPr>
              <a:t>функція</a:t>
            </a:r>
            <a:r>
              <a:rPr lang="uk-UA" sz="1400" dirty="0">
                <a:latin typeface="Times New Roman" panose="02020603050405020304" pitchFamily="18" charset="0"/>
                <a:cs typeface="Times New Roman" panose="02020603050405020304" pitchFamily="18" charset="0"/>
              </a:rPr>
              <a:t>" в перекладі з латинської мови означає діяльність, то в науковій літературі вона визначається як діяльність з управління. Сутність функції управління визначається через сукупність цілей соціальної системи, стадій процесу управління та видів управлінської діяльності. Слід погодитися з дослідниками, які вважають, що до функцій управління входять два основні елементи: </a:t>
            </a:r>
            <a:r>
              <a:rPr lang="uk-UA" sz="1400" i="1" dirty="0">
                <a:latin typeface="Times New Roman" panose="02020603050405020304" pitchFamily="18" charset="0"/>
                <a:cs typeface="Times New Roman" panose="02020603050405020304" pitchFamily="18" charset="0"/>
              </a:rPr>
              <a:t>"що" </a:t>
            </a:r>
            <a:r>
              <a:rPr lang="uk-UA" sz="1400" dirty="0">
                <a:latin typeface="Times New Roman" panose="02020603050405020304" pitchFamily="18" charset="0"/>
                <a:cs typeface="Times New Roman" panose="02020603050405020304" pitchFamily="18" charset="0"/>
              </a:rPr>
              <a:t>робиться в системі, а потім </a:t>
            </a:r>
            <a:r>
              <a:rPr lang="uk-UA" sz="1400" i="1" dirty="0">
                <a:latin typeface="Times New Roman" panose="02020603050405020304" pitchFamily="18" charset="0"/>
                <a:cs typeface="Times New Roman" panose="02020603050405020304" pitchFamily="18" charset="0"/>
              </a:rPr>
              <a:t>"як" </a:t>
            </a:r>
            <a:r>
              <a:rPr lang="uk-UA" sz="1400" dirty="0">
                <a:latin typeface="Times New Roman" panose="02020603050405020304" pitchFamily="18" charset="0"/>
                <a:cs typeface="Times New Roman" panose="02020603050405020304" pitchFamily="18" charset="0"/>
              </a:rPr>
              <a:t>це зробити.</a:t>
            </a:r>
            <a:endParaRPr lang="ru-RU" sz="1400" dirty="0">
              <a:latin typeface="Times New Roman" panose="02020603050405020304" pitchFamily="18" charset="0"/>
              <a:cs typeface="Times New Roman" panose="02020603050405020304" pitchFamily="18" charset="0"/>
            </a:endParaRPr>
          </a:p>
          <a:p>
            <a:pPr marL="0" indent="457200" algn="just">
              <a:buNone/>
            </a:pPr>
            <a:r>
              <a:rPr lang="uk-UA" sz="1400" dirty="0" smtClean="0">
                <a:latin typeface="Times New Roman" panose="02020603050405020304" pitchFamily="18" charset="0"/>
                <a:cs typeface="Times New Roman" panose="02020603050405020304" pitchFamily="18" charset="0"/>
              </a:rPr>
              <a:t>Функції </a:t>
            </a:r>
            <a:r>
              <a:rPr lang="uk-UA" sz="1400" dirty="0">
                <a:latin typeface="Times New Roman" panose="02020603050405020304" pitchFamily="18" charset="0"/>
                <a:cs typeface="Times New Roman" panose="02020603050405020304" pitchFamily="18" charset="0"/>
              </a:rPr>
              <a:t>корпоративного управління можна розглядати залежно від об'єктів управління: </a:t>
            </a:r>
            <a:r>
              <a:rPr lang="uk-UA" sz="1400" b="1" dirty="0">
                <a:latin typeface="Times New Roman" panose="02020603050405020304" pitchFamily="18" charset="0"/>
                <a:cs typeface="Times New Roman" panose="02020603050405020304" pitchFamily="18" charset="0"/>
              </a:rPr>
              <a:t>планування, організація, координація, контроль, мотивація.</a:t>
            </a:r>
            <a:endParaRPr lang="ru-RU" sz="1400" b="1" dirty="0">
              <a:latin typeface="Times New Roman" panose="02020603050405020304" pitchFamily="18" charset="0"/>
              <a:cs typeface="Times New Roman" panose="02020603050405020304" pitchFamily="18" charset="0"/>
            </a:endParaRPr>
          </a:p>
          <a:p>
            <a:pPr algn="just"/>
            <a:r>
              <a:rPr lang="uk-UA" sz="1400" dirty="0">
                <a:latin typeface="Times New Roman" panose="02020603050405020304" pitchFamily="18" charset="0"/>
                <a:cs typeface="Times New Roman" panose="02020603050405020304" pitchFamily="18" charset="0"/>
              </a:rPr>
              <a:t>Стосовно управління корпоративними правами </a:t>
            </a:r>
            <a:r>
              <a:rPr lang="uk-UA" sz="1400" b="1" i="1" dirty="0">
                <a:latin typeface="Times New Roman" panose="02020603050405020304" pitchFamily="18" charset="0"/>
                <a:cs typeface="Times New Roman" panose="02020603050405020304" pitchFamily="18" charset="0"/>
              </a:rPr>
              <a:t>функція планування </a:t>
            </a:r>
            <a:r>
              <a:rPr lang="uk-UA" sz="1400" dirty="0">
                <a:latin typeface="Times New Roman" panose="02020603050405020304" pitchFamily="18" charset="0"/>
                <a:cs typeface="Times New Roman" panose="02020603050405020304" pitchFamily="18" charset="0"/>
              </a:rPr>
              <a:t>виявляється у формуванні їх власником цілей – отримання дивідендів чи реальне управління, зростання курсової вартості акції, можливих спекулятивних операцій. На стадії утворення акціонерного товариства полягає у виборі засновників, виборі форми акціонерного товариства, формуванні місії корпорації. </a:t>
            </a:r>
            <a:endParaRPr lang="ru-RU" sz="1400" dirty="0">
              <a:latin typeface="Times New Roman" panose="02020603050405020304" pitchFamily="18" charset="0"/>
              <a:cs typeface="Times New Roman" panose="02020603050405020304" pitchFamily="18" charset="0"/>
            </a:endParaRPr>
          </a:p>
          <a:p>
            <a:pPr algn="just"/>
            <a:r>
              <a:rPr lang="uk-UA" sz="1400" b="1" i="1" dirty="0">
                <a:latin typeface="Times New Roman" panose="02020603050405020304" pitchFamily="18" charset="0"/>
                <a:cs typeface="Times New Roman" panose="02020603050405020304" pitchFamily="18" charset="0"/>
              </a:rPr>
              <a:t>Функція організації</a:t>
            </a:r>
            <a:r>
              <a:rPr lang="uk-UA" sz="1400" i="1" dirty="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яка є базисною, виявляється в самостійному управлінні корпоративними правами або передачі їх у довіреність, участі у проведенні зборів власників корпоративних прав, прийнятті рішень для власників корпоративних прав, які дають право певного контролю для здійснення управлінських функцій. При створенні товариства виявляється у формуванні оптимальної управлінської структури з наявним контролем оцінки наявних можливостей корпорації, формування специфічних видів діяльності корпорації, в розробці й прийнятті установчих та інших </a:t>
            </a:r>
            <a:r>
              <a:rPr lang="uk-UA" sz="1400" dirty="0" err="1">
                <a:latin typeface="Times New Roman" panose="02020603050405020304" pitchFamily="18" charset="0"/>
                <a:cs typeface="Times New Roman" panose="02020603050405020304" pitchFamily="18" charset="0"/>
              </a:rPr>
              <a:t>внутрішньокорпоративних</a:t>
            </a:r>
            <a:r>
              <a:rPr lang="uk-UA" sz="1400" dirty="0">
                <a:latin typeface="Times New Roman" panose="02020603050405020304" pitchFamily="18" charset="0"/>
                <a:cs typeface="Times New Roman" panose="02020603050405020304" pitchFamily="18" charset="0"/>
              </a:rPr>
              <a:t> </a:t>
            </a:r>
            <a:r>
              <a:rPr lang="uk-UA" sz="1400" dirty="0" smtClean="0">
                <a:latin typeface="Times New Roman" panose="02020603050405020304" pitchFamily="18" charset="0"/>
                <a:cs typeface="Times New Roman" panose="02020603050405020304" pitchFamily="18" charset="0"/>
              </a:rPr>
              <a:t>документів.</a:t>
            </a:r>
          </a:p>
          <a:p>
            <a:pPr algn="just"/>
            <a:r>
              <a:rPr lang="uk-UA" sz="1400" b="1" i="1" dirty="0">
                <a:latin typeface="Times New Roman" panose="02020603050405020304" pitchFamily="18" charset="0"/>
                <a:cs typeface="Times New Roman" panose="02020603050405020304" pitchFamily="18" charset="0"/>
              </a:rPr>
              <a:t>Функція координації </a:t>
            </a:r>
            <a:r>
              <a:rPr lang="uk-UA" sz="1400" dirty="0">
                <a:latin typeface="Times New Roman" panose="02020603050405020304" pitchFamily="18" charset="0"/>
                <a:cs typeface="Times New Roman" panose="02020603050405020304" pitchFamily="18" charset="0"/>
              </a:rPr>
              <a:t>реалізується при координації дій та установчих документів акціонерного товариства з законодавчою базою та узгодженні дій з державними регулятивними органами, узгодженні дій структурних органів </a:t>
            </a:r>
            <a:r>
              <a:rPr lang="uk-UA" sz="1400" dirty="0" smtClean="0">
                <a:latin typeface="Times New Roman" panose="02020603050405020304" pitchFamily="18" charset="0"/>
                <a:cs typeface="Times New Roman" panose="02020603050405020304" pitchFamily="18" charset="0"/>
              </a:rPr>
              <a:t>управління, </a:t>
            </a:r>
            <a:r>
              <a:rPr lang="uk-UA" sz="1400" dirty="0">
                <a:latin typeface="Times New Roman" panose="02020603050405020304" pitchFamily="18" charset="0"/>
                <a:cs typeface="Times New Roman" panose="02020603050405020304" pitchFamily="18" charset="0"/>
              </a:rPr>
              <a:t>встановленні раціональних </a:t>
            </a:r>
            <a:r>
              <a:rPr lang="uk-UA" sz="1400" dirty="0" err="1" smtClean="0">
                <a:latin typeface="Times New Roman" panose="02020603050405020304" pitchFamily="18" charset="0"/>
                <a:cs typeface="Times New Roman" panose="02020603050405020304" pitchFamily="18" charset="0"/>
              </a:rPr>
              <a:t>зв'язків</a:t>
            </a:r>
            <a:r>
              <a:rPr lang="uk-UA" sz="1400" dirty="0" smtClean="0">
                <a:latin typeface="Times New Roman" panose="02020603050405020304" pitchFamily="18" charset="0"/>
                <a:cs typeface="Times New Roman" panose="02020603050405020304" pitchFamily="18" charset="0"/>
              </a:rPr>
              <a:t> </a:t>
            </a:r>
            <a:r>
              <a:rPr lang="uk-UA" sz="1400" dirty="0">
                <a:latin typeface="Times New Roman" panose="02020603050405020304" pitchFamily="18" charset="0"/>
                <a:cs typeface="Times New Roman" panose="02020603050405020304" pitchFamily="18" charset="0"/>
              </a:rPr>
              <a:t>з постачальниками та споживачами, координації відносин з фінансовими посередниками. </a:t>
            </a:r>
            <a:endParaRPr lang="ru-RU" sz="1400" dirty="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71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484784"/>
            <a:ext cx="8229600" cy="4968552"/>
          </a:xfrm>
        </p:spPr>
        <p:txBody>
          <a:bodyPr>
            <a:normAutofit lnSpcReduction="10000"/>
          </a:bodyPr>
          <a:lstStyle/>
          <a:p>
            <a:pPr algn="just"/>
            <a:r>
              <a:rPr lang="uk-UA" sz="1400" b="1" i="1" dirty="0">
                <a:latin typeface="Times New Roman" panose="02020603050405020304" pitchFamily="18" charset="0"/>
                <a:cs typeface="Times New Roman" panose="02020603050405020304" pitchFamily="18" charset="0"/>
              </a:rPr>
              <a:t>Функція контролю </a:t>
            </a:r>
            <a:r>
              <a:rPr lang="uk-UA" sz="1400" dirty="0">
                <a:latin typeface="Times New Roman" panose="02020603050405020304" pitchFamily="18" charset="0"/>
                <a:cs typeface="Times New Roman" panose="02020603050405020304" pitchFamily="18" charset="0"/>
              </a:rPr>
              <a:t>в управлінні корпорацією виявляється перш за все у встановленні відповідності установчих та </a:t>
            </a:r>
            <a:r>
              <a:rPr lang="uk-UA" sz="1400" dirty="0" err="1">
                <a:latin typeface="Times New Roman" panose="02020603050405020304" pitchFamily="18" charset="0"/>
                <a:cs typeface="Times New Roman" panose="02020603050405020304" pitchFamily="18" charset="0"/>
              </a:rPr>
              <a:t>внутрішньокорпоративних</a:t>
            </a:r>
            <a:r>
              <a:rPr lang="uk-UA" sz="1400" dirty="0">
                <a:latin typeface="Times New Roman" panose="02020603050405020304" pitchFamily="18" charset="0"/>
                <a:cs typeface="Times New Roman" panose="02020603050405020304" pitchFamily="18" charset="0"/>
              </a:rPr>
              <a:t> документів правової бази, формуванні реального контрольного пакета акцій або узгодженості дій власників пакетів акцій при голосуванні, встановленні стандартів діяльності корпорації, зіставленні досягнутих результатів зі стандартами, коригування діяльності. Для дрібних власників вона полягає в контролі за отриманням дивідендів, отриманням інформації при кумулятивному голосуванні. </a:t>
            </a:r>
            <a:endParaRPr lang="ru-RU" sz="1400" dirty="0">
              <a:latin typeface="Times New Roman" panose="02020603050405020304" pitchFamily="18" charset="0"/>
              <a:cs typeface="Times New Roman" panose="02020603050405020304" pitchFamily="18" charset="0"/>
            </a:endParaRPr>
          </a:p>
          <a:p>
            <a:pPr algn="just"/>
            <a:r>
              <a:rPr lang="uk-UA" sz="1400" b="1" i="1" dirty="0">
                <a:latin typeface="Times New Roman" panose="02020603050405020304" pitchFamily="18" charset="0"/>
                <a:cs typeface="Times New Roman" panose="02020603050405020304" pitchFamily="18" charset="0"/>
              </a:rPr>
              <a:t>Функція мотивації </a:t>
            </a:r>
            <a:r>
              <a:rPr lang="uk-UA" sz="1400" dirty="0">
                <a:latin typeface="Times New Roman" panose="02020603050405020304" pitchFamily="18" charset="0"/>
                <a:cs typeface="Times New Roman" panose="02020603050405020304" pitchFamily="18" charset="0"/>
              </a:rPr>
              <a:t>виявляється у проведенні оптимальної дивідендної політики акціонерного товариства, належній оплаті управлінських органів, різних формах стимулювання менеджерів та інших працівників.</a:t>
            </a:r>
            <a:endParaRPr lang="ru-RU" sz="1400" dirty="0">
              <a:latin typeface="Times New Roman" panose="02020603050405020304" pitchFamily="18" charset="0"/>
              <a:cs typeface="Times New Roman" panose="02020603050405020304" pitchFamily="18" charset="0"/>
            </a:endParaRPr>
          </a:p>
          <a:p>
            <a:pPr marL="0" indent="457200" algn="just">
              <a:buNone/>
            </a:pPr>
            <a:r>
              <a:rPr lang="uk-UA" sz="1400" dirty="0" smtClean="0">
                <a:latin typeface="Times New Roman" panose="02020603050405020304" pitchFamily="18" charset="0"/>
                <a:cs typeface="Times New Roman" panose="02020603050405020304" pitchFamily="18" charset="0"/>
              </a:rPr>
              <a:t>Корпоративне </a:t>
            </a:r>
            <a:r>
              <a:rPr lang="uk-UA" sz="1400" dirty="0">
                <a:latin typeface="Times New Roman" panose="02020603050405020304" pitchFamily="18" charset="0"/>
                <a:cs typeface="Times New Roman" panose="02020603050405020304" pitchFamily="18" charset="0"/>
              </a:rPr>
              <a:t>управління має спеціальні функції, притаманні лише йому. </a:t>
            </a:r>
            <a:r>
              <a:rPr lang="uk-UA" sz="1400" dirty="0" smtClean="0">
                <a:latin typeface="Times New Roman" panose="02020603050405020304" pitchFamily="18" charset="0"/>
                <a:cs typeface="Times New Roman" panose="02020603050405020304" pitchFamily="18" charset="0"/>
              </a:rPr>
              <a:t>До </a:t>
            </a:r>
            <a:r>
              <a:rPr lang="uk-UA" sz="1400" dirty="0">
                <a:latin typeface="Times New Roman" panose="02020603050405020304" pitchFamily="18" charset="0"/>
                <a:cs typeface="Times New Roman" panose="02020603050405020304" pitchFamily="18" charset="0"/>
              </a:rPr>
              <a:t>таких </a:t>
            </a:r>
            <a:r>
              <a:rPr lang="uk-UA" sz="1400" b="1" i="1" dirty="0">
                <a:latin typeface="Times New Roman" panose="02020603050405020304" pitchFamily="18" charset="0"/>
                <a:cs typeface="Times New Roman" panose="02020603050405020304" pitchFamily="18" charset="0"/>
              </a:rPr>
              <a:t>специфічних управлінських функцій</a:t>
            </a:r>
            <a:r>
              <a:rPr lang="uk-UA" sz="1400" dirty="0">
                <a:latin typeface="Times New Roman" panose="02020603050405020304" pitchFamily="18" charset="0"/>
                <a:cs typeface="Times New Roman" panose="02020603050405020304" pitchFamily="18" charset="0"/>
              </a:rPr>
              <a:t> належать: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проведення </a:t>
            </a:r>
            <a:r>
              <a:rPr lang="uk-UA" sz="1400" dirty="0">
                <a:latin typeface="Times New Roman" panose="02020603050405020304" pitchFamily="18" charset="0"/>
                <a:cs typeface="Times New Roman" panose="02020603050405020304" pitchFamily="18" charset="0"/>
              </a:rPr>
              <a:t>первинної та </a:t>
            </a:r>
            <a:r>
              <a:rPr lang="uk-UA" sz="1400" dirty="0" smtClean="0">
                <a:latin typeface="Times New Roman" panose="02020603050405020304" pitchFamily="18" charset="0"/>
                <a:cs typeface="Times New Roman" panose="02020603050405020304" pitchFamily="18" charset="0"/>
              </a:rPr>
              <a:t>вторинної емісії, </a:t>
            </a:r>
          </a:p>
          <a:p>
            <a:pPr algn="just"/>
            <a:r>
              <a:rPr lang="uk-UA" sz="1400" dirty="0" smtClean="0">
                <a:latin typeface="Times New Roman" panose="02020603050405020304" pitchFamily="18" charset="0"/>
                <a:cs typeface="Times New Roman" panose="02020603050405020304" pitchFamily="18" charset="0"/>
              </a:rPr>
              <a:t>регулювання </a:t>
            </a:r>
            <a:r>
              <a:rPr lang="uk-UA" sz="1400" dirty="0">
                <a:latin typeface="Times New Roman" panose="02020603050405020304" pitchFamily="18" charset="0"/>
                <a:cs typeface="Times New Roman" panose="02020603050405020304" pitchFamily="18" charset="0"/>
              </a:rPr>
              <a:t>руху корпоративних цінних паперів на фондовому ринку,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регулювання </a:t>
            </a:r>
            <a:r>
              <a:rPr lang="uk-UA" sz="1400" dirty="0">
                <a:latin typeface="Times New Roman" panose="02020603050405020304" pitchFamily="18" charset="0"/>
                <a:cs typeface="Times New Roman" panose="02020603050405020304" pitchFamily="18" charset="0"/>
              </a:rPr>
              <a:t>проведення загальних зборів,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формування </a:t>
            </a:r>
            <a:r>
              <a:rPr lang="uk-UA" sz="1400" dirty="0">
                <a:latin typeface="Times New Roman" panose="02020603050405020304" pitchFamily="18" charset="0"/>
                <a:cs typeface="Times New Roman" panose="02020603050405020304" pitchFamily="18" charset="0"/>
              </a:rPr>
              <a:t>органів управління між загальними зборами та надання їм певних повноважень,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робота </a:t>
            </a:r>
            <a:r>
              <a:rPr lang="uk-UA" sz="1400" dirty="0">
                <a:latin typeface="Times New Roman" panose="02020603050405020304" pitchFamily="18" charset="0"/>
                <a:cs typeface="Times New Roman" panose="02020603050405020304" pitchFamily="18" charset="0"/>
              </a:rPr>
              <a:t>з фінансовими посередниками,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організація </a:t>
            </a:r>
            <a:r>
              <a:rPr lang="uk-UA" sz="1400" dirty="0">
                <a:latin typeface="Times New Roman" panose="02020603050405020304" pitchFamily="18" charset="0"/>
                <a:cs typeface="Times New Roman" panose="02020603050405020304" pitchFamily="18" charset="0"/>
              </a:rPr>
              <a:t>депозитарної та реєстраційної діяльності,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організація </a:t>
            </a:r>
            <a:r>
              <a:rPr lang="uk-UA" sz="1400" dirty="0">
                <a:latin typeface="Times New Roman" panose="02020603050405020304" pitchFamily="18" charset="0"/>
                <a:cs typeface="Times New Roman" panose="02020603050405020304" pitchFamily="18" charset="0"/>
              </a:rPr>
              <a:t>виплати дивідендів,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ознайомлення </a:t>
            </a:r>
            <a:r>
              <a:rPr lang="uk-UA" sz="1400" dirty="0">
                <a:latin typeface="Times New Roman" panose="02020603050405020304" pitchFamily="18" charset="0"/>
                <a:cs typeface="Times New Roman" panose="02020603050405020304" pitchFamily="18" charset="0"/>
              </a:rPr>
              <a:t>акціонерів з інформацією, </a:t>
            </a:r>
            <a:endParaRPr lang="uk-UA" sz="1400" dirty="0" smtClean="0">
              <a:latin typeface="Times New Roman" panose="02020603050405020304" pitchFamily="18" charset="0"/>
              <a:cs typeface="Times New Roman" panose="02020603050405020304" pitchFamily="18" charset="0"/>
            </a:endParaRPr>
          </a:p>
          <a:p>
            <a:pPr algn="just"/>
            <a:r>
              <a:rPr lang="uk-UA" sz="1400" dirty="0" smtClean="0">
                <a:latin typeface="Times New Roman" panose="02020603050405020304" pitchFamily="18" charset="0"/>
                <a:cs typeface="Times New Roman" panose="02020603050405020304" pitchFamily="18" charset="0"/>
              </a:rPr>
              <a:t>реорганізація </a:t>
            </a:r>
            <a:r>
              <a:rPr lang="uk-UA" sz="1400" dirty="0">
                <a:latin typeface="Times New Roman" panose="02020603050405020304" pitchFamily="18" charset="0"/>
                <a:cs typeface="Times New Roman" panose="02020603050405020304" pitchFamily="18" charset="0"/>
              </a:rPr>
              <a:t>корпорації тощо. </a:t>
            </a:r>
            <a:endParaRPr lang="uk-UA" sz="1400" dirty="0" smtClean="0">
              <a:latin typeface="Times New Roman" panose="02020603050405020304" pitchFamily="18" charset="0"/>
              <a:cs typeface="Times New Roman" panose="02020603050405020304" pitchFamily="18" charset="0"/>
            </a:endParaRPr>
          </a:p>
          <a:p>
            <a:pPr marL="0" indent="0" algn="just">
              <a:buNone/>
            </a:pPr>
            <a:r>
              <a:rPr lang="uk-UA" sz="1400" dirty="0" smtClean="0">
                <a:latin typeface="Times New Roman" panose="02020603050405020304" pitchFamily="18" charset="0"/>
                <a:cs typeface="Times New Roman" panose="02020603050405020304" pitchFamily="18" charset="0"/>
              </a:rPr>
              <a:t>	Зрозуміло</a:t>
            </a:r>
            <a:r>
              <a:rPr lang="uk-UA" sz="1400" dirty="0">
                <a:latin typeface="Times New Roman" panose="02020603050405020304" pitchFamily="18" charset="0"/>
                <a:cs typeface="Times New Roman" panose="02020603050405020304" pitchFamily="18" charset="0"/>
              </a:rPr>
              <a:t>, що вказані вище функції корпоративного управління не є вичерпними, але в основному існують у таких видах і напрямах</a:t>
            </a:r>
            <a:r>
              <a:rPr lang="uk-UA" sz="1400" dirty="0"/>
              <a:t>.</a:t>
            </a:r>
            <a:endParaRPr lang="ru-RU" sz="1400" dirty="0"/>
          </a:p>
          <a:p>
            <a:endParaRPr lang="ru-RU" dirty="0"/>
          </a:p>
        </p:txBody>
      </p:sp>
    </p:spTree>
    <p:extLst>
      <p:ext uri="{BB962C8B-B14F-4D97-AF65-F5344CB8AC3E}">
        <p14:creationId xmlns:p14="http://schemas.microsoft.com/office/powerpoint/2010/main" val="2787754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TotalTime>
  <Words>2252</Words>
  <Application>Microsoft Office PowerPoint</Application>
  <PresentationFormat>Экран (4:3)</PresentationFormat>
  <Paragraphs>106</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Calibri</vt:lpstr>
      <vt:lpstr>Constantia</vt:lpstr>
      <vt:lpstr>Times New Roman</vt:lpstr>
      <vt:lpstr>Wingdings 2</vt:lpstr>
      <vt:lpstr>Поток</vt:lpstr>
      <vt:lpstr>  Лекція 1. СУТЬ I ПОНЯТТЯ КОРПОРАТИВНОГО УПРАВЛІННЯ </vt:lpstr>
      <vt:lpstr>1.1. Сутність i економічна природа корпоративного управління</vt:lpstr>
      <vt:lpstr>Презентация PowerPoint</vt:lpstr>
      <vt:lpstr>Презентация PowerPoint</vt:lpstr>
      <vt:lpstr>Презентация PowerPoint</vt:lpstr>
      <vt:lpstr>  1.2. Суб’єкти та об’єкти корпоративного управління </vt:lpstr>
      <vt:lpstr>Презентация PowerPoint</vt:lpstr>
      <vt:lpstr>1.3.Функції  та типи корпоративного управління </vt:lpstr>
      <vt:lpstr>Презентация PowerPoint</vt:lpstr>
      <vt:lpstr>Презентация PowerPoint</vt:lpstr>
      <vt:lpstr>1.4. Сучасні системи та моделі корпоративного управління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ek_vvg</dc:creator>
  <cp:lastModifiedBy>Пользователь</cp:lastModifiedBy>
  <cp:revision>37</cp:revision>
  <dcterms:created xsi:type="dcterms:W3CDTF">2021-09-06T08:29:00Z</dcterms:created>
  <dcterms:modified xsi:type="dcterms:W3CDTF">2022-02-10T10:40:10Z</dcterms:modified>
</cp:coreProperties>
</file>