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56"/>
  </p:handout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8" r:id="rId12"/>
    <p:sldId id="269" r:id="rId13"/>
    <p:sldId id="270" r:id="rId14"/>
    <p:sldId id="317" r:id="rId15"/>
    <p:sldId id="318" r:id="rId16"/>
    <p:sldId id="271" r:id="rId17"/>
    <p:sldId id="273" r:id="rId18"/>
    <p:sldId id="274" r:id="rId19"/>
    <p:sldId id="275" r:id="rId20"/>
    <p:sldId id="277" r:id="rId21"/>
    <p:sldId id="278" r:id="rId22"/>
    <p:sldId id="279" r:id="rId23"/>
    <p:sldId id="314" r:id="rId24"/>
    <p:sldId id="280" r:id="rId25"/>
    <p:sldId id="281" r:id="rId26"/>
    <p:sldId id="283" r:id="rId27"/>
    <p:sldId id="285" r:id="rId28"/>
    <p:sldId id="286" r:id="rId29"/>
    <p:sldId id="287" r:id="rId30"/>
    <p:sldId id="315" r:id="rId31"/>
    <p:sldId id="316" r:id="rId32"/>
    <p:sldId id="276" r:id="rId33"/>
    <p:sldId id="272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302" r:id="rId42"/>
    <p:sldId id="303" r:id="rId43"/>
    <p:sldId id="304" r:id="rId44"/>
    <p:sldId id="296" r:id="rId45"/>
    <p:sldId id="319" r:id="rId46"/>
    <p:sldId id="297" r:id="rId47"/>
    <p:sldId id="305" r:id="rId48"/>
    <p:sldId id="306" r:id="rId49"/>
    <p:sldId id="307" r:id="rId50"/>
    <p:sldId id="308" r:id="rId51"/>
    <p:sldId id="309" r:id="rId52"/>
    <p:sldId id="310" r:id="rId53"/>
    <p:sldId id="311" r:id="rId54"/>
    <p:sldId id="313" r:id="rId55"/>
  </p:sldIdLst>
  <p:sldSz cx="9144000" cy="6858000" type="screen4x3"/>
  <p:notesSz cx="6858000" cy="9947275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EF226C-2CD4-4C01-8FB9-1796F012131F}" type="datetimeFigureOut">
              <a:rPr lang="uk-UA" smtClean="0"/>
              <a:pPr/>
              <a:t>06.12.2017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B64031-8C88-4E6A-9BA5-BFC2FB96A077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112849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17" name="Пі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uk-UA" smtClean="0"/>
              <a:t>Зразок підзаголовка</a:t>
            </a:r>
            <a:endParaRPr lang="en-US"/>
          </a:p>
        </p:txBody>
      </p:sp>
      <p:sp>
        <p:nvSpPr>
          <p:cNvPr id="4" name="Місце для дати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9124CD-8582-42CD-B8B2-187987D50E9F}" type="datetimeFigureOut">
              <a:rPr lang="uk-UA"/>
              <a:pPr>
                <a:defRPr/>
              </a:pPr>
              <a:t>06.12.2017</a:t>
            </a:fld>
            <a:endParaRPr lang="uk-UA"/>
          </a:p>
        </p:txBody>
      </p:sp>
      <p:sp>
        <p:nvSpPr>
          <p:cNvPr id="5" name="Місце для нижнього колонтитула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C1E772"/>
                </a:solidFill>
              </a:defRPr>
            </a:lvl1pPr>
          </a:lstStyle>
          <a:p>
            <a:pPr>
              <a:defRPr/>
            </a:pPr>
            <a:fld id="{A4C496AA-E9C2-4D58-B2B1-68DDCDB13861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Місце для дати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169680-3597-46EB-895D-10174C03FE27}" type="datetimeFigureOut">
              <a:rPr lang="uk-UA"/>
              <a:pPr>
                <a:defRPr/>
              </a:pPr>
              <a:t>06.12.2017</a:t>
            </a:fld>
            <a:endParaRPr lang="uk-UA"/>
          </a:p>
        </p:txBody>
      </p:sp>
      <p:sp>
        <p:nvSpPr>
          <p:cNvPr id="5" name="Місце для нижнього колонтитула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95103A-0E2D-43F8-B5D9-8452EF494AE7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Місце для дати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EFEF21-463F-4AC4-B176-831D82B74B22}" type="datetimeFigureOut">
              <a:rPr lang="uk-UA"/>
              <a:pPr>
                <a:defRPr/>
              </a:pPr>
              <a:t>06.12.2017</a:t>
            </a:fld>
            <a:endParaRPr lang="uk-UA"/>
          </a:p>
        </p:txBody>
      </p:sp>
      <p:sp>
        <p:nvSpPr>
          <p:cNvPr id="5" name="Місце для нижнього колонтитула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F8E79E-4B3A-4D2D-8C9C-93597CA65BAF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Місце для дати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D9D5AF-2CA3-453C-AC70-4448D8CB9B66}" type="datetimeFigureOut">
              <a:rPr lang="uk-UA"/>
              <a:pPr>
                <a:defRPr/>
              </a:pPr>
              <a:t>06.12.2017</a:t>
            </a:fld>
            <a:endParaRPr lang="uk-UA"/>
          </a:p>
        </p:txBody>
      </p:sp>
      <p:sp>
        <p:nvSpPr>
          <p:cNvPr id="5" name="Місце для нижнього колонтитула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94DDBA-2EC3-4502-BAB7-713C3C011452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BDF89F-0B55-4E0E-ABA1-7CBF813C78D8}" type="datetimeFigureOut">
              <a:rPr lang="uk-UA"/>
              <a:pPr>
                <a:defRPr/>
              </a:pPr>
              <a:t>06.12.2017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C1E772"/>
                </a:solidFill>
              </a:defRPr>
            </a:lvl1pPr>
          </a:lstStyle>
          <a:p>
            <a:pPr>
              <a:defRPr/>
            </a:pPr>
            <a:fld id="{B813D6DF-E345-4264-828E-E9347CCD9704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5" name="Місце для дати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9D0453-C6D3-40E1-985D-8D5C775BA638}" type="datetimeFigureOut">
              <a:rPr lang="uk-UA"/>
              <a:pPr>
                <a:defRPr/>
              </a:pPr>
              <a:t>06.12.2017</a:t>
            </a:fld>
            <a:endParaRPr lang="uk-UA"/>
          </a:p>
        </p:txBody>
      </p:sp>
      <p:sp>
        <p:nvSpPr>
          <p:cNvPr id="6" name="Місце для нижнього колонтитула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Місце для номера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0E3092-A760-4165-A6B7-240F1FABB516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вмісту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7" name="Місце для дати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1140B-7BD0-435F-A286-92CA8097B153}" type="datetimeFigureOut">
              <a:rPr lang="uk-UA"/>
              <a:pPr>
                <a:defRPr/>
              </a:pPr>
              <a:t>06.12.2017</a:t>
            </a:fld>
            <a:endParaRPr lang="uk-UA"/>
          </a:p>
        </p:txBody>
      </p:sp>
      <p:sp>
        <p:nvSpPr>
          <p:cNvPr id="8" name="Місце для нижнього колонтитула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9" name="Місце для номера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6C7627-5AC0-40E6-B641-15ABFECEBCF7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дати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A147F7-C44D-44CD-A4D8-06D574DF8AFA}" type="datetimeFigureOut">
              <a:rPr lang="uk-UA"/>
              <a:pPr>
                <a:defRPr/>
              </a:pPr>
              <a:t>06.12.2017</a:t>
            </a:fld>
            <a:endParaRPr lang="uk-UA"/>
          </a:p>
        </p:txBody>
      </p:sp>
      <p:sp>
        <p:nvSpPr>
          <p:cNvPr id="4" name="Місце для нижнього колонтитула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5" name="Місце для номера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5F92F0-CE56-4960-AA5B-423950C89816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DC16D6-EAB3-4F63-BAC9-605E737EF11B}" type="datetimeFigureOut">
              <a:rPr lang="uk-UA"/>
              <a:pPr>
                <a:defRPr/>
              </a:pPr>
              <a:t>06.12.2017</a:t>
            </a:fld>
            <a:endParaRPr lang="uk-UA"/>
          </a:p>
        </p:txBody>
      </p:sp>
      <p:sp>
        <p:nvSpPr>
          <p:cNvPr id="3" name="Місце для нижнього колонтитула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4" name="Місце для номера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B172A9-83C1-452E-9985-56982CEF7F4B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5" name="Місце для дати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E1D83B-C1DD-452D-AB3C-F0B7923F0448}" type="datetimeFigureOut">
              <a:rPr lang="uk-UA"/>
              <a:pPr>
                <a:defRPr/>
              </a:pPr>
              <a:t>06.12.2017</a:t>
            </a:fld>
            <a:endParaRPr lang="uk-UA"/>
          </a:p>
        </p:txBody>
      </p:sp>
      <p:sp>
        <p:nvSpPr>
          <p:cNvPr id="6" name="Місце для нижнього колонтитула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Місце для номера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F1A07-1545-472A-8ACA-1D0ECD924716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кутник з одним вирізаним округленим кутом 13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кутний трикутник 14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ілінія 15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ілінія 16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uk-UA" noProof="0" smtClean="0"/>
              <a:t>Клацніть піктограму, щоб додати зображення</a:t>
            </a:r>
            <a:endParaRPr lang="en-US" noProof="0" dirty="0"/>
          </a:p>
        </p:txBody>
      </p:sp>
      <p:sp>
        <p:nvSpPr>
          <p:cNvPr id="9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8DDD6-54AE-4D4C-B587-3A6F5CCFC7A2}" type="datetimeFigureOut">
              <a:rPr lang="uk-UA"/>
              <a:pPr>
                <a:defRPr/>
              </a:pPr>
              <a:t>06.12.2017</a:t>
            </a:fld>
            <a:endParaRPr lang="uk-UA"/>
          </a:p>
        </p:txBody>
      </p:sp>
      <p:sp>
        <p:nvSpPr>
          <p:cNvPr id="10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11" name="Місце для номера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2D0A359-79C8-44B2-9884-21E3B9A10A3F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іліні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іліні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Місце для заголовка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заголовка</a:t>
            </a:r>
            <a:endParaRPr lang="en-US" smtClean="0"/>
          </a:p>
        </p:txBody>
      </p:sp>
      <p:sp>
        <p:nvSpPr>
          <p:cNvPr id="1029" name="Місце для тексту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smtClean="0"/>
          </a:p>
        </p:txBody>
      </p:sp>
      <p:sp>
        <p:nvSpPr>
          <p:cNvPr id="10" name="Місце для дати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D8D210D-8B6C-4ED7-B097-8E192FD3D792}" type="datetimeFigureOut">
              <a:rPr lang="uk-UA"/>
              <a:pPr>
                <a:defRPr/>
              </a:pPr>
              <a:t>06.12.2017</a:t>
            </a:fld>
            <a:endParaRPr lang="uk-UA"/>
          </a:p>
        </p:txBody>
      </p:sp>
      <p:sp>
        <p:nvSpPr>
          <p:cNvPr id="22" name="Місце для нижнього колонтитула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18" name="Місце для номера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3B3A2A"/>
                </a:solidFill>
                <a:latin typeface="Constantia" pitchFamily="18" charset="0"/>
              </a:defRPr>
            </a:lvl1pPr>
          </a:lstStyle>
          <a:p>
            <a:pPr>
              <a:defRPr/>
            </a:pPr>
            <a:fld id="{0676A5D3-583A-4FE1-83C5-71148DD8EF51}" type="slidenum">
              <a:rPr lang="uk-UA"/>
              <a:pPr>
                <a:defRPr/>
              </a:pPr>
              <a:t>‹#›</a:t>
            </a:fld>
            <a:endParaRPr lang="uk-UA"/>
          </a:p>
        </p:txBody>
      </p:sp>
      <p:grpSp>
        <p:nvGrpSpPr>
          <p:cNvPr id="2" name="Групувати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іліні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Поліліні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9C007F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9C007F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68007F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png"/><Relationship Id="rId4" Type="http://schemas.openxmlformats.org/officeDocument/2006/relationships/image" Target="../media/image3.wmf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.png"/><Relationship Id="rId4" Type="http://schemas.openxmlformats.org/officeDocument/2006/relationships/image" Target="../media/image4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2.png"/><Relationship Id="rId4" Type="http://schemas.openxmlformats.org/officeDocument/2006/relationships/image" Target="../media/image5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2.png"/><Relationship Id="rId4" Type="http://schemas.openxmlformats.org/officeDocument/2006/relationships/image" Target="../media/image6.w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2.png"/><Relationship Id="rId4" Type="http://schemas.openxmlformats.org/officeDocument/2006/relationships/image" Target="../media/image7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7" Type="http://schemas.openxmlformats.org/officeDocument/2006/relationships/image" Target="../media/image9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2.png"/><Relationship Id="rId4" Type="http://schemas.openxmlformats.org/officeDocument/2006/relationships/image" Target="../media/image8.w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2.png"/><Relationship Id="rId4" Type="http://schemas.openxmlformats.org/officeDocument/2006/relationships/image" Target="../media/image10.wmf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72816"/>
            <a:ext cx="7772400" cy="2520279"/>
          </a:xfrm>
        </p:spPr>
        <p:txBody>
          <a:bodyPr>
            <a:noAutofit/>
          </a:bodyPr>
          <a:lstStyle/>
          <a:p>
            <a:pPr algn="ctr" eaLnBrk="1" hangingPunct="1"/>
            <a:r>
              <a:rPr lang="uk-UA" sz="48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Тема 2</a:t>
            </a:r>
            <a:br>
              <a:rPr lang="uk-UA" sz="48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</a:br>
            <a:r>
              <a:rPr lang="uk-UA" sz="48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/>
            </a:r>
            <a:br>
              <a:rPr lang="uk-UA" sz="48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</a:br>
            <a:r>
              <a:rPr lang="uk-UA" sz="48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Аналіз </a:t>
            </a:r>
            <a:r>
              <a:rPr lang="uk-UA" sz="4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економічного потенціалу підприємства</a:t>
            </a: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36877295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217605"/>
              </p:ext>
            </p:extLst>
          </p:nvPr>
        </p:nvGraphicFramePr>
        <p:xfrm>
          <a:off x="467544" y="1412776"/>
          <a:ext cx="8136905" cy="5261949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080120"/>
                <a:gridCol w="2160240"/>
                <a:gridCol w="720080"/>
                <a:gridCol w="792088"/>
                <a:gridCol w="864096"/>
                <a:gridCol w="864096"/>
                <a:gridCol w="792088"/>
                <a:gridCol w="864097"/>
              </a:tblGrid>
              <a:tr h="620861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500" i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Ступінь ризику</a:t>
                      </a:r>
                      <a:endParaRPr lang="uk-UA" sz="1500" i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500" i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Групи оборотних активів</a:t>
                      </a:r>
                      <a:endParaRPr lang="uk-UA" sz="1500" i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500" i="1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/>
                          <a:cs typeface="Times New Roman" pitchFamily="18" charset="0"/>
                        </a:rPr>
                        <a:t>Сума, тис. грн.</a:t>
                      </a:r>
                      <a:endParaRPr lang="uk-UA" sz="1500" i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20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500" i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Частка групи в загальному </a:t>
                      </a:r>
                      <a:r>
                        <a:rPr lang="uk-UA" sz="1500" i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підсумку,%</a:t>
                      </a:r>
                      <a:endParaRPr lang="uk-UA" sz="1500" i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500" i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Відхилення</a:t>
                      </a:r>
                      <a:endParaRPr lang="uk-UA" sz="1500" i="1" dirty="0" smtClean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uk-UA" sz="1500" i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20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  <a:tr h="1147149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500" i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початок періоду</a:t>
                      </a:r>
                      <a:endParaRPr lang="uk-UA" sz="1500" i="1" smtClean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uk-UA" sz="1500" i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0" marR="0" marT="0" marB="0" vert="vert27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500" i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кінець періоду</a:t>
                      </a:r>
                      <a:endParaRPr lang="uk-UA" sz="1500" i="1" dirty="0" smtClean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uk-UA" sz="1500" i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0" marR="0" marT="0" marB="0" vert="vert27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500" i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початок періоду</a:t>
                      </a:r>
                      <a:endParaRPr lang="uk-UA" sz="1500" i="1" dirty="0" smtClean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uk-UA" sz="1500" i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0" marR="0" marT="0" marB="0" vert="vert27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500" i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кінець періоду</a:t>
                      </a:r>
                      <a:endParaRPr lang="uk-UA" sz="1500" i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0" marR="0" marT="0" marB="0" vert="vert27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500" i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абсолютне, тис. грн.</a:t>
                      </a:r>
                      <a:endParaRPr lang="uk-UA" sz="1500" i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0" marR="0" marT="0" marB="0"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500" i="1" dirty="0" smtClean="0"/>
                        <a:t>пунктів</a:t>
                      </a:r>
                      <a:r>
                        <a:rPr lang="uk-UA" sz="1500" i="1" baseline="0" dirty="0" smtClean="0"/>
                        <a:t> структури</a:t>
                      </a:r>
                      <a:endParaRPr lang="uk-UA" sz="1500" i="1" dirty="0"/>
                    </a:p>
                  </a:txBody>
                  <a:tcPr marL="0" marR="0" marT="0" marB="0" vert="vert270" anchor="ctr"/>
                </a:tc>
              </a:tr>
              <a:tr h="413908">
                <a:tc>
                  <a:txBody>
                    <a:bodyPr/>
                    <a:lstStyle/>
                    <a:p>
                      <a:pPr marL="33020">
                        <a:spcAft>
                          <a:spcPts val="0"/>
                        </a:spcAft>
                      </a:pPr>
                      <a:r>
                        <a:rPr lang="uk-UA" sz="15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1. </a:t>
                      </a:r>
                      <a:r>
                        <a:rPr lang="uk-UA" sz="150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Мінімаль-ний</a:t>
                      </a:r>
                      <a:r>
                        <a:rPr lang="uk-UA" sz="15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15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ризик</a:t>
                      </a:r>
                      <a:endParaRPr lang="uk-UA" sz="15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41910" algn="just">
                        <a:spcAft>
                          <a:spcPts val="0"/>
                        </a:spcAft>
                      </a:pPr>
                      <a:r>
                        <a:rPr lang="uk-UA" sz="15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Наявні грошові засоби</a:t>
                      </a:r>
                      <a:endParaRPr lang="uk-UA" sz="15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41910" algn="just">
                        <a:spcAft>
                          <a:spcPts val="0"/>
                        </a:spcAft>
                      </a:pPr>
                      <a:endParaRPr lang="uk-UA" sz="15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41910" algn="just">
                        <a:spcAft>
                          <a:spcPts val="0"/>
                        </a:spcAft>
                      </a:pPr>
                      <a:endParaRPr lang="uk-UA" sz="15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15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15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uk-UA" sz="15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uk-UA" sz="15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  <a:tr h="1034769">
                <a:tc>
                  <a:txBody>
                    <a:bodyPr/>
                    <a:lstStyle/>
                    <a:p>
                      <a:pPr marL="33020">
                        <a:spcAft>
                          <a:spcPts val="0"/>
                        </a:spcAft>
                      </a:pPr>
                      <a:r>
                        <a:rPr lang="uk-UA" sz="15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Малий ризик</a:t>
                      </a:r>
                      <a:endParaRPr lang="uk-UA" sz="15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41910" algn="just">
                        <a:spcAft>
                          <a:spcPts val="0"/>
                        </a:spcAft>
                      </a:pPr>
                      <a:r>
                        <a:rPr lang="uk-UA" sz="15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Дебіторська заборгованість, запаси, готова продукція на складі (масового споживання)</a:t>
                      </a:r>
                      <a:endParaRPr lang="uk-UA" sz="15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41910" algn="just">
                        <a:spcAft>
                          <a:spcPts val="0"/>
                        </a:spcAft>
                      </a:pPr>
                      <a:endParaRPr lang="uk-UA" sz="15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41910" algn="just">
                        <a:spcAft>
                          <a:spcPts val="0"/>
                        </a:spcAft>
                      </a:pPr>
                      <a:endParaRPr lang="uk-UA" sz="15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150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150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uk-UA" sz="15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uk-UA" sz="15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  <a:tr h="620861">
                <a:tc>
                  <a:txBody>
                    <a:bodyPr/>
                    <a:lstStyle/>
                    <a:p>
                      <a:pPr marL="33020">
                        <a:spcAft>
                          <a:spcPts val="0"/>
                        </a:spcAft>
                      </a:pPr>
                      <a:r>
                        <a:rPr lang="uk-UA" sz="15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 Середній ризик</a:t>
                      </a:r>
                      <a:endParaRPr lang="uk-UA" sz="150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41910" algn="just">
                        <a:spcAft>
                          <a:spcPts val="0"/>
                        </a:spcAft>
                      </a:pPr>
                      <a:r>
                        <a:rPr lang="uk-UA" sz="15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Витрати майбутніх </a:t>
                      </a:r>
                      <a:r>
                        <a:rPr lang="uk-UA" sz="15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періодів, інші оборотні активи</a:t>
                      </a:r>
                      <a:endParaRPr lang="uk-UA" sz="15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41910" algn="just">
                        <a:spcAft>
                          <a:spcPts val="0"/>
                        </a:spcAft>
                      </a:pPr>
                      <a:endParaRPr lang="uk-UA" sz="15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41910" algn="just">
                        <a:spcAft>
                          <a:spcPts val="0"/>
                        </a:spcAft>
                      </a:pPr>
                      <a:endParaRPr lang="uk-UA" sz="15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15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150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uk-UA" sz="15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uk-UA" sz="15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  <a:tr h="827815">
                <a:tc>
                  <a:txBody>
                    <a:bodyPr/>
                    <a:lstStyle/>
                    <a:p>
                      <a:pPr marL="33020">
                        <a:spcAft>
                          <a:spcPts val="0"/>
                        </a:spcAft>
                      </a:pPr>
                      <a:r>
                        <a:rPr lang="uk-UA" sz="15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 Високий ризик</a:t>
                      </a:r>
                      <a:endParaRPr lang="uk-UA" sz="15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41910" algn="just">
                        <a:spcAft>
                          <a:spcPts val="0"/>
                        </a:spcAft>
                      </a:pPr>
                      <a:r>
                        <a:rPr lang="uk-UA" sz="15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Прострочена та безнадійна дебіторська заборгованість, неліквідні запаси</a:t>
                      </a:r>
                      <a:endParaRPr lang="uk-UA" sz="15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41910" algn="just">
                        <a:spcAft>
                          <a:spcPts val="0"/>
                        </a:spcAft>
                      </a:pPr>
                      <a:endParaRPr lang="uk-UA" sz="15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41910" algn="just">
                        <a:spcAft>
                          <a:spcPts val="0"/>
                        </a:spcAft>
                      </a:pPr>
                      <a:endParaRPr lang="uk-UA" sz="15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15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150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uk-UA" sz="15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uk-UA" sz="15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  <a:tr h="223234">
                <a:tc gridSpan="2">
                  <a:txBody>
                    <a:bodyPr/>
                    <a:lstStyle/>
                    <a:p>
                      <a:pPr marL="33020">
                        <a:spcAft>
                          <a:spcPts val="0"/>
                        </a:spcAft>
                      </a:pPr>
                      <a:r>
                        <a:rPr lang="uk-UA" sz="15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/>
                          <a:cs typeface="Times New Roman" pitchFamily="18" charset="0"/>
                        </a:rPr>
                        <a:t>РАЗОМ</a:t>
                      </a:r>
                      <a:endParaRPr lang="uk-UA" sz="15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marL="41910" algn="just">
                        <a:spcAft>
                          <a:spcPts val="0"/>
                        </a:spcAft>
                      </a:pPr>
                      <a:endParaRPr lang="uk-UA" sz="15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41910" algn="just">
                        <a:spcAft>
                          <a:spcPts val="0"/>
                        </a:spcAft>
                      </a:pPr>
                      <a:endParaRPr lang="uk-UA" sz="15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41910" algn="just">
                        <a:spcAft>
                          <a:spcPts val="0"/>
                        </a:spcAft>
                      </a:pPr>
                      <a:endParaRPr lang="uk-UA" sz="15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15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150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uk-UA" sz="15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uk-UA" sz="15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07504" y="836712"/>
            <a:ext cx="8928992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MS Mincho" pitchFamily="49" charset="-128"/>
                <a:cs typeface="Arial" pitchFamily="34" charset="0"/>
              </a:rPr>
              <a:t>Таблиця 2.</a:t>
            </a:r>
            <a:r>
              <a:rPr kumimoji="0" lang="uk-UA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MS Mincho" pitchFamily="49" charset="-128"/>
                <a:cs typeface="Arial" pitchFamily="34" charset="0"/>
              </a:rPr>
              <a:t> Макет таблиці для аналізу структури оборотних активів за ступенем ризику</a:t>
            </a:r>
            <a:endParaRPr kumimoji="0" 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41081246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476672"/>
            <a:ext cx="77048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i="1" dirty="0"/>
              <a:t>ІІІ. Аналіз структури та динаміки пасивів підприємства.</a:t>
            </a:r>
            <a:r>
              <a:rPr lang="uk-UA" sz="2400" i="1" dirty="0"/>
              <a:t> </a:t>
            </a:r>
            <a:endParaRPr lang="uk-UA" sz="24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2689698"/>
              </p:ext>
            </p:extLst>
          </p:nvPr>
        </p:nvGraphicFramePr>
        <p:xfrm>
          <a:off x="395534" y="2362528"/>
          <a:ext cx="8496945" cy="4039704"/>
        </p:xfrm>
        <a:graphic>
          <a:graphicData uri="http://schemas.openxmlformats.org/drawingml/2006/table">
            <a:tbl>
              <a:tblPr/>
              <a:tblGrid>
                <a:gridCol w="1616915"/>
                <a:gridCol w="717665"/>
                <a:gridCol w="824736"/>
                <a:gridCol w="824736"/>
                <a:gridCol w="718387"/>
                <a:gridCol w="718387"/>
                <a:gridCol w="615658"/>
                <a:gridCol w="615658"/>
                <a:gridCol w="476652"/>
                <a:gridCol w="648072"/>
                <a:gridCol w="720079"/>
              </a:tblGrid>
              <a:tr h="590000">
                <a:tc rowSpan="3"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uk-UA" sz="1800" b="0" i="1" dirty="0">
                          <a:effectLst/>
                          <a:latin typeface="Times New Roman"/>
                        </a:rPr>
                        <a:t>Види </a:t>
                      </a:r>
                      <a:r>
                        <a:rPr lang="uk-UA" sz="1800" b="0" i="1" dirty="0" smtClean="0">
                          <a:effectLst/>
                          <a:latin typeface="Times New Roman"/>
                        </a:rPr>
                        <a:t>пасивів</a:t>
                      </a:r>
                      <a:endParaRPr lang="uk-UA" sz="1800" b="1" i="1" dirty="0"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i="1" dirty="0">
                          <a:effectLst/>
                          <a:latin typeface="Times New Roman"/>
                          <a:ea typeface="Times New Roman"/>
                        </a:rPr>
                        <a:t>Сума, тис. грн.</a:t>
                      </a: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i="1" dirty="0">
                          <a:effectLst/>
                          <a:latin typeface="Times New Roman"/>
                          <a:ea typeface="Times New Roman"/>
                        </a:rPr>
                        <a:t>Структура </a:t>
                      </a:r>
                      <a:r>
                        <a:rPr lang="uk-UA" sz="1800" i="1" dirty="0" smtClean="0">
                          <a:effectLst/>
                          <a:latin typeface="Times New Roman"/>
                          <a:ea typeface="Times New Roman"/>
                        </a:rPr>
                        <a:t>пасивів у </a:t>
                      </a:r>
                      <a:r>
                        <a:rPr lang="uk-UA" sz="1800" i="1" dirty="0">
                          <a:effectLst/>
                          <a:latin typeface="Times New Roman"/>
                          <a:ea typeface="Times New Roman"/>
                        </a:rPr>
                        <a:t>підсумку, </a:t>
                      </a:r>
                      <a:r>
                        <a:rPr lang="en-US" sz="1800" i="1" dirty="0">
                          <a:effectLst/>
                          <a:latin typeface="Times New Roman"/>
                          <a:ea typeface="Times New Roman"/>
                        </a:rPr>
                        <a:t>%</a:t>
                      </a: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i="1">
                          <a:effectLst/>
                          <a:latin typeface="Times New Roman"/>
                          <a:ea typeface="Times New Roman"/>
                        </a:rPr>
                        <a:t>Відхилення</a:t>
                      </a: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885001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i="1">
                          <a:effectLst/>
                          <a:latin typeface="Times New Roman"/>
                          <a:ea typeface="Times New Roman"/>
                        </a:rPr>
                        <a:t>балансу в цілому</a:t>
                      </a: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i="1">
                          <a:effectLst/>
                          <a:latin typeface="Times New Roman"/>
                          <a:ea typeface="Times New Roman"/>
                        </a:rPr>
                        <a:t>окремих розділів балансу</a:t>
                      </a: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i="1" dirty="0">
                          <a:effectLst/>
                          <a:latin typeface="Times New Roman"/>
                          <a:ea typeface="Times New Roman"/>
                        </a:rPr>
                        <a:t>абсолютне, тис грн.</a:t>
                      </a: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indent="-69215" algn="ctr">
                        <a:spcAft>
                          <a:spcPts val="0"/>
                        </a:spcAft>
                      </a:pPr>
                      <a:r>
                        <a:rPr lang="uk-UA" sz="1800" i="1" dirty="0">
                          <a:effectLst/>
                          <a:latin typeface="Times New Roman"/>
                          <a:ea typeface="Times New Roman"/>
                        </a:rPr>
                        <a:t>відносне, %</a:t>
                      </a: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i="1">
                          <a:effectLst/>
                          <a:latin typeface="Times New Roman"/>
                          <a:ea typeface="Times New Roman"/>
                        </a:rPr>
                        <a:t>пунктів структури щодо</a:t>
                      </a: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1679703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i="1" dirty="0">
                          <a:effectLst/>
                          <a:latin typeface="Times New Roman"/>
                          <a:ea typeface="Times New Roman"/>
                        </a:rPr>
                        <a:t>на початок періоду</a:t>
                      </a: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i="1">
                          <a:effectLst/>
                          <a:latin typeface="Times New Roman"/>
                          <a:ea typeface="Times New Roman"/>
                        </a:rPr>
                        <a:t>на кінець періоду</a:t>
                      </a: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i="1" dirty="0">
                          <a:effectLst/>
                          <a:latin typeface="Times New Roman"/>
                          <a:ea typeface="Times New Roman"/>
                        </a:rPr>
                        <a:t>на початок періоду</a:t>
                      </a: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i="1" dirty="0">
                          <a:effectLst/>
                          <a:latin typeface="Times New Roman"/>
                          <a:ea typeface="Times New Roman"/>
                        </a:rPr>
                        <a:t>на кінець періоду</a:t>
                      </a: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8580" algn="ctr">
                        <a:spcAft>
                          <a:spcPts val="0"/>
                        </a:spcAft>
                      </a:pPr>
                      <a:r>
                        <a:rPr lang="uk-UA" sz="1800" i="1" dirty="0">
                          <a:effectLst/>
                          <a:latin typeface="Times New Roman"/>
                          <a:ea typeface="Times New Roman"/>
                        </a:rPr>
                        <a:t>на </a:t>
                      </a: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indent="-68580" algn="ctr">
                        <a:spcAft>
                          <a:spcPts val="0"/>
                        </a:spcAft>
                      </a:pPr>
                      <a:r>
                        <a:rPr lang="uk-UA" sz="1800" i="1" dirty="0">
                          <a:effectLst/>
                          <a:latin typeface="Times New Roman"/>
                          <a:ea typeface="Times New Roman"/>
                        </a:rPr>
                        <a:t>початок періоду</a:t>
                      </a: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i="1" dirty="0">
                          <a:effectLst/>
                          <a:latin typeface="Times New Roman"/>
                          <a:ea typeface="Times New Roman"/>
                        </a:rPr>
                        <a:t>на кінець періоду</a:t>
                      </a: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i="1" dirty="0">
                          <a:effectLst/>
                          <a:latin typeface="Times New Roman"/>
                          <a:ea typeface="Times New Roman"/>
                        </a:rPr>
                        <a:t>балансу в цілому</a:t>
                      </a: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i="1" dirty="0">
                          <a:effectLst/>
                          <a:latin typeface="Times New Roman"/>
                          <a:ea typeface="Times New Roman"/>
                        </a:rPr>
                        <a:t>окремих розділів балансу</a:t>
                      </a: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5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i="1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i="1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i="1"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i="1">
                          <a:effectLst/>
                          <a:latin typeface="Times New Roman"/>
                          <a:ea typeface="Times New Roman"/>
                        </a:rPr>
                        <a:t>4</a:t>
                      </a: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i="1">
                          <a:effectLst/>
                          <a:latin typeface="Times New Roman"/>
                          <a:ea typeface="Times New Roman"/>
                        </a:rPr>
                        <a:t>5</a:t>
                      </a: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i="1">
                          <a:effectLst/>
                          <a:latin typeface="Times New Roman"/>
                          <a:ea typeface="Times New Roman"/>
                        </a:rPr>
                        <a:t>6</a:t>
                      </a: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i="1">
                          <a:effectLst/>
                          <a:latin typeface="Times New Roman"/>
                          <a:ea typeface="Times New Roman"/>
                        </a:rPr>
                        <a:t>7</a:t>
                      </a: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i="1">
                          <a:effectLst/>
                          <a:latin typeface="Times New Roman"/>
                          <a:ea typeface="Times New Roman"/>
                        </a:rPr>
                        <a:t>8</a:t>
                      </a: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i="1">
                          <a:effectLst/>
                          <a:latin typeface="Times New Roman"/>
                          <a:ea typeface="Times New Roman"/>
                        </a:rPr>
                        <a:t>9</a:t>
                      </a: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i="1">
                          <a:effectLst/>
                          <a:latin typeface="Times New Roman"/>
                          <a:ea typeface="Times New Roman"/>
                        </a:rPr>
                        <a:t>10</a:t>
                      </a: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i="1">
                          <a:effectLst/>
                          <a:latin typeface="Times New Roman"/>
                          <a:ea typeface="Times New Roman"/>
                        </a:rPr>
                        <a:t>11</a:t>
                      </a: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5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90170" algn="l"/>
                          <a:tab pos="180340" algn="l"/>
                        </a:tabLst>
                      </a:pP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5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611560" y="1556792"/>
            <a:ext cx="7992888" cy="661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0488" algn="l"/>
                <a:tab pos="180975" algn="l"/>
              </a:tabLst>
            </a:pP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Таблиця 3.</a:t>
            </a:r>
            <a:r>
              <a:rPr kumimoji="0" lang="uk-UA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Макет таблиці для аналізу структури пасивів підприємства</a:t>
            </a: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26440573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1168" y="620688"/>
            <a:ext cx="813690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У пасиві балансу можливі наступні зміни: </a:t>
            </a:r>
            <a:endParaRPr lang="uk-UA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sz="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) </a:t>
            </a:r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зростання суми власного капіталу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свідчить про </a:t>
            </a:r>
            <a:r>
              <a:rPr lang="uk-UA" sz="2400" i="1" dirty="0">
                <a:latin typeface="Times New Roman" pitchFamily="18" charset="0"/>
                <a:cs typeface="Times New Roman" pitchFamily="18" charset="0"/>
              </a:rPr>
              <a:t>збільшення власних джерел фінансування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активів і є позитивною тенденцією; </a:t>
            </a: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) </a:t>
            </a:r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відсутність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довгострокових зобов’язань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може бути як позитивною, так і негативною тенденцією залежно від характеру обраної підприємством стратегії розвитку; </a:t>
            </a: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) </a:t>
            </a:r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зростання поточних зобов’язань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може оцінюватися як позитивна або як негативна тенденція. Таке зростання можна вважати </a:t>
            </a:r>
            <a:r>
              <a:rPr lang="uk-UA" sz="2400" u="sng" dirty="0">
                <a:latin typeface="Times New Roman" pitchFamily="18" charset="0"/>
                <a:cs typeface="Times New Roman" pitchFamily="18" charset="0"/>
              </a:rPr>
              <a:t>позитивними за умови якщо відсоткові ставки за кредити нижчі за відсоткові ставки за дивідендами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. Також зазначене зростання свідчить про довіру кредиторів підприємству, про його позитивний діловий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імідж.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17816938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5" y="404664"/>
            <a:ext cx="7992888" cy="6339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i="1" dirty="0">
                <a:latin typeface="Times New Roman" pitchFamily="18" charset="0"/>
                <a:cs typeface="Times New Roman" pitchFamily="18" charset="0"/>
              </a:rPr>
              <a:t>IV. Розрахунок основних показників, що характеризують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b="1" i="1" dirty="0">
                <a:latin typeface="Times New Roman" pitchFamily="18" charset="0"/>
                <a:cs typeface="Times New Roman" pitchFamily="18" charset="0"/>
              </a:rPr>
              <a:t>майновий стан </a:t>
            </a:r>
            <a: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  <a:t>підприємства: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uk-UA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sz="800" dirty="0" smtClean="0">
              <a:latin typeface="Times New Roman" pitchFamily="18" charset="0"/>
              <a:cs typeface="Times New Roman" pitchFamily="18" charset="0"/>
            </a:endParaRPr>
          </a:p>
          <a:p>
            <a:pPr marL="266700" indent="-266700" algn="just">
              <a:lnSpc>
                <a:spcPct val="97000"/>
              </a:lnSpc>
              <a:buFontTx/>
              <a:buChar char="-"/>
            </a:pPr>
            <a:r>
              <a:rPr lang="uk-UA" sz="2600" dirty="0" smtClean="0">
                <a:latin typeface="Times New Roman" pitchFamily="18" charset="0"/>
                <a:cs typeface="Times New Roman" pitchFamily="18" charset="0"/>
              </a:rPr>
              <a:t>сума </a:t>
            </a:r>
            <a:r>
              <a:rPr lang="uk-UA" sz="2600" dirty="0">
                <a:latin typeface="Times New Roman" pitchFamily="18" charset="0"/>
                <a:cs typeface="Times New Roman" pitchFamily="18" charset="0"/>
              </a:rPr>
              <a:t>господарських засобів, що знаходяться на балансі </a:t>
            </a:r>
            <a:r>
              <a:rPr lang="uk-UA" sz="2600" dirty="0" smtClean="0">
                <a:latin typeface="Times New Roman" pitchFamily="18" charset="0"/>
                <a:cs typeface="Times New Roman" pitchFamily="18" charset="0"/>
              </a:rPr>
              <a:t>підприємства </a:t>
            </a:r>
          </a:p>
          <a:p>
            <a:pPr algn="ctr">
              <a:lnSpc>
                <a:spcPct val="97000"/>
              </a:lnSpc>
            </a:pPr>
            <a:r>
              <a:rPr lang="uk-UA" sz="2600" dirty="0" err="1" smtClean="0">
                <a:latin typeface="Times New Roman" pitchFamily="18" charset="0"/>
                <a:cs typeface="Times New Roman" pitchFamily="18" charset="0"/>
              </a:rPr>
              <a:t>ВБ</a:t>
            </a:r>
            <a:r>
              <a:rPr lang="uk-UA" sz="2600" dirty="0" smtClean="0">
                <a:latin typeface="Times New Roman" pitchFamily="18" charset="0"/>
                <a:cs typeface="Times New Roman" pitchFamily="18" charset="0"/>
              </a:rPr>
              <a:t>↑</a:t>
            </a:r>
          </a:p>
          <a:p>
            <a:pPr algn="ctr">
              <a:lnSpc>
                <a:spcPct val="97000"/>
              </a:lnSpc>
            </a:pPr>
            <a:endParaRPr lang="uk-UA" sz="2600" dirty="0" smtClean="0">
              <a:latin typeface="Times New Roman" pitchFamily="18" charset="0"/>
              <a:cs typeface="Times New Roman" pitchFamily="18" charset="0"/>
            </a:endParaRPr>
          </a:p>
          <a:p>
            <a:pPr marL="266700" indent="-266700" algn="just">
              <a:lnSpc>
                <a:spcPct val="97000"/>
              </a:lnSpc>
              <a:buFontTx/>
              <a:buChar char="-"/>
            </a:pPr>
            <a:r>
              <a:rPr lang="uk-UA" sz="2600" dirty="0" smtClean="0">
                <a:latin typeface="Times New Roman" pitchFamily="18" charset="0"/>
                <a:cs typeface="Times New Roman" pitchFamily="18" charset="0"/>
              </a:rPr>
              <a:t>вартість </a:t>
            </a:r>
            <a:r>
              <a:rPr lang="uk-UA" sz="2600" dirty="0">
                <a:latin typeface="Times New Roman" pitchFamily="18" charset="0"/>
                <a:cs typeface="Times New Roman" pitchFamily="18" charset="0"/>
              </a:rPr>
              <a:t>чистих активів </a:t>
            </a:r>
            <a:r>
              <a:rPr lang="uk-UA" sz="2600" dirty="0" smtClean="0">
                <a:latin typeface="Times New Roman" pitchFamily="18" charset="0"/>
                <a:cs typeface="Times New Roman" pitchFamily="18" charset="0"/>
              </a:rPr>
              <a:t>підприємства (робочий капітал) </a:t>
            </a:r>
          </a:p>
          <a:p>
            <a:pPr marL="266700" indent="-266700" algn="just">
              <a:lnSpc>
                <a:spcPct val="97000"/>
              </a:lnSpc>
              <a:buFontTx/>
              <a:buChar char="-"/>
            </a:pPr>
            <a:endParaRPr lang="uk-UA" sz="26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7000"/>
              </a:lnSpc>
            </a:pPr>
            <a:r>
              <a:rPr lang="uk-UA" sz="2600" dirty="0" err="1" smtClean="0">
                <a:latin typeface="Times New Roman" pitchFamily="18" charset="0"/>
                <a:cs typeface="Times New Roman" pitchFamily="18" charset="0"/>
              </a:rPr>
              <a:t>РК</a:t>
            </a:r>
            <a:r>
              <a:rPr lang="uk-UA" sz="2600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uk-UA" sz="2600" dirty="0" err="1" smtClean="0">
                <a:latin typeface="Times New Roman" pitchFamily="18" charset="0"/>
                <a:cs typeface="Times New Roman" pitchFamily="18" charset="0"/>
              </a:rPr>
              <a:t>ОбА</a:t>
            </a:r>
            <a:r>
              <a:rPr lang="uk-UA" sz="26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uk-UA" sz="2600" dirty="0" err="1" smtClean="0">
                <a:latin typeface="Times New Roman" pitchFamily="18" charset="0"/>
                <a:cs typeface="Times New Roman" pitchFamily="18" charset="0"/>
              </a:rPr>
              <a:t>ПЗ</a:t>
            </a:r>
            <a:endParaRPr lang="uk-UA" sz="2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97000"/>
              </a:lnSpc>
            </a:pPr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Нормативне значення: &gt;0</a:t>
            </a:r>
          </a:p>
          <a:p>
            <a:pPr algn="just">
              <a:lnSpc>
                <a:spcPct val="97000"/>
              </a:lnSpc>
            </a:pPr>
            <a:endParaRPr lang="uk-UA" sz="2600" dirty="0" smtClean="0">
              <a:latin typeface="Times New Roman" pitchFamily="18" charset="0"/>
              <a:cs typeface="Times New Roman" pitchFamily="18" charset="0"/>
            </a:endParaRPr>
          </a:p>
          <a:p>
            <a:pPr marL="266700" indent="-266700" algn="just">
              <a:lnSpc>
                <a:spcPct val="97000"/>
              </a:lnSpc>
              <a:buFontTx/>
              <a:buChar char="-"/>
            </a:pPr>
            <a:r>
              <a:rPr lang="uk-UA" sz="2600" spc="-30" dirty="0" smtClean="0">
                <a:latin typeface="Times New Roman" pitchFamily="18" charset="0"/>
                <a:cs typeface="Times New Roman" pitchFamily="18" charset="0"/>
              </a:rPr>
              <a:t>частка </a:t>
            </a:r>
            <a:r>
              <a:rPr lang="uk-UA" sz="2600" spc="-30" dirty="0">
                <a:latin typeface="Times New Roman" pitchFamily="18" charset="0"/>
                <a:cs typeface="Times New Roman" pitchFamily="18" charset="0"/>
              </a:rPr>
              <a:t>основних засобів у валюті </a:t>
            </a:r>
            <a:r>
              <a:rPr lang="uk-UA" sz="2600" spc="-30" dirty="0" smtClean="0">
                <a:latin typeface="Times New Roman" pitchFamily="18" charset="0"/>
                <a:cs typeface="Times New Roman" pitchFamily="18" charset="0"/>
              </a:rPr>
              <a:t>балансу </a:t>
            </a:r>
          </a:p>
          <a:p>
            <a:pPr marL="266700" indent="-266700" algn="just">
              <a:lnSpc>
                <a:spcPct val="97000"/>
              </a:lnSpc>
              <a:buFontTx/>
              <a:buChar char="-"/>
            </a:pPr>
            <a:endParaRPr lang="uk-UA" sz="2600" spc="-3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7000"/>
              </a:lnSpc>
            </a:pPr>
            <a:r>
              <a:rPr lang="uk-UA" sz="2600" spc="-30" dirty="0" err="1" smtClean="0">
                <a:latin typeface="Times New Roman" pitchFamily="18" charset="0"/>
                <a:cs typeface="Times New Roman" pitchFamily="18" charset="0"/>
              </a:rPr>
              <a:t>ПВоз</a:t>
            </a:r>
            <a:r>
              <a:rPr lang="uk-UA" sz="2600" spc="-30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uk-UA" sz="2600" spc="-30" dirty="0" err="1" smtClean="0">
                <a:latin typeface="Times New Roman" pitchFamily="18" charset="0"/>
                <a:cs typeface="Times New Roman" pitchFamily="18" charset="0"/>
              </a:rPr>
              <a:t>ОЗ</a:t>
            </a:r>
            <a:r>
              <a:rPr lang="uk-UA" sz="2600" spc="-30" dirty="0" smtClean="0">
                <a:latin typeface="Times New Roman" pitchFamily="18" charset="0"/>
                <a:cs typeface="Times New Roman" pitchFamily="18" charset="0"/>
              </a:rPr>
              <a:t> / </a:t>
            </a:r>
            <a:r>
              <a:rPr lang="uk-UA" sz="2600" spc="-30" dirty="0" err="1" smtClean="0">
                <a:latin typeface="Times New Roman" pitchFamily="18" charset="0"/>
                <a:cs typeface="Times New Roman" pitchFamily="18" charset="0"/>
              </a:rPr>
              <a:t>ВБ</a:t>
            </a:r>
            <a:endParaRPr lang="uk-UA" sz="2600" spc="-3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33287533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764704"/>
            <a:ext cx="8136904" cy="63314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indent="-266700" algn="just">
              <a:lnSpc>
                <a:spcPct val="97000"/>
              </a:lnSpc>
              <a:buFontTx/>
              <a:buChar char="-"/>
            </a:pP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співвідношення необоротних і оборотних активів </a:t>
            </a:r>
          </a:p>
          <a:p>
            <a:pPr marL="266700" indent="-266700" algn="just">
              <a:lnSpc>
                <a:spcPct val="97000"/>
              </a:lnSpc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    </a:t>
            </a: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marL="266700" indent="-266700" algn="ctr">
              <a:lnSpc>
                <a:spcPct val="97000"/>
              </a:lnSpc>
            </a:pP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Кс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НА / 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ОбА</a:t>
            </a:r>
            <a:endParaRPr lang="uk-UA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266700" indent="-266700" algn="ctr">
              <a:lnSpc>
                <a:spcPct val="97000"/>
              </a:lnSpc>
            </a:pPr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pPr marL="266700" indent="-266700" algn="just">
              <a:lnSpc>
                <a:spcPct val="97000"/>
              </a:lnSpc>
              <a:buFontTx/>
              <a:buChar char="-"/>
            </a:pPr>
            <a:r>
              <a:rPr lang="uk-UA" sz="2800" spc="-30" dirty="0">
                <a:latin typeface="Times New Roman" pitchFamily="18" charset="0"/>
                <a:cs typeface="Times New Roman" pitchFamily="18" charset="0"/>
              </a:rPr>
              <a:t>частка активної частини основних засобів </a:t>
            </a:r>
            <a:endParaRPr lang="uk-UA" sz="2800" spc="-30" dirty="0" smtClean="0">
              <a:latin typeface="Times New Roman" pitchFamily="18" charset="0"/>
              <a:cs typeface="Times New Roman" pitchFamily="18" charset="0"/>
            </a:endParaRPr>
          </a:p>
          <a:p>
            <a:pPr marL="266700" indent="-266700" algn="just">
              <a:lnSpc>
                <a:spcPct val="97000"/>
              </a:lnSpc>
              <a:buFontTx/>
              <a:buChar char="-"/>
            </a:pPr>
            <a:endParaRPr lang="uk-UA" spc="-3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7000"/>
              </a:lnSpc>
            </a:pPr>
            <a:r>
              <a:rPr lang="uk-UA" sz="2800" spc="-30" dirty="0" err="1" smtClean="0">
                <a:latin typeface="Times New Roman" pitchFamily="18" charset="0"/>
                <a:cs typeface="Times New Roman" pitchFamily="18" charset="0"/>
              </a:rPr>
              <a:t>ПВ</a:t>
            </a:r>
            <a:r>
              <a:rPr lang="uk-UA" sz="2000" spc="-30" dirty="0" err="1" smtClean="0">
                <a:latin typeface="Times New Roman" pitchFamily="18" charset="0"/>
                <a:cs typeface="Times New Roman" pitchFamily="18" charset="0"/>
              </a:rPr>
              <a:t>ОЗа</a:t>
            </a:r>
            <a:r>
              <a:rPr lang="uk-UA" sz="2800" spc="-3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spc="-30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uk-UA" sz="2800" spc="-30" dirty="0" err="1" smtClean="0">
                <a:latin typeface="Times New Roman" pitchFamily="18" charset="0"/>
                <a:cs typeface="Times New Roman" pitchFamily="18" charset="0"/>
              </a:rPr>
              <a:t>ОЗа</a:t>
            </a:r>
            <a:r>
              <a:rPr lang="uk-UA" sz="2800" spc="-30" dirty="0" smtClean="0">
                <a:latin typeface="Times New Roman" pitchFamily="18" charset="0"/>
                <a:cs typeface="Times New Roman" pitchFamily="18" charset="0"/>
              </a:rPr>
              <a:t> / </a:t>
            </a:r>
            <a:r>
              <a:rPr lang="uk-UA" sz="2800" spc="-30" dirty="0" err="1" smtClean="0">
                <a:latin typeface="Times New Roman" pitchFamily="18" charset="0"/>
                <a:cs typeface="Times New Roman" pitchFamily="18" charset="0"/>
              </a:rPr>
              <a:t>ОЗ</a:t>
            </a:r>
            <a:endParaRPr lang="uk-UA" sz="2800" spc="-3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7000"/>
              </a:lnSpc>
            </a:pPr>
            <a:endParaRPr lang="uk-UA" spc="-30" dirty="0">
              <a:latin typeface="Times New Roman" pitchFamily="18" charset="0"/>
              <a:cs typeface="Times New Roman" pitchFamily="18" charset="0"/>
            </a:endParaRPr>
          </a:p>
          <a:p>
            <a:pPr marL="266700" indent="-266700" algn="just">
              <a:lnSpc>
                <a:spcPct val="97000"/>
              </a:lnSpc>
              <a:buFontTx/>
              <a:buChar char="-"/>
            </a:pP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коефіцієнт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зносу (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Кз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та коефіцієнт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придатності (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Кп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основних засобів </a:t>
            </a:r>
            <a:endParaRPr lang="uk-UA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266700" indent="-266700" algn="just">
              <a:lnSpc>
                <a:spcPct val="97000"/>
              </a:lnSpc>
              <a:buFontTx/>
              <a:buChar char="-"/>
            </a:pP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7000"/>
              </a:lnSpc>
            </a:pP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Кз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З / 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ОЗ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lnSpc>
                <a:spcPct val="97000"/>
              </a:lnSpc>
            </a:pPr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Нормативне значення: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&lt;50%</a:t>
            </a:r>
            <a:endParaRPr lang="uk-UA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7000"/>
              </a:lnSpc>
            </a:pPr>
            <a:endParaRPr lang="uk-UA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7000"/>
              </a:lnSpc>
            </a:pP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Кп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1 – 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Кз</a:t>
            </a:r>
            <a:endParaRPr lang="uk-UA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97000"/>
              </a:lnSpc>
            </a:pPr>
            <a:r>
              <a:rPr lang="uk-UA" sz="2400" i="1" dirty="0">
                <a:latin typeface="Times New Roman" pitchFamily="18" charset="0"/>
                <a:cs typeface="Times New Roman" pitchFamily="18" charset="0"/>
              </a:rPr>
              <a:t>Нормативне значення: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&gt;50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%</a:t>
            </a:r>
            <a:endParaRPr lang="uk-UA" sz="2400" i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7000"/>
              </a:lnSpc>
            </a:pPr>
            <a:endParaRPr lang="uk-UA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82001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916832"/>
            <a:ext cx="7848872" cy="3435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indent="-266700" algn="just">
              <a:lnSpc>
                <a:spcPct val="97000"/>
              </a:lnSpc>
              <a:buFontTx/>
              <a:buChar char="-"/>
            </a:pPr>
            <a:r>
              <a:rPr lang="uk-UA" sz="2800" spc="-30" dirty="0">
                <a:latin typeface="Times New Roman" pitchFamily="18" charset="0"/>
                <a:cs typeface="Times New Roman" pitchFamily="18" charset="0"/>
              </a:rPr>
              <a:t>коефіцієнт </a:t>
            </a:r>
            <a:r>
              <a:rPr lang="uk-UA" sz="2800" spc="-30" dirty="0" smtClean="0">
                <a:latin typeface="Times New Roman" pitchFamily="18" charset="0"/>
                <a:cs typeface="Times New Roman" pitchFamily="18" charset="0"/>
              </a:rPr>
              <a:t>оновлення (</a:t>
            </a:r>
            <a:r>
              <a:rPr lang="uk-UA" sz="2800" spc="-30" dirty="0" err="1" smtClean="0">
                <a:latin typeface="Times New Roman" pitchFamily="18" charset="0"/>
                <a:cs typeface="Times New Roman" pitchFamily="18" charset="0"/>
              </a:rPr>
              <a:t>Кон</a:t>
            </a:r>
            <a:r>
              <a:rPr lang="uk-UA" sz="2800" spc="-30" dirty="0" smtClean="0">
                <a:latin typeface="Times New Roman" pitchFamily="18" charset="0"/>
                <a:cs typeface="Times New Roman" pitchFamily="18" charset="0"/>
              </a:rPr>
              <a:t>.), вибуття (</a:t>
            </a:r>
            <a:r>
              <a:rPr lang="uk-UA" sz="2800" spc="-30" dirty="0" err="1" smtClean="0">
                <a:latin typeface="Times New Roman" pitchFamily="18" charset="0"/>
                <a:cs typeface="Times New Roman" pitchFamily="18" charset="0"/>
              </a:rPr>
              <a:t>Квиб</a:t>
            </a:r>
            <a:r>
              <a:rPr lang="uk-UA" sz="2800" spc="-30" dirty="0" smtClean="0">
                <a:latin typeface="Times New Roman" pitchFamily="18" charset="0"/>
                <a:cs typeface="Times New Roman" pitchFamily="18" charset="0"/>
              </a:rPr>
              <a:t>.) </a:t>
            </a:r>
            <a:r>
              <a:rPr lang="uk-UA" sz="2800" spc="-30" dirty="0">
                <a:latin typeface="Times New Roman" pitchFamily="18" charset="0"/>
                <a:cs typeface="Times New Roman" pitchFamily="18" charset="0"/>
              </a:rPr>
              <a:t>і </a:t>
            </a:r>
            <a:r>
              <a:rPr lang="uk-UA" sz="2800" spc="-30" dirty="0" smtClean="0">
                <a:latin typeface="Times New Roman" pitchFamily="18" charset="0"/>
                <a:cs typeface="Times New Roman" pitchFamily="18" charset="0"/>
              </a:rPr>
              <a:t>приросту (К </a:t>
            </a:r>
            <a:r>
              <a:rPr lang="uk-UA" sz="2800" spc="-30" dirty="0" err="1" smtClean="0">
                <a:latin typeface="Times New Roman" pitchFamily="18" charset="0"/>
                <a:cs typeface="Times New Roman" pitchFamily="18" charset="0"/>
              </a:rPr>
              <a:t>прир</a:t>
            </a:r>
            <a:r>
              <a:rPr lang="uk-UA" sz="2800" spc="-30" dirty="0" smtClean="0">
                <a:latin typeface="Times New Roman" pitchFamily="18" charset="0"/>
                <a:cs typeface="Times New Roman" pitchFamily="18" charset="0"/>
              </a:rPr>
              <a:t>.) </a:t>
            </a:r>
            <a:r>
              <a:rPr lang="uk-UA" sz="2800" spc="-30" dirty="0">
                <a:latin typeface="Times New Roman" pitchFamily="18" charset="0"/>
                <a:cs typeface="Times New Roman" pitchFamily="18" charset="0"/>
              </a:rPr>
              <a:t>основних засобів </a:t>
            </a:r>
            <a:endParaRPr lang="uk-UA" sz="2800" spc="-30" dirty="0" smtClean="0">
              <a:latin typeface="Times New Roman" pitchFamily="18" charset="0"/>
              <a:cs typeface="Times New Roman" pitchFamily="18" charset="0"/>
            </a:endParaRPr>
          </a:p>
          <a:p>
            <a:pPr marL="266700" indent="-266700" algn="just">
              <a:lnSpc>
                <a:spcPct val="97000"/>
              </a:lnSpc>
              <a:buFontTx/>
              <a:buChar char="-"/>
            </a:pPr>
            <a:endParaRPr lang="uk-UA" sz="2800" spc="-3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7000"/>
              </a:lnSpc>
            </a:pPr>
            <a:r>
              <a:rPr lang="uk-UA" sz="2800" spc="-30" dirty="0" smtClean="0">
                <a:latin typeface="Times New Roman" pitchFamily="18" charset="0"/>
                <a:cs typeface="Times New Roman" pitchFamily="18" charset="0"/>
              </a:rPr>
              <a:t>К он. </a:t>
            </a:r>
            <a:r>
              <a:rPr lang="uk-UA" sz="2800" spc="-30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uk-UA" sz="2800" spc="-30" dirty="0" err="1">
                <a:latin typeface="Times New Roman" pitchFamily="18" charset="0"/>
                <a:cs typeface="Times New Roman" pitchFamily="18" charset="0"/>
              </a:rPr>
              <a:t>ОЗ</a:t>
            </a:r>
            <a:r>
              <a:rPr lang="uk-UA" sz="2800" spc="-3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spc="-30" dirty="0" err="1" smtClean="0">
                <a:latin typeface="Times New Roman" pitchFamily="18" charset="0"/>
                <a:cs typeface="Times New Roman" pitchFamily="18" charset="0"/>
              </a:rPr>
              <a:t>надх</a:t>
            </a:r>
            <a:r>
              <a:rPr lang="uk-UA" sz="2800" spc="-30" dirty="0" smtClean="0">
                <a:latin typeface="Times New Roman" pitchFamily="18" charset="0"/>
                <a:cs typeface="Times New Roman" pitchFamily="18" charset="0"/>
              </a:rPr>
              <a:t>. / </a:t>
            </a:r>
            <a:r>
              <a:rPr lang="uk-UA" sz="2800" spc="-30" dirty="0" err="1" smtClean="0">
                <a:latin typeface="Times New Roman" pitchFamily="18" charset="0"/>
                <a:cs typeface="Times New Roman" pitchFamily="18" charset="0"/>
              </a:rPr>
              <a:t>ОЗ</a:t>
            </a:r>
            <a:r>
              <a:rPr lang="uk-UA" sz="2800" spc="-3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spc="-30" dirty="0" err="1" smtClean="0">
                <a:latin typeface="Times New Roman" pitchFamily="18" charset="0"/>
                <a:cs typeface="Times New Roman" pitchFamily="18" charset="0"/>
              </a:rPr>
              <a:t>к.п</a:t>
            </a:r>
            <a:endParaRPr lang="uk-UA" sz="2800" spc="-3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7000"/>
              </a:lnSpc>
            </a:pPr>
            <a:endParaRPr lang="uk-UA" sz="2800" spc="-3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7000"/>
              </a:lnSpc>
            </a:pPr>
            <a:r>
              <a:rPr lang="uk-UA" sz="2800" spc="-30" dirty="0" smtClean="0"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uk-UA" sz="2800" spc="-30" dirty="0" err="1" smtClean="0">
                <a:latin typeface="Times New Roman" pitchFamily="18" charset="0"/>
                <a:cs typeface="Times New Roman" pitchFamily="18" charset="0"/>
              </a:rPr>
              <a:t>виб</a:t>
            </a:r>
            <a:r>
              <a:rPr lang="uk-UA" sz="2800" spc="-3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2800" spc="-30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uk-UA" sz="2800" spc="-30" dirty="0" err="1" smtClean="0">
                <a:latin typeface="Times New Roman" pitchFamily="18" charset="0"/>
                <a:cs typeface="Times New Roman" pitchFamily="18" charset="0"/>
              </a:rPr>
              <a:t>ОЗ</a:t>
            </a:r>
            <a:r>
              <a:rPr lang="uk-UA" sz="2800" spc="-3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spc="-30" dirty="0" err="1" smtClean="0">
                <a:latin typeface="Times New Roman" pitchFamily="18" charset="0"/>
                <a:cs typeface="Times New Roman" pitchFamily="18" charset="0"/>
              </a:rPr>
              <a:t>виб</a:t>
            </a:r>
            <a:r>
              <a:rPr lang="uk-UA" sz="2800" spc="-30" dirty="0" smtClean="0">
                <a:latin typeface="Times New Roman" pitchFamily="18" charset="0"/>
                <a:cs typeface="Times New Roman" pitchFamily="18" charset="0"/>
              </a:rPr>
              <a:t>. / </a:t>
            </a:r>
            <a:r>
              <a:rPr lang="uk-UA" sz="2800" spc="-30" dirty="0" err="1" smtClean="0">
                <a:latin typeface="Times New Roman" pitchFamily="18" charset="0"/>
                <a:cs typeface="Times New Roman" pitchFamily="18" charset="0"/>
              </a:rPr>
              <a:t>ОЗ</a:t>
            </a:r>
            <a:r>
              <a:rPr lang="uk-UA" sz="2800" spc="-3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spc="-30" dirty="0" err="1" smtClean="0">
                <a:latin typeface="Times New Roman" pitchFamily="18" charset="0"/>
                <a:cs typeface="Times New Roman" pitchFamily="18" charset="0"/>
              </a:rPr>
              <a:t>п.п</a:t>
            </a:r>
            <a:endParaRPr lang="uk-UA" sz="2800" spc="-3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7000"/>
              </a:lnSpc>
            </a:pPr>
            <a:endParaRPr lang="uk-UA" sz="2800" spc="-30" dirty="0" smtClean="0">
              <a:latin typeface="Times New Roman" pitchFamily="18" charset="0"/>
              <a:cs typeface="Times New Roman" pitchFamily="18" charset="0"/>
            </a:endParaRPr>
          </a:p>
          <a:p>
            <a:pPr marL="266700" indent="-266700" algn="ctr">
              <a:lnSpc>
                <a:spcPct val="97000"/>
              </a:lnSpc>
            </a:pPr>
            <a:r>
              <a:rPr lang="uk-UA" sz="2800" spc="-30" dirty="0" smtClean="0"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uk-UA" sz="2800" spc="-30" dirty="0" err="1">
                <a:latin typeface="Times New Roman" pitchFamily="18" charset="0"/>
                <a:cs typeface="Times New Roman" pitchFamily="18" charset="0"/>
              </a:rPr>
              <a:t>прир</a:t>
            </a:r>
            <a:r>
              <a:rPr lang="uk-UA" sz="2800" spc="-30" dirty="0">
                <a:latin typeface="Times New Roman" pitchFamily="18" charset="0"/>
                <a:cs typeface="Times New Roman" pitchFamily="18" charset="0"/>
              </a:rPr>
              <a:t>. = (</a:t>
            </a:r>
            <a:r>
              <a:rPr lang="uk-UA" sz="2800" spc="-30" dirty="0" err="1" smtClean="0">
                <a:latin typeface="Times New Roman" pitchFamily="18" charset="0"/>
                <a:cs typeface="Times New Roman" pitchFamily="18" charset="0"/>
              </a:rPr>
              <a:t>ОЗ</a:t>
            </a:r>
            <a:r>
              <a:rPr lang="uk-UA" sz="2800" spc="-3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spc="-30" dirty="0" err="1" smtClean="0">
                <a:latin typeface="Times New Roman" pitchFamily="18" charset="0"/>
                <a:cs typeface="Times New Roman" pitchFamily="18" charset="0"/>
              </a:rPr>
              <a:t>надх</a:t>
            </a:r>
            <a:r>
              <a:rPr lang="uk-UA" sz="2800" spc="-30" dirty="0" smtClean="0">
                <a:latin typeface="Times New Roman" pitchFamily="18" charset="0"/>
                <a:cs typeface="Times New Roman" pitchFamily="18" charset="0"/>
              </a:rPr>
              <a:t>. – </a:t>
            </a:r>
            <a:r>
              <a:rPr lang="uk-UA" sz="2800" spc="-30" dirty="0" err="1" smtClean="0">
                <a:latin typeface="Times New Roman" pitchFamily="18" charset="0"/>
                <a:cs typeface="Times New Roman" pitchFamily="18" charset="0"/>
              </a:rPr>
              <a:t>ОЗ</a:t>
            </a:r>
            <a:r>
              <a:rPr lang="uk-UA" sz="2800" spc="-3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spc="-30" dirty="0" err="1" smtClean="0">
                <a:latin typeface="Times New Roman" pitchFamily="18" charset="0"/>
                <a:cs typeface="Times New Roman" pitchFamily="18" charset="0"/>
              </a:rPr>
              <a:t>виб</a:t>
            </a:r>
            <a:r>
              <a:rPr lang="uk-UA" sz="2800" spc="-30" dirty="0" smtClean="0">
                <a:latin typeface="Times New Roman" pitchFamily="18" charset="0"/>
                <a:cs typeface="Times New Roman" pitchFamily="18" charset="0"/>
              </a:rPr>
              <a:t>.) / </a:t>
            </a:r>
            <a:r>
              <a:rPr lang="uk-UA" sz="2800" spc="-30" dirty="0" err="1" smtClean="0">
                <a:latin typeface="Times New Roman" pitchFamily="18" charset="0"/>
                <a:cs typeface="Times New Roman" pitchFamily="18" charset="0"/>
              </a:rPr>
              <a:t>ОЗ</a:t>
            </a:r>
            <a:r>
              <a:rPr lang="uk-UA" sz="2800" spc="-3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spc="-30" dirty="0" err="1" smtClean="0">
                <a:latin typeface="Times New Roman" pitchFamily="18" charset="0"/>
                <a:cs typeface="Times New Roman" pitchFamily="18" charset="0"/>
              </a:rPr>
              <a:t>п.п</a:t>
            </a:r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40527383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2538770"/>
            <a:ext cx="655272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600" i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2. Аналіз ліквідності та платоспроможності підприємства</a:t>
            </a:r>
            <a:endParaRPr lang="uk-UA" sz="3600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43851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1473746"/>
            <a:ext cx="763284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i="1" dirty="0">
                <a:latin typeface="Times New Roman" pitchFamily="18" charset="0"/>
                <a:cs typeface="Times New Roman" pitchFamily="18" charset="0"/>
              </a:rPr>
              <a:t>Ліквідність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– здатність підприємства перетворити свої активи в грошові кошти для покриття боргових зобов’язань. Під ліквідністю активу розуміють його здатність трансформуватися в грошові засоби у процесі передбаченого виробничого процесу. 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14995576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412776"/>
            <a:ext cx="734481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i="1" dirty="0">
                <a:latin typeface="Times New Roman" pitchFamily="18" charset="0"/>
                <a:cs typeface="Times New Roman" pitchFamily="18" charset="0"/>
              </a:rPr>
              <a:t>Платоспроможність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– можливість підприємства своєчасно задовольнити платіжні зобов’язання, тобто наявність у суб’єкта господарювання грошових засобів та їх еквівалентів, достатніх для розрахунків за поточними зобов’язаннями, що потребують негайного погашення.</a:t>
            </a: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894000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04664"/>
            <a:ext cx="79928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dirty="0"/>
              <a:t>Аналіз ліквідності та платоспроможності здійснюється за наступними етапами:</a:t>
            </a:r>
          </a:p>
          <a:p>
            <a:r>
              <a:rPr lang="uk-UA" sz="3200" b="1" i="1" dirty="0"/>
              <a:t>І. Побудова балансу ліквідності</a:t>
            </a:r>
            <a:r>
              <a:rPr lang="uk-UA" sz="3200" b="1" i="1" dirty="0" smtClean="0"/>
              <a:t>.</a:t>
            </a:r>
            <a:endParaRPr lang="uk-UA" sz="32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9523465"/>
              </p:ext>
            </p:extLst>
          </p:nvPr>
        </p:nvGraphicFramePr>
        <p:xfrm>
          <a:off x="251518" y="2492896"/>
          <a:ext cx="8640962" cy="4007489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504058"/>
                <a:gridCol w="627630"/>
                <a:gridCol w="632145"/>
                <a:gridCol w="661614"/>
                <a:gridCol w="661614"/>
                <a:gridCol w="441333"/>
                <a:gridCol w="504056"/>
                <a:gridCol w="504056"/>
                <a:gridCol w="720080"/>
                <a:gridCol w="432048"/>
                <a:gridCol w="648072"/>
                <a:gridCol w="936104"/>
                <a:gridCol w="1368152"/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1800" i="1" spc="-70" dirty="0">
                          <a:effectLst/>
                          <a:latin typeface="Times New Roman"/>
                          <a:ea typeface="Times New Roman"/>
                        </a:rPr>
                        <a:t>№ з/п</a:t>
                      </a: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1800" i="1" spc="-30" dirty="0">
                          <a:effectLst/>
                          <a:latin typeface="Times New Roman"/>
                          <a:ea typeface="Times New Roman"/>
                        </a:rPr>
                        <a:t>Групи </a:t>
                      </a:r>
                      <a:r>
                        <a:rPr lang="uk-UA" sz="1800" i="1" spc="-30" dirty="0" smtClean="0">
                          <a:effectLst/>
                          <a:latin typeface="Times New Roman"/>
                          <a:ea typeface="Times New Roman"/>
                        </a:rPr>
                        <a:t>активів</a:t>
                      </a: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1800" i="1" spc="-30" dirty="0">
                          <a:effectLst/>
                          <a:latin typeface="Times New Roman"/>
                          <a:ea typeface="Times New Roman"/>
                        </a:rPr>
                        <a:t>На початок періоду</a:t>
                      </a: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1800" i="1" spc="-30">
                          <a:effectLst/>
                          <a:latin typeface="Times New Roman"/>
                          <a:ea typeface="Times New Roman"/>
                        </a:rPr>
                        <a:t>На кінець періоду</a:t>
                      </a: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1800" i="1" spc="-40" dirty="0">
                          <a:effectLst/>
                          <a:latin typeface="Times New Roman"/>
                          <a:ea typeface="Times New Roman"/>
                        </a:rPr>
                        <a:t>Групи </a:t>
                      </a:r>
                      <a:r>
                        <a:rPr lang="uk-UA" sz="1800" i="1" spc="-40" dirty="0" smtClean="0">
                          <a:effectLst/>
                          <a:latin typeface="Times New Roman"/>
                          <a:ea typeface="Times New Roman"/>
                        </a:rPr>
                        <a:t>пасивів</a:t>
                      </a: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1800" i="1" spc="-30" dirty="0">
                          <a:effectLst/>
                          <a:latin typeface="Times New Roman"/>
                          <a:ea typeface="Times New Roman"/>
                        </a:rPr>
                        <a:t>На початок періоду</a:t>
                      </a: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1800" i="1" spc="-30" dirty="0">
                          <a:effectLst/>
                          <a:latin typeface="Times New Roman"/>
                          <a:ea typeface="Times New Roman"/>
                        </a:rPr>
                        <a:t>На кінець періоду</a:t>
                      </a: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1800" i="1" spc="-30" dirty="0">
                          <a:effectLst/>
                          <a:latin typeface="Times New Roman"/>
                          <a:ea typeface="Times New Roman"/>
                        </a:rPr>
                        <a:t>Платіжний надлишок </a:t>
                      </a:r>
                      <a:r>
                        <a:rPr lang="uk-UA" sz="1800" i="1" spc="-30" dirty="0" smtClean="0">
                          <a:effectLst/>
                          <a:latin typeface="Times New Roman"/>
                          <a:ea typeface="Times New Roman"/>
                        </a:rPr>
                        <a:t>/ недостача</a:t>
                      </a:r>
                      <a:r>
                        <a:rPr lang="uk-UA" sz="1800" i="1" spc="-30" dirty="0">
                          <a:effectLst/>
                          <a:latin typeface="Times New Roman"/>
                          <a:ea typeface="Times New Roman"/>
                        </a:rPr>
                        <a:t>, тис. грн.</a:t>
                      </a: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1538609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1800" i="1" spc="-30" dirty="0">
                          <a:effectLst/>
                          <a:latin typeface="Times New Roman"/>
                          <a:ea typeface="Times New Roman"/>
                        </a:rPr>
                        <a:t>Сума, тис. грн.</a:t>
                      </a: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1800" i="1" spc="-30" dirty="0">
                          <a:effectLst/>
                          <a:latin typeface="Times New Roman"/>
                          <a:ea typeface="Times New Roman"/>
                        </a:rPr>
                        <a:t>Питома вага, %</a:t>
                      </a: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1800" i="1" spc="-30" dirty="0">
                          <a:effectLst/>
                          <a:latin typeface="Times New Roman"/>
                          <a:ea typeface="Times New Roman"/>
                        </a:rPr>
                        <a:t>Сума, тис.</a:t>
                      </a: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1800" i="1" spc="-30" dirty="0">
                          <a:effectLst/>
                          <a:latin typeface="Times New Roman"/>
                          <a:ea typeface="Times New Roman"/>
                        </a:rPr>
                        <a:t>грн.</a:t>
                      </a: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1800" i="1" spc="-30" dirty="0">
                          <a:effectLst/>
                          <a:latin typeface="Times New Roman"/>
                          <a:ea typeface="Times New Roman"/>
                        </a:rPr>
                        <a:t>Питома вага, %</a:t>
                      </a: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1800" i="1" spc="-30" dirty="0">
                          <a:effectLst/>
                          <a:latin typeface="Times New Roman"/>
                          <a:ea typeface="Times New Roman"/>
                        </a:rPr>
                        <a:t>Сума, тис. грн.</a:t>
                      </a: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1800" i="1" spc="-30" dirty="0">
                          <a:effectLst/>
                          <a:latin typeface="Times New Roman"/>
                          <a:ea typeface="Times New Roman"/>
                        </a:rPr>
                        <a:t>Питома вага, %</a:t>
                      </a: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1800" i="1" spc="-30" dirty="0">
                          <a:effectLst/>
                          <a:latin typeface="Times New Roman"/>
                          <a:ea typeface="Times New Roman"/>
                        </a:rPr>
                        <a:t>Сума, тис. грн.</a:t>
                      </a: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1800" i="1" spc="-30" dirty="0">
                          <a:effectLst/>
                          <a:latin typeface="Times New Roman"/>
                          <a:ea typeface="Times New Roman"/>
                        </a:rPr>
                        <a:t>Питома вага, %</a:t>
                      </a: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1800" i="1" spc="-30" dirty="0">
                          <a:effectLst/>
                          <a:latin typeface="Times New Roman"/>
                          <a:ea typeface="Times New Roman"/>
                        </a:rPr>
                        <a:t>на початок періоду</a:t>
                      </a: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1800" i="1" spc="-30" dirty="0">
                          <a:effectLst/>
                          <a:latin typeface="Times New Roman"/>
                          <a:ea typeface="Times New Roman"/>
                        </a:rPr>
                        <a:t>на кінець періоду</a:t>
                      </a: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/>
                          <a:ea typeface="Times New Roman"/>
                        </a:rPr>
                        <a:t>А</a:t>
                      </a:r>
                      <a:r>
                        <a:rPr lang="uk-UA" sz="1800" baseline="-2500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/>
                          <a:ea typeface="Times New Roman"/>
                        </a:rPr>
                        <a:t>П</a:t>
                      </a:r>
                      <a:r>
                        <a:rPr lang="uk-UA" sz="1800" baseline="-2500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/>
                          <a:ea typeface="Times New Roman"/>
                        </a:rPr>
                        <a:t>А</a:t>
                      </a:r>
                      <a:r>
                        <a:rPr lang="uk-UA" sz="1800" baseline="-25000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/>
                          <a:ea typeface="Times New Roman"/>
                        </a:rPr>
                        <a:t>П</a:t>
                      </a:r>
                      <a:r>
                        <a:rPr lang="uk-UA" sz="1800" baseline="-25000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/>
                          <a:ea typeface="Times New Roman"/>
                        </a:rPr>
                        <a:t>А</a:t>
                      </a:r>
                      <a:r>
                        <a:rPr lang="uk-UA" sz="1800" baseline="-25000"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/>
                          <a:ea typeface="Times New Roman"/>
                        </a:rPr>
                        <a:t>П</a:t>
                      </a:r>
                      <a:r>
                        <a:rPr lang="uk-UA" sz="1800" baseline="-25000"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/>
                          <a:ea typeface="Times New Roman"/>
                        </a:rPr>
                        <a:t>А</a:t>
                      </a:r>
                      <a:r>
                        <a:rPr lang="uk-UA" sz="1800" baseline="-25000">
                          <a:effectLst/>
                          <a:latin typeface="Times New Roman"/>
                          <a:ea typeface="Times New Roman"/>
                        </a:rPr>
                        <a:t>4</a:t>
                      </a: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/>
                          <a:ea typeface="Times New Roman"/>
                        </a:rPr>
                        <a:t>П</a:t>
                      </a:r>
                      <a:r>
                        <a:rPr lang="uk-UA" sz="1800" baseline="-25000">
                          <a:effectLst/>
                          <a:latin typeface="Times New Roman"/>
                          <a:ea typeface="Times New Roman"/>
                        </a:rPr>
                        <a:t>4</a:t>
                      </a: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gridSpan="2"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1800" i="1" spc="-30">
                          <a:effectLst/>
                          <a:latin typeface="Times New Roman"/>
                          <a:ea typeface="Times New Roman"/>
                        </a:rPr>
                        <a:t>Баланс</a:t>
                      </a: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/>
                          <a:ea typeface="Times New Roman"/>
                        </a:rPr>
                        <a:t>х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539552" y="1988840"/>
            <a:ext cx="820891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Таблиця 4. </a:t>
            </a:r>
            <a:r>
              <a:rPr kumimoji="0" lang="uk-UA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Аналіз ліквідності балансу, тис. грн.</a:t>
            </a:r>
            <a:endParaRPr kumimoji="0" 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31354278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340768"/>
            <a:ext cx="720080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i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1.</a:t>
            </a:r>
            <a:r>
              <a:rPr lang="uk-UA" sz="3200" i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 Оцінка майнового потенціалу підприємства </a:t>
            </a:r>
            <a:endParaRPr lang="uk-UA" sz="3200" i="1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just"/>
            <a:endParaRPr lang="uk-UA" sz="3200" dirty="0"/>
          </a:p>
          <a:p>
            <a:pPr algn="just"/>
            <a:r>
              <a:rPr lang="uk-UA" sz="3200" i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2</a:t>
            </a:r>
            <a:r>
              <a:rPr lang="uk-UA" sz="3200" i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. Аналіз ліквідності та платоспроможності </a:t>
            </a:r>
            <a:r>
              <a:rPr lang="uk-UA" sz="3200" i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підприємства</a:t>
            </a:r>
          </a:p>
          <a:p>
            <a:pPr algn="just"/>
            <a:endParaRPr lang="uk-UA" sz="3200" dirty="0"/>
          </a:p>
          <a:p>
            <a:pPr algn="just"/>
            <a:r>
              <a:rPr lang="uk-UA" sz="3200" i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3</a:t>
            </a:r>
            <a:r>
              <a:rPr lang="uk-UA" sz="3200" i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. Аналіз фінансової стійкості підприємства</a:t>
            </a:r>
            <a:endParaRPr lang="uk-UA" sz="3200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6843446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1147482"/>
              </p:ext>
            </p:extLst>
          </p:nvPr>
        </p:nvGraphicFramePr>
        <p:xfrm>
          <a:off x="421386" y="1504528"/>
          <a:ext cx="8111054" cy="4876800"/>
        </p:xfrm>
        <a:graphic>
          <a:graphicData uri="http://schemas.openxmlformats.org/drawingml/2006/table">
            <a:tbl>
              <a:tblPr/>
              <a:tblGrid>
                <a:gridCol w="1572804"/>
                <a:gridCol w="1350948"/>
                <a:gridCol w="5187302"/>
              </a:tblGrid>
              <a:tr h="4267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i="1" dirty="0">
                          <a:effectLst/>
                          <a:latin typeface="Times New Roman"/>
                          <a:ea typeface="MS Mincho"/>
                        </a:rPr>
                        <a:t>Групи </a:t>
                      </a:r>
                      <a:endParaRPr lang="uk-UA" sz="20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i="1" dirty="0">
                          <a:effectLst/>
                          <a:latin typeface="Times New Roman"/>
                          <a:ea typeface="MS Mincho"/>
                        </a:rPr>
                        <a:t>Умовне </a:t>
                      </a:r>
                      <a:r>
                        <a:rPr lang="uk-UA" sz="2000" i="1" dirty="0" err="1" smtClean="0">
                          <a:effectLst/>
                          <a:latin typeface="Times New Roman"/>
                          <a:ea typeface="MS Mincho"/>
                        </a:rPr>
                        <a:t>позна-чення</a:t>
                      </a:r>
                      <a:endParaRPr lang="uk-UA" sz="20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i="1" dirty="0">
                          <a:effectLst/>
                          <a:latin typeface="Times New Roman"/>
                          <a:ea typeface="MS Mincho"/>
                        </a:rPr>
                        <a:t>Характеристика</a:t>
                      </a:r>
                      <a:endParaRPr lang="uk-UA" sz="20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/>
                          <a:ea typeface="MS Mincho"/>
                        </a:rPr>
                        <a:t>Високо-ліквідні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/>
                          <a:ea typeface="MS Mincho"/>
                        </a:rPr>
                        <a:t>А</a:t>
                      </a:r>
                      <a:r>
                        <a:rPr lang="uk-UA" sz="2000" baseline="-25000">
                          <a:effectLst/>
                          <a:latin typeface="Times New Roman"/>
                          <a:ea typeface="MS Mincho"/>
                        </a:rPr>
                        <a:t>1</a:t>
                      </a:r>
                      <a:endParaRPr lang="uk-UA" sz="2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/>
                          <a:ea typeface="MS Mincho"/>
                        </a:rPr>
                        <a:t>Грошові кошти і поточні фінансові інвестиції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/>
                          <a:ea typeface="MS Mincho"/>
                        </a:rPr>
                        <a:t>Швидко-ліквідні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/>
                          <a:ea typeface="MS Mincho"/>
                        </a:rPr>
                        <a:t>А</a:t>
                      </a:r>
                      <a:r>
                        <a:rPr lang="uk-UA" sz="2000" baseline="-25000">
                          <a:effectLst/>
                          <a:latin typeface="Times New Roman"/>
                          <a:ea typeface="MS Mincho"/>
                        </a:rPr>
                        <a:t>2</a:t>
                      </a:r>
                      <a:endParaRPr lang="uk-UA" sz="2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/>
                          <a:ea typeface="MS Mincho"/>
                        </a:rPr>
                        <a:t>Дебіторська заборгованість, яка буде погашена за умовами </a:t>
                      </a:r>
                      <a:r>
                        <a:rPr lang="uk-UA" sz="2000" dirty="0" smtClean="0">
                          <a:effectLst/>
                          <a:latin typeface="Times New Roman"/>
                          <a:ea typeface="MS Mincho"/>
                        </a:rPr>
                        <a:t>договорів, витрати майбутніх періодів</a:t>
                      </a:r>
                      <a:endParaRPr lang="uk-UA" sz="20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/>
                          <a:ea typeface="MS Mincho"/>
                        </a:rPr>
                        <a:t>Повільно-ліквідні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/>
                          <a:ea typeface="MS Mincho"/>
                        </a:rPr>
                        <a:t>А</a:t>
                      </a:r>
                      <a:r>
                        <a:rPr lang="uk-UA" sz="2000" baseline="-25000" dirty="0">
                          <a:effectLst/>
                          <a:latin typeface="Times New Roman"/>
                          <a:ea typeface="MS Mincho"/>
                        </a:rPr>
                        <a:t>3</a:t>
                      </a:r>
                      <a:endParaRPr lang="uk-UA" sz="20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/>
                          <a:ea typeface="MS Mincho"/>
                        </a:rPr>
                        <a:t>Запаси (сировина й матеріали, незавершене виробництво тощо) та інші оборотні активи (зокрема, дебіторська заборгованість, строк сплати якої минув</a:t>
                      </a:r>
                      <a:r>
                        <a:rPr lang="uk-UA" sz="2000" dirty="0" smtClean="0">
                          <a:effectLst/>
                          <a:latin typeface="Times New Roman"/>
                          <a:ea typeface="MS Mincho"/>
                        </a:rPr>
                        <a:t>),  необоротні активи та групи</a:t>
                      </a:r>
                      <a:r>
                        <a:rPr lang="uk-UA" sz="2000" baseline="0" dirty="0" smtClean="0">
                          <a:effectLst/>
                          <a:latin typeface="Times New Roman"/>
                          <a:ea typeface="MS Mincho"/>
                        </a:rPr>
                        <a:t> вибуття</a:t>
                      </a:r>
                      <a:endParaRPr lang="uk-UA" sz="20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/>
                          <a:ea typeface="MS Mincho"/>
                        </a:rPr>
                        <a:t>Важко-ліквідні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/>
                          <a:ea typeface="MS Mincho"/>
                        </a:rPr>
                        <a:t>А</a:t>
                      </a:r>
                      <a:r>
                        <a:rPr lang="uk-UA" sz="2000" baseline="-25000">
                          <a:effectLst/>
                          <a:latin typeface="Times New Roman"/>
                          <a:ea typeface="MS Mincho"/>
                        </a:rPr>
                        <a:t>4</a:t>
                      </a:r>
                      <a:endParaRPr lang="uk-UA" sz="2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spc="-20" dirty="0">
                          <a:effectLst/>
                          <a:latin typeface="Times New Roman"/>
                          <a:ea typeface="MS Mincho"/>
                        </a:rPr>
                        <a:t>Активи, які передбачено використовувати більше одного року (або операційного циклу, якщо він перевищує рік)</a:t>
                      </a:r>
                      <a:endParaRPr lang="uk-UA" sz="20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827584" y="879103"/>
            <a:ext cx="686322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Mincho" pitchFamily="49" charset="-128"/>
                <a:cs typeface="Arial" pitchFamily="34" charset="0"/>
              </a:rPr>
              <a:t>Таблиця 5. </a:t>
            </a:r>
            <a:r>
              <a:rPr kumimoji="0" lang="uk-UA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Mincho" pitchFamily="49" charset="-128"/>
                <a:cs typeface="Arial" pitchFamily="34" charset="0"/>
              </a:rPr>
              <a:t>Групування активів підприємства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16962366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2021695"/>
              </p:ext>
            </p:extLst>
          </p:nvPr>
        </p:nvGraphicFramePr>
        <p:xfrm>
          <a:off x="755576" y="1988840"/>
          <a:ext cx="7705127" cy="365760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472564"/>
                <a:gridCol w="1472564"/>
                <a:gridCol w="4759999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000" i="1" dirty="0">
                          <a:effectLst/>
                          <a:latin typeface="Times New Roman"/>
                          <a:ea typeface="MS Mincho"/>
                        </a:rPr>
                        <a:t>Групи</a:t>
                      </a:r>
                      <a:endParaRPr lang="uk-UA" sz="20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000" i="1">
                          <a:effectLst/>
                          <a:latin typeface="Times New Roman"/>
                          <a:ea typeface="MS Mincho"/>
                        </a:rPr>
                        <a:t>Умовне позначення</a:t>
                      </a:r>
                      <a:endParaRPr lang="uk-UA" sz="2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000" i="1" dirty="0">
                          <a:effectLst/>
                          <a:latin typeface="Times New Roman"/>
                          <a:ea typeface="MS Mincho"/>
                        </a:rPr>
                        <a:t>Характеристика</a:t>
                      </a:r>
                      <a:endParaRPr lang="uk-UA" sz="20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/>
                          <a:ea typeface="MS Mincho"/>
                        </a:rPr>
                        <a:t>Найбільш термінові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/>
                          <a:ea typeface="MS Mincho"/>
                        </a:rPr>
                        <a:t>П</a:t>
                      </a:r>
                      <a:r>
                        <a:rPr lang="uk-UA" sz="2000" baseline="-25000">
                          <a:effectLst/>
                          <a:latin typeface="Times New Roman"/>
                          <a:ea typeface="MS Mincho"/>
                        </a:rPr>
                        <a:t>1</a:t>
                      </a:r>
                      <a:endParaRPr lang="uk-UA" sz="2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/>
                          <a:ea typeface="MS Mincho"/>
                        </a:rPr>
                        <a:t>Поточні зобов’язання за розрахунками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/>
                          <a:ea typeface="MS Mincho"/>
                        </a:rPr>
                        <a:t>Коротко-строкові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/>
                          <a:ea typeface="MS Mincho"/>
                        </a:rPr>
                        <a:t>П</a:t>
                      </a:r>
                      <a:r>
                        <a:rPr lang="uk-UA" sz="2000" baseline="-25000">
                          <a:effectLst/>
                          <a:latin typeface="Times New Roman"/>
                          <a:ea typeface="MS Mincho"/>
                        </a:rPr>
                        <a:t>2</a:t>
                      </a:r>
                      <a:endParaRPr lang="uk-UA" sz="2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000" dirty="0">
                          <a:effectLst/>
                          <a:latin typeface="Times New Roman"/>
                          <a:ea typeface="MS Mincho"/>
                        </a:rPr>
                        <a:t>Короткострокові кредити та позикові </a:t>
                      </a:r>
                      <a:r>
                        <a:rPr lang="uk-UA" sz="2000" dirty="0" smtClean="0">
                          <a:effectLst/>
                          <a:latin typeface="Times New Roman"/>
                          <a:ea typeface="MS Mincho"/>
                        </a:rPr>
                        <a:t>кошти, доходи майбутніх періодів</a:t>
                      </a:r>
                      <a:endParaRPr lang="uk-UA" sz="20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/>
                          <a:ea typeface="MS Mincho"/>
                        </a:rPr>
                        <a:t>Довго-строкові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/>
                          <a:ea typeface="MS Mincho"/>
                        </a:rPr>
                        <a:t>П</a:t>
                      </a:r>
                      <a:r>
                        <a:rPr lang="uk-UA" sz="2000" baseline="-25000">
                          <a:effectLst/>
                          <a:latin typeface="Times New Roman"/>
                          <a:ea typeface="MS Mincho"/>
                        </a:rPr>
                        <a:t>3</a:t>
                      </a:r>
                      <a:endParaRPr lang="uk-UA" sz="2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/>
                          <a:ea typeface="MS Mincho"/>
                        </a:rPr>
                        <a:t>Довгострокові </a:t>
                      </a:r>
                      <a:r>
                        <a:rPr lang="uk-UA" sz="2000" dirty="0" smtClean="0">
                          <a:effectLst/>
                          <a:latin typeface="Times New Roman"/>
                          <a:ea typeface="MS Mincho"/>
                        </a:rPr>
                        <a:t>зобов’язання</a:t>
                      </a:r>
                      <a:endParaRPr lang="uk-UA" sz="20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/>
                          <a:ea typeface="MS Mincho"/>
                        </a:rPr>
                        <a:t>Постійні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/>
                          <a:ea typeface="MS Mincho"/>
                        </a:rPr>
                        <a:t>П</a:t>
                      </a:r>
                      <a:r>
                        <a:rPr lang="uk-UA" sz="2000" baseline="-25000">
                          <a:effectLst/>
                          <a:latin typeface="Times New Roman"/>
                          <a:ea typeface="MS Mincho"/>
                        </a:rPr>
                        <a:t>4</a:t>
                      </a:r>
                      <a:endParaRPr lang="uk-UA" sz="2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/>
                          <a:ea typeface="MS Mincho"/>
                        </a:rPr>
                        <a:t>Зобов’язання перед власниками з формування власного капіталу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755576" y="1095127"/>
            <a:ext cx="741709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Mincho" pitchFamily="49" charset="-128"/>
                <a:cs typeface="Arial" pitchFamily="34" charset="0"/>
              </a:rPr>
              <a:t>Таблиця 6.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Mincho" pitchFamily="49" charset="-128"/>
                <a:cs typeface="Arial" pitchFamily="34" charset="0"/>
              </a:rPr>
              <a:t> </a:t>
            </a:r>
            <a:r>
              <a:rPr kumimoji="0" lang="uk-UA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Mincho" pitchFamily="49" charset="-128"/>
                <a:cs typeface="Arial" pitchFamily="34" charset="0"/>
              </a:rPr>
              <a:t>Групування зобов’язань підприємства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28663710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827584" y="1695020"/>
            <a:ext cx="7704856" cy="36625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Співвідношення, що характеризують баланс як абсолютно ліквідний: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24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MS Mincho" pitchFamily="49" charset="-128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3200" b="1" i="1" dirty="0">
                <a:latin typeface="Times New Roman" pitchFamily="18" charset="0"/>
                <a:ea typeface="MS Mincho"/>
                <a:cs typeface="Times New Roman" pitchFamily="18" charset="0"/>
              </a:rPr>
              <a:t>А</a:t>
            </a:r>
            <a:r>
              <a:rPr lang="uk-UA" sz="3200" b="1" i="1" baseline="-25000" dirty="0">
                <a:latin typeface="Times New Roman" pitchFamily="18" charset="0"/>
                <a:ea typeface="MS Mincho"/>
                <a:cs typeface="Times New Roman" pitchFamily="18" charset="0"/>
              </a:rPr>
              <a:t>1</a:t>
            </a:r>
            <a:r>
              <a:rPr lang="uk-UA" sz="3200" b="1" i="1" dirty="0">
                <a:latin typeface="Times New Roman" pitchFamily="18" charset="0"/>
                <a:ea typeface="MS Mincho"/>
                <a:cs typeface="Times New Roman" pitchFamily="18" charset="0"/>
              </a:rPr>
              <a:t> </a:t>
            </a:r>
            <a:r>
              <a:rPr lang="uk-UA" sz="3200" b="1" i="1" dirty="0">
                <a:latin typeface="Times New Roman" pitchFamily="18" charset="0"/>
                <a:ea typeface="MS Mincho"/>
                <a:cs typeface="Times New Roman" pitchFamily="18" charset="0"/>
                <a:sym typeface="Symbol"/>
              </a:rPr>
              <a:t></a:t>
            </a:r>
            <a:r>
              <a:rPr lang="uk-UA" sz="3200" b="1" i="1" dirty="0">
                <a:latin typeface="Times New Roman" pitchFamily="18" charset="0"/>
                <a:ea typeface="MS Mincho"/>
                <a:cs typeface="Times New Roman" pitchFamily="18" charset="0"/>
              </a:rPr>
              <a:t> П</a:t>
            </a:r>
            <a:r>
              <a:rPr lang="uk-UA" sz="3200" b="1" i="1" baseline="-25000" dirty="0">
                <a:latin typeface="Times New Roman" pitchFamily="18" charset="0"/>
                <a:ea typeface="MS Mincho"/>
                <a:cs typeface="Times New Roman" pitchFamily="18" charset="0"/>
              </a:rPr>
              <a:t>1</a:t>
            </a:r>
            <a:r>
              <a:rPr lang="uk-UA" sz="3200" b="1" i="1" dirty="0" smtClean="0">
                <a:latin typeface="Times New Roman" pitchFamily="18" charset="0"/>
                <a:ea typeface="MS Mincho"/>
                <a:cs typeface="Times New Roman" pitchFamily="18" charset="0"/>
              </a:rPr>
              <a:t>;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uk-UA" sz="800" b="1" i="1" dirty="0" smtClean="0">
              <a:latin typeface="Times New Roman" pitchFamily="18" charset="0"/>
              <a:ea typeface="MS Mincho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3200" b="1" i="1" dirty="0">
                <a:latin typeface="Times New Roman" pitchFamily="18" charset="0"/>
                <a:ea typeface="MS Mincho"/>
                <a:cs typeface="Times New Roman" pitchFamily="18" charset="0"/>
              </a:rPr>
              <a:t>А</a:t>
            </a:r>
            <a:r>
              <a:rPr lang="uk-UA" sz="3200" b="1" i="1" baseline="-25000" dirty="0">
                <a:latin typeface="Times New Roman" pitchFamily="18" charset="0"/>
                <a:ea typeface="MS Mincho"/>
                <a:cs typeface="Times New Roman" pitchFamily="18" charset="0"/>
              </a:rPr>
              <a:t>2</a:t>
            </a:r>
            <a:r>
              <a:rPr lang="uk-UA" sz="3200" b="1" i="1" dirty="0">
                <a:latin typeface="Times New Roman" pitchFamily="18" charset="0"/>
                <a:ea typeface="MS Mincho"/>
                <a:cs typeface="Times New Roman" pitchFamily="18" charset="0"/>
              </a:rPr>
              <a:t> </a:t>
            </a:r>
            <a:r>
              <a:rPr lang="uk-UA" sz="3200" b="1" i="1" dirty="0">
                <a:latin typeface="Times New Roman" pitchFamily="18" charset="0"/>
                <a:ea typeface="MS Mincho"/>
                <a:cs typeface="Times New Roman" pitchFamily="18" charset="0"/>
                <a:sym typeface="Symbol"/>
              </a:rPr>
              <a:t></a:t>
            </a:r>
            <a:r>
              <a:rPr lang="uk-UA" sz="3200" b="1" i="1" dirty="0">
                <a:latin typeface="Times New Roman" pitchFamily="18" charset="0"/>
                <a:ea typeface="MS Mincho"/>
                <a:cs typeface="Times New Roman" pitchFamily="18" charset="0"/>
              </a:rPr>
              <a:t> П</a:t>
            </a:r>
            <a:r>
              <a:rPr lang="uk-UA" sz="3200" b="1" i="1" baseline="-25000" dirty="0">
                <a:latin typeface="Times New Roman" pitchFamily="18" charset="0"/>
                <a:ea typeface="MS Mincho"/>
                <a:cs typeface="Times New Roman" pitchFamily="18" charset="0"/>
              </a:rPr>
              <a:t>2</a:t>
            </a:r>
            <a:r>
              <a:rPr lang="uk-UA" sz="3200" b="1" i="1" dirty="0" smtClean="0">
                <a:latin typeface="Times New Roman" pitchFamily="18" charset="0"/>
                <a:ea typeface="MS Mincho"/>
                <a:cs typeface="Times New Roman" pitchFamily="18" charset="0"/>
              </a:rPr>
              <a:t>;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uk-UA" sz="800" b="1" dirty="0">
              <a:latin typeface="Times New Roman" pitchFamily="18" charset="0"/>
              <a:ea typeface="MS Mincho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3200" b="1" i="1" dirty="0">
                <a:latin typeface="Times New Roman" pitchFamily="18" charset="0"/>
                <a:ea typeface="MS Mincho"/>
                <a:cs typeface="Times New Roman" pitchFamily="18" charset="0"/>
              </a:rPr>
              <a:t>А</a:t>
            </a:r>
            <a:r>
              <a:rPr lang="uk-UA" sz="3200" b="1" i="1" baseline="-25000" dirty="0">
                <a:latin typeface="Times New Roman" pitchFamily="18" charset="0"/>
                <a:ea typeface="MS Mincho"/>
                <a:cs typeface="Times New Roman" pitchFamily="18" charset="0"/>
              </a:rPr>
              <a:t>3</a:t>
            </a:r>
            <a:r>
              <a:rPr lang="uk-UA" sz="3200" b="1" i="1" dirty="0">
                <a:latin typeface="Times New Roman" pitchFamily="18" charset="0"/>
                <a:ea typeface="MS Mincho"/>
                <a:cs typeface="Times New Roman" pitchFamily="18" charset="0"/>
              </a:rPr>
              <a:t> </a:t>
            </a:r>
            <a:r>
              <a:rPr lang="uk-UA" sz="3200" b="1" i="1" dirty="0">
                <a:latin typeface="Times New Roman" pitchFamily="18" charset="0"/>
                <a:ea typeface="MS Mincho"/>
                <a:cs typeface="Times New Roman" pitchFamily="18" charset="0"/>
                <a:sym typeface="Symbol"/>
              </a:rPr>
              <a:t></a:t>
            </a:r>
            <a:r>
              <a:rPr lang="uk-UA" sz="3200" b="1" i="1" dirty="0" smtClean="0">
                <a:latin typeface="Times New Roman" pitchFamily="18" charset="0"/>
                <a:ea typeface="MS Mincho"/>
                <a:cs typeface="Times New Roman" pitchFamily="18" charset="0"/>
              </a:rPr>
              <a:t>П</a:t>
            </a:r>
            <a:r>
              <a:rPr lang="uk-UA" sz="3200" b="1" i="1" baseline="-25000" dirty="0" smtClean="0">
                <a:latin typeface="Times New Roman" pitchFamily="18" charset="0"/>
                <a:ea typeface="MS Mincho"/>
                <a:cs typeface="Times New Roman" pitchFamily="18" charset="0"/>
              </a:rPr>
              <a:t>3</a:t>
            </a:r>
            <a:r>
              <a:rPr lang="uk-UA" sz="3200" b="1" i="1" dirty="0" smtClean="0">
                <a:latin typeface="Times New Roman" pitchFamily="18" charset="0"/>
                <a:ea typeface="MS Mincho"/>
                <a:cs typeface="Times New Roman" pitchFamily="18" charset="0"/>
              </a:rPr>
              <a:t>;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uk-UA" sz="800" b="1" dirty="0">
              <a:latin typeface="Times New Roman" pitchFamily="18" charset="0"/>
              <a:ea typeface="MS Mincho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3200" b="1" i="1" dirty="0">
                <a:latin typeface="Times New Roman" pitchFamily="18" charset="0"/>
                <a:ea typeface="MS Mincho"/>
                <a:cs typeface="Times New Roman" pitchFamily="18" charset="0"/>
              </a:rPr>
              <a:t>А</a:t>
            </a:r>
            <a:r>
              <a:rPr lang="uk-UA" sz="3200" b="1" i="1" baseline="-25000" dirty="0">
                <a:latin typeface="Times New Roman" pitchFamily="18" charset="0"/>
                <a:ea typeface="MS Mincho"/>
                <a:cs typeface="Times New Roman" pitchFamily="18" charset="0"/>
              </a:rPr>
              <a:t>4</a:t>
            </a:r>
            <a:r>
              <a:rPr lang="uk-UA" sz="3200" b="1" i="1" dirty="0">
                <a:latin typeface="Times New Roman" pitchFamily="18" charset="0"/>
                <a:ea typeface="MS Mincho"/>
                <a:cs typeface="Times New Roman" pitchFamily="18" charset="0"/>
              </a:rPr>
              <a:t> </a:t>
            </a:r>
            <a:r>
              <a:rPr lang="uk-UA" sz="3200" b="1" i="1" dirty="0">
                <a:latin typeface="Times New Roman" pitchFamily="18" charset="0"/>
                <a:ea typeface="MS Mincho"/>
                <a:cs typeface="Times New Roman" pitchFamily="18" charset="0"/>
                <a:sym typeface="Symbol"/>
              </a:rPr>
              <a:t></a:t>
            </a:r>
            <a:r>
              <a:rPr lang="uk-UA" sz="3200" b="1" i="1" dirty="0">
                <a:latin typeface="Times New Roman" pitchFamily="18" charset="0"/>
                <a:ea typeface="MS Mincho"/>
                <a:cs typeface="Times New Roman" pitchFamily="18" charset="0"/>
              </a:rPr>
              <a:t> </a:t>
            </a:r>
            <a:r>
              <a:rPr lang="uk-UA" sz="3200" b="1" i="1" dirty="0" smtClean="0">
                <a:latin typeface="Times New Roman" pitchFamily="18" charset="0"/>
                <a:ea typeface="MS Mincho"/>
                <a:cs typeface="Times New Roman" pitchFamily="18" charset="0"/>
              </a:rPr>
              <a:t>П</a:t>
            </a:r>
            <a:r>
              <a:rPr lang="uk-UA" sz="3200" b="1" i="1" baseline="-25000" dirty="0" smtClean="0">
                <a:latin typeface="Times New Roman" pitchFamily="18" charset="0"/>
                <a:ea typeface="MS Mincho"/>
                <a:cs typeface="Times New Roman" pitchFamily="18" charset="0"/>
              </a:rPr>
              <a:t>4</a:t>
            </a:r>
            <a:endParaRPr kumimoji="0" lang="uk-UA" sz="24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154483807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764704"/>
            <a:ext cx="741682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i="1" dirty="0">
                <a:latin typeface="Times New Roman" pitchFamily="18" charset="0"/>
                <a:cs typeface="Times New Roman" pitchFamily="18" charset="0"/>
              </a:rPr>
              <a:t>Використовуючи наведену методику аналізу ліквідності балансу потрібно враховувати наступні 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недоліки:</a:t>
            </a:r>
          </a:p>
          <a:p>
            <a:pPr algn="just"/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1) Виникнення </a:t>
            </a:r>
            <a:r>
              <a:rPr lang="uk-UA" sz="2400" u="sng" dirty="0" smtClean="0">
                <a:latin typeface="Times New Roman" pitchFamily="18" charset="0"/>
                <a:cs typeface="Times New Roman" pitchFamily="18" charset="0"/>
              </a:rPr>
              <a:t>помилок при групуванні активів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за ліквідністю та пасивів за терміном погашення за даними балансу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Система нерівностей </a:t>
            </a:r>
            <a:r>
              <a:rPr lang="uk-UA" sz="2400" u="sng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uk-UA" sz="2400" u="sng" dirty="0">
                <a:latin typeface="Times New Roman" pitchFamily="18" charset="0"/>
                <a:cs typeface="Times New Roman" pitchFamily="18" charset="0"/>
              </a:rPr>
              <a:t>враховує покриття платіжної недостачі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групою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за рахунок надлишку за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попередньою</a:t>
            </a:r>
          </a:p>
          <a:p>
            <a:pPr algn="just"/>
            <a:endParaRPr lang="uk-UA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Виходячи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зі збалансованості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активу і пасиву, </a:t>
            </a:r>
            <a:r>
              <a:rPr lang="uk-UA" sz="2400" u="sng" dirty="0" smtClean="0">
                <a:latin typeface="Times New Roman" pitchFamily="18" charset="0"/>
                <a:cs typeface="Times New Roman" pitchFamily="18" charset="0"/>
              </a:rPr>
              <a:t>нерівність </a:t>
            </a:r>
            <a:r>
              <a:rPr lang="uk-UA" sz="2400" u="sng" dirty="0">
                <a:latin typeface="Times New Roman" pitchFamily="18" charset="0"/>
                <a:cs typeface="Times New Roman" pitchFamily="18" charset="0"/>
              </a:rPr>
              <a:t>системи </a:t>
            </a:r>
            <a:r>
              <a:rPr lang="uk-UA" sz="2400" u="sng" dirty="0" smtClean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uk-UA" sz="2400" u="sng" dirty="0">
                <a:latin typeface="Times New Roman" pitchFamily="18" charset="0"/>
                <a:cs typeface="Times New Roman" pitchFamily="18" charset="0"/>
              </a:rPr>
              <a:t>четвертою </a:t>
            </a:r>
            <a:r>
              <a:rPr lang="uk-UA" sz="2400" u="sng" dirty="0" smtClean="0">
                <a:latin typeface="Times New Roman" pitchFamily="18" charset="0"/>
                <a:cs typeface="Times New Roman" pitchFamily="18" charset="0"/>
              </a:rPr>
              <a:t>групою </a:t>
            </a:r>
            <a:r>
              <a:rPr lang="uk-UA" sz="2400" u="sng" dirty="0">
                <a:latin typeface="Times New Roman" pitchFamily="18" charset="0"/>
                <a:cs typeface="Times New Roman" pitchFamily="18" charset="0"/>
              </a:rPr>
              <a:t>буде забезпечена </a:t>
            </a:r>
            <a:r>
              <a:rPr lang="uk-UA" sz="2400" u="sng" dirty="0" smtClean="0">
                <a:latin typeface="Times New Roman" pitchFamily="18" charset="0"/>
                <a:cs typeface="Times New Roman" pitchFamily="18" charset="0"/>
              </a:rPr>
              <a:t>автоматично.</a:t>
            </a:r>
            <a:endParaRPr lang="uk-UA" sz="2400" u="sng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191738440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044484" y="1404065"/>
            <a:ext cx="722287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Загальний показник ліквідності</a:t>
            </a:r>
            <a:r>
              <a:rPr kumimoji="0" lang="uk-UA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(</a:t>
            </a:r>
            <a:r>
              <a:rPr kumimoji="0" lang="uk-UA" sz="32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Л</a:t>
            </a:r>
            <a:r>
              <a:rPr kumimoji="0" lang="uk-UA" sz="3200" b="1" i="1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заг</a:t>
            </a:r>
            <a:r>
              <a:rPr kumimoji="0" lang="uk-UA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) :</a:t>
            </a:r>
            <a:endParaRPr kumimoji="0" lang="uk-UA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0646853"/>
              </p:ext>
            </p:extLst>
          </p:nvPr>
        </p:nvGraphicFramePr>
        <p:xfrm>
          <a:off x="1259632" y="2420888"/>
          <a:ext cx="6786462" cy="12961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02" name="Формула" r:id="rId3" imgW="2908300" imgH="495300" progId="Equation.3">
                  <p:embed/>
                </p:oleObj>
              </mc:Choice>
              <mc:Fallback>
                <p:oleObj name="Формула" r:id="rId3" imgW="2908300" imgH="495300" progId="Equation.3">
                  <p:embed/>
                  <p:pic>
                    <p:nvPicPr>
                      <p:cNvPr id="0" name="Picture 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2420888"/>
                        <a:ext cx="6786462" cy="129614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539552" y="3748390"/>
            <a:ext cx="7920880" cy="286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де </a:t>
            </a:r>
            <a:r>
              <a:rPr kumimoji="0" lang="uk-UA" sz="20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ПВ</a:t>
            </a:r>
            <a:r>
              <a:rPr kumimoji="0" lang="uk-UA" sz="2000" b="0" i="1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а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та </a:t>
            </a:r>
            <a:r>
              <a:rPr kumimoji="0" lang="uk-UA" sz="20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ПВ</a:t>
            </a:r>
            <a:r>
              <a:rPr kumimoji="0" lang="uk-UA" sz="2000" b="0" i="1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п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– питома вага відповідних груп активів і пасивів у їх загальному підсумку.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MS Mincho" pitchFamily="49" charset="-128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2400" i="1" dirty="0" smtClean="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Нормативне значення: Л </a:t>
            </a:r>
            <a:r>
              <a:rPr lang="uk-UA" sz="2400" i="1" dirty="0" err="1" smtClean="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заг</a:t>
            </a:r>
            <a:r>
              <a:rPr lang="uk-UA" sz="2400" i="1" dirty="0" smtClean="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&gt; 1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uk-UA" sz="2400" dirty="0">
              <a:latin typeface="Times New Roman" pitchFamily="18" charset="0"/>
              <a:ea typeface="MS Mincho" pitchFamily="49" charset="-128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sz="2400" i="1" dirty="0">
                <a:latin typeface="Times New Roman" pitchFamily="18" charset="0"/>
                <a:cs typeface="Times New Roman" pitchFamily="18" charset="0"/>
              </a:rPr>
              <a:t>Економічна інтерпретація: 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Показує відношення суми всіх платіжних засобів до суми всіх платіжних зобов'язань з урахуванням їх ліквідності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305836047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052736"/>
            <a:ext cx="7632848" cy="5001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i="1" dirty="0">
                <a:latin typeface="Times New Roman" pitchFamily="18" charset="0"/>
                <a:cs typeface="Times New Roman" pitchFamily="18" charset="0"/>
              </a:rPr>
              <a:t>ІІ. Розрахунок та оцінка показників ліквідності </a:t>
            </a:r>
            <a: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  <a:t>та платоспроможності</a:t>
            </a:r>
          </a:p>
          <a:p>
            <a:endParaRPr lang="uk-UA" sz="12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sz="2800" i="1" dirty="0" smtClean="0">
                <a:latin typeface="Times New Roman" pitchFamily="18" charset="0"/>
                <a:cs typeface="Times New Roman" pitchFamily="18" charset="0"/>
              </a:rPr>
              <a:t>Робочий капітал</a:t>
            </a:r>
          </a:p>
          <a:p>
            <a:endParaRPr lang="uk-UA" sz="1000" i="1" dirty="0" smtClean="0">
              <a:effectLst/>
              <a:latin typeface="Times New Roman" pitchFamily="18" charset="0"/>
              <a:ea typeface="MS Mincho"/>
              <a:cs typeface="Times New Roman" pitchFamily="18" charset="0"/>
            </a:endParaRPr>
          </a:p>
          <a:p>
            <a:pPr algn="ctr"/>
            <a:r>
              <a:rPr lang="uk-UA" sz="2800" b="1" dirty="0" smtClean="0">
                <a:effectLst/>
                <a:latin typeface="Times New Roman" pitchFamily="18" charset="0"/>
                <a:ea typeface="MS Mincho"/>
                <a:cs typeface="Times New Roman" pitchFamily="18" charset="0"/>
              </a:rPr>
              <a:t>РК = </a:t>
            </a:r>
            <a:r>
              <a:rPr lang="uk-UA" sz="2800" b="1" dirty="0" err="1" smtClean="0">
                <a:effectLst/>
                <a:latin typeface="Times New Roman" pitchFamily="18" charset="0"/>
                <a:ea typeface="MS Mincho"/>
                <a:cs typeface="Times New Roman" pitchFamily="18" charset="0"/>
              </a:rPr>
              <a:t>ОбА</a:t>
            </a:r>
            <a:r>
              <a:rPr lang="uk-UA" sz="2800" b="1" dirty="0" smtClean="0">
                <a:effectLst/>
                <a:latin typeface="Times New Roman" pitchFamily="18" charset="0"/>
                <a:ea typeface="MS Mincho"/>
                <a:cs typeface="Times New Roman" pitchFamily="18" charset="0"/>
              </a:rPr>
              <a:t> – ПЗ</a:t>
            </a:r>
          </a:p>
          <a:p>
            <a:pPr algn="ctr"/>
            <a:endParaRPr lang="uk-UA" sz="1200" b="1" dirty="0" smtClean="0">
              <a:effectLst/>
              <a:latin typeface="Times New Roman" pitchFamily="18" charset="0"/>
              <a:ea typeface="MS Mincho"/>
              <a:cs typeface="Times New Roman" pitchFamily="18" charset="0"/>
            </a:endParaRPr>
          </a:p>
          <a:p>
            <a:pPr algn="ctr"/>
            <a:endParaRPr lang="uk-UA" sz="1000" i="1" dirty="0">
              <a:latin typeface="Times New Roman" pitchFamily="18" charset="0"/>
              <a:ea typeface="MS Mincho"/>
              <a:cs typeface="Times New Roman" pitchFamily="18" charset="0"/>
            </a:endParaRPr>
          </a:p>
          <a:p>
            <a:pPr algn="just"/>
            <a:r>
              <a:rPr lang="uk-UA" sz="2400" i="1" dirty="0">
                <a:latin typeface="Times New Roman" pitchFamily="18" charset="0"/>
                <a:cs typeface="Times New Roman" pitchFamily="18" charset="0"/>
              </a:rPr>
              <a:t>Умовні позначення: </a:t>
            </a:r>
            <a:r>
              <a:rPr lang="uk-UA" sz="2400" dirty="0" err="1">
                <a:latin typeface="Times New Roman" pitchFamily="18" charset="0"/>
                <a:cs typeface="Times New Roman" pitchFamily="18" charset="0"/>
              </a:rPr>
              <a:t>ОбА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 – оборотні активи; ПЗ – поточні зобов’язання</a:t>
            </a:r>
          </a:p>
          <a:p>
            <a:pPr algn="just"/>
            <a:endParaRPr lang="uk-UA" sz="800" i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400" i="1" dirty="0">
                <a:latin typeface="Times New Roman" pitchFamily="18" charset="0"/>
                <a:cs typeface="Times New Roman" pitchFamily="18" charset="0"/>
              </a:rPr>
              <a:t>Нормативне значення: </a:t>
            </a:r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РК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&gt; </a:t>
            </a:r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0 </a:t>
            </a:r>
          </a:p>
          <a:p>
            <a:pPr algn="just"/>
            <a:endParaRPr lang="uk-UA" sz="11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400" i="1" dirty="0">
                <a:latin typeface="Times New Roman" pitchFamily="18" charset="0"/>
                <a:cs typeface="Times New Roman" pitchFamily="18" charset="0"/>
              </a:rPr>
              <a:t>Економічна інтерпретація: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характеризує суму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оборотних засобів, що залишиться у розпорядженні підприємства після погашення всіх поточних зобов'язань</a:t>
            </a: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9390125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764704"/>
            <a:ext cx="5544616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uk-UA" sz="2800" i="1" dirty="0"/>
              <a:t>2. Коефіцієнт </a:t>
            </a:r>
            <a:r>
              <a:rPr lang="uk-UA" sz="2800" i="1" dirty="0" smtClean="0"/>
              <a:t>покриття (</a:t>
            </a:r>
            <a:r>
              <a:rPr lang="uk-UA" sz="2800" i="1" dirty="0" err="1" smtClean="0"/>
              <a:t>Кп</a:t>
            </a:r>
            <a:r>
              <a:rPr lang="uk-UA" sz="2800" i="1" dirty="0" smtClean="0"/>
              <a:t>)</a:t>
            </a:r>
            <a:endParaRPr lang="uk-UA" sz="2800" i="1" dirty="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1660834"/>
              </p:ext>
            </p:extLst>
          </p:nvPr>
        </p:nvGraphicFramePr>
        <p:xfrm>
          <a:off x="3649663" y="1615703"/>
          <a:ext cx="1989137" cy="1165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73" name="Формула" r:id="rId3" imgW="533160" imgH="393480" progId="Equation.3">
                  <p:embed/>
                </p:oleObj>
              </mc:Choice>
              <mc:Fallback>
                <p:oleObj name="Формула" r:id="rId3" imgW="533160" imgH="393480" progId="Equation.3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49663" y="1615703"/>
                        <a:ext cx="1989137" cy="1165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2286000" y="2924944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</a:pPr>
            <a:r>
              <a:rPr lang="uk-UA" sz="24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або</a:t>
            </a:r>
            <a:endParaRPr lang="uk-UA" sz="2400" dirty="0" smtClean="0">
              <a:solidFill>
                <a:srgbClr val="000000"/>
              </a:solidFill>
              <a:effectLst/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  <a:tabLst>
                <a:tab pos="3060065" algn="ctr"/>
              </a:tabLst>
            </a:pPr>
            <a:r>
              <a:rPr lang="uk-UA" sz="2400" dirty="0" err="1" smtClean="0">
                <a:effectLst/>
                <a:latin typeface="Times New Roman"/>
                <a:ea typeface="Times New Roman"/>
              </a:rPr>
              <a:t>К</a:t>
            </a:r>
            <a:r>
              <a:rPr lang="uk-UA" sz="2400" baseline="-25000" dirty="0" err="1" smtClean="0">
                <a:effectLst/>
                <a:latin typeface="Times New Roman"/>
                <a:ea typeface="Times New Roman"/>
              </a:rPr>
              <a:t>п</a:t>
            </a:r>
            <a:r>
              <a:rPr lang="uk-UA" sz="2400" baseline="-25000" dirty="0" smtClean="0">
                <a:effectLst/>
                <a:latin typeface="Times New Roman"/>
                <a:ea typeface="Times New Roman"/>
              </a:rPr>
              <a:t> </a:t>
            </a:r>
            <a:r>
              <a:rPr lang="uk-UA" sz="2400" dirty="0" smtClean="0">
                <a:effectLst/>
                <a:latin typeface="Times New Roman"/>
                <a:ea typeface="Times New Roman"/>
              </a:rPr>
              <a:t>= (А</a:t>
            </a:r>
            <a:r>
              <a:rPr lang="uk-UA" sz="2400" baseline="-25000" dirty="0" smtClean="0">
                <a:effectLst/>
                <a:latin typeface="Times New Roman"/>
                <a:ea typeface="Times New Roman"/>
              </a:rPr>
              <a:t>1</a:t>
            </a:r>
            <a:r>
              <a:rPr lang="uk-UA" sz="2400" dirty="0" smtClean="0">
                <a:effectLst/>
                <a:latin typeface="Times New Roman"/>
                <a:ea typeface="Times New Roman"/>
              </a:rPr>
              <a:t> + А</a:t>
            </a:r>
            <a:r>
              <a:rPr lang="uk-UA" sz="2400" baseline="-25000" dirty="0" smtClean="0">
                <a:effectLst/>
                <a:latin typeface="Times New Roman"/>
                <a:ea typeface="Times New Roman"/>
              </a:rPr>
              <a:t>2</a:t>
            </a:r>
            <a:r>
              <a:rPr lang="uk-UA" sz="2400" dirty="0" smtClean="0">
                <a:effectLst/>
                <a:latin typeface="Times New Roman"/>
                <a:ea typeface="Times New Roman"/>
              </a:rPr>
              <a:t> + А</a:t>
            </a:r>
            <a:r>
              <a:rPr lang="uk-UA" sz="2400" baseline="-25000" dirty="0" smtClean="0">
                <a:effectLst/>
                <a:latin typeface="Times New Roman"/>
                <a:ea typeface="Times New Roman"/>
              </a:rPr>
              <a:t>3</a:t>
            </a:r>
            <a:r>
              <a:rPr lang="uk-UA" sz="2400" dirty="0" smtClean="0">
                <a:effectLst/>
                <a:latin typeface="Times New Roman"/>
                <a:ea typeface="Times New Roman"/>
              </a:rPr>
              <a:t>)/(П</a:t>
            </a:r>
            <a:r>
              <a:rPr lang="uk-UA" sz="2400" baseline="-25000" dirty="0" smtClean="0">
                <a:effectLst/>
                <a:latin typeface="Times New Roman"/>
                <a:ea typeface="Times New Roman"/>
              </a:rPr>
              <a:t>1</a:t>
            </a:r>
            <a:r>
              <a:rPr lang="uk-UA" sz="2400" dirty="0" smtClean="0">
                <a:effectLst/>
                <a:latin typeface="Times New Roman"/>
                <a:ea typeface="Times New Roman"/>
              </a:rPr>
              <a:t> + П</a:t>
            </a:r>
            <a:r>
              <a:rPr lang="uk-UA" sz="2400" baseline="-25000" dirty="0" smtClean="0">
                <a:effectLst/>
                <a:latin typeface="Times New Roman"/>
                <a:ea typeface="Times New Roman"/>
              </a:rPr>
              <a:t>2</a:t>
            </a:r>
            <a:r>
              <a:rPr lang="uk-UA" sz="2400" dirty="0" smtClean="0">
                <a:effectLst/>
                <a:latin typeface="Times New Roman"/>
                <a:ea typeface="Times New Roman"/>
              </a:rPr>
              <a:t>)</a:t>
            </a:r>
            <a:endParaRPr lang="uk-UA" sz="2400" dirty="0">
              <a:effectLst/>
              <a:latin typeface="Times New Roman"/>
              <a:ea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4087871"/>
            <a:ext cx="8208912" cy="17173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endParaRPr lang="uk-UA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Нормативне значення: </a:t>
            </a:r>
            <a:r>
              <a:rPr lang="uk-UA" sz="2400" b="1" dirty="0" err="1">
                <a:latin typeface="Times New Roman" pitchFamily="18" charset="0"/>
                <a:cs typeface="Times New Roman" pitchFamily="18" charset="0"/>
              </a:rPr>
              <a:t>Кп</a:t>
            </a:r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&gt;2</a:t>
            </a:r>
          </a:p>
          <a:p>
            <a:pPr algn="just">
              <a:lnSpc>
                <a:spcPct val="120000"/>
              </a:lnSpc>
            </a:pPr>
            <a:endParaRPr lang="uk-UA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Економічна </a:t>
            </a:r>
            <a:r>
              <a:rPr lang="uk-UA" sz="2400" i="1" dirty="0">
                <a:latin typeface="Times New Roman" pitchFamily="18" charset="0"/>
                <a:cs typeface="Times New Roman" pitchFamily="18" charset="0"/>
              </a:rPr>
              <a:t>інтерпретація: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характеризує достатність оборотних засобів для покриття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поточної заборгованості</a:t>
            </a:r>
            <a:endParaRPr lang="uk-UA" dirty="0">
              <a:effectLst/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306269612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548680"/>
            <a:ext cx="7272808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uk-UA" sz="2800" i="1" dirty="0" smtClean="0"/>
              <a:t>3. </a:t>
            </a:r>
            <a:r>
              <a:rPr lang="uk-UA" sz="2800" i="1" dirty="0"/>
              <a:t>Коефіцієнт </a:t>
            </a:r>
            <a:r>
              <a:rPr lang="uk-UA" sz="2800" i="1" dirty="0" smtClean="0"/>
              <a:t>швидкої ліквідності (</a:t>
            </a:r>
            <a:r>
              <a:rPr lang="uk-UA" sz="2800" i="1" dirty="0" err="1" smtClean="0"/>
              <a:t>Кшл</a:t>
            </a:r>
            <a:r>
              <a:rPr lang="uk-UA" sz="2800" i="1" dirty="0" smtClean="0"/>
              <a:t>)</a:t>
            </a:r>
            <a:endParaRPr lang="uk-UA" sz="2800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2204864"/>
            <a:ext cx="4572000" cy="9048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</a:pPr>
            <a:r>
              <a:rPr lang="uk-UA" sz="24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або</a:t>
            </a:r>
            <a:endParaRPr lang="uk-UA" sz="2400" dirty="0" smtClean="0">
              <a:solidFill>
                <a:srgbClr val="000000"/>
              </a:solidFill>
              <a:effectLst/>
              <a:latin typeface="Times New Roman"/>
              <a:ea typeface="Times New Roman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</a:pPr>
            <a:r>
              <a:rPr lang="uk-UA" sz="2400" dirty="0" err="1" smtClean="0">
                <a:effectLst/>
                <a:latin typeface="Times New Roman"/>
                <a:ea typeface="Times New Roman"/>
              </a:rPr>
              <a:t>К</a:t>
            </a:r>
            <a:r>
              <a:rPr lang="uk-UA" sz="2400" baseline="-25000" dirty="0" err="1" smtClean="0">
                <a:effectLst/>
                <a:latin typeface="Times New Roman"/>
                <a:ea typeface="Times New Roman"/>
              </a:rPr>
              <a:t>шл</a:t>
            </a:r>
            <a:r>
              <a:rPr lang="uk-UA" sz="2400" baseline="-25000" dirty="0" smtClean="0">
                <a:effectLst/>
                <a:latin typeface="Times New Roman"/>
                <a:ea typeface="Times New Roman"/>
              </a:rPr>
              <a:t> </a:t>
            </a:r>
            <a:r>
              <a:rPr lang="uk-UA" sz="2400" dirty="0" smtClean="0">
                <a:effectLst/>
                <a:latin typeface="Times New Roman"/>
                <a:ea typeface="Times New Roman"/>
              </a:rPr>
              <a:t>= (А</a:t>
            </a:r>
            <a:r>
              <a:rPr lang="uk-UA" sz="2400" baseline="-25000" dirty="0" smtClean="0">
                <a:effectLst/>
                <a:latin typeface="Times New Roman"/>
                <a:ea typeface="Times New Roman"/>
              </a:rPr>
              <a:t>1</a:t>
            </a:r>
            <a:r>
              <a:rPr lang="uk-UA" sz="2400" dirty="0" smtClean="0">
                <a:effectLst/>
                <a:latin typeface="Times New Roman"/>
                <a:ea typeface="Times New Roman"/>
              </a:rPr>
              <a:t> + А</a:t>
            </a:r>
            <a:r>
              <a:rPr lang="uk-UA" sz="2400" baseline="-25000" dirty="0" smtClean="0">
                <a:effectLst/>
                <a:latin typeface="Times New Roman"/>
                <a:ea typeface="Times New Roman"/>
              </a:rPr>
              <a:t>2</a:t>
            </a:r>
            <a:r>
              <a:rPr lang="uk-UA" sz="2400" dirty="0" smtClean="0">
                <a:effectLst/>
                <a:latin typeface="Times New Roman"/>
                <a:ea typeface="Times New Roman"/>
              </a:rPr>
              <a:t>) / (П</a:t>
            </a:r>
            <a:r>
              <a:rPr lang="uk-UA" sz="2400" baseline="-25000" dirty="0" smtClean="0">
                <a:effectLst/>
                <a:latin typeface="Times New Roman"/>
                <a:ea typeface="Times New Roman"/>
              </a:rPr>
              <a:t>1</a:t>
            </a:r>
            <a:r>
              <a:rPr lang="uk-UA" sz="2400" dirty="0" smtClean="0">
                <a:effectLst/>
                <a:latin typeface="Times New Roman"/>
                <a:ea typeface="Times New Roman"/>
              </a:rPr>
              <a:t> + П</a:t>
            </a:r>
            <a:r>
              <a:rPr lang="uk-UA" sz="2400" baseline="-25000" dirty="0" smtClean="0">
                <a:effectLst/>
                <a:latin typeface="Times New Roman"/>
                <a:ea typeface="Times New Roman"/>
              </a:rPr>
              <a:t>2</a:t>
            </a:r>
            <a:r>
              <a:rPr lang="uk-UA" sz="2400" dirty="0" smtClean="0">
                <a:effectLst/>
                <a:latin typeface="Times New Roman"/>
                <a:ea typeface="Times New Roman"/>
              </a:rPr>
              <a:t>)</a:t>
            </a:r>
            <a:endParaRPr lang="uk-UA" sz="2400" dirty="0">
              <a:effectLst/>
              <a:latin typeface="Times New Roman"/>
              <a:ea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3212976"/>
            <a:ext cx="799288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  <a:tabLst>
                <a:tab pos="3060065" algn="ctr"/>
              </a:tabLst>
            </a:pPr>
            <a:r>
              <a:rPr lang="uk-UA" sz="2400" i="1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Умовні позначення: ВО</a:t>
            </a:r>
            <a:r>
              <a:rPr lang="uk-UA" sz="2400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– векселі отримані; </a:t>
            </a:r>
            <a:r>
              <a:rPr lang="uk-UA" sz="2400" i="1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ДЗ</a:t>
            </a:r>
            <a:r>
              <a:rPr lang="uk-UA" sz="2400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– дебіторська заборгованість; </a:t>
            </a:r>
            <a:r>
              <a:rPr lang="uk-UA" sz="2400" i="1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ПФІ</a:t>
            </a:r>
            <a:r>
              <a:rPr lang="uk-UA" sz="2400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– поточні фінансові інвестиції; </a:t>
            </a:r>
            <a:r>
              <a:rPr lang="uk-UA" sz="2400" i="1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ГК</a:t>
            </a:r>
            <a:r>
              <a:rPr lang="uk-UA" sz="2400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– грошові кошти</a:t>
            </a:r>
          </a:p>
          <a:p>
            <a:pPr algn="just">
              <a:lnSpc>
                <a:spcPct val="120000"/>
              </a:lnSpc>
            </a:pPr>
            <a:endParaRPr lang="uk-UA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Нормативне значення: </a:t>
            </a:r>
            <a:r>
              <a:rPr lang="uk-UA" sz="2400" b="1" dirty="0" err="1" smtClean="0">
                <a:latin typeface="Times New Roman" pitchFamily="18" charset="0"/>
                <a:cs typeface="Times New Roman" pitchFamily="18" charset="0"/>
              </a:rPr>
              <a:t>Кшл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20000"/>
              </a:lnSpc>
            </a:pPr>
            <a:endParaRPr lang="uk-UA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spcAft>
                <a:spcPts val="0"/>
              </a:spcAft>
              <a:tabLst>
                <a:tab pos="3060065" algn="ctr"/>
              </a:tabLst>
            </a:pPr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Економічна </a:t>
            </a:r>
            <a:r>
              <a:rPr lang="uk-UA" sz="2400" i="1" dirty="0">
                <a:latin typeface="Times New Roman" pitchFamily="18" charset="0"/>
                <a:cs typeface="Times New Roman" pitchFamily="18" charset="0"/>
              </a:rPr>
              <a:t>інтерпретація: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показує,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яка частина поточних зобов’язань може бути погашена не тільки за рахунок грошових коштів, але й за рахунок очікуваних фінансових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надходжень</a:t>
            </a:r>
            <a:endParaRPr lang="uk-UA" dirty="0">
              <a:effectLst/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81148704"/>
              </p:ext>
            </p:extLst>
          </p:nvPr>
        </p:nvGraphicFramePr>
        <p:xfrm>
          <a:off x="3006034" y="1124744"/>
          <a:ext cx="3587750" cy="1236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96" name="Формула" r:id="rId3" imgW="1257120" imgH="393480" progId="Equation.3">
                  <p:embed/>
                </p:oleObj>
              </mc:Choice>
              <mc:Fallback>
                <p:oleObj name="Формула" r:id="rId3" imgW="1257120" imgH="393480" progId="Equation.3">
                  <p:embed/>
                  <p:pic>
                    <p:nvPicPr>
                      <p:cNvPr id="0" name="Picture 7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06034" y="1124744"/>
                        <a:ext cx="3587750" cy="12366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118727492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548680"/>
            <a:ext cx="7200800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uk-UA" sz="2800" i="1" dirty="0" smtClean="0"/>
              <a:t>4. </a:t>
            </a:r>
            <a:r>
              <a:rPr lang="uk-UA" sz="2800" i="1" dirty="0"/>
              <a:t>Коефіцієнт </a:t>
            </a:r>
            <a:r>
              <a:rPr lang="uk-UA" sz="2800" i="1" dirty="0" smtClean="0"/>
              <a:t>абсолютної ліквідності (Кал)</a:t>
            </a:r>
            <a:endParaRPr lang="uk-UA" sz="2800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2453987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</a:pPr>
            <a:r>
              <a:rPr lang="uk-UA" sz="24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або</a:t>
            </a:r>
            <a:endParaRPr lang="uk-UA" sz="2400" dirty="0" smtClean="0">
              <a:solidFill>
                <a:srgbClr val="000000"/>
              </a:solidFill>
              <a:effectLst/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  <a:tabLst>
                <a:tab pos="3060065" algn="ctr"/>
              </a:tabLst>
            </a:pPr>
            <a:r>
              <a:rPr lang="uk-UA" sz="2400" dirty="0" smtClean="0">
                <a:effectLst/>
                <a:latin typeface="Times New Roman"/>
                <a:ea typeface="Times New Roman"/>
              </a:rPr>
              <a:t>К</a:t>
            </a:r>
            <a:r>
              <a:rPr lang="uk-UA" sz="2400" baseline="-25000" dirty="0" smtClean="0">
                <a:effectLst/>
                <a:latin typeface="Times New Roman"/>
                <a:ea typeface="Times New Roman"/>
              </a:rPr>
              <a:t>ал </a:t>
            </a:r>
            <a:r>
              <a:rPr lang="uk-UA" sz="2400" dirty="0" smtClean="0">
                <a:effectLst/>
                <a:latin typeface="Times New Roman"/>
                <a:ea typeface="Times New Roman"/>
              </a:rPr>
              <a:t>= А</a:t>
            </a:r>
            <a:r>
              <a:rPr lang="uk-UA" sz="2400" baseline="-25000" dirty="0" smtClean="0">
                <a:effectLst/>
                <a:latin typeface="Times New Roman"/>
                <a:ea typeface="Times New Roman"/>
              </a:rPr>
              <a:t>1</a:t>
            </a:r>
            <a:r>
              <a:rPr lang="uk-UA" sz="2400" dirty="0" smtClean="0">
                <a:effectLst/>
                <a:latin typeface="Times New Roman"/>
                <a:ea typeface="Times New Roman"/>
              </a:rPr>
              <a:t> / (П</a:t>
            </a:r>
            <a:r>
              <a:rPr lang="uk-UA" sz="2400" baseline="-25000" dirty="0" smtClean="0">
                <a:effectLst/>
                <a:latin typeface="Times New Roman"/>
                <a:ea typeface="Times New Roman"/>
              </a:rPr>
              <a:t>1</a:t>
            </a:r>
            <a:r>
              <a:rPr lang="uk-UA" sz="2400" dirty="0" smtClean="0">
                <a:effectLst/>
                <a:latin typeface="Times New Roman"/>
                <a:ea typeface="Times New Roman"/>
              </a:rPr>
              <a:t> + П</a:t>
            </a:r>
            <a:r>
              <a:rPr lang="uk-UA" sz="2400" baseline="-25000" dirty="0" smtClean="0">
                <a:effectLst/>
                <a:latin typeface="Times New Roman"/>
                <a:ea typeface="Times New Roman"/>
              </a:rPr>
              <a:t>2</a:t>
            </a:r>
            <a:r>
              <a:rPr lang="uk-UA" sz="2400" dirty="0" smtClean="0">
                <a:effectLst/>
                <a:latin typeface="Times New Roman"/>
                <a:ea typeface="Times New Roman"/>
              </a:rPr>
              <a:t>)</a:t>
            </a:r>
            <a:endParaRPr lang="uk-UA" sz="2400" dirty="0">
              <a:effectLst/>
              <a:latin typeface="Times New Roman"/>
              <a:ea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3685264"/>
            <a:ext cx="7992888" cy="28975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Нормативне значення: 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Кал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0,2</a:t>
            </a:r>
            <a:endParaRPr lang="uk-UA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20000"/>
              </a:lnSpc>
              <a:spcAft>
                <a:spcPts val="0"/>
              </a:spcAft>
              <a:tabLst>
                <a:tab pos="3060065" algn="ctr"/>
              </a:tabLst>
            </a:pPr>
            <a:endParaRPr lang="uk-UA" sz="1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20000"/>
              </a:lnSpc>
              <a:spcAft>
                <a:spcPts val="0"/>
              </a:spcAft>
              <a:tabLst>
                <a:tab pos="3060065" algn="ctr"/>
              </a:tabLst>
            </a:pPr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Економічна </a:t>
            </a:r>
            <a:r>
              <a:rPr lang="uk-UA" sz="2400" i="1" dirty="0">
                <a:latin typeface="Times New Roman" pitchFamily="18" charset="0"/>
                <a:cs typeface="Times New Roman" pitchFamily="18" charset="0"/>
              </a:rPr>
              <a:t>інтерпретація: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характеризує негайну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готовність підприємства погасити поточні зобов’язання і визначається як відношення суми грошових коштів підприємства та поточних фінансових інвестицій до суми поточних зобов’язань</a:t>
            </a:r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7621390"/>
              </p:ext>
            </p:extLst>
          </p:nvPr>
        </p:nvGraphicFramePr>
        <p:xfrm>
          <a:off x="2987824" y="1158077"/>
          <a:ext cx="3096344" cy="12959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16" name="Формула" r:id="rId3" imgW="787320" imgH="393480" progId="Equation.3">
                  <p:embed/>
                </p:oleObj>
              </mc:Choice>
              <mc:Fallback>
                <p:oleObj name="Формула" r:id="rId3" imgW="787320" imgH="393480" progId="Equation.3">
                  <p:embed/>
                  <p:pic>
                    <p:nvPicPr>
                      <p:cNvPr id="0" name="Picture 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824" y="1158077"/>
                        <a:ext cx="3096344" cy="129590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255396799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412776"/>
            <a:ext cx="7200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i="1" dirty="0" smtClean="0"/>
              <a:t>5. </a:t>
            </a:r>
            <a:r>
              <a:rPr lang="uk-UA" sz="2800" dirty="0"/>
              <a:t>Частка оборотних засобів у </a:t>
            </a:r>
            <a:r>
              <a:rPr lang="uk-UA" sz="2800" dirty="0" smtClean="0"/>
              <a:t>активах (</a:t>
            </a:r>
            <a:r>
              <a:rPr lang="uk-UA" sz="2800" dirty="0" err="1" smtClean="0"/>
              <a:t>Ч</a:t>
            </a:r>
            <a:r>
              <a:rPr lang="uk-UA" dirty="0" err="1" smtClean="0"/>
              <a:t>ОбА</a:t>
            </a:r>
            <a:r>
              <a:rPr lang="uk-UA" sz="2800" dirty="0" smtClean="0"/>
              <a:t>)</a:t>
            </a:r>
            <a:endParaRPr lang="uk-UA" sz="2800" dirty="0"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3685264"/>
            <a:ext cx="7992888" cy="11172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  <a:spcAft>
                <a:spcPts val="0"/>
              </a:spcAft>
              <a:tabLst>
                <a:tab pos="3060065" algn="ctr"/>
              </a:tabLst>
            </a:pPr>
            <a:endParaRPr lang="uk-UA" sz="1000" i="1" dirty="0" smtClean="0"/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uk-UA" sz="2400" i="1" dirty="0" smtClean="0"/>
              <a:t>Економічна </a:t>
            </a:r>
            <a:r>
              <a:rPr lang="uk-UA" sz="2400" i="1" dirty="0"/>
              <a:t>інтерпретація: </a:t>
            </a:r>
            <a:r>
              <a:rPr lang="uk-UA" sz="2400" dirty="0" smtClean="0">
                <a:effectLst/>
                <a:latin typeface="Times New Roman"/>
                <a:ea typeface="Times New Roman"/>
              </a:rPr>
              <a:t>показує питому вагу оборотних активів у майні підприємства</a:t>
            </a:r>
            <a:endParaRPr lang="uk-UA" sz="2400" dirty="0">
              <a:effectLst/>
              <a:latin typeface="Times New Roman"/>
              <a:ea typeface="Times New Roman"/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4756892"/>
              </p:ext>
            </p:extLst>
          </p:nvPr>
        </p:nvGraphicFramePr>
        <p:xfrm>
          <a:off x="3059832" y="2132856"/>
          <a:ext cx="2682875" cy="1277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40" name="Формула" r:id="rId3" imgW="660240" imgH="393480" progId="Equation.3">
                  <p:embed/>
                </p:oleObj>
              </mc:Choice>
              <mc:Fallback>
                <p:oleObj name="Формула" r:id="rId3" imgW="660240" imgH="393480" progId="Equation.3">
                  <p:embed/>
                  <p:pic>
                    <p:nvPicPr>
                      <p:cNvPr id="0" name="Picture 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832" y="2132856"/>
                        <a:ext cx="2682875" cy="12779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16906940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82258" y="1412776"/>
            <a:ext cx="698477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i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1. Оцінка майнового потенціалу підприємства</a:t>
            </a:r>
          </a:p>
          <a:p>
            <a:pPr algn="ctr"/>
            <a:endParaRPr lang="uk-UA" sz="3200" i="1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Майновий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потенціал характеризується розміром, складом і станом засобів, якими володіє підприємство. </a:t>
            </a:r>
          </a:p>
          <a:p>
            <a:pPr algn="ctr"/>
            <a:r>
              <a:rPr lang="uk-UA" sz="3200" i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267221844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034733"/>
            <a:ext cx="7200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i="1" dirty="0" smtClean="0"/>
              <a:t>6. </a:t>
            </a:r>
            <a:r>
              <a:rPr lang="uk-UA" sz="2800" dirty="0" smtClean="0"/>
              <a:t>Загальний показник платоспроможності (К </a:t>
            </a:r>
            <a:r>
              <a:rPr lang="uk-UA" sz="2800" dirty="0" err="1" smtClean="0"/>
              <a:t>пп</a:t>
            </a:r>
            <a:r>
              <a:rPr lang="uk-UA" sz="2800" dirty="0" smtClean="0"/>
              <a:t>)</a:t>
            </a:r>
            <a:endParaRPr lang="uk-UA" sz="2800" dirty="0"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4725144"/>
            <a:ext cx="7992888" cy="1865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uk-UA" sz="2400" i="1" dirty="0" smtClean="0"/>
              <a:t>Нормативне значення: </a:t>
            </a:r>
            <a:r>
              <a:rPr lang="en-US" sz="2400" i="1" dirty="0" smtClean="0"/>
              <a:t>&gt; 1</a:t>
            </a:r>
            <a:endParaRPr lang="uk-UA" sz="2400" i="1" dirty="0" smtClean="0"/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uk-UA" sz="2400" i="1" dirty="0" smtClean="0"/>
              <a:t>Економічна </a:t>
            </a:r>
            <a:r>
              <a:rPr lang="uk-UA" sz="2400" i="1" dirty="0"/>
              <a:t>інтерпретація</a:t>
            </a:r>
            <a:r>
              <a:rPr lang="uk-UA" sz="2400" i="1" dirty="0" smtClean="0"/>
              <a:t>: </a:t>
            </a:r>
            <a:r>
              <a:rPr lang="uk-UA" sz="2400" dirty="0" smtClean="0"/>
              <a:t>характеризує співвідношення оборотних засобів і залученого капіталу</a:t>
            </a:r>
            <a:endParaRPr lang="uk-UA" sz="2400" dirty="0">
              <a:effectLst/>
              <a:latin typeface="Times New Roman"/>
              <a:ea typeface="Times New Roman"/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7538185"/>
              </p:ext>
            </p:extLst>
          </p:nvPr>
        </p:nvGraphicFramePr>
        <p:xfrm>
          <a:off x="2284413" y="1844824"/>
          <a:ext cx="4230687" cy="11302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202" name="Уравнение" r:id="rId3" imgW="1041120" imgH="393480" progId="Equation.3">
                  <p:embed/>
                </p:oleObj>
              </mc:Choice>
              <mc:Fallback>
                <p:oleObj name="Уравнение" r:id="rId3" imgW="104112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4413" y="1844824"/>
                        <a:ext cx="4230687" cy="1130296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  <p:graphicFrame>
        <p:nvGraphicFramePr>
          <p:cNvPr id="48131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4449000"/>
              </p:ext>
            </p:extLst>
          </p:nvPr>
        </p:nvGraphicFramePr>
        <p:xfrm>
          <a:off x="2565400" y="3429000"/>
          <a:ext cx="3663950" cy="11039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203" name="Уравнение" r:id="rId6" imgW="901440" imgH="406080" progId="Equation.3">
                  <p:embed/>
                </p:oleObj>
              </mc:Choice>
              <mc:Fallback>
                <p:oleObj name="Уравнение" r:id="rId6" imgW="901440" imgH="4060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65400" y="3429000"/>
                        <a:ext cx="3663950" cy="110393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404106" y="2924944"/>
            <a:ext cx="7992888" cy="642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  <a:spcAft>
                <a:spcPts val="0"/>
              </a:spcAft>
              <a:tabLst>
                <a:tab pos="3060065" algn="ctr"/>
              </a:tabLst>
            </a:pPr>
            <a:endParaRPr lang="uk-UA" sz="1000" i="1" dirty="0" smtClean="0"/>
          </a:p>
          <a:p>
            <a:pPr algn="ctr">
              <a:lnSpc>
                <a:spcPct val="120000"/>
              </a:lnSpc>
              <a:spcAft>
                <a:spcPts val="0"/>
              </a:spcAft>
            </a:pPr>
            <a:r>
              <a:rPr lang="uk-UA" sz="2400" b="1" i="1" dirty="0" smtClean="0"/>
              <a:t>або</a:t>
            </a:r>
            <a:endParaRPr lang="uk-UA" sz="2400" b="1" dirty="0">
              <a:effectLst/>
              <a:latin typeface="Times New Roman"/>
              <a:ea typeface="Times New Roman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1412776"/>
            <a:ext cx="774437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i="1" dirty="0" smtClean="0"/>
              <a:t>7. </a:t>
            </a:r>
            <a:r>
              <a:rPr lang="uk-UA" sz="2800" dirty="0" smtClean="0"/>
              <a:t>Інтегральний показник платоспроможності (Піп)</a:t>
            </a:r>
            <a:endParaRPr lang="uk-UA" sz="2800" dirty="0"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4714884"/>
            <a:ext cx="7992888" cy="11172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  <a:spcAft>
                <a:spcPts val="0"/>
              </a:spcAft>
              <a:tabLst>
                <a:tab pos="3060065" algn="ctr"/>
              </a:tabLst>
            </a:pPr>
            <a:endParaRPr lang="uk-UA" sz="1000" i="1" dirty="0" smtClean="0"/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uk-UA" sz="2400" i="1" dirty="0" smtClean="0"/>
              <a:t>Економічна </a:t>
            </a:r>
            <a:r>
              <a:rPr lang="uk-UA" sz="2400" i="1" dirty="0"/>
              <a:t>інтерпретація</a:t>
            </a:r>
            <a:r>
              <a:rPr lang="uk-UA" sz="2400" i="1" dirty="0" smtClean="0"/>
              <a:t>: </a:t>
            </a:r>
            <a:r>
              <a:rPr lang="uk-UA" sz="2400" dirty="0" smtClean="0"/>
              <a:t>дозволяє в цілому оцінити платоспроможність підприємства</a:t>
            </a:r>
            <a:endParaRPr lang="uk-UA" sz="2400" dirty="0">
              <a:effectLst/>
              <a:latin typeface="Times New Roman"/>
              <a:ea typeface="Times New Roman"/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5205508"/>
              </p:ext>
            </p:extLst>
          </p:nvPr>
        </p:nvGraphicFramePr>
        <p:xfrm>
          <a:off x="2052638" y="2112963"/>
          <a:ext cx="4694237" cy="1319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90" name="Уравнение" r:id="rId3" imgW="1155600" imgH="406080" progId="Equation.3">
                  <p:embed/>
                </p:oleObj>
              </mc:Choice>
              <mc:Fallback>
                <p:oleObj name="Уравнение" r:id="rId3" imgW="1155600" imgH="4060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2638" y="2112963"/>
                        <a:ext cx="4694237" cy="13192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  <p:sp>
        <p:nvSpPr>
          <p:cNvPr id="8" name="Прямоугольник 7"/>
          <p:cNvSpPr/>
          <p:nvPr/>
        </p:nvSpPr>
        <p:spPr>
          <a:xfrm>
            <a:off x="642910" y="4143380"/>
            <a:ext cx="4467762" cy="5355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Нормативне значення: 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Піп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3,0</a:t>
            </a:r>
            <a:endParaRPr lang="uk-UA" sz="2400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2204864"/>
            <a:ext cx="676875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i="1" dirty="0">
                <a:latin typeface="Times New Roman" pitchFamily="18" charset="0"/>
                <a:cs typeface="Times New Roman" pitchFamily="18" charset="0"/>
              </a:rPr>
              <a:t>Кредитоспроможність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– це фінансовий стан, який дозволяє отримати кредит і своєчасно його повернути. </a:t>
            </a: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357889372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3688" y="1268760"/>
            <a:ext cx="56166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600" i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3. Аналіз фінансової стійкості підприємства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2996952"/>
            <a:ext cx="727280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i="1" dirty="0" smtClean="0">
                <a:latin typeface="Times New Roman" pitchFamily="18" charset="0"/>
                <a:cs typeface="Times New Roman" pitchFamily="18" charset="0"/>
              </a:rPr>
              <a:t>Фінансова стійкість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підприємства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– </a:t>
            </a:r>
          </a:p>
          <a:p>
            <a:pPr algn="ctr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це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його платоспроможність в часі з дотриманням умови фінансової рівноваги між власними та залученими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джерелами</a:t>
            </a:r>
            <a:endParaRPr lang="uk-UA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75459686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892452"/>
            <a:ext cx="7920880" cy="5416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  <a:t>Під час аналізу фінансової стійкості  необхідно </a:t>
            </a:r>
            <a:r>
              <a:rPr lang="uk-UA" sz="2800" b="1" i="1" dirty="0">
                <a:latin typeface="Times New Roman" pitchFamily="18" charset="0"/>
                <a:cs typeface="Times New Roman" pitchFamily="18" charset="0"/>
              </a:rPr>
              <a:t>дати відповідь на наступні питання</a:t>
            </a:r>
            <a: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uk-UA" sz="800" b="1" dirty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buFontTx/>
              <a:buChar char="-"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яка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структура джерел фінансування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457200" lvl="0" indent="-457200">
              <a:buFontTx/>
              <a:buChar char="-"/>
            </a:pPr>
            <a:endParaRPr lang="uk-UA" sz="1000" dirty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 algn="just">
              <a:buFontTx/>
              <a:buChar char="-"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наскільки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підприємство незалежне від зовнішніх джерел фінансування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457200" lvl="0" indent="-457200" algn="just">
              <a:buFontTx/>
              <a:buChar char="-"/>
            </a:pPr>
            <a:endParaRPr lang="uk-UA" sz="1000" dirty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 algn="just">
              <a:buFontTx/>
              <a:buChar char="-"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як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змінюється рівень цієї незалежності і чи здатне підприємства підтримувати бажану структуру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457200" lvl="0" indent="-457200" algn="just">
              <a:buFontTx/>
              <a:buChar char="-"/>
            </a:pPr>
            <a:endParaRPr lang="uk-UA" sz="10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Tx/>
              <a:buChar char="-"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чи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відповідає співвідношення активів і джерел утворення майна підприємства завданням його діяльності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191743297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196752"/>
            <a:ext cx="763284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  <a:t>Послідовність проведення аналізу фінансової стійкості:</a:t>
            </a:r>
          </a:p>
          <a:p>
            <a:endParaRPr lang="uk-UA" sz="1000" b="1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uk-UA" sz="2800" b="1" i="1" dirty="0">
                <a:latin typeface="Times New Roman" pitchFamily="18" charset="0"/>
                <a:cs typeface="Times New Roman" pitchFamily="18" charset="0"/>
              </a:rPr>
              <a:t>. Загальна оцінка фінансової стійкості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endParaRPr lang="uk-UA" sz="1000" dirty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 algn="just">
              <a:buFontTx/>
              <a:buChar char="-"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стійкості капіталу (оцінка стійких пасивів);</a:t>
            </a:r>
          </a:p>
          <a:p>
            <a:pPr marL="457200" lvl="0" indent="-457200" algn="just">
              <a:buFontTx/>
              <a:buChar char="-"/>
            </a:pPr>
            <a:endParaRPr lang="uk-UA" sz="1000" dirty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 algn="just">
              <a:buFontTx/>
              <a:buChar char="-"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ресурсної стійкості (оцінка взаємодії з постачальниками);</a:t>
            </a:r>
          </a:p>
          <a:p>
            <a:pPr marL="457200" lvl="0" indent="-457200" algn="just">
              <a:buFontTx/>
              <a:buChar char="-"/>
            </a:pPr>
            <a:endParaRPr lang="uk-UA" sz="1000" dirty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- стійкості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управління (адекватності організаційної та виробничої структури підприємства обраній стратегії розвитку та ринковій кон’юнктурі).</a:t>
            </a: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333497307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485359"/>
            <a:ext cx="7560840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i="1" dirty="0">
                <a:latin typeface="Times New Roman" pitchFamily="18" charset="0"/>
                <a:cs typeface="Times New Roman" pitchFamily="18" charset="0"/>
              </a:rPr>
              <a:t>ІІ. Визначення типу фінансової стійкості </a:t>
            </a:r>
            <a: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  <a:t>підприємства</a:t>
            </a:r>
          </a:p>
          <a:p>
            <a:endParaRPr lang="uk-UA" sz="2800" b="1" i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1. Наявність власних оборотних засобів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Нв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):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sz="28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2800" b="1" i="1" dirty="0" err="1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uk-UA" sz="2800" b="1" i="1" baseline="-25000" dirty="0" err="1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uk-UA" sz="2800" b="1" i="1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  <a:t>= ВК  </a:t>
            </a:r>
            <a:r>
              <a:rPr lang="uk-UA" sz="2800" b="1" i="1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  <a:t>НА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sz="2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де </a:t>
            </a:r>
            <a:r>
              <a:rPr lang="uk-UA" sz="2000" i="1" dirty="0" smtClean="0">
                <a:latin typeface="Times New Roman" pitchFamily="18" charset="0"/>
                <a:cs typeface="Times New Roman" pitchFamily="18" charset="0"/>
              </a:rPr>
              <a:t>ВК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– власний капітал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2000" i="1" dirty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 – необоротні активи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uk-UA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231920257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412776"/>
            <a:ext cx="734481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2. Наявність довгострокових джерел формування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запасів (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Нд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):</a:t>
            </a:r>
          </a:p>
          <a:p>
            <a:pPr algn="just"/>
            <a:endParaRPr lang="uk-UA" sz="28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2800" b="1" dirty="0" err="1" smtClean="0">
                <a:latin typeface="Times New Roman" pitchFamily="18" charset="0"/>
                <a:cs typeface="Times New Roman" pitchFamily="18" charset="0"/>
              </a:rPr>
              <a:t>Нд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uk-UA" sz="2800" b="1" dirty="0" err="1" smtClean="0">
                <a:latin typeface="Times New Roman" pitchFamily="18" charset="0"/>
                <a:cs typeface="Times New Roman" pitchFamily="18" charset="0"/>
              </a:rPr>
              <a:t>Нв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b="1" dirty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uk-UA" sz="2800" b="1" dirty="0" err="1" smtClean="0">
                <a:latin typeface="Times New Roman" pitchFamily="18" charset="0"/>
                <a:cs typeface="Times New Roman" pitchFamily="18" charset="0"/>
              </a:rPr>
              <a:t>ДстЗ</a:t>
            </a:r>
            <a:endParaRPr lang="uk-UA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sz="2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3. Показник загальної величини джерел формування запасів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Нз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):</a:t>
            </a:r>
            <a:endParaRPr lang="uk-UA" sz="28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uk-UA" sz="28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2800" b="1" dirty="0" err="1" smtClean="0">
                <a:latin typeface="Times New Roman" pitchFamily="18" charset="0"/>
                <a:cs typeface="Times New Roman" pitchFamily="18" charset="0"/>
              </a:rPr>
              <a:t>Нз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uk-UA" sz="2800" b="1" dirty="0" err="1" smtClean="0">
                <a:latin typeface="Times New Roman" pitchFamily="18" charset="0"/>
                <a:cs typeface="Times New Roman" pitchFamily="18" charset="0"/>
              </a:rPr>
              <a:t>Нд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b="1" dirty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ПЗ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379317161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980728"/>
            <a:ext cx="748883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1) Надлишок (+) або недостача (–) власних оборотних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засобів (</a:t>
            </a:r>
            <a:r>
              <a:rPr lang="uk-UA" sz="2800" i="1" dirty="0" smtClean="0">
                <a:latin typeface="Times New Roman" pitchFamily="18" charset="0"/>
                <a:cs typeface="Times New Roman" pitchFamily="18" charset="0"/>
              </a:rPr>
              <a:t>±Н</a:t>
            </a:r>
            <a:r>
              <a:rPr lang="uk-UA" sz="2800" i="1" baseline="-25000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uk-UA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):</a:t>
            </a:r>
          </a:p>
          <a:p>
            <a:pPr algn="ctr"/>
            <a:r>
              <a:rPr lang="uk-UA" sz="2800" b="1" i="1" dirty="0">
                <a:latin typeface="Times New Roman" pitchFamily="18" charset="0"/>
                <a:cs typeface="Times New Roman" pitchFamily="18" charset="0"/>
              </a:rPr>
              <a:t>±Н</a:t>
            </a:r>
            <a:r>
              <a:rPr lang="uk-UA" sz="2800" b="1" i="1" baseline="-250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uk-UA" sz="2800" b="1" i="1" dirty="0">
                <a:latin typeface="Times New Roman" pitchFamily="18" charset="0"/>
                <a:cs typeface="Times New Roman" pitchFamily="18" charset="0"/>
              </a:rPr>
              <a:t> = Н</a:t>
            </a:r>
            <a:r>
              <a:rPr lang="uk-UA" sz="2800" b="1" i="1" baseline="-250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uk-UA" sz="2800" b="1" i="1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  <a:t>З ,</a:t>
            </a:r>
          </a:p>
          <a:p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де </a:t>
            </a:r>
            <a:r>
              <a:rPr lang="uk-UA" sz="2000" i="1" dirty="0" smtClean="0">
                <a:latin typeface="Times New Roman" pitchFamily="18" charset="0"/>
                <a:cs typeface="Times New Roman" pitchFamily="18" charset="0"/>
              </a:rPr>
              <a:t>З 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– вартість запасів.</a:t>
            </a:r>
          </a:p>
          <a:p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2) Надлишок (+) або недостача (–) довгострокових джерел формування:</a:t>
            </a:r>
          </a:p>
          <a:p>
            <a:pPr algn="ctr"/>
            <a:r>
              <a:rPr lang="uk-UA" sz="2800" b="1" i="1" dirty="0">
                <a:latin typeface="Times New Roman" pitchFamily="18" charset="0"/>
                <a:cs typeface="Times New Roman" pitchFamily="18" charset="0"/>
              </a:rPr>
              <a:t>±Н</a:t>
            </a:r>
            <a:r>
              <a:rPr lang="uk-UA" sz="2800" b="1" i="1" baseline="-25000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uk-UA" sz="2800" b="1" i="1" dirty="0">
                <a:latin typeface="Times New Roman" pitchFamily="18" charset="0"/>
                <a:cs typeface="Times New Roman" pitchFamily="18" charset="0"/>
              </a:rPr>
              <a:t> = Н</a:t>
            </a:r>
            <a:r>
              <a:rPr lang="uk-UA" sz="2800" b="1" i="1" baseline="-25000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uk-UA" sz="2800" b="1" i="1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  <a:t>З</a:t>
            </a:r>
            <a:endParaRPr lang="uk-UA" sz="2800" b="1" i="1" baseline="-25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) Надлишок (+) або недостача (–) загальної величини джерел формування запасів:</a:t>
            </a:r>
          </a:p>
          <a:p>
            <a:pPr algn="ctr"/>
            <a:r>
              <a:rPr lang="uk-UA" sz="2800" b="1" i="1" dirty="0">
                <a:latin typeface="Times New Roman" pitchFamily="18" charset="0"/>
                <a:cs typeface="Times New Roman" pitchFamily="18" charset="0"/>
              </a:rPr>
              <a:t>±Н</a:t>
            </a:r>
            <a:r>
              <a:rPr lang="uk-UA" sz="2800" b="1" i="1" baseline="-25000" dirty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uk-UA" sz="2800" b="1" i="1" dirty="0">
                <a:latin typeface="Times New Roman" pitchFamily="18" charset="0"/>
                <a:cs typeface="Times New Roman" pitchFamily="18" charset="0"/>
              </a:rPr>
              <a:t> = Н</a:t>
            </a:r>
            <a:r>
              <a:rPr lang="uk-UA" sz="2800" b="1" i="1" baseline="-25000" dirty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uk-UA" sz="2800" b="1" i="1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  <a:t>З</a:t>
            </a:r>
            <a:endParaRPr lang="uk-UA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196862028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4757468"/>
              </p:ext>
            </p:extLst>
          </p:nvPr>
        </p:nvGraphicFramePr>
        <p:xfrm>
          <a:off x="611560" y="1984984"/>
          <a:ext cx="7920879" cy="329184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720080"/>
                <a:gridCol w="1800200"/>
                <a:gridCol w="2016224"/>
                <a:gridCol w="1728192"/>
                <a:gridCol w="1656183"/>
              </a:tblGrid>
              <a:tr h="173990">
                <a:tc rowSpan="6">
                  <a:txBody>
                    <a:bodyPr/>
                    <a:lstStyle/>
                    <a:p>
                      <a:pPr marL="71755" marR="71755"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000" i="1" dirty="0">
                          <a:effectLst/>
                          <a:latin typeface="Times New Roman"/>
                          <a:ea typeface="MS Mincho"/>
                        </a:rPr>
                        <a:t>Система </a:t>
                      </a:r>
                      <a:endParaRPr lang="uk-UA" sz="2000" dirty="0">
                        <a:effectLst/>
                        <a:latin typeface="Times New Roman"/>
                        <a:ea typeface="MS Mincho"/>
                      </a:endParaRPr>
                    </a:p>
                    <a:p>
                      <a:pPr marL="71755" marR="71755"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000" i="1" dirty="0">
                          <a:effectLst/>
                          <a:latin typeface="Times New Roman"/>
                          <a:ea typeface="MS Mincho"/>
                        </a:rPr>
                        <a:t>умов</a:t>
                      </a:r>
                      <a:endParaRPr lang="uk-UA" sz="20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000" i="1" dirty="0">
                          <a:effectLst/>
                          <a:latin typeface="Times New Roman"/>
                          <a:ea typeface="MS Mincho"/>
                        </a:rPr>
                        <a:t>Тип фінансової стійкості</a:t>
                      </a:r>
                      <a:endParaRPr lang="uk-UA" sz="20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000" i="1" dirty="0">
                          <a:effectLst/>
                          <a:latin typeface="Times New Roman"/>
                          <a:ea typeface="MS Mincho"/>
                        </a:rPr>
                        <a:t>Абсолютна стійкість фінансового стану</a:t>
                      </a:r>
                      <a:endParaRPr lang="uk-UA" sz="20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000" i="1">
                          <a:effectLst/>
                          <a:latin typeface="Times New Roman"/>
                          <a:ea typeface="MS Mincho"/>
                        </a:rPr>
                        <a:t>Нормальна стійкість фінансового стану</a:t>
                      </a:r>
                      <a:endParaRPr lang="uk-UA" sz="2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000" i="1">
                          <a:effectLst/>
                          <a:latin typeface="Times New Roman"/>
                          <a:ea typeface="MS Mincho"/>
                        </a:rPr>
                        <a:t>Нестійкий фінансовий стан</a:t>
                      </a:r>
                      <a:endParaRPr lang="uk-UA" sz="2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000" i="1">
                          <a:effectLst/>
                          <a:latin typeface="Times New Roman"/>
                          <a:ea typeface="MS Mincho"/>
                        </a:rPr>
                        <a:t>Кризовий фінансовий стан</a:t>
                      </a:r>
                      <a:endParaRPr lang="uk-UA" sz="2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/>
                          <a:ea typeface="MS Mincho"/>
                        </a:rPr>
                        <a:t>+Н</a:t>
                      </a:r>
                      <a:r>
                        <a:rPr lang="uk-UA" sz="2000" baseline="-25000">
                          <a:effectLst/>
                          <a:latin typeface="Times New Roman"/>
                          <a:ea typeface="MS Mincho"/>
                        </a:rPr>
                        <a:t>в</a:t>
                      </a:r>
                      <a:endParaRPr lang="uk-UA" sz="2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/>
                          <a:ea typeface="MS Mincho"/>
                        </a:rPr>
                        <a:t>–Н</a:t>
                      </a:r>
                      <a:r>
                        <a:rPr lang="uk-UA" sz="2000" baseline="-25000">
                          <a:effectLst/>
                          <a:latin typeface="Times New Roman"/>
                          <a:ea typeface="MS Mincho"/>
                        </a:rPr>
                        <a:t>в</a:t>
                      </a:r>
                      <a:endParaRPr lang="uk-UA" sz="2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/>
                          <a:ea typeface="MS Mincho"/>
                        </a:rPr>
                        <a:t>–Н</a:t>
                      </a:r>
                      <a:r>
                        <a:rPr lang="uk-UA" sz="2000" baseline="-25000">
                          <a:effectLst/>
                          <a:latin typeface="Times New Roman"/>
                          <a:ea typeface="MS Mincho"/>
                        </a:rPr>
                        <a:t>в</a:t>
                      </a:r>
                      <a:endParaRPr lang="uk-UA" sz="2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/>
                          <a:ea typeface="MS Mincho"/>
                        </a:rPr>
                        <a:t>–Н</a:t>
                      </a:r>
                      <a:r>
                        <a:rPr lang="uk-UA" sz="2000" baseline="-25000">
                          <a:effectLst/>
                          <a:latin typeface="Times New Roman"/>
                          <a:ea typeface="MS Mincho"/>
                        </a:rPr>
                        <a:t>в</a:t>
                      </a:r>
                      <a:endParaRPr lang="uk-UA" sz="2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945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 err="1">
                          <a:effectLst/>
                          <a:latin typeface="Times New Roman"/>
                          <a:ea typeface="MS Mincho"/>
                        </a:rPr>
                        <a:t>Н</a:t>
                      </a:r>
                      <a:r>
                        <a:rPr lang="uk-UA" sz="2000" baseline="-25000" dirty="0" err="1">
                          <a:effectLst/>
                          <a:latin typeface="Times New Roman"/>
                          <a:ea typeface="MS Mincho"/>
                        </a:rPr>
                        <a:t>в</a:t>
                      </a:r>
                      <a:r>
                        <a:rPr lang="uk-UA" sz="2000" dirty="0">
                          <a:effectLst/>
                          <a:latin typeface="Times New Roman"/>
                          <a:ea typeface="MS Mincho"/>
                        </a:rPr>
                        <a:t> = </a:t>
                      </a:r>
                      <a:r>
                        <a:rPr lang="uk-UA" sz="2000" dirty="0" smtClean="0">
                          <a:effectLst/>
                          <a:latin typeface="Times New Roman"/>
                          <a:ea typeface="MS Mincho"/>
                        </a:rPr>
                        <a:t>З</a:t>
                      </a:r>
                      <a:endParaRPr lang="uk-UA" sz="20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/>
                          <a:ea typeface="MS Mincho"/>
                        </a:rPr>
                        <a:t>+Н</a:t>
                      </a:r>
                      <a:r>
                        <a:rPr lang="uk-UA" sz="2000" baseline="-25000">
                          <a:effectLst/>
                          <a:latin typeface="Times New Roman"/>
                          <a:ea typeface="MS Mincho"/>
                        </a:rPr>
                        <a:t>д</a:t>
                      </a:r>
                      <a:endParaRPr lang="uk-UA" sz="2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/>
                          <a:ea typeface="MS Mincho"/>
                        </a:rPr>
                        <a:t>–Н</a:t>
                      </a:r>
                      <a:r>
                        <a:rPr lang="uk-UA" sz="2000" baseline="-25000">
                          <a:effectLst/>
                          <a:latin typeface="Times New Roman"/>
                          <a:ea typeface="MS Mincho"/>
                        </a:rPr>
                        <a:t>д</a:t>
                      </a:r>
                      <a:endParaRPr lang="uk-UA" sz="2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 err="1">
                          <a:effectLst/>
                          <a:latin typeface="Times New Roman"/>
                          <a:ea typeface="MS Mincho"/>
                        </a:rPr>
                        <a:t>–Н</a:t>
                      </a:r>
                      <a:r>
                        <a:rPr lang="uk-UA" sz="2000" baseline="-25000" dirty="0" err="1">
                          <a:effectLst/>
                          <a:latin typeface="Times New Roman"/>
                          <a:ea typeface="MS Mincho"/>
                        </a:rPr>
                        <a:t>д</a:t>
                      </a:r>
                      <a:endParaRPr lang="uk-UA" sz="20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340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/>
                          <a:ea typeface="MS Mincho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/>
                          <a:ea typeface="MS Mincho"/>
                        </a:rPr>
                        <a:t>Н</a:t>
                      </a:r>
                      <a:r>
                        <a:rPr lang="uk-UA" sz="2000" baseline="-25000" dirty="0">
                          <a:effectLst/>
                          <a:latin typeface="Times New Roman"/>
                          <a:ea typeface="MS Mincho"/>
                        </a:rPr>
                        <a:t>д</a:t>
                      </a:r>
                      <a:r>
                        <a:rPr lang="uk-UA" sz="2000" dirty="0">
                          <a:effectLst/>
                          <a:latin typeface="Times New Roman"/>
                          <a:ea typeface="MS Mincho"/>
                        </a:rPr>
                        <a:t> = </a:t>
                      </a:r>
                      <a:r>
                        <a:rPr lang="uk-UA" sz="2000" dirty="0" smtClean="0">
                          <a:effectLst/>
                          <a:latin typeface="Times New Roman"/>
                          <a:ea typeface="MS Mincho"/>
                        </a:rPr>
                        <a:t>З</a:t>
                      </a:r>
                      <a:endParaRPr lang="uk-UA" sz="20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/>
                          <a:ea typeface="MS Mincho"/>
                        </a:rPr>
                        <a:t>+Н</a:t>
                      </a:r>
                      <a:r>
                        <a:rPr lang="uk-UA" sz="2000" baseline="-25000">
                          <a:effectLst/>
                          <a:latin typeface="Times New Roman"/>
                          <a:ea typeface="MS Mincho"/>
                        </a:rPr>
                        <a:t>з</a:t>
                      </a:r>
                      <a:endParaRPr lang="uk-UA" sz="2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/>
                          <a:ea typeface="MS Mincho"/>
                        </a:rPr>
                        <a:t>–Н</a:t>
                      </a:r>
                      <a:r>
                        <a:rPr lang="uk-UA" sz="2000" baseline="-25000">
                          <a:effectLst/>
                          <a:latin typeface="Times New Roman"/>
                          <a:ea typeface="MS Mincho"/>
                        </a:rPr>
                        <a:t>з</a:t>
                      </a:r>
                      <a:endParaRPr lang="uk-UA" sz="2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845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/>
                          <a:ea typeface="MS Mincho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/>
                          <a:ea typeface="MS Mincho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 err="1">
                          <a:effectLst/>
                          <a:latin typeface="Times New Roman"/>
                          <a:ea typeface="MS Mincho"/>
                        </a:rPr>
                        <a:t>Н</a:t>
                      </a:r>
                      <a:r>
                        <a:rPr lang="uk-UA" sz="2000" baseline="-25000" dirty="0" err="1">
                          <a:effectLst/>
                          <a:latin typeface="Times New Roman"/>
                          <a:ea typeface="MS Mincho"/>
                        </a:rPr>
                        <a:t>з</a:t>
                      </a:r>
                      <a:r>
                        <a:rPr lang="uk-UA" sz="2000" dirty="0">
                          <a:effectLst/>
                          <a:latin typeface="Times New Roman"/>
                          <a:ea typeface="MS Mincho"/>
                        </a:rPr>
                        <a:t> = </a:t>
                      </a:r>
                      <a:r>
                        <a:rPr lang="uk-UA" sz="2000" dirty="0" smtClean="0">
                          <a:effectLst/>
                          <a:latin typeface="Times New Roman"/>
                          <a:ea typeface="MS Mincho"/>
                        </a:rPr>
                        <a:t>З</a:t>
                      </a:r>
                      <a:endParaRPr lang="uk-UA" sz="20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/>
                          <a:ea typeface="MS Mincho"/>
                        </a:rPr>
                        <a:t>–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611560" y="992922"/>
            <a:ext cx="792088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Mincho" pitchFamily="49" charset="-128"/>
                <a:cs typeface="Arial" pitchFamily="34" charset="0"/>
              </a:rPr>
              <a:t>Таблиця 7.</a:t>
            </a:r>
            <a:r>
              <a:rPr kumimoji="0" lang="uk-UA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Mincho" pitchFamily="49" charset="-128"/>
                <a:cs typeface="Arial" pitchFamily="34" charset="0"/>
              </a:rPr>
              <a:t> Методика визначення типу фінансової стійкості підприємства</a:t>
            </a: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29028195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332051"/>
            <a:ext cx="741682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i="1" dirty="0">
                <a:latin typeface="Times New Roman" pitchFamily="18" charset="0"/>
                <a:cs typeface="Times New Roman" pitchFamily="18" charset="0"/>
              </a:rPr>
              <a:t>Порядок проведення оцінки майнового потенціалу </a:t>
            </a:r>
            <a: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  <a:t>підприємства</a:t>
            </a:r>
          </a:p>
          <a:p>
            <a:pPr algn="just"/>
            <a:endParaRPr lang="uk-UA" sz="2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800" b="1" i="1" dirty="0">
                <a:latin typeface="Times New Roman" pitchFamily="18" charset="0"/>
                <a:cs typeface="Times New Roman" pitchFamily="18" charset="0"/>
              </a:rPr>
              <a:t>І. Загальне ознайомлення з даними балансу</a:t>
            </a:r>
            <a: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Оцінюється зміна </a:t>
            </a:r>
            <a:r>
              <a:rPr lang="uk-UA" sz="2800" i="1" dirty="0" smtClean="0">
                <a:latin typeface="Times New Roman" pitchFamily="18" charset="0"/>
                <a:cs typeface="Times New Roman" pitchFamily="18" charset="0"/>
              </a:rPr>
              <a:t>валюти балансу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2800" i="1" dirty="0" smtClean="0">
                <a:latin typeface="Times New Roman" pitchFamily="18" charset="0"/>
                <a:cs typeface="Times New Roman" pitchFamily="18" charset="0"/>
              </a:rPr>
              <a:t>ознаки нормального балансу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, виявляються так звані </a:t>
            </a:r>
            <a:r>
              <a:rPr lang="uk-UA" sz="2800" i="1" dirty="0" smtClean="0">
                <a:latin typeface="Times New Roman" pitchFamily="18" charset="0"/>
                <a:cs typeface="Times New Roman" pitchFamily="18" charset="0"/>
              </a:rPr>
              <a:t>“хворі” статті звітності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необхідності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можна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здійснювати додаткове коригування статей балансу на індекс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інфляції.</a:t>
            </a:r>
          </a:p>
          <a:p>
            <a:pPr algn="just"/>
            <a:endParaRPr lang="uk-UA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7331342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17251" y="1844824"/>
            <a:ext cx="734481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i="1" dirty="0">
                <a:latin typeface="Times New Roman" pitchFamily="18" charset="0"/>
                <a:cs typeface="Times New Roman" pitchFamily="18" charset="0"/>
              </a:rPr>
              <a:t>Абсолютна стійкість фінансового стану</a:t>
            </a:r>
            <a:r>
              <a:rPr lang="uk-UA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характеризується тим, що  сума власних оборотних засобів перевищує вартість запасів суб’єкта господарювання. При цьому спостерігається надлишок власних оборотних засобів або рівність суми власних оборотних засобів і запасів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uk-UA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194669630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2046327"/>
            <a:ext cx="712879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  <a:t>Нормальна стійкість фінансового стану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гарантує платоспроможність підприємства, при цьому вартість запасів суб’єкта господарювання менша або дорівнює сумі довгострокових джерел фінансування.</a:t>
            </a: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261026798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2118335"/>
            <a:ext cx="612068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абсолютній і нормальній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стійкості фінансового стану 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спостерігається високий рівень доходності та відсутність порушень платіжної дисципліни.</a:t>
            </a: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379063679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688609"/>
            <a:ext cx="691276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  <a:t>Нестійкий (передкризовий) фінансовий стан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характеризується тим, що зберігається можливість відновлення платоспроможності за рахунок поповнення власного капіталу та збільшення власних оборотних засобів, а також додаткового залучення довгострокових кредитів.</a:t>
            </a:r>
            <a:endParaRPr lang="uk-UA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260748792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340768"/>
            <a:ext cx="7848872" cy="45397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нестійкому стані 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фінансова </a:t>
            </a:r>
            <a:r>
              <a:rPr lang="uk-UA" sz="2800" b="1" dirty="0">
                <a:latin typeface="Times New Roman" pitchFamily="18" charset="0"/>
                <a:cs typeface="Times New Roman" pitchFamily="18" charset="0"/>
              </a:rPr>
              <a:t>стійкість вважається допустимою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, якщо виконуються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такі 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умови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457200" lvl="0" indent="-457200" algn="just">
              <a:buFontTx/>
              <a:buChar char="-"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вартість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виробничих запасів разом із вартістю готової продукції дорівнюють або перевищують суму короткострокових кредитів і залучених засобів, що беруть участь у формуванні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запасів</a:t>
            </a:r>
            <a:endParaRPr lang="uk-UA" sz="2800" dirty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 algn="just">
              <a:buFontTx/>
              <a:buChar char="-"/>
            </a:pPr>
            <a:endParaRPr lang="uk-UA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 algn="ctr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ВЗ + ГП ≥ Кк + ВО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+ К з.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за тов., роб.,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пос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uk-UA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 algn="just">
              <a:buFontTx/>
              <a:buChar char="-"/>
            </a:pPr>
            <a:endParaRPr lang="uk-UA" sz="9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7119219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1844824"/>
            <a:ext cx="741682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algn="just">
              <a:buFontTx/>
              <a:buChar char="-"/>
            </a:pP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вартість незавершеного виробництва разом із витратами майбутніх періодів дорівнюють або менше суми власних оборотних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засобів</a:t>
            </a:r>
          </a:p>
          <a:p>
            <a:pPr marL="457200" lvl="0" indent="-457200" algn="just">
              <a:buFontTx/>
              <a:buChar char="-"/>
            </a:pPr>
            <a:endParaRPr lang="uk-UA" sz="2800" dirty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 algn="ctr"/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Нез.В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ВМП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≤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ВК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- НА</a:t>
            </a:r>
            <a:endParaRPr lang="uk-UA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293239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688609"/>
            <a:ext cx="756084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i="1" dirty="0">
                <a:latin typeface="Times New Roman" pitchFamily="18" charset="0"/>
                <a:cs typeface="Times New Roman" pitchFamily="18" charset="0"/>
              </a:rPr>
              <a:t>Кризовий фінансовий стан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(суб’єкт господарювання знаходиться на межі банкрутства), коли грошові кошти, короткострокові цінні папери та дебіторська заборгованість не в змозі покрити навіть кредиторської заборгованості та прострочених позик. </a:t>
            </a: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131899248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576031" y="1395699"/>
            <a:ext cx="795640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60700" algn="ctr"/>
              </a:tabLst>
            </a:pPr>
            <a:r>
              <a:rPr kumimoji="0" lang="uk-UA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Показники оцінки фінансової стійкості підприємства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936454"/>
            <a:ext cx="7776864" cy="4228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20000"/>
              </a:lnSpc>
              <a:spcAft>
                <a:spcPts val="0"/>
              </a:spcAft>
              <a:buAutoNum type="arabicPeriod"/>
            </a:pPr>
            <a:r>
              <a:rPr lang="uk-UA" sz="2800" b="1" i="1" dirty="0" smtClean="0">
                <a:latin typeface="Times New Roman"/>
                <a:ea typeface="Times New Roman"/>
              </a:rPr>
              <a:t>Коефіцієнт автономії (Ка)</a:t>
            </a:r>
          </a:p>
          <a:p>
            <a:pPr marL="342900" indent="-342900">
              <a:lnSpc>
                <a:spcPct val="120000"/>
              </a:lnSpc>
              <a:spcAft>
                <a:spcPts val="0"/>
              </a:spcAft>
              <a:buAutoNum type="arabicPeriod"/>
            </a:pPr>
            <a:endParaRPr lang="uk-UA" sz="1400" dirty="0">
              <a:latin typeface="Times New Roman"/>
              <a:ea typeface="Times New Roman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</a:pPr>
            <a:r>
              <a:rPr lang="uk-UA" sz="2800" b="1" dirty="0" smtClean="0">
                <a:latin typeface="Times New Roman"/>
                <a:ea typeface="Times New Roman"/>
              </a:rPr>
              <a:t>Ка = ВК / ВБ</a:t>
            </a: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endParaRPr lang="uk-UA" sz="1400" i="1" dirty="0" smtClean="0">
              <a:latin typeface="Times New Roman"/>
              <a:ea typeface="Times New Roman"/>
            </a:endParaRP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uk-UA" sz="2400" i="1" dirty="0" smtClean="0">
                <a:latin typeface="Times New Roman"/>
                <a:ea typeface="Times New Roman"/>
              </a:rPr>
              <a:t>Умовні позначення</a:t>
            </a:r>
            <a:r>
              <a:rPr lang="uk-UA" sz="2400" dirty="0" smtClean="0">
                <a:latin typeface="Times New Roman"/>
                <a:ea typeface="Times New Roman"/>
              </a:rPr>
              <a:t>: ВК – сума власного капіталу; ВБ – валюта балансу</a:t>
            </a:r>
          </a:p>
          <a:p>
            <a:pPr>
              <a:lnSpc>
                <a:spcPct val="120000"/>
              </a:lnSpc>
              <a:spcAft>
                <a:spcPts val="0"/>
              </a:spcAft>
            </a:pPr>
            <a:endParaRPr lang="uk-UA" sz="1000" dirty="0">
              <a:latin typeface="Times New Roman"/>
              <a:ea typeface="Times New Roman"/>
            </a:endParaRPr>
          </a:p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uk-UA" sz="2400" i="1" dirty="0" smtClean="0">
                <a:latin typeface="Times New Roman"/>
                <a:ea typeface="Times New Roman"/>
              </a:rPr>
              <a:t>Нормативне значення</a:t>
            </a:r>
            <a:r>
              <a:rPr lang="uk-UA" sz="2400" dirty="0" smtClean="0">
                <a:latin typeface="Times New Roman"/>
                <a:ea typeface="Times New Roman"/>
              </a:rPr>
              <a:t>: </a:t>
            </a:r>
            <a:r>
              <a:rPr lang="uk-UA" sz="2400" b="1" dirty="0" smtClean="0">
                <a:latin typeface="Times New Roman"/>
                <a:ea typeface="Times New Roman"/>
              </a:rPr>
              <a:t>0,5-0,7</a:t>
            </a:r>
          </a:p>
          <a:p>
            <a:pPr>
              <a:lnSpc>
                <a:spcPct val="120000"/>
              </a:lnSpc>
              <a:spcAft>
                <a:spcPts val="0"/>
              </a:spcAft>
            </a:pPr>
            <a:endParaRPr lang="uk-UA" sz="1000" dirty="0">
              <a:latin typeface="Times New Roman"/>
              <a:ea typeface="Times New Roman"/>
            </a:endParaRPr>
          </a:p>
          <a:p>
            <a:pPr algn="just">
              <a:lnSpc>
                <a:spcPct val="120000"/>
              </a:lnSpc>
            </a:pPr>
            <a:r>
              <a:rPr lang="uk-UA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Економічна інтерпретація: </a:t>
            </a:r>
            <a:r>
              <a:rPr lang="uk-UA" sz="2400" dirty="0">
                <a:latin typeface="Times New Roman"/>
                <a:ea typeface="Times New Roman"/>
              </a:rPr>
              <a:t>характеризує залежність підприємства від зовнішніх джерел фінансування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395953"/>
            <a:ext cx="827928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i="1" dirty="0"/>
              <a:t>ІІІ. Комплексна оцінка фінансової стійкості</a:t>
            </a:r>
            <a:endParaRPr lang="uk-UA" sz="3200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375015853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99592" y="1515556"/>
            <a:ext cx="756084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uk-UA" sz="2800" b="1" i="1" dirty="0" smtClean="0">
                <a:latin typeface="Times New Roman"/>
                <a:ea typeface="Times New Roman"/>
              </a:rPr>
              <a:t>2. Коефіцієнт фінансової залежності (</a:t>
            </a:r>
            <a:r>
              <a:rPr lang="uk-UA" sz="2800" b="1" i="1" dirty="0" err="1" smtClean="0">
                <a:latin typeface="Times New Roman"/>
                <a:ea typeface="Times New Roman"/>
              </a:rPr>
              <a:t>Кфз</a:t>
            </a:r>
            <a:r>
              <a:rPr lang="uk-UA" sz="2800" b="1" i="1" dirty="0" smtClean="0">
                <a:latin typeface="Times New Roman"/>
                <a:ea typeface="Times New Roman"/>
              </a:rPr>
              <a:t>)</a:t>
            </a:r>
          </a:p>
          <a:p>
            <a:pPr marL="342900" indent="-342900">
              <a:lnSpc>
                <a:spcPct val="120000"/>
              </a:lnSpc>
              <a:spcAft>
                <a:spcPts val="0"/>
              </a:spcAft>
              <a:buAutoNum type="arabicPeriod"/>
            </a:pPr>
            <a:endParaRPr lang="uk-UA" sz="2800" dirty="0">
              <a:latin typeface="Times New Roman"/>
              <a:ea typeface="Times New Roman"/>
            </a:endParaRPr>
          </a:p>
          <a:p>
            <a:pPr algn="ctr">
              <a:lnSpc>
                <a:spcPct val="120000"/>
              </a:lnSpc>
            </a:pPr>
            <a:r>
              <a:rPr lang="uk-UA" sz="2800" b="1" dirty="0" err="1" smtClean="0">
                <a:latin typeface="Times New Roman"/>
                <a:ea typeface="Times New Roman"/>
              </a:rPr>
              <a:t>Кфз</a:t>
            </a:r>
            <a:r>
              <a:rPr lang="uk-UA" sz="2800" b="1" dirty="0" smtClean="0">
                <a:latin typeface="Times New Roman"/>
                <a:ea typeface="Times New Roman"/>
              </a:rPr>
              <a:t> = ВБ / </a:t>
            </a:r>
            <a:r>
              <a:rPr lang="uk-UA" sz="2800" b="1" dirty="0">
                <a:latin typeface="Times New Roman"/>
                <a:ea typeface="Times New Roman"/>
              </a:rPr>
              <a:t>ВК</a:t>
            </a:r>
            <a:endParaRPr lang="uk-UA" sz="2800" b="1" dirty="0" smtClean="0">
              <a:latin typeface="Times New Roman"/>
              <a:ea typeface="Times New Roman"/>
            </a:endParaRPr>
          </a:p>
          <a:p>
            <a:pPr>
              <a:lnSpc>
                <a:spcPct val="120000"/>
              </a:lnSpc>
              <a:spcAft>
                <a:spcPts val="0"/>
              </a:spcAft>
            </a:pPr>
            <a:endParaRPr lang="uk-UA" sz="1000" dirty="0">
              <a:latin typeface="Times New Roman"/>
              <a:ea typeface="Times New Roman"/>
            </a:endParaRPr>
          </a:p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uk-UA" sz="2400" i="1" dirty="0" smtClean="0">
                <a:latin typeface="Times New Roman"/>
                <a:ea typeface="Times New Roman"/>
              </a:rPr>
              <a:t>Нормативне значення</a:t>
            </a:r>
            <a:r>
              <a:rPr lang="uk-UA" sz="2400" dirty="0" smtClean="0">
                <a:latin typeface="Times New Roman"/>
                <a:ea typeface="Times New Roman"/>
              </a:rPr>
              <a:t>: </a:t>
            </a:r>
            <a:r>
              <a:rPr lang="uk-UA" sz="2400" b="1" dirty="0" smtClean="0">
                <a:latin typeface="Times New Roman"/>
                <a:ea typeface="Times New Roman"/>
              </a:rPr>
              <a:t>1,4 – 2 </a:t>
            </a:r>
          </a:p>
          <a:p>
            <a:pPr>
              <a:lnSpc>
                <a:spcPct val="120000"/>
              </a:lnSpc>
              <a:spcAft>
                <a:spcPts val="0"/>
              </a:spcAft>
            </a:pPr>
            <a:endParaRPr lang="uk-UA" sz="1000" dirty="0">
              <a:latin typeface="Times New Roman"/>
              <a:ea typeface="Times New Roman"/>
            </a:endParaRP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uk-UA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Економічна інтерпретація: </a:t>
            </a:r>
            <a:r>
              <a:rPr lang="uk-UA" sz="2400" dirty="0">
                <a:latin typeface="Times New Roman"/>
                <a:ea typeface="Times New Roman"/>
              </a:rPr>
              <a:t>показує, яка сума загальної вартості майна підприємства припадає на 1 грн. власного капіталу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318282335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8" y="1430540"/>
            <a:ext cx="7776864" cy="4228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uk-UA" sz="2800" b="1" i="1" dirty="0" smtClean="0">
                <a:latin typeface="Times New Roman"/>
                <a:ea typeface="Times New Roman"/>
              </a:rPr>
              <a:t>3. Коефіцієнт фінансової стійкості (</a:t>
            </a:r>
            <a:r>
              <a:rPr lang="uk-UA" sz="2800" b="1" i="1" dirty="0" err="1" smtClean="0">
                <a:latin typeface="Times New Roman"/>
                <a:ea typeface="Times New Roman"/>
              </a:rPr>
              <a:t>Кфс</a:t>
            </a:r>
            <a:r>
              <a:rPr lang="uk-UA" sz="2800" b="1" i="1" dirty="0" smtClean="0">
                <a:latin typeface="Times New Roman"/>
                <a:ea typeface="Times New Roman"/>
              </a:rPr>
              <a:t>)</a:t>
            </a:r>
          </a:p>
          <a:p>
            <a:pPr marL="342900" indent="-342900">
              <a:lnSpc>
                <a:spcPct val="120000"/>
              </a:lnSpc>
              <a:spcAft>
                <a:spcPts val="0"/>
              </a:spcAft>
              <a:buAutoNum type="arabicPeriod"/>
            </a:pPr>
            <a:endParaRPr lang="uk-UA" sz="2800" dirty="0">
              <a:latin typeface="Times New Roman"/>
              <a:ea typeface="Times New Roman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</a:pPr>
            <a:r>
              <a:rPr lang="uk-UA" sz="2800" b="1" dirty="0" err="1" smtClean="0">
                <a:latin typeface="Times New Roman"/>
                <a:ea typeface="Times New Roman"/>
              </a:rPr>
              <a:t>Кфс</a:t>
            </a:r>
            <a:r>
              <a:rPr lang="uk-UA" sz="2800" b="1" dirty="0" smtClean="0">
                <a:latin typeface="Times New Roman"/>
                <a:ea typeface="Times New Roman"/>
              </a:rPr>
              <a:t> = ВК / ЗК</a:t>
            </a: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endParaRPr lang="uk-UA" sz="2400" i="1" dirty="0" smtClean="0">
              <a:latin typeface="Times New Roman"/>
              <a:ea typeface="Times New Roman"/>
            </a:endParaRP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uk-UA" sz="2400" i="1" dirty="0" smtClean="0">
                <a:latin typeface="Times New Roman"/>
                <a:ea typeface="Times New Roman"/>
              </a:rPr>
              <a:t>Умовні позначення</a:t>
            </a:r>
            <a:r>
              <a:rPr lang="uk-UA" sz="2400" dirty="0" smtClean="0">
                <a:latin typeface="Times New Roman"/>
                <a:ea typeface="Times New Roman"/>
              </a:rPr>
              <a:t>: ЗК – сума залученого капіталу</a:t>
            </a:r>
            <a:endParaRPr lang="uk-UA" sz="1000" dirty="0">
              <a:latin typeface="Times New Roman"/>
              <a:ea typeface="Times New Roman"/>
            </a:endParaRPr>
          </a:p>
          <a:p>
            <a:pPr>
              <a:lnSpc>
                <a:spcPct val="120000"/>
              </a:lnSpc>
              <a:spcAft>
                <a:spcPts val="0"/>
              </a:spcAft>
            </a:pPr>
            <a:endParaRPr lang="uk-UA" sz="1000" dirty="0" smtClean="0">
              <a:latin typeface="Times New Roman"/>
              <a:ea typeface="Times New Roman"/>
            </a:endParaRPr>
          </a:p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uk-UA" sz="2400" i="1" dirty="0" smtClean="0">
                <a:latin typeface="Times New Roman"/>
                <a:ea typeface="Times New Roman"/>
              </a:rPr>
              <a:t>Нормативне </a:t>
            </a:r>
            <a:r>
              <a:rPr lang="uk-UA" sz="2400" i="1" dirty="0">
                <a:latin typeface="Times New Roman"/>
                <a:ea typeface="Times New Roman"/>
              </a:rPr>
              <a:t>значення</a:t>
            </a:r>
            <a:r>
              <a:rPr lang="uk-UA" sz="2400" dirty="0">
                <a:latin typeface="Times New Roman"/>
                <a:ea typeface="Times New Roman"/>
              </a:rPr>
              <a:t>: </a:t>
            </a:r>
            <a:r>
              <a:rPr lang="en-US" sz="2400" b="1" dirty="0">
                <a:latin typeface="Times New Roman"/>
                <a:ea typeface="Times New Roman"/>
              </a:rPr>
              <a:t>&gt;</a:t>
            </a:r>
            <a:r>
              <a:rPr lang="uk-UA" sz="2400" b="1" dirty="0">
                <a:latin typeface="Times New Roman"/>
                <a:ea typeface="Times New Roman"/>
              </a:rPr>
              <a:t> 1</a:t>
            </a:r>
          </a:p>
          <a:p>
            <a:pPr algn="just">
              <a:lnSpc>
                <a:spcPct val="120000"/>
              </a:lnSpc>
            </a:pPr>
            <a:endParaRPr lang="uk-UA" sz="10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Times New Roman"/>
            </a:endParaRPr>
          </a:p>
          <a:p>
            <a:pPr algn="just">
              <a:lnSpc>
                <a:spcPct val="120000"/>
              </a:lnSpc>
            </a:pPr>
            <a:r>
              <a:rPr lang="uk-UA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Економічна інтерпретація: </a:t>
            </a:r>
            <a:r>
              <a:rPr lang="uk-UA" sz="2400" dirty="0">
                <a:latin typeface="Times New Roman"/>
                <a:ea typeface="Times New Roman"/>
              </a:rPr>
              <a:t>характеризує частку власного капіталу у залученому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31828233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476672"/>
            <a:ext cx="77048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i="1" dirty="0"/>
              <a:t>ІІ. Аналіз структури та динаміки активів </a:t>
            </a:r>
            <a:r>
              <a:rPr lang="uk-UA" sz="2400" b="1" i="1" dirty="0" smtClean="0"/>
              <a:t>підприємства</a:t>
            </a:r>
            <a:endParaRPr lang="uk-UA" sz="24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3427917"/>
              </p:ext>
            </p:extLst>
          </p:nvPr>
        </p:nvGraphicFramePr>
        <p:xfrm>
          <a:off x="395534" y="2362528"/>
          <a:ext cx="8496945" cy="4039704"/>
        </p:xfrm>
        <a:graphic>
          <a:graphicData uri="http://schemas.openxmlformats.org/drawingml/2006/table">
            <a:tbl>
              <a:tblPr/>
              <a:tblGrid>
                <a:gridCol w="1616915"/>
                <a:gridCol w="717665"/>
                <a:gridCol w="824736"/>
                <a:gridCol w="824736"/>
                <a:gridCol w="718387"/>
                <a:gridCol w="718387"/>
                <a:gridCol w="615658"/>
                <a:gridCol w="615658"/>
                <a:gridCol w="476652"/>
                <a:gridCol w="648072"/>
                <a:gridCol w="720079"/>
              </a:tblGrid>
              <a:tr h="590000">
                <a:tc rowSpan="3"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uk-UA" sz="1800" b="0" i="1" dirty="0">
                          <a:effectLst/>
                          <a:latin typeface="Times New Roman"/>
                        </a:rPr>
                        <a:t>Види активів</a:t>
                      </a:r>
                      <a:endParaRPr lang="uk-UA" sz="1800" b="1" i="1" dirty="0"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i="1" dirty="0">
                          <a:effectLst/>
                          <a:latin typeface="Times New Roman"/>
                          <a:ea typeface="Times New Roman"/>
                        </a:rPr>
                        <a:t>Сума, тис. грн.</a:t>
                      </a: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i="1" dirty="0">
                          <a:effectLst/>
                          <a:latin typeface="Times New Roman"/>
                          <a:ea typeface="Times New Roman"/>
                        </a:rPr>
                        <a:t>Структура активів </a:t>
                      </a:r>
                      <a:r>
                        <a:rPr lang="uk-UA" sz="1800" i="1" dirty="0" smtClean="0">
                          <a:effectLst/>
                          <a:latin typeface="Times New Roman"/>
                          <a:ea typeface="Times New Roman"/>
                        </a:rPr>
                        <a:t>у </a:t>
                      </a:r>
                      <a:r>
                        <a:rPr lang="uk-UA" sz="1800" i="1" dirty="0">
                          <a:effectLst/>
                          <a:latin typeface="Times New Roman"/>
                          <a:ea typeface="Times New Roman"/>
                        </a:rPr>
                        <a:t>підсумку, </a:t>
                      </a:r>
                      <a:r>
                        <a:rPr lang="en-US" sz="1800" i="1" dirty="0">
                          <a:effectLst/>
                          <a:latin typeface="Times New Roman"/>
                          <a:ea typeface="Times New Roman"/>
                        </a:rPr>
                        <a:t>%</a:t>
                      </a: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i="1">
                          <a:effectLst/>
                          <a:latin typeface="Times New Roman"/>
                          <a:ea typeface="Times New Roman"/>
                        </a:rPr>
                        <a:t>Відхилення</a:t>
                      </a: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885001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i="1">
                          <a:effectLst/>
                          <a:latin typeface="Times New Roman"/>
                          <a:ea typeface="Times New Roman"/>
                        </a:rPr>
                        <a:t>балансу в цілому</a:t>
                      </a: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i="1">
                          <a:effectLst/>
                          <a:latin typeface="Times New Roman"/>
                          <a:ea typeface="Times New Roman"/>
                        </a:rPr>
                        <a:t>окремих розділів балансу</a:t>
                      </a: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i="1" dirty="0">
                          <a:effectLst/>
                          <a:latin typeface="Times New Roman"/>
                          <a:ea typeface="Times New Roman"/>
                        </a:rPr>
                        <a:t>абсолютне, тис грн.</a:t>
                      </a: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indent="-69215" algn="ctr">
                        <a:spcAft>
                          <a:spcPts val="0"/>
                        </a:spcAft>
                      </a:pPr>
                      <a:r>
                        <a:rPr lang="uk-UA" sz="1800" i="1" dirty="0">
                          <a:effectLst/>
                          <a:latin typeface="Times New Roman"/>
                          <a:ea typeface="Times New Roman"/>
                        </a:rPr>
                        <a:t>відносне, %</a:t>
                      </a: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i="1">
                          <a:effectLst/>
                          <a:latin typeface="Times New Roman"/>
                          <a:ea typeface="Times New Roman"/>
                        </a:rPr>
                        <a:t>пунктів структури щодо</a:t>
                      </a: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1679703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i="1" dirty="0">
                          <a:effectLst/>
                          <a:latin typeface="Times New Roman"/>
                          <a:ea typeface="Times New Roman"/>
                        </a:rPr>
                        <a:t>на початок періоду</a:t>
                      </a: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i="1">
                          <a:effectLst/>
                          <a:latin typeface="Times New Roman"/>
                          <a:ea typeface="Times New Roman"/>
                        </a:rPr>
                        <a:t>на кінець періоду</a:t>
                      </a: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i="1" dirty="0">
                          <a:effectLst/>
                          <a:latin typeface="Times New Roman"/>
                          <a:ea typeface="Times New Roman"/>
                        </a:rPr>
                        <a:t>на початок періоду</a:t>
                      </a: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i="1" dirty="0">
                          <a:effectLst/>
                          <a:latin typeface="Times New Roman"/>
                          <a:ea typeface="Times New Roman"/>
                        </a:rPr>
                        <a:t>на кінець періоду</a:t>
                      </a: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8580" algn="ctr">
                        <a:spcAft>
                          <a:spcPts val="0"/>
                        </a:spcAft>
                      </a:pPr>
                      <a:r>
                        <a:rPr lang="uk-UA" sz="1800" i="1" dirty="0">
                          <a:effectLst/>
                          <a:latin typeface="Times New Roman"/>
                          <a:ea typeface="Times New Roman"/>
                        </a:rPr>
                        <a:t>на </a:t>
                      </a: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indent="-68580" algn="ctr">
                        <a:spcAft>
                          <a:spcPts val="0"/>
                        </a:spcAft>
                      </a:pPr>
                      <a:r>
                        <a:rPr lang="uk-UA" sz="1800" i="1" dirty="0">
                          <a:effectLst/>
                          <a:latin typeface="Times New Roman"/>
                          <a:ea typeface="Times New Roman"/>
                        </a:rPr>
                        <a:t>початок періоду</a:t>
                      </a: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i="1" dirty="0">
                          <a:effectLst/>
                          <a:latin typeface="Times New Roman"/>
                          <a:ea typeface="Times New Roman"/>
                        </a:rPr>
                        <a:t>на кінець періоду</a:t>
                      </a: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i="1" dirty="0">
                          <a:effectLst/>
                          <a:latin typeface="Times New Roman"/>
                          <a:ea typeface="Times New Roman"/>
                        </a:rPr>
                        <a:t>балансу в цілому</a:t>
                      </a: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i="1" dirty="0">
                          <a:effectLst/>
                          <a:latin typeface="Times New Roman"/>
                          <a:ea typeface="Times New Roman"/>
                        </a:rPr>
                        <a:t>окремих розділів балансу</a:t>
                      </a: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5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i="1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i="1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i="1"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i="1">
                          <a:effectLst/>
                          <a:latin typeface="Times New Roman"/>
                          <a:ea typeface="Times New Roman"/>
                        </a:rPr>
                        <a:t>4</a:t>
                      </a: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i="1">
                          <a:effectLst/>
                          <a:latin typeface="Times New Roman"/>
                          <a:ea typeface="Times New Roman"/>
                        </a:rPr>
                        <a:t>5</a:t>
                      </a: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i="1">
                          <a:effectLst/>
                          <a:latin typeface="Times New Roman"/>
                          <a:ea typeface="Times New Roman"/>
                        </a:rPr>
                        <a:t>6</a:t>
                      </a: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i="1">
                          <a:effectLst/>
                          <a:latin typeface="Times New Roman"/>
                          <a:ea typeface="Times New Roman"/>
                        </a:rPr>
                        <a:t>7</a:t>
                      </a: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i="1">
                          <a:effectLst/>
                          <a:latin typeface="Times New Roman"/>
                          <a:ea typeface="Times New Roman"/>
                        </a:rPr>
                        <a:t>8</a:t>
                      </a: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i="1">
                          <a:effectLst/>
                          <a:latin typeface="Times New Roman"/>
                          <a:ea typeface="Times New Roman"/>
                        </a:rPr>
                        <a:t>9</a:t>
                      </a: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i="1">
                          <a:effectLst/>
                          <a:latin typeface="Times New Roman"/>
                          <a:ea typeface="Times New Roman"/>
                        </a:rPr>
                        <a:t>10</a:t>
                      </a: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i="1">
                          <a:effectLst/>
                          <a:latin typeface="Times New Roman"/>
                          <a:ea typeface="Times New Roman"/>
                        </a:rPr>
                        <a:t>11</a:t>
                      </a: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5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90170" algn="l"/>
                          <a:tab pos="180340" algn="l"/>
                        </a:tabLst>
                      </a:pP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5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611560" y="1700808"/>
            <a:ext cx="7992888" cy="661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0488" algn="l"/>
                <a:tab pos="180975" algn="l"/>
              </a:tabLst>
            </a:pP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Таблиця 1.</a:t>
            </a:r>
            <a:r>
              <a:rPr kumimoji="0" lang="uk-UA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Макет таблиці для аналізу структури активів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uk-UA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підприємства</a:t>
            </a: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356586385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8" y="1430540"/>
            <a:ext cx="7776864" cy="4079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uk-UA" sz="2800" b="1" i="1" dirty="0">
                <a:latin typeface="Times New Roman"/>
                <a:ea typeface="Times New Roman"/>
              </a:rPr>
              <a:t>4</a:t>
            </a:r>
            <a:r>
              <a:rPr lang="uk-UA" sz="2800" b="1" i="1" dirty="0" smtClean="0">
                <a:latin typeface="Times New Roman"/>
                <a:ea typeface="Times New Roman"/>
              </a:rPr>
              <a:t>. Коефіцієнт співвідношення залученого і власного капіталу (К с </a:t>
            </a:r>
            <a:r>
              <a:rPr lang="uk-UA" b="1" i="1" dirty="0" smtClean="0">
                <a:latin typeface="Times New Roman"/>
                <a:ea typeface="Times New Roman"/>
              </a:rPr>
              <a:t>ЗК і ВК</a:t>
            </a:r>
            <a:r>
              <a:rPr lang="uk-UA" sz="2800" b="1" i="1" dirty="0" smtClean="0">
                <a:latin typeface="Times New Roman"/>
                <a:ea typeface="Times New Roman"/>
              </a:rPr>
              <a:t>)</a:t>
            </a:r>
          </a:p>
          <a:p>
            <a:pPr marL="342900" indent="-342900">
              <a:lnSpc>
                <a:spcPct val="120000"/>
              </a:lnSpc>
              <a:spcAft>
                <a:spcPts val="0"/>
              </a:spcAft>
              <a:buAutoNum type="arabicPeriod"/>
            </a:pPr>
            <a:endParaRPr lang="uk-UA" sz="2800" dirty="0">
              <a:latin typeface="Times New Roman"/>
              <a:ea typeface="Times New Roman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</a:pPr>
            <a:r>
              <a:rPr lang="uk-UA" sz="2800" b="1" dirty="0">
                <a:latin typeface="Times New Roman"/>
                <a:ea typeface="Times New Roman"/>
              </a:rPr>
              <a:t>К </a:t>
            </a:r>
            <a:r>
              <a:rPr lang="uk-UA" b="1" dirty="0">
                <a:latin typeface="Times New Roman"/>
                <a:ea typeface="Times New Roman"/>
              </a:rPr>
              <a:t>с ЗК і ВК </a:t>
            </a:r>
            <a:r>
              <a:rPr lang="uk-UA" sz="2800" b="1" dirty="0">
                <a:latin typeface="Times New Roman"/>
                <a:ea typeface="Times New Roman"/>
              </a:rPr>
              <a:t>= ЗК </a:t>
            </a:r>
            <a:r>
              <a:rPr lang="uk-UA" sz="2800" b="1" dirty="0" smtClean="0">
                <a:latin typeface="Times New Roman"/>
                <a:ea typeface="Times New Roman"/>
              </a:rPr>
              <a:t>/ ВК</a:t>
            </a: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endParaRPr lang="uk-UA" sz="2400" i="1" dirty="0" smtClean="0">
              <a:latin typeface="Times New Roman"/>
              <a:ea typeface="Times New Roman"/>
            </a:endParaRPr>
          </a:p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uk-UA" sz="2400" i="1" dirty="0" smtClean="0">
                <a:latin typeface="Times New Roman"/>
                <a:ea typeface="Times New Roman"/>
              </a:rPr>
              <a:t>Нормативне </a:t>
            </a:r>
            <a:r>
              <a:rPr lang="uk-UA" sz="2400" i="1" dirty="0">
                <a:latin typeface="Times New Roman"/>
                <a:ea typeface="Times New Roman"/>
              </a:rPr>
              <a:t>значення</a:t>
            </a:r>
            <a:r>
              <a:rPr lang="uk-UA" sz="2400" dirty="0">
                <a:latin typeface="Times New Roman"/>
                <a:ea typeface="Times New Roman"/>
              </a:rPr>
              <a:t>: </a:t>
            </a:r>
            <a:r>
              <a:rPr lang="en-US" sz="2400" b="1" i="1" dirty="0">
                <a:latin typeface="Times New Roman"/>
                <a:ea typeface="Times New Roman"/>
              </a:rPr>
              <a:t>&lt;</a:t>
            </a:r>
            <a:r>
              <a:rPr lang="uk-UA" sz="2400" b="1" dirty="0" smtClean="0">
                <a:latin typeface="Times New Roman"/>
                <a:ea typeface="Times New Roman"/>
              </a:rPr>
              <a:t> </a:t>
            </a:r>
            <a:r>
              <a:rPr lang="uk-UA" sz="2400" b="1" dirty="0">
                <a:latin typeface="Times New Roman"/>
                <a:ea typeface="Times New Roman"/>
              </a:rPr>
              <a:t>1</a:t>
            </a:r>
          </a:p>
          <a:p>
            <a:pPr algn="just">
              <a:lnSpc>
                <a:spcPct val="120000"/>
              </a:lnSpc>
            </a:pPr>
            <a:endParaRPr lang="uk-UA" sz="10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Times New Roman"/>
            </a:endParaRPr>
          </a:p>
          <a:p>
            <a:pPr algn="just">
              <a:lnSpc>
                <a:spcPct val="120000"/>
              </a:lnSpc>
            </a:pPr>
            <a:r>
              <a:rPr lang="uk-UA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Економічна інтерпретація: </a:t>
            </a:r>
            <a:r>
              <a:rPr lang="uk-UA" sz="2400" dirty="0">
                <a:latin typeface="Times New Roman"/>
                <a:ea typeface="Times New Roman"/>
              </a:rPr>
              <a:t>характеризує частку </a:t>
            </a:r>
            <a:r>
              <a:rPr lang="uk-UA" sz="2400" dirty="0" smtClean="0">
                <a:latin typeface="Times New Roman"/>
                <a:ea typeface="Times New Roman"/>
              </a:rPr>
              <a:t>залученого капіталу </a:t>
            </a:r>
            <a:r>
              <a:rPr lang="uk-UA" sz="2400" dirty="0">
                <a:latin typeface="Times New Roman"/>
                <a:ea typeface="Times New Roman"/>
              </a:rPr>
              <a:t>у </a:t>
            </a:r>
            <a:r>
              <a:rPr lang="uk-UA" sz="2400" dirty="0" smtClean="0">
                <a:latin typeface="Times New Roman"/>
                <a:ea typeface="Times New Roman"/>
              </a:rPr>
              <a:t>власному</a:t>
            </a:r>
            <a:endParaRPr lang="uk-UA" sz="2400" dirty="0">
              <a:latin typeface="Times New Roman"/>
              <a:ea typeface="Times New Roman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374207193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8" y="980728"/>
            <a:ext cx="7776864" cy="467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uk-UA" sz="2800" b="1" i="1" dirty="0">
                <a:latin typeface="Times New Roman"/>
                <a:ea typeface="Times New Roman"/>
              </a:rPr>
              <a:t>5</a:t>
            </a:r>
            <a:r>
              <a:rPr lang="uk-UA" sz="2800" b="1" i="1" dirty="0" smtClean="0">
                <a:latin typeface="Times New Roman"/>
                <a:ea typeface="Times New Roman"/>
              </a:rPr>
              <a:t>. Коефіцієнт стійкості фінансування (</a:t>
            </a:r>
            <a:r>
              <a:rPr lang="uk-UA" sz="2800" b="1" i="1" dirty="0" err="1" smtClean="0">
                <a:latin typeface="Times New Roman"/>
                <a:ea typeface="Times New Roman"/>
              </a:rPr>
              <a:t>Кст.ф</a:t>
            </a:r>
            <a:r>
              <a:rPr lang="uk-UA" sz="2800" b="1" i="1" dirty="0" smtClean="0">
                <a:latin typeface="Times New Roman"/>
                <a:ea typeface="Times New Roman"/>
              </a:rPr>
              <a:t>)</a:t>
            </a:r>
          </a:p>
          <a:p>
            <a:pPr marL="342900" indent="-342900">
              <a:lnSpc>
                <a:spcPct val="120000"/>
              </a:lnSpc>
              <a:spcAft>
                <a:spcPts val="0"/>
              </a:spcAft>
              <a:buAutoNum type="arabicPeriod"/>
            </a:pPr>
            <a:endParaRPr lang="uk-UA" sz="2800" dirty="0">
              <a:latin typeface="Times New Roman"/>
              <a:ea typeface="Times New Roman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</a:pPr>
            <a:r>
              <a:rPr lang="uk-UA" sz="2800" b="1" dirty="0" err="1" smtClean="0">
                <a:latin typeface="Times New Roman"/>
                <a:ea typeface="Times New Roman"/>
              </a:rPr>
              <a:t>Кст.ф</a:t>
            </a:r>
            <a:r>
              <a:rPr lang="uk-UA" sz="2800" b="1" dirty="0" smtClean="0">
                <a:latin typeface="Times New Roman"/>
                <a:ea typeface="Times New Roman"/>
              </a:rPr>
              <a:t> = </a:t>
            </a:r>
            <a:r>
              <a:rPr lang="uk-UA" sz="2800" b="1" dirty="0" smtClean="0">
                <a:latin typeface="Times New Roman"/>
                <a:ea typeface="Times New Roman"/>
              </a:rPr>
              <a:t>(ВК </a:t>
            </a:r>
            <a:r>
              <a:rPr lang="uk-UA" sz="2800" b="1" dirty="0" smtClean="0">
                <a:latin typeface="Times New Roman"/>
                <a:ea typeface="Times New Roman"/>
              </a:rPr>
              <a:t>+ </a:t>
            </a:r>
            <a:r>
              <a:rPr lang="uk-UA" sz="2800" b="1" dirty="0" err="1" smtClean="0">
                <a:latin typeface="Times New Roman"/>
                <a:ea typeface="Times New Roman"/>
              </a:rPr>
              <a:t>ДстЗ</a:t>
            </a:r>
            <a:r>
              <a:rPr lang="uk-UA" sz="2800" b="1" dirty="0" smtClean="0">
                <a:latin typeface="Times New Roman"/>
                <a:ea typeface="Times New Roman"/>
              </a:rPr>
              <a:t>) </a:t>
            </a:r>
            <a:r>
              <a:rPr lang="uk-UA" sz="2800" b="1" dirty="0" smtClean="0">
                <a:latin typeface="Times New Roman"/>
                <a:ea typeface="Times New Roman"/>
              </a:rPr>
              <a:t>/ ВБ</a:t>
            </a: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endParaRPr lang="uk-UA" sz="2400" i="1" dirty="0" smtClean="0">
              <a:latin typeface="Times New Roman"/>
              <a:ea typeface="Times New Roman"/>
            </a:endParaRP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uk-UA" sz="2400" i="1" dirty="0" smtClean="0">
                <a:latin typeface="Times New Roman"/>
                <a:ea typeface="Times New Roman"/>
              </a:rPr>
              <a:t>Умовні позначення</a:t>
            </a:r>
            <a:r>
              <a:rPr lang="uk-UA" sz="2400" dirty="0" smtClean="0">
                <a:latin typeface="Times New Roman"/>
                <a:ea typeface="Times New Roman"/>
              </a:rPr>
              <a:t>: </a:t>
            </a:r>
            <a:r>
              <a:rPr lang="uk-UA" sz="2400" dirty="0" err="1" smtClean="0">
                <a:latin typeface="Times New Roman"/>
                <a:ea typeface="Times New Roman"/>
              </a:rPr>
              <a:t>ДстЗ</a:t>
            </a:r>
            <a:r>
              <a:rPr lang="uk-UA" sz="2400" dirty="0" smtClean="0">
                <a:latin typeface="Times New Roman"/>
                <a:ea typeface="Times New Roman"/>
              </a:rPr>
              <a:t> – довгострокові зобов'язання.</a:t>
            </a:r>
            <a:endParaRPr lang="uk-UA" sz="1000" dirty="0">
              <a:latin typeface="Times New Roman"/>
              <a:ea typeface="Times New Roman"/>
            </a:endParaRPr>
          </a:p>
          <a:p>
            <a:pPr>
              <a:lnSpc>
                <a:spcPct val="120000"/>
              </a:lnSpc>
              <a:spcAft>
                <a:spcPts val="0"/>
              </a:spcAft>
            </a:pPr>
            <a:endParaRPr lang="uk-UA" sz="1000" dirty="0" smtClean="0">
              <a:latin typeface="Times New Roman"/>
              <a:ea typeface="Times New Roman"/>
            </a:endParaRPr>
          </a:p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uk-UA" sz="2400" i="1" dirty="0" smtClean="0">
                <a:latin typeface="Times New Roman"/>
                <a:ea typeface="Times New Roman"/>
              </a:rPr>
              <a:t>Нормативне значення</a:t>
            </a:r>
            <a:r>
              <a:rPr lang="uk-UA" sz="2400" dirty="0" smtClean="0">
                <a:latin typeface="Times New Roman"/>
                <a:ea typeface="Times New Roman"/>
              </a:rPr>
              <a:t>: </a:t>
            </a:r>
            <a:r>
              <a:rPr lang="uk-UA" sz="2400" b="1" dirty="0" smtClean="0">
                <a:latin typeface="Times New Roman"/>
                <a:ea typeface="Times New Roman"/>
              </a:rPr>
              <a:t>0,8-0,9</a:t>
            </a:r>
            <a:endParaRPr lang="uk-UA" sz="2400" b="1" dirty="0">
              <a:latin typeface="Times New Roman"/>
              <a:ea typeface="Times New Roman"/>
            </a:endParaRPr>
          </a:p>
          <a:p>
            <a:pPr algn="just">
              <a:lnSpc>
                <a:spcPct val="120000"/>
              </a:lnSpc>
            </a:pPr>
            <a:endParaRPr lang="uk-UA" sz="10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Times New Roman"/>
            </a:endParaRPr>
          </a:p>
          <a:p>
            <a:pPr algn="just">
              <a:lnSpc>
                <a:spcPct val="120000"/>
              </a:lnSpc>
            </a:pPr>
            <a:r>
              <a:rPr lang="uk-UA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Економічна інтерпретація: </a:t>
            </a:r>
            <a:r>
              <a:rPr lang="uk-UA" sz="2400" dirty="0" smtClean="0">
                <a:latin typeface="Times New Roman"/>
                <a:ea typeface="Times New Roman"/>
              </a:rPr>
              <a:t>показує частину </a:t>
            </a:r>
            <a:r>
              <a:rPr lang="uk-UA" sz="2400" dirty="0">
                <a:latin typeface="Times New Roman"/>
                <a:ea typeface="Times New Roman"/>
              </a:rPr>
              <a:t>майна підприємства, яка фінансується за рахунок довгострокових джерел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02321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374207193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8" y="836712"/>
            <a:ext cx="7776864" cy="51891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uk-UA" sz="2800" b="1" i="1" dirty="0">
                <a:latin typeface="Times New Roman"/>
                <a:ea typeface="Times New Roman"/>
              </a:rPr>
              <a:t>6</a:t>
            </a:r>
            <a:r>
              <a:rPr lang="uk-UA" sz="2800" b="1" i="1" dirty="0" smtClean="0">
                <a:latin typeface="Times New Roman"/>
                <a:ea typeface="Times New Roman"/>
              </a:rPr>
              <a:t>. Коефіцієнт концентрації залученого капіталу (</a:t>
            </a:r>
            <a:r>
              <a:rPr lang="uk-UA" sz="2800" b="1" i="1" dirty="0" err="1" smtClean="0">
                <a:latin typeface="Times New Roman"/>
                <a:ea typeface="Times New Roman"/>
              </a:rPr>
              <a:t>Ккзк</a:t>
            </a:r>
            <a:r>
              <a:rPr lang="uk-UA" sz="2800" b="1" i="1" dirty="0" smtClean="0">
                <a:latin typeface="Times New Roman"/>
                <a:ea typeface="Times New Roman"/>
              </a:rPr>
              <a:t>)</a:t>
            </a:r>
          </a:p>
          <a:p>
            <a:pPr marL="342900" indent="-342900">
              <a:lnSpc>
                <a:spcPct val="120000"/>
              </a:lnSpc>
              <a:spcAft>
                <a:spcPts val="0"/>
              </a:spcAft>
              <a:buAutoNum type="arabicPeriod"/>
            </a:pPr>
            <a:endParaRPr lang="uk-UA" sz="2800" dirty="0">
              <a:latin typeface="Times New Roman"/>
              <a:ea typeface="Times New Roman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</a:pPr>
            <a:r>
              <a:rPr lang="uk-UA" sz="2800" b="1" dirty="0" err="1" smtClean="0">
                <a:latin typeface="Times New Roman"/>
                <a:ea typeface="Times New Roman"/>
              </a:rPr>
              <a:t>Ккзк</a:t>
            </a:r>
            <a:r>
              <a:rPr lang="uk-UA" sz="2800" b="1" dirty="0" smtClean="0">
                <a:latin typeface="Times New Roman"/>
                <a:ea typeface="Times New Roman"/>
              </a:rPr>
              <a:t> = </a:t>
            </a:r>
            <a:r>
              <a:rPr lang="uk-UA" sz="2800" b="1" dirty="0" smtClean="0">
                <a:latin typeface="Times New Roman"/>
                <a:ea typeface="Times New Roman"/>
              </a:rPr>
              <a:t>(</a:t>
            </a:r>
            <a:r>
              <a:rPr lang="uk-UA" sz="2800" b="1" dirty="0" err="1" smtClean="0">
                <a:latin typeface="Times New Roman"/>
                <a:ea typeface="Times New Roman"/>
              </a:rPr>
              <a:t>ДстЗ</a:t>
            </a:r>
            <a:r>
              <a:rPr lang="uk-UA" sz="2800" b="1" dirty="0" smtClean="0">
                <a:latin typeface="Times New Roman"/>
                <a:ea typeface="Times New Roman"/>
              </a:rPr>
              <a:t> </a:t>
            </a:r>
            <a:r>
              <a:rPr lang="uk-UA" sz="2800" b="1" dirty="0" smtClean="0">
                <a:latin typeface="Times New Roman"/>
                <a:ea typeface="Times New Roman"/>
              </a:rPr>
              <a:t>+ </a:t>
            </a:r>
            <a:r>
              <a:rPr lang="uk-UA" sz="2800" b="1" dirty="0" smtClean="0">
                <a:latin typeface="Times New Roman"/>
                <a:ea typeface="Times New Roman"/>
              </a:rPr>
              <a:t>ПЗ) </a:t>
            </a:r>
            <a:r>
              <a:rPr lang="uk-UA" sz="2800" b="1" dirty="0" smtClean="0">
                <a:latin typeface="Times New Roman"/>
                <a:ea typeface="Times New Roman"/>
              </a:rPr>
              <a:t>/ ВБ</a:t>
            </a: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endParaRPr lang="uk-UA" sz="2400" i="1" dirty="0" smtClean="0">
              <a:latin typeface="Times New Roman"/>
              <a:ea typeface="Times New Roman"/>
            </a:endParaRP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uk-UA" sz="2400" i="1" dirty="0" smtClean="0">
                <a:latin typeface="Times New Roman"/>
                <a:ea typeface="Times New Roman"/>
              </a:rPr>
              <a:t>Умовні позначення</a:t>
            </a:r>
            <a:r>
              <a:rPr lang="uk-UA" sz="2400" dirty="0" smtClean="0">
                <a:latin typeface="Times New Roman"/>
                <a:ea typeface="Times New Roman"/>
              </a:rPr>
              <a:t>: ПЗ – сума поточних зобов'язань</a:t>
            </a:r>
            <a:endParaRPr lang="uk-UA" sz="1000" dirty="0">
              <a:latin typeface="Times New Roman"/>
              <a:ea typeface="Times New Roman"/>
            </a:endParaRPr>
          </a:p>
          <a:p>
            <a:pPr>
              <a:lnSpc>
                <a:spcPct val="120000"/>
              </a:lnSpc>
              <a:spcAft>
                <a:spcPts val="0"/>
              </a:spcAft>
            </a:pPr>
            <a:endParaRPr lang="uk-UA" sz="1000" dirty="0" smtClean="0">
              <a:latin typeface="Times New Roman"/>
              <a:ea typeface="Times New Roman"/>
            </a:endParaRPr>
          </a:p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uk-UA" sz="2400" i="1" dirty="0" smtClean="0">
                <a:latin typeface="Times New Roman"/>
                <a:ea typeface="Times New Roman"/>
              </a:rPr>
              <a:t>Нормативне </a:t>
            </a:r>
            <a:r>
              <a:rPr lang="uk-UA" sz="2400" i="1" dirty="0">
                <a:latin typeface="Times New Roman"/>
                <a:ea typeface="Times New Roman"/>
              </a:rPr>
              <a:t>значення</a:t>
            </a:r>
            <a:r>
              <a:rPr lang="uk-UA" sz="2400" dirty="0">
                <a:latin typeface="Times New Roman"/>
                <a:ea typeface="Times New Roman"/>
              </a:rPr>
              <a:t>: </a:t>
            </a:r>
            <a:r>
              <a:rPr lang="en-US" sz="2400" b="1" i="1" dirty="0" smtClean="0">
                <a:latin typeface="Times New Roman"/>
                <a:ea typeface="Times New Roman"/>
              </a:rPr>
              <a:t>&lt;</a:t>
            </a:r>
            <a:r>
              <a:rPr lang="uk-UA" sz="2400" b="1" i="1" dirty="0" smtClean="0">
                <a:latin typeface="Times New Roman"/>
                <a:ea typeface="Times New Roman"/>
              </a:rPr>
              <a:t> 0,5</a:t>
            </a:r>
          </a:p>
          <a:p>
            <a:pPr>
              <a:lnSpc>
                <a:spcPct val="120000"/>
              </a:lnSpc>
              <a:spcAft>
                <a:spcPts val="0"/>
              </a:spcAft>
            </a:pPr>
            <a:endParaRPr lang="uk-UA" sz="10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Times New Roman"/>
            </a:endParaRPr>
          </a:p>
          <a:p>
            <a:pPr algn="just">
              <a:lnSpc>
                <a:spcPct val="120000"/>
              </a:lnSpc>
            </a:pPr>
            <a:r>
              <a:rPr lang="uk-UA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Економічна інтерпретація: </a:t>
            </a:r>
            <a:r>
              <a:rPr lang="uk-UA" sz="2400" dirty="0" smtClean="0">
                <a:latin typeface="Times New Roman"/>
                <a:ea typeface="Times New Roman"/>
              </a:rPr>
              <a:t>характеризує </a:t>
            </a:r>
            <a:r>
              <a:rPr lang="uk-UA" sz="2400" dirty="0">
                <a:latin typeface="Times New Roman"/>
                <a:ea typeface="Times New Roman"/>
              </a:rPr>
              <a:t>частку залученого капіталу в загальній сумі капіталу підприємства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374207193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8" y="692696"/>
            <a:ext cx="777686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uk-UA" sz="2800" b="1" i="1" dirty="0">
                <a:latin typeface="Times New Roman"/>
                <a:ea typeface="Times New Roman"/>
              </a:rPr>
              <a:t>7</a:t>
            </a:r>
            <a:r>
              <a:rPr lang="uk-UA" sz="2800" b="1" i="1" dirty="0" smtClean="0">
                <a:latin typeface="Times New Roman"/>
                <a:ea typeface="Times New Roman"/>
              </a:rPr>
              <a:t>. Коефіцієнт забезпечення власними оборотними засобами (</a:t>
            </a:r>
            <a:r>
              <a:rPr lang="uk-UA" sz="2800" b="1" i="1" dirty="0" err="1" smtClean="0">
                <a:latin typeface="Times New Roman"/>
                <a:ea typeface="Times New Roman"/>
              </a:rPr>
              <a:t>К</a:t>
            </a:r>
            <a:r>
              <a:rPr lang="uk-UA" b="1" i="1" dirty="0" err="1" smtClean="0">
                <a:latin typeface="Times New Roman"/>
                <a:ea typeface="Times New Roman"/>
              </a:rPr>
              <a:t>зВОбЗ</a:t>
            </a:r>
            <a:r>
              <a:rPr lang="uk-UA" sz="2800" b="1" i="1" dirty="0" smtClean="0">
                <a:latin typeface="Times New Roman"/>
                <a:ea typeface="Times New Roman"/>
              </a:rPr>
              <a:t>)</a:t>
            </a:r>
          </a:p>
          <a:p>
            <a:pPr marL="342900" indent="-342900">
              <a:lnSpc>
                <a:spcPct val="120000"/>
              </a:lnSpc>
              <a:spcAft>
                <a:spcPts val="0"/>
              </a:spcAft>
              <a:buAutoNum type="arabicPeriod"/>
            </a:pPr>
            <a:endParaRPr lang="uk-UA" sz="2800" dirty="0">
              <a:latin typeface="Times New Roman"/>
              <a:ea typeface="Times New Roman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</a:pPr>
            <a:r>
              <a:rPr lang="uk-UA" sz="2800" b="1" dirty="0" err="1">
                <a:latin typeface="Times New Roman"/>
                <a:ea typeface="Times New Roman"/>
              </a:rPr>
              <a:t>К</a:t>
            </a:r>
            <a:r>
              <a:rPr lang="uk-UA" b="1" dirty="0" err="1">
                <a:latin typeface="Times New Roman"/>
                <a:ea typeface="Times New Roman"/>
              </a:rPr>
              <a:t>зВОбЗ</a:t>
            </a:r>
            <a:r>
              <a:rPr lang="uk-UA" sz="2800" b="1" dirty="0">
                <a:latin typeface="Times New Roman"/>
                <a:ea typeface="Times New Roman"/>
              </a:rPr>
              <a:t> </a:t>
            </a:r>
            <a:r>
              <a:rPr lang="uk-UA" sz="2800" b="1">
                <a:latin typeface="Times New Roman"/>
                <a:ea typeface="Times New Roman"/>
              </a:rPr>
              <a:t>= </a:t>
            </a:r>
            <a:r>
              <a:rPr lang="uk-UA" sz="2800" b="1" smtClean="0">
                <a:latin typeface="Times New Roman"/>
                <a:ea typeface="Times New Roman"/>
              </a:rPr>
              <a:t>(ВК – НА) </a:t>
            </a:r>
            <a:r>
              <a:rPr lang="uk-UA" sz="2800" b="1" dirty="0">
                <a:latin typeface="Times New Roman"/>
                <a:ea typeface="Times New Roman"/>
              </a:rPr>
              <a:t>/ </a:t>
            </a:r>
            <a:r>
              <a:rPr lang="uk-UA" sz="2800" b="1" dirty="0" err="1" smtClean="0">
                <a:latin typeface="Times New Roman"/>
                <a:ea typeface="Times New Roman"/>
              </a:rPr>
              <a:t>ОбА</a:t>
            </a:r>
            <a:endParaRPr lang="uk-UA" sz="2800" b="1" dirty="0" smtClean="0">
              <a:latin typeface="Times New Roman"/>
              <a:ea typeface="Times New Roman"/>
            </a:endParaRP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endParaRPr lang="uk-UA" sz="2400" i="1" dirty="0" smtClean="0">
              <a:latin typeface="Times New Roman"/>
              <a:ea typeface="Times New Roman"/>
            </a:endParaRP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uk-UA" sz="2400" i="1" dirty="0" smtClean="0">
                <a:latin typeface="Times New Roman"/>
                <a:ea typeface="Times New Roman"/>
              </a:rPr>
              <a:t>Умовні позначення</a:t>
            </a:r>
            <a:r>
              <a:rPr lang="uk-UA" sz="2400" dirty="0" smtClean="0">
                <a:latin typeface="Times New Roman"/>
                <a:ea typeface="Times New Roman"/>
              </a:rPr>
              <a:t>: НА – вартість необоротних активів; </a:t>
            </a:r>
            <a:r>
              <a:rPr lang="uk-UA" sz="2400" dirty="0" err="1" smtClean="0">
                <a:latin typeface="Times New Roman"/>
                <a:ea typeface="Times New Roman"/>
              </a:rPr>
              <a:t>ОбА</a:t>
            </a:r>
            <a:r>
              <a:rPr lang="uk-UA" sz="2400" dirty="0" smtClean="0">
                <a:latin typeface="Times New Roman"/>
                <a:ea typeface="Times New Roman"/>
              </a:rPr>
              <a:t> – вартість оборотних активів</a:t>
            </a:r>
            <a:endParaRPr lang="uk-UA" sz="1000" dirty="0">
              <a:latin typeface="Times New Roman"/>
              <a:ea typeface="Times New Roman"/>
            </a:endParaRPr>
          </a:p>
          <a:p>
            <a:pPr>
              <a:lnSpc>
                <a:spcPct val="120000"/>
              </a:lnSpc>
              <a:spcAft>
                <a:spcPts val="0"/>
              </a:spcAft>
            </a:pPr>
            <a:endParaRPr lang="uk-UA" sz="1000" dirty="0" smtClean="0">
              <a:latin typeface="Times New Roman"/>
              <a:ea typeface="Times New Roman"/>
            </a:endParaRPr>
          </a:p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uk-UA" sz="2400" i="1" dirty="0" smtClean="0">
                <a:latin typeface="Times New Roman"/>
                <a:ea typeface="Times New Roman"/>
              </a:rPr>
              <a:t>Нормативне </a:t>
            </a:r>
            <a:r>
              <a:rPr lang="uk-UA" sz="2400" i="1" dirty="0">
                <a:latin typeface="Times New Roman"/>
                <a:ea typeface="Times New Roman"/>
              </a:rPr>
              <a:t>значення</a:t>
            </a:r>
            <a:r>
              <a:rPr lang="uk-UA" sz="2400" dirty="0">
                <a:latin typeface="Times New Roman"/>
                <a:ea typeface="Times New Roman"/>
              </a:rPr>
              <a:t>: </a:t>
            </a:r>
            <a:r>
              <a:rPr lang="en-US" sz="2400" b="1" dirty="0">
                <a:latin typeface="Times New Roman"/>
                <a:ea typeface="Times New Roman"/>
              </a:rPr>
              <a:t>&gt;</a:t>
            </a:r>
            <a:r>
              <a:rPr lang="uk-UA" sz="2400" b="1" dirty="0">
                <a:latin typeface="Times New Roman"/>
                <a:ea typeface="Times New Roman"/>
              </a:rPr>
              <a:t> </a:t>
            </a:r>
            <a:r>
              <a:rPr lang="uk-UA" sz="2400" b="1" dirty="0" smtClean="0">
                <a:latin typeface="Times New Roman"/>
                <a:ea typeface="Times New Roman"/>
              </a:rPr>
              <a:t>0,1</a:t>
            </a:r>
            <a:endParaRPr lang="uk-UA" sz="2400" b="1" dirty="0">
              <a:latin typeface="Times New Roman"/>
              <a:ea typeface="Times New Roman"/>
            </a:endParaRPr>
          </a:p>
          <a:p>
            <a:pPr algn="just">
              <a:lnSpc>
                <a:spcPct val="120000"/>
              </a:lnSpc>
            </a:pPr>
            <a:endParaRPr lang="uk-UA" sz="10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Times New Roman"/>
            </a:endParaRP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uk-UA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Економічна інтерпретація: </a:t>
            </a:r>
            <a:r>
              <a:rPr lang="uk-UA" sz="2400" dirty="0" smtClean="0">
                <a:latin typeface="Times New Roman"/>
                <a:ea typeface="Times New Roman"/>
              </a:rPr>
              <a:t>відображає, </a:t>
            </a:r>
            <a:r>
              <a:rPr lang="uk-UA" sz="2400" dirty="0">
                <a:latin typeface="Times New Roman"/>
                <a:ea typeface="Times New Roman"/>
              </a:rPr>
              <a:t>яка частина оборотних активів фінансується за рахунок власних </a:t>
            </a:r>
            <a:r>
              <a:rPr lang="uk-UA" sz="2400" dirty="0" smtClean="0">
                <a:latin typeface="Times New Roman"/>
                <a:ea typeface="Times New Roman"/>
              </a:rPr>
              <a:t>засобів</a:t>
            </a:r>
            <a:endParaRPr lang="uk-UA" sz="2400" dirty="0">
              <a:latin typeface="Times New Roman"/>
              <a:ea typeface="Times New Roman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374207193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8" y="1430540"/>
            <a:ext cx="7776864" cy="4228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uk-UA" sz="2800" b="1" i="1" dirty="0">
                <a:latin typeface="Times New Roman"/>
                <a:ea typeface="Times New Roman"/>
              </a:rPr>
              <a:t>8</a:t>
            </a:r>
            <a:r>
              <a:rPr lang="uk-UA" sz="2800" b="1" i="1" dirty="0" smtClean="0">
                <a:latin typeface="Times New Roman"/>
                <a:ea typeface="Times New Roman"/>
              </a:rPr>
              <a:t>. Коефіцієнт страхування бізнесу </a:t>
            </a:r>
            <a:r>
              <a:rPr lang="uk-UA" sz="2800" b="1" i="1" smtClean="0">
                <a:latin typeface="Times New Roman"/>
                <a:ea typeface="Times New Roman"/>
              </a:rPr>
              <a:t>(К страх</a:t>
            </a:r>
            <a:r>
              <a:rPr lang="uk-UA" sz="2800" b="1" i="1" dirty="0" smtClean="0">
                <a:latin typeface="Times New Roman"/>
                <a:ea typeface="Times New Roman"/>
              </a:rPr>
              <a:t>.)</a:t>
            </a:r>
          </a:p>
          <a:p>
            <a:pPr marL="342900" indent="-342900">
              <a:lnSpc>
                <a:spcPct val="120000"/>
              </a:lnSpc>
              <a:spcAft>
                <a:spcPts val="0"/>
              </a:spcAft>
              <a:buAutoNum type="arabicPeriod"/>
            </a:pPr>
            <a:endParaRPr lang="uk-UA" sz="2800" dirty="0">
              <a:latin typeface="Times New Roman"/>
              <a:ea typeface="Times New Roman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</a:pPr>
            <a:r>
              <a:rPr lang="uk-UA" sz="2800" b="1" dirty="0" smtClean="0">
                <a:latin typeface="Times New Roman"/>
                <a:ea typeface="Times New Roman"/>
              </a:rPr>
              <a:t>К страх. = </a:t>
            </a:r>
            <a:r>
              <a:rPr lang="uk-UA" sz="2800" b="1" dirty="0" err="1" smtClean="0">
                <a:latin typeface="Times New Roman"/>
                <a:ea typeface="Times New Roman"/>
              </a:rPr>
              <a:t>Рез.К</a:t>
            </a:r>
            <a:r>
              <a:rPr lang="uk-UA" sz="2800" b="1" dirty="0" smtClean="0">
                <a:latin typeface="Times New Roman"/>
                <a:ea typeface="Times New Roman"/>
              </a:rPr>
              <a:t> / ВБ</a:t>
            </a: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endParaRPr lang="uk-UA" sz="2400" i="1" dirty="0" smtClean="0">
              <a:latin typeface="Times New Roman"/>
              <a:ea typeface="Times New Roman"/>
            </a:endParaRP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uk-UA" sz="2400" i="1" dirty="0" smtClean="0">
                <a:latin typeface="Times New Roman"/>
                <a:ea typeface="Times New Roman"/>
              </a:rPr>
              <a:t>Умовні позначення</a:t>
            </a:r>
            <a:r>
              <a:rPr lang="uk-UA" sz="2400" dirty="0" smtClean="0">
                <a:latin typeface="Times New Roman"/>
                <a:ea typeface="Times New Roman"/>
              </a:rPr>
              <a:t>: </a:t>
            </a:r>
            <a:r>
              <a:rPr lang="uk-UA" sz="2400" dirty="0" err="1" smtClean="0">
                <a:latin typeface="Times New Roman"/>
                <a:ea typeface="Times New Roman"/>
              </a:rPr>
              <a:t>Рез.К</a:t>
            </a:r>
            <a:r>
              <a:rPr lang="uk-UA" sz="2400" dirty="0" smtClean="0">
                <a:latin typeface="Times New Roman"/>
                <a:ea typeface="Times New Roman"/>
              </a:rPr>
              <a:t> – сума резервного капіталу</a:t>
            </a:r>
            <a:endParaRPr lang="uk-UA" sz="1000" dirty="0">
              <a:latin typeface="Times New Roman"/>
              <a:ea typeface="Times New Roman"/>
            </a:endParaRPr>
          </a:p>
          <a:p>
            <a:pPr>
              <a:lnSpc>
                <a:spcPct val="120000"/>
              </a:lnSpc>
              <a:spcAft>
                <a:spcPts val="0"/>
              </a:spcAft>
            </a:pPr>
            <a:endParaRPr lang="uk-UA" sz="1000" dirty="0" smtClean="0">
              <a:latin typeface="Times New Roman"/>
              <a:ea typeface="Times New Roman"/>
            </a:endParaRPr>
          </a:p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uk-UA" sz="2400" i="1" dirty="0" smtClean="0">
                <a:latin typeface="Times New Roman"/>
                <a:ea typeface="Times New Roman"/>
              </a:rPr>
              <a:t>Нормативне </a:t>
            </a:r>
            <a:r>
              <a:rPr lang="uk-UA" sz="2400" i="1" dirty="0">
                <a:latin typeface="Times New Roman"/>
                <a:ea typeface="Times New Roman"/>
              </a:rPr>
              <a:t>значення</a:t>
            </a:r>
            <a:r>
              <a:rPr lang="uk-UA" sz="2400" dirty="0">
                <a:latin typeface="Times New Roman"/>
                <a:ea typeface="Times New Roman"/>
              </a:rPr>
              <a:t>: </a:t>
            </a:r>
            <a:r>
              <a:rPr lang="en-US" sz="2400" b="1" dirty="0">
                <a:latin typeface="Times New Roman"/>
                <a:ea typeface="Times New Roman"/>
              </a:rPr>
              <a:t>&gt;</a:t>
            </a:r>
            <a:r>
              <a:rPr lang="uk-UA" sz="2400" b="1" dirty="0">
                <a:latin typeface="Times New Roman"/>
                <a:ea typeface="Times New Roman"/>
              </a:rPr>
              <a:t> </a:t>
            </a:r>
            <a:r>
              <a:rPr lang="uk-UA" sz="2400" b="1" dirty="0" smtClean="0">
                <a:latin typeface="Times New Roman"/>
                <a:ea typeface="Times New Roman"/>
              </a:rPr>
              <a:t>0,2</a:t>
            </a:r>
            <a:endParaRPr lang="uk-UA" sz="2400" b="1" dirty="0">
              <a:latin typeface="Times New Roman"/>
              <a:ea typeface="Times New Roman"/>
            </a:endParaRPr>
          </a:p>
          <a:p>
            <a:pPr algn="just">
              <a:lnSpc>
                <a:spcPct val="120000"/>
              </a:lnSpc>
            </a:pPr>
            <a:endParaRPr lang="uk-UA" sz="10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Times New Roman"/>
            </a:endParaRP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uk-UA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Економічна інтерпретація: </a:t>
            </a:r>
            <a:r>
              <a:rPr lang="uk-UA" sz="2400" spc="10" dirty="0" smtClean="0">
                <a:latin typeface="Times New Roman"/>
                <a:ea typeface="Times New Roman"/>
              </a:rPr>
              <a:t>показує суму </a:t>
            </a:r>
            <a:r>
              <a:rPr lang="uk-UA" sz="2400" spc="10" dirty="0">
                <a:latin typeface="Times New Roman"/>
                <a:ea typeface="Times New Roman"/>
              </a:rPr>
              <a:t>капіталу, який зарезервовано підприємством на кожну гривню майна</a:t>
            </a:r>
            <a:endParaRPr lang="uk-UA" sz="2400" dirty="0">
              <a:latin typeface="Times New Roman"/>
              <a:ea typeface="Times New Roman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37420719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04664"/>
            <a:ext cx="8676456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b="1" dirty="0">
                <a:latin typeface="Times New Roman" pitchFamily="18" charset="0"/>
                <a:cs typeface="Times New Roman" pitchFamily="18" charset="0"/>
              </a:rPr>
              <a:t>Оцінюючи </a:t>
            </a:r>
            <a:r>
              <a:rPr lang="uk-UA" sz="2000" b="1" i="1" dirty="0">
                <a:latin typeface="Times New Roman" pitchFamily="18" charset="0"/>
                <a:cs typeface="Times New Roman" pitchFamily="18" charset="0"/>
              </a:rPr>
              <a:t>перший розділ активу</a:t>
            </a:r>
            <a:r>
              <a:rPr lang="uk-UA" sz="2000" b="1" dirty="0">
                <a:latin typeface="Times New Roman" pitchFamily="18" charset="0"/>
                <a:cs typeface="Times New Roman" pitchFamily="18" charset="0"/>
              </a:rPr>
              <a:t> балансу, необхідно враховувати, що</a:t>
            </a: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uk-UA" sz="800" dirty="0">
              <a:latin typeface="Times New Roman" pitchFamily="18" charset="0"/>
              <a:cs typeface="Times New Roman" pitchFamily="18" charset="0"/>
            </a:endParaRPr>
          </a:p>
          <a:p>
            <a:pPr marL="742950" lvl="1" indent="-285750" algn="just">
              <a:buFontTx/>
              <a:buChar char="-"/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значна 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частка приросту </a:t>
            </a:r>
            <a:r>
              <a:rPr lang="uk-UA" sz="2000" b="1" dirty="0">
                <a:latin typeface="Times New Roman" pitchFamily="18" charset="0"/>
                <a:cs typeface="Times New Roman" pitchFamily="18" charset="0"/>
              </a:rPr>
              <a:t>нематеріальних активів 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у зміні загальної величини необоротних активів характеризує обрану підприємством стратегію як </a:t>
            </a:r>
            <a:r>
              <a:rPr lang="uk-UA" sz="2000" i="1" dirty="0">
                <a:latin typeface="Times New Roman" pitchFamily="18" charset="0"/>
                <a:cs typeface="Times New Roman" pitchFamily="18" charset="0"/>
              </a:rPr>
              <a:t>інноваційну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, оскільки вкладаються кошти в патенти, ліцензії, іншу інтелектуальну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власність;</a:t>
            </a:r>
          </a:p>
          <a:p>
            <a:pPr lvl="1" algn="just"/>
            <a:endParaRPr lang="uk-UA" sz="800" dirty="0">
              <a:latin typeface="Times New Roman" pitchFamily="18" charset="0"/>
              <a:cs typeface="Times New Roman" pitchFamily="18" charset="0"/>
            </a:endParaRPr>
          </a:p>
          <a:p>
            <a:pPr marL="742950" lvl="1" indent="-285750" algn="just">
              <a:buFontTx/>
              <a:buChar char="-"/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якщо </a:t>
            </a:r>
            <a:r>
              <a:rPr lang="uk-UA" sz="2000" b="1" dirty="0">
                <a:latin typeface="Times New Roman" pitchFamily="18" charset="0"/>
                <a:cs typeface="Times New Roman" pitchFamily="18" charset="0"/>
              </a:rPr>
              <a:t>виробничі основні засоби та незавершене будівництво 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займають найбільшу частку в необоротних активах, то це може свідчити про орієнтацію на створення матеріальних умов для </a:t>
            </a:r>
            <a:r>
              <a:rPr lang="uk-UA" sz="2000" i="1" dirty="0">
                <a:latin typeface="Times New Roman" pitchFamily="18" charset="0"/>
                <a:cs typeface="Times New Roman" pitchFamily="18" charset="0"/>
              </a:rPr>
              <a:t>розширення основної діяльності підприємства 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(при цьому, необхідно враховувати можливий вплив переоцінки вартості основних засобів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marL="800100" lvl="1" indent="-342900" algn="just">
              <a:buFontTx/>
              <a:buChar char="-"/>
            </a:pPr>
            <a:endParaRPr lang="uk-UA" sz="800" dirty="0">
              <a:latin typeface="Times New Roman" pitchFamily="18" charset="0"/>
              <a:cs typeface="Times New Roman" pitchFamily="18" charset="0"/>
            </a:endParaRPr>
          </a:p>
          <a:p>
            <a:pPr marL="742950" lvl="1" indent="-285750" algn="just">
              <a:buFontTx/>
              <a:buChar char="-"/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певних умов збільшення частки таких елементів як </a:t>
            </a:r>
            <a:r>
              <a:rPr lang="uk-UA" sz="2000" b="1" dirty="0">
                <a:latin typeface="Times New Roman" pitchFamily="18" charset="0"/>
                <a:cs typeface="Times New Roman" pitchFamily="18" charset="0"/>
              </a:rPr>
              <a:t>незавершене будівництво та довгострокова дебіторська заборгованість 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може </a:t>
            </a:r>
            <a:r>
              <a:rPr lang="uk-UA" sz="2000" i="1" dirty="0">
                <a:latin typeface="Times New Roman" pitchFamily="18" charset="0"/>
                <a:cs typeface="Times New Roman" pitchFamily="18" charset="0"/>
              </a:rPr>
              <a:t>негативно вплинути на ефективність діяльності підприємства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, адже вказані активи не беруть участі у виробничому обороті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800100" lvl="1" indent="-342900" algn="just">
              <a:buFontTx/>
              <a:buChar char="-"/>
            </a:pPr>
            <a:endParaRPr lang="uk-UA" sz="800" dirty="0">
              <a:latin typeface="Times New Roman" pitchFamily="18" charset="0"/>
              <a:cs typeface="Times New Roman" pitchFamily="18" charset="0"/>
            </a:endParaRPr>
          </a:p>
          <a:p>
            <a:pPr marL="742950" lvl="1" indent="-285750" algn="just">
              <a:buFontTx/>
              <a:buChar char="-"/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наявність </a:t>
            </a:r>
            <a:r>
              <a:rPr lang="uk-UA" sz="2000" b="1" dirty="0">
                <a:latin typeface="Times New Roman" pitchFamily="18" charset="0"/>
                <a:cs typeface="Times New Roman" pitchFamily="18" charset="0"/>
              </a:rPr>
              <a:t>довгострокових фінансових вкладень 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вказує на </a:t>
            </a:r>
            <a:r>
              <a:rPr lang="uk-UA" sz="2000" i="1" dirty="0">
                <a:latin typeface="Times New Roman" pitchFamily="18" charset="0"/>
                <a:cs typeface="Times New Roman" pitchFamily="18" charset="0"/>
              </a:rPr>
              <a:t>інвестиційну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 спрямованість підприємства, за умови визнання підприємства неплатоспроможним необхідно вивчити склад і структуру фінансових вкладень, оцінити їх ліквідність і доцільність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uk-UA" sz="2000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-4014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14310792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2098591"/>
            <a:ext cx="662473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Для детальнішого аналізу необоротних активів використовуються показники придатності та ефективності використання основних засобів </a:t>
            </a: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2870707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22856" y="620688"/>
            <a:ext cx="8125607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200" b="1" dirty="0" smtClean="0">
                <a:latin typeface="Times New Roman" pitchFamily="18" charset="0"/>
                <a:cs typeface="Times New Roman" pitchFamily="18" charset="0"/>
              </a:rPr>
              <a:t>Оцінюючи </a:t>
            </a:r>
            <a:r>
              <a:rPr lang="uk-UA" sz="2200" b="1" i="1" dirty="0" smtClean="0">
                <a:latin typeface="Times New Roman" pitchFamily="18" charset="0"/>
                <a:cs typeface="Times New Roman" pitchFamily="18" charset="0"/>
              </a:rPr>
              <a:t>другий розділ активу</a:t>
            </a:r>
            <a:r>
              <a:rPr lang="uk-UA" sz="2200" b="1" dirty="0" smtClean="0">
                <a:latin typeface="Times New Roman" pitchFamily="18" charset="0"/>
                <a:cs typeface="Times New Roman" pitchFamily="18" charset="0"/>
              </a:rPr>
              <a:t> балансу, необхідно враховувати, що:</a:t>
            </a:r>
          </a:p>
          <a:p>
            <a:endParaRPr lang="uk-UA" sz="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2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uk-UA" sz="2200" dirty="0">
                <a:latin typeface="Times New Roman" pitchFamily="18" charset="0"/>
                <a:cs typeface="Times New Roman" pitchFamily="18" charset="0"/>
              </a:rPr>
              <a:t>) збільшення </a:t>
            </a:r>
            <a:r>
              <a:rPr lang="uk-UA" sz="2200" b="1" dirty="0">
                <a:latin typeface="Times New Roman" pitchFamily="18" charset="0"/>
                <a:cs typeface="Times New Roman" pitchFamily="18" charset="0"/>
              </a:rPr>
              <a:t>грошових коштів </a:t>
            </a:r>
            <a:r>
              <a:rPr lang="uk-UA" sz="2200" dirty="0">
                <a:latin typeface="Times New Roman" pitchFamily="18" charset="0"/>
                <a:cs typeface="Times New Roman" pitchFamily="18" charset="0"/>
              </a:rPr>
              <a:t>на рахунках у банку свідчить, як правило, про </a:t>
            </a:r>
            <a:r>
              <a:rPr lang="uk-UA" sz="2200" i="1" dirty="0">
                <a:latin typeface="Times New Roman" pitchFamily="18" charset="0"/>
                <a:cs typeface="Times New Roman" pitchFamily="18" charset="0"/>
              </a:rPr>
              <a:t>зміцнення фінансового стану</a:t>
            </a:r>
            <a:r>
              <a:rPr lang="uk-UA" sz="2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2200" dirty="0" smtClean="0">
                <a:latin typeface="Times New Roman" pitchFamily="18" charset="0"/>
                <a:cs typeface="Times New Roman" pitchFamily="18" charset="0"/>
              </a:rPr>
              <a:t>Наявність </a:t>
            </a:r>
            <a:r>
              <a:rPr lang="uk-UA" sz="2200" dirty="0">
                <a:latin typeface="Times New Roman" pitchFamily="18" charset="0"/>
                <a:cs typeface="Times New Roman" pitchFamily="18" charset="0"/>
              </a:rPr>
              <a:t>значних залишків грошових коштів протягом тривалого часу може бути результатом </a:t>
            </a:r>
            <a:r>
              <a:rPr lang="uk-UA" sz="2200" i="1" dirty="0">
                <a:latin typeface="Times New Roman" pitchFamily="18" charset="0"/>
                <a:cs typeface="Times New Roman" pitchFamily="18" charset="0"/>
              </a:rPr>
              <a:t>неправильного використання оборотних </a:t>
            </a:r>
            <a:r>
              <a:rPr lang="uk-UA" sz="2200" i="1" dirty="0" smtClean="0">
                <a:latin typeface="Times New Roman" pitchFamily="18" charset="0"/>
                <a:cs typeface="Times New Roman" pitchFamily="18" charset="0"/>
              </a:rPr>
              <a:t>засобів;</a:t>
            </a:r>
          </a:p>
          <a:p>
            <a:pPr algn="just"/>
            <a:endParaRPr lang="uk-UA" sz="800" i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200" dirty="0">
                <a:latin typeface="Times New Roman" pitchFamily="18" charset="0"/>
                <a:cs typeface="Times New Roman" pitchFamily="18" charset="0"/>
              </a:rPr>
              <a:t>2) </a:t>
            </a:r>
            <a:r>
              <a:rPr lang="uk-UA" sz="2200" dirty="0" smtClean="0">
                <a:latin typeface="Times New Roman" pitchFamily="18" charset="0"/>
                <a:cs typeface="Times New Roman" pitchFamily="18" charset="0"/>
              </a:rPr>
              <a:t>збільшення питомої </a:t>
            </a:r>
            <a:r>
              <a:rPr lang="uk-UA" sz="2200" dirty="0">
                <a:latin typeface="Times New Roman" pitchFamily="18" charset="0"/>
                <a:cs typeface="Times New Roman" pitchFamily="18" charset="0"/>
              </a:rPr>
              <a:t>ваги </a:t>
            </a:r>
            <a:r>
              <a:rPr lang="uk-UA" sz="2200" b="1" dirty="0">
                <a:latin typeface="Times New Roman" pitchFamily="18" charset="0"/>
                <a:cs typeface="Times New Roman" pitchFamily="18" charset="0"/>
              </a:rPr>
              <a:t>виробничих запасів </a:t>
            </a:r>
            <a:r>
              <a:rPr lang="uk-UA" sz="2200" dirty="0">
                <a:latin typeface="Times New Roman" pitchFamily="18" charset="0"/>
                <a:cs typeface="Times New Roman" pitchFamily="18" charset="0"/>
              </a:rPr>
              <a:t>може свідчити про:</a:t>
            </a:r>
          </a:p>
          <a:p>
            <a:pPr lvl="0" algn="just"/>
            <a:r>
              <a:rPr lang="uk-UA" sz="22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uk-UA" sz="2200" i="1" dirty="0" smtClean="0">
                <a:latin typeface="Times New Roman" pitchFamily="18" charset="0"/>
                <a:cs typeface="Times New Roman" pitchFamily="18" charset="0"/>
              </a:rPr>
              <a:t>нарощування </a:t>
            </a:r>
            <a:r>
              <a:rPr lang="uk-UA" sz="2200" i="1" dirty="0">
                <a:latin typeface="Times New Roman" pitchFamily="18" charset="0"/>
                <a:cs typeface="Times New Roman" pitchFamily="18" charset="0"/>
              </a:rPr>
              <a:t>виробничого потенціалу </a:t>
            </a:r>
            <a:r>
              <a:rPr lang="uk-UA" sz="2200" dirty="0">
                <a:latin typeface="Times New Roman" pitchFamily="18" charset="0"/>
                <a:cs typeface="Times New Roman" pitchFamily="18" charset="0"/>
              </a:rPr>
              <a:t>підприємства; прагнення за рахунок вкладень у виробничі запаси захистити грошові активи підприємства від знецінення внаслідок інфляції;</a:t>
            </a:r>
          </a:p>
          <a:p>
            <a:pPr lvl="0" algn="just"/>
            <a:r>
              <a:rPr lang="uk-UA" sz="22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uk-UA" sz="2200" i="1" dirty="0" smtClean="0">
                <a:latin typeface="Times New Roman" pitchFamily="18" charset="0"/>
                <a:cs typeface="Times New Roman" pitchFamily="18" charset="0"/>
              </a:rPr>
              <a:t>нераціональність </a:t>
            </a:r>
            <a:r>
              <a:rPr lang="uk-UA" sz="2200" i="1" dirty="0">
                <a:latin typeface="Times New Roman" pitchFamily="18" charset="0"/>
                <a:cs typeface="Times New Roman" pitchFamily="18" charset="0"/>
              </a:rPr>
              <a:t>обраної господарської стратегії</a:t>
            </a:r>
            <a:r>
              <a:rPr lang="uk-UA" sz="2200" dirty="0">
                <a:latin typeface="Times New Roman" pitchFamily="18" charset="0"/>
                <a:cs typeface="Times New Roman" pitchFamily="18" charset="0"/>
              </a:rPr>
              <a:t>, внаслідок якої значна частина оборотних активів іммобілізована в запасах, ліквідність яких може бути </a:t>
            </a:r>
            <a:r>
              <a:rPr lang="uk-UA" sz="2200" dirty="0" smtClean="0">
                <a:latin typeface="Times New Roman" pitchFamily="18" charset="0"/>
                <a:cs typeface="Times New Roman" pitchFamily="18" charset="0"/>
              </a:rPr>
              <a:t>невисокою;</a:t>
            </a:r>
          </a:p>
          <a:p>
            <a:pPr lvl="0" algn="just"/>
            <a:endParaRPr lang="uk-UA" sz="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200" dirty="0">
                <a:latin typeface="Times New Roman" pitchFamily="18" charset="0"/>
                <a:cs typeface="Times New Roman" pitchFamily="18" charset="0"/>
              </a:rPr>
              <a:t>3) зростання </a:t>
            </a:r>
            <a:r>
              <a:rPr lang="uk-UA" sz="2200" b="1" dirty="0">
                <a:latin typeface="Times New Roman" pitchFamily="18" charset="0"/>
                <a:cs typeface="Times New Roman" pitchFamily="18" charset="0"/>
              </a:rPr>
              <a:t>дебіторської заборгованості </a:t>
            </a:r>
            <a:r>
              <a:rPr lang="uk-UA" sz="2200" dirty="0">
                <a:latin typeface="Times New Roman" pitchFamily="18" charset="0"/>
                <a:cs typeface="Times New Roman" pitchFamily="18" charset="0"/>
              </a:rPr>
              <a:t>не завжди оцінюється негативно</a:t>
            </a:r>
            <a:r>
              <a:rPr lang="uk-UA" sz="2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uk-UA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6670840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764704"/>
            <a:ext cx="784887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Збільшення частки </a:t>
            </a:r>
            <a:r>
              <a:rPr lang="uk-UA" sz="2800" b="1" dirty="0">
                <a:latin typeface="Times New Roman" pitchFamily="18" charset="0"/>
                <a:cs typeface="Times New Roman" pitchFamily="18" charset="0"/>
              </a:rPr>
              <a:t>оборотних активів у майні може свідчити про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uk-UA" sz="800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just">
              <a:buFontTx/>
              <a:buChar char="-"/>
            </a:pP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формування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мобільнішої структури активів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, яка сприяє прискоренню оборотності активів підприємства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342900" lvl="0" indent="-342900" algn="just">
              <a:buFontTx/>
              <a:buChar char="-"/>
            </a:pPr>
            <a:endParaRPr lang="uk-UA" sz="800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just">
              <a:buFontTx/>
              <a:buChar char="-"/>
            </a:pP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вилучення </a:t>
            </a:r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частини оборотних активів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на кредитування споживачів готової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продукції та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інших дебіторів, що характеризує мобілізацію цієї частини оборотних засобів із виробничого процесу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342900" lvl="0" indent="-342900" algn="just">
              <a:buFontTx/>
              <a:buChar char="-"/>
            </a:pPr>
            <a:endParaRPr lang="uk-UA" sz="800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just">
              <a:buFontTx/>
              <a:buChar char="-"/>
            </a:pP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згортання </a:t>
            </a:r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виробничої бази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342900" lvl="0" indent="-342900" algn="just">
              <a:buFontTx/>
              <a:buChar char="-"/>
            </a:pPr>
            <a:endParaRPr lang="uk-UA" sz="800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just">
              <a:buFontTx/>
              <a:buChar char="-"/>
            </a:pP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викривлення </a:t>
            </a:r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реальної оцінки оборотних засобів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внаслідок існуючого порядку їх бухгалтерського обліку тощо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lvl="0" indent="-342900">
              <a:buFontTx/>
              <a:buChar char="-"/>
            </a:pPr>
            <a:endParaRPr lang="uk-UA" sz="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4" y="116632"/>
            <a:ext cx="504056" cy="50405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23966777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ік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Поті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і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стин">
    <a:dk1>
      <a:sysClr val="windowText" lastClr="000000"/>
    </a:dk1>
    <a:lt1>
      <a:sysClr val="window" lastClr="FFFFFF"/>
    </a:lt1>
    <a:dk2>
      <a:srgbClr val="3E3D2D"/>
    </a:dk2>
    <a:lt2>
      <a:srgbClr val="CAF278"/>
    </a:lt2>
    <a:accent1>
      <a:srgbClr val="94C600"/>
    </a:accent1>
    <a:accent2>
      <a:srgbClr val="71685A"/>
    </a:accent2>
    <a:accent3>
      <a:srgbClr val="FF6700"/>
    </a:accent3>
    <a:accent4>
      <a:srgbClr val="909465"/>
    </a:accent4>
    <a:accent5>
      <a:srgbClr val="956B43"/>
    </a:accent5>
    <a:accent6>
      <a:srgbClr val="FEA022"/>
    </a:accent6>
    <a:hlink>
      <a:srgbClr val="E68200"/>
    </a:hlink>
    <a:folHlink>
      <a:srgbClr val="FFA94A"/>
    </a:folHlink>
  </a:clrScheme>
</a:themeOverride>
</file>

<file path=ppt/theme/themeOverride2.xml><?xml version="1.0" encoding="utf-8"?>
<a:themeOverride xmlns:a="http://schemas.openxmlformats.org/drawingml/2006/main">
  <a:clrScheme name="Остин">
    <a:dk1>
      <a:sysClr val="windowText" lastClr="000000"/>
    </a:dk1>
    <a:lt1>
      <a:sysClr val="window" lastClr="FFFFFF"/>
    </a:lt1>
    <a:dk2>
      <a:srgbClr val="3E3D2D"/>
    </a:dk2>
    <a:lt2>
      <a:srgbClr val="CAF278"/>
    </a:lt2>
    <a:accent1>
      <a:srgbClr val="94C600"/>
    </a:accent1>
    <a:accent2>
      <a:srgbClr val="71685A"/>
    </a:accent2>
    <a:accent3>
      <a:srgbClr val="FF6700"/>
    </a:accent3>
    <a:accent4>
      <a:srgbClr val="909465"/>
    </a:accent4>
    <a:accent5>
      <a:srgbClr val="956B43"/>
    </a:accent5>
    <a:accent6>
      <a:srgbClr val="FEA022"/>
    </a:accent6>
    <a:hlink>
      <a:srgbClr val="E68200"/>
    </a:hlink>
    <a:folHlink>
      <a:srgbClr val="FFA94A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1539</TotalTime>
  <Words>2038</Words>
  <Application>Microsoft Office PowerPoint</Application>
  <PresentationFormat>Экран (4:3)</PresentationFormat>
  <Paragraphs>461</Paragraphs>
  <Slides>54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54</vt:i4>
      </vt:variant>
    </vt:vector>
  </HeadingPairs>
  <TitlesOfParts>
    <vt:vector size="64" baseType="lpstr">
      <vt:lpstr>MS Mincho</vt:lpstr>
      <vt:lpstr>Arial</vt:lpstr>
      <vt:lpstr>Calibri</vt:lpstr>
      <vt:lpstr>Constantia</vt:lpstr>
      <vt:lpstr>Symbol</vt:lpstr>
      <vt:lpstr>Times New Roman</vt:lpstr>
      <vt:lpstr>Wingdings 2</vt:lpstr>
      <vt:lpstr>Потік</vt:lpstr>
      <vt:lpstr>Формула</vt:lpstr>
      <vt:lpstr>Уравнение</vt:lpstr>
      <vt:lpstr>Тема 2  Аналіз економічного потенціалу підприємства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2. Аналіз економічного потенціалу підприємства</dc:title>
  <dc:creator>Ирина</dc:creator>
  <cp:lastModifiedBy>И</cp:lastModifiedBy>
  <cp:revision>121</cp:revision>
  <cp:lastPrinted>2012-10-20T08:58:50Z</cp:lastPrinted>
  <dcterms:created xsi:type="dcterms:W3CDTF">2012-09-22T08:22:54Z</dcterms:created>
  <dcterms:modified xsi:type="dcterms:W3CDTF">2017-12-06T21:30:18Z</dcterms:modified>
</cp:coreProperties>
</file>