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2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95" r:id="rId18"/>
    <p:sldId id="297" r:id="rId19"/>
    <p:sldId id="274" r:id="rId20"/>
    <p:sldId id="276" r:id="rId21"/>
    <p:sldId id="278" r:id="rId22"/>
    <p:sldId id="280" r:id="rId23"/>
    <p:sldId id="275" r:id="rId24"/>
    <p:sldId id="272" r:id="rId25"/>
    <p:sldId id="281" r:id="rId26"/>
    <p:sldId id="284" r:id="rId27"/>
    <p:sldId id="285" r:id="rId28"/>
    <p:sldId id="286" r:id="rId29"/>
    <p:sldId id="287" r:id="rId30"/>
    <p:sldId id="288" r:id="rId31"/>
    <p:sldId id="318" r:id="rId32"/>
    <p:sldId id="289" r:id="rId33"/>
    <p:sldId id="290" r:id="rId34"/>
    <p:sldId id="301" r:id="rId35"/>
    <p:sldId id="302" r:id="rId36"/>
    <p:sldId id="303" r:id="rId37"/>
    <p:sldId id="304" r:id="rId38"/>
    <p:sldId id="305" r:id="rId39"/>
    <p:sldId id="319" r:id="rId40"/>
    <p:sldId id="306" r:id="rId41"/>
    <p:sldId id="307" r:id="rId42"/>
    <p:sldId id="308" r:id="rId43"/>
    <p:sldId id="309" r:id="rId44"/>
    <p:sldId id="317" r:id="rId45"/>
    <p:sldId id="311" r:id="rId46"/>
    <p:sldId id="315" r:id="rId47"/>
    <p:sldId id="316" r:id="rId48"/>
    <p:sldId id="292" r:id="rId49"/>
    <p:sldId id="293" r:id="rId50"/>
    <p:sldId id="294" r:id="rId51"/>
  </p:sldIdLst>
  <p:sldSz cx="9144000" cy="6858000" type="screen4x3"/>
  <p:notesSz cx="6815138" cy="99441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40" autoAdjust="0"/>
  </p:normalViewPr>
  <p:slideViewPr>
    <p:cSldViewPr>
      <p:cViewPr varScale="1">
        <p:scale>
          <a:sx n="83" d="100"/>
          <a:sy n="83" d="100"/>
        </p:scale>
        <p:origin x="1426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3226" cy="497205"/>
          </a:xfrm>
          <a:prstGeom prst="rect">
            <a:avLst/>
          </a:prstGeom>
        </p:spPr>
        <p:txBody>
          <a:bodyPr vert="horz" lIns="91184" tIns="45592" rIns="91184" bIns="45592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60335" y="0"/>
            <a:ext cx="2953226" cy="497205"/>
          </a:xfrm>
          <a:prstGeom prst="rect">
            <a:avLst/>
          </a:prstGeom>
        </p:spPr>
        <p:txBody>
          <a:bodyPr vert="horz" lIns="91184" tIns="45592" rIns="91184" bIns="45592" rtlCol="0"/>
          <a:lstStyle>
            <a:lvl1pPr algn="r">
              <a:defRPr sz="1200"/>
            </a:lvl1pPr>
          </a:lstStyle>
          <a:p>
            <a:fld id="{41827C7B-F67B-426F-9FF7-4A4B578B9882}" type="datetimeFigureOut">
              <a:rPr lang="uk-UA" smtClean="0"/>
              <a:pPr/>
              <a:t>02.08.2018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5169"/>
            <a:ext cx="2953226" cy="497205"/>
          </a:xfrm>
          <a:prstGeom prst="rect">
            <a:avLst/>
          </a:prstGeom>
        </p:spPr>
        <p:txBody>
          <a:bodyPr vert="horz" lIns="91184" tIns="45592" rIns="91184" bIns="45592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60335" y="9445169"/>
            <a:ext cx="2953226" cy="497205"/>
          </a:xfrm>
          <a:prstGeom prst="rect">
            <a:avLst/>
          </a:prstGeom>
        </p:spPr>
        <p:txBody>
          <a:bodyPr vert="horz" lIns="91184" tIns="45592" rIns="91184" bIns="45592" rtlCol="0" anchor="b"/>
          <a:lstStyle>
            <a:lvl1pPr algn="r">
              <a:defRPr sz="1200"/>
            </a:lvl1pPr>
          </a:lstStyle>
          <a:p>
            <a:fld id="{591DCEDC-A79F-47CB-8334-78D47A116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436364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uk-UA" smtClean="0"/>
              <a:t>Зразок підзаголовка</a:t>
            </a:r>
            <a:endParaRPr lang="en-US"/>
          </a:p>
        </p:txBody>
      </p:sp>
      <p:sp>
        <p:nvSpPr>
          <p:cNvPr id="4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124CD-8582-42CD-B8B2-187987D50E9F}" type="datetimeFigureOut">
              <a:rPr lang="uk-UA"/>
              <a:pPr>
                <a:defRPr/>
              </a:pPr>
              <a:t>02.08.2018</a:t>
            </a:fld>
            <a:endParaRPr lang="uk-UA"/>
          </a:p>
        </p:txBody>
      </p:sp>
      <p:sp>
        <p:nvSpPr>
          <p:cNvPr id="5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C1E772"/>
                </a:solidFill>
              </a:defRPr>
            </a:lvl1pPr>
          </a:lstStyle>
          <a:p>
            <a:pPr>
              <a:defRPr/>
            </a:pPr>
            <a:fld id="{A4C496AA-E9C2-4D58-B2B1-68DDCDB1386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69680-3597-46EB-895D-10174C03FE27}" type="datetimeFigureOut">
              <a:rPr lang="uk-UA"/>
              <a:pPr>
                <a:defRPr/>
              </a:pPr>
              <a:t>02.08.2018</a:t>
            </a:fld>
            <a:endParaRPr lang="uk-UA"/>
          </a:p>
        </p:txBody>
      </p:sp>
      <p:sp>
        <p:nvSpPr>
          <p:cNvPr id="5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5103A-0E2D-43F8-B5D9-8452EF494AE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FEF21-463F-4AC4-B176-831D82B74B22}" type="datetimeFigureOut">
              <a:rPr lang="uk-UA"/>
              <a:pPr>
                <a:defRPr/>
              </a:pPr>
              <a:t>02.08.2018</a:t>
            </a:fld>
            <a:endParaRPr lang="uk-UA"/>
          </a:p>
        </p:txBody>
      </p:sp>
      <p:sp>
        <p:nvSpPr>
          <p:cNvPr id="5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8E79E-4B3A-4D2D-8C9C-93597CA65BA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9D5AF-2CA3-453C-AC70-4448D8CB9B66}" type="datetimeFigureOut">
              <a:rPr lang="uk-UA"/>
              <a:pPr>
                <a:defRPr/>
              </a:pPr>
              <a:t>02.08.2018</a:t>
            </a:fld>
            <a:endParaRPr lang="uk-UA"/>
          </a:p>
        </p:txBody>
      </p:sp>
      <p:sp>
        <p:nvSpPr>
          <p:cNvPr id="5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4DDBA-2EC3-4502-BAB7-713C3C01145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DF89F-0B55-4E0E-ABA1-7CBF813C78D8}" type="datetimeFigureOut">
              <a:rPr lang="uk-UA"/>
              <a:pPr>
                <a:defRPr/>
              </a:pPr>
              <a:t>02.08.2018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C1E772"/>
                </a:solidFill>
              </a:defRPr>
            </a:lvl1pPr>
          </a:lstStyle>
          <a:p>
            <a:pPr>
              <a:defRPr/>
            </a:pPr>
            <a:fld id="{B813D6DF-E345-4264-828E-E9347CCD970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D0453-C6D3-40E1-985D-8D5C775BA638}" type="datetimeFigureOut">
              <a:rPr lang="uk-UA"/>
              <a:pPr>
                <a:defRPr/>
              </a:pPr>
              <a:t>02.08.2018</a:t>
            </a:fld>
            <a:endParaRPr lang="uk-UA"/>
          </a:p>
        </p:txBody>
      </p:sp>
      <p:sp>
        <p:nvSpPr>
          <p:cNvPr id="6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E3092-A760-4165-A6B7-240F1FABB51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7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1140B-7BD0-435F-A286-92CA8097B153}" type="datetimeFigureOut">
              <a:rPr lang="uk-UA"/>
              <a:pPr>
                <a:defRPr/>
              </a:pPr>
              <a:t>02.08.2018</a:t>
            </a:fld>
            <a:endParaRPr lang="uk-UA"/>
          </a:p>
        </p:txBody>
      </p:sp>
      <p:sp>
        <p:nvSpPr>
          <p:cNvPr id="8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C7627-5AC0-40E6-B641-15ABFECEBCF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147F7-C44D-44CD-A4D8-06D574DF8AFA}" type="datetimeFigureOut">
              <a:rPr lang="uk-UA"/>
              <a:pPr>
                <a:defRPr/>
              </a:pPr>
              <a:t>02.08.2018</a:t>
            </a:fld>
            <a:endParaRPr lang="uk-UA"/>
          </a:p>
        </p:txBody>
      </p:sp>
      <p:sp>
        <p:nvSpPr>
          <p:cNvPr id="4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F92F0-CE56-4960-AA5B-423950C8981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C16D6-EAB3-4F63-BAC9-605E737EF11B}" type="datetimeFigureOut">
              <a:rPr lang="uk-UA"/>
              <a:pPr>
                <a:defRPr/>
              </a:pPr>
              <a:t>02.08.2018</a:t>
            </a:fld>
            <a:endParaRPr lang="uk-UA"/>
          </a:p>
        </p:txBody>
      </p:sp>
      <p:sp>
        <p:nvSpPr>
          <p:cNvPr id="3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172A9-83C1-452E-9985-56982CEF7F4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1D83B-C1DD-452D-AB3C-F0B7923F0448}" type="datetimeFigureOut">
              <a:rPr lang="uk-UA"/>
              <a:pPr>
                <a:defRPr/>
              </a:pPr>
              <a:t>02.08.2018</a:t>
            </a:fld>
            <a:endParaRPr lang="uk-UA"/>
          </a:p>
        </p:txBody>
      </p:sp>
      <p:sp>
        <p:nvSpPr>
          <p:cNvPr id="6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F1A07-1545-472A-8ACA-1D0ECD92471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з одним вирізаним округленим кут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кутний трикутник 14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ілінія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ілінія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uk-UA" noProof="0" smtClean="0"/>
              <a:t>Клацніть піктограму, щоб додати зображення</a:t>
            </a:r>
            <a:endParaRPr lang="en-US" noProof="0" dirty="0"/>
          </a:p>
        </p:txBody>
      </p:sp>
      <p:sp>
        <p:nvSpPr>
          <p:cNvPr id="9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8DDD6-54AE-4D4C-B587-3A6F5CCFC7A2}" type="datetimeFigureOut">
              <a:rPr lang="uk-UA"/>
              <a:pPr>
                <a:defRPr/>
              </a:pPr>
              <a:t>02.08.2018</a:t>
            </a:fld>
            <a:endParaRPr lang="uk-UA"/>
          </a:p>
        </p:txBody>
      </p:sp>
      <p:sp>
        <p:nvSpPr>
          <p:cNvPr id="10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1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0A359-79C8-44B2-9884-21E3B9A10A3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іліні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Місце для заголовка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en-US" smtClean="0"/>
          </a:p>
        </p:txBody>
      </p:sp>
      <p:sp>
        <p:nvSpPr>
          <p:cNvPr id="1029" name="Місце для тексту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smtClean="0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8D210D-8B6C-4ED7-B097-8E192FD3D792}" type="datetimeFigureOut">
              <a:rPr lang="uk-UA"/>
              <a:pPr>
                <a:defRPr/>
              </a:pPr>
              <a:t>02.08.2018</a:t>
            </a:fld>
            <a:endParaRPr lang="uk-UA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3B3A2A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0676A5D3-583A-4FE1-83C5-71148DD8EF5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  <p:grpSp>
        <p:nvGrpSpPr>
          <p:cNvPr id="2" name="Групувати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іліні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іліні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9C007F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9C007F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68007F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image" Target="../media/image4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.png"/><Relationship Id="rId4" Type="http://schemas.openxmlformats.org/officeDocument/2006/relationships/image" Target="../media/image5.w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.png"/><Relationship Id="rId4" Type="http://schemas.openxmlformats.org/officeDocument/2006/relationships/image" Target="../media/image6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3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.png"/><Relationship Id="rId4" Type="http://schemas.openxmlformats.org/officeDocument/2006/relationships/image" Target="../media/image8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.png"/><Relationship Id="rId4" Type="http://schemas.openxmlformats.org/officeDocument/2006/relationships/image" Target="../media/image9.wm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.png"/><Relationship Id="rId4" Type="http://schemas.openxmlformats.org/officeDocument/2006/relationships/image" Target="../media/image10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.png"/><Relationship Id="rId4" Type="http://schemas.openxmlformats.org/officeDocument/2006/relationships/image" Target="../media/image11.w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2.png"/><Relationship Id="rId4" Type="http://schemas.openxmlformats.org/officeDocument/2006/relationships/image" Target="../media/image12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2.png"/><Relationship Id="rId4" Type="http://schemas.openxmlformats.org/officeDocument/2006/relationships/image" Target="../media/image13.wmf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268760"/>
            <a:ext cx="61206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/>
              <a:t>ТЕМА 1</a:t>
            </a:r>
          </a:p>
          <a:p>
            <a:pPr algn="ctr"/>
            <a:endParaRPr lang="uk-UA" sz="4000" b="1" dirty="0" smtClean="0"/>
          </a:p>
          <a:p>
            <a:pPr algn="ctr"/>
            <a:r>
              <a:rPr lang="uk-UA" sz="4000" b="1" dirty="0" smtClean="0"/>
              <a:t>Фінансовий </a:t>
            </a:r>
            <a:r>
              <a:rPr lang="uk-UA" sz="4000" b="1" dirty="0"/>
              <a:t>аналіз: теоретичні засади, загальна схема проведення</a:t>
            </a:r>
            <a:endParaRPr lang="uk-UA" sz="40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0015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166280"/>
              </p:ext>
            </p:extLst>
          </p:nvPr>
        </p:nvGraphicFramePr>
        <p:xfrm>
          <a:off x="467544" y="1006144"/>
          <a:ext cx="8280920" cy="5577798"/>
        </p:xfrm>
        <a:graphic>
          <a:graphicData uri="http://schemas.openxmlformats.org/drawingml/2006/table">
            <a:tbl>
              <a:tblPr/>
              <a:tblGrid>
                <a:gridCol w="1152128"/>
                <a:gridCol w="144016"/>
                <a:gridCol w="6984776"/>
              </a:tblGrid>
              <a:tr h="603462"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effectLst/>
                          <a:latin typeface="Times New Roman"/>
                          <a:ea typeface="Times New Roman"/>
                        </a:rPr>
                        <a:t>Користувачі </a:t>
                      </a:r>
                      <a:r>
                        <a:rPr lang="uk-UA" sz="1600" i="1" dirty="0" smtClean="0">
                          <a:effectLst/>
                          <a:latin typeface="Times New Roman"/>
                          <a:ea typeface="Times New Roman"/>
                        </a:rPr>
                        <a:t>інформації</a:t>
                      </a:r>
                      <a:endParaRPr lang="uk-UA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effectLst/>
                          <a:latin typeface="Times New Roman"/>
                          <a:ea typeface="Times New Roman"/>
                        </a:rPr>
                        <a:t>Сфера економічних інтересів в оцінці фінансової діяльності</a:t>
                      </a:r>
                      <a:endParaRPr lang="uk-UA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865">
                <a:tc gridSpan="3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</a:rPr>
                        <a:t>Зовнішні:</a:t>
                      </a:r>
                      <a:endParaRPr lang="uk-UA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150865">
                <a:tc gridSpan="3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i="1">
                          <a:effectLst/>
                          <a:latin typeface="Times New Roman"/>
                          <a:ea typeface="Times New Roman"/>
                        </a:rPr>
                        <a:t>1. Безпосередньо зацікавлені в інформації фінансового аналізу</a:t>
                      </a:r>
                      <a:endParaRPr lang="uk-UA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1357789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Банки та кредитори</a:t>
                      </a: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Оцінка складу та структури активів підприємства.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Аналіз фінансового </a:t>
                      </a:r>
                      <a:r>
                        <a:rPr lang="uk-UA" sz="1600" dirty="0" smtClean="0">
                          <a:effectLst/>
                          <a:latin typeface="Times New Roman"/>
                          <a:ea typeface="Times New Roman"/>
                        </a:rPr>
                        <a:t>стану, платоспроможності </a:t>
                      </a: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та фінансової стійкості.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Оцінка ефективності використання власного та залученого капіталу.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Аналіз складу та структури дебіторської і кредиторської заборгованості.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Оцінка розрахунків за раніше отриманими </a:t>
                      </a:r>
                      <a:r>
                        <a:rPr lang="uk-UA" sz="1600" dirty="0" smtClean="0">
                          <a:effectLst/>
                          <a:latin typeface="Times New Roman"/>
                          <a:ea typeface="Times New Roman"/>
                        </a:rPr>
                        <a:t>кредитами </a:t>
                      </a: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і позиками</a:t>
                      </a: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754327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Поста-чальники та покупці</a:t>
                      </a: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Оцінка ліквідності поточних зобов’язань.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Наявність простроченої дебіторської і кредиторської заборгованості.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Аналіз структури оборотних активів.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Оцінка платоспроможності та фінансової стійкості</a:t>
                      </a: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01731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Податкові органи</a:t>
                      </a: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/>
                          <a:ea typeface="Times New Roman"/>
                        </a:rPr>
                        <a:t>Оцінка достовірності даних про базу оподаткування, нарахування податків і їх перерахування в бюджет</a:t>
                      </a: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1056058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/>
                          <a:ea typeface="Times New Roman"/>
                        </a:rPr>
                        <a:t>Інвестори</a:t>
                      </a: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spc="-20" dirty="0">
                          <a:effectLst/>
                          <a:latin typeface="Times New Roman"/>
                          <a:ea typeface="Times New Roman"/>
                        </a:rPr>
                        <a:t>Оцінка фінансового </a:t>
                      </a:r>
                      <a:r>
                        <a:rPr lang="uk-UA" sz="1600" spc="-20" dirty="0" smtClean="0">
                          <a:effectLst/>
                          <a:latin typeface="Times New Roman"/>
                          <a:ea typeface="Times New Roman"/>
                        </a:rPr>
                        <a:t>стану, </a:t>
                      </a:r>
                      <a:r>
                        <a:rPr lang="uk-UA" sz="1600" spc="-20" dirty="0">
                          <a:effectLst/>
                          <a:latin typeface="Times New Roman"/>
                          <a:ea typeface="Times New Roman"/>
                        </a:rPr>
                        <a:t>ефективності використання </a:t>
                      </a:r>
                      <a:r>
                        <a:rPr lang="uk-UA" sz="1600" spc="-20" dirty="0" smtClean="0">
                          <a:effectLst/>
                          <a:latin typeface="Times New Roman"/>
                          <a:ea typeface="Times New Roman"/>
                        </a:rPr>
                        <a:t>капіталу</a:t>
                      </a:r>
                      <a:r>
                        <a:rPr lang="uk-UA" sz="1600" spc="-20" dirty="0">
                          <a:effectLst/>
                          <a:latin typeface="Times New Roman"/>
                          <a:ea typeface="Times New Roman"/>
                        </a:rPr>
                        <a:t>, дебіторської і кредиторської заборгованості, майна </a:t>
                      </a:r>
                      <a:r>
                        <a:rPr lang="uk-UA" sz="1600" spc="-20" dirty="0" smtClean="0">
                          <a:effectLst/>
                          <a:latin typeface="Times New Roman"/>
                          <a:ea typeface="Times New Roman"/>
                        </a:rPr>
                        <a:t>підприємства.</a:t>
                      </a:r>
                      <a:endParaRPr lang="uk-UA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Аналіз ступеня ліквідності погашення </a:t>
                      </a:r>
                      <a:r>
                        <a:rPr lang="uk-UA" sz="1600" dirty="0" smtClean="0">
                          <a:effectLst/>
                          <a:latin typeface="Times New Roman"/>
                          <a:ea typeface="Times New Roman"/>
                        </a:rPr>
                        <a:t>зобов’язань</a:t>
                      </a: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, фінансової стійкості.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Аналіз ефективності </a:t>
                      </a:r>
                      <a:r>
                        <a:rPr lang="uk-UA" sz="1600" dirty="0" smtClean="0">
                          <a:effectLst/>
                          <a:latin typeface="Times New Roman"/>
                          <a:ea typeface="Times New Roman"/>
                        </a:rPr>
                        <a:t>фінансових </a:t>
                      </a: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вкладень за рахунок власних </a:t>
                      </a:r>
                      <a:r>
                        <a:rPr lang="uk-UA" sz="1600" dirty="0" smtClean="0">
                          <a:effectLst/>
                          <a:latin typeface="Times New Roman"/>
                          <a:ea typeface="Times New Roman"/>
                        </a:rPr>
                        <a:t>коштів</a:t>
                      </a:r>
                      <a:endParaRPr lang="uk-UA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19" y="279321"/>
            <a:ext cx="864096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Таблиця 1.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Зміст фінансового аналізу для різних користувачів інформації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6595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06716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793547"/>
              </p:ext>
            </p:extLst>
          </p:nvPr>
        </p:nvGraphicFramePr>
        <p:xfrm>
          <a:off x="683568" y="817706"/>
          <a:ext cx="7848872" cy="5266944"/>
        </p:xfrm>
        <a:graphic>
          <a:graphicData uri="http://schemas.openxmlformats.org/drawingml/2006/table">
            <a:tbl>
              <a:tblPr/>
              <a:tblGrid>
                <a:gridCol w="1481393"/>
                <a:gridCol w="6367479"/>
              </a:tblGrid>
              <a:tr h="198755"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2. Опосередковано зацікавлені в інформації фінансового аналізу задля захисту інтересів першої групи користувачів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Юристи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/>
                          <a:ea typeface="Times New Roman"/>
                        </a:rPr>
                        <a:t>Оцінка виконання умов контрактів.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/>
                          <a:ea typeface="Times New Roman"/>
                        </a:rPr>
                        <a:t>Дотримування законодавчих норм при розподіленні прибутку та виплаті дивідендів.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/>
                          <a:ea typeface="Times New Roman"/>
                        </a:rPr>
                        <a:t>Визначення умов пенсійного забезпечення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Преса та інформаційні агенства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/>
                          <a:ea typeface="Times New Roman"/>
                        </a:rPr>
                        <a:t>Оцінка тенденцій розвитку та аналіз діяльності окремих підприємств та галузей.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 spc="-30" dirty="0">
                          <a:effectLst/>
                          <a:latin typeface="Times New Roman"/>
                          <a:ea typeface="Times New Roman"/>
                        </a:rPr>
                        <a:t>Порівняльний аналіз та оцінка результатів діяльності на галузевому рівні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 spc="-20" dirty="0">
                          <a:effectLst/>
                          <a:latin typeface="Times New Roman"/>
                          <a:ea typeface="Times New Roman"/>
                        </a:rPr>
                        <a:t>Фондові біржі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Оцінка перспектив діяльності акціонерних товариств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Органи статистики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/>
                          <a:ea typeface="Times New Roman"/>
                        </a:rPr>
                        <a:t>Оцінка тенденції розвитку окремих галузей, регіонів.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/>
                          <a:ea typeface="Times New Roman"/>
                        </a:rPr>
                        <a:t>Формування статистичних узагальнень за галузями.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 spc="-30" dirty="0">
                          <a:effectLst/>
                          <a:latin typeface="Times New Roman"/>
                          <a:ea typeface="Times New Roman"/>
                        </a:rPr>
                        <a:t>Порівняльний аналіз й оцінка результатів діяльності на галузевому рівні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19" y="433209"/>
            <a:ext cx="86409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Продовження табл. 1. 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7079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002537"/>
              </p:ext>
            </p:extLst>
          </p:nvPr>
        </p:nvGraphicFramePr>
        <p:xfrm>
          <a:off x="467544" y="861864"/>
          <a:ext cx="8280920" cy="5559552"/>
        </p:xfrm>
        <a:graphic>
          <a:graphicData uri="http://schemas.openxmlformats.org/drawingml/2006/table">
            <a:tbl>
              <a:tblPr/>
              <a:tblGrid>
                <a:gridCol w="1025955"/>
                <a:gridCol w="7254965"/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</a:rPr>
                        <a:t>Внутрішні:</a:t>
                      </a:r>
                      <a:endParaRPr lang="uk-UA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spc="-40" dirty="0" err="1" smtClean="0">
                          <a:effectLst/>
                          <a:latin typeface="Times New Roman"/>
                          <a:ea typeface="Times New Roman"/>
                        </a:rPr>
                        <a:t>Праців-ники</a:t>
                      </a:r>
                      <a:r>
                        <a:rPr lang="uk-UA" sz="1600" spc="-60" dirty="0" smtClean="0">
                          <a:effectLst/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uk-UA" sz="1600" dirty="0" err="1" smtClean="0">
                          <a:effectLst/>
                          <a:latin typeface="Times New Roman"/>
                          <a:ea typeface="Times New Roman"/>
                        </a:rPr>
                        <a:t>підпри-ємства</a:t>
                      </a:r>
                      <a:endParaRPr lang="uk-UA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Оцінка динаміки обсягу продаж, витрат на виробництво продукції, виконання виробничих завдань.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Дотримання трудового законодавства з оплати праці.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Надання трудових і соціальних пільг за рахунок чистого </a:t>
                      </a:r>
                      <a:r>
                        <a:rPr lang="uk-UA" sz="1600" dirty="0" smtClean="0">
                          <a:effectLst/>
                          <a:latin typeface="Times New Roman"/>
                          <a:ea typeface="Times New Roman"/>
                        </a:rPr>
                        <a:t>прибутку</a:t>
                      </a:r>
                      <a:endParaRPr lang="uk-UA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/>
                          <a:ea typeface="Times New Roman"/>
                        </a:rPr>
                        <a:t>Власники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Оцінка доцільності проведених витрат і досягнутих фінансових результатів, фінансової стійкості та конкурентоспроможності, можливостей і перспектив подальшого розвитку ефективності використання залучених засобів.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Виявлених збитків, невиробничих витрат і втрат.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Складання обґрунтованих прогнозів фінансової стійкості.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Оцінка стабільності фінансового стану і майбутніх перспектив збереження стабільного розвитку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spc="-20" dirty="0" err="1" smtClean="0">
                          <a:effectLst/>
                          <a:latin typeface="Times New Roman"/>
                          <a:ea typeface="Times New Roman"/>
                        </a:rPr>
                        <a:t>Акціоне-ри</a:t>
                      </a:r>
                      <a:endParaRPr lang="uk-UA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Аналіз складу управлінських витрат і оцінка їх доцільності.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Аналіз формування прибутку, що залишається </a:t>
                      </a:r>
                      <a:r>
                        <a:rPr lang="uk-UA" sz="1600" dirty="0" smtClean="0">
                          <a:effectLst/>
                          <a:latin typeface="Times New Roman"/>
                          <a:ea typeface="Times New Roman"/>
                        </a:rPr>
                        <a:t>для </a:t>
                      </a: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виплати дивідендів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Аналіз збитків, непродуктивних витрат і втрат.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Структурний аналіз витрачання прибутку на накопичення та використання.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Оцінка ефективності дивідендної політики, що здійснюється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spc="-20" dirty="0" err="1" smtClean="0">
                          <a:effectLst/>
                          <a:latin typeface="Times New Roman"/>
                          <a:ea typeface="Times New Roman"/>
                        </a:rPr>
                        <a:t>Проф-спілки</a:t>
                      </a:r>
                      <a:endParaRPr lang="uk-UA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Інформація для визначення вимог щодо заробітної плати та умов трудових угод.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/>
                          <a:ea typeface="Times New Roman"/>
                        </a:rPr>
                        <a:t>Оцінка тенденцій розвитку галузі, до якої відноситься підприємство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40466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519" y="433209"/>
            <a:ext cx="86409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Продовження табл. 1. 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409850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41334" y="2420888"/>
            <a:ext cx="72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i="1" dirty="0" smtClean="0"/>
              <a:t>2</a:t>
            </a:r>
            <a:r>
              <a:rPr lang="uk-UA" sz="3200" b="1" i="1" dirty="0"/>
              <a:t>. Джерела інформації та інструментарій для проведення фінансового аналізу</a:t>
            </a:r>
            <a:endParaRPr lang="uk-UA" sz="32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71260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473746"/>
            <a:ext cx="73448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Показники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фінансової звітності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дозволяють в загальному оцінити рівень розвитку суб’єкта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господарювання. </a:t>
            </a:r>
          </a:p>
          <a:p>
            <a:pPr algn="ctr"/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Перш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ніж користуватися інформацією бухгалтерських звітів, необхідно переконатися 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в її достовірності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впевнитися у правильності заповнення і точності зроблених арифметичних підрахунків при визначенні окремих показників. 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49957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748883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При використанні фінансової звітності, проводячи аналіз, </a:t>
            </a:r>
            <a:r>
              <a:rPr lang="uk-UA" sz="3200" b="1" i="1" dirty="0">
                <a:latin typeface="Times New Roman" pitchFamily="18" charset="0"/>
                <a:cs typeface="Times New Roman" pitchFamily="18" charset="0"/>
              </a:rPr>
              <a:t>необхідно знати та розуміти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uk-UA" sz="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економічну 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природу статей звітності та загальних принципів їх 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формування;</a:t>
            </a:r>
          </a:p>
          <a:p>
            <a:pPr marL="457200" indent="-457200" algn="just">
              <a:buFontTx/>
              <a:buChar char="-"/>
            </a:pPr>
            <a:endParaRPr lang="uk-UA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зміст основних аналітичних взаємозв’язків показників фінансової 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звітності;</a:t>
            </a:r>
          </a:p>
          <a:p>
            <a:pPr marL="457200" indent="-457200" algn="just">
              <a:buFontTx/>
              <a:buChar char="-"/>
            </a:pPr>
            <a:endParaRPr lang="uk-UA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обмеження та взаємозв’язки, притаманні 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балансу.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403196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01164"/>
            <a:ext cx="784887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Обмеження притаманні балансу:</a:t>
            </a:r>
            <a:endParaRPr lang="uk-UA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1. Баланс історичний 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за своєю природою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: в ньому зафіксовано підсумки господарської діяльності до моменту його складання, але не </a:t>
            </a:r>
            <a:r>
              <a:rPr lang="uk-UA" sz="2800" u="sng" dirty="0">
                <a:latin typeface="Times New Roman" pitchFamily="18" charset="0"/>
                <a:cs typeface="Times New Roman" pitchFamily="18" charset="0"/>
              </a:rPr>
              <a:t>причини та фактори ситуації, що склалася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. Це потребує врахування різноманітних додаткових факторів, які не включаються у звітність і не завжди носять фінансовий характер і мають вартісну оцінку (інфляція, політичні зміни, професійна підготовка персоналу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85850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340768"/>
            <a:ext cx="69127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uk-UA" sz="2800" u="sng" dirty="0" smtClean="0">
                <a:latin typeface="Times New Roman" pitchFamily="18" charset="0"/>
                <a:cs typeface="Times New Roman" pitchFamily="18" charset="0"/>
              </a:rPr>
              <a:t>Баланс, </a:t>
            </a:r>
            <a:r>
              <a:rPr lang="uk-UA" sz="2800" u="sng" dirty="0">
                <a:latin typeface="Times New Roman" pitchFamily="18" charset="0"/>
                <a:cs typeface="Times New Roman" pitchFamily="18" charset="0"/>
              </a:rPr>
              <a:t>який розглядається ізольовано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не забезпечує просторового порівняння, відповідно повинен доповнюватися оглядом аналогічних показників, їх середньогалузевими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індикаторами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uk-UA" sz="2800" u="sng" dirty="0" smtClean="0">
                <a:latin typeface="Times New Roman" pitchFamily="18" charset="0"/>
                <a:cs typeface="Times New Roman" pitchFamily="18" charset="0"/>
              </a:rPr>
              <a:t>Інтерпретація балансових </a:t>
            </a:r>
            <a:r>
              <a:rPr lang="uk-UA" sz="2800" u="sng" dirty="0">
                <a:latin typeface="Times New Roman" pitchFamily="18" charset="0"/>
                <a:cs typeface="Times New Roman" pitchFamily="18" charset="0"/>
              </a:rPr>
              <a:t>показників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можлива тільки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із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залученням даних про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обороти по статтях.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83695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36933"/>
            <a:ext cx="77048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uk-UA" sz="3200" u="sng" dirty="0" smtClean="0">
                <a:latin typeface="Times New Roman" pitchFamily="18" charset="0"/>
                <a:cs typeface="Times New Roman" pitchFamily="18" charset="0"/>
              </a:rPr>
              <a:t>Баланс – </a:t>
            </a:r>
            <a:r>
              <a:rPr lang="uk-UA" sz="3200" u="sng" dirty="0">
                <a:latin typeface="Times New Roman" pitchFamily="18" charset="0"/>
                <a:cs typeface="Times New Roman" pitchFamily="18" charset="0"/>
              </a:rPr>
              <a:t>зведення </a:t>
            </a:r>
            <a:r>
              <a:rPr lang="uk-UA" sz="3200" u="sng" dirty="0" err="1">
                <a:latin typeface="Times New Roman" pitchFamily="18" charset="0"/>
                <a:cs typeface="Times New Roman" pitchFamily="18" charset="0"/>
              </a:rPr>
              <a:t>моментних</a:t>
            </a:r>
            <a:r>
              <a:rPr lang="uk-UA" sz="3200" u="sng" dirty="0">
                <a:latin typeface="Times New Roman" pitchFamily="18" charset="0"/>
                <a:cs typeface="Times New Roman" pitchFamily="18" charset="0"/>
              </a:rPr>
              <a:t> даних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на кінець звітного періоду і у зв’язку з цим не відображає адекватно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стану засобів та зобов’язань підприємства протягом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звітного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періоду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uk-UA" sz="3200" u="sng" dirty="0" smtClean="0">
                <a:latin typeface="Times New Roman" pitchFamily="18" charset="0"/>
                <a:cs typeface="Times New Roman" pitchFamily="18" charset="0"/>
              </a:rPr>
              <a:t>Валюта балансу </a:t>
            </a:r>
            <a:r>
              <a:rPr lang="uk-UA" sz="3200" u="sng" dirty="0">
                <a:latin typeface="Times New Roman" pitchFamily="18" charset="0"/>
                <a:cs typeface="Times New Roman" pitchFamily="18" charset="0"/>
              </a:rPr>
              <a:t>не відображає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суми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засобів, якою реально володіє підприємство, </a:t>
            </a:r>
            <a:r>
              <a:rPr lang="uk-UA" sz="3200" u="sng" dirty="0">
                <a:latin typeface="Times New Roman" pitchFamily="18" charset="0"/>
                <a:cs typeface="Times New Roman" pitchFamily="18" charset="0"/>
              </a:rPr>
              <a:t>її ринкової оцінки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98226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411531"/>
              </p:ext>
            </p:extLst>
          </p:nvPr>
        </p:nvGraphicFramePr>
        <p:xfrm>
          <a:off x="2268876" y="1629366"/>
          <a:ext cx="4835525" cy="38404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282440"/>
                <a:gridCol w="553085"/>
              </a:tblGrid>
              <a:tr h="51435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400" i="1" dirty="0">
                          <a:effectLst/>
                          <a:latin typeface="Times New Roman"/>
                          <a:ea typeface="Times New Roman"/>
                        </a:rPr>
                        <a:t>А = </a:t>
                      </a:r>
                      <a:r>
                        <a:rPr lang="uk-UA" sz="2400" i="1" dirty="0" smtClean="0">
                          <a:effectLst/>
                          <a:latin typeface="Times New Roman"/>
                          <a:ea typeface="Times New Roman"/>
                        </a:rPr>
                        <a:t>П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195" indent="348615"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7" y="362362"/>
            <a:ext cx="8352928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uk-UA" sz="2800" b="1" i="1" dirty="0" smtClean="0"/>
              <a:t>Взаємозв’язки, </a:t>
            </a:r>
            <a:r>
              <a:rPr lang="uk-UA" sz="2800" b="1" i="1" dirty="0"/>
              <a:t>притаманні балансу:</a:t>
            </a:r>
            <a:endParaRPr lang="uk-UA" sz="2800" b="1" dirty="0"/>
          </a:p>
          <a:p>
            <a:pPr marL="0" marR="0" lvl="0" indent="3492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 Сума підсумків всіх розділів активу балансу дорівнює сумі підсумків всіх розділів його пасивів.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875714"/>
              </p:ext>
            </p:extLst>
          </p:nvPr>
        </p:nvGraphicFramePr>
        <p:xfrm>
          <a:off x="1967769" y="3285550"/>
          <a:ext cx="4835525" cy="38404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282440"/>
                <a:gridCol w="553085"/>
              </a:tblGrid>
              <a:tr h="0">
                <a:tc>
                  <a:txBody>
                    <a:bodyPr/>
                    <a:lstStyle/>
                    <a:p>
                      <a:pPr marL="36195" indent="348615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effectLst/>
                          <a:latin typeface="Times New Roman"/>
                          <a:ea typeface="Times New Roman"/>
                        </a:rPr>
                        <a:t>АІ ≤ </a:t>
                      </a:r>
                      <a:r>
                        <a:rPr lang="uk-UA" sz="2400" i="1" dirty="0" smtClean="0">
                          <a:effectLst/>
                          <a:latin typeface="Times New Roman"/>
                          <a:ea typeface="Times New Roman"/>
                        </a:rPr>
                        <a:t>ПІ,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195" indent="348615"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39552" y="2084655"/>
            <a:ext cx="820891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92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lang="uk-UA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 Сума власних засобів 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нормально </a:t>
            </a:r>
            <a:r>
              <a:rPr lang="uk-UA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функціонуючого підприємства, як правило перевищує величину необоротних активів.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3646765"/>
            <a:ext cx="80648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де АІ – підсумок 1-го розділу активу балансу підприємства, ПІ – підсумок 1-го розділу пасиву балансу підприємства.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700817"/>
              </p:ext>
            </p:extLst>
          </p:nvPr>
        </p:nvGraphicFramePr>
        <p:xfrm>
          <a:off x="2051720" y="5373782"/>
          <a:ext cx="4835525" cy="38404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282440"/>
                <a:gridCol w="553085"/>
              </a:tblGrid>
              <a:tr h="0">
                <a:tc>
                  <a:txBody>
                    <a:bodyPr/>
                    <a:lstStyle/>
                    <a:p>
                      <a:pPr marL="36195" indent="348615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 smtClean="0">
                          <a:effectLst/>
                          <a:latin typeface="Times New Roman"/>
                          <a:ea typeface="Times New Roman"/>
                        </a:rPr>
                        <a:t>А(ІІ + ІІІ) </a:t>
                      </a:r>
                      <a:r>
                        <a:rPr lang="uk-UA" sz="2400" i="1" dirty="0">
                          <a:effectLst/>
                          <a:latin typeface="Times New Roman"/>
                          <a:ea typeface="Times New Roman"/>
                        </a:rPr>
                        <a:t>&gt; П </a:t>
                      </a:r>
                      <a:r>
                        <a:rPr lang="uk-UA" sz="2400" i="1" dirty="0" smtClean="0">
                          <a:effectLst/>
                          <a:latin typeface="Times New Roman"/>
                          <a:ea typeface="Times New Roman"/>
                        </a:rPr>
                        <a:t>(ІІ +ІІІ </a:t>
                      </a:r>
                      <a:r>
                        <a:rPr lang="uk-UA" sz="2400" i="1" dirty="0">
                          <a:effectLst/>
                          <a:latin typeface="Times New Roman"/>
                          <a:ea typeface="Times New Roman"/>
                        </a:rPr>
                        <a:t>+ ІV</a:t>
                      </a:r>
                      <a:r>
                        <a:rPr lang="uk-UA" sz="2400" i="1" dirty="0" smtClean="0">
                          <a:effectLst/>
                          <a:latin typeface="Times New Roman"/>
                          <a:ea typeface="Times New Roman"/>
                        </a:rPr>
                        <a:t>),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195" indent="348615"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39552" y="4398203"/>
            <a:ext cx="821979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92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 Загальна сума оборотних активів перевищує величину залученого капіталу.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7" y="5807005"/>
            <a:ext cx="80648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де А(ІІ + ІІІ) – підсумки 2-го та 3-го розділів активу балансу підприємства, П(ІІ + ІІІ+ІV) – підсумки 2-го, 3-го і 4-го розділів пасиву балансу підприємства</a:t>
            </a:r>
            <a:endParaRPr lang="uk-UA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17849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760617"/>
            <a:ext cx="748883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</a:t>
            </a:r>
            <a:r>
              <a:rPr lang="uk-UA" sz="2800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. Значення, завдання та види фінансового </a:t>
            </a:r>
            <a:r>
              <a:rPr lang="uk-UA" sz="2800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аналізу</a:t>
            </a:r>
          </a:p>
          <a:p>
            <a:endParaRPr lang="uk-UA" sz="2800" dirty="0"/>
          </a:p>
          <a:p>
            <a:pPr algn="just"/>
            <a:r>
              <a:rPr lang="uk-UA" sz="2800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uk-UA" sz="2800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. Джерела інформації та інструментарій для проведення фінансового </a:t>
            </a:r>
            <a:r>
              <a:rPr lang="uk-UA" sz="2800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аналізу</a:t>
            </a:r>
          </a:p>
          <a:p>
            <a:endParaRPr lang="uk-UA" sz="2800" dirty="0"/>
          </a:p>
          <a:p>
            <a:pPr algn="just"/>
            <a:r>
              <a:rPr lang="uk-UA" sz="2800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3</a:t>
            </a:r>
            <a:r>
              <a:rPr lang="uk-UA" sz="2800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. Методики фінансового </a:t>
            </a:r>
            <a:r>
              <a:rPr lang="uk-UA" sz="2800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аналізу</a:t>
            </a:r>
            <a:endParaRPr lang="uk-UA" sz="28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5790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218232"/>
            <a:ext cx="75608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Інструментарій фінансового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аналізу</a:t>
            </a:r>
          </a:p>
          <a:p>
            <a:pPr lvl="0"/>
            <a:endParaRPr lang="uk-UA" sz="2400" b="1" i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1. Абсолютні показники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– оцінка найважливіших результативних статей звітності (доходів, чистого прибутку, суми активів, величини власного капіталу, зобов’язань тощо); дозволяє оцінити статті звітності в статиці та динаміці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2. Відносні показники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(коефіцієнти) –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розрахунок співвідношень між окремими статтями звітності, визначення взаємозв’язку між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показниками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67279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772816"/>
            <a:ext cx="74168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3. Горизонтальний аналіз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– надає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можливість виявити тенденції зміни окремих статей (груп статей) звітності в динаміці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Вертикальний аналіз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– розрахунок структури підсумкових і проміжних статей звітності та складання динамічних рядів; 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95437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2659559"/>
            <a:ext cx="6446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/>
              <a:t>3</a:t>
            </a:r>
            <a:r>
              <a:rPr lang="uk-UA" sz="3200" b="1" i="1" dirty="0"/>
              <a:t>. Методики фінансового аналізу</a:t>
            </a:r>
            <a:endParaRPr lang="uk-UA" sz="32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46789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515556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Фінансовий аналіз проводиться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у два етапи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buAutoNum type="arabicPeriod"/>
            </a:pPr>
            <a:r>
              <a:rPr lang="uk-UA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Експрес-аналіз фінансово-майнового стану (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призначений для простої і наочної оцінки фінансового стану суб’єкта господарювання</a:t>
            </a:r>
            <a:r>
              <a:rPr lang="uk-UA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342900" lvl="0" indent="-342900" algn="just">
              <a:buAutoNum type="arabicPeriod"/>
            </a:pPr>
            <a:endParaRPr lang="uk-UA" sz="2400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Tx/>
              <a:buAutoNum type="arabicPeriod"/>
            </a:pPr>
            <a:r>
              <a:rPr lang="uk-UA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Поглиблений </a:t>
            </a:r>
            <a:r>
              <a:rPr lang="uk-UA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фінансовий аналіз (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передбачає детальну характеристику підприємства, результатів його діяльності у звітному періоді, а також прогноз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uk-UA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37839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908720"/>
            <a:ext cx="727280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Етап 1. Експрес-аналіз </a:t>
            </a:r>
            <a:r>
              <a:rPr lang="uk-UA" sz="3200" b="1" i="1" dirty="0">
                <a:latin typeface="Times New Roman" pitchFamily="18" charset="0"/>
                <a:cs typeface="Times New Roman" pitchFamily="18" charset="0"/>
              </a:rPr>
              <a:t>фінансово-майнового 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стану</a:t>
            </a:r>
          </a:p>
          <a:p>
            <a:endParaRPr lang="uk-UA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Основним завданням експрес-аналізу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є проведення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загальної оцінки фінансово-майнового стану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суб’єкта господарювання, виявлення основних тенденцій його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зміни</a:t>
            </a:r>
          </a:p>
          <a:p>
            <a:pPr algn="just"/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Експрес-аналіз проводиться за даними фінансової звітності, а отже, орієнтований в основному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на зовнішніх користувачів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37489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980728"/>
            <a:ext cx="756084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Етапи експрес-аналізу:</a:t>
            </a:r>
          </a:p>
          <a:p>
            <a:pPr algn="just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Етап 1. Підготовчий.</a:t>
            </a: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1.1.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Перевірка джерел інформації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– це аналітична процедура, під час якої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встановлюється достовірність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повнота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наданої інформаційної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бази.</a:t>
            </a: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1.2. Ознайомлення з висновком 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аудитора (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підтвердження достовірності наданої інформаційної бази.  Розкриття частини показників діяльності підприємства у аудиторському висновку). 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55262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426112"/>
            <a:ext cx="7272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1.3. 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Опрацювання облікової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політики суб’єкта господарювання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Показники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діяльності підприємства залежать від обраних елементів облікової політики і, відповідно, можуть змінюватися зі зміною її положень.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26246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052736"/>
            <a:ext cx="69127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Етап 2. Ознайомлення з даними балансу</a:t>
            </a:r>
          </a:p>
          <a:p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2.1.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Загальне ознайомлення </a:t>
            </a:r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з даними балансу. </a:t>
            </a:r>
            <a:endParaRPr lang="uk-UA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Оцінюється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зміна </a:t>
            </a:r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валюти балансу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формується уявлення про діяльність підприємства, виявляються зміни у складі майна та джерелах його утворення, встановлюються зв’язки між різними показниками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 Будується аналітичний баланс.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39360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055633"/>
            <a:ext cx="74888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Аналітичний баланс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підприємства формується шляхом перегрупування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та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 / або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агрегування окремих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статей, розділів балансу для надання балансу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форми, придатної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для аналізу, 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що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сприяє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- підвищенню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реальності балансових 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оцінок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(врахування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впливу інфляційного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фактору);</a:t>
            </a:r>
          </a:p>
          <a:p>
            <a:pPr marL="342900" lvl="0" indent="-342900" algn="just">
              <a:buFontTx/>
              <a:buChar char="-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наданню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наочності у виявленні взаємозв’язків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та закономірностей, властивих даному суб’єкту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 algn="just">
              <a:buFontTx/>
              <a:buChar char="-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забезпечення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можливості просторово-часових співставлень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 algn="just">
              <a:buFontTx/>
              <a:buChar char="-"/>
            </a:pP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полегшенню розрахунку основних аналітичних показників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та коефіцієнтів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45775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424320"/>
              </p:ext>
            </p:extLst>
          </p:nvPr>
        </p:nvGraphicFramePr>
        <p:xfrm>
          <a:off x="323528" y="1244688"/>
          <a:ext cx="8496945" cy="499262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832315"/>
                <a:gridCol w="596277"/>
                <a:gridCol w="783309"/>
                <a:gridCol w="707383"/>
                <a:gridCol w="894415"/>
                <a:gridCol w="968950"/>
                <a:gridCol w="894415"/>
                <a:gridCol w="819881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 dirty="0" smtClean="0">
                          <a:effectLst/>
                          <a:latin typeface="Times New Roman"/>
                          <a:ea typeface="Times New Roman"/>
                        </a:rPr>
                        <a:t>Розділи балансу</a:t>
                      </a:r>
                      <a:endParaRPr lang="uk-UA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 dirty="0">
                          <a:effectLst/>
                          <a:latin typeface="Times New Roman"/>
                          <a:ea typeface="Times New Roman"/>
                        </a:rPr>
                        <a:t>На початок періоду</a:t>
                      </a:r>
                      <a:endParaRPr lang="uk-UA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>
                          <a:effectLst/>
                          <a:latin typeface="Times New Roman"/>
                          <a:ea typeface="Times New Roman"/>
                        </a:rPr>
                        <a:t>На кінець періоду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>
                          <a:effectLst/>
                          <a:latin typeface="Times New Roman"/>
                          <a:ea typeface="Times New Roman"/>
                        </a:rPr>
                        <a:t>Відхилення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>
                          <a:effectLst/>
                          <a:latin typeface="Times New Roman"/>
                          <a:ea typeface="Times New Roman"/>
                        </a:rPr>
                        <a:t>сума, тис. грн.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 dirty="0">
                          <a:effectLst/>
                          <a:latin typeface="Times New Roman"/>
                          <a:ea typeface="Times New Roman"/>
                        </a:rPr>
                        <a:t>питома вага, %</a:t>
                      </a:r>
                      <a:endParaRPr lang="uk-UA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>
                          <a:effectLst/>
                          <a:latin typeface="Times New Roman"/>
                          <a:ea typeface="Times New Roman"/>
                        </a:rPr>
                        <a:t>сума, тис. грн.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>
                          <a:effectLst/>
                          <a:latin typeface="Times New Roman"/>
                          <a:ea typeface="Times New Roman"/>
                        </a:rPr>
                        <a:t>питома вага, %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 dirty="0" err="1" smtClean="0">
                          <a:effectLst/>
                          <a:latin typeface="Times New Roman"/>
                          <a:ea typeface="Times New Roman"/>
                        </a:rPr>
                        <a:t>абсолют-не</a:t>
                      </a:r>
                      <a:r>
                        <a:rPr lang="uk-UA" sz="1400" i="1" dirty="0" smtClean="0">
                          <a:effectLst/>
                          <a:latin typeface="Times New Roman"/>
                          <a:ea typeface="Times New Roman"/>
                        </a:rPr>
                        <a:t>,</a:t>
                      </a:r>
                      <a:endParaRPr lang="uk-UA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 dirty="0">
                          <a:effectLst/>
                          <a:latin typeface="Times New Roman"/>
                          <a:ea typeface="Times New Roman"/>
                        </a:rPr>
                        <a:t>тис. </a:t>
                      </a:r>
                      <a:r>
                        <a:rPr lang="uk-UA" sz="1400" i="1" dirty="0" err="1">
                          <a:effectLst/>
                          <a:latin typeface="Times New Roman"/>
                          <a:ea typeface="Times New Roman"/>
                        </a:rPr>
                        <a:t>грн</a:t>
                      </a:r>
                      <a:endParaRPr lang="uk-UA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>
                          <a:effectLst/>
                          <a:latin typeface="Times New Roman"/>
                          <a:ea typeface="Times New Roman"/>
                        </a:rPr>
                        <a:t>відносне,%</a:t>
                      </a: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 dirty="0">
                          <a:effectLst/>
                          <a:latin typeface="Times New Roman"/>
                          <a:ea typeface="Times New Roman"/>
                        </a:rPr>
                        <a:t>пунктів </a:t>
                      </a:r>
                      <a:r>
                        <a:rPr lang="uk-UA" sz="1400" i="1" dirty="0" err="1">
                          <a:effectLst/>
                          <a:latin typeface="Times New Roman"/>
                          <a:ea typeface="Times New Roman"/>
                        </a:rPr>
                        <a:t>струк-тури</a:t>
                      </a:r>
                      <a:endParaRPr lang="uk-UA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8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effectLst/>
                          <a:latin typeface="Times New Roman"/>
                        </a:rPr>
                        <a:t>Актив балансу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Times New Roman"/>
                          <a:ea typeface="Times New Roman"/>
                        </a:rPr>
                        <a:t>1. Необоротні </a:t>
                      </a:r>
                      <a:r>
                        <a:rPr lang="uk-UA" sz="1400" dirty="0">
                          <a:effectLst/>
                          <a:latin typeface="Times New Roman"/>
                          <a:ea typeface="Times New Roman"/>
                        </a:rPr>
                        <a:t>активи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Times New Roman"/>
                          <a:ea typeface="Times New Roman"/>
                        </a:rPr>
                        <a:t>2. Оборотні </a:t>
                      </a:r>
                      <a:r>
                        <a:rPr lang="uk-UA" sz="1400" dirty="0">
                          <a:effectLst/>
                          <a:latin typeface="Times New Roman"/>
                          <a:ea typeface="Times New Roman"/>
                        </a:rPr>
                        <a:t>активи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Times New Roman"/>
                          <a:ea typeface="Times New Roman"/>
                        </a:rPr>
                        <a:t>3. Необоротні</a:t>
                      </a:r>
                      <a:r>
                        <a:rPr lang="uk-UA" sz="1400" baseline="0" dirty="0" smtClean="0">
                          <a:effectLst/>
                          <a:latin typeface="Times New Roman"/>
                          <a:ea typeface="Times New Roman"/>
                        </a:rPr>
                        <a:t> активи, утримувані для продажу, та групи вибуття</a:t>
                      </a:r>
                      <a:endParaRPr lang="uk-UA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b="1" dirty="0" smtClean="0">
                          <a:effectLst/>
                          <a:latin typeface="Times New Roman"/>
                          <a:ea typeface="Times New Roman"/>
                        </a:rPr>
                        <a:t>Разом</a:t>
                      </a:r>
                      <a:endParaRPr lang="uk-UA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8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effectLst/>
                          <a:latin typeface="Times New Roman"/>
                        </a:rPr>
                        <a:t>Пасив балансу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smtClean="0">
                          <a:effectLst/>
                          <a:latin typeface="Times New Roman"/>
                          <a:ea typeface="Times New Roman"/>
                        </a:rPr>
                        <a:t>1. Власний </a:t>
                      </a:r>
                      <a:r>
                        <a:rPr lang="uk-UA" sz="1400" dirty="0" smtClean="0">
                          <a:effectLst/>
                          <a:latin typeface="Times New Roman"/>
                          <a:ea typeface="Times New Roman"/>
                        </a:rPr>
                        <a:t>капітал</a:t>
                      </a:r>
                      <a:endParaRPr lang="uk-UA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Times New Roman"/>
                          <a:ea typeface="Times New Roman"/>
                        </a:rPr>
                        <a:t>2. Довгострокові  зобов’язання і забезпечення </a:t>
                      </a:r>
                      <a:endParaRPr lang="uk-UA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Times New Roman"/>
                          <a:ea typeface="Times New Roman"/>
                        </a:rPr>
                        <a:t>3. Поточні зобов’язання і забезпечення</a:t>
                      </a:r>
                      <a:endParaRPr lang="uk-UA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uk-UA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4. Зобов’язання, пов’язані з </a:t>
                      </a:r>
                      <a:r>
                        <a:rPr lang="uk-UA" sz="14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необо-ротними</a:t>
                      </a:r>
                      <a:r>
                        <a:rPr lang="uk-UA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 активами, утримуваними для продажу, та групами вибуття</a:t>
                      </a:r>
                      <a:endParaRPr lang="uk-UA" sz="14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  <a:latin typeface="Times New Roman"/>
                          <a:ea typeface="Times New Roman"/>
                        </a:rPr>
                        <a:t>Разом</a:t>
                      </a:r>
                      <a:endParaRPr lang="uk-UA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87624" y="586230"/>
            <a:ext cx="6111436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42792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Таблиця 2.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Аналітичний баланс підприємства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58419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588711"/>
            <a:ext cx="6192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i="1" dirty="0" smtClean="0"/>
              <a:t>1</a:t>
            </a:r>
            <a:r>
              <a:rPr lang="uk-UA" sz="3600" b="1" i="1" dirty="0"/>
              <a:t>. Значення, завдання та види фінансового аналізу</a:t>
            </a:r>
            <a:endParaRPr lang="uk-UA" sz="36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46863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830317"/>
            <a:ext cx="7488832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2.2. Оцінка ознак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“нормального” балансу 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AutoNum type="arabicParenR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валюта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балансу в кінці звітного періоду збільшилася порівняно з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початком;</a:t>
            </a:r>
          </a:p>
          <a:p>
            <a:pPr marL="457200" indent="-457200" algn="ctr"/>
            <a:endParaRPr lang="uk-UA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ВБ ↑</a:t>
            </a:r>
          </a:p>
          <a:p>
            <a:pPr algn="just"/>
            <a:endParaRPr lang="uk-UA" sz="15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2) темпи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приросту оборотних активів вищі, ніж темпи приросту необоротних активів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/>
            <a:endParaRPr lang="uk-UA" sz="15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ОбА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&gt;</a:t>
            </a:r>
            <a:r>
              <a:rPr lang="uk-UA" sz="1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uk-UA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55385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928670"/>
            <a:ext cx="7000924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uk-UA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uk-UA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3) власний капітал підприємства перевищує залучений і темпи його приросту вищі, ніж темпи приросту залученого капіталу;</a:t>
            </a:r>
          </a:p>
          <a:p>
            <a:pPr lvl="0" algn="just"/>
            <a:endParaRPr lang="uk-UA" sz="15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ВК &gt; ЗК</a:t>
            </a:r>
          </a:p>
          <a:p>
            <a:pPr lvl="0"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uk-UA" sz="1000" dirty="0" smtClean="0">
                <a:latin typeface="Times New Roman" pitchFamily="18" charset="0"/>
                <a:cs typeface="Times New Roman" pitchFamily="18" charset="0"/>
              </a:rPr>
              <a:t>ВК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&gt;  Т</a:t>
            </a:r>
            <a:r>
              <a:rPr lang="uk-UA" sz="1000" dirty="0" smtClean="0">
                <a:latin typeface="Times New Roman" pitchFamily="18" charset="0"/>
                <a:cs typeface="Times New Roman" pitchFamily="18" charset="0"/>
              </a:rPr>
              <a:t>ЗК</a:t>
            </a:r>
          </a:p>
          <a:p>
            <a:pPr lvl="0" algn="just"/>
            <a:endParaRPr lang="uk-UA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4) темпи приросту дебіторської і кредиторської заборгованості врівноважують один одного.</a:t>
            </a:r>
          </a:p>
          <a:p>
            <a:pPr lvl="0" algn="just"/>
            <a:endParaRPr lang="uk-UA" sz="15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uk-UA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uk-UA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ДЗ</a:t>
            </a:r>
            <a:r>
              <a:rPr lang="uk-UA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≈ Т</a:t>
            </a:r>
            <a:r>
              <a:rPr lang="uk-UA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КЗ</a:t>
            </a:r>
            <a:endParaRPr lang="uk-UA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424965"/>
            <a:ext cx="74168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2.3.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Виявлення явних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або завуальованих недоліків у роботі підприємства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(“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хворі” статті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звітності):</a:t>
            </a:r>
          </a:p>
          <a:p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>
              <a:buAutoNum type="arabicParenR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статті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що свідчать про незадовільну роботу підприємства у звітному періоді та внаслідок цього нестабільний фінансовий стан (</a:t>
            </a:r>
            <a:r>
              <a:rPr lang="uk-UA" sz="2400" u="sng" dirty="0">
                <a:latin typeface="Times New Roman" pitchFamily="18" charset="0"/>
                <a:cs typeface="Times New Roman" pitchFamily="18" charset="0"/>
              </a:rPr>
              <a:t>збитки, прострочені векселі, прострочена кредиторська заборгованість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457200" lvl="0" indent="-457200" algn="just">
              <a:buAutoNum type="arabicParenR"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AutoNum type="arabicParenR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статті, що свідчать про певні недоліки в роботі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підприємства (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неблагополучні співвідношення між окремими статтями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14582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1" y="386661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Етап 3.  Ознайомлення з 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основними показниками діяльності підприємства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428621"/>
              </p:ext>
            </p:extLst>
          </p:nvPr>
        </p:nvGraphicFramePr>
        <p:xfrm>
          <a:off x="323529" y="1415752"/>
          <a:ext cx="8568952" cy="5196840"/>
        </p:xfrm>
        <a:graphic>
          <a:graphicData uri="http://schemas.openxmlformats.org/drawingml/2006/table">
            <a:tbl>
              <a:tblPr/>
              <a:tblGrid>
                <a:gridCol w="411362"/>
                <a:gridCol w="1532853"/>
                <a:gridCol w="6624737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700" i="1" dirty="0">
                          <a:effectLst/>
                          <a:latin typeface="Times New Roman"/>
                          <a:ea typeface="Times New Roman"/>
                        </a:rPr>
                        <a:t>№ з/п</a:t>
                      </a:r>
                      <a:endParaRPr lang="uk-UA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700" i="1">
                          <a:effectLst/>
                          <a:latin typeface="Times New Roman"/>
                          <a:ea typeface="Times New Roman"/>
                        </a:rPr>
                        <a:t>Напрям аналізу</a:t>
                      </a:r>
                      <a:endParaRPr lang="uk-UA" sz="1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700" i="1" dirty="0">
                          <a:effectLst/>
                          <a:latin typeface="Times New Roman"/>
                          <a:ea typeface="Times New Roman"/>
                        </a:rPr>
                        <a:t>Показники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/>
                          <a:ea typeface="Times New Roman"/>
                        </a:rPr>
                        <a:t>Оцінка майнового стану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/>
                          <a:ea typeface="Times New Roman"/>
                        </a:rPr>
                        <a:t>Загальна сума засобів, що знаходяться у розпорядженні підприємства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/>
                          <a:ea typeface="Times New Roman"/>
                        </a:rPr>
                        <a:t>Величина основних засобів та їх частка в загальній сумі активів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/>
                          <a:ea typeface="Times New Roman"/>
                        </a:rPr>
                        <a:t>Коефіцієнт зносу основних засобів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/>
                          <a:ea typeface="Times New Roman"/>
                        </a:rPr>
                        <a:t>Оцінка </a:t>
                      </a:r>
                      <a:r>
                        <a:rPr lang="uk-UA" sz="1700" dirty="0" err="1" smtClean="0">
                          <a:effectLst/>
                          <a:latin typeface="Times New Roman"/>
                          <a:ea typeface="Times New Roman"/>
                        </a:rPr>
                        <a:t>ліквід-ності</a:t>
                      </a:r>
                      <a:r>
                        <a:rPr lang="uk-UA" sz="170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700" dirty="0">
                          <a:effectLst/>
                          <a:latin typeface="Times New Roman"/>
                          <a:ea typeface="Times New Roman"/>
                        </a:rPr>
                        <a:t>та </a:t>
                      </a:r>
                      <a:r>
                        <a:rPr lang="uk-UA" sz="1700" dirty="0" err="1" smtClean="0">
                          <a:effectLst/>
                          <a:latin typeface="Times New Roman"/>
                          <a:ea typeface="Times New Roman"/>
                        </a:rPr>
                        <a:t>плато-спроможності</a:t>
                      </a:r>
                      <a:endParaRPr lang="uk-UA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/>
                          <a:ea typeface="Times New Roman"/>
                        </a:rPr>
                        <a:t>Коефіцієнт покриття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/>
                          <a:ea typeface="Times New Roman"/>
                        </a:rPr>
                        <a:t>Коефіцієнт абсолютної ліквідності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/>
                          <a:ea typeface="Times New Roman"/>
                        </a:rPr>
                        <a:t>Оцінка фінансової стійкості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/>
                          <a:ea typeface="Times New Roman"/>
                        </a:rPr>
                        <a:t>Коефіцієнт автономії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dirty="0" smtClean="0">
                          <a:effectLst/>
                          <a:latin typeface="Times New Roman"/>
                          <a:ea typeface="Times New Roman"/>
                        </a:rPr>
                        <a:t>Фінансової стійкості</a:t>
                      </a:r>
                      <a:endParaRPr lang="uk-UA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/>
                          <a:ea typeface="Times New Roman"/>
                        </a:rPr>
                        <a:t>Частка довгострокових зобов’язань у загальній </a:t>
                      </a:r>
                      <a:r>
                        <a:rPr lang="uk-UA" sz="1700" dirty="0" smtClean="0">
                          <a:effectLst/>
                          <a:latin typeface="Times New Roman"/>
                          <a:ea typeface="Times New Roman"/>
                        </a:rPr>
                        <a:t>сумі пасивів</a:t>
                      </a:r>
                      <a:endParaRPr lang="uk-UA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/>
                          <a:ea typeface="Times New Roman"/>
                        </a:rPr>
                        <a:t>Оцінка ділової активності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dirty="0" smtClean="0">
                          <a:effectLst/>
                          <a:latin typeface="Times New Roman"/>
                          <a:ea typeface="Times New Roman"/>
                        </a:rPr>
                        <a:t>Коефіцієнт оборотності  активів</a:t>
                      </a:r>
                      <a:endParaRPr lang="uk-UA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/>
                          <a:ea typeface="Times New Roman"/>
                        </a:rPr>
                        <a:t>Період погашення дебіторської заборгованості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/>
                          <a:ea typeface="Times New Roman"/>
                        </a:rPr>
                        <a:t>Тривалість операційного та фінансового циклу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/>
                          <a:ea typeface="Times New Roman"/>
                        </a:rPr>
                        <a:t>Оцінка ефективності діяльності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/>
                          <a:ea typeface="Times New Roman"/>
                        </a:rPr>
                        <a:t>Обсяг реалізації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dirty="0" smtClean="0">
                          <a:effectLst/>
                          <a:latin typeface="Times New Roman"/>
                          <a:ea typeface="Times New Roman"/>
                        </a:rPr>
                        <a:t>Чистий прибуток</a:t>
                      </a:r>
                      <a:endParaRPr lang="uk-UA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/>
                          <a:ea typeface="Times New Roman"/>
                        </a:rPr>
                        <a:t>Рентабельність </a:t>
                      </a:r>
                      <a:r>
                        <a:rPr lang="uk-UA" sz="1700" dirty="0" smtClean="0">
                          <a:effectLst/>
                          <a:latin typeface="Times New Roman"/>
                          <a:ea typeface="Times New Roman"/>
                        </a:rPr>
                        <a:t>підприємства</a:t>
                      </a:r>
                      <a:endParaRPr lang="uk-UA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/>
                          <a:ea typeface="Times New Roman"/>
                        </a:rPr>
                        <a:t>Рентабельність основної діяльності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effectLst/>
                          <a:latin typeface="Times New Roman"/>
                          <a:ea typeface="Times New Roman"/>
                        </a:rPr>
                        <a:t>Рентабельність власного капіталу</a:t>
                      </a:r>
                      <a:endParaRPr lang="ru-RU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dirty="0" smtClean="0">
                          <a:effectLst/>
                          <a:latin typeface="Times New Roman"/>
                          <a:ea typeface="Times New Roman"/>
                        </a:rPr>
                        <a:t>Рентабельність </a:t>
                      </a:r>
                      <a:r>
                        <a:rPr lang="uk-UA" sz="1700" dirty="0">
                          <a:effectLst/>
                          <a:latin typeface="Times New Roman"/>
                          <a:ea typeface="Times New Roman"/>
                        </a:rPr>
                        <a:t>залученого капіталу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19086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269923"/>
            <a:ext cx="5544616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2800" b="1" i="1" dirty="0" smtClean="0"/>
              <a:t>1. </a:t>
            </a:r>
            <a:r>
              <a:rPr lang="uk-UA" sz="2800" b="1" i="1" dirty="0"/>
              <a:t>Коефіцієнт </a:t>
            </a:r>
            <a:r>
              <a:rPr lang="uk-UA" sz="2800" b="1" i="1" dirty="0" smtClean="0"/>
              <a:t>покриття (</a:t>
            </a:r>
            <a:r>
              <a:rPr lang="uk-UA" sz="2800" b="1" i="1" dirty="0" err="1" smtClean="0"/>
              <a:t>Кп</a:t>
            </a:r>
            <a:r>
              <a:rPr lang="uk-UA" sz="2800" b="1" i="1" dirty="0" smtClean="0"/>
              <a:t>)</a:t>
            </a:r>
            <a:endParaRPr lang="uk-UA" sz="2800" b="1" i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5589786"/>
              </p:ext>
            </p:extLst>
          </p:nvPr>
        </p:nvGraphicFramePr>
        <p:xfrm>
          <a:off x="3131840" y="1916832"/>
          <a:ext cx="3096344" cy="116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6" name="Формула" r:id="rId3" imgW="533160" imgH="393480" progId="Equation.3">
                  <p:embed/>
                </p:oleObj>
              </mc:Choice>
              <mc:Fallback>
                <p:oleObj name="Формула" r:id="rId3" imgW="533160" imgH="393480" progId="Equation.3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1916832"/>
                        <a:ext cx="3096344" cy="1165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39552" y="3356992"/>
            <a:ext cx="8208912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3060065" algn="ctr"/>
              </a:tabLst>
            </a:pPr>
            <a:r>
              <a:rPr lang="uk-UA" sz="2400" i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Умовні позначення: </a:t>
            </a:r>
            <a:r>
              <a:rPr lang="uk-UA" sz="2400" i="1" dirty="0" err="1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ОбА</a:t>
            </a:r>
            <a:r>
              <a:rPr lang="uk-UA" sz="24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– оборотні активи; </a:t>
            </a:r>
            <a:r>
              <a:rPr lang="uk-UA" sz="2400" i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ПЗ</a:t>
            </a:r>
            <a:r>
              <a:rPr lang="uk-UA" sz="24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– поточні зобов’язання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uk-UA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Нормативне значення: </a:t>
            </a:r>
            <a:r>
              <a:rPr lang="uk-UA" sz="2400" b="1" i="1" dirty="0" err="1">
                <a:latin typeface="Times New Roman" pitchFamily="18" charset="0"/>
                <a:cs typeface="Times New Roman" pitchFamily="18" charset="0"/>
              </a:rPr>
              <a:t>Кп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&gt;2</a:t>
            </a:r>
          </a:p>
          <a:p>
            <a:pPr algn="just">
              <a:lnSpc>
                <a:spcPct val="120000"/>
              </a:lnSpc>
            </a:pPr>
            <a:endParaRPr lang="uk-UA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uk-UA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Економічна інтерпретація: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характеризує достатність оборотних засобів для покриття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поточної заборгованості</a:t>
            </a:r>
            <a:endParaRPr lang="uk-UA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46177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548680"/>
            <a:ext cx="720080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2800" b="1" i="1" dirty="0"/>
              <a:t>2</a:t>
            </a:r>
            <a:r>
              <a:rPr lang="uk-UA" sz="2800" b="1" i="1" dirty="0" smtClean="0"/>
              <a:t>. </a:t>
            </a:r>
            <a:r>
              <a:rPr lang="uk-UA" sz="2800" b="1" i="1" dirty="0"/>
              <a:t>Коефіцієнт </a:t>
            </a:r>
            <a:r>
              <a:rPr lang="uk-UA" sz="2800" b="1" i="1" dirty="0" smtClean="0"/>
              <a:t>абсолютної ліквідності (Кал)</a:t>
            </a:r>
            <a:endParaRPr lang="uk-UA" sz="28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627034"/>
            <a:ext cx="79928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uk-UA" sz="2400" i="1" dirty="0">
                <a:latin typeface="Times New Roman" pitchFamily="18" charset="0"/>
                <a:ea typeface="Times New Roman"/>
                <a:cs typeface="Times New Roman" pitchFamily="18" charset="0"/>
              </a:rPr>
              <a:t>Умовні позначення: </a:t>
            </a:r>
            <a:r>
              <a:rPr lang="uk-UA" sz="24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ПФІ</a:t>
            </a:r>
            <a:r>
              <a:rPr lang="uk-UA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ea typeface="Times New Roman"/>
                <a:cs typeface="Times New Roman" pitchFamily="18" charset="0"/>
              </a:rPr>
              <a:t>– </a:t>
            </a:r>
            <a:r>
              <a:rPr lang="uk-UA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поточні фінансові інвестиції; </a:t>
            </a:r>
            <a:br>
              <a:rPr lang="uk-UA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uk-UA" sz="2400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ГК</a:t>
            </a:r>
            <a:r>
              <a:rPr lang="uk-UA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ea typeface="Times New Roman"/>
                <a:cs typeface="Times New Roman" pitchFamily="18" charset="0"/>
              </a:rPr>
              <a:t>– </a:t>
            </a:r>
            <a:r>
              <a:rPr lang="uk-UA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грошові кошти.</a:t>
            </a:r>
          </a:p>
          <a:p>
            <a:pPr algn="just">
              <a:lnSpc>
                <a:spcPct val="120000"/>
              </a:lnSpc>
            </a:pPr>
            <a:endParaRPr lang="uk-UA" sz="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Нормативне значення: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Кал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0,2</a:t>
            </a:r>
            <a:endParaRPr lang="uk-UA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  <a:tabLst>
                <a:tab pos="3060065" algn="ctr"/>
              </a:tabLst>
            </a:pPr>
            <a:endParaRPr lang="uk-UA" sz="1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  <a:tabLst>
                <a:tab pos="3060065" algn="ctr"/>
              </a:tabLst>
            </a:pPr>
            <a:r>
              <a:rPr lang="uk-UA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Економічна інтерпретація: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характеризує негайну готовність підприємства погасити поточні зобов’язання і визначається як відношення суми грошових коштів підприємства та поточних фінансових інвестицій до суми поточних зобов’язань</a:t>
            </a: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9767918"/>
              </p:ext>
            </p:extLst>
          </p:nvPr>
        </p:nvGraphicFramePr>
        <p:xfrm>
          <a:off x="2987824" y="1196752"/>
          <a:ext cx="3096344" cy="12959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0" name="Формула" r:id="rId3" imgW="787320" imgH="393480" progId="Equation.3">
                  <p:embed/>
                </p:oleObj>
              </mc:Choice>
              <mc:Fallback>
                <p:oleObj name="Формула" r:id="rId3" imgW="787320" imgH="393480" progId="Equation.3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1196752"/>
                        <a:ext cx="3096344" cy="129590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90303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1196752"/>
            <a:ext cx="7776864" cy="467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2800" b="1" i="1" dirty="0" smtClean="0">
                <a:latin typeface="Times New Roman"/>
                <a:ea typeface="Times New Roman"/>
              </a:rPr>
              <a:t>3. Коефіцієнт автономії (Ка)</a:t>
            </a:r>
          </a:p>
          <a:p>
            <a:pPr marL="342900" indent="-342900">
              <a:lnSpc>
                <a:spcPct val="120000"/>
              </a:lnSpc>
              <a:spcAft>
                <a:spcPts val="0"/>
              </a:spcAft>
              <a:buAutoNum type="arabicPeriod"/>
            </a:pPr>
            <a:endParaRPr lang="uk-UA" sz="2800" dirty="0">
              <a:latin typeface="Times New Roman"/>
              <a:ea typeface="Times New Roman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uk-UA" sz="2800" b="1" dirty="0" smtClean="0">
                <a:latin typeface="Times New Roman"/>
                <a:ea typeface="Times New Roman"/>
              </a:rPr>
              <a:t>Ка = ВК / ВБ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uk-UA" sz="2400" i="1" dirty="0" smtClean="0"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/>
                <a:ea typeface="Times New Roman"/>
              </a:rPr>
              <a:t>Умовні позначення</a:t>
            </a:r>
            <a:r>
              <a:rPr lang="uk-UA" sz="2400" dirty="0" smtClean="0">
                <a:latin typeface="Times New Roman"/>
                <a:ea typeface="Times New Roman"/>
              </a:rPr>
              <a:t>: ВК – сума власного капіталу; ВБ – валюта балансу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endParaRPr lang="uk-UA" sz="1000" dirty="0"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/>
                <a:ea typeface="Times New Roman"/>
              </a:rPr>
              <a:t>Нормативне значення</a:t>
            </a:r>
            <a:r>
              <a:rPr lang="uk-UA" sz="2400" dirty="0" smtClean="0">
                <a:latin typeface="Times New Roman"/>
                <a:ea typeface="Times New Roman"/>
              </a:rPr>
              <a:t>: </a:t>
            </a:r>
            <a:r>
              <a:rPr lang="uk-UA" sz="2400" b="1" dirty="0" smtClean="0">
                <a:latin typeface="Times New Roman"/>
                <a:ea typeface="Times New Roman"/>
              </a:rPr>
              <a:t>0,5-0,7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endParaRPr lang="uk-UA" sz="1000" dirty="0"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</a:pPr>
            <a:r>
              <a:rPr lang="uk-UA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Економічна інтерпретація: </a:t>
            </a:r>
            <a:r>
              <a:rPr lang="uk-UA" sz="2400" dirty="0">
                <a:latin typeface="Times New Roman"/>
                <a:ea typeface="Times New Roman"/>
              </a:rPr>
              <a:t>характеризує залежність підприємства від зовнішніх джерел фінансування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12804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430540"/>
            <a:ext cx="7776864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2800" b="1" i="1" dirty="0">
                <a:latin typeface="Times New Roman"/>
                <a:ea typeface="Times New Roman"/>
              </a:rPr>
              <a:t>4</a:t>
            </a:r>
            <a:r>
              <a:rPr lang="uk-UA" sz="2800" b="1" i="1" dirty="0" smtClean="0">
                <a:latin typeface="Times New Roman"/>
                <a:ea typeface="Times New Roman"/>
              </a:rPr>
              <a:t>. Коефіцієнт фінансової стійкості (</a:t>
            </a:r>
            <a:r>
              <a:rPr lang="uk-UA" sz="2800" b="1" i="1" dirty="0" err="1" smtClean="0">
                <a:latin typeface="Times New Roman"/>
                <a:ea typeface="Times New Roman"/>
              </a:rPr>
              <a:t>Кфс</a:t>
            </a:r>
            <a:r>
              <a:rPr lang="uk-UA" sz="2800" b="1" i="1" dirty="0" smtClean="0">
                <a:latin typeface="Times New Roman"/>
                <a:ea typeface="Times New Roman"/>
              </a:rPr>
              <a:t>)</a:t>
            </a:r>
          </a:p>
          <a:p>
            <a:pPr marL="342900" indent="-342900">
              <a:lnSpc>
                <a:spcPct val="120000"/>
              </a:lnSpc>
              <a:spcAft>
                <a:spcPts val="0"/>
              </a:spcAft>
              <a:buAutoNum type="arabicPeriod"/>
            </a:pPr>
            <a:endParaRPr lang="uk-UA" sz="2800" dirty="0">
              <a:latin typeface="Times New Roman"/>
              <a:ea typeface="Times New Roman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uk-UA" sz="2800" b="1" dirty="0" err="1" smtClean="0">
                <a:latin typeface="Times New Roman"/>
                <a:ea typeface="Times New Roman"/>
              </a:rPr>
              <a:t>Кфс</a:t>
            </a:r>
            <a:r>
              <a:rPr lang="uk-UA" sz="2800" b="1" dirty="0" smtClean="0">
                <a:latin typeface="Times New Roman"/>
                <a:ea typeface="Times New Roman"/>
              </a:rPr>
              <a:t> = ВК / ЗК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uk-UA" sz="2400" i="1" dirty="0" smtClean="0"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/>
                <a:ea typeface="Times New Roman"/>
              </a:rPr>
              <a:t>Умовні позначення</a:t>
            </a:r>
            <a:r>
              <a:rPr lang="uk-UA" sz="2400" dirty="0" smtClean="0">
                <a:latin typeface="Times New Roman"/>
                <a:ea typeface="Times New Roman"/>
              </a:rPr>
              <a:t>: ЗК – сума залученого капіталу</a:t>
            </a:r>
            <a:endParaRPr lang="uk-UA" sz="1000" dirty="0"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endParaRPr lang="uk-UA" sz="1000" dirty="0" smtClean="0"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/>
                <a:ea typeface="Times New Roman"/>
              </a:rPr>
              <a:t>Нормативне </a:t>
            </a:r>
            <a:r>
              <a:rPr lang="uk-UA" sz="2400" i="1" dirty="0">
                <a:latin typeface="Times New Roman"/>
                <a:ea typeface="Times New Roman"/>
              </a:rPr>
              <a:t>значення</a:t>
            </a:r>
            <a:r>
              <a:rPr lang="uk-UA" sz="2400" dirty="0">
                <a:latin typeface="Times New Roman"/>
                <a:ea typeface="Times New Roman"/>
              </a:rPr>
              <a:t>: </a:t>
            </a:r>
            <a:r>
              <a:rPr lang="en-US" sz="2400" b="1" dirty="0">
                <a:latin typeface="Times New Roman"/>
                <a:ea typeface="Times New Roman"/>
              </a:rPr>
              <a:t>&gt;</a:t>
            </a:r>
            <a:r>
              <a:rPr lang="uk-UA" sz="2400" b="1" dirty="0">
                <a:latin typeface="Times New Roman"/>
                <a:ea typeface="Times New Roman"/>
              </a:rPr>
              <a:t> 1</a:t>
            </a:r>
          </a:p>
          <a:p>
            <a:pPr algn="just">
              <a:lnSpc>
                <a:spcPct val="120000"/>
              </a:lnSpc>
            </a:pPr>
            <a:endParaRPr lang="uk-UA" sz="1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</a:pPr>
            <a:r>
              <a:rPr lang="uk-UA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Економічна інтерпретація: </a:t>
            </a:r>
            <a:r>
              <a:rPr lang="uk-UA" sz="2400" dirty="0">
                <a:latin typeface="Times New Roman"/>
                <a:ea typeface="Times New Roman"/>
              </a:rPr>
              <a:t>характеризує частку власного капіталу у залученому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43546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249596"/>
            <a:ext cx="7128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/>
              <a:t>5</a:t>
            </a:r>
            <a:r>
              <a:rPr lang="uk-UA" sz="2400" b="1" i="1" dirty="0" smtClean="0"/>
              <a:t>. </a:t>
            </a:r>
            <a:r>
              <a:rPr lang="en-US" sz="2800" b="1" i="1" dirty="0" err="1" smtClean="0"/>
              <a:t>Коефіцієнт</a:t>
            </a:r>
            <a:r>
              <a:rPr lang="en-US" sz="2400" b="1" i="1" dirty="0" smtClean="0"/>
              <a:t> </a:t>
            </a:r>
            <a:r>
              <a:rPr lang="uk-UA" sz="2400" b="1" i="1" dirty="0" smtClean="0"/>
              <a:t> </a:t>
            </a:r>
            <a:r>
              <a:rPr lang="en-US" sz="2800" b="1" i="1" dirty="0" err="1"/>
              <a:t>оборотності</a:t>
            </a:r>
            <a:r>
              <a:rPr lang="en-US" sz="2800" b="1" i="1" dirty="0"/>
              <a:t> </a:t>
            </a:r>
            <a:r>
              <a:rPr lang="uk-UA" sz="2800" b="1" i="1" dirty="0"/>
              <a:t>  </a:t>
            </a:r>
            <a:r>
              <a:rPr lang="en-US" sz="2800" b="1" i="1" dirty="0" err="1"/>
              <a:t>активів</a:t>
            </a:r>
            <a:r>
              <a:rPr lang="en-US" sz="2800" b="1" i="1" dirty="0"/>
              <a:t> </a:t>
            </a:r>
            <a:r>
              <a:rPr lang="uk-UA" sz="2800" b="1" i="1" dirty="0"/>
              <a:t>  </a:t>
            </a:r>
            <a:r>
              <a:rPr lang="en-US" sz="2800" b="1" i="1" dirty="0"/>
              <a:t>(</a:t>
            </a:r>
            <a:r>
              <a:rPr lang="en-US" sz="2800" b="1" i="1" dirty="0" smtClean="0"/>
              <a:t>К</a:t>
            </a:r>
            <a:r>
              <a:rPr lang="uk-UA" sz="1400" b="1" i="1" dirty="0" smtClean="0"/>
              <a:t>А</a:t>
            </a:r>
            <a:r>
              <a:rPr lang="en-US" sz="2800" b="1" i="1" dirty="0" smtClean="0"/>
              <a:t>)</a:t>
            </a:r>
            <a:endParaRPr lang="uk-UA" sz="2800" b="1" i="1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8096347"/>
              </p:ext>
            </p:extLst>
          </p:nvPr>
        </p:nvGraphicFramePr>
        <p:xfrm>
          <a:off x="2728913" y="2076450"/>
          <a:ext cx="4117975" cy="1195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9" name="Уравнение" r:id="rId3" imgW="685800" imgH="393480" progId="Equation.3">
                  <p:embed/>
                </p:oleObj>
              </mc:Choice>
              <mc:Fallback>
                <p:oleObj name="Уравнение" r:id="rId3" imgW="685800" imgH="393480" progId="Equation.3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8913" y="2076450"/>
                        <a:ext cx="4117975" cy="1195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99592" y="3557334"/>
            <a:ext cx="75608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де ЧД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 чистий дохід, грн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.;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СВБ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 середня вартість активів, грн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uk-UA" sz="1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Пизитивна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тенденція: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1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Показує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скільки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разів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період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обертається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капітал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вкладений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активи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підприємства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75005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  <p:sp>
        <p:nvSpPr>
          <p:cNvPr id="4" name="Прямоугольник 3"/>
          <p:cNvSpPr/>
          <p:nvPr/>
        </p:nvSpPr>
        <p:spPr>
          <a:xfrm>
            <a:off x="899592" y="1249596"/>
            <a:ext cx="7128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i="1" dirty="0" smtClean="0"/>
              <a:t>6. Період погашення дебіторської заборгованості</a:t>
            </a:r>
            <a:r>
              <a:rPr lang="en-US" sz="2800" b="1" i="1" dirty="0" smtClean="0"/>
              <a:t> (</a:t>
            </a:r>
            <a:r>
              <a:rPr lang="uk-UA" sz="2800" b="1" i="1" dirty="0" smtClean="0"/>
              <a:t>Т</a:t>
            </a:r>
            <a:r>
              <a:rPr lang="uk-UA" sz="1500" b="1" i="1" dirty="0" smtClean="0"/>
              <a:t>ДЗ</a:t>
            </a:r>
            <a:r>
              <a:rPr lang="en-US" sz="2800" b="1" i="1" dirty="0" smtClean="0"/>
              <a:t>)</a:t>
            </a:r>
            <a:endParaRPr lang="uk-UA" sz="2800" b="1" i="1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0794250"/>
              </p:ext>
            </p:extLst>
          </p:nvPr>
        </p:nvGraphicFramePr>
        <p:xfrm>
          <a:off x="2857488" y="2143116"/>
          <a:ext cx="3232154" cy="134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7" name="Формула" r:id="rId4" imgW="838080" imgH="444240" progId="Equation.3">
                  <p:embed/>
                </p:oleObj>
              </mc:Choice>
              <mc:Fallback>
                <p:oleObj name="Формула" r:id="rId4" imgW="838080" imgH="4442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488" y="2143116"/>
                        <a:ext cx="3232154" cy="1349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99592" y="3557334"/>
            <a:ext cx="756084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де Д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кількість днів;  </a:t>
            </a:r>
            <a:r>
              <a:rPr lang="uk-UA" sz="2000" i="1" dirty="0" err="1" smtClean="0">
                <a:latin typeface="Times New Roman" pitchFamily="18" charset="0"/>
                <a:cs typeface="Times New Roman" pitchFamily="18" charset="0"/>
              </a:rPr>
              <a:t>Коб</a:t>
            </a:r>
            <a:r>
              <a:rPr lang="uk-UA" sz="1000" i="1" dirty="0" err="1" smtClean="0">
                <a:latin typeface="Times New Roman" pitchFamily="18" charset="0"/>
                <a:cs typeface="Times New Roman" pitchFamily="18" charset="0"/>
              </a:rPr>
              <a:t>ДЗ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– коефіцієнт оборотності дебіторської заборгованості</a:t>
            </a:r>
          </a:p>
          <a:p>
            <a:pPr algn="just"/>
            <a:endParaRPr lang="uk-UA" sz="1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Пизитивна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тенденція: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зменшення</a:t>
            </a:r>
            <a:endParaRPr lang="uk-UA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1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Показує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за скільки днів на підприємство повертається дебіторська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заборгованіст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1364613"/>
              </p:ext>
            </p:extLst>
          </p:nvPr>
        </p:nvGraphicFramePr>
        <p:xfrm>
          <a:off x="467544" y="1268760"/>
          <a:ext cx="8208912" cy="3456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" name="Picture" r:id="rId3" imgW="4721352" imgH="1801368" progId="Word.Picture.8">
                  <p:embed/>
                </p:oleObj>
              </mc:Choice>
              <mc:Fallback>
                <p:oleObj name="Picture" r:id="rId3" imgW="4721352" imgH="1801368" progId="Word.Picture.8">
                  <p:embed/>
                  <p:pic>
                    <p:nvPicPr>
                      <p:cNvPr id="0" name="Picture 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268760"/>
                        <a:ext cx="8208912" cy="34563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47108" y="4941168"/>
            <a:ext cx="604466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Рис. 1.</a:t>
            </a:r>
            <a:r>
              <a:rPr kumimoji="0" lang="uk-UA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Складові економічного аналізу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68621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085835"/>
            <a:ext cx="74888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i="1" dirty="0"/>
              <a:t>7</a:t>
            </a:r>
            <a:r>
              <a:rPr lang="uk-UA" sz="2800" b="1" i="1" dirty="0" smtClean="0"/>
              <a:t>. </a:t>
            </a:r>
            <a:r>
              <a:rPr lang="en-US" sz="2800" b="1" i="1" dirty="0" err="1" smtClean="0"/>
              <a:t>Коефіцієнт</a:t>
            </a:r>
            <a:r>
              <a:rPr lang="en-US" sz="2800" b="1" i="1" dirty="0" smtClean="0"/>
              <a:t> </a:t>
            </a:r>
            <a:r>
              <a:rPr lang="en-US" sz="2800" b="1" i="1" dirty="0" err="1"/>
              <a:t>оборотності</a:t>
            </a:r>
            <a:r>
              <a:rPr lang="en-US" sz="2800" b="1" i="1" dirty="0"/>
              <a:t> </a:t>
            </a:r>
            <a:r>
              <a:rPr lang="en-US" sz="2800" b="1" i="1" dirty="0" err="1" smtClean="0"/>
              <a:t>дебіторської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заборгованості</a:t>
            </a:r>
            <a:r>
              <a:rPr lang="en-US" sz="2800" b="1" i="1" dirty="0" smtClean="0"/>
              <a:t> </a:t>
            </a:r>
            <a:r>
              <a:rPr lang="en-US" sz="2800" b="1" i="1" dirty="0"/>
              <a:t>(</a:t>
            </a:r>
            <a:r>
              <a:rPr lang="en-US" sz="2800" b="1" dirty="0" err="1" smtClean="0"/>
              <a:t>К</a:t>
            </a:r>
            <a:r>
              <a:rPr lang="en-US" sz="2800" b="1" baseline="-25000" dirty="0" err="1" smtClean="0"/>
              <a:t>ДЗ</a:t>
            </a:r>
            <a:r>
              <a:rPr lang="en-US" sz="2800" b="1" i="1" dirty="0"/>
              <a:t>)</a:t>
            </a:r>
            <a:endParaRPr lang="uk-UA" sz="28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9072972"/>
              </p:ext>
            </p:extLst>
          </p:nvPr>
        </p:nvGraphicFramePr>
        <p:xfrm>
          <a:off x="2746375" y="2032000"/>
          <a:ext cx="4157663" cy="135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3" name="Уравнение" r:id="rId3" imgW="774360" imgH="419040" progId="Equation.3">
                  <p:embed/>
                </p:oleObj>
              </mc:Choice>
              <mc:Fallback>
                <p:oleObj name="Уравнение" r:id="rId3" imgW="774360" imgH="419040" progId="Equation.3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6375" y="2032000"/>
                        <a:ext cx="4157663" cy="1355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27584" y="3558495"/>
            <a:ext cx="760055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СДЗ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середньорічна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сума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дебіторської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заборгованості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Позитивна тенденція: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зростання</a:t>
            </a:r>
            <a:endParaRPr lang="uk-UA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Показує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оборотів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дебіторської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заборгованості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період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46167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9606886"/>
              </p:ext>
            </p:extLst>
          </p:nvPr>
        </p:nvGraphicFramePr>
        <p:xfrm>
          <a:off x="755650" y="765175"/>
          <a:ext cx="7704138" cy="5256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7" name="Picture" r:id="rId3" imgW="4114800" imgH="3143250" progId="Word.Picture.8">
                  <p:embed/>
                </p:oleObj>
              </mc:Choice>
              <mc:Fallback>
                <p:oleObj name="Picture" r:id="rId3" imgW="4114800" imgH="3143250" progId="Word.Picture.8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765175"/>
                        <a:ext cx="7704138" cy="5256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035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383159"/>
            <a:ext cx="71535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i="1" dirty="0" smtClean="0"/>
              <a:t>8. Тривалість операційного циклу (ОЦ)</a:t>
            </a:r>
            <a:endParaRPr lang="uk-UA" sz="28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521347"/>
            <a:ext cx="760797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ОЦ = </a:t>
            </a:r>
            <a:r>
              <a:rPr lang="uk-UA" sz="4000" b="1" dirty="0" err="1" smtClean="0">
                <a:latin typeface="Times New Roman" pitchFamily="18" charset="0"/>
                <a:cs typeface="Times New Roman" pitchFamily="18" charset="0"/>
              </a:rPr>
              <a:t>Тз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uk-UA" sz="4000" b="1" dirty="0" err="1" smtClean="0">
                <a:latin typeface="Times New Roman" pitchFamily="18" charset="0"/>
                <a:cs typeface="Times New Roman" pitchFamily="18" charset="0"/>
              </a:rPr>
              <a:t>Тдз</a:t>
            </a:r>
            <a:endParaRPr lang="uk-UA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де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Тз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– період обороту запасів, днів;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Тдз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– період обороту дебіторської заборгованості, днів.</a:t>
            </a: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Позитивна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тенденція: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зменшення</a:t>
            </a: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Показує період від моменту придбання запасів до погашення  дебіторської заборгованості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48821397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268760"/>
            <a:ext cx="62887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9. Тривалість фінансового циклу (ФЦ)</a:t>
            </a:r>
            <a:endParaRPr lang="uk-UA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132856"/>
            <a:ext cx="760797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Ц = ОЦ - </a:t>
            </a:r>
            <a:r>
              <a:rPr lang="uk-UA" sz="4000" b="1" dirty="0" err="1" smtClean="0">
                <a:latin typeface="Times New Roman" pitchFamily="18" charset="0"/>
                <a:cs typeface="Times New Roman" pitchFamily="18" charset="0"/>
              </a:rPr>
              <a:t>Ткз</a:t>
            </a:r>
            <a:endParaRPr lang="uk-UA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де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Ткз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 період обороту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кредиторської заборгованості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, днів.</a:t>
            </a: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Позитивна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тенденція: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зменшення</a:t>
            </a: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Показує період від моменту погашення кредиторської заборгованості до погашення  дебіторської заборгованості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8017684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1628800"/>
            <a:ext cx="64409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10. Рентабельність підприємства (</a:t>
            </a:r>
            <a:r>
              <a:rPr lang="uk-UA" sz="2800" b="1" i="1" dirty="0" err="1" smtClean="0">
                <a:latin typeface="Times New Roman" pitchFamily="18" charset="0"/>
                <a:cs typeface="Times New Roman" pitchFamily="18" charset="0"/>
              </a:rPr>
              <a:t>Рп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endParaRPr lang="uk-UA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6492855"/>
              </p:ext>
            </p:extLst>
          </p:nvPr>
        </p:nvGraphicFramePr>
        <p:xfrm>
          <a:off x="3330761" y="2420888"/>
          <a:ext cx="3329471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6" name="Формула" r:id="rId3" imgW="825500" imgH="330200" progId="Equation.3">
                  <p:embed/>
                </p:oleObj>
              </mc:Choice>
              <mc:Fallback>
                <p:oleObj name="Формула" r:id="rId3" imgW="825500" imgH="330200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0761" y="2420888"/>
                        <a:ext cx="3329471" cy="1008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71600" y="3573016"/>
            <a:ext cx="741682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ЧП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– чистий прибуток підприємства;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середньорічна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вартість активів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підприємства</a:t>
            </a:r>
          </a:p>
          <a:p>
            <a:pPr algn="just"/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Позитивна тенденція: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зростання</a:t>
            </a:r>
            <a:endParaRPr lang="uk-UA" sz="2400" i="1" dirty="0">
              <a:latin typeface="Times New Roman" pitchFamily="18" charset="0"/>
              <a:cs typeface="Times New Roman" pitchFamily="18" charset="0"/>
            </a:endParaRPr>
          </a:p>
          <a:p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Показує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величину чистого прибутку, яка припадає на 1 грн. активів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27539798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1" y="1556792"/>
            <a:ext cx="77455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11. Рентабельність основної діяльності (</a:t>
            </a:r>
            <a:r>
              <a:rPr lang="uk-UA" sz="2800" b="1" i="1" dirty="0" err="1" smtClean="0">
                <a:latin typeface="Times New Roman" pitchFamily="18" charset="0"/>
                <a:cs typeface="Times New Roman" pitchFamily="18" charset="0"/>
              </a:rPr>
              <a:t>Род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uk-UA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2863627"/>
              </p:ext>
            </p:extLst>
          </p:nvPr>
        </p:nvGraphicFramePr>
        <p:xfrm>
          <a:off x="2627784" y="2276872"/>
          <a:ext cx="3888432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0" name="Формула" r:id="rId3" imgW="939392" imgH="380835" progId="Equation.3">
                  <p:embed/>
                </p:oleObj>
              </mc:Choice>
              <mc:Fallback>
                <p:oleObj name="Формула" r:id="rId3" imgW="939392" imgH="380835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2276872"/>
                        <a:ext cx="3888432" cy="11521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55576" y="3645024"/>
            <a:ext cx="770485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i="1" dirty="0" err="1">
                <a:latin typeface="Times New Roman" pitchFamily="18" charset="0"/>
                <a:cs typeface="Times New Roman" pitchFamily="18" charset="0"/>
              </a:rPr>
              <a:t>ФР</a:t>
            </a:r>
            <a:r>
              <a:rPr lang="uk-UA" i="1" baseline="-250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– фінансовий результат від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основної діяльності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i="1" baseline="-250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витрати основної діяльності</a:t>
            </a:r>
          </a:p>
          <a:p>
            <a:pPr algn="just"/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Позитивна тенденція: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зростання</a:t>
            </a:r>
            <a:endParaRPr lang="uk-UA" sz="2400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Показує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скільки отримано прибутку від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основної діяльності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 1 грн.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витрат основної діяльності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56031444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383159"/>
            <a:ext cx="79296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Рентабельність власного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капіталу (</a:t>
            </a:r>
            <a:r>
              <a:rPr lang="uk-UA" sz="2800" b="1" i="1" dirty="0" err="1" smtClean="0">
                <a:latin typeface="Times New Roman" pitchFamily="18" charset="0"/>
                <a:cs typeface="Times New Roman" pitchFamily="18" charset="0"/>
              </a:rPr>
              <a:t>Рвк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uk-UA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7411181"/>
              </p:ext>
            </p:extLst>
          </p:nvPr>
        </p:nvGraphicFramePr>
        <p:xfrm>
          <a:off x="2195737" y="2132856"/>
          <a:ext cx="4248472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4" name="Формула" r:id="rId3" imgW="1015559" imgH="355446" progId="Equation.3">
                  <p:embed/>
                </p:oleObj>
              </mc:Choice>
              <mc:Fallback>
                <p:oleObj name="Формула" r:id="rId3" imgW="1015559" imgH="355446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7" y="2132856"/>
                        <a:ext cx="4248472" cy="11521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55576" y="3501008"/>
            <a:ext cx="77048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Пд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о оп – прибуток до оподаткування;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СВК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 середньорічна вартості власного капіталу</a:t>
            </a:r>
          </a:p>
          <a:p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Позитивна тенденція: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зростання</a:t>
            </a:r>
            <a:endParaRPr lang="uk-UA" sz="2400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Показує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величину прибутку, яка припадає на 1 грн. власного капіталу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47015988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714488"/>
            <a:ext cx="74540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13. Рентабельність 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залученого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капіталу (</a:t>
            </a:r>
            <a:r>
              <a:rPr lang="uk-UA" sz="2800" b="1" i="1" dirty="0" err="1" smtClean="0">
                <a:latin typeface="Times New Roman" pitchFamily="18" charset="0"/>
                <a:cs typeface="Times New Roman" pitchFamily="18" charset="0"/>
              </a:rPr>
              <a:t>Рзк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uk-UA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2679467"/>
              </p:ext>
            </p:extLst>
          </p:nvPr>
        </p:nvGraphicFramePr>
        <p:xfrm>
          <a:off x="2555777" y="2204864"/>
          <a:ext cx="4032447" cy="1368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8" name="Формула" r:id="rId3" imgW="990170" imgH="355446" progId="Equation.3">
                  <p:embed/>
                </p:oleObj>
              </mc:Choice>
              <mc:Fallback>
                <p:oleObj name="Формула" r:id="rId3" imgW="990170" imgH="355446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7" y="2204864"/>
                        <a:ext cx="4032447" cy="13681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27584" y="3861048"/>
            <a:ext cx="74888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СЗК – середньорічна вартість залученого капіталу</a:t>
            </a: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Позитивна тенденція: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зростання</a:t>
            </a:r>
            <a:endParaRPr lang="uk-UA" sz="2400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Показує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величину прибутку, яка припадає на 1 грн. залученого капіталу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42103548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556792"/>
            <a:ext cx="73448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Етап 4.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Формування висновків</a:t>
            </a:r>
            <a:endParaRPr lang="uk-UA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Надання рекомендацій за результатами проведених досліджень </a:t>
            </a:r>
          </a:p>
          <a:p>
            <a:pPr algn="just"/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Оцінюється доцільність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чи необхідність більш глибокого й детального фінансового аналізу діяльності підприємства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97521720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628800"/>
            <a:ext cx="770485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Етап 2. Поглиблений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фінансовий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аналіз</a:t>
            </a:r>
          </a:p>
          <a:p>
            <a:endParaRPr lang="uk-UA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Завдання поглибленого аналізу – детальніша характеристика економічного потенціалу  суб’єкта господарювання, результатів його діяльності у звітному періоді, а також можливостей розвитку підприємства на перспективу. 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839821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36933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Фінансовий аналіз -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сукупність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аналітичних процедур, які базуються, як правило, на загальнодоступній інформації фінансового характеру та призначені для оцінки стану та ефективності використання економічного потенціалу підприємства, а також прийняття рішень щодо оптимізації його діяльності або участі в ньому.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45766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4099"/>
            <a:ext cx="8352928" cy="626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Програма здійснення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 поглибленого фінансового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аналізу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300" b="1" i="1" dirty="0" smtClean="0">
                <a:latin typeface="Times New Roman" pitchFamily="18" charset="0"/>
                <a:cs typeface="Times New Roman" pitchFamily="18" charset="0"/>
              </a:rPr>
              <a:t>Етап 1.</a:t>
            </a:r>
            <a:r>
              <a:rPr lang="uk-UA" sz="2300" b="1" i="1" dirty="0">
                <a:latin typeface="Times New Roman" pitchFamily="18" charset="0"/>
                <a:cs typeface="Times New Roman" pitchFamily="18" charset="0"/>
              </a:rPr>
              <a:t> Аналіз економічного потенціалу підприємства</a:t>
            </a:r>
            <a:endParaRPr lang="uk-UA" sz="23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.1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. Оцінка майнового потенціалу підприємства</a:t>
            </a:r>
          </a:p>
          <a:p>
            <a:pPr algn="just"/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.2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. Оцінка фінансового потенціалу</a:t>
            </a:r>
          </a:p>
          <a:p>
            <a:pPr algn="just"/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.2.1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. Аналіз ліквідності та платоспроможності підприємства</a:t>
            </a:r>
          </a:p>
          <a:p>
            <a:pPr algn="just"/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.2.1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. Аналіз фінансової стійкості підприємства</a:t>
            </a:r>
          </a:p>
          <a:p>
            <a:pPr algn="just"/>
            <a:r>
              <a:rPr lang="uk-UA" sz="2300" b="1" i="1" dirty="0">
                <a:latin typeface="Times New Roman" pitchFamily="18" charset="0"/>
                <a:cs typeface="Times New Roman" pitchFamily="18" charset="0"/>
              </a:rPr>
              <a:t>Етап 2. Аналіз розвитку та результативності діяльності підприємства</a:t>
            </a:r>
          </a:p>
          <a:p>
            <a:pPr algn="just"/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2.1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. Аналіз руху грошових коштів</a:t>
            </a:r>
          </a:p>
          <a:p>
            <a:pPr algn="just"/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.2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. Аналіз ділової активності підприємства</a:t>
            </a:r>
          </a:p>
          <a:p>
            <a:pPr algn="just"/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.3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. Аналіз фінансових результатів діяльності</a:t>
            </a:r>
          </a:p>
          <a:p>
            <a:pPr algn="just"/>
            <a:r>
              <a:rPr lang="uk-UA" sz="2300" b="1" i="1" dirty="0" smtClean="0">
                <a:latin typeface="Times New Roman" pitchFamily="18" charset="0"/>
                <a:cs typeface="Times New Roman" pitchFamily="18" charset="0"/>
              </a:rPr>
              <a:t>Етап </a:t>
            </a:r>
            <a:r>
              <a:rPr lang="uk-UA" sz="2300" b="1" i="1" dirty="0">
                <a:latin typeface="Times New Roman" pitchFamily="18" charset="0"/>
                <a:cs typeface="Times New Roman" pitchFamily="18" charset="0"/>
              </a:rPr>
              <a:t>3. Аналіз імовірності неплатоспроможності та банкрутства підприємства</a:t>
            </a:r>
          </a:p>
          <a:p>
            <a:pPr algn="just"/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.1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. Аналітична оцінка імовірності банкрутства</a:t>
            </a:r>
          </a:p>
          <a:p>
            <a:pPr algn="just"/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.2</a:t>
            </a:r>
            <a:r>
              <a:rPr lang="uk-UA" sz="2300" dirty="0">
                <a:latin typeface="Times New Roman" pitchFamily="18" charset="0"/>
                <a:cs typeface="Times New Roman" pitchFamily="18" charset="0"/>
              </a:rPr>
              <a:t>. Оцінка можливостей відновлення платоспроможності </a:t>
            </a:r>
            <a:r>
              <a:rPr lang="uk-UA" sz="2300" dirty="0" smtClean="0">
                <a:latin typeface="Times New Roman" pitchFamily="18" charset="0"/>
                <a:cs typeface="Times New Roman" pitchFamily="18" charset="0"/>
              </a:rPr>
              <a:t>підприємства</a:t>
            </a:r>
            <a:endParaRPr lang="uk-UA" sz="2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925913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064925"/>
            <a:ext cx="756084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Зовнішній фінансовий аналіз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проводиться зовнішніми аналітиками – сторонніми особами до підприємства, які не мають доступу до внутрішньої інформаційної бази.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Цільовою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спрямованістю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такого аналізу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оцінка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привабливості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суб’єкта, ступеня ризику взаємовідносин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і доходності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вкладення інвестицій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69567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756084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Особливості зовнішнього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фінансового аналізу:</a:t>
            </a:r>
          </a:p>
          <a:p>
            <a:pPr lvl="0"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різноманітність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суб’єктів аналізу, користувачів інформації про діяльність підприємства;</a:t>
            </a:r>
          </a:p>
          <a:p>
            <a:pPr lvl="0"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здійснення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виключно на базі загальнодоступної інформації, відповідно обмеження завдань аналізу;</a:t>
            </a:r>
          </a:p>
          <a:p>
            <a:pPr lvl="0"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різноманітність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завдань та інтересів суб’єктів аналізу;</a:t>
            </a:r>
          </a:p>
          <a:p>
            <a:pPr lvl="0"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максимальна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відкритість результатів аналізу для будь-яких користувачів інформації про діяльність підприємства;</a:t>
            </a:r>
          </a:p>
          <a:p>
            <a:pPr lvl="0"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превалювання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грошового вимірника в системі критеріїв.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421633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844824"/>
            <a:ext cx="74168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Внутрішній фінансовий аналіз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проводиться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працівниками підприємства. 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Внутрішній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аналіз необхідний для задоволення власних потреб підприємства. 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Його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цільовим спрямуванням є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забезпечення оптимальної фінансової моделі підприємства, зростання економічного потенціалу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02321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36326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77768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000" b="1" dirty="0">
                <a:latin typeface="Times New Roman" pitchFamily="18" charset="0"/>
                <a:cs typeface="Times New Roman" pitchFamily="18" charset="0"/>
              </a:rPr>
              <a:t>Особливостями внутрішнього аналізу є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lvl="0" indent="-457200" algn="just">
              <a:buFontTx/>
              <a:buChar char="-"/>
            </a:pP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орієнтація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результатів аналізу на завдання та інтереси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управлінського персоналу підприємства;</a:t>
            </a:r>
          </a:p>
          <a:p>
            <a:pPr marL="457200" lvl="0" indent="-457200" algn="just">
              <a:buFontTx/>
              <a:buChar char="-"/>
            </a:pP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використання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для аналізу всіх джерел інформації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>
              <a:buFontTx/>
              <a:buChar char="-"/>
            </a:pP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комплексність аналізу, вивчення всіх сторін діяльності підприємства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lvl="0" indent="-457200" algn="just">
              <a:buFontTx/>
              <a:buChar char="-"/>
            </a:pP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інтеграція обліку, аналізу, планування та прийняття рішень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>
              <a:buFontTx/>
              <a:buChar char="-"/>
            </a:pP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максимальна закритість результатів аналізу з метою збереження комерційної таємниці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23359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і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Поті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і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стин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2.xml><?xml version="1.0" encoding="utf-8"?>
<a:themeOverride xmlns:a="http://schemas.openxmlformats.org/drawingml/2006/main">
  <a:clrScheme name="Остин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664</TotalTime>
  <Words>1908</Words>
  <Application>Microsoft Office PowerPoint</Application>
  <PresentationFormat>Экран (4:3)</PresentationFormat>
  <Paragraphs>347</Paragraphs>
  <Slides>50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50</vt:i4>
      </vt:variant>
    </vt:vector>
  </HeadingPairs>
  <TitlesOfParts>
    <vt:vector size="59" baseType="lpstr">
      <vt:lpstr>Arial</vt:lpstr>
      <vt:lpstr>Calibri</vt:lpstr>
      <vt:lpstr>Constantia</vt:lpstr>
      <vt:lpstr>Times New Roman</vt:lpstr>
      <vt:lpstr>Wingdings 2</vt:lpstr>
      <vt:lpstr>Потік</vt:lpstr>
      <vt:lpstr>Picture</vt:lpstr>
      <vt:lpstr>Формула</vt:lpstr>
      <vt:lpstr>Уравнение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Ірина</cp:lastModifiedBy>
  <cp:revision>88</cp:revision>
  <cp:lastPrinted>2012-10-11T13:29:29Z</cp:lastPrinted>
  <dcterms:created xsi:type="dcterms:W3CDTF">2012-09-25T13:22:35Z</dcterms:created>
  <dcterms:modified xsi:type="dcterms:W3CDTF">2018-08-02T21:30:24Z</dcterms:modified>
</cp:coreProperties>
</file>