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0" r:id="rId1"/>
  </p:sldMasterIdLst>
  <p:sldIdLst>
    <p:sldId id="256" r:id="rId2"/>
    <p:sldId id="282" r:id="rId3"/>
    <p:sldId id="258" r:id="rId4"/>
    <p:sldId id="259" r:id="rId5"/>
    <p:sldId id="260" r:id="rId6"/>
    <p:sldId id="262" r:id="rId7"/>
    <p:sldId id="263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5" r:id="rId16"/>
    <p:sldId id="277" r:id="rId17"/>
    <p:sldId id="278" r:id="rId18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4" d="100"/>
          <a:sy n="84" d="100"/>
        </p:scale>
        <p:origin x="595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68110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571295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6303834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3097713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1828438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8896146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9821106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440703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997484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96675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028549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250638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37353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303359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966157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893532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514D21-26B9-4DE5-8051-EAF4C6F39A4C}" type="datetimeFigureOut">
              <a:rPr lang="ru-RU" smtClean="0"/>
              <a:t>15.02.2022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22486F48-BCFD-4577-9587-B3B04C7FB16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628255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  <p:sldLayoutId id="2147483752" r:id="rId12"/>
    <p:sldLayoutId id="2147483753" r:id="rId13"/>
    <p:sldLayoutId id="2147483754" r:id="rId14"/>
    <p:sldLayoutId id="2147483755" r:id="rId15"/>
    <p:sldLayoutId id="214748375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emf"/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07067" y="470780"/>
            <a:ext cx="7766936" cy="1883121"/>
          </a:xfrm>
        </p:spPr>
        <p:txBody>
          <a:bodyPr/>
          <a:lstStyle/>
          <a:p>
            <a:pPr algn="just"/>
            <a:r>
              <a:rPr lang="uk-UA" dirty="0" smtClean="0"/>
              <a:t>Тема</a:t>
            </a:r>
            <a:r>
              <a:rPr lang="uk-UA" dirty="0" smtClean="0"/>
              <a:t>.</a:t>
            </a:r>
            <a:r>
              <a:rPr lang="uk-UA" b="1" dirty="0"/>
              <a:t> Форми, види та роль</a:t>
            </a:r>
            <a:r>
              <a:rPr lang="ru-RU" b="1" dirty="0"/>
              <a:t> кредиту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013988" y="2353901"/>
            <a:ext cx="8990091" cy="3748135"/>
          </a:xfrm>
        </p:spPr>
        <p:txBody>
          <a:bodyPr>
            <a:normAutofit/>
          </a:bodyPr>
          <a:lstStyle/>
          <a:p>
            <a:pPr algn="just">
              <a:spcBef>
                <a:spcPts val="0"/>
              </a:spcBef>
            </a:pPr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uk-UA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Класифікація кредиту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spcBef>
                <a:spcPts val="0"/>
              </a:spcBef>
            </a:pPr>
            <a:r>
              <a:rPr lang="uk-UA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uk-UA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Характеристика основних видів кредиту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spcBef>
                <a:spcPts val="0"/>
              </a:spcBef>
            </a:pPr>
            <a:r>
              <a:rPr lang="uk-UA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</a:t>
            </a:r>
            <a:r>
              <a:rPr lang="uk-UA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Економічні межі кредиту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spcBef>
                <a:spcPts val="0"/>
              </a:spcBef>
            </a:pPr>
            <a:r>
              <a:rPr lang="uk-UA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  <a:r>
              <a:rPr lang="uk-UA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Роль кредиту в розвитку економіки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3756882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Объект 1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158844" y="580839"/>
            <a:ext cx="3892990" cy="5827081"/>
          </a:xfrm>
          <a:prstGeom prst="rect">
            <a:avLst/>
          </a:prstGeom>
        </p:spPr>
      </p:pic>
      <p:pic>
        <p:nvPicPr>
          <p:cNvPr id="4" name="Рисунок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866646" y="582957"/>
            <a:ext cx="3558011" cy="57703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6618548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425513"/>
            <a:ext cx="9082302" cy="5993394"/>
          </a:xfrm>
        </p:spPr>
        <p:txBody>
          <a:bodyPr>
            <a:normAutofit/>
          </a:bodyPr>
          <a:lstStyle/>
          <a:p>
            <a:pPr marL="0" indent="0" algn="ctr">
              <a:spcBef>
                <a:spcPts val="0"/>
              </a:spcBef>
              <a:buNone/>
            </a:pPr>
            <a:r>
              <a:rPr lang="uk-UA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Економічні межі кредиту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spcBef>
                <a:spcPts val="0"/>
              </a:spcBef>
              <a:buNone/>
            </a:pP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32920" y="1158844"/>
            <a:ext cx="9247710" cy="428228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8694528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Объект 1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728937" y="778599"/>
            <a:ext cx="9056895" cy="52057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4542396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425513"/>
            <a:ext cx="9082302" cy="5993394"/>
          </a:xfrm>
        </p:spPr>
        <p:txBody>
          <a:bodyPr>
            <a:noAutofit/>
          </a:bodyPr>
          <a:lstStyle/>
          <a:p>
            <a:pPr marL="0" indent="0" algn="ctr">
              <a:spcBef>
                <a:spcPts val="0"/>
              </a:spcBef>
              <a:buNone/>
            </a:pPr>
            <a:r>
              <a:rPr lang="uk-UA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4. Роль кредиту в розвитку економіки</a:t>
            </a: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spcBef>
                <a:spcPts val="0"/>
              </a:spcBef>
              <a:buNone/>
            </a:pPr>
            <a:r>
              <a:rPr lang="ru-RU" sz="2400" dirty="0" smtClean="0"/>
              <a:t>	</a:t>
            </a:r>
          </a:p>
          <a:p>
            <a:pPr marL="0" indent="0" algn="just">
              <a:spcBef>
                <a:spcPts val="0"/>
              </a:spcBef>
              <a:buNone/>
            </a:pP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своїй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перерозподільній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функції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кредит активно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впливає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всі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суспільного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відтворення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значною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мірою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регулюючи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його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Грошовий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капітал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як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загальний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ресурс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кредиту оперативно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переливається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однієї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галузі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одного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регіону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країни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Так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само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він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здійснює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рух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і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всесвітньому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масштабі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 algn="just">
              <a:spcBef>
                <a:spcPts val="0"/>
              </a:spcBef>
              <a:buNone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Кредит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відіграє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значну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роль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забезпеченні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грошових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розрахунків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готівкових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безготівкових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полегшує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реалізацію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товарів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Він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також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допомагає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суб’єктам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господарювання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збільшувати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обсяги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виробництва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забезпечувати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безперебійність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кругообороту основного та оборотного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капіталу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й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уникати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кризових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явищ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Значна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роль кредиту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задоволенні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тимчасової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потреби в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коштах,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обумовленої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сезонністю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виробництва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реалізації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продукції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 algn="just">
              <a:lnSpc>
                <a:spcPct val="110000"/>
              </a:lnSpc>
              <a:spcBef>
                <a:spcPts val="0"/>
              </a:spcBef>
              <a:buNone/>
            </a:pPr>
            <a:endParaRPr lang="ru-RU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4152878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ъект 1"/>
          <p:cNvSpPr>
            <a:spLocks noGrp="1"/>
          </p:cNvSpPr>
          <p:nvPr>
            <p:ph idx="1"/>
          </p:nvPr>
        </p:nvSpPr>
        <p:spPr>
          <a:xfrm>
            <a:off x="677333" y="534154"/>
            <a:ext cx="9236211" cy="5658415"/>
          </a:xfrm>
        </p:spPr>
        <p:txBody>
          <a:bodyPr>
            <a:normAutofit/>
          </a:bodyPr>
          <a:lstStyle/>
          <a:p>
            <a:pPr marL="0" indent="0" algn="just">
              <a:spcBef>
                <a:spcPts val="0"/>
              </a:spcBef>
              <a:buNone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Кредит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сприяє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розширенню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виробництва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реструктуризації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української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спрямованої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з одного боку,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зменшення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частки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підприємств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військово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промислового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комплексу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енергомістких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підприємств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таких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із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них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значно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забруднюють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довкілля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а з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розвиток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виробництва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товарів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народного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споживання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 algn="just">
              <a:spcBef>
                <a:spcPts val="0"/>
              </a:spcBef>
              <a:buNone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За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умов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тривалої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економічної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особливо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інвестиційної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кризи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Україні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кредит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відіграє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значну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роль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відновленні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діяльності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підприємств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тривалий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час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простоювали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допомагає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змінити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асортимент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продукції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або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поліпшити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якість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зробити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продукцію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конкурентоспроможною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внутрішньому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світовому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ринках. 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8265103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3" y="425513"/>
            <a:ext cx="9743205" cy="5993394"/>
          </a:xfrm>
        </p:spPr>
        <p:txBody>
          <a:bodyPr>
            <a:normAutofit/>
          </a:bodyPr>
          <a:lstStyle/>
          <a:p>
            <a:pPr marL="0" indent="0" algn="just">
              <a:spcBef>
                <a:spcPts val="0"/>
              </a:spcBef>
              <a:buNone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Важливу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роль кредит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відіграє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й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раціональному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використанні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робочих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площ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підприємствах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зменшили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обсяги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випуску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раніше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освоєної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продукції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даючи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можливість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організувати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них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виробництво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нової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продукції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користується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попитом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створенні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підприємств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сфери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послуг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населенню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Тим самим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кредит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сприяє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насиченню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споживчого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ринку товарами, у тому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числі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імпортними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 algn="just">
              <a:spcBef>
                <a:spcPts val="0"/>
              </a:spcBef>
              <a:buNone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Кредит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відіграє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велику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роль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розвитку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реформованого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господарства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України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сприяючи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цим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тільки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забезпеченню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населення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високоякісними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продуктами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харчування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промисловості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сировиною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а й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перетворенню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нашої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країни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багатющими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чорноземами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і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сприятливим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ведення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господарства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кліматом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у великого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експортера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сільськогосподарської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продукції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 algn="just">
              <a:spcBef>
                <a:spcPts val="0"/>
              </a:spcBef>
              <a:buNone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Адже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умов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зростаючої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світової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продовольчої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кризи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попит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невпинно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зростатиме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Перспективним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є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розвиток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кредиту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виробництва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відновлюваних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джерел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енергоресурсів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6796975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04495" y="362140"/>
            <a:ext cx="9706990" cy="6219730"/>
          </a:xfrm>
        </p:spPr>
        <p:txBody>
          <a:bodyPr>
            <a:normAutofit/>
          </a:bodyPr>
          <a:lstStyle/>
          <a:p>
            <a:pPr marL="0" indent="0" algn="just">
              <a:spcBef>
                <a:spcPts val="0"/>
              </a:spcBef>
              <a:buNone/>
            </a:pP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Важливу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роль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може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відіграти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кредит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забезпеченні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населення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якісним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житлом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побутовою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технікою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створенні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можливостей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для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отримання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освіти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задоволення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інших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соціальних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потреб. Але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він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тут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використовується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вкрай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недостатньо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 algn="just">
              <a:spcBef>
                <a:spcPts val="0"/>
              </a:spcBef>
              <a:buNone/>
            </a:pP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Значну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роль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відіграє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кредит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економії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витрат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обігу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За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його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вдається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скорочувати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витрати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виготовлення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випуск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обіг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перевезення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облік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зберігання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грошових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знаків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значна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їх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частина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завдяки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кредиту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взагалі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не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потрібна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За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допомогою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кредиту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прискорюється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обіг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грошей, особливо при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застосуванні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сучасних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інформаційних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технологій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Економія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витрат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обігу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досягається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й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рахунок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того,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що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при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розвинутих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кредитних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відносинах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зменшується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потреба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створювати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поточну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грошову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касу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9016754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3" y="425513"/>
            <a:ext cx="9706991" cy="6083929"/>
          </a:xfrm>
        </p:spPr>
        <p:txBody>
          <a:bodyPr>
            <a:noAutofit/>
          </a:bodyPr>
          <a:lstStyle/>
          <a:p>
            <a:pPr marL="0" indent="0" algn="just">
              <a:spcBef>
                <a:spcPts val="0"/>
              </a:spcBef>
              <a:buNone/>
            </a:pPr>
            <a:r>
              <a:rPr lang="uk-UA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Рекомендована література:</a:t>
            </a:r>
          </a:p>
          <a:p>
            <a:pPr marL="0" indent="0" algn="just">
              <a:spcBef>
                <a:spcPts val="0"/>
              </a:spcBef>
              <a:buNone/>
            </a:pPr>
            <a:endParaRPr lang="ru-RU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spcBef>
                <a:spcPts val="0"/>
              </a:spcBef>
              <a:buNone/>
            </a:pP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	Александрова М.М.,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Кірейцев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Г.Г., Маслова С.О.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Гроші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Фінанси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Кредит: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.-метод.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посібник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В 2-х ч.,Ч.1. Житомир: ЖІТІ, 2002. 224 с</a:t>
            </a:r>
          </a:p>
          <a:p>
            <a:pPr marL="0" indent="0" algn="just">
              <a:spcBef>
                <a:spcPts val="0"/>
              </a:spcBef>
              <a:buNone/>
            </a:pP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	Александрова 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М.М., Маслова С.О.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Гроші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Фінанси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Кредит: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Посібник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/ За ред.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Г.Г.Кірейцева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. 2-е вид., </a:t>
            </a:r>
            <a:r>
              <a:rPr lang="ru-RU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перероб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і доп. К.: ЦУЛ, 2002. 336 с.</a:t>
            </a:r>
          </a:p>
          <a:p>
            <a:pPr marL="0" lvl="0" indent="0" algn="just">
              <a:spcBef>
                <a:spcPts val="0"/>
              </a:spcBef>
              <a:buNone/>
            </a:pPr>
            <a:r>
              <a:rPr lang="uk-UA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3. 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Банківська система: навчальний посібник / [Ситник Н.С.,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Стасишин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А.В.,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Блащук-Девяткіна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Н.З.,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Петик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Л.О.] ; за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заг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ред. Н. С. Ситник.- Львів: ЛНУ іме­ні Івана Франка, 2020. 580 с</a:t>
            </a:r>
            <a:r>
              <a:rPr lang="uk-UA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lvl="0" indent="0" algn="just">
              <a:spcBef>
                <a:spcPts val="0"/>
              </a:spcBef>
              <a:buNone/>
            </a:pPr>
            <a:r>
              <a:rPr lang="uk-UA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4. Гроші 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та кредит: підручник / [М.І.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Савлук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А.М. Мороз, І.М.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Лазепко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та 86 ін.]; за наук. ред. М.І.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Савлука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6-те вид., перероб. і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доп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К.: КНЕУ, 2011. 589, [3] с.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algn="just">
              <a:spcBef>
                <a:spcPts val="0"/>
              </a:spcBef>
              <a:buNone/>
            </a:pP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5. Петрук О.М. Банківські операції: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навч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посібн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/ О.М. Петрук, С.З.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Мошенський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О.С. Новак. Житомир : ЖДТУ, 2011. 568 с.</a:t>
            </a: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spcBef>
                <a:spcPts val="0"/>
              </a:spcBef>
              <a:buNone/>
            </a:pP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5. </a:t>
            </a:r>
            <a:r>
              <a:rPr lang="uk-UA" sz="2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Мошенський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С.З., Новак О.С., Петрук О.М. Гроші та кредит: Навчально-методичний посібник для самостійного вивчення </a:t>
            </a:r>
            <a:r>
              <a:rPr lang="uk-UA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дисципліни. Житомир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ЖДТУ, 201</a:t>
            </a:r>
            <a:r>
              <a:rPr lang="ru-RU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r>
              <a:rPr lang="uk-UA" sz="2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276 </a:t>
            </a:r>
            <a:r>
              <a:rPr lang="uk-UA" sz="2200">
                <a:latin typeface="Times New Roman" panose="02020603050405020304" pitchFamily="18" charset="0"/>
                <a:cs typeface="Times New Roman" panose="02020603050405020304" pitchFamily="18" charset="0"/>
              </a:rPr>
              <a:t>с</a:t>
            </a:r>
            <a:r>
              <a:rPr lang="uk-UA" sz="220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162226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Объект 1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715224" y="570367"/>
            <a:ext cx="9497085" cy="570368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025693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Объект 4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841972" y="525101"/>
            <a:ext cx="9008198" cy="585759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751233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Объект 1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805759" y="407406"/>
            <a:ext cx="9134946" cy="596623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564058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Объект 2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950614" y="398352"/>
            <a:ext cx="8772808" cy="610203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025745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40297" y="425513"/>
            <a:ext cx="9580242" cy="5993394"/>
          </a:xfrm>
        </p:spPr>
        <p:txBody>
          <a:bodyPr>
            <a:noAutofit/>
          </a:bodyPr>
          <a:lstStyle/>
          <a:p>
            <a:pPr marL="0" indent="0" algn="ctr">
              <a:spcBef>
                <a:spcPts val="0"/>
              </a:spcBef>
              <a:buNone/>
            </a:pPr>
            <a:r>
              <a:rPr lang="ru-RU" sz="2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Класифікація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банківських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кредитів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за </a:t>
            </a:r>
            <a:r>
              <a:rPr lang="ru-RU" sz="2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різними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2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критеріями</a:t>
            </a:r>
            <a:r>
              <a:rPr lang="ru-RU" sz="2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</a:p>
          <a:p>
            <a:pPr marL="0" indent="0" algn="just">
              <a:spcBef>
                <a:spcPts val="0"/>
              </a:spcBef>
              <a:buNone/>
            </a:pPr>
            <a:endParaRPr lang="ru-RU" sz="2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2" name="Рисунок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68721" y="832920"/>
            <a:ext cx="8682273" cy="558598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124358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Объект 1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793056" y="706170"/>
            <a:ext cx="9121688" cy="552261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2722143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3" y="425513"/>
            <a:ext cx="9842794" cy="5993394"/>
          </a:xfrm>
        </p:spPr>
        <p:txBody>
          <a:bodyPr>
            <a:normAutofit/>
          </a:bodyPr>
          <a:lstStyle/>
          <a:p>
            <a:pPr marL="0" indent="0" algn="just">
              <a:spcBef>
                <a:spcPts val="0"/>
              </a:spcBef>
              <a:buNone/>
            </a:pPr>
            <a:endParaRPr lang="ru-RU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spcBef>
                <a:spcPts val="0"/>
              </a:spcBef>
              <a:buNone/>
            </a:pPr>
            <a:endParaRPr lang="ru-RU" sz="2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  <p:pic>
        <p:nvPicPr>
          <p:cNvPr id="4" name="Рисунок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10281" y="425513"/>
            <a:ext cx="6735778" cy="599339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911125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Объект 1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769545" y="860079"/>
            <a:ext cx="9131595" cy="528722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66734029"/>
      </p:ext>
    </p:extLst>
  </p:cSld>
  <p:clrMapOvr>
    <a:masterClrMapping/>
  </p:clrMapOvr>
</p:sld>
</file>

<file path=ppt/theme/theme1.xml><?xml version="1.0" encoding="utf-8"?>
<a:theme xmlns:a="http://schemas.openxmlformats.org/drawingml/2006/main" name="Грань">
  <a:themeElements>
    <a:clrScheme name="Грань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Грань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рань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1110</TotalTime>
  <Words>54</Words>
  <Application>Microsoft Office PowerPoint</Application>
  <PresentationFormat>Широкоэкранный</PresentationFormat>
  <Paragraphs>27</Paragraphs>
  <Slides>17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22" baseType="lpstr">
      <vt:lpstr>Arial</vt:lpstr>
      <vt:lpstr>Times New Roman</vt:lpstr>
      <vt:lpstr>Trebuchet MS</vt:lpstr>
      <vt:lpstr>Wingdings 3</vt:lpstr>
      <vt:lpstr>Грань</vt:lpstr>
      <vt:lpstr>Тема. Форми, види та роль кредиту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Dell</dc:creator>
  <cp:lastModifiedBy>Dell</cp:lastModifiedBy>
  <cp:revision>111</cp:revision>
  <dcterms:created xsi:type="dcterms:W3CDTF">2022-02-07T14:59:41Z</dcterms:created>
  <dcterms:modified xsi:type="dcterms:W3CDTF">2022-02-15T18:02:59Z</dcterms:modified>
</cp:coreProperties>
</file>

<file path=docProps/thumbnail.jpeg>
</file>