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62" r:id="rId3"/>
    <p:sldId id="260" r:id="rId4"/>
    <p:sldId id="261" r:id="rId5"/>
    <p:sldId id="259" r:id="rId6"/>
    <p:sldId id="288" r:id="rId7"/>
    <p:sldId id="285" r:id="rId8"/>
    <p:sldId id="282" r:id="rId9"/>
    <p:sldId id="278" r:id="rId10"/>
    <p:sldId id="268" r:id="rId11"/>
    <p:sldId id="267" r:id="rId12"/>
    <p:sldId id="269" r:id="rId13"/>
    <p:sldId id="270" r:id="rId14"/>
    <p:sldId id="275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A4FA-C5DF-4794-A928-0BF4478613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81936FA-F202-4508-AC7C-C735EAAEB1EC}">
      <dgm:prSet phldrT="[Текст]" phldr="1"/>
      <dgm:spPr/>
      <dgm:t>
        <a:bodyPr/>
        <a:lstStyle/>
        <a:p>
          <a:endParaRPr lang="ru-RU" dirty="0"/>
        </a:p>
      </dgm:t>
    </dgm:pt>
    <dgm:pt modelId="{8ED06C5A-0FB8-4875-998D-80C10F580734}" type="sibTrans" cxnId="{B56FBC17-FABF-48F4-B27A-D1A82753E342}">
      <dgm:prSet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FF2A9062-6704-4CBC-92E8-F66C31C31C73}" type="parTrans" cxnId="{B56FBC17-FABF-48F4-B27A-D1A82753E342}">
      <dgm:prSet/>
      <dgm:spPr/>
      <dgm:t>
        <a:bodyPr/>
        <a:lstStyle/>
        <a:p>
          <a:endParaRPr lang="ru-RU"/>
        </a:p>
      </dgm:t>
    </dgm:pt>
    <dgm:pt modelId="{36FA352B-83B1-4114-8CA5-4C5247B7FCA5}" type="pres">
      <dgm:prSet presAssocID="{FBEDA4FA-C5DF-4794-A928-0BF4478613CE}" presName="Name0" presStyleCnt="0">
        <dgm:presLayoutVars>
          <dgm:chMax val="7"/>
          <dgm:chPref val="7"/>
          <dgm:dir/>
        </dgm:presLayoutVars>
      </dgm:prSet>
      <dgm:spPr/>
    </dgm:pt>
    <dgm:pt modelId="{6CE8FC60-7CE6-48FD-9BD8-6CC18816ACCF}" type="pres">
      <dgm:prSet presAssocID="{FBEDA4FA-C5DF-4794-A928-0BF4478613CE}" presName="Name1" presStyleCnt="0"/>
      <dgm:spPr/>
    </dgm:pt>
    <dgm:pt modelId="{69FC42D8-A074-4B70-A85B-F57F49F30DAC}" type="pres">
      <dgm:prSet presAssocID="{8ED06C5A-0FB8-4875-998D-80C10F580734}" presName="picture_1" presStyleCnt="0"/>
      <dgm:spPr/>
    </dgm:pt>
    <dgm:pt modelId="{032CBCB1-1D9A-42CC-AB0A-F414870D5419}" type="pres">
      <dgm:prSet presAssocID="{8ED06C5A-0FB8-4875-998D-80C10F580734}" presName="pictureRepeatNode" presStyleLbl="alignImgPlace1" presStyleIdx="0" presStyleCnt="1" custScaleX="199593" custScaleY="165484" custLinFactNeighborX="19884" custLinFactNeighborY="-64236"/>
      <dgm:spPr/>
      <dgm:t>
        <a:bodyPr/>
        <a:lstStyle/>
        <a:p>
          <a:endParaRPr lang="ru-RU"/>
        </a:p>
      </dgm:t>
    </dgm:pt>
    <dgm:pt modelId="{EE012124-0C16-4EEB-B20B-7C0F1635C198}" type="pres">
      <dgm:prSet presAssocID="{681936FA-F202-4508-AC7C-C735EAAEB1EC}" presName="text_1" presStyleLbl="node1" presStyleIdx="0" presStyleCnt="0" custLinFactX="-82382" custLinFactY="10362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D9BC0-35FD-43C5-A216-6D8B36525E02}" type="presOf" srcId="{FBEDA4FA-C5DF-4794-A928-0BF4478613CE}" destId="{36FA352B-83B1-4114-8CA5-4C5247B7FCA5}" srcOrd="0" destOrd="0" presId="urn:microsoft.com/office/officeart/2008/layout/CircularPictureCallout"/>
    <dgm:cxn modelId="{B56FBC17-FABF-48F4-B27A-D1A82753E342}" srcId="{FBEDA4FA-C5DF-4794-A928-0BF4478613CE}" destId="{681936FA-F202-4508-AC7C-C735EAAEB1EC}" srcOrd="0" destOrd="0" parTransId="{FF2A9062-6704-4CBC-92E8-F66C31C31C73}" sibTransId="{8ED06C5A-0FB8-4875-998D-80C10F580734}"/>
    <dgm:cxn modelId="{BA4E5DAB-2919-4E16-AA37-589F1E778541}" type="presOf" srcId="{681936FA-F202-4508-AC7C-C735EAAEB1EC}" destId="{EE012124-0C16-4EEB-B20B-7C0F1635C198}" srcOrd="0" destOrd="0" presId="urn:microsoft.com/office/officeart/2008/layout/CircularPictureCallout"/>
    <dgm:cxn modelId="{F27F45E2-BE7A-48B2-83BC-EEE8454EE670}" type="presOf" srcId="{8ED06C5A-0FB8-4875-998D-80C10F580734}" destId="{032CBCB1-1D9A-42CC-AB0A-F414870D5419}" srcOrd="0" destOrd="0" presId="urn:microsoft.com/office/officeart/2008/layout/CircularPictureCallout"/>
    <dgm:cxn modelId="{5F130BBE-B3C0-41F4-A505-9B3CEDEB8558}" type="presParOf" srcId="{36FA352B-83B1-4114-8CA5-4C5247B7FCA5}" destId="{6CE8FC60-7CE6-48FD-9BD8-6CC18816ACCF}" srcOrd="0" destOrd="0" presId="urn:microsoft.com/office/officeart/2008/layout/CircularPictureCallout"/>
    <dgm:cxn modelId="{DC1BF1D8-EEDC-45ED-99D5-597F890EC78C}" type="presParOf" srcId="{6CE8FC60-7CE6-48FD-9BD8-6CC18816ACCF}" destId="{69FC42D8-A074-4B70-A85B-F57F49F30DAC}" srcOrd="0" destOrd="0" presId="urn:microsoft.com/office/officeart/2008/layout/CircularPictureCallout"/>
    <dgm:cxn modelId="{2F0828F5-D0D5-4DBB-822D-19EA8E781D18}" type="presParOf" srcId="{69FC42D8-A074-4B70-A85B-F57F49F30DAC}" destId="{032CBCB1-1D9A-42CC-AB0A-F414870D5419}" srcOrd="0" destOrd="0" presId="urn:microsoft.com/office/officeart/2008/layout/CircularPictureCallout"/>
    <dgm:cxn modelId="{99A55AAB-EA0D-473D-8200-FD159F51C7EB}" type="presParOf" srcId="{6CE8FC60-7CE6-48FD-9BD8-6CC18816ACCF}" destId="{EE012124-0C16-4EEB-B20B-7C0F1635C1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CBCB1-1D9A-42CC-AB0A-F414870D5419}">
      <dsp:nvSpPr>
        <dsp:cNvPr id="0" name=""/>
        <dsp:cNvSpPr/>
      </dsp:nvSpPr>
      <dsp:spPr>
        <a:xfrm>
          <a:off x="5806" y="0"/>
          <a:ext cx="2847710" cy="236105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12124-0C16-4EEB-B20B-7C0F1635C198}">
      <dsp:nvSpPr>
        <dsp:cNvPr id="0" name=""/>
        <dsp:cNvSpPr/>
      </dsp:nvSpPr>
      <dsp:spPr>
        <a:xfrm>
          <a:off x="0" y="1890230"/>
          <a:ext cx="913125" cy="4708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0" y="1890230"/>
        <a:ext cx="913125" cy="47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3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FB4-0997-4767-8874-9186C01A1BB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Осадові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гірські породи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056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7639"/>
          </a:xfrm>
        </p:spPr>
        <p:txBody>
          <a:bodyPr/>
          <a:lstStyle/>
          <a:p>
            <a:r>
              <a:rPr lang="uk-UA" b="1" dirty="0" smtClean="0"/>
              <a:t>Пісок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17446"/>
              </p:ext>
            </p:extLst>
          </p:nvPr>
        </p:nvGraphicFramePr>
        <p:xfrm>
          <a:off x="0" y="889516"/>
          <a:ext cx="6755642" cy="39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97"/>
                <a:gridCol w="3947045"/>
              </a:tblGrid>
              <a:tr h="4567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псамітова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671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кварц, полові шпати, слюди, часто з домішками глинистих мінералів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2,0-2,8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557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95" t="16795" r="6795" b="8343"/>
          <a:stretch/>
        </p:blipFill>
        <p:spPr>
          <a:xfrm>
            <a:off x="7019847" y="57955"/>
            <a:ext cx="5172153" cy="2733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11" y="3117020"/>
            <a:ext cx="5344821" cy="35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Алеврит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97646"/>
              </p:ext>
            </p:extLst>
          </p:nvPr>
        </p:nvGraphicFramePr>
        <p:xfrm>
          <a:off x="0" y="709683"/>
          <a:ext cx="5314472" cy="467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920"/>
                <a:gridCol w="3387552"/>
              </a:tblGrid>
              <a:tr h="703754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30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1230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сіруватий, світло-коричневий, світло-жовтий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607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пилувата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719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шарувата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20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0289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2,5-2,8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83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45" y="0"/>
            <a:ext cx="5375320" cy="2462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93" y="2852382"/>
            <a:ext cx="6569123" cy="3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3048"/>
          </a:xfrm>
        </p:spPr>
        <p:txBody>
          <a:bodyPr/>
          <a:lstStyle/>
          <a:p>
            <a:r>
              <a:rPr lang="uk-UA" b="1" dirty="0" smtClean="0"/>
              <a:t>Глина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67630"/>
              </p:ext>
            </p:extLst>
          </p:nvPr>
        </p:nvGraphicFramePr>
        <p:xfrm>
          <a:off x="204717" y="842983"/>
          <a:ext cx="5622877" cy="503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91"/>
                <a:gridCol w="3591386"/>
              </a:tblGrid>
              <a:tr h="6787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81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уламково</a:t>
                      </a:r>
                      <a:r>
                        <a:rPr lang="uk-UA" dirty="0" smtClean="0"/>
                        <a:t>-хемогенна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2837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білий, сірий, 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шарувата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каолініт, слюда, кальцит, польові шпати, кварц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82" y="0"/>
            <a:ext cx="4440072" cy="3330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264" t="7524" r="13354" b="3218"/>
          <a:stretch/>
        </p:blipFill>
        <p:spPr>
          <a:xfrm>
            <a:off x="6083098" y="3480179"/>
            <a:ext cx="4098132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Боксит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56341"/>
              </p:ext>
            </p:extLst>
          </p:nvPr>
        </p:nvGraphicFramePr>
        <p:xfrm>
          <a:off x="136478" y="905821"/>
          <a:ext cx="6796586" cy="546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19"/>
                <a:gridCol w="4476467"/>
              </a:tblGrid>
              <a:tr h="6520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бурувато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85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оксиди і гідрооксиди алюмінію, оксиди заліза та різних домішок (глинистих частинок)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1,8-3,2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56" t="9090" r="16668" b="10264"/>
          <a:stretch/>
        </p:blipFill>
        <p:spPr>
          <a:xfrm>
            <a:off x="7083188" y="955343"/>
            <a:ext cx="4879804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Кремінь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164698"/>
              </p:ext>
            </p:extLst>
          </p:nvPr>
        </p:nvGraphicFramePr>
        <p:xfrm>
          <a:off x="177421" y="818865"/>
          <a:ext cx="6741994" cy="525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07"/>
                <a:gridCol w="4224787"/>
              </a:tblGrid>
              <a:tr h="624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355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чорний, жовтий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кристалічна, аморфна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8751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опал, халцедон, кварц, плагіоклаз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домішками глинистого матеріалу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84" y="1253674"/>
            <a:ext cx="4026374" cy="46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8"/>
            <a:ext cx="10515600" cy="859809"/>
          </a:xfrm>
        </p:spPr>
        <p:txBody>
          <a:bodyPr/>
          <a:lstStyle/>
          <a:p>
            <a:r>
              <a:rPr lang="uk-UA" b="1" dirty="0" smtClean="0"/>
              <a:t>Яшма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59748"/>
              </p:ext>
            </p:extLst>
          </p:nvPr>
        </p:nvGraphicFramePr>
        <p:xfrm>
          <a:off x="272955" y="914400"/>
          <a:ext cx="6155140" cy="503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55"/>
                <a:gridCol w="4184885"/>
              </a:tblGrid>
              <a:tr h="4582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коричневий, сірий, 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098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халцедон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415" y="846160"/>
            <a:ext cx="5131557" cy="32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Вапняк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3943"/>
              </p:ext>
            </p:extLst>
          </p:nvPr>
        </p:nvGraphicFramePr>
        <p:xfrm>
          <a:off x="191068" y="905677"/>
          <a:ext cx="5923128" cy="50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5"/>
                <a:gridCol w="3698543"/>
              </a:tblGrid>
              <a:tr h="6417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 або 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402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зерниста, 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2,7-2,9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75" y="0"/>
            <a:ext cx="3343701" cy="3161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4" y="3302758"/>
            <a:ext cx="5180302" cy="34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2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Торф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299204"/>
              </p:ext>
            </p:extLst>
          </p:nvPr>
        </p:nvGraphicFramePr>
        <p:xfrm>
          <a:off x="120696" y="829336"/>
          <a:ext cx="6258636" cy="447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37"/>
                <a:gridCol w="4047699"/>
              </a:tblGrid>
              <a:tr h="559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жовтий, 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1,0-1,4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31" t="6240" r="12750" b="10301"/>
          <a:stretch/>
        </p:blipFill>
        <p:spPr>
          <a:xfrm>
            <a:off x="7734900" y="0"/>
            <a:ext cx="3438512" cy="2988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21" t="14286"/>
          <a:stretch/>
        </p:blipFill>
        <p:spPr>
          <a:xfrm>
            <a:off x="6537278" y="2988860"/>
            <a:ext cx="5456073" cy="35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3457"/>
          </a:xfrm>
        </p:spPr>
        <p:txBody>
          <a:bodyPr/>
          <a:lstStyle/>
          <a:p>
            <a:r>
              <a:rPr lang="uk-UA" b="1" dirty="0" smtClean="0"/>
              <a:t>Вугілля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55764"/>
              </p:ext>
            </p:extLst>
          </p:nvPr>
        </p:nvGraphicFramePr>
        <p:xfrm>
          <a:off x="-2" y="873457"/>
          <a:ext cx="5732062" cy="522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65"/>
                <a:gridCol w="3644597"/>
              </a:tblGrid>
              <a:tr h="6535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шарувата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1,3-1,5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Вторичный кварцит золотосодержащий (Гидротермально измененная горная  порода). Из комплекта: Коллекция образцов кварца золотоносного | 展示品 |  サハリン州郷土博物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80" t="11001" r="8496" b="12489"/>
          <a:stretch/>
        </p:blipFill>
        <p:spPr>
          <a:xfrm>
            <a:off x="5827594" y="-2"/>
            <a:ext cx="3343702" cy="2088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90" y="1985751"/>
            <a:ext cx="3114419" cy="2224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820" t="12148" r="3898" b="6609"/>
          <a:stretch/>
        </p:blipFill>
        <p:spPr>
          <a:xfrm>
            <a:off x="6073253" y="4312693"/>
            <a:ext cx="3418765" cy="2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20473"/>
            <a:ext cx="10481481" cy="552733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/>
              <a:t>Класифікація осадових гірських порід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874" y="464916"/>
            <a:ext cx="7920635" cy="63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050972" cy="655092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Структури осадових порід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13834"/>
            <a:ext cx="5377218" cy="460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генетичним</a:t>
            </a:r>
            <a:r>
              <a:rPr lang="ru-RU" dirty="0"/>
              <a:t> </a:t>
            </a:r>
            <a:r>
              <a:rPr lang="ru-RU" dirty="0" smtClean="0"/>
              <a:t>типом: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уламкова</a:t>
            </a:r>
            <a:r>
              <a:rPr lang="ru-RU" dirty="0" smtClean="0"/>
              <a:t> </a:t>
            </a:r>
            <a:r>
              <a:rPr lang="ru-RU" dirty="0"/>
              <a:t>— в </a:t>
            </a:r>
            <a:r>
              <a:rPr lang="ru-RU" dirty="0" err="1"/>
              <a:t>уламкових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глиниста — у </a:t>
            </a:r>
            <a:r>
              <a:rPr lang="ru-RU" dirty="0" err="1"/>
              <a:t>глинистих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зерниста — у </a:t>
            </a:r>
            <a:r>
              <a:rPr lang="ru-RU" dirty="0" err="1"/>
              <a:t>хемогенних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біогенна</a:t>
            </a:r>
            <a:r>
              <a:rPr lang="ru-RU" dirty="0"/>
              <a:t> — у </a:t>
            </a:r>
            <a:r>
              <a:rPr lang="ru-RU" dirty="0" err="1"/>
              <a:t>біогенних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2435" y="1197828"/>
            <a:ext cx="6196083" cy="483448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Структури уламкових порід: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великоуламкова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псефітова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часточок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піщана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псамітова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2,0 – 0,05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пилувата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алевритова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0,05 – 0,005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глиниста </a:t>
            </a:r>
            <a:r>
              <a:rPr lang="ru-RU" dirty="0"/>
              <a:t>(</a:t>
            </a:r>
            <a:r>
              <a:rPr lang="ru-RU" dirty="0" err="1" smtClean="0"/>
              <a:t>пелітова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&lt; 0,005 мм.</a:t>
            </a:r>
          </a:p>
        </p:txBody>
      </p:sp>
    </p:spTree>
    <p:extLst>
      <p:ext uri="{BB962C8B-B14F-4D97-AF65-F5344CB8AC3E}">
        <p14:creationId xmlns:p14="http://schemas.microsoft.com/office/powerpoint/2010/main" val="348107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712292" cy="682388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i="1" dirty="0" smtClean="0"/>
              <a:t>Текстури осадових порід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3773" y="1105469"/>
            <a:ext cx="10822675" cy="556828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масивна </a:t>
            </a:r>
            <a:r>
              <a:rPr lang="uk-UA" dirty="0"/>
              <a:t>—</a:t>
            </a:r>
            <a:r>
              <a:rPr lang="ru-RU" dirty="0" smtClean="0"/>
              <a:t>зерна </a:t>
            </a:r>
            <a:r>
              <a:rPr lang="uk-UA" dirty="0" smtClean="0"/>
              <a:t>мінералів розміщені без певного орієнтування;</a:t>
            </a:r>
          </a:p>
          <a:p>
            <a:r>
              <a:rPr lang="uk-UA" dirty="0" smtClean="0"/>
              <a:t>шарувата </a:t>
            </a:r>
            <a:r>
              <a:rPr lang="uk-UA" dirty="0"/>
              <a:t>—</a:t>
            </a:r>
            <a:r>
              <a:rPr lang="uk-UA" dirty="0" smtClean="0"/>
              <a:t> мінерали видовженої форми, розташовані паралельно (глини); </a:t>
            </a:r>
          </a:p>
          <a:p>
            <a:r>
              <a:rPr lang="uk-UA" dirty="0" smtClean="0"/>
              <a:t> безладна — часточки розташовані </a:t>
            </a:r>
            <a:r>
              <a:rPr lang="uk-UA" dirty="0" err="1" smtClean="0"/>
              <a:t>неорієнтовано</a:t>
            </a:r>
            <a:r>
              <a:rPr lang="uk-UA" dirty="0" smtClean="0"/>
              <a:t> (піски, </a:t>
            </a:r>
            <a:r>
              <a:rPr lang="uk-UA" dirty="0" err="1" smtClean="0"/>
              <a:t>псефіти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 смугаста — чергуються смуги різного складу (яшма); </a:t>
            </a:r>
          </a:p>
          <a:p>
            <a:r>
              <a:rPr lang="uk-UA" dirty="0" smtClean="0"/>
              <a:t> пориста — виникає внаслідок розчинення, </a:t>
            </a:r>
            <a:r>
              <a:rPr lang="uk-UA" dirty="0" err="1" smtClean="0"/>
              <a:t>вилуження</a:t>
            </a:r>
            <a:r>
              <a:rPr lang="uk-UA" dirty="0" smtClean="0"/>
              <a:t> окремих компонентів (вапняки); </a:t>
            </a:r>
          </a:p>
          <a:p>
            <a:r>
              <a:rPr lang="uk-UA" dirty="0" smtClean="0"/>
              <a:t>концентрична (у сталактитах).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620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47" y="108676"/>
            <a:ext cx="9601196" cy="95585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Мінеральний склад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366237"/>
              </p:ext>
            </p:extLst>
          </p:nvPr>
        </p:nvGraphicFramePr>
        <p:xfrm>
          <a:off x="435593" y="1064526"/>
          <a:ext cx="2853517" cy="236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91848" l="9489" r="95255"/>
                    </a14:imgEffect>
                  </a14:imgLayer>
                </a14:imgProps>
              </a:ext>
            </a:extLst>
          </a:blip>
          <a:srcRect l="6373" t="7483" r="2720" b="11564"/>
          <a:stretch/>
        </p:blipFill>
        <p:spPr>
          <a:xfrm>
            <a:off x="4291081" y="1064526"/>
            <a:ext cx="2715905" cy="16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6328" t="2690"/>
          <a:stretch/>
        </p:blipFill>
        <p:spPr>
          <a:xfrm>
            <a:off x="8727811" y="1064526"/>
            <a:ext cx="2702257" cy="1403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96" y="3530804"/>
            <a:ext cx="3707785" cy="27313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3111" r="95556"/>
                    </a14:imgEffect>
                  </a14:imgLayer>
                </a14:imgProps>
              </a:ext>
            </a:extLst>
          </a:blip>
          <a:srcRect t="12756" r="4461" b="12099"/>
          <a:stretch/>
        </p:blipFill>
        <p:spPr>
          <a:xfrm>
            <a:off x="4468879" y="3421073"/>
            <a:ext cx="3160219" cy="2485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l="12219" r="15712" b="2900"/>
          <a:stretch/>
        </p:blipFill>
        <p:spPr>
          <a:xfrm>
            <a:off x="7983940" y="3623532"/>
            <a:ext cx="3446128" cy="2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Форми залягання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644808"/>
            <a:ext cx="12192001" cy="56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140"/>
            <a:ext cx="2538484" cy="518614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Класифікація уламкових порід</a:t>
            </a:r>
            <a:endParaRPr lang="ru-RU" sz="3200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" r="438" b="5344"/>
          <a:stretch/>
        </p:blipFill>
        <p:spPr>
          <a:xfrm>
            <a:off x="2287392" y="504967"/>
            <a:ext cx="9679126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9809"/>
          </a:xfrm>
        </p:spPr>
        <p:txBody>
          <a:bodyPr/>
          <a:lstStyle/>
          <a:p>
            <a:r>
              <a:rPr lang="uk-UA" b="1" dirty="0" smtClean="0"/>
              <a:t>Брили, валуни, жорства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97349"/>
              </p:ext>
            </p:extLst>
          </p:nvPr>
        </p:nvGraphicFramePr>
        <p:xfrm>
          <a:off x="169139" y="859809"/>
          <a:ext cx="6018664" cy="492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48"/>
                <a:gridCol w="3862316"/>
              </a:tblGrid>
              <a:tr h="6038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червоний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634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слюда, польові шпати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окремості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42" y="0"/>
            <a:ext cx="3169196" cy="2373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8882" r="2993" b="25243"/>
          <a:stretch/>
        </p:blipFill>
        <p:spPr>
          <a:xfrm>
            <a:off x="9239533" y="2373837"/>
            <a:ext cx="2797791" cy="215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793" r="1604"/>
          <a:stretch/>
        </p:blipFill>
        <p:spPr>
          <a:xfrm>
            <a:off x="6356942" y="4487362"/>
            <a:ext cx="4001158" cy="22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7"/>
            <a:ext cx="10515600" cy="832514"/>
          </a:xfrm>
        </p:spPr>
        <p:txBody>
          <a:bodyPr/>
          <a:lstStyle/>
          <a:p>
            <a:r>
              <a:rPr lang="uk-UA" b="1" dirty="0" smtClean="0"/>
              <a:t>Конгломерат, брекчія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16550"/>
              </p:ext>
            </p:extLst>
          </p:nvPr>
        </p:nvGraphicFramePr>
        <p:xfrm>
          <a:off x="143303" y="818868"/>
          <a:ext cx="6728346" cy="520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30"/>
                <a:gridCol w="4242716"/>
              </a:tblGrid>
              <a:tr h="6454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уламкові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сірий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572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слюда, зчеплені</a:t>
                      </a:r>
                      <a:r>
                        <a:rPr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глинистим матеріалом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71" y="-109184"/>
            <a:ext cx="4193842" cy="3073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8" y="3411940"/>
            <a:ext cx="3838008" cy="3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5117</TotalTime>
  <Words>503</Words>
  <Application>Microsoft Office PowerPoint</Application>
  <PresentationFormat>Широкоэкранный</PresentationFormat>
  <Paragraphs>200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Осадові</vt:lpstr>
      <vt:lpstr>Класифікація осадових гірських порід </vt:lpstr>
      <vt:lpstr>Структури осадових порід</vt:lpstr>
      <vt:lpstr>Текстури осадових порід</vt:lpstr>
      <vt:lpstr>Мінеральний склад</vt:lpstr>
      <vt:lpstr>Форми залягання</vt:lpstr>
      <vt:lpstr>Класифікація уламкових порід</vt:lpstr>
      <vt:lpstr>Брили, валуни, жорства</vt:lpstr>
      <vt:lpstr>Конгломерат, брекчія </vt:lpstr>
      <vt:lpstr>Пісок</vt:lpstr>
      <vt:lpstr>Алеврит</vt:lpstr>
      <vt:lpstr>Глина</vt:lpstr>
      <vt:lpstr>Боксит </vt:lpstr>
      <vt:lpstr>Кремінь </vt:lpstr>
      <vt:lpstr>Яшма</vt:lpstr>
      <vt:lpstr>Вапняк</vt:lpstr>
      <vt:lpstr>Торф</vt:lpstr>
      <vt:lpstr>Вугілля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Магматичні</dc:title>
  <dc:creator>Пользователь Windows</dc:creator>
  <cp:lastModifiedBy>Пользователь Windows</cp:lastModifiedBy>
  <cp:revision>142</cp:revision>
  <dcterms:created xsi:type="dcterms:W3CDTF">2020-03-29T08:08:39Z</dcterms:created>
  <dcterms:modified xsi:type="dcterms:W3CDTF">2022-07-01T08:38:01Z</dcterms:modified>
</cp:coreProperties>
</file>