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72" r:id="rId15"/>
    <p:sldId id="270" r:id="rId16"/>
    <p:sldId id="268" r:id="rId17"/>
    <p:sldId id="269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0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02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15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78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523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5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87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798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69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63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48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56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A3CD8-AB5C-4025-8907-A355F9FFA22D}" type="datetimeFigureOut">
              <a:rPr lang="ru-RU" smtClean="0"/>
              <a:t>26.04.2022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A7CFE-8D18-4A8F-AB93-4A618196EC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02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4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image" Target="../media/image15.jpg"/><Relationship Id="rId10" Type="http://schemas.openxmlformats.org/officeDocument/2006/relationships/image" Target="../media/image20.png"/><Relationship Id="rId4" Type="http://schemas.microsoft.com/office/2007/relationships/hdphoto" Target="../media/hdphoto3.wdp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Мінерали груп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4400" dirty="0"/>
              <a:t>г</a:t>
            </a:r>
            <a:r>
              <a:rPr lang="uk-UA" sz="4400" dirty="0" smtClean="0"/>
              <a:t>алоїдів і оксидів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2463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8047"/>
          </a:xfrm>
        </p:spPr>
        <p:txBody>
          <a:bodyPr>
            <a:normAutofit/>
          </a:bodyPr>
          <a:lstStyle/>
          <a:p>
            <a:r>
              <a:rPr lang="ru-RU" b="1" dirty="0"/>
              <a:t>Магнетит </a:t>
            </a:r>
            <a:r>
              <a:rPr lang="en-US" b="1" dirty="0"/>
              <a:t>FeO×Fe</a:t>
            </a:r>
            <a:r>
              <a:rPr lang="en-US" sz="3100" b="1" dirty="0"/>
              <a:t>2</a:t>
            </a:r>
            <a:r>
              <a:rPr lang="en-US" b="1" dirty="0"/>
              <a:t>O</a:t>
            </a:r>
            <a:r>
              <a:rPr lang="en-US" sz="3100" b="1" dirty="0"/>
              <a:t>3</a:t>
            </a:r>
            <a:r>
              <a:rPr lang="en-US" b="1" dirty="0"/>
              <a:t>, </a:t>
            </a:r>
            <a:r>
              <a:rPr lang="uk-UA" b="1" dirty="0" smtClean="0"/>
              <a:t>або</a:t>
            </a:r>
            <a:r>
              <a:rPr lang="ru-RU" b="1" dirty="0" smtClean="0"/>
              <a:t> </a:t>
            </a:r>
            <a:r>
              <a:rPr lang="en-US" b="1" dirty="0"/>
              <a:t>Fe</a:t>
            </a:r>
            <a:r>
              <a:rPr lang="en-US" sz="3100" b="1" dirty="0"/>
              <a:t>3</a:t>
            </a:r>
            <a:r>
              <a:rPr lang="en-US" b="1" dirty="0"/>
              <a:t>O</a:t>
            </a:r>
            <a:r>
              <a:rPr lang="en-US" sz="3100" b="1" dirty="0"/>
              <a:t>4</a:t>
            </a:r>
            <a:r>
              <a:rPr lang="en-US" b="1" dirty="0"/>
              <a:t> </a:t>
            </a:r>
            <a:r>
              <a:rPr lang="en-US" b="1" dirty="0" smtClean="0"/>
              <a:t>(</a:t>
            </a:r>
            <a:r>
              <a:rPr lang="uk-UA" b="1" dirty="0" smtClean="0"/>
              <a:t>магнітний залізняк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85" name="Объект 8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64" t="-1976" r="29644" b="3915"/>
          <a:stretch/>
        </p:blipFill>
        <p:spPr>
          <a:xfrm>
            <a:off x="-1" y="1067510"/>
            <a:ext cx="7562047" cy="5068616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42" b="100000" l="6224" r="979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7146" y="3665258"/>
            <a:ext cx="2849183" cy="2470868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100000" l="225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2698" y="1067510"/>
            <a:ext cx="4719302" cy="245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3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119115"/>
          </a:xfrm>
        </p:spPr>
        <p:txBody>
          <a:bodyPr/>
          <a:lstStyle/>
          <a:p>
            <a:r>
              <a:rPr lang="uk-UA" b="1" dirty="0"/>
              <a:t>Гематит Fe</a:t>
            </a:r>
            <a:r>
              <a:rPr lang="uk-UA" sz="2800" b="1" dirty="0"/>
              <a:t>2</a:t>
            </a:r>
            <a:r>
              <a:rPr lang="uk-UA" b="1" dirty="0"/>
              <a:t>O</a:t>
            </a:r>
            <a:r>
              <a:rPr lang="uk-UA" sz="2800" b="1" dirty="0"/>
              <a:t>3</a:t>
            </a:r>
            <a:r>
              <a:rPr lang="uk-UA" dirty="0"/>
              <a:t> </a:t>
            </a:r>
            <a:r>
              <a:rPr lang="uk-UA" b="1" dirty="0"/>
              <a:t>(червоний залізняк)</a:t>
            </a: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1737" t="3771" r="1252" b="2336"/>
          <a:stretch/>
        </p:blipFill>
        <p:spPr>
          <a:xfrm>
            <a:off x="177420" y="1310185"/>
            <a:ext cx="7042245" cy="52953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1" b="96277" l="3731" r="973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9097" y="300742"/>
            <a:ext cx="4394579" cy="3082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0209" y="3610251"/>
            <a:ext cx="2716046" cy="299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6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996286"/>
          </a:xfrm>
        </p:spPr>
        <p:txBody>
          <a:bodyPr/>
          <a:lstStyle/>
          <a:p>
            <a:r>
              <a:rPr lang="uk-UA" b="1" dirty="0"/>
              <a:t>Лимоніт Fe</a:t>
            </a:r>
            <a:r>
              <a:rPr lang="uk-UA" sz="2800" b="1" dirty="0"/>
              <a:t>2</a:t>
            </a:r>
            <a:r>
              <a:rPr lang="uk-UA" b="1" dirty="0"/>
              <a:t>O</a:t>
            </a:r>
            <a:r>
              <a:rPr lang="uk-UA" sz="2800" b="1" dirty="0"/>
              <a:t>3</a:t>
            </a:r>
            <a:r>
              <a:rPr lang="uk-UA" b="1" dirty="0"/>
              <a:t>×nH</a:t>
            </a:r>
            <a:r>
              <a:rPr lang="uk-UA" sz="2800" b="1" dirty="0"/>
              <a:t>2</a:t>
            </a:r>
            <a:r>
              <a:rPr lang="uk-UA" b="1" dirty="0"/>
              <a:t>O (бурий залізняк)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27" t="6387" r="32308" b="5614"/>
          <a:stretch/>
        </p:blipFill>
        <p:spPr>
          <a:xfrm>
            <a:off x="0" y="1160060"/>
            <a:ext cx="7273599" cy="5199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2" b="99485" l="3089" r="9729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3599" y="416258"/>
            <a:ext cx="4918401" cy="3684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599" y="4100312"/>
            <a:ext cx="3578625" cy="27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8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3048"/>
          </a:xfrm>
        </p:spPr>
        <p:txBody>
          <a:bodyPr/>
          <a:lstStyle/>
          <a:p>
            <a:r>
              <a:rPr lang="uk-UA" b="1" dirty="0"/>
              <a:t>Рутил </a:t>
            </a:r>
            <a:r>
              <a:rPr lang="uk-UA" b="1" dirty="0" err="1"/>
              <a:t>TiO</a:t>
            </a:r>
            <a:r>
              <a:rPr lang="uk-UA" b="1" dirty="0" smtClean="0"/>
              <a:t>₂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26" t="5236" r="5871" b="6717"/>
          <a:stretch/>
        </p:blipFill>
        <p:spPr>
          <a:xfrm>
            <a:off x="8720918" y="996285"/>
            <a:ext cx="3511803" cy="2729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652" r="9587" b="4836"/>
          <a:stretch/>
        </p:blipFill>
        <p:spPr>
          <a:xfrm>
            <a:off x="8720919" y="4143802"/>
            <a:ext cx="3483886" cy="2243350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4"/>
          <a:srcRect l="17201" r="30129" b="13737"/>
          <a:stretch/>
        </p:blipFill>
        <p:spPr>
          <a:xfrm>
            <a:off x="-1" y="1142279"/>
            <a:ext cx="8040135" cy="52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121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99400"/>
          </a:xfrm>
        </p:spPr>
        <p:txBody>
          <a:bodyPr/>
          <a:lstStyle/>
          <a:p>
            <a:r>
              <a:rPr lang="uk-UA" b="1" dirty="0"/>
              <a:t>Ільменіт (титанистий залізняк) </a:t>
            </a:r>
            <a:r>
              <a:rPr lang="uk-UA" b="1" dirty="0" err="1" smtClean="0"/>
              <a:t>FeTiO</a:t>
            </a:r>
            <a:r>
              <a:rPr lang="uk-UA" b="1" dirty="0"/>
              <a:t>₃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39" r="29818" b="6112"/>
          <a:stretch/>
        </p:blipFill>
        <p:spPr>
          <a:xfrm>
            <a:off x="0" y="1280452"/>
            <a:ext cx="7750876" cy="5052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7096" t="5434" r="8513" b="13170"/>
          <a:stretch/>
        </p:blipFill>
        <p:spPr>
          <a:xfrm>
            <a:off x="8789157" y="699400"/>
            <a:ext cx="2802499" cy="24395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740" y="3476263"/>
            <a:ext cx="3771332" cy="30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5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99400"/>
          </a:xfrm>
        </p:spPr>
        <p:txBody>
          <a:bodyPr/>
          <a:lstStyle/>
          <a:p>
            <a:r>
              <a:rPr lang="uk-UA" b="1" dirty="0"/>
              <a:t>Корунд Al</a:t>
            </a:r>
            <a:r>
              <a:rPr lang="uk-UA" sz="2800" b="1" dirty="0"/>
              <a:t>2</a:t>
            </a:r>
            <a:r>
              <a:rPr lang="uk-UA" b="1" dirty="0"/>
              <a:t>O</a:t>
            </a:r>
            <a:r>
              <a:rPr lang="uk-UA" sz="2800" b="1" dirty="0"/>
              <a:t>3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t="1" r="11901" b="10300"/>
          <a:stretch/>
        </p:blipFill>
        <p:spPr>
          <a:xfrm>
            <a:off x="6540689" y="47265"/>
            <a:ext cx="2495167" cy="24293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7290" r="29841" b="6753"/>
          <a:stretch/>
        </p:blipFill>
        <p:spPr>
          <a:xfrm>
            <a:off x="0" y="1054326"/>
            <a:ext cx="6509982" cy="48394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9220" t="14221" r="12119" b="25206"/>
          <a:stretch/>
        </p:blipFill>
        <p:spPr>
          <a:xfrm>
            <a:off x="8789158" y="2647666"/>
            <a:ext cx="3402842" cy="26203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21784" t="22785" r="24391" b="22289"/>
          <a:stretch/>
        </p:blipFill>
        <p:spPr>
          <a:xfrm>
            <a:off x="6540689" y="4667869"/>
            <a:ext cx="2902368" cy="21901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10190" t="12385" r="9572" b="10560"/>
          <a:stretch/>
        </p:blipFill>
        <p:spPr>
          <a:xfrm>
            <a:off x="9443057" y="94532"/>
            <a:ext cx="2431247" cy="233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66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14400"/>
          </a:xfrm>
        </p:spPr>
        <p:txBody>
          <a:bodyPr/>
          <a:lstStyle/>
          <a:p>
            <a:r>
              <a:rPr lang="uk-UA" b="1" dirty="0"/>
              <a:t>Шпінель (</a:t>
            </a:r>
            <a:r>
              <a:rPr lang="uk-UA" b="1" dirty="0" err="1"/>
              <a:t>Fe,Mg,Cr</a:t>
            </a:r>
            <a:r>
              <a:rPr lang="uk-UA" b="1" dirty="0"/>
              <a:t>)Al</a:t>
            </a:r>
            <a:r>
              <a:rPr lang="uk-UA" b="1" baseline="-25000" dirty="0"/>
              <a:t>2</a:t>
            </a:r>
            <a:r>
              <a:rPr lang="uk-UA" b="1" dirty="0"/>
              <a:t>O</a:t>
            </a:r>
            <a:r>
              <a:rPr lang="uk-UA" b="1" baseline="-25000" dirty="0"/>
              <a:t>4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42" r="29647" b="5703"/>
          <a:stretch/>
        </p:blipFill>
        <p:spPr>
          <a:xfrm>
            <a:off x="0" y="1255595"/>
            <a:ext cx="7354500" cy="47903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96" b="96739" l="3285" r="96350"/>
                    </a14:imgEffect>
                  </a14:imgLayer>
                </a14:imgProps>
              </a:ext>
            </a:extLst>
          </a:blip>
          <a:srcRect l="4897" t="14129" r="3690" b="16101"/>
          <a:stretch/>
        </p:blipFill>
        <p:spPr>
          <a:xfrm>
            <a:off x="7354500" y="4085137"/>
            <a:ext cx="4837500" cy="24794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5635" t="12333" r="6483" b="18254"/>
          <a:stretch/>
        </p:blipFill>
        <p:spPr>
          <a:xfrm>
            <a:off x="7354500" y="150126"/>
            <a:ext cx="4837500" cy="382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95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9182" y="0"/>
            <a:ext cx="11353800" cy="835878"/>
          </a:xfrm>
        </p:spPr>
        <p:txBody>
          <a:bodyPr/>
          <a:lstStyle/>
          <a:p>
            <a:r>
              <a:rPr lang="ru-RU" b="1" dirty="0" err="1"/>
              <a:t>Піролюзит</a:t>
            </a:r>
            <a:r>
              <a:rPr lang="ru-RU" b="1" dirty="0"/>
              <a:t> </a:t>
            </a:r>
            <a:r>
              <a:rPr lang="en-US" b="1" dirty="0"/>
              <a:t>MnO</a:t>
            </a:r>
            <a:r>
              <a:rPr lang="en-US" sz="2800" b="1" dirty="0"/>
              <a:t>2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92" t="3909" r="28809" b="3824"/>
          <a:stretch/>
        </p:blipFill>
        <p:spPr>
          <a:xfrm>
            <a:off x="0" y="1122480"/>
            <a:ext cx="7308617" cy="4759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0" b="97238" l="2878" r="96403"/>
                    </a14:imgEffect>
                  </a14:imgLayer>
                </a14:imgProps>
              </a:ext>
            </a:extLst>
          </a:blip>
          <a:srcRect l="2370" t="3863" r="2888" b="4278"/>
          <a:stretch/>
        </p:blipFill>
        <p:spPr>
          <a:xfrm>
            <a:off x="7565409" y="3671247"/>
            <a:ext cx="4626591" cy="2920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9485" l="3475" r="93822"/>
                    </a14:imgEffect>
                  </a14:imgLayer>
                </a14:imgProps>
              </a:ext>
            </a:extLst>
          </a:blip>
          <a:srcRect l="11691" r="15226"/>
          <a:stretch/>
        </p:blipFill>
        <p:spPr>
          <a:xfrm>
            <a:off x="8366076" y="-1"/>
            <a:ext cx="3275766" cy="33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84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8904" y="23931"/>
            <a:ext cx="12240904" cy="86317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Псиломелан </a:t>
            </a:r>
            <a:r>
              <a:rPr lang="ru-RU" b="1" dirty="0" smtClean="0"/>
              <a:t>(</a:t>
            </a:r>
            <a:r>
              <a:rPr lang="uk-UA" b="1" dirty="0" smtClean="0"/>
              <a:t>чорна</a:t>
            </a:r>
            <a:r>
              <a:rPr lang="ru-RU" b="1" dirty="0" smtClean="0"/>
              <a:t> </a:t>
            </a:r>
            <a:r>
              <a:rPr lang="uk-UA" b="1" dirty="0" smtClean="0"/>
              <a:t>скляна</a:t>
            </a:r>
            <a:r>
              <a:rPr lang="ru-RU" b="1" dirty="0" smtClean="0"/>
              <a:t> </a:t>
            </a:r>
            <a:r>
              <a:rPr lang="ru-RU" b="1" dirty="0"/>
              <a:t>голова</a:t>
            </a:r>
            <a:r>
              <a:rPr lang="ru-RU" b="1" dirty="0" smtClean="0"/>
              <a:t>) </a:t>
            </a:r>
            <a:r>
              <a:rPr lang="en-US" b="1" dirty="0"/>
              <a:t>BaMn²⁺(</a:t>
            </a:r>
            <a:r>
              <a:rPr lang="en-US" b="1" dirty="0" err="1"/>
              <a:t>Mn</a:t>
            </a:r>
            <a:r>
              <a:rPr lang="en-US" b="1" dirty="0"/>
              <a:t>⁴⁺)₉O₂₀</a:t>
            </a:r>
            <a:r>
              <a:rPr lang="uk-UA" b="1" dirty="0"/>
              <a:t>×</a:t>
            </a:r>
            <a:r>
              <a:rPr lang="en-US" b="1" dirty="0"/>
              <a:t>3H₂O</a:t>
            </a:r>
            <a:r>
              <a:rPr lang="ru-RU" b="1" dirty="0" smtClean="0"/>
              <a:t> 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98" t="2752" r="-696" b="13703"/>
          <a:stretch/>
        </p:blipFill>
        <p:spPr>
          <a:xfrm>
            <a:off x="0" y="1351128"/>
            <a:ext cx="12186700" cy="484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3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84"/>
            <a:ext cx="10515600" cy="958708"/>
          </a:xfrm>
        </p:spPr>
        <p:txBody>
          <a:bodyPr/>
          <a:lstStyle/>
          <a:p>
            <a:r>
              <a:rPr lang="uk-UA" b="1" dirty="0" smtClean="0"/>
              <a:t>Хроміт </a:t>
            </a:r>
            <a:r>
              <a:rPr lang="en-US" b="1" dirty="0"/>
              <a:t>Fe²⁺Cr₂O₄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12" b="13469"/>
          <a:stretch/>
        </p:blipFill>
        <p:spPr>
          <a:xfrm>
            <a:off x="-1" y="1091822"/>
            <a:ext cx="12226607" cy="50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76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72105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Галіт </a:t>
            </a:r>
            <a:r>
              <a:rPr lang="uk-UA" b="1" dirty="0" err="1"/>
              <a:t>NaCl</a:t>
            </a:r>
            <a:r>
              <a:rPr lang="uk-UA" b="1" dirty="0"/>
              <a:t> (кам’яна сіль)</a:t>
            </a:r>
            <a:endParaRPr lang="ru-RU" dirty="0"/>
          </a:p>
        </p:txBody>
      </p:sp>
      <p:pic>
        <p:nvPicPr>
          <p:cNvPr id="164" name="Объект 16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732" b="5622"/>
          <a:stretch/>
        </p:blipFill>
        <p:spPr>
          <a:xfrm>
            <a:off x="0" y="1247361"/>
            <a:ext cx="12178393" cy="53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89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6979"/>
          </a:xfrm>
        </p:spPr>
        <p:txBody>
          <a:bodyPr/>
          <a:lstStyle/>
          <a:p>
            <a:r>
              <a:rPr lang="uk-UA" b="1" dirty="0" smtClean="0"/>
              <a:t>Каситерит (</a:t>
            </a:r>
            <a:r>
              <a:rPr lang="uk-UA" b="1" dirty="0" err="1" smtClean="0"/>
              <a:t>циняк</a:t>
            </a:r>
            <a:r>
              <a:rPr lang="uk-UA" b="1" dirty="0" smtClean="0"/>
              <a:t>, олов’яний камінь) </a:t>
            </a:r>
            <a:r>
              <a:rPr lang="uk-UA" b="1" dirty="0" err="1" smtClean="0"/>
              <a:t>SnO</a:t>
            </a:r>
            <a:r>
              <a:rPr lang="uk-UA" b="1" dirty="0" smtClean="0"/>
              <a:t>₂</a:t>
            </a:r>
            <a:endParaRPr lang="uk-UA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18" b="13561"/>
          <a:stretch/>
        </p:blipFill>
        <p:spPr>
          <a:xfrm>
            <a:off x="11204" y="1196911"/>
            <a:ext cx="12180796" cy="505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49526"/>
          </a:xfrm>
        </p:spPr>
        <p:txBody>
          <a:bodyPr/>
          <a:lstStyle/>
          <a:p>
            <a:r>
              <a:rPr lang="uk-UA" b="1" dirty="0"/>
              <a:t>Сильвін </a:t>
            </a:r>
            <a:r>
              <a:rPr lang="uk-UA" b="1" dirty="0" err="1"/>
              <a:t>KCl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57" t="1" r="24620" b="1086"/>
          <a:stretch/>
        </p:blipFill>
        <p:spPr>
          <a:xfrm>
            <a:off x="0" y="888836"/>
            <a:ext cx="8808719" cy="5764644"/>
          </a:xfrm>
          <a:prstGeom prst="rect">
            <a:avLst/>
          </a:prstGeom>
        </p:spPr>
      </p:pic>
      <p:pic>
        <p:nvPicPr>
          <p:cNvPr id="5" name="Picture 2985"/>
          <p:cNvPicPr/>
          <p:nvPr/>
        </p:nvPicPr>
        <p:blipFill>
          <a:blip r:embed="rId3"/>
          <a:stretch>
            <a:fillRect/>
          </a:stretch>
        </p:blipFill>
        <p:spPr>
          <a:xfrm rot="5399999">
            <a:off x="8931349" y="-153110"/>
            <a:ext cx="3107540" cy="3413761"/>
          </a:xfrm>
          <a:prstGeom prst="rect">
            <a:avLst/>
          </a:prstGeom>
        </p:spPr>
      </p:pic>
      <p:pic>
        <p:nvPicPr>
          <p:cNvPr id="1026" name="Picture 2" descr="Сильви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38" y="3771158"/>
            <a:ext cx="3383281" cy="26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5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96287"/>
          </a:xfrm>
        </p:spPr>
        <p:txBody>
          <a:bodyPr/>
          <a:lstStyle/>
          <a:p>
            <a:r>
              <a:rPr lang="uk-UA" b="1" dirty="0"/>
              <a:t>Карналіт MgCl</a:t>
            </a:r>
            <a:r>
              <a:rPr lang="uk-UA" sz="2800" b="1" dirty="0"/>
              <a:t>2</a:t>
            </a:r>
            <a:r>
              <a:rPr lang="uk-UA" b="1" dirty="0"/>
              <a:t>×KCl×6H</a:t>
            </a:r>
            <a:r>
              <a:rPr lang="uk-UA" sz="2800" b="1" dirty="0"/>
              <a:t>2</a:t>
            </a:r>
            <a:r>
              <a:rPr lang="uk-UA" b="1" dirty="0"/>
              <a:t>O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56" t="1182" r="31231" b="4915"/>
          <a:stretch/>
        </p:blipFill>
        <p:spPr>
          <a:xfrm>
            <a:off x="1" y="1008483"/>
            <a:ext cx="8897394" cy="5597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5" b="100000" l="704" r="996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901568" y="2004311"/>
            <a:ext cx="5286260" cy="329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37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91570"/>
          </a:xfrm>
        </p:spPr>
        <p:txBody>
          <a:bodyPr/>
          <a:lstStyle/>
          <a:p>
            <a:r>
              <a:rPr lang="uk-UA" b="1" dirty="0"/>
              <a:t>Флюорит CaF</a:t>
            </a:r>
            <a:r>
              <a:rPr lang="uk-UA" sz="2800" b="1" dirty="0"/>
              <a:t>2</a:t>
            </a:r>
            <a:r>
              <a:rPr lang="uk-UA" b="1" dirty="0"/>
              <a:t> (плавиковий шпат)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02" r="40408" b="3568"/>
          <a:stretch/>
        </p:blipFill>
        <p:spPr>
          <a:xfrm>
            <a:off x="-81079" y="1160061"/>
            <a:ext cx="8014961" cy="51861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0229" r="12137" b="1346"/>
          <a:stretch/>
        </p:blipFill>
        <p:spPr>
          <a:xfrm>
            <a:off x="7933882" y="1"/>
            <a:ext cx="4206308" cy="3557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380" t="16604" r="5474" b="24911"/>
          <a:stretch/>
        </p:blipFill>
        <p:spPr>
          <a:xfrm>
            <a:off x="7894337" y="3753135"/>
            <a:ext cx="4285397" cy="28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81287"/>
          </a:xfrm>
        </p:spPr>
        <p:txBody>
          <a:bodyPr/>
          <a:lstStyle/>
          <a:p>
            <a:r>
              <a:rPr lang="uk-UA" b="1" dirty="0"/>
              <a:t>Кварц SiO</a:t>
            </a:r>
            <a:r>
              <a:rPr lang="uk-UA" sz="2800" b="1" dirty="0"/>
              <a:t>2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09" r="30005" b="6056"/>
          <a:stretch/>
        </p:blipFill>
        <p:spPr>
          <a:xfrm>
            <a:off x="0" y="1339162"/>
            <a:ext cx="7610405" cy="5073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8620" t="8025" r="5520" b="9138"/>
          <a:stretch/>
        </p:blipFill>
        <p:spPr>
          <a:xfrm>
            <a:off x="7612126" y="0"/>
            <a:ext cx="4579874" cy="32379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95" b="98268" l="6881" r="93119"/>
                    </a14:imgEffect>
                  </a14:imgLayer>
                </a14:imgProps>
              </a:ext>
            </a:extLst>
          </a:blip>
          <a:srcRect l="8811" t="6425" r="6401" b="3014"/>
          <a:stretch/>
        </p:blipFill>
        <p:spPr>
          <a:xfrm>
            <a:off x="8461612" y="3264989"/>
            <a:ext cx="3016156" cy="341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4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36979"/>
          </a:xfrm>
        </p:spPr>
        <p:txBody>
          <a:bodyPr/>
          <a:lstStyle/>
          <a:p>
            <a:r>
              <a:rPr lang="uk-UA" dirty="0" smtClean="0"/>
              <a:t>Різновиди кварцу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36" y="616352"/>
            <a:ext cx="2306472" cy="2989456"/>
          </a:xfrm>
          <a:prstGeom prst="rect">
            <a:avLst/>
          </a:prstGeom>
        </p:spPr>
      </p:pic>
      <p:pic>
        <p:nvPicPr>
          <p:cNvPr id="8" name="Рисунок 7" descr="Кварц молочный - Кварц молочный, Россия, Тверская обл. (44*29*29 мм, 23 г)  №11826 (копия)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1" t="8718" r="12741" b="8206"/>
          <a:stretch/>
        </p:blipFill>
        <p:spPr bwMode="auto">
          <a:xfrm>
            <a:off x="2436908" y="736979"/>
            <a:ext cx="3336095" cy="24361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371"/>
          <p:cNvPicPr/>
          <p:nvPr/>
        </p:nvPicPr>
        <p:blipFill>
          <a:blip r:embed="rId5"/>
          <a:stretch>
            <a:fillRect/>
          </a:stretch>
        </p:blipFill>
        <p:spPr>
          <a:xfrm>
            <a:off x="5773003" y="765429"/>
            <a:ext cx="3464967" cy="2149522"/>
          </a:xfrm>
          <a:prstGeom prst="rect">
            <a:avLst/>
          </a:prstGeom>
        </p:spPr>
      </p:pic>
      <p:pic>
        <p:nvPicPr>
          <p:cNvPr id="10" name="Picture 375"/>
          <p:cNvPicPr/>
          <p:nvPr/>
        </p:nvPicPr>
        <p:blipFill>
          <a:blip r:embed="rId6"/>
          <a:stretch>
            <a:fillRect/>
          </a:stretch>
        </p:blipFill>
        <p:spPr>
          <a:xfrm>
            <a:off x="9438706" y="501500"/>
            <a:ext cx="2944078" cy="2413451"/>
          </a:xfrm>
          <a:prstGeom prst="rect">
            <a:avLst/>
          </a:prstGeom>
        </p:spPr>
      </p:pic>
      <p:pic>
        <p:nvPicPr>
          <p:cNvPr id="11" name="Picture 373"/>
          <p:cNvPicPr/>
          <p:nvPr/>
        </p:nvPicPr>
        <p:blipFill>
          <a:blip r:embed="rId7"/>
          <a:stretch>
            <a:fillRect/>
          </a:stretch>
        </p:blipFill>
        <p:spPr>
          <a:xfrm>
            <a:off x="130436" y="3910084"/>
            <a:ext cx="2306471" cy="2562979"/>
          </a:xfrm>
          <a:prstGeom prst="rect">
            <a:avLst/>
          </a:prstGeom>
        </p:spPr>
      </p:pic>
      <p:pic>
        <p:nvPicPr>
          <p:cNvPr id="12" name="Рисунок 11" descr="Камень Цитрин: свойства, фото, знак зодиака, цвет и значение - Aloris.ru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27" y="3914509"/>
            <a:ext cx="3145027" cy="2379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Розовый кварц - особенности и лечебные свойства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6" t="3420" r="25755" b="1398"/>
          <a:stretch/>
        </p:blipFill>
        <p:spPr bwMode="auto">
          <a:xfrm>
            <a:off x="6195158" y="4045315"/>
            <a:ext cx="3243548" cy="2117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Авантюрин камень: магические свойства и кому подходит по знаку зодиака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6" b="92857" l="0" r="88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542" b="8962"/>
          <a:stretch/>
        </p:blipFill>
        <p:spPr bwMode="auto">
          <a:xfrm>
            <a:off x="9660410" y="3910084"/>
            <a:ext cx="2562510" cy="2145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0778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04117"/>
          </a:xfrm>
        </p:spPr>
        <p:txBody>
          <a:bodyPr/>
          <a:lstStyle/>
          <a:p>
            <a:r>
              <a:rPr lang="uk-UA" b="1" dirty="0"/>
              <a:t>Опал SiO</a:t>
            </a:r>
            <a:r>
              <a:rPr lang="uk-UA" sz="2800" b="1" dirty="0"/>
              <a:t>2</a:t>
            </a:r>
            <a:r>
              <a:rPr lang="uk-UA" b="1" dirty="0"/>
              <a:t>×nH</a:t>
            </a:r>
            <a:r>
              <a:rPr lang="uk-UA" sz="2800" b="1" dirty="0"/>
              <a:t>2</a:t>
            </a:r>
            <a:r>
              <a:rPr lang="uk-UA" b="1" dirty="0"/>
              <a:t>O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29" r="32791" b="5739"/>
          <a:stretch/>
        </p:blipFill>
        <p:spPr>
          <a:xfrm>
            <a:off x="0" y="1090859"/>
            <a:ext cx="7614977" cy="4955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906" t="12444" r="13301" b="12377"/>
          <a:stretch/>
        </p:blipFill>
        <p:spPr>
          <a:xfrm>
            <a:off x="8065827" y="3100650"/>
            <a:ext cx="3280918" cy="1765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398" t="5324" r="12677" b="8389"/>
          <a:stretch/>
        </p:blipFill>
        <p:spPr>
          <a:xfrm>
            <a:off x="7813629" y="-41425"/>
            <a:ext cx="4249338" cy="32618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929" b="91257" l="6545" r="92727"/>
                    </a14:imgEffect>
                  </a14:imgLayer>
                </a14:imgProps>
              </a:ext>
            </a:extLst>
          </a:blip>
          <a:srcRect l="6524" t="8001" r="9589" b="14485"/>
          <a:stretch/>
        </p:blipFill>
        <p:spPr>
          <a:xfrm>
            <a:off x="9091851" y="4865701"/>
            <a:ext cx="2971116" cy="18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86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0"/>
            <a:ext cx="11955439" cy="1023582"/>
          </a:xfrm>
        </p:spPr>
        <p:txBody>
          <a:bodyPr/>
          <a:lstStyle/>
          <a:p>
            <a:r>
              <a:rPr lang="uk-UA" b="1" dirty="0"/>
              <a:t>Халцедон SiO</a:t>
            </a:r>
            <a:r>
              <a:rPr lang="uk-UA" sz="2800" b="1" dirty="0"/>
              <a:t>2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66" r="31470" b="4195"/>
          <a:stretch/>
        </p:blipFill>
        <p:spPr>
          <a:xfrm>
            <a:off x="-1" y="1160059"/>
            <a:ext cx="7443252" cy="4804014"/>
          </a:xfrm>
          <a:prstGeom prst="rect">
            <a:avLst/>
          </a:prstGeom>
        </p:spPr>
      </p:pic>
      <p:pic>
        <p:nvPicPr>
          <p:cNvPr id="3074" name="Picture 2" descr="Халцедон камень — фото, видео и информация о халцедоне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52" r="3453" b="1130"/>
          <a:stretch/>
        </p:blipFill>
        <p:spPr bwMode="auto">
          <a:xfrm rot="5400000">
            <a:off x="8900051" y="-508763"/>
            <a:ext cx="2855412" cy="386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3242" t="-115" r="2841" b="7521"/>
          <a:stretch/>
        </p:blipFill>
        <p:spPr>
          <a:xfrm>
            <a:off x="9051509" y="4100005"/>
            <a:ext cx="3140491" cy="27579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7664" t="5393" r="17057" b="10409"/>
          <a:stretch/>
        </p:blipFill>
        <p:spPr>
          <a:xfrm>
            <a:off x="7661615" y="2538483"/>
            <a:ext cx="2118994" cy="204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239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</TotalTime>
  <Words>102</Words>
  <Application>Microsoft Office PowerPoint</Application>
  <PresentationFormat>Широкоэкранный</PresentationFormat>
  <Paragraphs>21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Мінерали груп</vt:lpstr>
      <vt:lpstr>Галіт NaCl (кам’яна сіль)</vt:lpstr>
      <vt:lpstr>Сильвін KCl</vt:lpstr>
      <vt:lpstr>Карналіт MgCl2×KCl×6H2O</vt:lpstr>
      <vt:lpstr>Флюорит CaF2 (плавиковий шпат)</vt:lpstr>
      <vt:lpstr>Кварц SiO2</vt:lpstr>
      <vt:lpstr>Різновиди кварцу</vt:lpstr>
      <vt:lpstr>Опал SiO2×nH2O</vt:lpstr>
      <vt:lpstr>Халцедон SiO2</vt:lpstr>
      <vt:lpstr>Магнетит FeO×Fe2O3, або Fe3O4 (магнітний залізняк)</vt:lpstr>
      <vt:lpstr>Гематит Fe2O3 (червоний залізняк)</vt:lpstr>
      <vt:lpstr>Лимоніт Fe2O3×nH2O (бурий залізняк)</vt:lpstr>
      <vt:lpstr>Рутил TiO₂ </vt:lpstr>
      <vt:lpstr>Ільменіт (титанистий залізняк) FeTiO₃</vt:lpstr>
      <vt:lpstr>Корунд Al2O3</vt:lpstr>
      <vt:lpstr>Шпінель (Fe,Mg,Cr)Al2O4</vt:lpstr>
      <vt:lpstr>Піролюзит MnO2</vt:lpstr>
      <vt:lpstr>Псиломелан (чорна скляна голова) BaMn²⁺(Mn⁴⁺)₉O₂₀×3H₂O </vt:lpstr>
      <vt:lpstr>Хроміт Fe²⁺Cr₂O₄</vt:lpstr>
      <vt:lpstr>Каситерит (циняк, олов’яний камінь) SnO₂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Мінерали груп</dc:title>
  <dc:creator>Пользователь Windows</dc:creator>
  <cp:lastModifiedBy>Пользователь Windows</cp:lastModifiedBy>
  <cp:revision>25</cp:revision>
  <dcterms:created xsi:type="dcterms:W3CDTF">2022-04-25T09:46:31Z</dcterms:created>
  <dcterms:modified xsi:type="dcterms:W3CDTF">2022-04-26T05:17:12Z</dcterms:modified>
</cp:coreProperties>
</file>