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EB98E7-F63D-4A3C-A31C-5C5780B3F8BE}" type="datetimeFigureOut">
              <a:rPr lang="uk-UA" smtClean="0"/>
              <a:t>27.07.2021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104576-6EDF-4756-B228-EC6616B62FC3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064895" cy="5904655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економіці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трансформація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цифровізації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.4. Нормативне регулювання цифрової економіки.</a:t>
            </a:r>
            <a:endPara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err="1" smtClean="0"/>
              <a:t>Розглянемо</a:t>
            </a:r>
            <a:r>
              <a:rPr lang="ru-RU" sz="1400" dirty="0" smtClean="0"/>
              <a:t> </a:t>
            </a:r>
            <a:r>
              <a:rPr lang="ru-RU" sz="1400" dirty="0" err="1" smtClean="0"/>
              <a:t>процеси</a:t>
            </a:r>
            <a:r>
              <a:rPr lang="ru-RU" sz="1400" dirty="0" smtClean="0"/>
              <a:t> в </a:t>
            </a:r>
            <a:r>
              <a:rPr lang="ru-RU" sz="1400" dirty="0" err="1" smtClean="0"/>
              <a:t>цифровій</a:t>
            </a:r>
            <a:r>
              <a:rPr lang="ru-RU" sz="1400" dirty="0" smtClean="0"/>
              <a:t> </a:t>
            </a:r>
            <a:r>
              <a:rPr lang="ru-RU" sz="1400" dirty="0" err="1" smtClean="0"/>
              <a:t>економіці</a:t>
            </a:r>
            <a:r>
              <a:rPr lang="ru-RU" sz="1400" dirty="0" smtClean="0"/>
              <a:t>, </a:t>
            </a:r>
            <a:r>
              <a:rPr lang="ru-RU" sz="1400" dirty="0" err="1" smtClean="0"/>
              <a:t>основні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принципи</a:t>
            </a:r>
            <a:r>
              <a:rPr lang="ru-RU" sz="1400" dirty="0" smtClean="0"/>
              <a:t> </a:t>
            </a:r>
            <a:r>
              <a:rPr lang="ru-RU" sz="1400" dirty="0" err="1" smtClean="0"/>
              <a:t>цифровізації</a:t>
            </a:r>
            <a:r>
              <a:rPr lang="ru-RU" sz="1400" dirty="0" smtClean="0"/>
              <a:t>. </a:t>
            </a:r>
            <a:r>
              <a:rPr lang="ru-RU" sz="1400" dirty="0" err="1" smtClean="0"/>
              <a:t>Поняття</a:t>
            </a:r>
            <a:r>
              <a:rPr lang="ru-RU" sz="1400" dirty="0" smtClean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в </a:t>
            </a:r>
            <a:r>
              <a:rPr lang="ru-RU" sz="1400" dirty="0" err="1"/>
              <a:t>правовій</a:t>
            </a:r>
            <a:r>
              <a:rPr lang="ru-RU" sz="1400" dirty="0"/>
              <a:t> і </a:t>
            </a:r>
            <a:r>
              <a:rPr lang="ru-RU" sz="1400" dirty="0" err="1"/>
              <a:t>економічній</a:t>
            </a:r>
            <a:r>
              <a:rPr lang="ru-RU" sz="1400" dirty="0"/>
              <a:t> науках.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позитивний</a:t>
            </a:r>
            <a:r>
              <a:rPr lang="ru-RU" sz="1400" dirty="0"/>
              <a:t> і </a:t>
            </a:r>
            <a:r>
              <a:rPr lang="ru-RU" sz="1400" dirty="0" err="1"/>
              <a:t>нормативний</a:t>
            </a:r>
            <a:r>
              <a:rPr lang="ru-RU" sz="1400" dirty="0"/>
              <a:t> в </a:t>
            </a:r>
            <a:r>
              <a:rPr lang="ru-RU" sz="1400" dirty="0" err="1"/>
              <a:t>сучасній</a:t>
            </a:r>
            <a:r>
              <a:rPr lang="ru-RU" sz="1400" dirty="0"/>
              <a:t>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як </a:t>
            </a:r>
            <a:r>
              <a:rPr lang="ru-RU" sz="1400" dirty="0" err="1"/>
              <a:t>важлива</a:t>
            </a:r>
            <a:r>
              <a:rPr lang="ru-RU" sz="1400" dirty="0"/>
              <a:t> </a:t>
            </a:r>
            <a:r>
              <a:rPr lang="ru-RU" sz="1400" dirty="0" err="1"/>
              <a:t>складова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уявлень</a:t>
            </a:r>
            <a:r>
              <a:rPr lang="ru-RU" sz="1400" dirty="0"/>
              <a:t> про </a:t>
            </a:r>
            <a:r>
              <a:rPr lang="ru-RU" sz="1400" dirty="0" err="1"/>
              <a:t>неї</a:t>
            </a:r>
            <a:r>
              <a:rPr lang="ru-RU" sz="1400" dirty="0"/>
              <a:t>. </a:t>
            </a:r>
            <a:r>
              <a:rPr lang="ru-RU" sz="1400" dirty="0" err="1"/>
              <a:t>Особливості</a:t>
            </a:r>
            <a:r>
              <a:rPr lang="ru-RU" sz="1400" dirty="0"/>
              <a:t>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взагалі</a:t>
            </a:r>
            <a:r>
              <a:rPr lang="ru-RU" sz="1400" dirty="0"/>
              <a:t>, і у тому </a:t>
            </a:r>
            <a:r>
              <a:rPr lang="ru-RU" sz="1400" dirty="0" err="1"/>
              <a:t>числі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Формування</a:t>
            </a:r>
            <a:r>
              <a:rPr lang="ru-RU" sz="1400" dirty="0"/>
              <a:t> нового особливого </a:t>
            </a:r>
            <a:r>
              <a:rPr lang="ru-RU" sz="1400" dirty="0" err="1"/>
              <a:t>інформаційного</a:t>
            </a:r>
            <a:r>
              <a:rPr lang="ru-RU" sz="1400" dirty="0"/>
              <a:t> правового поля,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особливих</a:t>
            </a:r>
            <a:r>
              <a:rPr lang="ru-RU" sz="1400" dirty="0"/>
              <a:t> </a:t>
            </a:r>
            <a:r>
              <a:rPr lang="ru-RU" sz="1400" dirty="0" err="1"/>
              <a:t>феноменів</a:t>
            </a:r>
            <a:r>
              <a:rPr lang="ru-RU" sz="1400" dirty="0"/>
              <a:t> цифрового </a:t>
            </a:r>
            <a:r>
              <a:rPr lang="ru-RU" sz="1400" dirty="0" err="1"/>
              <a:t>Інтернетпростору</a:t>
            </a:r>
            <a:r>
              <a:rPr lang="ru-RU" sz="1400" dirty="0"/>
              <a:t> і </a:t>
            </a:r>
            <a:r>
              <a:rPr lang="ru-RU" sz="1400" dirty="0" err="1"/>
              <a:t>правовідносин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складаються</a:t>
            </a:r>
            <a:r>
              <a:rPr lang="ru-RU" sz="1400" dirty="0"/>
              <a:t> в </a:t>
            </a:r>
            <a:r>
              <a:rPr lang="ru-RU" sz="1400" dirty="0" err="1"/>
              <a:t>нім</a:t>
            </a:r>
            <a:r>
              <a:rPr lang="ru-RU" sz="1400" dirty="0"/>
              <a:t>,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суб'єктами</a:t>
            </a:r>
            <a:r>
              <a:rPr lang="ru-RU" sz="1400" dirty="0"/>
              <a:t> </a:t>
            </a:r>
            <a:r>
              <a:rPr lang="ru-RU" sz="1400" dirty="0" err="1"/>
              <a:t>мережевої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/>
              <a:t>6</a:t>
            </a:r>
            <a:r>
              <a:rPr lang="ru-RU" sz="1400" dirty="0" smtClean="0"/>
              <a:t>.1</a:t>
            </a:r>
            <a:r>
              <a:rPr lang="ru-RU" sz="1400" dirty="0" smtClean="0"/>
              <a:t>. </a:t>
            </a:r>
            <a:r>
              <a:rPr lang="ru-RU" sz="1400" b="1" dirty="0" err="1"/>
              <a:t>Цифрова</a:t>
            </a:r>
            <a:r>
              <a:rPr lang="ru-RU" sz="1400" b="1" dirty="0"/>
              <a:t> </a:t>
            </a:r>
            <a:r>
              <a:rPr lang="ru-RU" sz="1400" b="1" dirty="0" err="1"/>
              <a:t>трансформація</a:t>
            </a:r>
            <a:r>
              <a:rPr lang="ru-RU" sz="1400" dirty="0"/>
              <a:t> -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у </a:t>
            </a:r>
            <a:r>
              <a:rPr lang="ru-RU" sz="1400" dirty="0" err="1"/>
              <a:t>бізнес-процеси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.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підхід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встановлення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</a:t>
            </a:r>
            <a:r>
              <a:rPr lang="ru-RU" sz="1400" dirty="0" err="1"/>
              <a:t>обладнання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але і </a:t>
            </a:r>
            <a:r>
              <a:rPr lang="ru-RU" sz="1400" dirty="0" err="1"/>
              <a:t>фундаментальні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в </a:t>
            </a:r>
            <a:r>
              <a:rPr lang="ru-RU" sz="1400" dirty="0" err="1"/>
              <a:t>підходах</a:t>
            </a:r>
            <a:r>
              <a:rPr lang="ru-RU" sz="1400" dirty="0"/>
              <a:t> до </a:t>
            </a:r>
            <a:r>
              <a:rPr lang="ru-RU" sz="1400" dirty="0" err="1"/>
              <a:t>управління</a:t>
            </a:r>
            <a:r>
              <a:rPr lang="ru-RU" sz="1400" dirty="0"/>
              <a:t>, </a:t>
            </a:r>
            <a:r>
              <a:rPr lang="ru-RU" sz="1400" dirty="0" err="1"/>
              <a:t>корпоративної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,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комунікаціях</a:t>
            </a:r>
            <a:r>
              <a:rPr lang="ru-RU" sz="1400" dirty="0"/>
              <a:t>. Як </a:t>
            </a:r>
            <a:r>
              <a:rPr lang="ru-RU" sz="1400" dirty="0" err="1"/>
              <a:t>наслідок</a:t>
            </a:r>
            <a:r>
              <a:rPr lang="ru-RU" sz="1400" dirty="0"/>
              <a:t> </a:t>
            </a:r>
            <a:r>
              <a:rPr lang="ru-RU" sz="1400" dirty="0" err="1"/>
              <a:t>підвищуються</a:t>
            </a:r>
            <a:r>
              <a:rPr lang="ru-RU" sz="1400" dirty="0"/>
              <a:t> </a:t>
            </a:r>
            <a:r>
              <a:rPr lang="ru-RU" sz="1400" dirty="0" err="1"/>
              <a:t>продуктивність</a:t>
            </a:r>
            <a:r>
              <a:rPr lang="ru-RU" sz="1400" dirty="0"/>
              <a:t> кожного </a:t>
            </a:r>
            <a:r>
              <a:rPr lang="ru-RU" sz="1400" dirty="0" err="1"/>
              <a:t>співробітника</a:t>
            </a:r>
            <a:r>
              <a:rPr lang="ru-RU" sz="1400" dirty="0"/>
              <a:t> і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задоволеності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, а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здобуває</a:t>
            </a:r>
            <a:r>
              <a:rPr lang="ru-RU" sz="1400" dirty="0"/>
              <a:t> </a:t>
            </a:r>
            <a:r>
              <a:rPr lang="ru-RU" sz="1400" dirty="0" err="1"/>
              <a:t>репутацію</a:t>
            </a:r>
            <a:r>
              <a:rPr lang="ru-RU" sz="1400" dirty="0"/>
              <a:t> </a:t>
            </a:r>
            <a:r>
              <a:rPr lang="ru-RU" sz="1400" dirty="0" err="1"/>
              <a:t>прогресивної</a:t>
            </a:r>
            <a:r>
              <a:rPr lang="ru-RU" sz="1400" dirty="0"/>
              <a:t> і </a:t>
            </a:r>
            <a:r>
              <a:rPr lang="ru-RU" sz="1400" dirty="0" err="1"/>
              <a:t>сучасної</a:t>
            </a:r>
            <a:r>
              <a:rPr lang="ru-RU" sz="1400" dirty="0"/>
              <a:t> </a:t>
            </a:r>
            <a:r>
              <a:rPr lang="ru-RU" sz="1400" dirty="0" err="1"/>
              <a:t>організації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b="1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актуальна не </a:t>
            </a:r>
            <a:r>
              <a:rPr lang="ru-RU" sz="1400" dirty="0" err="1"/>
              <a:t>тільки</a:t>
            </a:r>
            <a:r>
              <a:rPr lang="ru-RU" sz="1400" dirty="0"/>
              <a:t> на </a:t>
            </a:r>
            <a:r>
              <a:rPr lang="ru-RU" sz="1400" dirty="0" err="1"/>
              <a:t>рівні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: </a:t>
            </a:r>
            <a:r>
              <a:rPr lang="ru-RU" sz="1400" dirty="0" err="1"/>
              <a:t>цілі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обирають</a:t>
            </a:r>
            <a:r>
              <a:rPr lang="ru-RU" sz="1400" dirty="0"/>
              <a:t> для себе </a:t>
            </a:r>
            <a:r>
              <a:rPr lang="ru-RU" sz="1400" dirty="0" err="1"/>
              <a:t>цей</a:t>
            </a:r>
            <a:r>
              <a:rPr lang="ru-RU" sz="1400" dirty="0"/>
              <a:t> шлях </a:t>
            </a:r>
            <a:r>
              <a:rPr lang="ru-RU" sz="1400" dirty="0" err="1"/>
              <a:t>розвитку</a:t>
            </a:r>
            <a:r>
              <a:rPr lang="ru-RU" sz="1400" dirty="0"/>
              <a:t> як </a:t>
            </a:r>
            <a:r>
              <a:rPr lang="ru-RU" sz="1400" dirty="0" err="1"/>
              <a:t>єдину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відповідати</a:t>
            </a:r>
            <a:r>
              <a:rPr lang="ru-RU" sz="1400" dirty="0"/>
              <a:t> </a:t>
            </a:r>
            <a:r>
              <a:rPr lang="ru-RU" sz="1400" dirty="0" err="1"/>
              <a:t>умовам</a:t>
            </a:r>
            <a:r>
              <a:rPr lang="ru-RU" sz="1400" dirty="0"/>
              <a:t> </a:t>
            </a:r>
            <a:r>
              <a:rPr lang="ru-RU" sz="1400" dirty="0" err="1"/>
              <a:t>навколишнього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стрімко</a:t>
            </a:r>
            <a:r>
              <a:rPr lang="ru-RU" sz="1400" dirty="0"/>
              <a:t> </a:t>
            </a:r>
            <a:r>
              <a:rPr lang="ru-RU" sz="1400" dirty="0" err="1"/>
              <a:t>змінюються</a:t>
            </a:r>
            <a:r>
              <a:rPr lang="ru-RU" sz="1400" dirty="0"/>
              <a:t>.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, </a:t>
            </a:r>
            <a:r>
              <a:rPr lang="ru-RU" sz="1400" dirty="0" err="1"/>
              <a:t>роздрібної</a:t>
            </a:r>
            <a:r>
              <a:rPr lang="ru-RU" sz="1400" dirty="0"/>
              <a:t> </a:t>
            </a:r>
            <a:r>
              <a:rPr lang="ru-RU" sz="1400" dirty="0" err="1"/>
              <a:t>торгівлі</a:t>
            </a:r>
            <a:r>
              <a:rPr lang="ru-RU" sz="1400" dirty="0"/>
              <a:t>, державного сектора та </a:t>
            </a:r>
            <a:r>
              <a:rPr lang="ru-RU" sz="1400" dirty="0" err="1"/>
              <a:t>інших</a:t>
            </a:r>
            <a:r>
              <a:rPr lang="ru-RU" sz="1400" dirty="0"/>
              <a:t> сфер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змінює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і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175351" cy="440725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Процеси цифрової трансформації бізнесу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916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автоматизація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залишить</a:t>
            </a:r>
            <a:r>
              <a:rPr lang="ru-RU" sz="1400" dirty="0"/>
              <a:t> без </a:t>
            </a:r>
            <a:r>
              <a:rPr lang="ru-RU" sz="1400" dirty="0" err="1"/>
              <a:t>роботи</a:t>
            </a:r>
            <a:r>
              <a:rPr lang="ru-RU" sz="1400" dirty="0"/>
              <a:t> </a:t>
            </a:r>
            <a:r>
              <a:rPr lang="ru-RU" sz="1400" dirty="0" err="1"/>
              <a:t>частину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виникатимуть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потреби та </a:t>
            </a:r>
            <a:r>
              <a:rPr lang="ru-RU" sz="1400" dirty="0" err="1"/>
              <a:t>запити</a:t>
            </a:r>
            <a:r>
              <a:rPr lang="ru-RU" sz="1400" dirty="0"/>
              <a:t> з боку ринку на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професії</a:t>
            </a:r>
            <a:r>
              <a:rPr lang="ru-RU" sz="1400" dirty="0"/>
              <a:t> (</a:t>
            </a:r>
            <a:r>
              <a:rPr lang="ru-RU" sz="1400" dirty="0" err="1"/>
              <a:t>герокінезіолог</a:t>
            </a:r>
            <a:r>
              <a:rPr lang="ru-RU" sz="1400" dirty="0"/>
              <a:t>, </a:t>
            </a:r>
            <a:r>
              <a:rPr lang="ru-RU" sz="1400" dirty="0" err="1"/>
              <a:t>естетист</a:t>
            </a:r>
            <a:r>
              <a:rPr lang="ru-RU" sz="1400" dirty="0"/>
              <a:t>, </a:t>
            </a:r>
            <a:r>
              <a:rPr lang="ru-RU" sz="1400" dirty="0" err="1"/>
              <a:t>спеціаліст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сонячних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аналітик</a:t>
            </a:r>
            <a:r>
              <a:rPr lang="ru-RU" sz="1400" dirty="0"/>
              <a:t> автотранспорту, </a:t>
            </a:r>
            <a:r>
              <a:rPr lang="ru-RU" sz="1400" dirty="0" err="1"/>
              <a:t>ренатуралізатор</a:t>
            </a:r>
            <a:r>
              <a:rPr lang="ru-RU" sz="1400" dirty="0"/>
              <a:t>, </a:t>
            </a:r>
            <a:r>
              <a:rPr lang="ru-RU" sz="1400" dirty="0" err="1"/>
              <a:t>персональний</a:t>
            </a:r>
            <a:r>
              <a:rPr lang="ru-RU" sz="1400" dirty="0"/>
              <a:t> </a:t>
            </a:r>
            <a:r>
              <a:rPr lang="ru-RU" sz="1400" dirty="0" err="1"/>
              <a:t>вебменеджер</a:t>
            </a:r>
            <a:r>
              <a:rPr lang="ru-RU" sz="1400" dirty="0"/>
              <a:t>, посол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міський</a:t>
            </a:r>
            <a:r>
              <a:rPr lang="ru-RU" sz="1400" dirty="0"/>
              <a:t> фермер, аудитор </a:t>
            </a:r>
            <a:r>
              <a:rPr lang="ru-RU" sz="1400" dirty="0" err="1"/>
              <a:t>екосистем</a:t>
            </a:r>
            <a:r>
              <a:rPr lang="ru-RU" sz="1400" dirty="0"/>
              <a:t>, консультант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питань</a:t>
            </a:r>
            <a:r>
              <a:rPr lang="ru-RU" sz="1400" dirty="0"/>
              <a:t> </a:t>
            </a:r>
            <a:r>
              <a:rPr lang="ru-RU" sz="1400" dirty="0" err="1"/>
              <a:t>роботів</a:t>
            </a:r>
            <a:r>
              <a:rPr lang="ru-RU" sz="1400" dirty="0"/>
              <a:t>, </a:t>
            </a:r>
            <a:r>
              <a:rPr lang="ru-RU" sz="1400" dirty="0" err="1"/>
              <a:t>цифровий</a:t>
            </a:r>
            <a:r>
              <a:rPr lang="ru-RU" sz="1400" dirty="0"/>
              <a:t> мемуарист, дизайнер </a:t>
            </a:r>
            <a:r>
              <a:rPr lang="ru-RU" sz="1400" dirty="0" err="1"/>
              <a:t>ігрофікації</a:t>
            </a:r>
            <a:r>
              <a:rPr lang="ru-RU" sz="1400" dirty="0"/>
              <a:t>, </a:t>
            </a:r>
            <a:r>
              <a:rPr lang="ru-RU" sz="1400" dirty="0" err="1"/>
              <a:t>експерт</a:t>
            </a:r>
            <a:r>
              <a:rPr lang="ru-RU" sz="1400" dirty="0"/>
              <a:t>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спрощення</a:t>
            </a:r>
            <a:r>
              <a:rPr lang="ru-RU" sz="1400" dirty="0"/>
              <a:t>, </a:t>
            </a:r>
            <a:r>
              <a:rPr lang="ru-RU" sz="1400" dirty="0" err="1"/>
              <a:t>архітектор</a:t>
            </a:r>
            <a:r>
              <a:rPr lang="ru-RU" sz="1400" dirty="0"/>
              <a:t> </a:t>
            </a:r>
            <a:r>
              <a:rPr lang="ru-RU" sz="1400" dirty="0" err="1"/>
              <a:t>віртуальної</a:t>
            </a:r>
            <a:r>
              <a:rPr lang="ru-RU" sz="1400" dirty="0"/>
              <a:t> </a:t>
            </a:r>
            <a:r>
              <a:rPr lang="ru-RU" sz="1400" dirty="0" err="1"/>
              <a:t>реальності</a:t>
            </a:r>
            <a:r>
              <a:rPr lang="ru-RU" sz="1400" dirty="0"/>
              <a:t>, </a:t>
            </a:r>
            <a:r>
              <a:rPr lang="ru-RU" sz="1400" dirty="0" err="1"/>
              <a:t>інженер</a:t>
            </a:r>
            <a:r>
              <a:rPr lang="ru-RU" sz="1400" dirty="0"/>
              <a:t> 3D‑друку, консультант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валюти</a:t>
            </a:r>
            <a:r>
              <a:rPr lang="ru-RU" sz="1400" dirty="0"/>
              <a:t>) та </a:t>
            </a:r>
            <a:r>
              <a:rPr lang="ru-RU" sz="1400" dirty="0" err="1"/>
              <a:t>трансформацію</a:t>
            </a:r>
            <a:r>
              <a:rPr lang="ru-RU" sz="1400" dirty="0"/>
              <a:t> </a:t>
            </a:r>
            <a:r>
              <a:rPr lang="ru-RU" sz="1400" dirty="0" err="1"/>
              <a:t>наявних</a:t>
            </a:r>
            <a:r>
              <a:rPr lang="ru-RU" sz="1400" dirty="0"/>
              <a:t> (учитель, </a:t>
            </a:r>
            <a:r>
              <a:rPr lang="ru-RU" sz="1400" dirty="0" err="1"/>
              <a:t>шкільний</a:t>
            </a:r>
            <a:r>
              <a:rPr lang="ru-RU" sz="1400" dirty="0"/>
              <a:t> </a:t>
            </a:r>
            <a:r>
              <a:rPr lang="ru-RU" sz="1400" dirty="0" err="1"/>
              <a:t>дієтолог</a:t>
            </a:r>
            <a:r>
              <a:rPr lang="ru-RU" sz="1400" dirty="0"/>
              <a:t>, </a:t>
            </a:r>
            <a:r>
              <a:rPr lang="ru-RU" sz="1400" dirty="0" err="1"/>
              <a:t>містоплануальник</a:t>
            </a:r>
            <a:r>
              <a:rPr lang="ru-RU" sz="1400" dirty="0"/>
              <a:t>, </a:t>
            </a:r>
            <a:r>
              <a:rPr lang="ru-RU" sz="1400" dirty="0" err="1"/>
              <a:t>бібліотекар</a:t>
            </a:r>
            <a:r>
              <a:rPr lang="ru-RU" sz="1400" dirty="0"/>
              <a:t>). </a:t>
            </a:r>
            <a:r>
              <a:rPr lang="ru-RU" sz="1400" dirty="0" err="1"/>
              <a:t>Частково</a:t>
            </a:r>
            <a:r>
              <a:rPr lang="ru-RU" sz="1400" dirty="0"/>
              <a:t> </a:t>
            </a:r>
            <a:r>
              <a:rPr lang="ru-RU" sz="1400" dirty="0" err="1"/>
              <a:t>вирішити</a:t>
            </a:r>
            <a:r>
              <a:rPr lang="ru-RU" sz="1400" dirty="0"/>
              <a:t> </a:t>
            </a:r>
            <a:r>
              <a:rPr lang="ru-RU" sz="1400" dirty="0" err="1"/>
              <a:t>наведені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працевлаштування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шляхом </a:t>
            </a:r>
            <a:r>
              <a:rPr lang="ru-RU" sz="1400" dirty="0" err="1"/>
              <a:t>стимулювання</a:t>
            </a:r>
            <a:r>
              <a:rPr lang="ru-RU" sz="1400" dirty="0"/>
              <a:t> </a:t>
            </a:r>
            <a:r>
              <a:rPr lang="ru-RU" sz="1400" dirty="0" err="1"/>
              <a:t>самозайнятості</a:t>
            </a:r>
            <a:r>
              <a:rPr lang="ru-RU" sz="1400" dirty="0"/>
              <a:t>,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культури</a:t>
            </a:r>
            <a:r>
              <a:rPr lang="ru-RU" sz="1400" dirty="0"/>
              <a:t> «</a:t>
            </a:r>
            <a:r>
              <a:rPr lang="ru-RU" sz="1400" dirty="0" err="1"/>
              <a:t>навчання</a:t>
            </a:r>
            <a:r>
              <a:rPr lang="ru-RU" sz="1400" dirty="0"/>
              <a:t>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усього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», </a:t>
            </a:r>
            <a:r>
              <a:rPr lang="ru-RU" sz="1400" dirty="0" err="1"/>
              <a:t>створення</a:t>
            </a:r>
            <a:r>
              <a:rPr lang="ru-RU" sz="1400" dirty="0"/>
              <a:t> й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платформ </a:t>
            </a:r>
            <a:r>
              <a:rPr lang="ru-RU" sz="1400" dirty="0" err="1"/>
              <a:t>талантів</a:t>
            </a:r>
            <a:r>
              <a:rPr lang="ru-RU" sz="1400" dirty="0"/>
              <a:t>. </a:t>
            </a:r>
            <a:r>
              <a:rPr lang="ru-RU" sz="1400" dirty="0" err="1"/>
              <a:t>Іншим</a:t>
            </a:r>
            <a:r>
              <a:rPr lang="ru-RU" sz="1400" dirty="0"/>
              <a:t> </a:t>
            </a:r>
            <a:r>
              <a:rPr lang="ru-RU" sz="1400" dirty="0" err="1"/>
              <a:t>потужним</a:t>
            </a:r>
            <a:r>
              <a:rPr lang="ru-RU" sz="1400" dirty="0"/>
              <a:t> </a:t>
            </a:r>
            <a:r>
              <a:rPr lang="ru-RU" sz="1400" dirty="0" err="1"/>
              <a:t>ризиком</a:t>
            </a:r>
            <a:r>
              <a:rPr lang="ru-RU" sz="1400" dirty="0"/>
              <a:t> є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кіберзлочинності</a:t>
            </a:r>
            <a:r>
              <a:rPr lang="ru-RU" sz="1400" dirty="0"/>
              <a:t> (</a:t>
            </a:r>
            <a:r>
              <a:rPr lang="ru-RU" sz="1400" dirty="0" err="1"/>
              <a:t>крадіжки</a:t>
            </a:r>
            <a:r>
              <a:rPr lang="ru-RU" sz="1400" dirty="0"/>
              <a:t> </a:t>
            </a:r>
            <a:r>
              <a:rPr lang="ru-RU" sz="1400" dirty="0" err="1"/>
              <a:t>персональних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коштів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рахунків</a:t>
            </a:r>
            <a:r>
              <a:rPr lang="ru-RU" sz="1400" dirty="0"/>
              <a:t>, </a:t>
            </a:r>
            <a:r>
              <a:rPr lang="ru-RU" sz="1400" dirty="0" err="1"/>
              <a:t>збирання</a:t>
            </a:r>
            <a:r>
              <a:rPr lang="ru-RU" sz="1400" dirty="0"/>
              <a:t> </a:t>
            </a:r>
            <a:r>
              <a:rPr lang="ru-RU" sz="1400" dirty="0" err="1"/>
              <a:t>безлічі</a:t>
            </a:r>
            <a:r>
              <a:rPr lang="ru-RU" sz="1400" dirty="0"/>
              <a:t> </a:t>
            </a:r>
            <a:r>
              <a:rPr lang="ru-RU" sz="1400" dirty="0" err="1"/>
              <a:t>конфіденційної</a:t>
            </a:r>
            <a:r>
              <a:rPr lang="ru-RU" sz="1400" dirty="0"/>
              <a:t> та </a:t>
            </a:r>
            <a:r>
              <a:rPr lang="ru-RU" sz="1400" dirty="0" err="1"/>
              <a:t>комерційної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блокування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), </a:t>
            </a:r>
            <a:r>
              <a:rPr lang="ru-RU" sz="1400" dirty="0" err="1"/>
              <a:t>боротьбу</a:t>
            </a:r>
            <a:r>
              <a:rPr lang="ru-RU" sz="1400" dirty="0"/>
              <a:t> з </a:t>
            </a:r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проводити</a:t>
            </a:r>
            <a:r>
              <a:rPr lang="ru-RU" sz="1400" dirty="0"/>
              <a:t> як на </a:t>
            </a:r>
            <a:r>
              <a:rPr lang="ru-RU" sz="1400" dirty="0" err="1"/>
              <a:t>особистому</a:t>
            </a:r>
            <a:r>
              <a:rPr lang="ru-RU" sz="1400" dirty="0"/>
              <a:t>, так і державному </a:t>
            </a:r>
            <a:r>
              <a:rPr lang="ru-RU" sz="1400" dirty="0" err="1"/>
              <a:t>рівні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Серед</a:t>
            </a:r>
            <a:r>
              <a:rPr lang="ru-RU" sz="1400" dirty="0"/>
              <a:t> </a:t>
            </a:r>
            <a:r>
              <a:rPr lang="ru-RU" sz="1400" dirty="0" err="1"/>
              <a:t>ризиків</a:t>
            </a:r>
            <a:r>
              <a:rPr lang="ru-RU" sz="1400" dirty="0"/>
              <a:t>, </a:t>
            </a:r>
            <a:r>
              <a:rPr lang="ru-RU" sz="1400" dirty="0" err="1"/>
              <a:t>зумволених</a:t>
            </a:r>
            <a:r>
              <a:rPr lang="ru-RU" sz="1400" dirty="0"/>
              <a:t> </a:t>
            </a:r>
            <a:r>
              <a:rPr lang="ru-RU" sz="1400" dirty="0" err="1"/>
              <a:t>упровадженням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виділити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:</a:t>
            </a:r>
          </a:p>
          <a:p>
            <a:r>
              <a:rPr lang="uk-UA" sz="1400" dirty="0"/>
              <a:t>1. Ризики, пов’язані із застосуванням Інтернету речей: уразливість (несанкціонований вплив, </a:t>
            </a:r>
            <a:r>
              <a:rPr lang="uk-UA" sz="1400" dirty="0" err="1"/>
              <a:t>кібертероризм</a:t>
            </a:r>
            <a:r>
              <a:rPr lang="uk-UA" sz="1400" dirty="0"/>
              <a:t>) і незаконне застосування технологій (управління </a:t>
            </a:r>
            <a:r>
              <a:rPr lang="uk-UA" sz="1400" dirty="0" err="1"/>
              <a:t>відеонаглядом</a:t>
            </a:r>
            <a:r>
              <a:rPr lang="uk-UA" sz="1400" dirty="0"/>
              <a:t> і т. п.).</a:t>
            </a:r>
            <a:endParaRPr lang="ru-RU" sz="1400" dirty="0"/>
          </a:p>
          <a:p>
            <a:r>
              <a:rPr lang="uk-UA" sz="1400" dirty="0"/>
              <a:t>2. Ризики застосування штучного інтелекту, роботизації, автоматизації: зростання соціального відчуження через утрату робочих місць, підвищення рівня безробіття, соціальна напруженість, тотальне спостереження за населенням, можливий витік інформації, що є комерційною таємницею, та ін.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233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3. Ризики використання технології </a:t>
            </a:r>
            <a:r>
              <a:rPr lang="uk-UA" sz="1400" dirty="0" err="1"/>
              <a:t>блокчейн</a:t>
            </a:r>
            <a:r>
              <a:rPr lang="uk-UA" sz="1400" dirty="0"/>
              <a:t>, пов’язані з уразливістю безпеки самої системи </a:t>
            </a:r>
            <a:r>
              <a:rPr lang="uk-UA" sz="1400" dirty="0" err="1"/>
              <a:t>блокчейна</a:t>
            </a:r>
            <a:r>
              <a:rPr lang="uk-UA" sz="1400" dirty="0"/>
              <a:t> і побудованої на ній інфраструктурі послуг, незмінністю інформації в мережі (неможливість виправити помилку, змінити некоректно введену інформацію), використанням </a:t>
            </a:r>
            <a:r>
              <a:rPr lang="uk-UA" sz="1400" dirty="0" err="1"/>
              <a:t>токенів</a:t>
            </a:r>
            <a:r>
              <a:rPr lang="uk-UA" sz="1400" dirty="0"/>
              <a:t> як засобу для відмивання грошей, фінансування тероризму.</a:t>
            </a:r>
            <a:endParaRPr lang="ru-RU" sz="1400" dirty="0"/>
          </a:p>
          <a:p>
            <a:r>
              <a:rPr lang="ru-RU" sz="1400" dirty="0"/>
              <a:t>4. </a:t>
            </a:r>
            <a:r>
              <a:rPr lang="ru-RU" sz="1400" dirty="0" err="1"/>
              <a:t>Ризики</a:t>
            </a:r>
            <a:r>
              <a:rPr lang="ru-RU" sz="1400" dirty="0"/>
              <a:t>, </a:t>
            </a:r>
            <a:r>
              <a:rPr lang="ru-RU" sz="1400" dirty="0" err="1"/>
              <a:t>пов’язані</a:t>
            </a:r>
            <a:r>
              <a:rPr lang="ru-RU" sz="1400" dirty="0"/>
              <a:t> з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імпортної</a:t>
            </a:r>
            <a:r>
              <a:rPr lang="ru-RU" sz="1400" dirty="0"/>
              <a:t> </a:t>
            </a:r>
            <a:r>
              <a:rPr lang="ru-RU" sz="1400" dirty="0" err="1"/>
              <a:t>мікроелектроніки</a:t>
            </a:r>
            <a:r>
              <a:rPr lang="ru-RU" sz="1400" dirty="0"/>
              <a:t>.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частка</a:t>
            </a:r>
            <a:r>
              <a:rPr lang="ru-RU" sz="1400" dirty="0"/>
              <a:t>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(</a:t>
            </a:r>
            <a:r>
              <a:rPr lang="ru-RU" sz="1400" dirty="0" err="1"/>
              <a:t>зокрема</a:t>
            </a:r>
            <a:r>
              <a:rPr lang="ru-RU" sz="1400" dirty="0"/>
              <a:t>, системного </a:t>
            </a:r>
            <a:r>
              <a:rPr lang="ru-RU" sz="1400" dirty="0" err="1"/>
              <a:t>програмного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операційних</a:t>
            </a:r>
            <a:r>
              <a:rPr lang="ru-RU" sz="1400" dirty="0"/>
              <a:t> систем і систем </a:t>
            </a:r>
            <a:r>
              <a:rPr lang="ru-RU" sz="1400" dirty="0" err="1"/>
              <a:t>управління</a:t>
            </a:r>
            <a:r>
              <a:rPr lang="ru-RU" sz="1400" dirty="0"/>
              <a:t> базами </a:t>
            </a:r>
            <a:r>
              <a:rPr lang="ru-RU" sz="1400" dirty="0" err="1"/>
              <a:t>даних</a:t>
            </a:r>
            <a:r>
              <a:rPr lang="ru-RU" sz="1400" dirty="0"/>
              <a:t>) та </a:t>
            </a:r>
            <a:r>
              <a:rPr lang="ru-RU" sz="1400" dirty="0" err="1"/>
              <a:t>комп’ютерної</a:t>
            </a:r>
            <a:r>
              <a:rPr lang="ru-RU" sz="1400" dirty="0"/>
              <a:t> </a:t>
            </a:r>
            <a:r>
              <a:rPr lang="ru-RU" sz="1400" dirty="0" err="1"/>
              <a:t>техніки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, є </a:t>
            </a:r>
            <a:r>
              <a:rPr lang="ru-RU" sz="1400" dirty="0" err="1"/>
              <a:t>імпортованими</a:t>
            </a:r>
            <a:r>
              <a:rPr lang="ru-RU" sz="1400" dirty="0"/>
              <a:t>. Не </a:t>
            </a:r>
            <a:r>
              <a:rPr lang="ru-RU" sz="1400" dirty="0" err="1"/>
              <a:t>виключено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вони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містити</a:t>
            </a:r>
            <a:r>
              <a:rPr lang="ru-RU" sz="1400" dirty="0"/>
              <a:t> </a:t>
            </a:r>
            <a:r>
              <a:rPr lang="ru-RU" sz="1400" dirty="0" err="1"/>
              <a:t>спеціальні</a:t>
            </a:r>
            <a:r>
              <a:rPr lang="ru-RU" sz="1400" dirty="0"/>
              <a:t> </a:t>
            </a:r>
            <a:r>
              <a:rPr lang="ru-RU" sz="1400" dirty="0" err="1"/>
              <a:t>чіпи</a:t>
            </a:r>
            <a:r>
              <a:rPr lang="ru-RU" sz="1400" dirty="0"/>
              <a:t> для </a:t>
            </a:r>
            <a:r>
              <a:rPr lang="ru-RU" sz="1400" dirty="0" err="1"/>
              <a:t>шпигування</a:t>
            </a:r>
            <a:r>
              <a:rPr lang="ru-RU" sz="1400" dirty="0"/>
              <a:t>.</a:t>
            </a:r>
          </a:p>
          <a:p>
            <a:r>
              <a:rPr lang="uk-UA" sz="1400" dirty="0"/>
              <a:t>5. Ризики, пов’язані із застосуванням хмарних і розподільних обчислень – залежність від надійності функціонування телекомунікаційної системи; розмивання відповідальності за інформаційну безпеку та зниження рівня контролю у зв’язку із їх розподілом між компаніями-користувачами, організацією та власником хмарної платформи, </a:t>
            </a:r>
            <a:r>
              <a:rPr lang="uk-UA" sz="1400" dirty="0" err="1"/>
              <a:t>Інтернет-провайдером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dirty="0"/>
              <a:t>6. Ризики, пов’язані зі стійкістю роботи Інтернету.</a:t>
            </a:r>
            <a:endParaRPr lang="ru-RU" sz="1400" dirty="0"/>
          </a:p>
          <a:p>
            <a:r>
              <a:rPr lang="ru-RU" sz="1400" dirty="0"/>
              <a:t>7. </a:t>
            </a:r>
            <a:r>
              <a:rPr lang="ru-RU" sz="1400" dirty="0" err="1"/>
              <a:t>Ризики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на </a:t>
            </a:r>
            <a:r>
              <a:rPr lang="ru-RU" sz="1400" dirty="0" err="1"/>
              <a:t>суспільну</a:t>
            </a:r>
            <a:r>
              <a:rPr lang="ru-RU" sz="1400" dirty="0"/>
              <a:t> </a:t>
            </a:r>
            <a:r>
              <a:rPr lang="ru-RU" sz="1400" dirty="0" err="1"/>
              <a:t>свідомість</a:t>
            </a:r>
            <a:r>
              <a:rPr lang="ru-RU" sz="1400" dirty="0"/>
              <a:t>.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великих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мережевого</a:t>
            </a:r>
            <a:r>
              <a:rPr lang="ru-RU" sz="1400" dirty="0"/>
              <a:t> простору, </a:t>
            </a:r>
            <a:r>
              <a:rPr lang="ru-RU" sz="1400" dirty="0" err="1"/>
              <a:t>досягнення</a:t>
            </a:r>
            <a:r>
              <a:rPr lang="ru-RU" sz="1400" dirty="0"/>
              <a:t> в </a:t>
            </a:r>
            <a:r>
              <a:rPr lang="ru-RU" sz="1400" dirty="0" err="1"/>
              <a:t>когнітивних</a:t>
            </a:r>
            <a:r>
              <a:rPr lang="ru-RU" sz="1400" dirty="0"/>
              <a:t> і </a:t>
            </a:r>
            <a:r>
              <a:rPr lang="ru-RU" sz="1400" dirty="0" err="1"/>
              <a:t>поведінкових</a:t>
            </a:r>
            <a:r>
              <a:rPr lang="ru-RU" sz="1400" dirty="0"/>
              <a:t> науках </a:t>
            </a:r>
            <a:r>
              <a:rPr lang="ru-RU" sz="1400" dirty="0" err="1"/>
              <a:t>зумовили</a:t>
            </a:r>
            <a:r>
              <a:rPr lang="ru-RU" sz="1400" dirty="0"/>
              <a:t> </a:t>
            </a:r>
            <a:r>
              <a:rPr lang="ru-RU" sz="1400" dirty="0" err="1"/>
              <a:t>появу</a:t>
            </a:r>
            <a:r>
              <a:rPr lang="ru-RU" sz="1400" dirty="0"/>
              <a:t> </a:t>
            </a:r>
            <a:r>
              <a:rPr lang="ru-RU" sz="1400" dirty="0" err="1"/>
              <a:t>ефективних</a:t>
            </a:r>
            <a:r>
              <a:rPr lang="ru-RU" sz="1400" dirty="0"/>
              <a:t> </a:t>
            </a:r>
            <a:r>
              <a:rPr lang="ru-RU" sz="1400" dirty="0" err="1"/>
              <a:t>розробок</a:t>
            </a:r>
            <a:r>
              <a:rPr lang="ru-RU" sz="1400" dirty="0"/>
              <a:t>, </a:t>
            </a:r>
            <a:r>
              <a:rPr lang="ru-RU" sz="1400" dirty="0" err="1"/>
              <a:t>орієнтованих</a:t>
            </a:r>
            <a:r>
              <a:rPr lang="ru-RU" sz="1400" dirty="0"/>
              <a:t> на </a:t>
            </a:r>
            <a:r>
              <a:rPr lang="ru-RU" sz="1400" dirty="0" err="1"/>
              <a:t>неявний</a:t>
            </a:r>
            <a:r>
              <a:rPr lang="ru-RU" sz="1400" dirty="0"/>
              <a:t> </a:t>
            </a:r>
            <a:r>
              <a:rPr lang="ru-RU" sz="1400" dirty="0" err="1"/>
              <a:t>збір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 і </a:t>
            </a:r>
            <a:r>
              <a:rPr lang="ru-RU" sz="1400" dirty="0" err="1"/>
              <a:t>приховане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груповою</a:t>
            </a:r>
            <a:r>
              <a:rPr lang="ru-RU" sz="1400" dirty="0"/>
              <a:t> </a:t>
            </a:r>
            <a:r>
              <a:rPr lang="ru-RU" sz="1400" dirty="0" err="1"/>
              <a:t>поведінкою</a:t>
            </a:r>
            <a:r>
              <a:rPr lang="ru-RU" sz="1400" dirty="0"/>
              <a:t> великих </a:t>
            </a:r>
            <a:r>
              <a:rPr lang="ru-RU" sz="1400" dirty="0" err="1"/>
              <a:t>колективів</a:t>
            </a:r>
            <a:r>
              <a:rPr lang="ru-RU" sz="1400" dirty="0"/>
              <a:t>.</a:t>
            </a:r>
          </a:p>
          <a:p>
            <a:r>
              <a:rPr lang="uk-UA" sz="1400" dirty="0"/>
              <a:t>8. Ризики, пов’язані з підвищенням рівня складності бізнес-моделей і відсутністю кваліфікованих кадрів.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8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/>
              <a:t>Таким чином,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uk-UA" sz="1400" dirty="0"/>
              <a:t>держави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uk-UA" sz="1400" dirty="0"/>
              <a:t>мати</a:t>
            </a:r>
            <a:r>
              <a:rPr lang="ru-RU" sz="1400" dirty="0"/>
              <a:t> </a:t>
            </a:r>
            <a:r>
              <a:rPr lang="ru-RU" sz="1400" dirty="0" err="1"/>
              <a:t>комплексн</a:t>
            </a:r>
            <a:r>
              <a:rPr lang="uk-UA" sz="1400" dirty="0" err="1"/>
              <a:t>ий</a:t>
            </a:r>
            <a:r>
              <a:rPr lang="uk-UA" sz="1400" dirty="0"/>
              <a:t> характер, конкретно мати </a:t>
            </a:r>
            <a:r>
              <a:rPr lang="ru-RU" sz="1400" dirty="0" err="1"/>
              <a:t>повний</a:t>
            </a:r>
            <a:r>
              <a:rPr lang="ru-RU" sz="1400" dirty="0"/>
              <a:t> і </a:t>
            </a:r>
            <a:r>
              <a:rPr lang="ru-RU" sz="1400" dirty="0" err="1"/>
              <a:t>всеохоплюючий</a:t>
            </a:r>
            <a:r>
              <a:rPr lang="ru-RU" sz="1400" dirty="0"/>
              <a:t> </a:t>
            </a:r>
            <a:r>
              <a:rPr lang="ru-RU" sz="1400" dirty="0" err="1"/>
              <a:t>перехід</a:t>
            </a:r>
            <a:r>
              <a:rPr lang="ru-RU" sz="1400" dirty="0"/>
              <a:t> на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а</a:t>
            </a:r>
            <a:r>
              <a:rPr lang="uk-UA" sz="1400" dirty="0"/>
              <a:t> не лише</a:t>
            </a:r>
            <a:r>
              <a:rPr lang="ru-RU" sz="1400" dirty="0"/>
              <a:t> </a:t>
            </a:r>
            <a:r>
              <a:rPr lang="ru-RU" sz="1400" dirty="0" err="1"/>
              <a:t>точков</a:t>
            </a:r>
            <a:r>
              <a:rPr lang="uk-UA" sz="1400" dirty="0"/>
              <a:t>о діяти на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систем </a:t>
            </a:r>
            <a:r>
              <a:rPr lang="ru-RU" sz="1400" dirty="0" err="1"/>
              <a:t>чи</a:t>
            </a:r>
            <a:r>
              <a:rPr lang="ru-RU" sz="1400" dirty="0"/>
              <a:t> сфер </a:t>
            </a:r>
            <a:r>
              <a:rPr lang="ru-RU" sz="1400" dirty="0" err="1"/>
              <a:t>життя</a:t>
            </a:r>
            <a:r>
              <a:rPr lang="ru-RU" sz="1400" dirty="0"/>
              <a:t> </a:t>
            </a:r>
            <a:r>
              <a:rPr lang="ru-RU" sz="1400" dirty="0" err="1"/>
              <a:t>громадян</a:t>
            </a:r>
            <a:r>
              <a:rPr lang="ru-RU" sz="1400" dirty="0"/>
              <a:t>. Т</a:t>
            </a:r>
            <a:r>
              <a:rPr lang="uk-UA" sz="1400" dirty="0" err="1"/>
              <a:t>ільки</a:t>
            </a:r>
            <a:r>
              <a:rPr lang="uk-UA" sz="1400" dirty="0"/>
              <a:t> так</a:t>
            </a:r>
            <a:r>
              <a:rPr lang="ru-RU" sz="1400" dirty="0"/>
              <a:t> вона </a:t>
            </a:r>
            <a:r>
              <a:rPr lang="ru-RU" sz="1400" dirty="0" err="1"/>
              <a:t>даватиме</a:t>
            </a:r>
            <a:r>
              <a:rPr lang="ru-RU" sz="1400" dirty="0"/>
              <a:t> </a:t>
            </a:r>
            <a:r>
              <a:rPr lang="ru-RU" sz="1400" dirty="0" err="1"/>
              <a:t>максимальний</a:t>
            </a:r>
            <a:r>
              <a:rPr lang="ru-RU" sz="1400" dirty="0"/>
              <a:t> </a:t>
            </a:r>
            <a:r>
              <a:rPr lang="ru-RU" sz="1400" dirty="0" err="1"/>
              <a:t>позитивний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 для </a:t>
            </a:r>
            <a:r>
              <a:rPr lang="ru-RU" sz="1400" dirty="0" err="1"/>
              <a:t>економіки</a:t>
            </a:r>
            <a:r>
              <a:rPr lang="ru-RU" sz="1400" dirty="0"/>
              <a:t> та </a:t>
            </a:r>
            <a:r>
              <a:rPr lang="ru-RU" sz="1400" dirty="0" err="1"/>
              <a:t>населення</a:t>
            </a:r>
            <a:r>
              <a:rPr lang="ru-RU" sz="1400" dirty="0"/>
              <a:t>. </a:t>
            </a:r>
            <a:r>
              <a:rPr lang="ru-RU" sz="1400" dirty="0" err="1"/>
              <a:t>Зменшення</a:t>
            </a:r>
            <a:r>
              <a:rPr lang="ru-RU" sz="1400" dirty="0"/>
              <a:t> </a:t>
            </a:r>
            <a:r>
              <a:rPr lang="ru-RU" sz="1400" dirty="0" err="1"/>
              <a:t>частки</a:t>
            </a:r>
            <a:r>
              <a:rPr lang="ru-RU" sz="1400" dirty="0"/>
              <a:t> </a:t>
            </a:r>
            <a:r>
              <a:rPr lang="ru-RU" sz="1400" dirty="0" err="1"/>
              <a:t>традиційної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і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, як </a:t>
            </a:r>
            <a:r>
              <a:rPr lang="ru-RU" sz="1400" dirty="0" err="1"/>
              <a:t>показує</a:t>
            </a:r>
            <a:r>
              <a:rPr lang="ru-RU" sz="1400" dirty="0"/>
              <a:t> </a:t>
            </a:r>
            <a:r>
              <a:rPr lang="ru-RU" sz="1400" dirty="0" err="1"/>
              <a:t>позитивний</a:t>
            </a:r>
            <a:r>
              <a:rPr lang="ru-RU" sz="1400" dirty="0"/>
              <a:t> </a:t>
            </a:r>
            <a:r>
              <a:rPr lang="ru-RU" sz="1400" dirty="0" err="1"/>
              <a:t>світовий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,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давати</a:t>
            </a:r>
            <a:r>
              <a:rPr lang="ru-RU" sz="1400" dirty="0"/>
              <a:t> </a:t>
            </a:r>
            <a:r>
              <a:rPr lang="ru-RU" sz="1400" dirty="0" err="1"/>
              <a:t>збільшення</a:t>
            </a:r>
            <a:r>
              <a:rPr lang="ru-RU" sz="1400" dirty="0"/>
              <a:t> ВВВ на 20%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п’яти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 та ROI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до 500%. При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ініціативи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охоплювати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 </a:t>
            </a:r>
            <a:r>
              <a:rPr lang="ru-RU" sz="1400" dirty="0" err="1"/>
              <a:t>життєдіяльності</a:t>
            </a:r>
            <a:r>
              <a:rPr lang="ru-RU" sz="1400" dirty="0"/>
              <a:t> </a:t>
            </a:r>
            <a:r>
              <a:rPr lang="ru-RU" sz="1400" dirty="0" err="1"/>
              <a:t>людини</a:t>
            </a:r>
            <a:r>
              <a:rPr lang="ru-RU" sz="1400" dirty="0"/>
              <a:t> –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Індустріїї</a:t>
            </a:r>
            <a:r>
              <a:rPr lang="ru-RU" sz="1400" dirty="0"/>
              <a:t> 4.0, I</a:t>
            </a:r>
            <a:r>
              <a:rPr lang="uk-UA" sz="1400" dirty="0" err="1"/>
              <a:t>нтернету</a:t>
            </a:r>
            <a:r>
              <a:rPr lang="uk-UA" sz="1400" dirty="0"/>
              <a:t> речей</a:t>
            </a:r>
            <a:r>
              <a:rPr lang="ru-RU" sz="1400" dirty="0"/>
              <a:t> та смарт-фабрики до </a:t>
            </a:r>
            <a:r>
              <a:rPr lang="ru-RU" sz="1400" dirty="0" err="1"/>
              <a:t>впровадження</a:t>
            </a:r>
            <a:r>
              <a:rPr lang="ru-RU" sz="1400" dirty="0"/>
              <a:t> </a:t>
            </a:r>
            <a:r>
              <a:rPr lang="ru-RU" sz="1400" dirty="0" err="1"/>
              <a:t>блокчейну</a:t>
            </a:r>
            <a:r>
              <a:rPr lang="ru-RU" sz="1400" dirty="0"/>
              <a:t> в </a:t>
            </a:r>
            <a:r>
              <a:rPr lang="ru-RU" sz="1400" dirty="0" err="1"/>
              <a:t>державних</a:t>
            </a:r>
            <a:r>
              <a:rPr lang="ru-RU" sz="1400" dirty="0"/>
              <a:t> </a:t>
            </a:r>
            <a:r>
              <a:rPr lang="ru-RU" sz="1400" dirty="0" err="1"/>
              <a:t>установах</a:t>
            </a:r>
            <a:r>
              <a:rPr lang="uk-UA" sz="1400" dirty="0"/>
              <a:t> усіх рівнів</a:t>
            </a:r>
            <a:r>
              <a:rPr lang="ru-RU" sz="1400" dirty="0"/>
              <a:t>. А тому </a:t>
            </a:r>
            <a:r>
              <a:rPr lang="ru-RU" sz="1400" dirty="0" err="1"/>
              <a:t>усунення</a:t>
            </a:r>
            <a:r>
              <a:rPr lang="ru-RU" sz="1400" dirty="0"/>
              <a:t> </a:t>
            </a:r>
            <a:r>
              <a:rPr lang="uk-UA" sz="1400" dirty="0"/>
              <a:t>відповідних </a:t>
            </a:r>
            <a:r>
              <a:rPr lang="ru-RU" sz="1400" dirty="0" err="1"/>
              <a:t>бар’єрів</a:t>
            </a:r>
            <a:r>
              <a:rPr lang="ru-RU" sz="1400" dirty="0"/>
              <a:t> для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перетворень</a:t>
            </a:r>
            <a:r>
              <a:rPr lang="ru-RU" sz="1400" dirty="0"/>
              <a:t> </a:t>
            </a:r>
            <a:r>
              <a:rPr lang="ru-RU" sz="1400" dirty="0" err="1"/>
              <a:t>повинне</a:t>
            </a:r>
            <a:r>
              <a:rPr lang="ru-RU" sz="1400" dirty="0"/>
              <a:t> </a:t>
            </a:r>
            <a:r>
              <a:rPr lang="ru-RU" sz="1400" dirty="0" err="1"/>
              <a:t>відбуватися</a:t>
            </a:r>
            <a:r>
              <a:rPr lang="ru-RU" sz="1400" dirty="0"/>
              <a:t> шляхом </a:t>
            </a:r>
            <a:r>
              <a:rPr lang="ru-RU" sz="1400" dirty="0" err="1"/>
              <a:t>об’єднання</a:t>
            </a:r>
            <a:r>
              <a:rPr lang="ru-RU" sz="1400" dirty="0"/>
              <a:t> </a:t>
            </a:r>
            <a:r>
              <a:rPr lang="ru-RU" sz="1400" dirty="0" err="1"/>
              <a:t>зусиль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гілок</a:t>
            </a:r>
            <a:r>
              <a:rPr lang="ru-RU" sz="1400" dirty="0"/>
              <a:t> </a:t>
            </a:r>
            <a:r>
              <a:rPr lang="ru-RU" sz="1400" dirty="0" err="1"/>
              <a:t>влади</a:t>
            </a:r>
            <a:r>
              <a:rPr lang="ru-RU" sz="1400" dirty="0"/>
              <a:t>, </a:t>
            </a:r>
            <a:r>
              <a:rPr lang="ru-RU" sz="1400" dirty="0" err="1"/>
              <a:t>бізнесу</a:t>
            </a:r>
            <a:r>
              <a:rPr lang="uk-UA" sz="1400" dirty="0"/>
              <a:t>, науки </a:t>
            </a:r>
            <a:r>
              <a:rPr lang="ru-RU" sz="1400" dirty="0"/>
              <a:t>та </a:t>
            </a:r>
            <a:r>
              <a:rPr lang="uk-UA" sz="1400" dirty="0"/>
              <a:t>суспільства</a:t>
            </a:r>
            <a:r>
              <a:rPr lang="ru-RU" sz="1400" dirty="0" smtClean="0"/>
              <a:t>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6.4. </a:t>
            </a:r>
            <a:r>
              <a:rPr lang="ru-RU" sz="1400" dirty="0" err="1"/>
              <a:t>Поняття</a:t>
            </a:r>
            <a:r>
              <a:rPr lang="ru-RU" sz="1400" dirty="0"/>
              <a:t> «норма» і </a:t>
            </a:r>
            <a:r>
              <a:rPr lang="ru-RU" sz="1400" dirty="0" err="1"/>
              <a:t>похідні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«</a:t>
            </a:r>
            <a:r>
              <a:rPr lang="ru-RU" sz="1400" dirty="0" err="1"/>
              <a:t>нормативність</a:t>
            </a:r>
            <a:r>
              <a:rPr lang="ru-RU" sz="1400" dirty="0"/>
              <a:t>», «</a:t>
            </a:r>
            <a:r>
              <a:rPr lang="ru-RU" sz="1400" dirty="0" err="1"/>
              <a:t>нормативне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»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різне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в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науках. Вони </a:t>
            </a:r>
            <a:r>
              <a:rPr lang="ru-RU" sz="1400" dirty="0" err="1"/>
              <a:t>вживаються</a:t>
            </a:r>
            <a:r>
              <a:rPr lang="ru-RU" sz="1400" dirty="0"/>
              <a:t> і в </a:t>
            </a:r>
            <a:r>
              <a:rPr lang="ru-RU" sz="1400" dirty="0" err="1"/>
              <a:t>економічній</a:t>
            </a:r>
            <a:r>
              <a:rPr lang="ru-RU" sz="1400" dirty="0"/>
              <a:t>, і в </a:t>
            </a:r>
            <a:r>
              <a:rPr lang="ru-RU" sz="1400" dirty="0" err="1"/>
              <a:t>юридичній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, при </a:t>
            </a:r>
            <a:r>
              <a:rPr lang="ru-RU" sz="1400" dirty="0" err="1"/>
              <a:t>цьому</a:t>
            </a:r>
            <a:r>
              <a:rPr lang="ru-RU" sz="1400" dirty="0"/>
              <a:t> у </a:t>
            </a:r>
            <a:r>
              <a:rPr lang="ru-RU" sz="1400" dirty="0" err="1"/>
              <a:t>фокусі</a:t>
            </a:r>
            <a:r>
              <a:rPr lang="ru-RU" sz="1400" dirty="0"/>
              <a:t> </a:t>
            </a:r>
            <a:r>
              <a:rPr lang="ru-RU" sz="1400" dirty="0" err="1"/>
              <a:t>цих</a:t>
            </a:r>
            <a:r>
              <a:rPr lang="ru-RU" sz="1400" dirty="0"/>
              <a:t> наук </a:t>
            </a:r>
            <a:r>
              <a:rPr lang="ru-RU" sz="1400" dirty="0" err="1"/>
              <a:t>знаходяться</a:t>
            </a:r>
            <a:r>
              <a:rPr lang="ru-RU" sz="1400" dirty="0"/>
              <a:t>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сторони</a:t>
            </a:r>
            <a:r>
              <a:rPr lang="ru-RU" sz="1400" dirty="0"/>
              <a:t> понять «норма» і «</a:t>
            </a:r>
            <a:r>
              <a:rPr lang="ru-RU" sz="1400" dirty="0" err="1"/>
              <a:t>нормативне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». </a:t>
            </a:r>
            <a:r>
              <a:rPr lang="ru-RU" sz="1400" dirty="0" err="1"/>
              <a:t>Аналіз</a:t>
            </a:r>
            <a:r>
              <a:rPr lang="ru-RU" sz="1400" dirty="0"/>
              <a:t> </a:t>
            </a:r>
            <a:r>
              <a:rPr lang="ru-RU" sz="1400" dirty="0" err="1"/>
              <a:t>наявних</a:t>
            </a:r>
            <a:r>
              <a:rPr lang="ru-RU" sz="1400" dirty="0"/>
              <a:t> </a:t>
            </a:r>
            <a:r>
              <a:rPr lang="ru-RU" sz="1400" dirty="0" err="1"/>
              <a:t>розбіжностей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охарактеризувати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значення</a:t>
            </a:r>
            <a:r>
              <a:rPr lang="ru-RU" sz="1400" dirty="0"/>
              <a:t> для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Поняття</a:t>
            </a:r>
            <a:r>
              <a:rPr lang="ru-RU" sz="1400" dirty="0" smtClean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. Для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</a:t>
            </a:r>
            <a:r>
              <a:rPr lang="ru-RU" sz="1400" dirty="0" err="1"/>
              <a:t>поняття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є </a:t>
            </a:r>
            <a:r>
              <a:rPr lang="ru-RU" sz="1400" dirty="0" err="1"/>
              <a:t>поняттями</a:t>
            </a:r>
            <a:r>
              <a:rPr lang="ru-RU" sz="1400" dirty="0"/>
              <a:t>, </a:t>
            </a:r>
            <a:r>
              <a:rPr lang="ru-RU" sz="1400" dirty="0" err="1"/>
              <a:t>пов'язаними</a:t>
            </a:r>
            <a:r>
              <a:rPr lang="ru-RU" sz="1400" dirty="0"/>
              <a:t> з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сутнісними</a:t>
            </a:r>
            <a:r>
              <a:rPr lang="ru-RU" sz="1400" dirty="0"/>
              <a:t> характеристиками </a:t>
            </a:r>
            <a:r>
              <a:rPr lang="ru-RU" sz="1400" dirty="0" err="1"/>
              <a:t>настільки</a:t>
            </a:r>
            <a:r>
              <a:rPr lang="ru-RU" sz="1400" dirty="0"/>
              <a:t> </a:t>
            </a:r>
            <a:r>
              <a:rPr lang="ru-RU" sz="1400" dirty="0" err="1"/>
              <a:t>тісно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економісти</a:t>
            </a:r>
            <a:r>
              <a:rPr lang="ru-RU" sz="1400" dirty="0"/>
              <a:t> широко </a:t>
            </a:r>
            <a:r>
              <a:rPr lang="ru-RU" sz="1400" dirty="0" err="1"/>
              <a:t>використовують</a:t>
            </a:r>
            <a:r>
              <a:rPr lang="ru-RU" sz="1400" dirty="0"/>
              <a:t> у </a:t>
            </a:r>
            <a:r>
              <a:rPr lang="ru-RU" sz="1400" dirty="0" err="1"/>
              <a:t>своїх</a:t>
            </a:r>
            <a:r>
              <a:rPr lang="ru-RU" sz="1400" dirty="0"/>
              <a:t> роботах </a:t>
            </a:r>
            <a:r>
              <a:rPr lang="ru-RU" sz="1400" dirty="0" err="1"/>
              <a:t>поняття</a:t>
            </a:r>
            <a:r>
              <a:rPr lang="ru-RU" sz="1400" dirty="0"/>
              <a:t> «Нормативна </a:t>
            </a:r>
            <a:r>
              <a:rPr lang="ru-RU" sz="1400" dirty="0" err="1"/>
              <a:t>економічна</a:t>
            </a:r>
            <a:r>
              <a:rPr lang="ru-RU" sz="1400" dirty="0"/>
              <a:t> наука», яка </a:t>
            </a:r>
            <a:r>
              <a:rPr lang="ru-RU" sz="1400" dirty="0" err="1"/>
              <a:t>зіставляється</a:t>
            </a:r>
            <a:r>
              <a:rPr lang="ru-RU" sz="1400" dirty="0"/>
              <a:t> з «позитивною </a:t>
            </a:r>
            <a:r>
              <a:rPr lang="ru-RU" sz="1400" dirty="0" err="1"/>
              <a:t>економічною</a:t>
            </a:r>
            <a:r>
              <a:rPr lang="ru-RU" sz="1400" dirty="0"/>
              <a:t> наукою».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позитивний</a:t>
            </a:r>
            <a:r>
              <a:rPr lang="ru-RU" sz="1400" dirty="0"/>
              <a:t> і </a:t>
            </a:r>
            <a:r>
              <a:rPr lang="ru-RU" sz="1400" dirty="0" err="1"/>
              <a:t>нормативний</a:t>
            </a:r>
            <a:r>
              <a:rPr lang="ru-RU" sz="1400" dirty="0"/>
              <a:t> в </a:t>
            </a:r>
            <a:r>
              <a:rPr lang="ru-RU" sz="1400" dirty="0" err="1"/>
              <a:t>сучасній</a:t>
            </a:r>
            <a:r>
              <a:rPr lang="ru-RU" sz="1400" dirty="0"/>
              <a:t>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</a:t>
            </a:r>
            <a:r>
              <a:rPr lang="ru-RU" sz="1400" dirty="0" err="1"/>
              <a:t>розглядається</a:t>
            </a:r>
            <a:r>
              <a:rPr lang="ru-RU" sz="1400" dirty="0"/>
              <a:t> як </a:t>
            </a:r>
            <a:r>
              <a:rPr lang="ru-RU" sz="1400" dirty="0" err="1"/>
              <a:t>важлива</a:t>
            </a:r>
            <a:r>
              <a:rPr lang="ru-RU" sz="1400" dirty="0"/>
              <a:t> </a:t>
            </a:r>
            <a:r>
              <a:rPr lang="ru-RU" sz="1400" dirty="0" err="1"/>
              <a:t>складова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уявлень</a:t>
            </a:r>
            <a:r>
              <a:rPr lang="ru-RU" sz="1400" dirty="0"/>
              <a:t> про </a:t>
            </a:r>
            <a:r>
              <a:rPr lang="ru-RU" sz="1400" dirty="0" err="1"/>
              <a:t>неї</a:t>
            </a:r>
            <a:r>
              <a:rPr lang="ru-RU" sz="1400" dirty="0"/>
              <a:t> і, </a:t>
            </a:r>
            <a:r>
              <a:rPr lang="ru-RU" sz="1400" dirty="0" err="1"/>
              <a:t>саме</a:t>
            </a:r>
            <a:r>
              <a:rPr lang="ru-RU" sz="1400" dirty="0"/>
              <a:t> тому </a:t>
            </a:r>
            <a:r>
              <a:rPr lang="ru-RU" sz="1400" dirty="0" err="1"/>
              <a:t>ця</a:t>
            </a:r>
            <a:r>
              <a:rPr lang="ru-RU" sz="1400" dirty="0"/>
              <a:t> проблематика, як </a:t>
            </a:r>
            <a:r>
              <a:rPr lang="ru-RU" sz="1400" dirty="0" err="1"/>
              <a:t>відзначається</a:t>
            </a:r>
            <a:r>
              <a:rPr lang="ru-RU" sz="1400" dirty="0"/>
              <a:t> в </a:t>
            </a:r>
            <a:r>
              <a:rPr lang="ru-RU" sz="1400" dirty="0" err="1"/>
              <a:t>науковій</a:t>
            </a:r>
            <a:r>
              <a:rPr lang="ru-RU" sz="1400" dirty="0"/>
              <a:t> </a:t>
            </a:r>
            <a:r>
              <a:rPr lang="ru-RU" sz="1400" dirty="0" err="1"/>
              <a:t>літературі</a:t>
            </a:r>
            <a:r>
              <a:rPr lang="ru-RU" sz="1400" dirty="0"/>
              <a:t>, </a:t>
            </a:r>
            <a:r>
              <a:rPr lang="ru-RU" sz="1400" dirty="0" err="1"/>
              <a:t>включається</a:t>
            </a:r>
            <a:r>
              <a:rPr lang="ru-RU" sz="1400" dirty="0"/>
              <a:t> у </a:t>
            </a:r>
            <a:r>
              <a:rPr lang="ru-RU" sz="1400" dirty="0" err="1"/>
              <a:t>ввідні</a:t>
            </a:r>
            <a:r>
              <a:rPr lang="ru-RU" sz="1400" dirty="0"/>
              <a:t> </a:t>
            </a:r>
            <a:r>
              <a:rPr lang="ru-RU" sz="1400" dirty="0" err="1"/>
              <a:t>розділи</a:t>
            </a:r>
            <a:r>
              <a:rPr lang="ru-RU" sz="1400" dirty="0"/>
              <a:t>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підручників</a:t>
            </a:r>
            <a:r>
              <a:rPr lang="ru-RU" sz="1400" dirty="0"/>
              <a:t> і </a:t>
            </a:r>
            <a:r>
              <a:rPr lang="ru-RU" sz="1400" dirty="0" err="1"/>
              <a:t>навчально-методичних</a:t>
            </a:r>
            <a:r>
              <a:rPr lang="ru-RU" sz="1400" dirty="0"/>
              <a:t> </a:t>
            </a:r>
            <a:r>
              <a:rPr lang="ru-RU" sz="1400" dirty="0" err="1"/>
              <a:t>посібників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86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При </a:t>
            </a:r>
            <a:r>
              <a:rPr lang="ru-RU" sz="1400" dirty="0" err="1"/>
              <a:t>цьому</a:t>
            </a:r>
            <a:r>
              <a:rPr lang="ru-RU" sz="1400" dirty="0"/>
              <a:t>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</a:t>
            </a:r>
            <a:r>
              <a:rPr lang="ru-RU" sz="1400" dirty="0" err="1"/>
              <a:t>відсутня</a:t>
            </a:r>
            <a:r>
              <a:rPr lang="ru-RU" sz="1400" dirty="0"/>
              <a:t> </a:t>
            </a:r>
            <a:r>
              <a:rPr lang="ru-RU" sz="1400" dirty="0" err="1"/>
              <a:t>єдність</a:t>
            </a:r>
            <a:r>
              <a:rPr lang="ru-RU" sz="1400" dirty="0"/>
              <a:t> думок з </a:t>
            </a:r>
            <a:r>
              <a:rPr lang="ru-RU" sz="1400" dirty="0" err="1"/>
              <a:t>питання</a:t>
            </a:r>
            <a:r>
              <a:rPr lang="ru-RU" sz="1400" dirty="0"/>
              <a:t> про те,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відноситься</a:t>
            </a:r>
            <a:r>
              <a:rPr lang="ru-RU" sz="1400" dirty="0"/>
              <a:t> </a:t>
            </a:r>
            <a:r>
              <a:rPr lang="ru-RU" sz="1400" dirty="0" err="1"/>
              <a:t>нормативне</a:t>
            </a:r>
            <a:r>
              <a:rPr lang="ru-RU" sz="1400" dirty="0"/>
              <a:t> і </a:t>
            </a:r>
            <a:r>
              <a:rPr lang="ru-RU" sz="1400" dirty="0" err="1"/>
              <a:t>позитивне</a:t>
            </a:r>
            <a:r>
              <a:rPr lang="ru-RU" sz="1400" dirty="0"/>
              <a:t> до </a:t>
            </a:r>
            <a:r>
              <a:rPr lang="ru-RU" sz="1400" dirty="0" err="1"/>
              <a:t>усієї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</a:t>
            </a:r>
            <a:r>
              <a:rPr lang="ru-RU" sz="1400" dirty="0" err="1"/>
              <a:t>або</a:t>
            </a:r>
            <a:r>
              <a:rPr lang="ru-RU" sz="1400" dirty="0"/>
              <a:t> є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самостійною</a:t>
            </a:r>
            <a:r>
              <a:rPr lang="ru-RU" sz="1400" dirty="0"/>
              <a:t> </a:t>
            </a:r>
            <a:r>
              <a:rPr lang="ru-RU" sz="1400" dirty="0" err="1"/>
              <a:t>частиною</a:t>
            </a:r>
            <a:r>
              <a:rPr lang="ru-RU" sz="1400" dirty="0"/>
              <a:t>. </a:t>
            </a:r>
            <a:r>
              <a:rPr lang="ru-RU" sz="1400" dirty="0" err="1"/>
              <a:t>Ідея</a:t>
            </a:r>
            <a:r>
              <a:rPr lang="ru-RU" sz="1400" dirty="0"/>
              <a:t> </a:t>
            </a:r>
            <a:r>
              <a:rPr lang="ru-RU" sz="1400" dirty="0" err="1"/>
              <a:t>ділення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на </a:t>
            </a:r>
            <a:r>
              <a:rPr lang="ru-RU" sz="1400" dirty="0" err="1"/>
              <a:t>позитивну</a:t>
            </a:r>
            <a:r>
              <a:rPr lang="ru-RU" sz="1400" dirty="0"/>
              <a:t> і </a:t>
            </a:r>
            <a:r>
              <a:rPr lang="ru-RU" sz="1400" dirty="0" err="1"/>
              <a:t>нормативну</a:t>
            </a:r>
            <a:r>
              <a:rPr lang="ru-RU" sz="1400" dirty="0"/>
              <a:t> </a:t>
            </a:r>
            <a:r>
              <a:rPr lang="ru-RU" sz="1400" dirty="0" err="1"/>
              <a:t>була</a:t>
            </a:r>
            <a:r>
              <a:rPr lang="ru-RU" sz="1400" dirty="0"/>
              <a:t> </a:t>
            </a:r>
            <a:r>
              <a:rPr lang="ru-RU" sz="1400" dirty="0" err="1"/>
              <a:t>висловлена</a:t>
            </a:r>
            <a:r>
              <a:rPr lang="ru-RU" sz="1400" dirty="0"/>
              <a:t> Дж. </a:t>
            </a:r>
            <a:r>
              <a:rPr lang="ru-RU" sz="1400" dirty="0" err="1"/>
              <a:t>Кейнсом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писав: «</a:t>
            </a:r>
            <a:r>
              <a:rPr lang="ru-RU" sz="1400" dirty="0" err="1"/>
              <a:t>Економічна</a:t>
            </a:r>
            <a:r>
              <a:rPr lang="ru-RU" sz="1400" dirty="0"/>
              <a:t> наука є позитивною наукою,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досліджує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є, </a:t>
            </a:r>
            <a:r>
              <a:rPr lang="ru-RU" sz="1400" dirty="0" err="1"/>
              <a:t>або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виникнути</a:t>
            </a:r>
            <a:r>
              <a:rPr lang="ru-RU" sz="1400" dirty="0"/>
              <a:t> в </a:t>
            </a:r>
            <a:r>
              <a:rPr lang="ru-RU" sz="1400" dirty="0" err="1"/>
              <a:t>результаті</a:t>
            </a:r>
            <a:r>
              <a:rPr lang="ru-RU" sz="1400" dirty="0"/>
              <a:t> </a:t>
            </a:r>
            <a:r>
              <a:rPr lang="ru-RU" sz="1400" dirty="0" err="1"/>
              <a:t>ухвалення</a:t>
            </a:r>
            <a:r>
              <a:rPr lang="ru-RU" sz="1400" dirty="0"/>
              <a:t> тих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рішень</a:t>
            </a:r>
            <a:r>
              <a:rPr lang="ru-RU" sz="1400" dirty="0"/>
              <a:t>». На </a:t>
            </a:r>
            <a:r>
              <a:rPr lang="ru-RU" sz="1400" dirty="0" err="1"/>
              <a:t>його</a:t>
            </a:r>
            <a:r>
              <a:rPr lang="ru-RU" sz="1400" dirty="0"/>
              <a:t> думку «позитивна наука (</a:t>
            </a:r>
            <a:r>
              <a:rPr lang="ru-RU" sz="1400" dirty="0" err="1"/>
              <a:t>теоретичний</a:t>
            </a:r>
            <a:r>
              <a:rPr lang="ru-RU" sz="1400" dirty="0"/>
              <a:t> </a:t>
            </a:r>
            <a:r>
              <a:rPr lang="ru-RU" sz="1400" dirty="0" err="1"/>
              <a:t>розділ</a:t>
            </a:r>
            <a:r>
              <a:rPr lang="ru-RU" sz="1400" dirty="0"/>
              <a:t>)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визначена</a:t>
            </a:r>
            <a:r>
              <a:rPr lang="ru-RU" sz="1400" dirty="0"/>
              <a:t> як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систематичних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відносяться</a:t>
            </a:r>
            <a:r>
              <a:rPr lang="ru-RU" sz="1400" dirty="0"/>
              <a:t> до того, </a:t>
            </a:r>
            <a:r>
              <a:rPr lang="ru-RU" sz="1400" dirty="0" err="1"/>
              <a:t>що</a:t>
            </a:r>
            <a:r>
              <a:rPr lang="ru-RU" sz="1400" dirty="0"/>
              <a:t> є, нормативна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регулятивна</a:t>
            </a:r>
            <a:r>
              <a:rPr lang="ru-RU" sz="1400" dirty="0"/>
              <a:t> наука (</a:t>
            </a:r>
            <a:r>
              <a:rPr lang="ru-RU" sz="1400" dirty="0" err="1"/>
              <a:t>прикладний</a:t>
            </a:r>
            <a:r>
              <a:rPr lang="ru-RU" sz="1400" dirty="0"/>
              <a:t> </a:t>
            </a:r>
            <a:r>
              <a:rPr lang="ru-RU" sz="1400" dirty="0" err="1"/>
              <a:t>розділ</a:t>
            </a:r>
            <a:r>
              <a:rPr lang="ru-RU" sz="1400" dirty="0"/>
              <a:t>) ‒ як </a:t>
            </a:r>
            <a:r>
              <a:rPr lang="ru-RU" sz="1400" dirty="0" err="1"/>
              <a:t>сукупність</a:t>
            </a:r>
            <a:r>
              <a:rPr lang="ru-RU" sz="1400" dirty="0"/>
              <a:t> </a:t>
            </a:r>
            <a:r>
              <a:rPr lang="ru-RU" sz="1400" dirty="0" err="1"/>
              <a:t>систематичних</a:t>
            </a:r>
            <a:r>
              <a:rPr lang="ru-RU" sz="1400" dirty="0"/>
              <a:t> </a:t>
            </a:r>
            <a:r>
              <a:rPr lang="ru-RU" sz="1400" dirty="0" err="1"/>
              <a:t>знань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відносяться</a:t>
            </a:r>
            <a:r>
              <a:rPr lang="ru-RU" sz="1400" dirty="0"/>
              <a:t> до того, </a:t>
            </a:r>
            <a:r>
              <a:rPr lang="ru-RU" sz="1400" dirty="0" err="1"/>
              <a:t>що</a:t>
            </a:r>
            <a:r>
              <a:rPr lang="ru-RU" sz="1400" dirty="0"/>
              <a:t> повинно бути і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рекомендації</a:t>
            </a:r>
            <a:r>
              <a:rPr lang="ru-RU" sz="1400" dirty="0"/>
              <a:t>, </a:t>
            </a:r>
            <a:r>
              <a:rPr lang="ru-RU" sz="1400" dirty="0" err="1"/>
              <a:t>принципи</a:t>
            </a:r>
            <a:r>
              <a:rPr lang="ru-RU" sz="1400" dirty="0"/>
              <a:t>, установки, </a:t>
            </a:r>
            <a:r>
              <a:rPr lang="ru-RU" sz="1400" dirty="0" err="1"/>
              <a:t>яким</a:t>
            </a:r>
            <a:r>
              <a:rPr lang="ru-RU" sz="1400" dirty="0"/>
              <a:t> </a:t>
            </a:r>
            <a:r>
              <a:rPr lang="ru-RU" sz="1400" dirty="0" err="1"/>
              <a:t>належить</a:t>
            </a:r>
            <a:r>
              <a:rPr lang="ru-RU" sz="1400" dirty="0"/>
              <a:t> </a:t>
            </a:r>
            <a:r>
              <a:rPr lang="ru-RU" sz="1400" dirty="0" err="1"/>
              <a:t>слідувати</a:t>
            </a:r>
            <a:r>
              <a:rPr lang="ru-RU" sz="1400" dirty="0"/>
              <a:t> в </a:t>
            </a:r>
            <a:r>
              <a:rPr lang="ru-RU" sz="1400" dirty="0" err="1"/>
              <a:t>практичній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 smtClean="0"/>
              <a:t>».</a:t>
            </a:r>
          </a:p>
          <a:p>
            <a:r>
              <a:rPr lang="ru-RU" sz="1400" dirty="0" err="1" smtClean="0"/>
              <a:t>Приведені</a:t>
            </a:r>
            <a:r>
              <a:rPr lang="ru-RU" sz="1400" dirty="0" smtClean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 </a:t>
            </a:r>
            <a:r>
              <a:rPr lang="ru-RU" sz="1400" dirty="0" err="1"/>
              <a:t>висловлювання</a:t>
            </a:r>
            <a:r>
              <a:rPr lang="ru-RU" sz="1400" dirty="0"/>
              <a:t> </a:t>
            </a:r>
            <a:r>
              <a:rPr lang="ru-RU" sz="1400" dirty="0" err="1"/>
              <a:t>свідчать</a:t>
            </a:r>
            <a:r>
              <a:rPr lang="ru-RU" sz="1400" dirty="0"/>
              <a:t> про те,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економічній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</a:t>
            </a:r>
            <a:r>
              <a:rPr lang="ru-RU" sz="1400" dirty="0" err="1"/>
              <a:t>прийнято</a:t>
            </a:r>
            <a:r>
              <a:rPr lang="ru-RU" sz="1400" dirty="0"/>
              <a:t> максимально </a:t>
            </a:r>
            <a:r>
              <a:rPr lang="ru-RU" sz="1400" dirty="0" err="1"/>
              <a:t>узагальнене</a:t>
            </a:r>
            <a:r>
              <a:rPr lang="ru-RU" sz="1400" dirty="0"/>
              <a:t>, </a:t>
            </a:r>
            <a:r>
              <a:rPr lang="ru-RU" sz="1400" dirty="0" err="1"/>
              <a:t>абстрактне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«норма», не </a:t>
            </a:r>
            <a:r>
              <a:rPr lang="ru-RU" sz="1400" dirty="0" err="1"/>
              <a:t>прив'язане</a:t>
            </a:r>
            <a:r>
              <a:rPr lang="ru-RU" sz="1400" dirty="0"/>
              <a:t> до </a:t>
            </a:r>
            <a:r>
              <a:rPr lang="ru-RU" sz="1400" dirty="0" err="1"/>
              <a:t>яких-небудь</a:t>
            </a:r>
            <a:r>
              <a:rPr lang="ru-RU" sz="1400" dirty="0"/>
              <a:t> </a:t>
            </a:r>
            <a:r>
              <a:rPr lang="ru-RU" sz="1400" dirty="0" err="1"/>
              <a:t>конкретних</a:t>
            </a:r>
            <a:r>
              <a:rPr lang="ru-RU" sz="1400" dirty="0"/>
              <a:t> характеристик </a:t>
            </a:r>
            <a:r>
              <a:rPr lang="ru-RU" sz="1400" dirty="0" err="1"/>
              <a:t>явища</a:t>
            </a:r>
            <a:r>
              <a:rPr lang="ru-RU" sz="1400" dirty="0"/>
              <a:t>, яке </a:t>
            </a:r>
            <a:r>
              <a:rPr lang="ru-RU" sz="1400" dirty="0" err="1"/>
              <a:t>стоїть</a:t>
            </a:r>
            <a:r>
              <a:rPr lang="ru-RU" sz="1400" dirty="0"/>
              <a:t> за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поняттям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дозволило </a:t>
            </a:r>
            <a:r>
              <a:rPr lang="ru-RU" sz="1400" dirty="0" err="1"/>
              <a:t>економістам</a:t>
            </a:r>
            <a:r>
              <a:rPr lang="ru-RU" sz="1400" dirty="0"/>
              <a:t> </a:t>
            </a:r>
            <a:r>
              <a:rPr lang="ru-RU" sz="1400" dirty="0" err="1"/>
              <a:t>розширити</a:t>
            </a:r>
            <a:r>
              <a:rPr lang="ru-RU" sz="1400" dirty="0"/>
              <a:t> горизонт </a:t>
            </a:r>
            <a:r>
              <a:rPr lang="ru-RU" sz="1400" dirty="0" err="1"/>
              <a:t>наукового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, включивши в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об'єкту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, </a:t>
            </a:r>
            <a:r>
              <a:rPr lang="ru-RU" sz="1400" dirty="0" err="1"/>
              <a:t>необхідного</a:t>
            </a:r>
            <a:r>
              <a:rPr lang="ru-RU" sz="1400" dirty="0"/>
              <a:t> для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відбуваються</a:t>
            </a:r>
            <a:r>
              <a:rPr lang="ru-RU" sz="1400" dirty="0"/>
              <a:t> в </a:t>
            </a:r>
            <a:r>
              <a:rPr lang="ru-RU" sz="1400" dirty="0" err="1"/>
              <a:t>економіці</a:t>
            </a:r>
            <a:r>
              <a:rPr lang="ru-RU" sz="1400" dirty="0"/>
              <a:t>,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dirty="0" err="1"/>
              <a:t>чинники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важливу</a:t>
            </a:r>
            <a:r>
              <a:rPr lang="ru-RU" sz="1400" dirty="0"/>
              <a:t> </a:t>
            </a:r>
            <a:r>
              <a:rPr lang="ru-RU" sz="1400" dirty="0" err="1"/>
              <a:t>дію</a:t>
            </a:r>
            <a:r>
              <a:rPr lang="ru-RU" sz="1400" dirty="0"/>
              <a:t> на </a:t>
            </a:r>
            <a:r>
              <a:rPr lang="ru-RU" sz="1400" dirty="0" err="1"/>
              <a:t>економіку</a:t>
            </a:r>
            <a:r>
              <a:rPr lang="ru-RU" sz="1400" dirty="0"/>
              <a:t>,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вплив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</a:t>
            </a:r>
            <a:r>
              <a:rPr lang="ru-RU" sz="1400" dirty="0" err="1"/>
              <a:t>традицій</a:t>
            </a:r>
            <a:r>
              <a:rPr lang="ru-RU" sz="1400" dirty="0"/>
              <a:t>, думок, </a:t>
            </a:r>
            <a:r>
              <a:rPr lang="ru-RU" sz="1400" dirty="0" err="1"/>
              <a:t>ідеологій</a:t>
            </a:r>
            <a:r>
              <a:rPr lang="ru-RU" sz="1400" dirty="0"/>
              <a:t>, </a:t>
            </a:r>
            <a:r>
              <a:rPr lang="ru-RU" sz="1400" dirty="0" err="1"/>
              <a:t>продиктованих</a:t>
            </a:r>
            <a:r>
              <a:rPr lang="ru-RU" sz="1400" dirty="0"/>
              <a:t> </a:t>
            </a:r>
            <a:r>
              <a:rPr lang="ru-RU" sz="1400" dirty="0" err="1"/>
              <a:t>певними</a:t>
            </a:r>
            <a:r>
              <a:rPr lang="ru-RU" sz="1400" dirty="0"/>
              <a:t> </a:t>
            </a:r>
            <a:r>
              <a:rPr lang="ru-RU" sz="1400" dirty="0" err="1"/>
              <a:t>інтересами</a:t>
            </a:r>
            <a:r>
              <a:rPr lang="ru-RU" sz="1400" dirty="0"/>
              <a:t>. </a:t>
            </a:r>
            <a:r>
              <a:rPr lang="ru-RU" sz="1400" dirty="0" err="1"/>
              <a:t>Ідеї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пов'язані</a:t>
            </a:r>
            <a:r>
              <a:rPr lang="ru-RU" sz="1400" dirty="0"/>
              <a:t> з </a:t>
            </a:r>
            <a:r>
              <a:rPr lang="ru-RU" sz="1400" dirty="0" err="1"/>
              <a:t>поняттям</a:t>
            </a:r>
            <a:r>
              <a:rPr lang="ru-RU" sz="1400" dirty="0"/>
              <a:t> </a:t>
            </a:r>
            <a:r>
              <a:rPr lang="ru-RU" sz="1400" dirty="0" err="1"/>
              <a:t>ідеалу</a:t>
            </a:r>
            <a:r>
              <a:rPr lang="ru-RU" sz="1400" dirty="0"/>
              <a:t> : «Норма ‒ </a:t>
            </a:r>
            <a:r>
              <a:rPr lang="ru-RU" sz="1400" dirty="0" err="1"/>
              <a:t>еталон</a:t>
            </a:r>
            <a:r>
              <a:rPr lang="ru-RU" sz="1400" dirty="0"/>
              <a:t> (</a:t>
            </a:r>
            <a:r>
              <a:rPr lang="ru-RU" sz="1400" dirty="0" err="1"/>
              <a:t>міра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служить </a:t>
            </a:r>
            <a:r>
              <a:rPr lang="ru-RU" sz="1400" dirty="0" err="1"/>
              <a:t>зразком</a:t>
            </a:r>
            <a:r>
              <a:rPr lang="ru-RU" sz="1400" dirty="0"/>
              <a:t>) для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відрізняється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реального предмета.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там, де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людські</a:t>
            </a:r>
            <a:r>
              <a:rPr lang="ru-RU" sz="1400" dirty="0"/>
              <a:t> потреби і </a:t>
            </a:r>
            <a:r>
              <a:rPr lang="ru-RU" sz="1400" dirty="0" err="1"/>
              <a:t>цілі</a:t>
            </a:r>
            <a:r>
              <a:rPr lang="ru-RU" sz="1400" dirty="0"/>
              <a:t>.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нормі</a:t>
            </a:r>
            <a:r>
              <a:rPr lang="ru-RU" sz="1400" dirty="0"/>
              <a:t> і є </a:t>
            </a:r>
            <a:r>
              <a:rPr lang="ru-RU" sz="1400" dirty="0" err="1"/>
              <a:t>нормальним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той </a:t>
            </a:r>
            <a:r>
              <a:rPr lang="ru-RU" sz="1400" dirty="0" err="1"/>
              <a:t>об'єкт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служить </a:t>
            </a:r>
            <a:r>
              <a:rPr lang="ru-RU" sz="1400" dirty="0" err="1"/>
              <a:t>досягненню</a:t>
            </a:r>
            <a:r>
              <a:rPr lang="ru-RU" sz="1400" dirty="0"/>
              <a:t> </a:t>
            </a:r>
            <a:r>
              <a:rPr lang="ru-RU" sz="1400" dirty="0" err="1"/>
              <a:t>благої</a:t>
            </a:r>
            <a:r>
              <a:rPr lang="ru-RU" sz="1400" dirty="0"/>
              <a:t> мети з </a:t>
            </a:r>
            <a:r>
              <a:rPr lang="ru-RU" sz="1400" dirty="0" err="1"/>
              <a:t>реалізацією</a:t>
            </a:r>
            <a:r>
              <a:rPr lang="ru-RU" sz="1400" dirty="0"/>
              <a:t> </a:t>
            </a:r>
            <a:r>
              <a:rPr lang="ru-RU" sz="1400" dirty="0" err="1"/>
              <a:t>сенсу</a:t>
            </a:r>
            <a:r>
              <a:rPr lang="ru-RU" sz="1400" dirty="0"/>
              <a:t> </a:t>
            </a:r>
            <a:r>
              <a:rPr lang="ru-RU" sz="1400" dirty="0" err="1"/>
              <a:t>людського</a:t>
            </a:r>
            <a:r>
              <a:rPr lang="ru-RU" sz="1400" dirty="0"/>
              <a:t> </a:t>
            </a:r>
            <a:r>
              <a:rPr lang="ru-RU" sz="1400" dirty="0" err="1"/>
              <a:t>життя</a:t>
            </a:r>
            <a:r>
              <a:rPr lang="ru-RU" sz="1400" dirty="0"/>
              <a:t>. </a:t>
            </a:r>
            <a:r>
              <a:rPr lang="ru-RU" sz="1400" dirty="0" err="1"/>
              <a:t>Розрізняють</a:t>
            </a:r>
            <a:r>
              <a:rPr lang="ru-RU" sz="1400" dirty="0"/>
              <a:t> </a:t>
            </a:r>
            <a:r>
              <a:rPr lang="ru-RU" sz="1400" dirty="0" err="1"/>
              <a:t>межі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мінімальну</a:t>
            </a:r>
            <a:r>
              <a:rPr lang="ru-RU" sz="1400" dirty="0"/>
              <a:t>, </a:t>
            </a:r>
            <a:r>
              <a:rPr lang="ru-RU" sz="1400" dirty="0" err="1"/>
              <a:t>максимальну</a:t>
            </a:r>
            <a:r>
              <a:rPr lang="ru-RU" sz="1400" dirty="0"/>
              <a:t> і золоту середину </a:t>
            </a:r>
            <a:r>
              <a:rPr lang="ru-RU" sz="1400" dirty="0" err="1"/>
              <a:t>між</a:t>
            </a:r>
            <a:r>
              <a:rPr lang="ru-RU" sz="1400" dirty="0"/>
              <a:t> межами (оптимум). </a:t>
            </a:r>
            <a:r>
              <a:rPr lang="ru-RU" sz="1400" dirty="0" err="1"/>
              <a:t>Оптимальний</a:t>
            </a:r>
            <a:r>
              <a:rPr lang="ru-RU" sz="1400" dirty="0"/>
              <a:t> </a:t>
            </a:r>
            <a:r>
              <a:rPr lang="ru-RU" sz="1400" dirty="0" err="1"/>
              <a:t>засіб</a:t>
            </a:r>
            <a:r>
              <a:rPr lang="ru-RU" sz="1400" dirty="0"/>
              <a:t> для </a:t>
            </a:r>
            <a:r>
              <a:rPr lang="ru-RU" sz="1400" dirty="0" err="1"/>
              <a:t>досягнення</a:t>
            </a:r>
            <a:r>
              <a:rPr lang="ru-RU" sz="1400" dirty="0"/>
              <a:t> мети </a:t>
            </a:r>
            <a:r>
              <a:rPr lang="ru-RU" sz="1400" dirty="0" err="1"/>
              <a:t>називають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ідеальним</a:t>
            </a:r>
            <a:r>
              <a:rPr lang="ru-RU" sz="1400" dirty="0"/>
              <a:t> (предмет </a:t>
            </a:r>
            <a:r>
              <a:rPr lang="ru-RU" sz="1400" dirty="0" err="1"/>
              <a:t>нормативної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у Д.Н. </a:t>
            </a:r>
            <a:r>
              <a:rPr lang="ru-RU" sz="1400" dirty="0" err="1"/>
              <a:t>Кейнса</a:t>
            </a:r>
            <a:r>
              <a:rPr lang="ru-RU" sz="1400" dirty="0"/>
              <a:t>). </a:t>
            </a:r>
            <a:r>
              <a:rPr lang="ru-RU" sz="1400" dirty="0" err="1"/>
              <a:t>Внесення</a:t>
            </a:r>
            <a:r>
              <a:rPr lang="ru-RU" sz="1400" dirty="0"/>
              <a:t> нормативного </a:t>
            </a:r>
            <a:r>
              <a:rPr lang="ru-RU" sz="1400" dirty="0" err="1"/>
              <a:t>елементу</a:t>
            </a:r>
            <a:r>
              <a:rPr lang="ru-RU" sz="1400" dirty="0"/>
              <a:t> в </a:t>
            </a:r>
            <a:r>
              <a:rPr lang="ru-RU" sz="1400" dirty="0" err="1"/>
              <a:t>економічну</a:t>
            </a:r>
            <a:r>
              <a:rPr lang="ru-RU" sz="1400" dirty="0"/>
              <a:t> науку </a:t>
            </a:r>
            <a:r>
              <a:rPr lang="ru-RU" sz="1400" dirty="0" err="1"/>
              <a:t>викликало</a:t>
            </a:r>
            <a:r>
              <a:rPr lang="ru-RU" sz="1400" dirty="0"/>
              <a:t> </a:t>
            </a:r>
            <a:r>
              <a:rPr lang="ru-RU" sz="1400" dirty="0" err="1"/>
              <a:t>звернення</a:t>
            </a:r>
            <a:r>
              <a:rPr lang="ru-RU" sz="1400" dirty="0"/>
              <a:t> до проблем </a:t>
            </a:r>
            <a:r>
              <a:rPr lang="ru-RU" sz="1400" dirty="0" err="1"/>
              <a:t>етики</a:t>
            </a:r>
            <a:r>
              <a:rPr lang="ru-RU" sz="1400" dirty="0"/>
              <a:t>, </a:t>
            </a:r>
            <a:r>
              <a:rPr lang="ru-RU" sz="1400" dirty="0" err="1"/>
              <a:t>співвідношення</a:t>
            </a:r>
            <a:r>
              <a:rPr lang="ru-RU" sz="1400" dirty="0"/>
              <a:t> і </a:t>
            </a:r>
            <a:r>
              <a:rPr lang="ru-RU" sz="1400" dirty="0" err="1"/>
              <a:t>взаємозв'язки</a:t>
            </a:r>
            <a:r>
              <a:rPr lang="ru-RU" sz="1400" dirty="0"/>
              <a:t> </a:t>
            </a:r>
            <a:r>
              <a:rPr lang="ru-RU" sz="1400" dirty="0" err="1"/>
              <a:t>етичного</a:t>
            </a:r>
            <a:r>
              <a:rPr lang="ru-RU" sz="1400" dirty="0"/>
              <a:t> і </a:t>
            </a:r>
            <a:r>
              <a:rPr lang="ru-RU" sz="1400" dirty="0" err="1"/>
              <a:t>економічного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16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Граничне</a:t>
            </a:r>
            <a:r>
              <a:rPr lang="ru-RU" sz="1400" dirty="0"/>
              <a:t> </a:t>
            </a:r>
            <a:r>
              <a:rPr lang="ru-RU" sz="1400" dirty="0" err="1"/>
              <a:t>широке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досліджувати</a:t>
            </a:r>
            <a:r>
              <a:rPr lang="ru-RU" sz="1400" dirty="0"/>
              <a:t> і </a:t>
            </a:r>
            <a:r>
              <a:rPr lang="ru-RU" sz="1400" dirty="0" err="1"/>
              <a:t>психологічні</a:t>
            </a:r>
            <a:r>
              <a:rPr lang="ru-RU" sz="1400" dirty="0"/>
              <a:t> </a:t>
            </a:r>
            <a:r>
              <a:rPr lang="ru-RU" sz="1400" dirty="0" err="1"/>
              <a:t>аспекти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явищ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висловлена</a:t>
            </a:r>
            <a:r>
              <a:rPr lang="ru-RU" sz="1400" dirty="0"/>
              <a:t> думка,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поняття</a:t>
            </a:r>
            <a:r>
              <a:rPr lang="ru-RU" sz="1400" dirty="0"/>
              <a:t> нормативного «повинно бути включено усе,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пов'язано</a:t>
            </a:r>
            <a:r>
              <a:rPr lang="ru-RU" sz="1400" dirty="0"/>
              <a:t> з природою </a:t>
            </a:r>
            <a:r>
              <a:rPr lang="ru-RU" sz="1400" dirty="0" err="1"/>
              <a:t>людини</a:t>
            </a:r>
            <a:r>
              <a:rPr lang="ru-RU" sz="1400" dirty="0"/>
              <a:t>. Так, </a:t>
            </a:r>
            <a:r>
              <a:rPr lang="ru-RU" sz="1400" dirty="0" err="1"/>
              <a:t>якщо</a:t>
            </a:r>
            <a:r>
              <a:rPr lang="ru-RU" sz="1400" dirty="0"/>
              <a:t> »</a:t>
            </a:r>
            <a:r>
              <a:rPr lang="ru-RU" sz="1400" dirty="0" err="1"/>
              <a:t>егоїзм</a:t>
            </a:r>
            <a:r>
              <a:rPr lang="ru-RU" sz="1400" dirty="0"/>
              <a:t>« </a:t>
            </a:r>
            <a:r>
              <a:rPr lang="ru-RU" sz="1400" dirty="0" err="1"/>
              <a:t>людини</a:t>
            </a:r>
            <a:r>
              <a:rPr lang="ru-RU" sz="1400" dirty="0"/>
              <a:t> </a:t>
            </a:r>
            <a:r>
              <a:rPr lang="ru-RU" sz="1400" dirty="0" err="1"/>
              <a:t>пов'язаний</a:t>
            </a:r>
            <a:r>
              <a:rPr lang="ru-RU" sz="1400" dirty="0"/>
              <a:t> з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самозбереженням</a:t>
            </a:r>
            <a:r>
              <a:rPr lang="ru-RU" sz="1400" dirty="0"/>
              <a:t> в </a:t>
            </a:r>
            <a:r>
              <a:rPr lang="ru-RU" sz="1400" dirty="0" err="1"/>
              <a:t>сенсі</a:t>
            </a:r>
            <a:r>
              <a:rPr lang="ru-RU" sz="1400" dirty="0"/>
              <a:t> </a:t>
            </a:r>
            <a:r>
              <a:rPr lang="ru-RU" sz="1400" dirty="0" err="1"/>
              <a:t>виживання</a:t>
            </a:r>
            <a:r>
              <a:rPr lang="ru-RU" sz="1400" dirty="0"/>
              <a:t>, то </a:t>
            </a:r>
            <a:r>
              <a:rPr lang="ru-RU" sz="1400" dirty="0" err="1"/>
              <a:t>це</a:t>
            </a:r>
            <a:r>
              <a:rPr lang="ru-RU" sz="1400" dirty="0"/>
              <a:t> не повинно </a:t>
            </a:r>
            <a:r>
              <a:rPr lang="ru-RU" sz="1400" dirty="0" err="1"/>
              <a:t>ігноруватися</a:t>
            </a:r>
            <a:r>
              <a:rPr lang="ru-RU" sz="1400" dirty="0"/>
              <a:t> в нормативному </a:t>
            </a:r>
            <a:r>
              <a:rPr lang="ru-RU" sz="1400" dirty="0" err="1"/>
              <a:t>аналізі</a:t>
            </a:r>
            <a:r>
              <a:rPr lang="ru-RU" sz="1400" dirty="0"/>
              <a:t>». </a:t>
            </a:r>
            <a:r>
              <a:rPr lang="ru-RU" sz="1400" dirty="0" err="1"/>
              <a:t>Широке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припускає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для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</a:t>
            </a:r>
            <a:r>
              <a:rPr lang="ru-RU" sz="1400" dirty="0" err="1"/>
              <a:t>неважливо</a:t>
            </a:r>
            <a:r>
              <a:rPr lang="ru-RU" sz="1400" dirty="0"/>
              <a:t>, про </a:t>
            </a:r>
            <a:r>
              <a:rPr lang="ru-RU" sz="1400" dirty="0" err="1"/>
              <a:t>норми</a:t>
            </a:r>
            <a:r>
              <a:rPr lang="ru-RU" sz="1400" dirty="0"/>
              <a:t> </a:t>
            </a:r>
            <a:r>
              <a:rPr lang="ru-RU" sz="1400" dirty="0" err="1"/>
              <a:t>якого</a:t>
            </a:r>
            <a:r>
              <a:rPr lang="ru-RU" sz="1400" dirty="0"/>
              <a:t> характеру і </a:t>
            </a:r>
            <a:r>
              <a:rPr lang="ru-RU" sz="1400" dirty="0" err="1"/>
              <a:t>змісту</a:t>
            </a:r>
            <a:r>
              <a:rPr lang="ru-RU" sz="1400" dirty="0"/>
              <a:t> </a:t>
            </a:r>
            <a:r>
              <a:rPr lang="ru-RU" sz="1400" dirty="0" err="1"/>
              <a:t>йде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, про </a:t>
            </a:r>
            <a:r>
              <a:rPr lang="ru-RU" sz="1400" dirty="0" err="1"/>
              <a:t>етичних</a:t>
            </a:r>
            <a:r>
              <a:rPr lang="ru-RU" sz="1400" dirty="0"/>
              <a:t>, </a:t>
            </a:r>
            <a:r>
              <a:rPr lang="ru-RU" sz="1400" dirty="0" err="1"/>
              <a:t>релігійних</a:t>
            </a:r>
            <a:r>
              <a:rPr lang="ru-RU" sz="1400" dirty="0"/>
              <a:t>, </a:t>
            </a:r>
            <a:r>
              <a:rPr lang="ru-RU" sz="1400" dirty="0" err="1"/>
              <a:t>внутрішньо</a:t>
            </a:r>
            <a:r>
              <a:rPr lang="ru-RU" sz="1400" dirty="0"/>
              <a:t> </a:t>
            </a:r>
            <a:r>
              <a:rPr lang="ru-RU" sz="1400" dirty="0" err="1"/>
              <a:t>корпоративних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, </a:t>
            </a:r>
            <a:r>
              <a:rPr lang="ru-RU" sz="1400" dirty="0" err="1"/>
              <a:t>усі</a:t>
            </a:r>
            <a:r>
              <a:rPr lang="ru-RU" sz="1400" dirty="0"/>
              <a:t> вони, </a:t>
            </a:r>
            <a:r>
              <a:rPr lang="ru-RU" sz="1400" dirty="0" err="1"/>
              <a:t>якщо</a:t>
            </a:r>
            <a:r>
              <a:rPr lang="ru-RU" sz="1400" dirty="0"/>
              <a:t> вони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на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явища</a:t>
            </a:r>
            <a:r>
              <a:rPr lang="ru-RU" sz="1400" dirty="0"/>
              <a:t> </a:t>
            </a:r>
            <a:r>
              <a:rPr lang="ru-RU" sz="1400" dirty="0" err="1"/>
              <a:t>включені</a:t>
            </a:r>
            <a:r>
              <a:rPr lang="ru-RU" sz="1400" dirty="0"/>
              <a:t> в сферу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в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smtClean="0"/>
              <a:t>норм. </a:t>
            </a:r>
          </a:p>
          <a:p>
            <a:r>
              <a:rPr lang="ru-RU" sz="1400" dirty="0" smtClean="0"/>
              <a:t>У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сенсі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взагалі</a:t>
            </a:r>
            <a:r>
              <a:rPr lang="ru-RU" sz="1400" dirty="0"/>
              <a:t>, і у тому </a:t>
            </a:r>
            <a:r>
              <a:rPr lang="ru-RU" sz="1400" dirty="0" err="1"/>
              <a:t>числі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повинно </a:t>
            </a:r>
            <a:r>
              <a:rPr lang="ru-RU" sz="1400" dirty="0" err="1"/>
              <a:t>охоплювати</a:t>
            </a:r>
            <a:r>
              <a:rPr lang="ru-RU" sz="1400" dirty="0"/>
              <a:t> </a:t>
            </a:r>
            <a:r>
              <a:rPr lang="ru-RU" sz="1400" dirty="0" err="1"/>
              <a:t>усі</a:t>
            </a:r>
            <a:r>
              <a:rPr lang="ru-RU" sz="1400" dirty="0"/>
              <a:t> </a:t>
            </a:r>
            <a:r>
              <a:rPr lang="ru-RU" sz="1400" dirty="0" err="1"/>
              <a:t>види</a:t>
            </a:r>
            <a:r>
              <a:rPr lang="ru-RU" sz="1400" dirty="0"/>
              <a:t> такого </a:t>
            </a:r>
            <a:r>
              <a:rPr lang="ru-RU" sz="1400" dirty="0" err="1"/>
              <a:t>регулювання</a:t>
            </a:r>
            <a:r>
              <a:rPr lang="ru-RU" sz="1400" dirty="0"/>
              <a:t>, </a:t>
            </a:r>
            <a:r>
              <a:rPr lang="ru-RU" sz="1400" dirty="0" err="1"/>
              <a:t>виходячи</a:t>
            </a:r>
            <a:r>
              <a:rPr lang="ru-RU" sz="1400" dirty="0"/>
              <a:t> за рамки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правом. </a:t>
            </a:r>
            <a:r>
              <a:rPr lang="ru-RU" sz="1400" dirty="0" err="1"/>
              <a:t>Слід</a:t>
            </a:r>
            <a:r>
              <a:rPr lang="ru-RU" sz="1400" dirty="0"/>
              <a:t> </a:t>
            </a:r>
            <a:r>
              <a:rPr lang="ru-RU" sz="1400" dirty="0" err="1"/>
              <a:t>зазначити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сфера </a:t>
            </a:r>
            <a:r>
              <a:rPr lang="ru-RU" sz="1400" dirty="0" err="1"/>
              <a:t>врегульованого</a:t>
            </a:r>
            <a:r>
              <a:rPr lang="ru-RU" sz="1400" dirty="0"/>
              <a:t> не нормами права, а </a:t>
            </a:r>
            <a:r>
              <a:rPr lang="ru-RU" sz="1400" dirty="0" err="1"/>
              <a:t>іншими</a:t>
            </a:r>
            <a:r>
              <a:rPr lang="ru-RU" sz="1400" dirty="0"/>
              <a:t> нормами, в </a:t>
            </a:r>
            <a:r>
              <a:rPr lang="ru-RU" sz="1400" dirty="0" err="1"/>
              <a:t>сучасній</a:t>
            </a:r>
            <a:r>
              <a:rPr lang="ru-RU" sz="1400" dirty="0"/>
              <a:t>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досить</a:t>
            </a:r>
            <a:r>
              <a:rPr lang="ru-RU" sz="1400" dirty="0"/>
              <a:t> велика. </a:t>
            </a:r>
            <a:r>
              <a:rPr lang="ru-RU" sz="1400" dirty="0" err="1"/>
              <a:t>Інтернет-співтовариством</a:t>
            </a:r>
            <a:r>
              <a:rPr lang="ru-RU" sz="1400" dirty="0"/>
              <a:t> давно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</a:t>
            </a:r>
            <a:r>
              <a:rPr lang="ru-RU" sz="1400" dirty="0" err="1"/>
              <a:t>неформалізовані</a:t>
            </a:r>
            <a:r>
              <a:rPr lang="ru-RU" sz="1400" dirty="0"/>
              <a:t>, </a:t>
            </a:r>
            <a:r>
              <a:rPr lang="ru-RU" sz="1400" dirty="0" err="1"/>
              <a:t>вироблені</a:t>
            </a:r>
            <a:r>
              <a:rPr lang="ru-RU" sz="1400" dirty="0"/>
              <a:t> самими </a:t>
            </a:r>
            <a:r>
              <a:rPr lang="ru-RU" sz="1400" dirty="0" err="1"/>
              <a:t>Інтернет-користувачами</a:t>
            </a:r>
            <a:r>
              <a:rPr lang="ru-RU" sz="1400" dirty="0"/>
              <a:t> і </a:t>
            </a:r>
            <a:r>
              <a:rPr lang="ru-RU" sz="1400" dirty="0" err="1"/>
              <a:t>власниками</a:t>
            </a:r>
            <a:r>
              <a:rPr lang="ru-RU" sz="1400" dirty="0"/>
              <a:t> </a:t>
            </a:r>
            <a:r>
              <a:rPr lang="ru-RU" sz="1400" dirty="0" err="1"/>
              <a:t>Інтернет-ресурсів</a:t>
            </a:r>
            <a:r>
              <a:rPr lang="ru-RU" sz="1400" dirty="0"/>
              <a:t> </a:t>
            </a:r>
            <a:r>
              <a:rPr lang="ru-RU" sz="1400" dirty="0" err="1"/>
              <a:t>кодекси</a:t>
            </a:r>
            <a:r>
              <a:rPr lang="ru-RU" sz="1400" dirty="0"/>
              <a:t> </a:t>
            </a:r>
            <a:r>
              <a:rPr lang="ru-RU" sz="1400" dirty="0" err="1"/>
              <a:t>професійної</a:t>
            </a:r>
            <a:r>
              <a:rPr lang="ru-RU" sz="1400" dirty="0"/>
              <a:t> </a:t>
            </a:r>
            <a:r>
              <a:rPr lang="ru-RU" sz="1400" dirty="0" err="1"/>
              <a:t>етики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, </a:t>
            </a:r>
            <a:r>
              <a:rPr lang="ru-RU" sz="1400" dirty="0" err="1"/>
              <a:t>безумовно</a:t>
            </a:r>
            <a:r>
              <a:rPr lang="ru-RU" sz="1400" dirty="0"/>
              <a:t>,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і на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і </a:t>
            </a:r>
            <a:r>
              <a:rPr lang="ru-RU" sz="1400" dirty="0" err="1"/>
              <a:t>повною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не </a:t>
            </a:r>
            <a:r>
              <a:rPr lang="ru-RU" sz="1400" dirty="0" err="1"/>
              <a:t>досліджені</a:t>
            </a:r>
            <a:r>
              <a:rPr lang="ru-RU" sz="1400" dirty="0"/>
              <a:t>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плані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особливість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моменту </a:t>
            </a:r>
            <a:r>
              <a:rPr lang="ru-RU" sz="1400" dirty="0" err="1"/>
              <a:t>полягає</a:t>
            </a:r>
            <a:r>
              <a:rPr lang="ru-RU" sz="1400" dirty="0"/>
              <a:t> в тому,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економісти</a:t>
            </a:r>
            <a:r>
              <a:rPr lang="ru-RU" sz="1400" dirty="0"/>
              <a:t>, </a:t>
            </a:r>
            <a:r>
              <a:rPr lang="ru-RU" sz="1400" dirty="0" err="1"/>
              <a:t>говорячи</a:t>
            </a:r>
            <a:r>
              <a:rPr lang="ru-RU" sz="1400" dirty="0"/>
              <a:t> про </a:t>
            </a:r>
            <a:r>
              <a:rPr lang="ru-RU" sz="1400" dirty="0" err="1"/>
              <a:t>нормативне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в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первинного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відмічають</a:t>
            </a:r>
            <a:r>
              <a:rPr lang="ru-RU" sz="1400" dirty="0"/>
              <a:t>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усунення</a:t>
            </a:r>
            <a:r>
              <a:rPr lang="ru-RU" sz="1400" dirty="0"/>
              <a:t> </a:t>
            </a:r>
            <a:r>
              <a:rPr lang="ru-RU" sz="1400" dirty="0" err="1"/>
              <a:t>недоліків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в правовому </a:t>
            </a:r>
            <a:r>
              <a:rPr lang="ru-RU" sz="1400" dirty="0" err="1"/>
              <a:t>сенсі</a:t>
            </a:r>
            <a:r>
              <a:rPr lang="ru-RU" sz="1400" dirty="0"/>
              <a:t>, </a:t>
            </a:r>
            <a:r>
              <a:rPr lang="ru-RU" sz="1400" dirty="0" err="1"/>
              <a:t>маючи</a:t>
            </a:r>
            <a:r>
              <a:rPr lang="ru-RU" sz="1400" dirty="0"/>
              <a:t> на </a:t>
            </a:r>
            <a:r>
              <a:rPr lang="ru-RU" sz="1400" dirty="0" err="1"/>
              <a:t>увазі</a:t>
            </a:r>
            <a:r>
              <a:rPr lang="ru-RU" sz="1400" dirty="0"/>
              <a:t> </a:t>
            </a:r>
            <a:r>
              <a:rPr lang="ru-RU" sz="1400" dirty="0" err="1"/>
              <a:t>дефекти</a:t>
            </a:r>
            <a:r>
              <a:rPr lang="ru-RU" sz="1400" dirty="0"/>
              <a:t> і пропуски </a:t>
            </a:r>
            <a:r>
              <a:rPr lang="ru-RU" sz="1400" dirty="0" err="1"/>
              <a:t>законодавства</a:t>
            </a:r>
            <a:r>
              <a:rPr lang="ru-RU" sz="1400" dirty="0"/>
              <a:t>. Так, </a:t>
            </a:r>
            <a:r>
              <a:rPr lang="ru-RU" sz="1400" dirty="0" err="1"/>
              <a:t>дослідник</a:t>
            </a:r>
            <a:r>
              <a:rPr lang="ru-RU" sz="1400" dirty="0"/>
              <a:t> </a:t>
            </a:r>
            <a:r>
              <a:rPr lang="ru-RU" sz="1400" dirty="0" err="1"/>
              <a:t>особливостей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С. А. </a:t>
            </a:r>
            <a:r>
              <a:rPr lang="ru-RU" sz="1400" dirty="0" err="1"/>
              <a:t>Дятлів</a:t>
            </a:r>
            <a:r>
              <a:rPr lang="ru-RU" sz="1400" dirty="0"/>
              <a:t> </a:t>
            </a:r>
            <a:r>
              <a:rPr lang="ru-RU" sz="1400" dirty="0" err="1"/>
              <a:t>пише</a:t>
            </a:r>
            <a:r>
              <a:rPr lang="ru-RU" sz="1400" dirty="0"/>
              <a:t>: «</a:t>
            </a:r>
            <a:r>
              <a:rPr lang="ru-RU" sz="1400" dirty="0" err="1"/>
              <a:t>Правовідносини</a:t>
            </a:r>
            <a:r>
              <a:rPr lang="ru-RU" sz="1400" dirty="0"/>
              <a:t> </a:t>
            </a:r>
            <a:r>
              <a:rPr lang="ru-RU" sz="1400" dirty="0" err="1"/>
              <a:t>осіб</a:t>
            </a:r>
            <a:r>
              <a:rPr lang="ru-RU" sz="1400" dirty="0"/>
              <a:t> в </a:t>
            </a:r>
            <a:r>
              <a:rPr lang="ru-RU" sz="1400" dirty="0" err="1"/>
              <a:t>Інтернеті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існувати</a:t>
            </a:r>
            <a:r>
              <a:rPr lang="ru-RU" sz="1400" dirty="0"/>
              <a:t> в особливому правовому </a:t>
            </a:r>
            <a:r>
              <a:rPr lang="ru-RU" sz="1400" dirty="0" err="1"/>
              <a:t>полі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адекватно </a:t>
            </a:r>
            <a:r>
              <a:rPr lang="ru-RU" sz="1400" dirty="0" err="1"/>
              <a:t>зважає</a:t>
            </a:r>
            <a:r>
              <a:rPr lang="ru-RU" sz="1400" dirty="0"/>
              <a:t> на </a:t>
            </a:r>
            <a:r>
              <a:rPr lang="ru-RU" sz="1400" dirty="0" err="1"/>
              <a:t>специфіку</a:t>
            </a:r>
            <a:r>
              <a:rPr lang="ru-RU" sz="1400" dirty="0"/>
              <a:t> </a:t>
            </a:r>
            <a:r>
              <a:rPr lang="ru-RU" sz="1400" dirty="0" err="1"/>
              <a:t>мережевого</a:t>
            </a:r>
            <a:r>
              <a:rPr lang="ru-RU" sz="1400" dirty="0"/>
              <a:t> </a:t>
            </a:r>
            <a:r>
              <a:rPr lang="ru-RU" sz="1400" dirty="0" err="1"/>
              <a:t>Інтернетпростору</a:t>
            </a:r>
            <a:r>
              <a:rPr lang="ru-RU" sz="1400" dirty="0"/>
              <a:t> і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особливі</a:t>
            </a:r>
            <a:r>
              <a:rPr lang="ru-RU" sz="1400" dirty="0"/>
              <a:t> нормативно-</a:t>
            </a:r>
            <a:r>
              <a:rPr lang="ru-RU" sz="1400" dirty="0" err="1"/>
              <a:t>регламентуючі</a:t>
            </a:r>
            <a:r>
              <a:rPr lang="ru-RU" sz="1400" dirty="0"/>
              <a:t> </a:t>
            </a:r>
            <a:r>
              <a:rPr lang="ru-RU" sz="1400" dirty="0" err="1"/>
              <a:t>принципи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62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Глобальному, цифровому, </a:t>
            </a:r>
            <a:r>
              <a:rPr lang="ru-RU" sz="1400" dirty="0" err="1"/>
              <a:t>мережевому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-простору </a:t>
            </a:r>
            <a:r>
              <a:rPr lang="ru-RU" sz="1400" dirty="0" err="1"/>
              <a:t>властиві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особливі</a:t>
            </a:r>
            <a:r>
              <a:rPr lang="ru-RU" sz="1400" dirty="0"/>
              <a:t> </a:t>
            </a:r>
            <a:r>
              <a:rPr lang="ru-RU" sz="1400" dirty="0" err="1"/>
              <a:t>закономірності</a:t>
            </a:r>
            <a:r>
              <a:rPr lang="ru-RU" sz="1400" dirty="0"/>
              <a:t> </a:t>
            </a:r>
            <a:r>
              <a:rPr lang="ru-RU" sz="1400" dirty="0" err="1"/>
              <a:t>функціонування</a:t>
            </a:r>
            <a:r>
              <a:rPr lang="ru-RU" sz="1400" dirty="0"/>
              <a:t> і </a:t>
            </a:r>
            <a:r>
              <a:rPr lang="ru-RU" sz="1400" dirty="0" err="1"/>
              <a:t>розвитку</a:t>
            </a:r>
            <a:r>
              <a:rPr lang="ru-RU" sz="1400" dirty="0"/>
              <a:t>. </a:t>
            </a:r>
            <a:r>
              <a:rPr lang="ru-RU" sz="1400" dirty="0" err="1"/>
              <a:t>Сьогодні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організаційних</a:t>
            </a:r>
            <a:r>
              <a:rPr lang="ru-RU" sz="1400" dirty="0"/>
              <a:t> </a:t>
            </a:r>
            <a:r>
              <a:rPr lang="ru-RU" sz="1400" dirty="0" err="1"/>
              <a:t>принципів</a:t>
            </a:r>
            <a:r>
              <a:rPr lang="ru-RU" sz="1400" dirty="0"/>
              <a:t> і правила,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характеризують</a:t>
            </a:r>
            <a:r>
              <a:rPr lang="ru-RU" sz="1400" dirty="0"/>
              <a:t> </a:t>
            </a:r>
            <a:r>
              <a:rPr lang="ru-RU" sz="1400" dirty="0" err="1"/>
              <a:t>діяльність</a:t>
            </a:r>
            <a:r>
              <a:rPr lang="ru-RU" sz="1400" dirty="0"/>
              <a:t> в </a:t>
            </a:r>
            <a:r>
              <a:rPr lang="ru-RU" sz="1400" dirty="0" err="1"/>
              <a:t>Інтернет-просторі</a:t>
            </a:r>
            <a:r>
              <a:rPr lang="ru-RU" sz="1400" dirty="0"/>
              <a:t>, слабо </a:t>
            </a:r>
            <a:r>
              <a:rPr lang="ru-RU" sz="1400" dirty="0" err="1"/>
              <a:t>стикуються</a:t>
            </a:r>
            <a:r>
              <a:rPr lang="ru-RU" sz="1400" dirty="0"/>
              <a:t> з </a:t>
            </a:r>
            <a:r>
              <a:rPr lang="ru-RU" sz="1400" dirty="0" err="1"/>
              <a:t>діючим</a:t>
            </a:r>
            <a:r>
              <a:rPr lang="ru-RU" sz="1400" dirty="0"/>
              <a:t> у </a:t>
            </a:r>
            <a:r>
              <a:rPr lang="ru-RU" sz="1400" dirty="0" err="1"/>
              <a:t>більшості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світу</a:t>
            </a:r>
            <a:r>
              <a:rPr lang="ru-RU" sz="1400" dirty="0"/>
              <a:t> </a:t>
            </a:r>
            <a:r>
              <a:rPr lang="ru-RU" sz="1400" dirty="0" err="1"/>
              <a:t>законодавством</a:t>
            </a:r>
            <a:r>
              <a:rPr lang="ru-RU" sz="1400" dirty="0"/>
              <a:t>. Як </a:t>
            </a:r>
            <a:r>
              <a:rPr lang="ru-RU" sz="1400" dirty="0" err="1"/>
              <a:t>законодавство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, так і </a:t>
            </a:r>
            <a:r>
              <a:rPr lang="ru-RU" sz="1400" dirty="0" err="1"/>
              <a:t>міжнародні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не </a:t>
            </a:r>
            <a:r>
              <a:rPr lang="ru-RU" sz="1400" dirty="0" err="1"/>
              <a:t>враховують</a:t>
            </a:r>
            <a:r>
              <a:rPr lang="ru-RU" sz="1400" dirty="0"/>
              <a:t> </a:t>
            </a:r>
            <a:r>
              <a:rPr lang="ru-RU" sz="1400" dirty="0" err="1"/>
              <a:t>повною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нову</a:t>
            </a:r>
            <a:r>
              <a:rPr lang="ru-RU" sz="1400" dirty="0"/>
              <a:t> </a:t>
            </a:r>
            <a:r>
              <a:rPr lang="ru-RU" sz="1400" dirty="0" err="1"/>
              <a:t>якість</a:t>
            </a:r>
            <a:r>
              <a:rPr lang="ru-RU" sz="1400" dirty="0"/>
              <a:t> і </a:t>
            </a:r>
            <a:r>
              <a:rPr lang="ru-RU" sz="1400" dirty="0" err="1"/>
              <a:t>особливості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складаються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учасниками</a:t>
            </a:r>
            <a:r>
              <a:rPr lang="ru-RU" sz="1400" dirty="0"/>
              <a:t> в </a:t>
            </a:r>
            <a:r>
              <a:rPr lang="ru-RU" sz="1400" dirty="0" err="1"/>
              <a:t>глобальній</a:t>
            </a:r>
            <a:r>
              <a:rPr lang="ru-RU" sz="1400" dirty="0"/>
              <a:t>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smtClean="0"/>
              <a:t>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нового особливого </a:t>
            </a:r>
            <a:r>
              <a:rPr lang="ru-RU" sz="1400" dirty="0" err="1"/>
              <a:t>інформаційного</a:t>
            </a:r>
            <a:r>
              <a:rPr lang="ru-RU" sz="1400" dirty="0"/>
              <a:t> правового поля,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особливих</a:t>
            </a:r>
            <a:r>
              <a:rPr lang="ru-RU" sz="1400" dirty="0"/>
              <a:t> </a:t>
            </a:r>
            <a:r>
              <a:rPr lang="ru-RU" sz="1400" dirty="0" err="1"/>
              <a:t>феноменів</a:t>
            </a:r>
            <a:r>
              <a:rPr lang="ru-RU" sz="1400" dirty="0"/>
              <a:t> цифрового </a:t>
            </a:r>
            <a:r>
              <a:rPr lang="ru-RU" sz="1400" dirty="0" err="1"/>
              <a:t>Інтернет</a:t>
            </a:r>
            <a:r>
              <a:rPr lang="ru-RU" sz="1400" dirty="0"/>
              <a:t>-простору і </a:t>
            </a:r>
            <a:r>
              <a:rPr lang="ru-RU" sz="1400" dirty="0" err="1"/>
              <a:t>правовідносин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складаються</a:t>
            </a:r>
            <a:r>
              <a:rPr lang="ru-RU" sz="1400" dirty="0"/>
              <a:t> в </a:t>
            </a:r>
            <a:r>
              <a:rPr lang="ru-RU" sz="1400" dirty="0" err="1"/>
              <a:t>нім</a:t>
            </a:r>
            <a:r>
              <a:rPr lang="ru-RU" sz="1400" dirty="0"/>
              <a:t>,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суб'єктами</a:t>
            </a:r>
            <a:r>
              <a:rPr lang="ru-RU" sz="1400" dirty="0"/>
              <a:t> </a:t>
            </a:r>
            <a:r>
              <a:rPr lang="ru-RU" sz="1400" dirty="0" err="1"/>
              <a:t>мережевої</a:t>
            </a:r>
            <a:r>
              <a:rPr lang="ru-RU" sz="1400" dirty="0"/>
              <a:t> </a:t>
            </a:r>
            <a:r>
              <a:rPr lang="ru-RU" sz="1400" dirty="0" err="1"/>
              <a:t>взаємодії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узгодження</a:t>
            </a:r>
            <a:r>
              <a:rPr lang="ru-RU" sz="1400" dirty="0"/>
              <a:t> і </a:t>
            </a:r>
            <a:r>
              <a:rPr lang="ru-RU" sz="1400" dirty="0" err="1"/>
              <a:t>гармонізацію</a:t>
            </a:r>
            <a:r>
              <a:rPr lang="ru-RU" sz="1400" dirty="0"/>
              <a:t> </a:t>
            </a:r>
            <a:r>
              <a:rPr lang="ru-RU" sz="1400" dirty="0" err="1"/>
              <a:t>традиційного</a:t>
            </a:r>
            <a:r>
              <a:rPr lang="ru-RU" sz="1400" dirty="0"/>
              <a:t> (</a:t>
            </a:r>
            <a:r>
              <a:rPr lang="ru-RU" sz="1400" dirty="0" err="1"/>
              <a:t>національного</a:t>
            </a:r>
            <a:r>
              <a:rPr lang="ru-RU" sz="1400" dirty="0"/>
              <a:t> і </a:t>
            </a:r>
            <a:r>
              <a:rPr lang="ru-RU" sz="1400" dirty="0" err="1"/>
              <a:t>міжнародного</a:t>
            </a:r>
            <a:r>
              <a:rPr lang="ru-RU" sz="1400" dirty="0"/>
              <a:t>) </a:t>
            </a:r>
            <a:r>
              <a:rPr lang="ru-RU" sz="1400" dirty="0" err="1"/>
              <a:t>законодавства</a:t>
            </a:r>
            <a:r>
              <a:rPr lang="ru-RU" sz="1400" dirty="0"/>
              <a:t> і нового </a:t>
            </a:r>
            <a:r>
              <a:rPr lang="ru-RU" sz="1400" dirty="0" err="1"/>
              <a:t>Інтернет-законодавства</a:t>
            </a:r>
            <a:r>
              <a:rPr lang="ru-RU" sz="1400" dirty="0"/>
              <a:t>»,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формується</a:t>
            </a:r>
            <a:r>
              <a:rPr lang="ru-RU" sz="1400" dirty="0"/>
              <a:t>. У 2017 р.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розроблені</a:t>
            </a:r>
            <a:r>
              <a:rPr lang="ru-RU" sz="1400" dirty="0"/>
              <a:t> ряд </a:t>
            </a:r>
            <a:r>
              <a:rPr lang="ru-RU" sz="1400" dirty="0" err="1"/>
              <a:t>нормативних</a:t>
            </a:r>
            <a:r>
              <a:rPr lang="ru-RU" sz="1400" dirty="0"/>
              <a:t> </a:t>
            </a:r>
            <a:r>
              <a:rPr lang="ru-RU" sz="1400" dirty="0" err="1"/>
              <a:t>документів</a:t>
            </a:r>
            <a:r>
              <a:rPr lang="ru-RU" sz="1400" dirty="0"/>
              <a:t>, про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детальніше</a:t>
            </a:r>
            <a:r>
              <a:rPr lang="ru-RU" sz="1400" dirty="0"/>
              <a:t> буде сказано </a:t>
            </a:r>
            <a:r>
              <a:rPr lang="ru-RU" sz="1400" dirty="0" err="1"/>
              <a:t>далі</a:t>
            </a:r>
            <a:r>
              <a:rPr lang="ru-RU" sz="1400" dirty="0"/>
              <a:t>, </a:t>
            </a:r>
            <a:r>
              <a:rPr lang="ru-RU" sz="1400" dirty="0" err="1"/>
              <a:t>покликаних</a:t>
            </a:r>
            <a:r>
              <a:rPr lang="ru-RU" sz="1400" dirty="0"/>
              <a:t> </a:t>
            </a:r>
            <a:r>
              <a:rPr lang="ru-RU" sz="1400" dirty="0" err="1"/>
              <a:t>істотно</a:t>
            </a:r>
            <a:r>
              <a:rPr lang="ru-RU" sz="1400" dirty="0"/>
              <a:t> </a:t>
            </a:r>
            <a:r>
              <a:rPr lang="ru-RU" sz="1400" dirty="0" err="1"/>
              <a:t>змінити</a:t>
            </a:r>
            <a:r>
              <a:rPr lang="ru-RU" sz="1400" dirty="0"/>
              <a:t> </a:t>
            </a:r>
            <a:r>
              <a:rPr lang="ru-RU" sz="1400" dirty="0" err="1"/>
              <a:t>ситуацію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правового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У </a:t>
            </a:r>
            <a:r>
              <a:rPr lang="ru-RU" sz="1400" dirty="0" err="1"/>
              <a:t>зв'язку</a:t>
            </a:r>
            <a:r>
              <a:rPr lang="ru-RU" sz="1400" dirty="0"/>
              <a:t> з </a:t>
            </a:r>
            <a:r>
              <a:rPr lang="ru-RU" sz="1400" dirty="0" err="1"/>
              <a:t>цим</a:t>
            </a:r>
            <a:r>
              <a:rPr lang="ru-RU" sz="1400" dirty="0"/>
              <a:t> в </a:t>
            </a:r>
            <a:r>
              <a:rPr lang="ru-RU" sz="1400" dirty="0" err="1"/>
              <a:t>наступному</a:t>
            </a:r>
            <a:r>
              <a:rPr lang="ru-RU" sz="1400" dirty="0"/>
              <a:t> </a:t>
            </a:r>
            <a:r>
              <a:rPr lang="ru-RU" sz="1400" dirty="0" err="1"/>
              <a:t>розділі</a:t>
            </a:r>
            <a:r>
              <a:rPr lang="ru-RU" sz="1400" dirty="0"/>
              <a:t> </a:t>
            </a:r>
            <a:r>
              <a:rPr lang="ru-RU" sz="1400" dirty="0" err="1"/>
              <a:t>основна</a:t>
            </a:r>
            <a:r>
              <a:rPr lang="ru-RU" sz="1400" dirty="0"/>
              <a:t> </a:t>
            </a:r>
            <a:r>
              <a:rPr lang="ru-RU" sz="1400" dirty="0" err="1"/>
              <a:t>увага</a:t>
            </a:r>
            <a:r>
              <a:rPr lang="ru-RU" sz="1400" dirty="0"/>
              <a:t> буде </a:t>
            </a:r>
            <a:r>
              <a:rPr lang="ru-RU" sz="1400" dirty="0" err="1"/>
              <a:t>приділена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актуальній</a:t>
            </a:r>
            <a:r>
              <a:rPr lang="ru-RU" sz="1400" dirty="0"/>
              <a:t> </a:t>
            </a:r>
            <a:r>
              <a:rPr lang="ru-RU" sz="1400" dirty="0" err="1"/>
              <a:t>частині</a:t>
            </a:r>
            <a:r>
              <a:rPr lang="ru-RU" sz="1400" dirty="0"/>
              <a:t>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- правовому </a:t>
            </a:r>
            <a:r>
              <a:rPr lang="ru-RU" sz="1400" dirty="0" err="1"/>
              <a:t>регулюванню</a:t>
            </a:r>
            <a:r>
              <a:rPr lang="ru-RU" sz="1400" dirty="0"/>
              <a:t> </a:t>
            </a:r>
            <a:r>
              <a:rPr lang="ru-RU" sz="1400" dirty="0" err="1" smtClean="0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Останнє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урахування</a:t>
            </a:r>
            <a:r>
              <a:rPr lang="ru-RU" sz="1400" dirty="0"/>
              <a:t> </a:t>
            </a:r>
            <a:r>
              <a:rPr lang="ru-RU" sz="1400" dirty="0" err="1"/>
              <a:t>специфіки</a:t>
            </a:r>
            <a:r>
              <a:rPr lang="ru-RU" sz="1400" dirty="0"/>
              <a:t> правового </a:t>
            </a:r>
            <a:r>
              <a:rPr lang="ru-RU" sz="1400" dirty="0" err="1"/>
              <a:t>розуміння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регулювання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Поняття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в </a:t>
            </a:r>
            <a:r>
              <a:rPr lang="ru-RU" sz="1400" dirty="0" err="1"/>
              <a:t>правовій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. У </a:t>
            </a:r>
            <a:r>
              <a:rPr lang="ru-RU" sz="1400" dirty="0" err="1"/>
              <a:t>юридичній</a:t>
            </a:r>
            <a:r>
              <a:rPr lang="ru-RU" sz="1400" dirty="0"/>
              <a:t> </a:t>
            </a:r>
            <a:r>
              <a:rPr lang="ru-RU" sz="1400" dirty="0" err="1"/>
              <a:t>науці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права (а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</a:t>
            </a:r>
            <a:r>
              <a:rPr lang="ru-RU" sz="1400" dirty="0" err="1"/>
              <a:t>правової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і </a:t>
            </a:r>
            <a:r>
              <a:rPr lang="ru-RU" sz="1400" dirty="0" err="1"/>
              <a:t>юридичної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, </a:t>
            </a:r>
            <a:r>
              <a:rPr lang="ru-RU" sz="1400" dirty="0" err="1"/>
              <a:t>використовувані</a:t>
            </a:r>
            <a:r>
              <a:rPr lang="ru-RU" sz="1400" dirty="0"/>
              <a:t> юристами як </a:t>
            </a:r>
            <a:r>
              <a:rPr lang="ru-RU" sz="1400" dirty="0" err="1"/>
              <a:t>синоніми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«Норма права») є одним з </a:t>
            </a:r>
            <a:r>
              <a:rPr lang="ru-RU" sz="1400" dirty="0" err="1"/>
              <a:t>ключових</a:t>
            </a:r>
            <a:r>
              <a:rPr lang="ru-RU" sz="1400" dirty="0"/>
              <a:t> понять </a:t>
            </a:r>
            <a:r>
              <a:rPr lang="ru-RU" sz="1400" dirty="0" err="1"/>
              <a:t>правової</a:t>
            </a:r>
            <a:r>
              <a:rPr lang="ru-RU" sz="1400" dirty="0"/>
              <a:t> науки. Великий </a:t>
            </a:r>
            <a:r>
              <a:rPr lang="ru-RU" sz="1400" dirty="0" err="1"/>
              <a:t>юридичний</a:t>
            </a:r>
            <a:r>
              <a:rPr lang="ru-RU" sz="1400" dirty="0"/>
              <a:t> словник </a:t>
            </a:r>
            <a:r>
              <a:rPr lang="ru-RU" sz="1400" dirty="0" err="1"/>
              <a:t>містить</a:t>
            </a:r>
            <a:r>
              <a:rPr lang="ru-RU" sz="1400" dirty="0"/>
              <a:t>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стало «</a:t>
            </a:r>
            <a:r>
              <a:rPr lang="ru-RU" sz="1400" dirty="0" err="1"/>
              <a:t>класичним</a:t>
            </a:r>
            <a:r>
              <a:rPr lang="ru-RU" sz="1400" dirty="0"/>
              <a:t>»: «Норма права ‒ </a:t>
            </a:r>
            <a:r>
              <a:rPr lang="ru-RU" sz="1400" dirty="0" err="1"/>
              <a:t>загальнообов'язкове</a:t>
            </a:r>
            <a:r>
              <a:rPr lang="ru-RU" sz="1400" dirty="0"/>
              <a:t> правило </a:t>
            </a:r>
            <a:r>
              <a:rPr lang="ru-RU" sz="1400" dirty="0" err="1"/>
              <a:t>поведінки</a:t>
            </a:r>
            <a:r>
              <a:rPr lang="ru-RU" sz="1400" dirty="0"/>
              <a:t>, </a:t>
            </a:r>
            <a:r>
              <a:rPr lang="ru-RU" sz="1400" dirty="0" err="1"/>
              <a:t>встановлене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санкціоноване</a:t>
            </a:r>
            <a:r>
              <a:rPr lang="ru-RU" sz="1400" dirty="0"/>
              <a:t> державою і </a:t>
            </a:r>
            <a:r>
              <a:rPr lang="ru-RU" sz="1400" dirty="0" err="1"/>
              <a:t>забезпечене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примусовою</a:t>
            </a:r>
            <a:r>
              <a:rPr lang="ru-RU" sz="1400" dirty="0"/>
              <a:t> силою».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2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Призначенням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права в </a:t>
            </a:r>
            <a:r>
              <a:rPr lang="ru-RU" sz="1400" dirty="0" err="1"/>
              <a:t>юридичному</a:t>
            </a:r>
            <a:r>
              <a:rPr lang="ru-RU" sz="1400" dirty="0"/>
              <a:t> </a:t>
            </a:r>
            <a:r>
              <a:rPr lang="ru-RU" sz="1400" dirty="0" err="1"/>
              <a:t>розумінні</a:t>
            </a:r>
            <a:r>
              <a:rPr lang="ru-RU" sz="1400" dirty="0"/>
              <a:t> є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правовідносин</a:t>
            </a:r>
            <a:r>
              <a:rPr lang="ru-RU" sz="1400" dirty="0"/>
              <a:t>.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регульовані</a:t>
            </a:r>
            <a:r>
              <a:rPr lang="ru-RU" sz="1400" dirty="0"/>
              <a:t> </a:t>
            </a:r>
            <a:r>
              <a:rPr lang="ru-RU" sz="1400" dirty="0" err="1"/>
              <a:t>правовими</a:t>
            </a:r>
            <a:r>
              <a:rPr lang="ru-RU" sz="1400" dirty="0"/>
              <a:t> нормами </a:t>
            </a:r>
            <a:r>
              <a:rPr lang="ru-RU" sz="1400" dirty="0" err="1"/>
              <a:t>громадські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 </a:t>
            </a:r>
            <a:r>
              <a:rPr lang="ru-RU" sz="1400" dirty="0" err="1"/>
              <a:t>неоднорідні</a:t>
            </a:r>
            <a:r>
              <a:rPr lang="ru-RU" sz="1400" dirty="0"/>
              <a:t>, </a:t>
            </a:r>
            <a:r>
              <a:rPr lang="ru-RU" sz="1400" dirty="0" err="1"/>
              <a:t>правові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регулюють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,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диференційовані</a:t>
            </a:r>
            <a:r>
              <a:rPr lang="ru-RU" sz="1400" dirty="0"/>
              <a:t>, і </a:t>
            </a:r>
            <a:r>
              <a:rPr lang="ru-RU" sz="1400" dirty="0" err="1"/>
              <a:t>ця</a:t>
            </a:r>
            <a:r>
              <a:rPr lang="ru-RU" sz="1400" dirty="0"/>
              <a:t> </a:t>
            </a:r>
            <a:r>
              <a:rPr lang="ru-RU" sz="1400" dirty="0" err="1"/>
              <a:t>диференціація</a:t>
            </a:r>
            <a:r>
              <a:rPr lang="ru-RU" sz="1400" dirty="0"/>
              <a:t> </a:t>
            </a:r>
            <a:r>
              <a:rPr lang="ru-RU" sz="1400" dirty="0" err="1"/>
              <a:t>відбиває</a:t>
            </a:r>
            <a:r>
              <a:rPr lang="ru-RU" sz="1400" dirty="0"/>
              <a:t> </a:t>
            </a:r>
            <a:r>
              <a:rPr lang="ru-RU" sz="1400" dirty="0" err="1"/>
              <a:t>специфіку</a:t>
            </a:r>
            <a:r>
              <a:rPr lang="ru-RU" sz="1400" dirty="0"/>
              <a:t> </a:t>
            </a:r>
            <a:r>
              <a:rPr lang="ru-RU" sz="1400" dirty="0" err="1"/>
              <a:t>галузі</a:t>
            </a:r>
            <a:r>
              <a:rPr lang="ru-RU" sz="1400" dirty="0"/>
              <a:t> права і </a:t>
            </a:r>
            <a:r>
              <a:rPr lang="ru-RU" sz="1400" dirty="0" err="1"/>
              <a:t>її</a:t>
            </a:r>
            <a:r>
              <a:rPr lang="ru-RU" sz="1400" dirty="0"/>
              <a:t> предмета </a:t>
            </a:r>
            <a:r>
              <a:rPr lang="ru-RU" sz="1400" dirty="0" err="1"/>
              <a:t>регулювання</a:t>
            </a:r>
            <a:r>
              <a:rPr lang="ru-RU" sz="1400" dirty="0"/>
              <a:t>. «</a:t>
            </a:r>
            <a:r>
              <a:rPr lang="ru-RU" sz="1400" dirty="0" err="1"/>
              <a:t>Генетичний</a:t>
            </a:r>
            <a:r>
              <a:rPr lang="ru-RU" sz="1400" dirty="0"/>
              <a:t>» </a:t>
            </a:r>
            <a:r>
              <a:rPr lang="ru-RU" sz="1400" dirty="0" err="1"/>
              <a:t>зв'язок</a:t>
            </a:r>
            <a:r>
              <a:rPr lang="ru-RU" sz="1400" dirty="0"/>
              <a:t> </a:t>
            </a:r>
            <a:r>
              <a:rPr lang="ru-RU" sz="1400" dirty="0" err="1"/>
              <a:t>правової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з державою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їй</a:t>
            </a:r>
            <a:r>
              <a:rPr lang="ru-RU" sz="1400" dirty="0"/>
              <a:t> </a:t>
            </a:r>
            <a:r>
              <a:rPr lang="ru-RU" sz="1400" dirty="0" err="1"/>
              <a:t>загальнообов'язковий</a:t>
            </a:r>
            <a:r>
              <a:rPr lang="ru-RU" sz="1400" dirty="0"/>
              <a:t> характер, </a:t>
            </a:r>
            <a:r>
              <a:rPr lang="ru-RU" sz="1400" dirty="0" err="1"/>
              <a:t>виділяючи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з числа </a:t>
            </a:r>
            <a:r>
              <a:rPr lang="ru-RU" sz="1400" dirty="0" err="1"/>
              <a:t>інших</a:t>
            </a:r>
            <a:r>
              <a:rPr lang="ru-RU" sz="1400" dirty="0"/>
              <a:t> норм, </a:t>
            </a:r>
            <a:r>
              <a:rPr lang="ru-RU" sz="1400" dirty="0" err="1"/>
              <a:t>діючих</a:t>
            </a:r>
            <a:r>
              <a:rPr lang="ru-RU" sz="1400" dirty="0"/>
              <a:t> в </a:t>
            </a:r>
            <a:r>
              <a:rPr lang="ru-RU" sz="1400" dirty="0" err="1"/>
              <a:t>суспільстві</a:t>
            </a:r>
            <a:r>
              <a:rPr lang="ru-RU" sz="1400" dirty="0"/>
              <a:t> : морально-</a:t>
            </a:r>
            <a:r>
              <a:rPr lang="ru-RU" sz="1400" dirty="0" err="1"/>
              <a:t>етичних</a:t>
            </a:r>
            <a:r>
              <a:rPr lang="ru-RU" sz="1400" dirty="0"/>
              <a:t>, </a:t>
            </a:r>
            <a:r>
              <a:rPr lang="ru-RU" sz="1400" dirty="0" err="1"/>
              <a:t>групових</a:t>
            </a:r>
            <a:r>
              <a:rPr lang="ru-RU" sz="1400" dirty="0"/>
              <a:t>, </a:t>
            </a:r>
            <a:r>
              <a:rPr lang="ru-RU" sz="1400" dirty="0" err="1"/>
              <a:t>релігійних</a:t>
            </a:r>
            <a:r>
              <a:rPr lang="ru-RU" sz="1400" dirty="0"/>
              <a:t> і так </a:t>
            </a:r>
            <a:r>
              <a:rPr lang="ru-RU" sz="1400" dirty="0" err="1"/>
              <a:t>далі</a:t>
            </a:r>
            <a:r>
              <a:rPr lang="ru-RU" sz="1400" dirty="0"/>
              <a:t>. В той же час,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означає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з </a:t>
            </a:r>
            <a:r>
              <a:rPr lang="ru-RU" sz="1400" dirty="0" err="1"/>
              <a:t>усього</a:t>
            </a:r>
            <a:r>
              <a:rPr lang="ru-RU" sz="1400" dirty="0"/>
              <a:t> </a:t>
            </a:r>
            <a:r>
              <a:rPr lang="ru-RU" sz="1400" dirty="0" err="1"/>
              <a:t>різноманіття</a:t>
            </a:r>
            <a:r>
              <a:rPr lang="ru-RU" sz="1400" dirty="0"/>
              <a:t> норм,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регулюють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, з </a:t>
            </a:r>
            <a:r>
              <a:rPr lang="ru-RU" sz="1400" dirty="0" err="1"/>
              <a:t>правової</a:t>
            </a:r>
            <a:r>
              <a:rPr lang="ru-RU" sz="1400" dirty="0"/>
              <a:t> точки </a:t>
            </a:r>
            <a:r>
              <a:rPr lang="ru-RU" sz="1400" dirty="0" err="1"/>
              <a:t>зору</a:t>
            </a:r>
            <a:r>
              <a:rPr lang="ru-RU" sz="1400" dirty="0"/>
              <a:t> нормою права є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, </a:t>
            </a:r>
            <a:r>
              <a:rPr lang="ru-RU" sz="1400" dirty="0" err="1"/>
              <a:t>санкціонована</a:t>
            </a:r>
            <a:r>
              <a:rPr lang="ru-RU" sz="1400" dirty="0"/>
              <a:t> державою. З </a:t>
            </a:r>
            <a:r>
              <a:rPr lang="ru-RU" sz="1400" dirty="0" err="1"/>
              <a:t>цієї</a:t>
            </a:r>
            <a:r>
              <a:rPr lang="ru-RU" sz="1400" dirty="0"/>
              <a:t> точки </a:t>
            </a:r>
            <a:r>
              <a:rPr lang="ru-RU" sz="1400" dirty="0" err="1"/>
              <a:t>зору</a:t>
            </a:r>
            <a:r>
              <a:rPr lang="ru-RU" sz="1400" dirty="0"/>
              <a:t> «</a:t>
            </a:r>
            <a:r>
              <a:rPr lang="ru-RU" sz="1400" dirty="0" err="1"/>
              <a:t>бачення</a:t>
            </a:r>
            <a:r>
              <a:rPr lang="ru-RU" sz="1400" dirty="0"/>
              <a:t>» </a:t>
            </a:r>
            <a:r>
              <a:rPr lang="ru-RU" sz="1400" dirty="0" err="1"/>
              <a:t>норми</a:t>
            </a:r>
            <a:r>
              <a:rPr lang="ru-RU" sz="1400" dirty="0"/>
              <a:t> права правовою наукою </a:t>
            </a:r>
            <a:r>
              <a:rPr lang="ru-RU" sz="1400" dirty="0" err="1"/>
              <a:t>вузько</a:t>
            </a:r>
            <a:r>
              <a:rPr lang="ru-RU" sz="1400" dirty="0"/>
              <a:t> </a:t>
            </a:r>
            <a:r>
              <a:rPr lang="ru-RU" sz="1400" dirty="0" err="1"/>
              <a:t>сфокусовано</a:t>
            </a:r>
            <a:r>
              <a:rPr lang="ru-RU" sz="1400" dirty="0"/>
              <a:t> в </a:t>
            </a:r>
            <a:r>
              <a:rPr lang="ru-RU" sz="1400" dirty="0" err="1"/>
              <a:t>порівнянні</a:t>
            </a:r>
            <a:r>
              <a:rPr lang="ru-RU" sz="1400" dirty="0"/>
              <a:t> з </a:t>
            </a:r>
            <a:r>
              <a:rPr lang="ru-RU" sz="1400" dirty="0" err="1"/>
              <a:t>економічною</a:t>
            </a:r>
            <a:r>
              <a:rPr lang="ru-RU" sz="1400" dirty="0"/>
              <a:t> наукою. </a:t>
            </a:r>
            <a:endParaRPr lang="ru-RU" sz="1400" dirty="0" smtClean="0"/>
          </a:p>
          <a:p>
            <a:r>
              <a:rPr lang="ru-RU" sz="1400" dirty="0" smtClean="0"/>
              <a:t>При </a:t>
            </a:r>
            <a:r>
              <a:rPr lang="ru-RU" sz="1400" dirty="0" err="1"/>
              <a:t>регулюванні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особливо </a:t>
            </a:r>
            <a:r>
              <a:rPr lang="ru-RU" sz="1400" dirty="0" err="1"/>
              <a:t>нових</a:t>
            </a:r>
            <a:r>
              <a:rPr lang="ru-RU" sz="1400" dirty="0"/>
              <a:t>, </a:t>
            </a:r>
            <a:r>
              <a:rPr lang="ru-RU" sz="1400" dirty="0" err="1"/>
              <a:t>раніше</a:t>
            </a:r>
            <a:r>
              <a:rPr lang="ru-RU" sz="1400" dirty="0"/>
              <a:t> за </a:t>
            </a:r>
            <a:r>
              <a:rPr lang="ru-RU" sz="1400" dirty="0" err="1"/>
              <a:t>неврегульованих</a:t>
            </a:r>
            <a:r>
              <a:rPr lang="ru-RU" sz="1400" dirty="0"/>
              <a:t>,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серйозні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по «</a:t>
            </a:r>
            <a:r>
              <a:rPr lang="ru-RU" sz="1400" dirty="0" err="1"/>
              <a:t>вписуванню</a:t>
            </a:r>
            <a:r>
              <a:rPr lang="ru-RU" sz="1400" dirty="0"/>
              <a:t>»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термінології</a:t>
            </a:r>
            <a:r>
              <a:rPr lang="ru-RU" sz="1400" dirty="0"/>
              <a:t> і </a:t>
            </a:r>
            <a:r>
              <a:rPr lang="ru-RU" sz="1400" dirty="0" err="1"/>
              <a:t>наданню</a:t>
            </a:r>
            <a:r>
              <a:rPr lang="ru-RU" sz="1400" dirty="0"/>
              <a:t> </a:t>
            </a:r>
            <a:r>
              <a:rPr lang="ru-RU" sz="1400" dirty="0" err="1"/>
              <a:t>їй</a:t>
            </a:r>
            <a:r>
              <a:rPr lang="ru-RU" sz="1400" dirty="0"/>
              <a:t> </a:t>
            </a:r>
            <a:r>
              <a:rPr lang="ru-RU" sz="1400" dirty="0" err="1"/>
              <a:t>юридичного</a:t>
            </a:r>
            <a:r>
              <a:rPr lang="ru-RU" sz="1400" dirty="0"/>
              <a:t> </a:t>
            </a:r>
            <a:r>
              <a:rPr lang="ru-RU" sz="1400" dirty="0" err="1"/>
              <a:t>змісту</a:t>
            </a:r>
            <a:r>
              <a:rPr lang="ru-RU" sz="1400" dirty="0"/>
              <a:t> (для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ефективного</a:t>
            </a:r>
            <a:r>
              <a:rPr lang="ru-RU" sz="1400" dirty="0"/>
              <a:t> правового </a:t>
            </a:r>
            <a:r>
              <a:rPr lang="ru-RU" sz="1400" dirty="0" err="1"/>
              <a:t>захисту</a:t>
            </a:r>
            <a:r>
              <a:rPr lang="ru-RU" sz="1400" dirty="0"/>
              <a:t> </a:t>
            </a:r>
            <a:r>
              <a:rPr lang="ru-RU" sz="1400" dirty="0" err="1"/>
              <a:t>відповідних</a:t>
            </a:r>
            <a:r>
              <a:rPr lang="ru-RU" sz="1400" dirty="0"/>
              <a:t> </a:t>
            </a:r>
            <a:r>
              <a:rPr lang="ru-RU" sz="1400" dirty="0" err="1"/>
              <a:t>правовідносин</a:t>
            </a:r>
            <a:r>
              <a:rPr lang="ru-RU" sz="1400" dirty="0"/>
              <a:t>).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ця</a:t>
            </a:r>
            <a:r>
              <a:rPr lang="ru-RU" sz="1400" dirty="0"/>
              <a:t> проблема </a:t>
            </a:r>
            <a:r>
              <a:rPr lang="ru-RU" sz="1400" dirty="0" err="1"/>
              <a:t>ускладнюється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відсутністю</a:t>
            </a:r>
            <a:r>
              <a:rPr lang="ru-RU" sz="1400" dirty="0"/>
              <a:t> </a:t>
            </a:r>
            <a:r>
              <a:rPr lang="ru-RU" sz="1400" dirty="0" err="1"/>
              <a:t>якого-небудь</a:t>
            </a:r>
            <a:r>
              <a:rPr lang="ru-RU" sz="1400" dirty="0"/>
              <a:t> консенсусу за </a:t>
            </a:r>
            <a:r>
              <a:rPr lang="ru-RU" sz="1400" dirty="0" err="1"/>
              <a:t>основними</a:t>
            </a:r>
            <a:r>
              <a:rPr lang="ru-RU" sz="1400" dirty="0"/>
              <a:t>, </a:t>
            </a:r>
            <a:r>
              <a:rPr lang="ru-RU" sz="1400" dirty="0" err="1"/>
              <a:t>нещодавно</a:t>
            </a:r>
            <a:r>
              <a:rPr lang="ru-RU" sz="1400" dirty="0"/>
              <a:t> такими,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з'явилися</a:t>
            </a:r>
            <a:r>
              <a:rPr lang="ru-RU" sz="1400" dirty="0"/>
              <a:t> </a:t>
            </a:r>
            <a:r>
              <a:rPr lang="ru-RU" sz="1400" dirty="0" err="1"/>
              <a:t>поняттями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ведеться</a:t>
            </a:r>
            <a:r>
              <a:rPr lang="ru-RU" sz="1400" dirty="0"/>
              <a:t> </a:t>
            </a:r>
            <a:r>
              <a:rPr lang="ru-RU" sz="1400" dirty="0" err="1"/>
              <a:t>дискусія</a:t>
            </a:r>
            <a:r>
              <a:rPr lang="ru-RU" sz="1400" dirty="0"/>
              <a:t> з </a:t>
            </a:r>
            <a:r>
              <a:rPr lang="ru-RU" sz="1400" dirty="0" err="1"/>
              <a:t>питання</a:t>
            </a:r>
            <a:r>
              <a:rPr lang="ru-RU" sz="1400" dirty="0"/>
              <a:t> про </a:t>
            </a:r>
            <a:r>
              <a:rPr lang="ru-RU" sz="1400" dirty="0" err="1"/>
              <a:t>зміст</a:t>
            </a:r>
            <a:r>
              <a:rPr lang="ru-RU" sz="1400" dirty="0"/>
              <a:t> і </a:t>
            </a:r>
            <a:r>
              <a:rPr lang="ru-RU" sz="1400" dirty="0" err="1"/>
              <a:t>визначення</a:t>
            </a:r>
            <a:r>
              <a:rPr lang="ru-RU" sz="1400" dirty="0"/>
              <a:t> </a:t>
            </a:r>
            <a:r>
              <a:rPr lang="ru-RU" sz="1400" dirty="0" err="1"/>
              <a:t>поняття</a:t>
            </a:r>
            <a:r>
              <a:rPr lang="ru-RU" sz="1400" dirty="0"/>
              <a:t> «</a:t>
            </a:r>
            <a:r>
              <a:rPr lang="ru-RU" sz="1400" dirty="0" err="1"/>
              <a:t>Електронна</a:t>
            </a:r>
            <a:r>
              <a:rPr lang="ru-RU" sz="1400" dirty="0"/>
              <a:t> </a:t>
            </a:r>
            <a:r>
              <a:rPr lang="ru-RU" sz="1400" dirty="0" err="1"/>
              <a:t>торгівля</a:t>
            </a:r>
            <a:r>
              <a:rPr lang="ru-RU" sz="1400" dirty="0"/>
              <a:t>», і </a:t>
            </a:r>
            <a:r>
              <a:rPr lang="ru-RU" sz="1400" dirty="0" err="1"/>
              <a:t>більшість</a:t>
            </a:r>
            <a:r>
              <a:rPr lang="ru-RU" sz="1400" dirty="0"/>
              <a:t> думок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питанні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склалися</a:t>
            </a:r>
            <a:r>
              <a:rPr lang="ru-RU" sz="1400" dirty="0"/>
              <a:t>), але і </a:t>
            </a:r>
            <a:r>
              <a:rPr lang="ru-RU" sz="1400" dirty="0" err="1"/>
              <a:t>появою</a:t>
            </a:r>
            <a:r>
              <a:rPr lang="ru-RU" sz="1400" dirty="0"/>
              <a:t> понять,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вимагають</a:t>
            </a:r>
            <a:r>
              <a:rPr lang="ru-RU" sz="1400" dirty="0"/>
              <a:t> </a:t>
            </a:r>
            <a:r>
              <a:rPr lang="ru-RU" sz="1400" dirty="0" err="1"/>
              <a:t>співвідношення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з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трактуванням</a:t>
            </a:r>
            <a:r>
              <a:rPr lang="ru-RU" sz="1400" dirty="0"/>
              <a:t> </a:t>
            </a:r>
            <a:r>
              <a:rPr lang="ru-RU" sz="1400" dirty="0" err="1"/>
              <a:t>економістами</a:t>
            </a:r>
            <a:r>
              <a:rPr lang="ru-RU" sz="1400" dirty="0"/>
              <a:t>, але і </a:t>
            </a:r>
            <a:r>
              <a:rPr lang="ru-RU" sz="1400" dirty="0" err="1"/>
              <a:t>фахівцями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фінансового</a:t>
            </a:r>
            <a:r>
              <a:rPr lang="ru-RU" sz="1400" dirty="0"/>
              <a:t> права (так, </a:t>
            </a:r>
            <a:r>
              <a:rPr lang="ru-RU" sz="1400" dirty="0" err="1"/>
              <a:t>криптовалюти</a:t>
            </a:r>
            <a:r>
              <a:rPr lang="ru-RU" sz="1400" dirty="0"/>
              <a:t> не є валютами в </a:t>
            </a:r>
            <a:r>
              <a:rPr lang="ru-RU" sz="1400" dirty="0" err="1"/>
              <a:t>традиційному</a:t>
            </a:r>
            <a:r>
              <a:rPr lang="ru-RU" sz="1400" dirty="0"/>
              <a:t> </a:t>
            </a:r>
            <a:r>
              <a:rPr lang="ru-RU" sz="1400" dirty="0" err="1"/>
              <a:t>значенні</a:t>
            </a:r>
            <a:r>
              <a:rPr lang="ru-RU" sz="1400" dirty="0"/>
              <a:t> слова і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чітке</a:t>
            </a:r>
            <a:r>
              <a:rPr lang="ru-RU" sz="1400" dirty="0"/>
              <a:t> </a:t>
            </a:r>
            <a:r>
              <a:rPr lang="ru-RU" sz="1400" dirty="0" err="1"/>
              <a:t>розуміння</a:t>
            </a:r>
            <a:r>
              <a:rPr lang="ru-RU" sz="1400" dirty="0"/>
              <a:t>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ступені</a:t>
            </a:r>
            <a:r>
              <a:rPr lang="ru-RU" sz="1400" dirty="0"/>
              <a:t> </a:t>
            </a:r>
            <a:r>
              <a:rPr lang="ru-RU" sz="1400" dirty="0" err="1"/>
              <a:t>наявні</a:t>
            </a:r>
            <a:r>
              <a:rPr lang="ru-RU" sz="1400" dirty="0"/>
              <a:t> </a:t>
            </a:r>
            <a:r>
              <a:rPr lang="ru-RU" sz="1400" dirty="0" err="1"/>
              <a:t>правові</a:t>
            </a:r>
            <a:r>
              <a:rPr lang="ru-RU" sz="1400" dirty="0"/>
              <a:t>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здатні</a:t>
            </a:r>
            <a:r>
              <a:rPr lang="ru-RU" sz="1400" dirty="0"/>
              <a:t> </a:t>
            </a:r>
            <a:r>
              <a:rPr lang="ru-RU" sz="1400" dirty="0" err="1"/>
              <a:t>захистити</a:t>
            </a:r>
            <a:r>
              <a:rPr lang="ru-RU" sz="1400" dirty="0"/>
              <a:t> права </a:t>
            </a:r>
            <a:r>
              <a:rPr lang="ru-RU" sz="1400" dirty="0" err="1"/>
              <a:t>учасників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плані</a:t>
            </a:r>
            <a:r>
              <a:rPr lang="ru-RU" sz="1400" dirty="0"/>
              <a:t> в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 і як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криптовалют</a:t>
            </a:r>
            <a:r>
              <a:rPr lang="ru-RU" sz="1400" dirty="0"/>
              <a:t> </a:t>
            </a:r>
            <a:r>
              <a:rPr lang="ru-RU" sz="1400" dirty="0" err="1"/>
              <a:t>повинне</a:t>
            </a:r>
            <a:r>
              <a:rPr lang="ru-RU" sz="1400" dirty="0"/>
              <a:t> </a:t>
            </a:r>
            <a:r>
              <a:rPr lang="ru-RU" sz="1400" dirty="0" err="1"/>
              <a:t>поєднуватися</a:t>
            </a:r>
            <a:r>
              <a:rPr lang="ru-RU" sz="1400" dirty="0"/>
              <a:t> з </a:t>
            </a:r>
            <a:r>
              <a:rPr lang="ru-RU" sz="1400" dirty="0" err="1"/>
              <a:t>регулюванням</a:t>
            </a:r>
            <a:r>
              <a:rPr lang="ru-RU" sz="1400" dirty="0"/>
              <a:t> грошей,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склалося</a:t>
            </a:r>
            <a:r>
              <a:rPr lang="ru-RU" sz="1400" dirty="0"/>
              <a:t>, і </a:t>
            </a:r>
            <a:r>
              <a:rPr lang="ru-RU" sz="1400" dirty="0" err="1"/>
              <a:t>традиційною</a:t>
            </a:r>
            <a:r>
              <a:rPr lang="ru-RU" sz="1400" dirty="0"/>
              <a:t> державною </a:t>
            </a:r>
            <a:r>
              <a:rPr lang="ru-RU" sz="1400" dirty="0" err="1"/>
              <a:t>монополією</a:t>
            </a:r>
            <a:r>
              <a:rPr lang="ru-RU" sz="1400" dirty="0"/>
              <a:t> </a:t>
            </a:r>
            <a:r>
              <a:rPr lang="ru-RU" sz="1400" dirty="0" err="1"/>
              <a:t>грошової</a:t>
            </a:r>
            <a:r>
              <a:rPr lang="ru-RU" sz="1400" dirty="0"/>
              <a:t> </a:t>
            </a:r>
            <a:r>
              <a:rPr lang="ru-RU" sz="1400" dirty="0" err="1"/>
              <a:t>емісії</a:t>
            </a:r>
            <a:r>
              <a:rPr lang="ru-RU" sz="1400" dirty="0"/>
              <a:t>).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539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норм,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регулюють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впливали</a:t>
            </a:r>
            <a:r>
              <a:rPr lang="ru-RU" sz="1400" dirty="0"/>
              <a:t> б на </a:t>
            </a:r>
            <a:r>
              <a:rPr lang="ru-RU" sz="1400" dirty="0" err="1"/>
              <a:t>економіку</a:t>
            </a:r>
            <a:r>
              <a:rPr lang="ru-RU" sz="1400" dirty="0"/>
              <a:t> благотворно </a:t>
            </a:r>
            <a:r>
              <a:rPr lang="ru-RU" sz="1400" dirty="0" err="1"/>
              <a:t>або</a:t>
            </a:r>
            <a:r>
              <a:rPr lang="ru-RU" sz="1400" dirty="0"/>
              <a:t>, </a:t>
            </a:r>
            <a:r>
              <a:rPr lang="ru-RU" sz="1400" dirty="0" err="1"/>
              <a:t>принаймні</a:t>
            </a:r>
            <a:r>
              <a:rPr lang="ru-RU" sz="1400" dirty="0"/>
              <a:t>, не негативно, як в теоретичному </a:t>
            </a:r>
            <a:r>
              <a:rPr lang="ru-RU" sz="1400" dirty="0" err="1"/>
              <a:t>плані</a:t>
            </a:r>
            <a:r>
              <a:rPr lang="ru-RU" sz="1400" dirty="0"/>
              <a:t>, так і в практичному </a:t>
            </a:r>
            <a:r>
              <a:rPr lang="ru-RU" sz="1400" dirty="0" err="1"/>
              <a:t>відношенні</a:t>
            </a:r>
            <a:r>
              <a:rPr lang="ru-RU" sz="1400" dirty="0"/>
              <a:t> є </a:t>
            </a:r>
            <a:r>
              <a:rPr lang="ru-RU" sz="1400" dirty="0" err="1"/>
              <a:t>пошуком</a:t>
            </a:r>
            <a:r>
              <a:rPr lang="ru-RU" sz="1400" dirty="0"/>
              <a:t> балансу </a:t>
            </a:r>
            <a:r>
              <a:rPr lang="ru-RU" sz="1400" dirty="0" err="1"/>
              <a:t>між</a:t>
            </a:r>
            <a:r>
              <a:rPr lang="ru-RU" sz="1400" dirty="0"/>
              <a:t> потребами </a:t>
            </a:r>
            <a:r>
              <a:rPr lang="ru-RU" sz="1400" dirty="0" err="1"/>
              <a:t>втілення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норми</a:t>
            </a:r>
            <a:r>
              <a:rPr lang="ru-RU" sz="1400" dirty="0"/>
              <a:t> як </a:t>
            </a:r>
            <a:r>
              <a:rPr lang="ru-RU" sz="1400" dirty="0" err="1"/>
              <a:t>деякого</a:t>
            </a:r>
            <a:r>
              <a:rPr lang="ru-RU" sz="1400" dirty="0"/>
              <a:t> </a:t>
            </a:r>
            <a:r>
              <a:rPr lang="ru-RU" sz="1400" dirty="0" err="1"/>
              <a:t>ідеалу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в </a:t>
            </a:r>
            <a:r>
              <a:rPr lang="ru-RU" sz="1400" dirty="0" err="1"/>
              <a:t>правовій</a:t>
            </a:r>
            <a:r>
              <a:rPr lang="ru-RU" sz="1400" dirty="0"/>
              <a:t> </a:t>
            </a:r>
            <a:r>
              <a:rPr lang="ru-RU" sz="1400" dirty="0" err="1"/>
              <a:t>формі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складне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значних</a:t>
            </a:r>
            <a:r>
              <a:rPr lang="ru-RU" sz="1400" dirty="0"/>
              <a:t> </a:t>
            </a:r>
            <a:r>
              <a:rPr lang="ru-RU" sz="1400" dirty="0" err="1"/>
              <a:t>зусиль</a:t>
            </a:r>
            <a:r>
              <a:rPr lang="ru-RU" sz="1400" dirty="0"/>
              <a:t> і </a:t>
            </a:r>
            <a:r>
              <a:rPr lang="ru-RU" sz="1400" dirty="0" err="1"/>
              <a:t>тісної</a:t>
            </a:r>
            <a:r>
              <a:rPr lang="ru-RU" sz="1400" dirty="0"/>
              <a:t> </a:t>
            </a:r>
            <a:r>
              <a:rPr lang="ru-RU" sz="1400" dirty="0" err="1"/>
              <a:t>співпраці</a:t>
            </a:r>
            <a:r>
              <a:rPr lang="ru-RU" sz="1400" dirty="0"/>
              <a:t> </a:t>
            </a:r>
            <a:r>
              <a:rPr lang="ru-RU" sz="1400" dirty="0" err="1"/>
              <a:t>економістів</a:t>
            </a:r>
            <a:r>
              <a:rPr lang="ru-RU" sz="1400" dirty="0"/>
              <a:t> і </a:t>
            </a:r>
            <a:r>
              <a:rPr lang="ru-RU" sz="1400" dirty="0" err="1"/>
              <a:t>юристів</a:t>
            </a:r>
            <a:r>
              <a:rPr lang="ru-RU" sz="1400" dirty="0"/>
              <a:t> і </a:t>
            </a:r>
            <a:r>
              <a:rPr lang="ru-RU" sz="1400" dirty="0" err="1"/>
              <a:t>обліку</a:t>
            </a:r>
            <a:r>
              <a:rPr lang="ru-RU" sz="1400" dirty="0"/>
              <a:t> </a:t>
            </a:r>
            <a:r>
              <a:rPr lang="ru-RU" sz="1400" dirty="0" err="1"/>
              <a:t>безлічі</a:t>
            </a:r>
            <a:r>
              <a:rPr lang="ru-RU" sz="1400" dirty="0"/>
              <a:t> </a:t>
            </a:r>
            <a:r>
              <a:rPr lang="ru-RU" sz="1400" dirty="0" err="1"/>
              <a:t>чинників</a:t>
            </a:r>
            <a:r>
              <a:rPr lang="ru-RU" sz="1400" dirty="0"/>
              <a:t>, особливо у </a:t>
            </a:r>
            <a:r>
              <a:rPr lang="ru-RU" sz="1400" dirty="0" err="1"/>
              <a:t>федеральній</a:t>
            </a:r>
            <a:r>
              <a:rPr lang="ru-RU" sz="1400" dirty="0"/>
              <a:t> (</a:t>
            </a:r>
            <a:r>
              <a:rPr lang="ru-RU" sz="1400" dirty="0" err="1"/>
              <a:t>децентралізованій</a:t>
            </a:r>
            <a:r>
              <a:rPr lang="ru-RU" sz="1400" dirty="0"/>
              <a:t>) </a:t>
            </a:r>
            <a:r>
              <a:rPr lang="ru-RU" sz="1400" dirty="0" err="1"/>
              <a:t>державі</a:t>
            </a:r>
            <a:r>
              <a:rPr lang="ru-RU" sz="1400" dirty="0"/>
              <a:t>, де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небезпека</a:t>
            </a:r>
            <a:r>
              <a:rPr lang="ru-RU" sz="1400" dirty="0"/>
              <a:t> </a:t>
            </a:r>
            <a:r>
              <a:rPr lang="ru-RU" sz="1400" dirty="0" err="1"/>
              <a:t>порушення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взаємовідносин</a:t>
            </a:r>
            <a:r>
              <a:rPr lang="ru-RU" sz="1400" dirty="0"/>
              <a:t> і </a:t>
            </a:r>
            <a:r>
              <a:rPr lang="ru-RU" sz="1400" dirty="0" err="1"/>
              <a:t>розподілу</a:t>
            </a:r>
            <a:r>
              <a:rPr lang="ru-RU" sz="1400" dirty="0"/>
              <a:t> </a:t>
            </a:r>
            <a:r>
              <a:rPr lang="ru-RU" sz="1400" dirty="0" err="1"/>
              <a:t>предметів</a:t>
            </a:r>
            <a:r>
              <a:rPr lang="ru-RU" sz="1400" dirty="0"/>
              <a:t> </a:t>
            </a:r>
            <a:r>
              <a:rPr lang="ru-RU" sz="1400" dirty="0" err="1"/>
              <a:t>ведення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федерацією</a:t>
            </a:r>
            <a:r>
              <a:rPr lang="ru-RU" sz="1400" dirty="0"/>
              <a:t> (</a:t>
            </a:r>
            <a:r>
              <a:rPr lang="ru-RU" sz="1400" dirty="0" err="1"/>
              <a:t>регіонами</a:t>
            </a:r>
            <a:r>
              <a:rPr lang="ru-RU" sz="1400" dirty="0"/>
              <a:t>) і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суб'єктами</a:t>
            </a:r>
            <a:r>
              <a:rPr lang="ru-RU" sz="1400" dirty="0"/>
              <a:t>. </a:t>
            </a:r>
            <a:r>
              <a:rPr lang="ru-RU" sz="1400" dirty="0" err="1"/>
              <a:t>Правове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прямо </a:t>
            </a:r>
            <a:r>
              <a:rPr lang="ru-RU" sz="1400" dirty="0" err="1"/>
              <a:t>зачіпає</a:t>
            </a:r>
            <a:r>
              <a:rPr lang="ru-RU" sz="1400" dirty="0"/>
              <a:t> і праве </a:t>
            </a:r>
            <a:r>
              <a:rPr lang="ru-RU" sz="1400" dirty="0" err="1"/>
              <a:t>людини</a:t>
            </a:r>
            <a:r>
              <a:rPr lang="ru-RU" sz="1400" dirty="0"/>
              <a:t> - один з </a:t>
            </a:r>
            <a:r>
              <a:rPr lang="ru-RU" sz="1400" dirty="0" err="1"/>
              <a:t>центральних</a:t>
            </a:r>
            <a:r>
              <a:rPr lang="ru-RU" sz="1400" dirty="0"/>
              <a:t> </a:t>
            </a:r>
            <a:r>
              <a:rPr lang="ru-RU" sz="1400" dirty="0" err="1"/>
              <a:t>інститутів</a:t>
            </a:r>
            <a:r>
              <a:rPr lang="ru-RU" sz="1400" dirty="0"/>
              <a:t> </a:t>
            </a:r>
            <a:r>
              <a:rPr lang="ru-RU" sz="1400" dirty="0" err="1"/>
              <a:t>сучасного</a:t>
            </a:r>
            <a:r>
              <a:rPr lang="ru-RU" sz="1400" dirty="0"/>
              <a:t> права,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пред'являє</a:t>
            </a:r>
            <a:r>
              <a:rPr lang="ru-RU" sz="1400" dirty="0"/>
              <a:t> </a:t>
            </a:r>
            <a:r>
              <a:rPr lang="ru-RU" sz="1400" dirty="0" err="1"/>
              <a:t>особливі</a:t>
            </a:r>
            <a:r>
              <a:rPr lang="ru-RU" sz="1400" dirty="0"/>
              <a:t> </a:t>
            </a:r>
            <a:r>
              <a:rPr lang="ru-RU" sz="1400" dirty="0" err="1"/>
              <a:t>вимоги</a:t>
            </a:r>
            <a:r>
              <a:rPr lang="ru-RU" sz="1400" dirty="0"/>
              <a:t> до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багатьох</a:t>
            </a:r>
            <a:r>
              <a:rPr lang="ru-RU" sz="1400" dirty="0"/>
              <a:t> </a:t>
            </a:r>
            <a:r>
              <a:rPr lang="ru-RU" sz="1400" dirty="0" err="1"/>
              <a:t>елементів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dirty="0" err="1" smtClean="0"/>
              <a:t>Відповідно</a:t>
            </a:r>
            <a:r>
              <a:rPr lang="ru-RU" sz="1400" dirty="0" smtClean="0"/>
              <a:t> </a:t>
            </a:r>
            <a:r>
              <a:rPr lang="ru-RU" sz="1400" dirty="0" err="1"/>
              <a:t>оцінка</a:t>
            </a:r>
            <a:r>
              <a:rPr lang="ru-RU" sz="1400" dirty="0"/>
              <a:t> практики правового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здійснюється</a:t>
            </a:r>
            <a:r>
              <a:rPr lang="ru-RU" sz="1400" dirty="0"/>
              <a:t> не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виходячи</a:t>
            </a:r>
            <a:r>
              <a:rPr lang="ru-RU" sz="1400" dirty="0"/>
              <a:t> з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і </a:t>
            </a:r>
            <a:r>
              <a:rPr lang="ru-RU" sz="1400" dirty="0" err="1"/>
              <a:t>вираження</a:t>
            </a:r>
            <a:r>
              <a:rPr lang="ru-RU" sz="1400" dirty="0"/>
              <a:t> </a:t>
            </a:r>
            <a:r>
              <a:rPr lang="ru-RU" sz="1400" dirty="0" err="1"/>
              <a:t>інтересів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учасників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але і з </a:t>
            </a:r>
            <a:r>
              <a:rPr lang="ru-RU" sz="1400" dirty="0" err="1"/>
              <a:t>урахуванням</a:t>
            </a:r>
            <a:r>
              <a:rPr lang="ru-RU" sz="1400" dirty="0"/>
              <a:t> </a:t>
            </a:r>
            <a:r>
              <a:rPr lang="ru-RU" sz="1400" dirty="0" err="1"/>
              <a:t>вказаних</a:t>
            </a:r>
            <a:r>
              <a:rPr lang="ru-RU" sz="1400" dirty="0"/>
              <a:t> </a:t>
            </a:r>
            <a:r>
              <a:rPr lang="ru-RU" sz="1400" dirty="0" err="1"/>
              <a:t>аспектів</a:t>
            </a:r>
            <a:r>
              <a:rPr lang="ru-RU" sz="1400" dirty="0"/>
              <a:t>. </a:t>
            </a:r>
            <a:r>
              <a:rPr lang="ru-RU" sz="1400" dirty="0" err="1"/>
              <a:t>Сучасне</a:t>
            </a:r>
            <a:r>
              <a:rPr lang="ru-RU" sz="1400" dirty="0"/>
              <a:t> </a:t>
            </a:r>
            <a:r>
              <a:rPr lang="ru-RU" sz="1400" dirty="0" err="1"/>
              <a:t>нормативне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спирається</a:t>
            </a:r>
            <a:r>
              <a:rPr lang="ru-RU" sz="1400" dirty="0"/>
              <a:t> на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традиційної</a:t>
            </a:r>
            <a:r>
              <a:rPr lang="ru-RU" sz="1400" dirty="0"/>
              <a:t>, не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значний</a:t>
            </a:r>
            <a:r>
              <a:rPr lang="ru-RU" sz="1400" dirty="0"/>
              <a:t> </a:t>
            </a:r>
            <a:r>
              <a:rPr lang="ru-RU" sz="1400" dirty="0" err="1"/>
              <a:t>масив</a:t>
            </a:r>
            <a:r>
              <a:rPr lang="ru-RU" sz="1400" dirty="0"/>
              <a:t> </a:t>
            </a:r>
            <a:r>
              <a:rPr lang="ru-RU" sz="1400" dirty="0" err="1"/>
              <a:t>актів</a:t>
            </a:r>
            <a:r>
              <a:rPr lang="ru-RU" sz="1400" dirty="0"/>
              <a:t>, </a:t>
            </a:r>
            <a:r>
              <a:rPr lang="ru-RU" sz="1400" dirty="0" err="1"/>
              <a:t>положення</a:t>
            </a:r>
            <a:r>
              <a:rPr lang="ru-RU" sz="1400" dirty="0"/>
              <a:t>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застосовані</a:t>
            </a:r>
            <a:r>
              <a:rPr lang="ru-RU" sz="1400" dirty="0"/>
              <a:t> (і </a:t>
            </a:r>
            <a:r>
              <a:rPr lang="ru-RU" sz="1400" dirty="0" err="1"/>
              <a:t>застосовуються</a:t>
            </a:r>
            <a:r>
              <a:rPr lang="ru-RU" sz="1400" dirty="0"/>
              <a:t>) до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При </a:t>
            </a:r>
            <a:r>
              <a:rPr lang="ru-RU" sz="1400" dirty="0" err="1"/>
              <a:t>цьому</a:t>
            </a:r>
            <a:r>
              <a:rPr lang="ru-RU" sz="1400" dirty="0"/>
              <a:t> є і </a:t>
            </a:r>
            <a:r>
              <a:rPr lang="ru-RU" sz="1400" dirty="0" err="1"/>
              <a:t>окремі</a:t>
            </a:r>
            <a:r>
              <a:rPr lang="ru-RU" sz="1400" dirty="0"/>
              <a:t> </a:t>
            </a:r>
            <a:r>
              <a:rPr lang="ru-RU" sz="1400" dirty="0" err="1"/>
              <a:t>акти</a:t>
            </a:r>
            <a:r>
              <a:rPr lang="ru-RU" sz="1400" dirty="0"/>
              <a:t>, </a:t>
            </a:r>
            <a:r>
              <a:rPr lang="ru-RU" sz="1400" dirty="0" err="1"/>
              <a:t>створені</a:t>
            </a:r>
            <a:r>
              <a:rPr lang="ru-RU" sz="1400" dirty="0"/>
              <a:t> </a:t>
            </a:r>
            <a:r>
              <a:rPr lang="ru-RU" sz="1400" dirty="0" err="1"/>
              <a:t>спеціально</a:t>
            </a:r>
            <a:r>
              <a:rPr lang="ru-RU" sz="1400" dirty="0"/>
              <a:t> для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і </a:t>
            </a:r>
            <a:r>
              <a:rPr lang="ru-RU" sz="1400" dirty="0" err="1"/>
              <a:t>відбиваючі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специфіку</a:t>
            </a:r>
            <a:r>
              <a:rPr lang="ru-RU" sz="1400" dirty="0"/>
              <a:t>, але в </a:t>
            </a:r>
            <a:r>
              <a:rPr lang="ru-RU" sz="1400" dirty="0" err="1"/>
              <a:t>Україні</a:t>
            </a:r>
            <a:r>
              <a:rPr lang="ru-RU" sz="1400" dirty="0"/>
              <a:t> вони </a:t>
            </a:r>
            <a:r>
              <a:rPr lang="ru-RU" sz="1400" dirty="0" err="1"/>
              <a:t>нечисленні</a:t>
            </a:r>
            <a:r>
              <a:rPr lang="ru-RU" sz="1400" dirty="0"/>
              <a:t> і </a:t>
            </a:r>
            <a:r>
              <a:rPr lang="ru-RU" sz="1400" dirty="0" err="1"/>
              <a:t>відносяться</a:t>
            </a:r>
            <a:r>
              <a:rPr lang="ru-RU" sz="1400" dirty="0"/>
              <a:t>, </a:t>
            </a:r>
            <a:r>
              <a:rPr lang="ru-RU" sz="1400" dirty="0" err="1"/>
              <a:t>головним</a:t>
            </a:r>
            <a:r>
              <a:rPr lang="ru-RU" sz="1400" dirty="0"/>
              <a:t> чином, до </a:t>
            </a:r>
            <a:r>
              <a:rPr lang="ru-RU" sz="1400" dirty="0" err="1"/>
              <a:t>електронного</a:t>
            </a:r>
            <a:r>
              <a:rPr lang="ru-RU" sz="1400" dirty="0"/>
              <a:t> </a:t>
            </a:r>
            <a:r>
              <a:rPr lang="ru-RU" sz="1400" dirty="0" err="1"/>
              <a:t>документообігу</a:t>
            </a:r>
            <a:r>
              <a:rPr lang="ru-RU" sz="1400" dirty="0"/>
              <a:t> і до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торгівлі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закон «Про </a:t>
            </a:r>
            <a:r>
              <a:rPr lang="ru-RU" sz="1400" dirty="0" err="1"/>
              <a:t>електронний</a:t>
            </a:r>
            <a:r>
              <a:rPr lang="ru-RU" sz="1400" dirty="0"/>
              <a:t> </a:t>
            </a:r>
            <a:r>
              <a:rPr lang="ru-RU" sz="1400" dirty="0" err="1"/>
              <a:t>підпис</a:t>
            </a:r>
            <a:r>
              <a:rPr lang="ru-RU" sz="1400" dirty="0"/>
              <a:t>», Правила продажу </a:t>
            </a:r>
            <a:r>
              <a:rPr lang="ru-RU" sz="1400" dirty="0" err="1"/>
              <a:t>товарів</a:t>
            </a:r>
            <a:r>
              <a:rPr lang="ru-RU" sz="1400" dirty="0"/>
              <a:t> </a:t>
            </a:r>
            <a:r>
              <a:rPr lang="ru-RU" sz="1400" dirty="0" err="1"/>
              <a:t>дистанційним</a:t>
            </a:r>
            <a:r>
              <a:rPr lang="ru-RU" sz="1400" dirty="0"/>
              <a:t> способом). В </a:t>
            </a:r>
            <a:r>
              <a:rPr lang="ru-RU" sz="1400" dirty="0" err="1"/>
              <a:t>цілому</a:t>
            </a:r>
            <a:r>
              <a:rPr lang="ru-RU" sz="1400" dirty="0"/>
              <a:t> стан нормативного правового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оцінюється</a:t>
            </a:r>
            <a:r>
              <a:rPr lang="ru-RU" sz="1400" dirty="0"/>
              <a:t> </a:t>
            </a:r>
            <a:r>
              <a:rPr lang="ru-RU" sz="1400" dirty="0" err="1"/>
              <a:t>науковим</a:t>
            </a:r>
            <a:r>
              <a:rPr lang="ru-RU" sz="1400" dirty="0"/>
              <a:t> </a:t>
            </a:r>
            <a:r>
              <a:rPr lang="ru-RU" sz="1400" dirty="0" err="1"/>
              <a:t>співтовариством</a:t>
            </a:r>
            <a:r>
              <a:rPr lang="ru-RU" sz="1400" dirty="0"/>
              <a:t> критично.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очевидне</a:t>
            </a:r>
            <a:r>
              <a:rPr lang="ru-RU" sz="1400" dirty="0"/>
              <a:t> </a:t>
            </a:r>
            <a:r>
              <a:rPr lang="ru-RU" sz="1400" dirty="0" err="1"/>
              <a:t>відставання</a:t>
            </a:r>
            <a:r>
              <a:rPr lang="ru-RU" sz="1400" dirty="0"/>
              <a:t> правового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потреб практики, </a:t>
            </a:r>
            <a:r>
              <a:rPr lang="ru-RU" sz="1400" dirty="0" err="1"/>
              <a:t>причому</a:t>
            </a:r>
            <a:r>
              <a:rPr lang="ru-RU" sz="1400" dirty="0"/>
              <a:t> </a:t>
            </a:r>
            <a:r>
              <a:rPr lang="ru-RU" sz="1400" dirty="0" err="1"/>
              <a:t>розривши</a:t>
            </a:r>
            <a:r>
              <a:rPr lang="ru-RU" sz="1400" dirty="0"/>
              <a:t> в </a:t>
            </a:r>
            <a:r>
              <a:rPr lang="ru-RU" sz="1400" dirty="0" err="1"/>
              <a:t>часі</a:t>
            </a:r>
            <a:r>
              <a:rPr lang="ru-RU" sz="1400" dirty="0"/>
              <a:t> усе </a:t>
            </a:r>
            <a:r>
              <a:rPr lang="ru-RU" sz="1400" dirty="0" err="1"/>
              <a:t>збільшується</a:t>
            </a:r>
            <a:r>
              <a:rPr lang="ru-RU" sz="1400" dirty="0"/>
              <a:t>. </a:t>
            </a:r>
            <a:r>
              <a:rPr lang="ru-RU" sz="1400" dirty="0" err="1"/>
              <a:t>Представників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науки і </a:t>
            </a:r>
            <a:r>
              <a:rPr lang="ru-RU" sz="1400" dirty="0" err="1"/>
              <a:t>бізнес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не </a:t>
            </a:r>
            <a:r>
              <a:rPr lang="ru-RU" sz="1400" dirty="0" err="1"/>
              <a:t>влаштовують</a:t>
            </a:r>
            <a:r>
              <a:rPr lang="ru-RU" sz="1400" dirty="0"/>
              <a:t> </a:t>
            </a:r>
            <a:r>
              <a:rPr lang="ru-RU" sz="1400" dirty="0" err="1"/>
              <a:t>нормативні</a:t>
            </a:r>
            <a:r>
              <a:rPr lang="ru-RU" sz="1400" dirty="0"/>
              <a:t> </a:t>
            </a:r>
            <a:r>
              <a:rPr lang="ru-RU" sz="1400" dirty="0" err="1"/>
              <a:t>перешкоди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непридатність</a:t>
            </a:r>
            <a:r>
              <a:rPr lang="ru-RU" sz="1400" dirty="0"/>
              <a:t> </a:t>
            </a:r>
            <a:r>
              <a:rPr lang="ru-RU" sz="1400" dirty="0" err="1"/>
              <a:t>значної</a:t>
            </a:r>
            <a:r>
              <a:rPr lang="ru-RU" sz="1400" dirty="0"/>
              <a:t> </a:t>
            </a:r>
            <a:r>
              <a:rPr lang="ru-RU" sz="1400" dirty="0" err="1"/>
              <a:t>частини</a:t>
            </a:r>
            <a:r>
              <a:rPr lang="ru-RU" sz="1400" dirty="0"/>
              <a:t> </a:t>
            </a:r>
            <a:r>
              <a:rPr lang="ru-RU" sz="1400" dirty="0" err="1"/>
              <a:t>існуючого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сприятливих</a:t>
            </a:r>
            <a:r>
              <a:rPr lang="ru-RU" sz="1400" dirty="0"/>
              <a:t> умов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Вони </a:t>
            </a:r>
            <a:r>
              <a:rPr lang="ru-RU" sz="1400" dirty="0" err="1"/>
              <a:t>звертають</a:t>
            </a:r>
            <a:r>
              <a:rPr lang="ru-RU" sz="1400" dirty="0"/>
              <a:t> </a:t>
            </a:r>
            <a:r>
              <a:rPr lang="ru-RU" sz="1400" dirty="0" err="1"/>
              <a:t>особливу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 </a:t>
            </a:r>
            <a:r>
              <a:rPr lang="ru-RU" sz="1400" dirty="0" err="1"/>
              <a:t>юристів</a:t>
            </a:r>
            <a:r>
              <a:rPr lang="ru-RU" sz="1400" dirty="0"/>
              <a:t> на </a:t>
            </a:r>
            <a:r>
              <a:rPr lang="ru-RU" sz="1400" dirty="0" err="1"/>
              <a:t>необхідність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підходів</a:t>
            </a:r>
            <a:r>
              <a:rPr lang="ru-RU" sz="1400" dirty="0"/>
              <a:t> до правового </a:t>
            </a:r>
            <a:r>
              <a:rPr lang="ru-RU" sz="1400" dirty="0" err="1"/>
              <a:t>регулювання</a:t>
            </a:r>
            <a:r>
              <a:rPr lang="ru-RU" sz="1400" dirty="0"/>
              <a:t> з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ефективно</a:t>
            </a:r>
            <a:r>
              <a:rPr lang="ru-RU" sz="1400" dirty="0"/>
              <a:t> </a:t>
            </a:r>
            <a:r>
              <a:rPr lang="ru-RU" sz="1400" dirty="0" err="1"/>
              <a:t>забезпечити</a:t>
            </a:r>
            <a:r>
              <a:rPr lang="ru-RU" sz="1400" dirty="0"/>
              <a:t> права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учасників</a:t>
            </a:r>
            <a:r>
              <a:rPr lang="ru-RU" sz="1400" dirty="0"/>
              <a:t> </a:t>
            </a:r>
            <a:r>
              <a:rPr lang="ru-RU" sz="1400" dirty="0" err="1"/>
              <a:t>правовідносин</a:t>
            </a:r>
            <a:r>
              <a:rPr lang="ru-RU" sz="1400" dirty="0"/>
              <a:t> в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 smtClean="0"/>
              <a:t>економіці</a:t>
            </a:r>
            <a:r>
              <a:rPr lang="ru-RU" sz="1400" dirty="0" smtClean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85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Основною метою </a:t>
            </a:r>
            <a:r>
              <a:rPr lang="ru-RU" sz="1400" dirty="0" err="1"/>
              <a:t>напряму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стосується</a:t>
            </a:r>
            <a:r>
              <a:rPr lang="ru-RU" sz="1400" dirty="0"/>
              <a:t>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, є </a:t>
            </a:r>
            <a:r>
              <a:rPr lang="ru-RU" sz="1400" dirty="0" err="1"/>
              <a:t>формування</a:t>
            </a:r>
            <a:r>
              <a:rPr lang="ru-RU" sz="1400" dirty="0"/>
              <a:t> нового регуляторного </a:t>
            </a:r>
            <a:r>
              <a:rPr lang="ru-RU" sz="1400" dirty="0" err="1"/>
              <a:t>середовища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забезпечує</a:t>
            </a:r>
            <a:r>
              <a:rPr lang="ru-RU" sz="1400" dirty="0"/>
              <a:t> </a:t>
            </a:r>
            <a:r>
              <a:rPr lang="ru-RU" sz="1400" dirty="0" err="1"/>
              <a:t>сприятливий</a:t>
            </a:r>
            <a:r>
              <a:rPr lang="ru-RU" sz="1400" dirty="0"/>
              <a:t> </a:t>
            </a:r>
            <a:r>
              <a:rPr lang="ru-RU" sz="1400" dirty="0" err="1"/>
              <a:t>правовий</a:t>
            </a:r>
            <a:r>
              <a:rPr lang="ru-RU" sz="1400" dirty="0"/>
              <a:t> режим для </a:t>
            </a:r>
            <a:r>
              <a:rPr lang="ru-RU" sz="1400" dirty="0" err="1"/>
              <a:t>виникнення</a:t>
            </a:r>
            <a:r>
              <a:rPr lang="ru-RU" sz="1400" dirty="0"/>
              <a:t> і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для </a:t>
            </a:r>
            <a:r>
              <a:rPr lang="ru-RU" sz="1400" dirty="0" err="1"/>
              <a:t>здійснення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пов'язаної</a:t>
            </a:r>
            <a:r>
              <a:rPr lang="ru-RU" sz="1400" dirty="0"/>
              <a:t> з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використанням</a:t>
            </a:r>
            <a:r>
              <a:rPr lang="ru-RU" sz="1400" dirty="0"/>
              <a:t> (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). По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напряму</a:t>
            </a:r>
            <a:r>
              <a:rPr lang="ru-RU" sz="1400" dirty="0"/>
              <a:t> </a:t>
            </a:r>
            <a:r>
              <a:rPr lang="ru-RU" sz="1400" dirty="0" err="1"/>
              <a:t>передбачається</a:t>
            </a:r>
            <a:r>
              <a:rPr lang="ru-RU" sz="1400" dirty="0"/>
              <a:t>: </a:t>
            </a:r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діючого</a:t>
            </a:r>
            <a:r>
              <a:rPr lang="ru-RU" sz="1400" dirty="0"/>
              <a:t> </a:t>
            </a:r>
            <a:r>
              <a:rPr lang="ru-RU" sz="1400" dirty="0" err="1"/>
              <a:t>механізму</a:t>
            </a:r>
            <a:r>
              <a:rPr lang="ru-RU" sz="1400" dirty="0"/>
              <a:t> </a:t>
            </a:r>
            <a:r>
              <a:rPr lang="ru-RU" sz="1400" dirty="0" err="1"/>
              <a:t>управління</a:t>
            </a:r>
            <a:r>
              <a:rPr lang="ru-RU" sz="1400" dirty="0"/>
              <a:t> </a:t>
            </a:r>
            <a:r>
              <a:rPr lang="ru-RU" sz="1400" dirty="0" err="1"/>
              <a:t>змінами</a:t>
            </a:r>
            <a:r>
              <a:rPr lang="ru-RU" sz="1400" dirty="0"/>
              <a:t> і </a:t>
            </a:r>
            <a:r>
              <a:rPr lang="ru-RU" sz="1400" dirty="0" err="1"/>
              <a:t>компетенціями</a:t>
            </a:r>
            <a:r>
              <a:rPr lang="ru-RU" sz="1400" dirty="0"/>
              <a:t> (</a:t>
            </a:r>
            <a:r>
              <a:rPr lang="ru-RU" sz="1400" dirty="0" err="1"/>
              <a:t>знаннями</a:t>
            </a:r>
            <a:r>
              <a:rPr lang="ru-RU" sz="1400" dirty="0"/>
              <a:t>)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зняття</a:t>
            </a:r>
            <a:r>
              <a:rPr lang="ru-RU" sz="1400" dirty="0"/>
              <a:t> </a:t>
            </a:r>
            <a:r>
              <a:rPr lang="ru-RU" sz="1400" dirty="0" err="1"/>
              <a:t>ключових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</a:t>
            </a:r>
            <a:r>
              <a:rPr lang="ru-RU" sz="1400" dirty="0" err="1"/>
              <a:t>обмежень</a:t>
            </a:r>
            <a:r>
              <a:rPr lang="ru-RU" sz="1400" dirty="0"/>
              <a:t> і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окремих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</a:t>
            </a:r>
            <a:r>
              <a:rPr lang="ru-RU" sz="1400" dirty="0" err="1"/>
              <a:t>інститутів</a:t>
            </a:r>
            <a:r>
              <a:rPr lang="ru-RU" sz="1400" dirty="0"/>
              <a:t>, </a:t>
            </a:r>
            <a:r>
              <a:rPr lang="ru-RU" sz="1400" dirty="0" err="1"/>
              <a:t>спрямованих</a:t>
            </a:r>
            <a:r>
              <a:rPr lang="ru-RU" sz="1400" dirty="0"/>
              <a:t> на </a:t>
            </a:r>
            <a:r>
              <a:rPr lang="ru-RU" sz="1400" dirty="0" err="1"/>
              <a:t>рішення</a:t>
            </a:r>
            <a:r>
              <a:rPr lang="ru-RU" sz="1400" dirty="0"/>
              <a:t> </a:t>
            </a:r>
            <a:r>
              <a:rPr lang="ru-RU" sz="1400" dirty="0" err="1"/>
              <a:t>першочергових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потретє</a:t>
            </a:r>
            <a:r>
              <a:rPr lang="ru-RU" sz="1400" dirty="0"/>
              <a:t>, </a:t>
            </a:r>
            <a:r>
              <a:rPr lang="ru-RU" sz="1400" dirty="0" err="1"/>
              <a:t>формування</a:t>
            </a:r>
            <a:r>
              <a:rPr lang="ru-RU" sz="1400" dirty="0"/>
              <a:t> комплексного </a:t>
            </a:r>
            <a:r>
              <a:rPr lang="ru-RU" sz="1400" dirty="0" err="1"/>
              <a:t>законодавчого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стосунків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у </a:t>
            </a:r>
            <a:r>
              <a:rPr lang="ru-RU" sz="1400" dirty="0" err="1"/>
              <a:t>зв'язку</a:t>
            </a:r>
            <a:r>
              <a:rPr lang="ru-RU" sz="1400" dirty="0"/>
              <a:t> з </a:t>
            </a:r>
            <a:r>
              <a:rPr lang="ru-RU" sz="1400" dirty="0" err="1"/>
              <a:t>розвитком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по-четверте</a:t>
            </a:r>
            <a:r>
              <a:rPr lang="ru-RU" sz="1400" dirty="0"/>
              <a:t>, </a:t>
            </a:r>
            <a:r>
              <a:rPr lang="ru-RU" sz="1400" dirty="0" err="1"/>
              <a:t>вжиття</a:t>
            </a:r>
            <a:r>
              <a:rPr lang="ru-RU" sz="1400" dirty="0"/>
              <a:t> </a:t>
            </a:r>
            <a:r>
              <a:rPr lang="ru-RU" sz="1400" dirty="0" err="1"/>
              <a:t>заходів</a:t>
            </a:r>
            <a:r>
              <a:rPr lang="ru-RU" sz="1400" dirty="0"/>
              <a:t>, </a:t>
            </a:r>
            <a:r>
              <a:rPr lang="ru-RU" sz="1400" dirty="0" err="1"/>
              <a:t>спрямованих</a:t>
            </a:r>
            <a:r>
              <a:rPr lang="ru-RU" sz="1400" dirty="0"/>
              <a:t> на </a:t>
            </a:r>
            <a:r>
              <a:rPr lang="ru-RU" sz="1400" dirty="0" err="1"/>
              <a:t>стимулювання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, </a:t>
            </a:r>
            <a:r>
              <a:rPr lang="ru-RU" sz="1400" dirty="0" err="1"/>
              <a:t>пов'язаної</a:t>
            </a:r>
            <a:r>
              <a:rPr lang="ru-RU" sz="1400" dirty="0"/>
              <a:t> з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збором</a:t>
            </a:r>
            <a:r>
              <a:rPr lang="ru-RU" sz="1400" dirty="0"/>
              <a:t> і </a:t>
            </a:r>
            <a:r>
              <a:rPr lang="ru-RU" sz="1400" dirty="0" err="1"/>
              <a:t>використанням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; </a:t>
            </a:r>
            <a:r>
              <a:rPr lang="ru-RU" sz="1400" dirty="0" err="1"/>
              <a:t>по-п'яте</a:t>
            </a:r>
            <a:r>
              <a:rPr lang="ru-RU" sz="1400" dirty="0"/>
              <a:t>,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державної</a:t>
            </a:r>
            <a:r>
              <a:rPr lang="ru-RU" sz="1400" dirty="0"/>
              <a:t> </a:t>
            </a:r>
            <a:r>
              <a:rPr lang="ru-RU" sz="1400" dirty="0" err="1"/>
              <a:t>політики</a:t>
            </a:r>
            <a:r>
              <a:rPr lang="ru-RU" sz="1400" dirty="0"/>
              <a:t> по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; </a:t>
            </a:r>
            <a:r>
              <a:rPr lang="ru-RU" sz="1400" dirty="0" err="1"/>
              <a:t>по-шосте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методичної</a:t>
            </a:r>
            <a:r>
              <a:rPr lang="ru-RU" sz="1400" dirty="0"/>
              <a:t> і </a:t>
            </a:r>
            <a:r>
              <a:rPr lang="ru-RU" sz="1400" dirty="0" err="1"/>
              <a:t>правової</a:t>
            </a:r>
            <a:r>
              <a:rPr lang="ru-RU" sz="1400" dirty="0"/>
              <a:t> </a:t>
            </a:r>
            <a:r>
              <a:rPr lang="ru-RU" sz="1400" dirty="0" err="1"/>
              <a:t>основи</a:t>
            </a:r>
            <a:r>
              <a:rPr lang="ru-RU" sz="1400" dirty="0"/>
              <a:t> для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компетенцій</a:t>
            </a:r>
            <a:r>
              <a:rPr lang="ru-RU" sz="1400" dirty="0"/>
              <a:t> в </a:t>
            </a:r>
            <a:r>
              <a:rPr lang="ru-RU" sz="1400" dirty="0" err="1"/>
              <a:t>області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 smtClean="0"/>
              <a:t>економіки</a:t>
            </a:r>
            <a:r>
              <a:rPr lang="ru-RU" sz="1400" dirty="0" smtClean="0"/>
              <a:t>.</a:t>
            </a:r>
          </a:p>
          <a:p>
            <a:r>
              <a:rPr lang="ru-RU" sz="1400" dirty="0" err="1" smtClean="0"/>
              <a:t>Сучасний</a:t>
            </a:r>
            <a:r>
              <a:rPr lang="ru-RU" sz="1400" dirty="0" smtClean="0"/>
              <a:t> </a:t>
            </a:r>
            <a:r>
              <a:rPr lang="ru-RU" sz="1400" dirty="0" err="1"/>
              <a:t>етап</a:t>
            </a:r>
            <a:r>
              <a:rPr lang="ru-RU" sz="1400" dirty="0"/>
              <a:t> нормативного </a:t>
            </a:r>
            <a:r>
              <a:rPr lang="ru-RU" sz="1400" dirty="0" err="1"/>
              <a:t>регулювання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 </a:t>
            </a:r>
            <a:r>
              <a:rPr lang="ru-RU" sz="1400" dirty="0" err="1"/>
              <a:t>перехідним</a:t>
            </a:r>
            <a:r>
              <a:rPr lang="ru-RU" sz="1400" dirty="0"/>
              <a:t> і в силу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високу</a:t>
            </a:r>
            <a:r>
              <a:rPr lang="ru-RU" sz="1400" dirty="0"/>
              <a:t> </a:t>
            </a:r>
            <a:r>
              <a:rPr lang="ru-RU" sz="1400" dirty="0" err="1"/>
              <a:t>міру</a:t>
            </a:r>
            <a:r>
              <a:rPr lang="ru-RU" sz="1400" dirty="0"/>
              <a:t> </a:t>
            </a:r>
            <a:r>
              <a:rPr lang="ru-RU" sz="1400" dirty="0" err="1"/>
              <a:t>невизначеності</a:t>
            </a:r>
            <a:r>
              <a:rPr lang="ru-RU" sz="1400" dirty="0"/>
              <a:t>. Зараз, до </a:t>
            </a:r>
            <a:r>
              <a:rPr lang="ru-RU" sz="1400" dirty="0" err="1"/>
              <a:t>розробки</a:t>
            </a:r>
            <a:r>
              <a:rPr lang="ru-RU" sz="1400" dirty="0"/>
              <a:t> і </a:t>
            </a:r>
            <a:r>
              <a:rPr lang="ru-RU" sz="1400" dirty="0" err="1"/>
              <a:t>обговорення</a:t>
            </a:r>
            <a:r>
              <a:rPr lang="ru-RU" sz="1400" dirty="0"/>
              <a:t> </a:t>
            </a:r>
            <a:r>
              <a:rPr lang="ru-RU" sz="1400" dirty="0" err="1"/>
              <a:t>запланованих</a:t>
            </a:r>
            <a:r>
              <a:rPr lang="ru-RU" sz="1400" dirty="0"/>
              <a:t> </a:t>
            </a:r>
            <a:r>
              <a:rPr lang="ru-RU" sz="1400" dirty="0" err="1"/>
              <a:t>законопроектів</a:t>
            </a:r>
            <a:r>
              <a:rPr lang="ru-RU" sz="1400" dirty="0"/>
              <a:t> складно </a:t>
            </a:r>
            <a:r>
              <a:rPr lang="ru-RU" sz="1400" dirty="0" err="1"/>
              <a:t>об'єктивно</a:t>
            </a:r>
            <a:r>
              <a:rPr lang="ru-RU" sz="1400" dirty="0"/>
              <a:t> </a:t>
            </a:r>
            <a:r>
              <a:rPr lang="ru-RU" sz="1400" dirty="0" err="1"/>
              <a:t>оцінити</a:t>
            </a:r>
            <a:r>
              <a:rPr lang="ru-RU" sz="1400" dirty="0"/>
              <a:t> </a:t>
            </a:r>
            <a:r>
              <a:rPr lang="ru-RU" sz="1400" dirty="0" err="1"/>
              <a:t>можливі</a:t>
            </a:r>
            <a:r>
              <a:rPr lang="ru-RU" sz="1400" dirty="0"/>
              <a:t> </a:t>
            </a:r>
            <a:r>
              <a:rPr lang="ru-RU" sz="1400" dirty="0" err="1"/>
              <a:t>наслідки</a:t>
            </a:r>
            <a:r>
              <a:rPr lang="ru-RU" sz="1400" dirty="0"/>
              <a:t> </a:t>
            </a:r>
            <a:r>
              <a:rPr lang="ru-RU" sz="1400" dirty="0" err="1"/>
              <a:t>запланованих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 </a:t>
            </a:r>
            <a:r>
              <a:rPr lang="ru-RU" sz="1400" dirty="0" err="1"/>
              <a:t>законодавства</a:t>
            </a:r>
            <a:r>
              <a:rPr lang="ru-RU" sz="1400" dirty="0"/>
              <a:t> і </a:t>
            </a:r>
            <a:r>
              <a:rPr lang="ru-RU" sz="1400" dirty="0" err="1"/>
              <a:t>дію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на </a:t>
            </a:r>
            <a:r>
              <a:rPr lang="ru-RU" sz="1400" dirty="0" err="1"/>
              <a:t>економіку</a:t>
            </a:r>
            <a:r>
              <a:rPr lang="ru-RU" sz="1400" dirty="0"/>
              <a:t>. </a:t>
            </a:r>
            <a:r>
              <a:rPr lang="ru-RU" sz="1400" dirty="0" err="1"/>
              <a:t>Викликає</a:t>
            </a:r>
            <a:r>
              <a:rPr lang="ru-RU" sz="1400" dirty="0"/>
              <a:t> </a:t>
            </a:r>
            <a:r>
              <a:rPr lang="ru-RU" sz="1400" dirty="0" err="1"/>
              <a:t>сумніви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 </a:t>
            </a:r>
            <a:r>
              <a:rPr lang="ru-RU" sz="1400" dirty="0" err="1"/>
              <a:t>стрімкої</a:t>
            </a:r>
            <a:r>
              <a:rPr lang="ru-RU" sz="1400" dirty="0"/>
              <a:t> </a:t>
            </a:r>
            <a:r>
              <a:rPr lang="ru-RU" sz="1400" dirty="0" err="1"/>
              <a:t>підготовки</a:t>
            </a:r>
            <a:r>
              <a:rPr lang="ru-RU" sz="1400" dirty="0"/>
              <a:t> </a:t>
            </a:r>
            <a:r>
              <a:rPr lang="ru-RU" sz="1400" dirty="0" err="1"/>
              <a:t>правової</a:t>
            </a:r>
            <a:r>
              <a:rPr lang="ru-RU" sz="1400" dirty="0"/>
              <a:t> </a:t>
            </a:r>
            <a:r>
              <a:rPr lang="ru-RU" sz="1400" dirty="0" err="1"/>
              <a:t>бази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</a:t>
            </a: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вимагає</a:t>
            </a:r>
            <a:r>
              <a:rPr lang="ru-RU" sz="1400" dirty="0"/>
              <a:t> </a:t>
            </a:r>
            <a:r>
              <a:rPr lang="ru-RU" sz="1400" dirty="0" err="1"/>
              <a:t>глибокої</a:t>
            </a:r>
            <a:r>
              <a:rPr lang="ru-RU" sz="1400" dirty="0"/>
              <a:t> і </a:t>
            </a:r>
            <a:r>
              <a:rPr lang="ru-RU" sz="1400" dirty="0" err="1"/>
              <a:t>планомірної</a:t>
            </a:r>
            <a:r>
              <a:rPr lang="ru-RU" sz="1400" dirty="0"/>
              <a:t> </a:t>
            </a:r>
            <a:r>
              <a:rPr lang="ru-RU" sz="1400" dirty="0" err="1"/>
              <a:t>роботи</a:t>
            </a:r>
            <a:r>
              <a:rPr lang="ru-RU" sz="1400" dirty="0"/>
              <a:t> по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</a:t>
            </a:r>
            <a:r>
              <a:rPr lang="ru-RU" sz="1400" dirty="0" err="1"/>
              <a:t>інститутів</a:t>
            </a:r>
            <a:r>
              <a:rPr lang="ru-RU" sz="1400" dirty="0"/>
              <a:t>, </a:t>
            </a:r>
            <a:r>
              <a:rPr lang="ru-RU" sz="1400" dirty="0" err="1"/>
              <a:t>встановленню</a:t>
            </a:r>
            <a:r>
              <a:rPr lang="ru-RU" sz="1400" dirty="0"/>
              <a:t> </a:t>
            </a:r>
            <a:r>
              <a:rPr lang="ru-RU" sz="1400" dirty="0" err="1"/>
              <a:t>взаємозв'язку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понять,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вводяться</a:t>
            </a:r>
            <a:r>
              <a:rPr lang="ru-RU" sz="1400" dirty="0"/>
              <a:t> і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наявних</a:t>
            </a:r>
            <a:r>
              <a:rPr lang="ru-RU" sz="1400" dirty="0"/>
              <a:t>, у рамках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правової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з опорою на </a:t>
            </a:r>
            <a:r>
              <a:rPr lang="ru-RU" sz="1400" dirty="0" err="1"/>
              <a:t>міжнародний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 в </a:t>
            </a:r>
            <a:r>
              <a:rPr lang="ru-RU" sz="1400" dirty="0" err="1"/>
              <a:t>цій</a:t>
            </a:r>
            <a:r>
              <a:rPr lang="ru-RU" sz="1400" dirty="0"/>
              <a:t> </a:t>
            </a:r>
            <a:r>
              <a:rPr lang="ru-RU" sz="1400" dirty="0" err="1"/>
              <a:t>області</a:t>
            </a:r>
            <a:r>
              <a:rPr lang="ru-RU" sz="1400" dirty="0"/>
              <a:t> і </a:t>
            </a:r>
            <a:r>
              <a:rPr lang="ru-RU" sz="1400" dirty="0" err="1"/>
              <a:t>існуюче</a:t>
            </a:r>
            <a:r>
              <a:rPr lang="ru-RU" sz="1400" dirty="0"/>
              <a:t> </a:t>
            </a:r>
            <a:r>
              <a:rPr lang="ru-RU" sz="1400" dirty="0" err="1"/>
              <a:t>міжнародно-правове</a:t>
            </a:r>
            <a:r>
              <a:rPr lang="ru-RU" sz="1400" dirty="0"/>
              <a:t> </a:t>
            </a:r>
            <a:r>
              <a:rPr lang="ru-RU" sz="1400" dirty="0" err="1"/>
              <a:t>регулювання</a:t>
            </a:r>
            <a:r>
              <a:rPr lang="ru-RU" sz="1400" dirty="0"/>
              <a:t>. </a:t>
            </a:r>
            <a:r>
              <a:rPr lang="ru-RU" sz="1400" dirty="0" err="1"/>
              <a:t>Важливу</a:t>
            </a:r>
            <a:r>
              <a:rPr lang="ru-RU" sz="1400" dirty="0"/>
              <a:t> роль в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грати</a:t>
            </a:r>
            <a:r>
              <a:rPr lang="ru-RU" sz="1400" dirty="0"/>
              <a:t> </a:t>
            </a:r>
            <a:r>
              <a:rPr lang="ru-RU" sz="1400" dirty="0" err="1"/>
              <a:t>міждисциплінарні</a:t>
            </a:r>
            <a:r>
              <a:rPr lang="ru-RU" sz="1400" dirty="0"/>
              <a:t> </a:t>
            </a:r>
            <a:r>
              <a:rPr lang="ru-RU" sz="1400" dirty="0" err="1"/>
              <a:t>дослідження</a:t>
            </a:r>
            <a:r>
              <a:rPr lang="ru-RU" sz="1400" dirty="0"/>
              <a:t>, </a:t>
            </a:r>
            <a:r>
              <a:rPr lang="ru-RU" sz="1400" dirty="0" err="1"/>
              <a:t>робитися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сполучення</a:t>
            </a:r>
            <a:r>
              <a:rPr lang="ru-RU" sz="1400" dirty="0"/>
              <a:t> </a:t>
            </a:r>
            <a:r>
              <a:rPr lang="ru-RU" sz="1400" dirty="0" err="1"/>
              <a:t>понятійного</a:t>
            </a:r>
            <a:r>
              <a:rPr lang="ru-RU" sz="1400" dirty="0"/>
              <a:t> </a:t>
            </a:r>
            <a:r>
              <a:rPr lang="ru-RU" sz="1400" dirty="0" err="1"/>
              <a:t>апарату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і </a:t>
            </a:r>
            <a:r>
              <a:rPr lang="ru-RU" sz="1400" dirty="0" err="1"/>
              <a:t>юридичної</a:t>
            </a:r>
            <a:r>
              <a:rPr lang="ru-RU" sz="1400" dirty="0"/>
              <a:t> наук з метою </a:t>
            </a:r>
            <a:r>
              <a:rPr lang="ru-RU" sz="1400" dirty="0" err="1"/>
              <a:t>вироблення</a:t>
            </a:r>
            <a:r>
              <a:rPr lang="ru-RU" sz="1400" dirty="0"/>
              <a:t> </a:t>
            </a:r>
            <a:r>
              <a:rPr lang="ru-RU" sz="1400" dirty="0" err="1"/>
              <a:t>адекватної</a:t>
            </a:r>
            <a:r>
              <a:rPr lang="ru-RU" sz="1400" dirty="0"/>
              <a:t> </a:t>
            </a:r>
            <a:r>
              <a:rPr lang="ru-RU" sz="1400" dirty="0" err="1"/>
              <a:t>новим</a:t>
            </a:r>
            <a:r>
              <a:rPr lang="ru-RU" sz="1400" dirty="0"/>
              <a:t> </a:t>
            </a:r>
            <a:r>
              <a:rPr lang="ru-RU" sz="1400" dirty="0" err="1"/>
              <a:t>економічним</a:t>
            </a:r>
            <a:r>
              <a:rPr lang="ru-RU" sz="1400" dirty="0"/>
              <a:t> </a:t>
            </a:r>
            <a:r>
              <a:rPr lang="ru-RU" sz="1400" dirty="0" err="1"/>
              <a:t>явищам</a:t>
            </a:r>
            <a:r>
              <a:rPr lang="ru-RU" sz="1400" dirty="0"/>
              <a:t> </a:t>
            </a:r>
            <a:r>
              <a:rPr lang="ru-RU" sz="1400" dirty="0" err="1"/>
              <a:t>мови</a:t>
            </a:r>
            <a:r>
              <a:rPr lang="ru-RU" sz="1400" dirty="0"/>
              <a:t> </a:t>
            </a:r>
            <a:r>
              <a:rPr lang="ru-RU" sz="1400" dirty="0" err="1"/>
              <a:t>правових</a:t>
            </a:r>
            <a:r>
              <a:rPr lang="ru-RU" sz="1400" dirty="0"/>
              <a:t> </a:t>
            </a:r>
            <a:r>
              <a:rPr lang="ru-RU" sz="1400" dirty="0" err="1"/>
              <a:t>актів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05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/>
              <a:t>ЯКІ ПЕРЕВАГИ НАДАЄ ЦИФРОВА ТРАНСФОРМАЦІЯ БІЗНЕСУ?</a:t>
            </a:r>
          </a:p>
          <a:p>
            <a:r>
              <a:rPr lang="ru-RU" sz="1400" b="1" dirty="0" err="1"/>
              <a:t>Поліпшення</a:t>
            </a:r>
            <a:r>
              <a:rPr lang="ru-RU" sz="1400" b="1" dirty="0"/>
              <a:t> </a:t>
            </a:r>
            <a:r>
              <a:rPr lang="ru-RU" sz="1400" b="1" dirty="0" err="1"/>
              <a:t>клієнтського</a:t>
            </a:r>
            <a:r>
              <a:rPr lang="ru-RU" sz="1400" b="1" dirty="0"/>
              <a:t> </a:t>
            </a:r>
            <a:r>
              <a:rPr lang="ru-RU" sz="1400" b="1" dirty="0" err="1"/>
              <a:t>досвіду</a:t>
            </a:r>
            <a:endParaRPr lang="ru-RU" sz="1400" b="1" dirty="0"/>
          </a:p>
          <a:p>
            <a:r>
              <a:rPr lang="ru-RU" sz="1400" dirty="0" err="1"/>
              <a:t>Клієнти</a:t>
            </a:r>
            <a:r>
              <a:rPr lang="ru-RU" sz="1400" dirty="0"/>
              <a:t> - один з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драйверів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. </a:t>
            </a:r>
            <a:r>
              <a:rPr lang="ru-RU" sz="1400" dirty="0" err="1"/>
              <a:t>Щодня</a:t>
            </a:r>
            <a:r>
              <a:rPr lang="ru-RU" sz="1400" dirty="0"/>
              <a:t> вони </a:t>
            </a:r>
            <a:r>
              <a:rPr lang="ru-RU" sz="1400" dirty="0" err="1"/>
              <a:t>взаємодіють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комерційними</a:t>
            </a:r>
            <a:r>
              <a:rPr lang="ru-RU" sz="1400" dirty="0"/>
              <a:t> та </a:t>
            </a:r>
            <a:r>
              <a:rPr lang="ru-RU" sz="1400" dirty="0" err="1"/>
              <a:t>державними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, </a:t>
            </a:r>
            <a:r>
              <a:rPr lang="ru-RU" sz="1400" dirty="0" err="1"/>
              <a:t>чимало</a:t>
            </a:r>
            <a:r>
              <a:rPr lang="ru-RU" sz="1400" dirty="0"/>
              <a:t> з </a:t>
            </a:r>
            <a:r>
              <a:rPr lang="ru-RU" sz="1400" dirty="0" err="1"/>
              <a:t>яких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почали </a:t>
            </a:r>
            <a:r>
              <a:rPr lang="ru-RU" sz="1400" dirty="0" err="1"/>
              <a:t>трансформувати</a:t>
            </a:r>
            <a:r>
              <a:rPr lang="ru-RU" sz="1400" dirty="0"/>
              <a:t> свою </a:t>
            </a:r>
            <a:r>
              <a:rPr lang="ru-RU" sz="1400" dirty="0" err="1"/>
              <a:t>діяльність</a:t>
            </a:r>
            <a:r>
              <a:rPr lang="ru-RU" sz="1400" dirty="0"/>
              <a:t>. У таких </a:t>
            </a:r>
            <a:r>
              <a:rPr lang="ru-RU" sz="1400" dirty="0" err="1"/>
              <a:t>випадках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</a:t>
            </a:r>
            <a:r>
              <a:rPr lang="ru-RU" sz="1400" dirty="0" err="1"/>
              <a:t>бачить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роблять</a:t>
            </a:r>
            <a:r>
              <a:rPr lang="ru-RU" sz="1400" dirty="0"/>
              <a:t> </a:t>
            </a:r>
            <a:r>
              <a:rPr lang="ru-RU" sz="1400" dirty="0" err="1"/>
              <a:t>процеси</a:t>
            </a:r>
            <a:r>
              <a:rPr lang="ru-RU" sz="1400" dirty="0"/>
              <a:t> </a:t>
            </a:r>
            <a:r>
              <a:rPr lang="ru-RU" sz="1400" dirty="0" err="1"/>
              <a:t>швидшими</a:t>
            </a:r>
            <a:r>
              <a:rPr lang="ru-RU" sz="1400" dirty="0"/>
              <a:t> і </a:t>
            </a:r>
            <a:r>
              <a:rPr lang="ru-RU" sz="1400" dirty="0" err="1"/>
              <a:t>простішими</a:t>
            </a:r>
            <a:r>
              <a:rPr lang="ru-RU" sz="1400" dirty="0"/>
              <a:t>, тому </a:t>
            </a:r>
            <a:r>
              <a:rPr lang="ru-RU" sz="1400" dirty="0" err="1"/>
              <a:t>очікує</a:t>
            </a:r>
            <a:r>
              <a:rPr lang="ru-RU" sz="1400" dirty="0"/>
              <a:t> на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зміни</a:t>
            </a:r>
            <a:r>
              <a:rPr lang="ru-RU" sz="1400" dirty="0"/>
              <a:t> і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. </a:t>
            </a:r>
          </a:p>
          <a:p>
            <a:r>
              <a:rPr lang="ru-RU" sz="1400" b="1" dirty="0" err="1"/>
              <a:t>Технології</a:t>
            </a:r>
            <a:r>
              <a:rPr lang="ru-RU" sz="1400" b="1" dirty="0"/>
              <a:t> </a:t>
            </a:r>
            <a:r>
              <a:rPr lang="ru-RU" sz="1400" b="1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організувати</a:t>
            </a:r>
            <a:r>
              <a:rPr lang="ru-RU" sz="1400" dirty="0"/>
              <a:t> максимально </a:t>
            </a:r>
            <a:r>
              <a:rPr lang="ru-RU" sz="1400" dirty="0" err="1"/>
              <a:t>персоналізовану</a:t>
            </a:r>
            <a:r>
              <a:rPr lang="ru-RU" sz="1400" dirty="0"/>
              <a:t> </a:t>
            </a:r>
            <a:r>
              <a:rPr lang="ru-RU" sz="1400" dirty="0" err="1"/>
              <a:t>взаємодію</a:t>
            </a:r>
            <a:r>
              <a:rPr lang="ru-RU" sz="1400" dirty="0"/>
              <a:t>, 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перевагу</a:t>
            </a:r>
            <a:r>
              <a:rPr lang="ru-RU" sz="1400" dirty="0"/>
              <a:t> </a:t>
            </a:r>
            <a:r>
              <a:rPr lang="ru-RU" sz="1400" dirty="0" err="1"/>
              <a:t>більшість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. </a:t>
            </a:r>
            <a:r>
              <a:rPr lang="ru-RU" sz="1400" dirty="0" err="1"/>
              <a:t>Цифрові</a:t>
            </a:r>
            <a:r>
              <a:rPr lang="ru-RU" sz="1400" dirty="0"/>
              <a:t> канали </a:t>
            </a:r>
            <a:r>
              <a:rPr lang="ru-RU" sz="1400" dirty="0" err="1"/>
              <a:t>зв'язку</a:t>
            </a:r>
            <a:r>
              <a:rPr lang="ru-RU" sz="1400" dirty="0"/>
              <a:t>, </a:t>
            </a:r>
            <a:r>
              <a:rPr lang="ru-RU" sz="1400" dirty="0" err="1"/>
              <a:t>омніканальність</a:t>
            </a:r>
            <a:r>
              <a:rPr lang="ru-RU" sz="1400" dirty="0"/>
              <a:t>, 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, </a:t>
            </a:r>
            <a:r>
              <a:rPr lang="ru-RU" sz="1400" dirty="0" err="1"/>
              <a:t>роботизація</a:t>
            </a:r>
            <a:r>
              <a:rPr lang="ru-RU" sz="1400" dirty="0"/>
              <a:t> - з </a:t>
            </a:r>
            <a:r>
              <a:rPr lang="ru-RU" sz="1400" dirty="0" err="1"/>
              <a:t>усім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ми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маємо</a:t>
            </a:r>
            <a:r>
              <a:rPr lang="ru-RU" sz="1400" dirty="0"/>
              <a:t> справу в </a:t>
            </a:r>
            <a:r>
              <a:rPr lang="ru-RU" sz="1400" dirty="0" err="1"/>
              <a:t>нашому</a:t>
            </a:r>
            <a:r>
              <a:rPr lang="ru-RU" sz="1400" dirty="0"/>
              <a:t> </a:t>
            </a:r>
            <a:r>
              <a:rPr lang="ru-RU" sz="1400" dirty="0" err="1"/>
              <a:t>повсякденному</a:t>
            </a:r>
            <a:r>
              <a:rPr lang="ru-RU" sz="1400" dirty="0"/>
              <a:t> </a:t>
            </a:r>
            <a:r>
              <a:rPr lang="ru-RU" sz="1400" dirty="0" err="1"/>
              <a:t>житті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банків</a:t>
            </a:r>
            <a:r>
              <a:rPr lang="ru-RU" sz="1400" dirty="0"/>
              <a:t> не могла </a:t>
            </a:r>
            <a:r>
              <a:rPr lang="ru-RU" sz="1400" dirty="0" err="1"/>
              <a:t>обійтися</a:t>
            </a:r>
            <a:r>
              <a:rPr lang="ru-RU" sz="1400" dirty="0"/>
              <a:t> без чат-</a:t>
            </a:r>
            <a:r>
              <a:rPr lang="ru-RU" sz="1400" dirty="0" err="1"/>
              <a:t>ботів</a:t>
            </a:r>
            <a:r>
              <a:rPr lang="ru-RU" sz="1400" dirty="0"/>
              <a:t>, а фармацевтика активно </a:t>
            </a:r>
            <a:r>
              <a:rPr lang="ru-RU" sz="1400" dirty="0" err="1"/>
              <a:t>використовує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мобільні</a:t>
            </a:r>
            <a:r>
              <a:rPr lang="ru-RU" sz="1400" dirty="0"/>
              <a:t> </a:t>
            </a:r>
            <a:r>
              <a:rPr lang="ru-RU" sz="1400" dirty="0" err="1"/>
              <a:t>пристрої</a:t>
            </a:r>
            <a:r>
              <a:rPr lang="ru-RU" sz="1400" dirty="0"/>
              <a:t>. </a:t>
            </a:r>
          </a:p>
          <a:p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клієнтським</a:t>
            </a:r>
            <a:r>
              <a:rPr lang="ru-RU" sz="1400" dirty="0"/>
              <a:t> </a:t>
            </a:r>
            <a:r>
              <a:rPr lang="ru-RU" sz="1400" dirty="0" err="1"/>
              <a:t>досвідом</a:t>
            </a:r>
            <a:r>
              <a:rPr lang="ru-RU" sz="1400" dirty="0"/>
              <a:t> ми </a:t>
            </a:r>
            <a:r>
              <a:rPr lang="ru-RU" sz="1400" dirty="0" err="1"/>
              <a:t>розуміємо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взаємодію</a:t>
            </a:r>
            <a:r>
              <a:rPr lang="ru-RU" sz="1400" dirty="0"/>
              <a:t> з </a:t>
            </a:r>
            <a:r>
              <a:rPr lang="ru-RU" sz="1400" dirty="0" err="1"/>
              <a:t>компанією</a:t>
            </a:r>
            <a:r>
              <a:rPr lang="ru-RU" sz="1400" dirty="0"/>
              <a:t> </a:t>
            </a:r>
            <a:r>
              <a:rPr lang="ru-RU" sz="1400" dirty="0" err="1"/>
              <a:t>зовнішніх</a:t>
            </a:r>
            <a:r>
              <a:rPr lang="ru-RU" sz="1400" dirty="0"/>
              <a:t> </a:t>
            </a:r>
            <a:r>
              <a:rPr lang="ru-RU" sz="1400" dirty="0" err="1"/>
              <a:t>замовників</a:t>
            </a:r>
            <a:r>
              <a:rPr lang="ru-RU" sz="1400" dirty="0"/>
              <a:t>, але і </a:t>
            </a:r>
            <a:r>
              <a:rPr lang="ru-RU" sz="1400" b="1" dirty="0" err="1"/>
              <a:t>внутрішніх</a:t>
            </a:r>
            <a:r>
              <a:rPr lang="ru-RU" sz="1400" b="1" dirty="0"/>
              <a:t> </a:t>
            </a:r>
            <a:r>
              <a:rPr lang="ru-RU" sz="1400" b="1" dirty="0" err="1"/>
              <a:t>клієнтів</a:t>
            </a:r>
            <a:r>
              <a:rPr lang="ru-RU" sz="1400" dirty="0"/>
              <a:t>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процесів</a:t>
            </a:r>
            <a:r>
              <a:rPr lang="ru-RU" sz="1400" dirty="0"/>
              <a:t> </a:t>
            </a:r>
            <a:r>
              <a:rPr lang="ru-RU" sz="1400" dirty="0" err="1"/>
              <a:t>оптимізує</a:t>
            </a:r>
            <a:r>
              <a:rPr lang="ru-RU" sz="1400" dirty="0"/>
              <a:t> роботу </a:t>
            </a:r>
            <a:r>
              <a:rPr lang="ru-RU" sz="1400" dirty="0" err="1"/>
              <a:t>співробітників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,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чому</a:t>
            </a:r>
            <a:r>
              <a:rPr lang="ru-RU" sz="1400" dirty="0"/>
              <a:t> </a:t>
            </a:r>
            <a:r>
              <a:rPr lang="ru-RU" sz="1400" dirty="0" err="1"/>
              <a:t>зростає</a:t>
            </a:r>
            <a:r>
              <a:rPr lang="ru-RU" sz="1400" dirty="0"/>
              <a:t> </a:t>
            </a:r>
            <a:r>
              <a:rPr lang="ru-RU" sz="1400" dirty="0" err="1"/>
              <a:t>продуктивність</a:t>
            </a:r>
            <a:r>
              <a:rPr lang="ru-RU" sz="1400" dirty="0"/>
              <a:t> кожного </a:t>
            </a:r>
            <a:r>
              <a:rPr lang="ru-RU" sz="1400" dirty="0" err="1"/>
              <a:t>окремого</a:t>
            </a:r>
            <a:r>
              <a:rPr lang="ru-RU" sz="1400" dirty="0"/>
              <a:t> члена </a:t>
            </a:r>
            <a:r>
              <a:rPr lang="ru-RU" sz="1400" dirty="0" err="1"/>
              <a:t>команди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автоматизація</a:t>
            </a:r>
            <a:r>
              <a:rPr lang="ru-RU" sz="1400" dirty="0"/>
              <a:t> </a:t>
            </a:r>
            <a:r>
              <a:rPr lang="ru-RU" sz="1400" dirty="0" err="1"/>
              <a:t>рутинних</a:t>
            </a:r>
            <a:r>
              <a:rPr lang="ru-RU" sz="1400" dirty="0"/>
              <a:t> </a:t>
            </a:r>
            <a:r>
              <a:rPr lang="ru-RU" sz="1400" dirty="0" err="1"/>
              <a:t>операцій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часу для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справді</a:t>
            </a:r>
            <a:r>
              <a:rPr lang="ru-RU" sz="1400" dirty="0"/>
              <a:t> </a:t>
            </a:r>
            <a:r>
              <a:rPr lang="ru-RU" sz="1400" dirty="0" err="1"/>
              <a:t>важливих</a:t>
            </a:r>
            <a:r>
              <a:rPr lang="ru-RU" sz="1400" dirty="0"/>
              <a:t> і </a:t>
            </a:r>
            <a:r>
              <a:rPr lang="ru-RU" sz="1400" dirty="0" err="1"/>
              <a:t>складних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Гнучкість</a:t>
            </a:r>
            <a:r>
              <a:rPr lang="ru-RU" sz="1400" b="1" dirty="0"/>
              <a:t> і </a:t>
            </a:r>
            <a:r>
              <a:rPr lang="ru-RU" sz="1400" b="1" dirty="0" err="1"/>
              <a:t>прискорення</a:t>
            </a:r>
            <a:r>
              <a:rPr lang="ru-RU" sz="1400" b="1" dirty="0"/>
              <a:t> </a:t>
            </a:r>
            <a:r>
              <a:rPr lang="ru-RU" sz="1400" b="1" dirty="0" err="1"/>
              <a:t>бізнес-процесів</a:t>
            </a:r>
            <a:endParaRPr lang="ru-RU" sz="1400" b="1" dirty="0"/>
          </a:p>
          <a:p>
            <a:r>
              <a:rPr lang="ru-RU" sz="1400" dirty="0" err="1"/>
              <a:t>Існує</a:t>
            </a:r>
            <a:r>
              <a:rPr lang="ru-RU" sz="1400" dirty="0"/>
              <a:t> </a:t>
            </a:r>
            <a:r>
              <a:rPr lang="ru-RU" sz="1400" dirty="0" err="1"/>
              <a:t>вислів</a:t>
            </a:r>
            <a:r>
              <a:rPr lang="ru-RU" sz="1400" dirty="0"/>
              <a:t>: «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бувають</a:t>
            </a:r>
            <a:r>
              <a:rPr lang="ru-RU" sz="1400" dirty="0"/>
              <a:t> </a:t>
            </a:r>
            <a:r>
              <a:rPr lang="ru-RU" sz="1400" dirty="0" err="1"/>
              <a:t>швидкими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мертвими</a:t>
            </a:r>
            <a:r>
              <a:rPr lang="ru-RU" sz="1400" dirty="0"/>
              <a:t>». В </a:t>
            </a:r>
            <a:r>
              <a:rPr lang="ru-RU" sz="1400" dirty="0" err="1"/>
              <a:t>умовах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ця</a:t>
            </a:r>
            <a:r>
              <a:rPr lang="ru-RU" sz="1400" dirty="0"/>
              <a:t> фраза </a:t>
            </a:r>
            <a:r>
              <a:rPr lang="ru-RU" sz="1400" dirty="0" err="1"/>
              <a:t>набуває</a:t>
            </a:r>
            <a:r>
              <a:rPr lang="ru-RU" sz="1400" dirty="0"/>
              <a:t> </a:t>
            </a:r>
            <a:r>
              <a:rPr lang="ru-RU" sz="1400" dirty="0" err="1"/>
              <a:t>дедалі</a:t>
            </a:r>
            <a:r>
              <a:rPr lang="ru-RU" sz="1400" dirty="0"/>
              <a:t> </a:t>
            </a:r>
            <a:r>
              <a:rPr lang="ru-RU" sz="1400" dirty="0" err="1"/>
              <a:t>більшої</a:t>
            </a:r>
            <a:r>
              <a:rPr lang="ru-RU" sz="1400" dirty="0"/>
              <a:t> </a:t>
            </a:r>
            <a:r>
              <a:rPr lang="ru-RU" sz="1400" dirty="0" err="1"/>
              <a:t>актуальності</a:t>
            </a:r>
            <a:r>
              <a:rPr lang="ru-RU" sz="1400" dirty="0"/>
              <a:t>: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підприємство</a:t>
            </a:r>
            <a:r>
              <a:rPr lang="ru-RU" sz="1400" dirty="0"/>
              <a:t> не </a:t>
            </a:r>
            <a:r>
              <a:rPr lang="ru-RU" sz="1400" dirty="0" err="1"/>
              <a:t>використовує</a:t>
            </a:r>
            <a:r>
              <a:rPr lang="ru-RU" sz="1400" dirty="0"/>
              <a:t>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сучасних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, не </a:t>
            </a:r>
            <a:r>
              <a:rPr lang="ru-RU" sz="1400" dirty="0" err="1"/>
              <a:t>адаптується</a:t>
            </a:r>
            <a:r>
              <a:rPr lang="ru-RU" sz="1400" dirty="0"/>
              <a:t> до </a:t>
            </a:r>
            <a:r>
              <a:rPr lang="ru-RU" sz="1400" dirty="0" err="1"/>
              <a:t>божевільного</a:t>
            </a:r>
            <a:r>
              <a:rPr lang="ru-RU" sz="1400" dirty="0"/>
              <a:t> темпу та </a:t>
            </a:r>
            <a:r>
              <a:rPr lang="ru-RU" sz="1400" dirty="0" err="1"/>
              <a:t>особливостей</a:t>
            </a:r>
            <a:r>
              <a:rPr lang="ru-RU" sz="1400" dirty="0"/>
              <a:t> </a:t>
            </a:r>
            <a:r>
              <a:rPr lang="ru-RU" sz="1400" dirty="0" err="1"/>
              <a:t>ведення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воно</a:t>
            </a:r>
            <a:r>
              <a:rPr lang="ru-RU" sz="1400" dirty="0"/>
              <a:t> не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ru-RU" sz="1400" dirty="0" err="1"/>
              <a:t>конкурувати</a:t>
            </a:r>
            <a:r>
              <a:rPr lang="ru-RU" sz="1400" dirty="0"/>
              <a:t> з </a:t>
            </a:r>
            <a:r>
              <a:rPr lang="ru-RU" sz="1400" dirty="0" err="1"/>
              <a:t>тими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робить</a:t>
            </a:r>
            <a:r>
              <a:rPr lang="ru-RU" sz="1400" dirty="0"/>
              <a:t>. </a:t>
            </a:r>
          </a:p>
          <a:p>
            <a:r>
              <a:rPr lang="ru-RU" sz="1400" dirty="0" err="1"/>
              <a:t>Щоб</a:t>
            </a:r>
            <a:r>
              <a:rPr lang="ru-RU" sz="1400" dirty="0"/>
              <a:t> бути </a:t>
            </a:r>
            <a:r>
              <a:rPr lang="ru-RU" sz="1400" dirty="0" err="1"/>
              <a:t>успішним</a:t>
            </a:r>
            <a:r>
              <a:rPr lang="ru-RU" sz="1400" dirty="0"/>
              <a:t>, </a:t>
            </a:r>
            <a:r>
              <a:rPr lang="ru-RU" sz="1400" dirty="0" err="1"/>
              <a:t>потрібно</a:t>
            </a:r>
            <a:r>
              <a:rPr lang="ru-RU" sz="1400" dirty="0"/>
              <a:t> бути </a:t>
            </a:r>
            <a:r>
              <a:rPr lang="ru-RU" sz="1400" dirty="0" err="1"/>
              <a:t>швидким</a:t>
            </a:r>
            <a:r>
              <a:rPr lang="ru-RU" sz="1400" dirty="0"/>
              <a:t> і </a:t>
            </a:r>
            <a:r>
              <a:rPr lang="ru-RU" sz="1400" dirty="0" err="1"/>
              <a:t>гнучким</a:t>
            </a:r>
            <a:r>
              <a:rPr lang="ru-RU" sz="1400" dirty="0"/>
              <a:t>: </a:t>
            </a:r>
            <a:r>
              <a:rPr lang="ru-RU" sz="1400" dirty="0" err="1"/>
              <a:t>змінюватися</a:t>
            </a:r>
            <a:r>
              <a:rPr lang="ru-RU" sz="1400" dirty="0"/>
              <a:t> не </a:t>
            </a:r>
            <a:r>
              <a:rPr lang="ru-RU" sz="1400" dirty="0" err="1"/>
              <a:t>тоді</a:t>
            </a:r>
            <a:r>
              <a:rPr lang="ru-RU" sz="1400" dirty="0"/>
              <a:t>, коли є </a:t>
            </a:r>
            <a:r>
              <a:rPr lang="ru-RU" sz="1400" dirty="0" err="1"/>
              <a:t>можливість</a:t>
            </a:r>
            <a:r>
              <a:rPr lang="ru-RU" sz="1400" dirty="0"/>
              <a:t>, а коли є потреба. </a:t>
            </a:r>
            <a:r>
              <a:rPr lang="ru-RU" sz="1400" b="1" dirty="0" err="1"/>
              <a:t>Цифрова</a:t>
            </a:r>
            <a:r>
              <a:rPr lang="ru-RU" sz="1400" b="1" dirty="0"/>
              <a:t> </a:t>
            </a:r>
            <a:r>
              <a:rPr lang="ru-RU" sz="1400" b="1" dirty="0" err="1"/>
              <a:t>трансформація</a:t>
            </a:r>
            <a:r>
              <a:rPr lang="ru-RU" sz="1400" b="1" dirty="0"/>
              <a:t> </a:t>
            </a:r>
            <a:r>
              <a:rPr lang="ru-RU" sz="1400" b="1" dirty="0" err="1"/>
              <a:t>бізнес-процесів</a:t>
            </a:r>
            <a:r>
              <a:rPr lang="ru-RU" sz="1400" dirty="0"/>
              <a:t> </a:t>
            </a:r>
            <a:r>
              <a:rPr lang="ru-RU" sz="1400" dirty="0" err="1"/>
              <a:t>спрямована</a:t>
            </a:r>
            <a:r>
              <a:rPr lang="ru-RU" sz="1400" dirty="0"/>
              <a:t> на те,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оперативно </a:t>
            </a:r>
            <a:r>
              <a:rPr lang="ru-RU" sz="1400" dirty="0" err="1"/>
              <a:t>ухвалювали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блискавично</a:t>
            </a:r>
            <a:r>
              <a:rPr lang="ru-RU" sz="1400" dirty="0"/>
              <a:t> </a:t>
            </a:r>
            <a:r>
              <a:rPr lang="ru-RU" sz="1400" dirty="0" err="1"/>
              <a:t>адаптували</a:t>
            </a:r>
            <a:r>
              <a:rPr lang="ru-RU" sz="1400" dirty="0"/>
              <a:t> роботу до </a:t>
            </a:r>
            <a:r>
              <a:rPr lang="ru-RU" sz="1400" dirty="0" err="1"/>
              <a:t>вимог</a:t>
            </a:r>
            <a:r>
              <a:rPr lang="ru-RU" sz="1400" dirty="0"/>
              <a:t> поточного моменту та </a:t>
            </a:r>
            <a:r>
              <a:rPr lang="ru-RU" sz="1400" dirty="0" err="1"/>
              <a:t>задовольняли</a:t>
            </a:r>
            <a:r>
              <a:rPr lang="ru-RU" sz="1400" dirty="0"/>
              <a:t> потреби </a:t>
            </a:r>
            <a:r>
              <a:rPr lang="ru-RU" sz="1400" dirty="0" err="1"/>
              <a:t>клієнтів</a:t>
            </a:r>
            <a:r>
              <a:rPr lang="ru-RU" sz="1400" dirty="0"/>
              <a:t>. 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b="1" dirty="0" err="1"/>
              <a:t>Інноваційні</a:t>
            </a:r>
            <a:r>
              <a:rPr lang="ru-RU" sz="1400" b="1" dirty="0"/>
              <a:t> </a:t>
            </a:r>
            <a:r>
              <a:rPr lang="ru-RU" sz="1400" b="1" dirty="0" err="1"/>
              <a:t>можливості</a:t>
            </a:r>
            <a:r>
              <a:rPr lang="ru-RU" sz="1400" b="1" dirty="0"/>
              <a:t> для </a:t>
            </a:r>
            <a:r>
              <a:rPr lang="ru-RU" sz="1400" b="1" dirty="0" err="1"/>
              <a:t>розвитку</a:t>
            </a:r>
            <a:r>
              <a:rPr lang="ru-RU" sz="1400" b="1" dirty="0"/>
              <a:t> </a:t>
            </a:r>
            <a:r>
              <a:rPr lang="ru-RU" sz="1400" b="1" dirty="0" err="1"/>
              <a:t>бізнесу</a:t>
            </a:r>
            <a:endParaRPr lang="ru-RU" sz="1400" b="1" dirty="0"/>
          </a:p>
          <a:p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 </a:t>
            </a:r>
            <a:r>
              <a:rPr lang="ru-RU" sz="1400" dirty="0" err="1"/>
              <a:t>відкриває</a:t>
            </a:r>
            <a:r>
              <a:rPr lang="ru-RU" sz="1400" dirty="0"/>
              <a:t> дорогу до </a:t>
            </a:r>
            <a:r>
              <a:rPr lang="ru-RU" sz="1400" dirty="0" err="1"/>
              <a:t>інноваційних</a:t>
            </a:r>
            <a:r>
              <a:rPr lang="ru-RU" sz="1400" dirty="0"/>
              <a:t> </a:t>
            </a:r>
            <a:r>
              <a:rPr lang="ru-RU" sz="1400" dirty="0" err="1"/>
              <a:t>способів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:</a:t>
            </a:r>
          </a:p>
          <a:p>
            <a:r>
              <a:rPr lang="ru-RU" sz="1400" b="1" dirty="0" err="1"/>
              <a:t>Хмарні</a:t>
            </a:r>
            <a:r>
              <a:rPr lang="ru-RU" sz="1400" b="1" dirty="0"/>
              <a:t> </a:t>
            </a:r>
            <a:r>
              <a:rPr lang="ru-RU" sz="1400" b="1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 над одним проектом </a:t>
            </a:r>
            <a:r>
              <a:rPr lang="ru-RU" sz="1400" dirty="0" err="1"/>
              <a:t>кільком</a:t>
            </a:r>
            <a:r>
              <a:rPr lang="ru-RU" sz="1400" dirty="0"/>
              <a:t> командам </a:t>
            </a:r>
            <a:r>
              <a:rPr lang="ru-RU" sz="1400" dirty="0" err="1"/>
              <a:t>одночасно</a:t>
            </a:r>
            <a:r>
              <a:rPr lang="ru-RU" sz="1400" dirty="0"/>
              <a:t> та </a:t>
            </a:r>
            <a:r>
              <a:rPr lang="ru-RU" sz="1400" dirty="0" err="1"/>
              <a:t>ефективно</a:t>
            </a:r>
            <a:r>
              <a:rPr lang="ru-RU" sz="1400" dirty="0"/>
              <a:t> </a:t>
            </a:r>
            <a:r>
              <a:rPr lang="ru-RU" sz="1400" dirty="0" err="1"/>
              <a:t>використовувати</a:t>
            </a:r>
            <a:r>
              <a:rPr lang="ru-RU" sz="1400" dirty="0"/>
              <a:t> </a:t>
            </a:r>
            <a:r>
              <a:rPr lang="ru-RU" sz="1400" dirty="0" err="1"/>
              <a:t>ресурси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</a:p>
          <a:p>
            <a:r>
              <a:rPr lang="ru-RU" sz="1400" dirty="0" err="1"/>
              <a:t>Використовуючи</a:t>
            </a:r>
            <a:r>
              <a:rPr lang="ru-RU" sz="1400" dirty="0"/>
              <a:t> </a:t>
            </a:r>
            <a:r>
              <a:rPr lang="ru-RU" sz="1400" dirty="0" err="1"/>
              <a:t>стратегію</a:t>
            </a:r>
            <a:r>
              <a:rPr lang="ru-RU" sz="1400" dirty="0"/>
              <a:t> </a:t>
            </a:r>
            <a:r>
              <a:rPr lang="en-US" sz="1400" b="1" dirty="0"/>
              <a:t>Mobile First</a:t>
            </a:r>
            <a:r>
              <a:rPr lang="en-US" sz="1400" dirty="0"/>
              <a:t>,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отримують</a:t>
            </a:r>
            <a:r>
              <a:rPr lang="ru-RU" sz="1400" dirty="0"/>
              <a:t> і </a:t>
            </a:r>
            <a:r>
              <a:rPr lang="ru-RU" sz="1400" dirty="0" err="1"/>
              <a:t>монетизують</a:t>
            </a:r>
            <a:r>
              <a:rPr lang="ru-RU" sz="1400" dirty="0"/>
              <a:t> </a:t>
            </a:r>
            <a:r>
              <a:rPr lang="ru-RU" sz="1400" dirty="0" err="1"/>
              <a:t>мобільний</a:t>
            </a:r>
            <a:r>
              <a:rPr lang="ru-RU" sz="1400" dirty="0"/>
              <a:t> </a:t>
            </a:r>
            <a:r>
              <a:rPr lang="ru-RU" sz="1400" dirty="0" err="1"/>
              <a:t>трафік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за </a:t>
            </a:r>
            <a:r>
              <a:rPr lang="ru-RU" sz="1400" dirty="0" err="1"/>
              <a:t>своїми</a:t>
            </a:r>
            <a:r>
              <a:rPr lang="ru-RU" sz="1400" dirty="0"/>
              <a:t> </a:t>
            </a:r>
            <a:r>
              <a:rPr lang="ru-RU" sz="1400" dirty="0" err="1"/>
              <a:t>показниками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наздогнав</a:t>
            </a:r>
            <a:r>
              <a:rPr lang="ru-RU" sz="1400" dirty="0"/>
              <a:t> </a:t>
            </a:r>
            <a:r>
              <a:rPr lang="ru-RU" sz="1400" dirty="0" err="1"/>
              <a:t>трафік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стаціонарних</a:t>
            </a:r>
            <a:r>
              <a:rPr lang="ru-RU" sz="1400" dirty="0"/>
              <a:t> </a:t>
            </a:r>
            <a:r>
              <a:rPr lang="ru-RU" sz="1400" dirty="0" err="1"/>
              <a:t>пристроїв</a:t>
            </a:r>
            <a:r>
              <a:rPr lang="ru-RU" sz="1400" dirty="0"/>
              <a:t>. </a:t>
            </a:r>
          </a:p>
          <a:p>
            <a:r>
              <a:rPr lang="ru-RU" sz="1400" b="1" dirty="0" err="1"/>
              <a:t>Готові</a:t>
            </a:r>
            <a:r>
              <a:rPr lang="ru-RU" sz="1400" b="1" dirty="0"/>
              <a:t> </a:t>
            </a:r>
            <a:r>
              <a:rPr lang="ru-RU" sz="1400" b="1" dirty="0" err="1"/>
              <a:t>рішення</a:t>
            </a:r>
            <a:r>
              <a:rPr lang="ru-RU" sz="1400" dirty="0"/>
              <a:t> </a:t>
            </a:r>
            <a:r>
              <a:rPr lang="ru-RU" sz="1400" dirty="0" err="1"/>
              <a:t>дозволяють</a:t>
            </a:r>
            <a:r>
              <a:rPr lang="ru-RU" sz="1400" dirty="0"/>
              <a:t> </a:t>
            </a:r>
            <a:r>
              <a:rPr lang="ru-RU" sz="1400" dirty="0" err="1"/>
              <a:t>заощаджувати</a:t>
            </a:r>
            <a:r>
              <a:rPr lang="ru-RU" sz="1400" dirty="0"/>
              <a:t> час на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завдань</a:t>
            </a:r>
            <a:r>
              <a:rPr lang="ru-RU" sz="1400" dirty="0"/>
              <a:t>. </a:t>
            </a:r>
            <a:r>
              <a:rPr lang="ru-RU" sz="1400" dirty="0" err="1"/>
              <a:t>Різні</a:t>
            </a:r>
            <a:r>
              <a:rPr lang="ru-RU" sz="1400" dirty="0"/>
              <a:t> </a:t>
            </a:r>
            <a:r>
              <a:rPr lang="ru-RU" sz="1400" dirty="0" err="1"/>
              <a:t>програми</a:t>
            </a:r>
            <a:r>
              <a:rPr lang="ru-RU" sz="1400" dirty="0"/>
              <a:t>, </a:t>
            </a:r>
            <a:r>
              <a:rPr lang="ru-RU" sz="1400" dirty="0" err="1"/>
              <a:t>розширення</a:t>
            </a:r>
            <a:r>
              <a:rPr lang="ru-RU" sz="1400" dirty="0"/>
              <a:t> та </a:t>
            </a:r>
            <a:r>
              <a:rPr lang="ru-RU" sz="1400" dirty="0" err="1"/>
              <a:t>конектори</a:t>
            </a:r>
            <a:r>
              <a:rPr lang="ru-RU" sz="1400" dirty="0"/>
              <a:t> </a:t>
            </a:r>
            <a:r>
              <a:rPr lang="ru-RU" sz="1400" dirty="0" err="1"/>
              <a:t>оптимізують</a:t>
            </a:r>
            <a:r>
              <a:rPr lang="ru-RU" sz="1400" dirty="0"/>
              <a:t> роботу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мінімальними</a:t>
            </a:r>
            <a:r>
              <a:rPr lang="ru-RU" sz="1400" dirty="0"/>
              <a:t> </a:t>
            </a:r>
            <a:r>
              <a:rPr lang="ru-RU" sz="1400" dirty="0" err="1"/>
              <a:t>витратами</a:t>
            </a:r>
            <a:r>
              <a:rPr lang="ru-RU" sz="1400" dirty="0"/>
              <a:t> часу на </a:t>
            </a:r>
            <a:r>
              <a:rPr lang="ru-RU" sz="1400" dirty="0" err="1"/>
              <a:t>їхнє</a:t>
            </a:r>
            <a:r>
              <a:rPr lang="ru-RU" sz="1400" dirty="0"/>
              <a:t> </a:t>
            </a:r>
            <a:r>
              <a:rPr lang="ru-RU" sz="1400" dirty="0" err="1"/>
              <a:t>впровадження</a:t>
            </a:r>
            <a:r>
              <a:rPr lang="ru-RU" sz="1400" dirty="0"/>
              <a:t> та </a:t>
            </a:r>
            <a:r>
              <a:rPr lang="ru-RU" sz="1400" dirty="0" err="1"/>
              <a:t>адаптацію</a:t>
            </a:r>
            <a:r>
              <a:rPr lang="ru-RU" sz="1400" dirty="0"/>
              <a:t>. </a:t>
            </a:r>
          </a:p>
          <a:p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та </a:t>
            </a:r>
            <a:r>
              <a:rPr lang="ru-RU" sz="1400" dirty="0" err="1"/>
              <a:t>інші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зробили</a:t>
            </a:r>
            <a:r>
              <a:rPr lang="ru-RU" sz="1400" dirty="0"/>
              <a:t> </a:t>
            </a:r>
            <a:r>
              <a:rPr lang="ru-RU" sz="1400" dirty="0" err="1"/>
              <a:t>поріг</a:t>
            </a:r>
            <a:r>
              <a:rPr lang="ru-RU" sz="1400" dirty="0"/>
              <a:t> входу до </a:t>
            </a:r>
            <a:r>
              <a:rPr lang="ru-RU" sz="1400" dirty="0" err="1"/>
              <a:t>багатьох</a:t>
            </a:r>
            <a:r>
              <a:rPr lang="ru-RU" sz="1400" dirty="0"/>
              <a:t> сфер </a:t>
            </a:r>
            <a:r>
              <a:rPr lang="ru-RU" sz="1400" dirty="0" err="1"/>
              <a:t>нижче</a:t>
            </a:r>
            <a:r>
              <a:rPr lang="ru-RU" sz="1400" dirty="0"/>
              <a:t>. </a:t>
            </a:r>
            <a:r>
              <a:rPr lang="ru-RU" sz="1400" dirty="0" err="1"/>
              <a:t>Запустити</a:t>
            </a:r>
            <a:r>
              <a:rPr lang="ru-RU" sz="1400" dirty="0"/>
              <a:t> </a:t>
            </a:r>
            <a:r>
              <a:rPr lang="ru-RU" sz="1400" dirty="0" err="1"/>
              <a:t>власний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і </a:t>
            </a:r>
            <a:r>
              <a:rPr lang="ru-RU" sz="1400" dirty="0" err="1"/>
              <a:t>розвивати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стало </a:t>
            </a:r>
            <a:r>
              <a:rPr lang="ru-RU" sz="1400" dirty="0" err="1"/>
              <a:t>простіше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величезній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інструментів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галузей</a:t>
            </a:r>
            <a:r>
              <a:rPr lang="ru-RU" sz="1400" dirty="0"/>
              <a:t> і </a:t>
            </a:r>
            <a:r>
              <a:rPr lang="ru-RU" sz="1400" dirty="0" err="1"/>
              <a:t>підприємств</a:t>
            </a:r>
            <a:r>
              <a:rPr lang="ru-RU" sz="1400" dirty="0"/>
              <a:t>. </a:t>
            </a:r>
          </a:p>
          <a:p>
            <a:r>
              <a:rPr lang="ru-RU" sz="1400" b="1" dirty="0" err="1"/>
              <a:t>Використання</a:t>
            </a:r>
            <a:r>
              <a:rPr lang="ru-RU" sz="1400" b="1" dirty="0"/>
              <a:t> </a:t>
            </a:r>
            <a:r>
              <a:rPr lang="ru-RU" sz="1400" b="1" dirty="0" err="1"/>
              <a:t>сучасних</a:t>
            </a:r>
            <a:r>
              <a:rPr lang="ru-RU" sz="1400" b="1" dirty="0"/>
              <a:t> </a:t>
            </a:r>
            <a:r>
              <a:rPr lang="ru-RU" sz="1400" b="1" dirty="0" err="1"/>
              <a:t>технологій</a:t>
            </a:r>
            <a:r>
              <a:rPr lang="ru-RU" sz="1400" b="1" dirty="0"/>
              <a:t> для </a:t>
            </a:r>
            <a:r>
              <a:rPr lang="ru-RU" sz="1400" b="1" dirty="0" err="1"/>
              <a:t>роботи</a:t>
            </a:r>
            <a:r>
              <a:rPr lang="ru-RU" sz="1400" b="1" dirty="0"/>
              <a:t> з </a:t>
            </a:r>
            <a:r>
              <a:rPr lang="ru-RU" sz="1400" b="1" dirty="0" err="1"/>
              <a:t>даними</a:t>
            </a:r>
            <a:endParaRPr lang="ru-RU" sz="1400" b="1" dirty="0"/>
          </a:p>
          <a:p>
            <a:r>
              <a:rPr lang="ru-RU" sz="1400" dirty="0" err="1"/>
              <a:t>Інформація</a:t>
            </a:r>
            <a:r>
              <a:rPr lang="ru-RU" sz="1400" dirty="0"/>
              <a:t> - </a:t>
            </a:r>
            <a:r>
              <a:rPr lang="ru-RU" sz="1400" dirty="0" err="1"/>
              <a:t>ключовий</a:t>
            </a:r>
            <a:r>
              <a:rPr lang="ru-RU" sz="1400" dirty="0"/>
              <a:t> ресурс у </a:t>
            </a:r>
            <a:r>
              <a:rPr lang="ru-RU" sz="1400" dirty="0" err="1"/>
              <a:t>сучасному</a:t>
            </a:r>
            <a:r>
              <a:rPr lang="ru-RU" sz="1400" dirty="0"/>
              <a:t> </a:t>
            </a:r>
            <a:r>
              <a:rPr lang="ru-RU" sz="1400" dirty="0" err="1"/>
              <a:t>світі</a:t>
            </a:r>
            <a:r>
              <a:rPr lang="ru-RU" sz="1400" dirty="0"/>
              <a:t>. </a:t>
            </a:r>
            <a:r>
              <a:rPr lang="ru-RU" sz="1400" dirty="0" err="1"/>
              <a:t>Щомиті</a:t>
            </a:r>
            <a:r>
              <a:rPr lang="ru-RU" sz="1400" dirty="0"/>
              <a:t> </a:t>
            </a:r>
            <a:r>
              <a:rPr lang="ru-RU" sz="1400" dirty="0" err="1"/>
              <a:t>людство</a:t>
            </a:r>
            <a:r>
              <a:rPr lang="ru-RU" sz="1400" dirty="0"/>
              <a:t> </a:t>
            </a:r>
            <a:r>
              <a:rPr lang="ru-RU" sz="1400" dirty="0" err="1"/>
              <a:t>генерує</a:t>
            </a:r>
            <a:r>
              <a:rPr lang="ru-RU" sz="1400" dirty="0"/>
              <a:t> </a:t>
            </a:r>
            <a:r>
              <a:rPr lang="ru-RU" sz="1400" dirty="0" err="1"/>
              <a:t>величезні</a:t>
            </a:r>
            <a:r>
              <a:rPr lang="ru-RU" sz="1400" dirty="0"/>
              <a:t> </a:t>
            </a:r>
            <a:r>
              <a:rPr lang="ru-RU" sz="1400" dirty="0" err="1"/>
              <a:t>масиви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даних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в </a:t>
            </a:r>
            <a:r>
              <a:rPr lang="ru-RU" sz="1400" dirty="0" err="1"/>
              <a:t>сховищах</a:t>
            </a:r>
            <a:r>
              <a:rPr lang="ru-RU" sz="1400" dirty="0"/>
              <a:t>, а й </a:t>
            </a:r>
            <a:r>
              <a:rPr lang="ru-RU" sz="1400" dirty="0" err="1"/>
              <a:t>допомагають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вести </a:t>
            </a:r>
            <a:r>
              <a:rPr lang="ru-RU" sz="1400" dirty="0" err="1"/>
              <a:t>бізнес</a:t>
            </a:r>
            <a:r>
              <a:rPr lang="ru-RU" sz="1400" dirty="0"/>
              <a:t>.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скористатися</a:t>
            </a:r>
            <a:r>
              <a:rPr lang="ru-RU" sz="1400" dirty="0"/>
              <a:t> </a:t>
            </a:r>
            <a:r>
              <a:rPr lang="ru-RU" sz="1400" dirty="0" err="1"/>
              <a:t>всіма</a:t>
            </a:r>
            <a:r>
              <a:rPr lang="ru-RU" sz="1400" dirty="0"/>
              <a:t> </a:t>
            </a:r>
            <a:r>
              <a:rPr lang="ru-RU" sz="1400" dirty="0" err="1"/>
              <a:t>можливостями</a:t>
            </a:r>
            <a:r>
              <a:rPr lang="ru-RU" sz="1400" dirty="0"/>
              <a:t> </a:t>
            </a:r>
            <a:r>
              <a:rPr lang="ru-RU" sz="1400" dirty="0" err="1"/>
              <a:t>доступної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b="1" dirty="0" err="1"/>
              <a:t>акумулювати</a:t>
            </a:r>
            <a:r>
              <a:rPr lang="ru-RU" sz="1400" b="1" dirty="0"/>
              <a:t>, </a:t>
            </a:r>
            <a:r>
              <a:rPr lang="ru-RU" sz="1400" b="1" dirty="0" err="1"/>
              <a:t>структурувати</a:t>
            </a:r>
            <a:r>
              <a:rPr lang="ru-RU" sz="1400" b="1" dirty="0"/>
              <a:t> та </a:t>
            </a:r>
            <a:r>
              <a:rPr lang="ru-RU" sz="1400" b="1" dirty="0" err="1"/>
              <a:t>аналізувати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1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трансформація</a:t>
            </a:r>
            <a:r>
              <a:rPr lang="ru-RU" sz="1400" dirty="0"/>
              <a:t> </a:t>
            </a:r>
            <a:r>
              <a:rPr lang="ru-RU" sz="1400" dirty="0" err="1"/>
              <a:t>підприємства</a:t>
            </a:r>
            <a:r>
              <a:rPr lang="ru-RU" sz="1400" dirty="0"/>
              <a:t> </a:t>
            </a:r>
            <a:r>
              <a:rPr lang="ru-RU" sz="1400" dirty="0" err="1"/>
              <a:t>сприяє</a:t>
            </a:r>
            <a:r>
              <a:rPr lang="ru-RU" sz="1400" dirty="0"/>
              <a:t> </a:t>
            </a:r>
            <a:r>
              <a:rPr lang="ru-RU" sz="1400" dirty="0" err="1"/>
              <a:t>цьому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прогресивним</a:t>
            </a:r>
            <a:r>
              <a:rPr lang="ru-RU" sz="1400" dirty="0"/>
              <a:t> </a:t>
            </a:r>
            <a:r>
              <a:rPr lang="ru-RU" sz="1400" dirty="0" err="1"/>
              <a:t>технологіям</a:t>
            </a:r>
            <a:r>
              <a:rPr lang="ru-RU" sz="1400" dirty="0"/>
              <a:t>,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en-US" sz="1400" dirty="0"/>
              <a:t>Big Data (</a:t>
            </a:r>
            <a:r>
              <a:rPr lang="ru-RU" sz="1400" dirty="0" err="1"/>
              <a:t>великі</a:t>
            </a:r>
            <a:r>
              <a:rPr lang="ru-RU" sz="1400" dirty="0"/>
              <a:t> </a:t>
            </a:r>
            <a:r>
              <a:rPr lang="ru-RU" sz="1400" dirty="0" err="1"/>
              <a:t>дані</a:t>
            </a:r>
            <a:r>
              <a:rPr lang="ru-RU" sz="1400" dirty="0"/>
              <a:t>)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en-US" sz="1400" dirty="0"/>
              <a:t>Artificial Intelligence (AI, 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). Вони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обробку</a:t>
            </a:r>
            <a:r>
              <a:rPr lang="ru-RU" sz="1400" dirty="0"/>
              <a:t> </a:t>
            </a:r>
            <a:r>
              <a:rPr lang="ru-RU" sz="1400" dirty="0" err="1"/>
              <a:t>потоків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, на </a:t>
            </a:r>
            <a:r>
              <a:rPr lang="ru-RU" sz="1400" dirty="0" err="1"/>
              <a:t>підставі</a:t>
            </a:r>
            <a:r>
              <a:rPr lang="ru-RU" sz="1400" dirty="0"/>
              <a:t> </a:t>
            </a:r>
            <a:r>
              <a:rPr lang="ru-RU" sz="1400" dirty="0" err="1"/>
              <a:t>якої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ухвалювати</a:t>
            </a:r>
            <a:r>
              <a:rPr lang="ru-RU" sz="1400" dirty="0"/>
              <a:t> </a:t>
            </a:r>
            <a:r>
              <a:rPr lang="ru-RU" sz="1400" dirty="0" err="1"/>
              <a:t>рішення</a:t>
            </a:r>
            <a:r>
              <a:rPr lang="ru-RU" sz="1400" dirty="0"/>
              <a:t>, </a:t>
            </a:r>
            <a:r>
              <a:rPr lang="ru-RU" sz="1400" dirty="0" err="1"/>
              <a:t>адаптувати</a:t>
            </a:r>
            <a:r>
              <a:rPr lang="ru-RU" sz="1400" dirty="0"/>
              <a:t> </a:t>
            </a:r>
            <a:r>
              <a:rPr lang="ru-RU" sz="1400" dirty="0" err="1"/>
              <a:t>пропозиції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</a:t>
            </a:r>
            <a:r>
              <a:rPr lang="ru-RU" sz="1400" dirty="0" err="1"/>
              <a:t>конкретних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і </a:t>
            </a:r>
            <a:r>
              <a:rPr lang="ru-RU" sz="1400" dirty="0" err="1"/>
              <a:t>прогнозувати</a:t>
            </a:r>
            <a:r>
              <a:rPr lang="ru-RU" sz="1400" dirty="0"/>
              <a:t> </a:t>
            </a:r>
            <a:r>
              <a:rPr lang="ru-RU" sz="1400" dirty="0" err="1"/>
              <a:t>їхню</a:t>
            </a:r>
            <a:r>
              <a:rPr lang="ru-RU" sz="1400" dirty="0"/>
              <a:t> </a:t>
            </a:r>
            <a:r>
              <a:rPr lang="ru-RU" sz="1400" dirty="0" err="1"/>
              <a:t>поведінку</a:t>
            </a:r>
            <a:r>
              <a:rPr lang="ru-RU" sz="1400" dirty="0" smtClean="0"/>
              <a:t>.</a:t>
            </a:r>
          </a:p>
          <a:p>
            <a:r>
              <a:rPr lang="ru-RU" sz="1400" b="1" dirty="0"/>
              <a:t>Партнерство і </a:t>
            </a:r>
            <a:r>
              <a:rPr lang="ru-RU" sz="1400" b="1" dirty="0" err="1"/>
              <a:t>співробітництво</a:t>
            </a:r>
            <a:endParaRPr lang="ru-RU" sz="1400" b="1" dirty="0"/>
          </a:p>
          <a:p>
            <a:r>
              <a:rPr lang="ru-RU" sz="1400" dirty="0" err="1"/>
              <a:t>Важко</a:t>
            </a:r>
            <a:r>
              <a:rPr lang="ru-RU" sz="1400" dirty="0"/>
              <a:t> </a:t>
            </a:r>
            <a:r>
              <a:rPr lang="ru-RU" sz="1400" dirty="0" err="1"/>
              <a:t>уявити</a:t>
            </a:r>
            <a:r>
              <a:rPr lang="ru-RU" sz="1400" dirty="0"/>
              <a:t> </a:t>
            </a:r>
            <a:r>
              <a:rPr lang="ru-RU" sz="1400" dirty="0" err="1"/>
              <a:t>успішний</a:t>
            </a:r>
            <a:r>
              <a:rPr lang="ru-RU" sz="1400" dirty="0"/>
              <a:t> </a:t>
            </a:r>
            <a:r>
              <a:rPr lang="ru-RU" sz="1400" dirty="0" err="1"/>
              <a:t>сучасний</a:t>
            </a:r>
            <a:r>
              <a:rPr lang="ru-RU" sz="1400" dirty="0"/>
              <a:t> </a:t>
            </a:r>
            <a:r>
              <a:rPr lang="ru-RU" sz="1400" dirty="0" err="1"/>
              <a:t>бізнес</a:t>
            </a:r>
            <a:r>
              <a:rPr lang="ru-RU" sz="1400" dirty="0"/>
              <a:t> без </a:t>
            </a:r>
            <a:r>
              <a:rPr lang="ru-RU" sz="1400" dirty="0" err="1"/>
              <a:t>партнерів</a:t>
            </a:r>
            <a:r>
              <a:rPr lang="ru-RU" sz="1400" dirty="0"/>
              <a:t>.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створює</a:t>
            </a:r>
            <a:r>
              <a:rPr lang="ru-RU" sz="1400" dirty="0"/>
              <a:t> </a:t>
            </a:r>
            <a:r>
              <a:rPr lang="ru-RU" sz="1400" dirty="0" err="1"/>
              <a:t>нові</a:t>
            </a:r>
            <a:r>
              <a:rPr lang="ru-RU" sz="1400" dirty="0"/>
              <a:t> </a:t>
            </a:r>
            <a:r>
              <a:rPr lang="ru-RU" sz="1400" b="1" dirty="0" err="1"/>
              <a:t>можливості</a:t>
            </a:r>
            <a:r>
              <a:rPr lang="ru-RU" sz="1400" b="1" dirty="0"/>
              <a:t> для </a:t>
            </a:r>
            <a:r>
              <a:rPr lang="ru-RU" sz="1400" b="1" dirty="0" err="1"/>
              <a:t>співпраці</a:t>
            </a:r>
            <a:r>
              <a:rPr lang="ru-RU" sz="1400" dirty="0"/>
              <a:t> з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компаніями</a:t>
            </a:r>
            <a:r>
              <a:rPr lang="ru-RU" sz="1400" dirty="0"/>
              <a:t> - і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можливості</a:t>
            </a:r>
            <a:r>
              <a:rPr lang="ru-RU" sz="1400" dirty="0"/>
              <a:t> </a:t>
            </a:r>
            <a:r>
              <a:rPr lang="ru-RU" sz="1400" dirty="0" err="1"/>
              <a:t>справді</a:t>
            </a:r>
            <a:r>
              <a:rPr lang="ru-RU" sz="1400" dirty="0"/>
              <a:t> </a:t>
            </a:r>
            <a:r>
              <a:rPr lang="ru-RU" sz="1400" dirty="0" err="1"/>
              <a:t>дивують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сучасним</a:t>
            </a:r>
            <a:r>
              <a:rPr lang="ru-RU" sz="1400" dirty="0"/>
              <a:t> </a:t>
            </a:r>
            <a:r>
              <a:rPr lang="ru-RU" sz="1400" dirty="0" err="1"/>
              <a:t>технологіям</a:t>
            </a:r>
            <a:r>
              <a:rPr lang="ru-RU" sz="1400" dirty="0"/>
              <a:t> </a:t>
            </a:r>
            <a:r>
              <a:rPr lang="ru-RU" sz="1400" dirty="0" err="1"/>
              <a:t>географія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не є </a:t>
            </a:r>
            <a:r>
              <a:rPr lang="ru-RU" sz="1400" dirty="0" err="1"/>
              <a:t>перешкодою</a:t>
            </a:r>
            <a:r>
              <a:rPr lang="ru-RU" sz="1400" dirty="0"/>
              <a:t> в </a:t>
            </a:r>
            <a:r>
              <a:rPr lang="ru-RU" sz="1400" dirty="0" err="1"/>
              <a:t>роботі</a:t>
            </a:r>
            <a:r>
              <a:rPr lang="ru-RU" sz="1400" dirty="0"/>
              <a:t>: вести </a:t>
            </a:r>
            <a:r>
              <a:rPr lang="ru-RU" sz="1400" dirty="0" err="1"/>
              <a:t>бізнес</a:t>
            </a:r>
            <a:r>
              <a:rPr lang="ru-RU" sz="1400" dirty="0"/>
              <a:t> і </a:t>
            </a:r>
            <a:r>
              <a:rPr lang="ru-RU" sz="1400" dirty="0" err="1"/>
              <a:t>шукати</a:t>
            </a:r>
            <a:r>
              <a:rPr lang="ru-RU" sz="1400" dirty="0"/>
              <a:t> </a:t>
            </a:r>
            <a:r>
              <a:rPr lang="ru-RU" sz="1400" dirty="0" err="1"/>
              <a:t>партнерів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в будь-</a:t>
            </a:r>
            <a:r>
              <a:rPr lang="ru-RU" sz="1400" dirty="0" err="1"/>
              <a:t>якій</a:t>
            </a:r>
            <a:r>
              <a:rPr lang="ru-RU" sz="1400" dirty="0"/>
              <a:t> </a:t>
            </a:r>
            <a:r>
              <a:rPr lang="ru-RU" sz="1400" dirty="0" err="1"/>
              <a:t>точці</a:t>
            </a:r>
            <a:r>
              <a:rPr lang="ru-RU" sz="1400" dirty="0"/>
              <a:t> </a:t>
            </a:r>
            <a:r>
              <a:rPr lang="ru-RU" sz="1400" dirty="0" err="1"/>
              <a:t>земної</a:t>
            </a:r>
            <a:r>
              <a:rPr lang="ru-RU" sz="1400" dirty="0"/>
              <a:t> </a:t>
            </a:r>
            <a:r>
              <a:rPr lang="ru-RU" sz="1400" dirty="0" err="1"/>
              <a:t>кулі</a:t>
            </a:r>
            <a:r>
              <a:rPr lang="ru-RU" sz="1400" dirty="0"/>
              <a:t>. А </a:t>
            </a:r>
            <a:r>
              <a:rPr lang="ru-RU" sz="1400" dirty="0" err="1"/>
              <a:t>відкритий</a:t>
            </a:r>
            <a:r>
              <a:rPr lang="ru-RU" sz="1400" dirty="0"/>
              <a:t> </a:t>
            </a:r>
            <a:r>
              <a:rPr lang="en-US" sz="1400" dirty="0"/>
              <a:t>API </a:t>
            </a:r>
            <a:r>
              <a:rPr lang="ru-RU" sz="1400" dirty="0" err="1"/>
              <a:t>перетворює</a:t>
            </a:r>
            <a:r>
              <a:rPr lang="ru-RU" sz="1400" dirty="0"/>
              <a:t> </a:t>
            </a:r>
            <a:r>
              <a:rPr lang="ru-RU" sz="1400" dirty="0" err="1"/>
              <a:t>співпрацю</a:t>
            </a:r>
            <a:r>
              <a:rPr lang="ru-RU" sz="1400" dirty="0"/>
              <a:t> на </a:t>
            </a:r>
            <a:r>
              <a:rPr lang="ru-RU" sz="1400" dirty="0" err="1"/>
              <a:t>простішу</a:t>
            </a:r>
            <a:r>
              <a:rPr lang="ru-RU" sz="1400" dirty="0"/>
              <a:t> та </a:t>
            </a:r>
            <a:r>
              <a:rPr lang="ru-RU" sz="1400" dirty="0" err="1"/>
              <a:t>зручнішу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у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фінансів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, </a:t>
            </a:r>
            <a:r>
              <a:rPr lang="ru-RU" sz="1400" dirty="0" err="1"/>
              <a:t>банківської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, </a:t>
            </a:r>
            <a:r>
              <a:rPr lang="ru-RU" sz="1400" dirty="0" err="1"/>
              <a:t>програмні</a:t>
            </a:r>
            <a:r>
              <a:rPr lang="ru-RU" sz="1400" dirty="0"/>
              <a:t> </a:t>
            </a:r>
            <a:r>
              <a:rPr lang="ru-RU" sz="1400" dirty="0" err="1"/>
              <a:t>інтерфейси</a:t>
            </a:r>
            <a:r>
              <a:rPr lang="ru-RU" sz="1400" dirty="0"/>
              <a:t> </a:t>
            </a:r>
            <a:r>
              <a:rPr lang="ru-RU" sz="1400" dirty="0" err="1"/>
              <a:t>використовуються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декілька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пам'ятати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без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неможливо</a:t>
            </a:r>
            <a:r>
              <a:rPr lang="ru-RU" sz="1400" dirty="0"/>
              <a:t> стати </a:t>
            </a:r>
            <a:r>
              <a:rPr lang="ru-RU" sz="1400" dirty="0" err="1"/>
              <a:t>найкращим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працювати</a:t>
            </a:r>
            <a:r>
              <a:rPr lang="ru-RU" sz="1400" dirty="0"/>
              <a:t> з </a:t>
            </a:r>
            <a:r>
              <a:rPr lang="ru-RU" sz="1400" dirty="0" err="1"/>
              <a:t>найкращими</a:t>
            </a:r>
            <a:r>
              <a:rPr lang="ru-RU" sz="1400" dirty="0"/>
              <a:t>. </a:t>
            </a:r>
            <a:r>
              <a:rPr lang="ru-RU" sz="1400" dirty="0" err="1"/>
              <a:t>Провідні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зараз </a:t>
            </a:r>
            <a:r>
              <a:rPr lang="ru-RU" sz="1400" dirty="0" err="1"/>
              <a:t>втілюють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в </a:t>
            </a:r>
            <a:r>
              <a:rPr lang="ru-RU" sz="1400" dirty="0" err="1"/>
              <a:t>життя</a:t>
            </a:r>
            <a:r>
              <a:rPr lang="ru-RU" sz="1400" dirty="0"/>
              <a:t> і </a:t>
            </a:r>
            <a:r>
              <a:rPr lang="ru-RU" sz="1400" dirty="0" err="1"/>
              <a:t>хочуть</a:t>
            </a:r>
            <a:r>
              <a:rPr lang="ru-RU" sz="1400" dirty="0"/>
              <a:t> </a:t>
            </a:r>
            <a:r>
              <a:rPr lang="ru-RU" sz="1400" dirty="0" err="1"/>
              <a:t>співпрацювати</a:t>
            </a:r>
            <a:r>
              <a:rPr lang="ru-RU" sz="1400" dirty="0"/>
              <a:t> з </a:t>
            </a:r>
            <a:r>
              <a:rPr lang="ru-RU" sz="1400" dirty="0" err="1"/>
              <a:t>тими</a:t>
            </a:r>
            <a:r>
              <a:rPr lang="ru-RU" sz="1400" dirty="0"/>
              <a:t>, </a:t>
            </a:r>
            <a:r>
              <a:rPr lang="ru-RU" sz="1400" dirty="0" err="1"/>
              <a:t>хто</a:t>
            </a:r>
            <a:r>
              <a:rPr lang="ru-RU" sz="1400" dirty="0"/>
              <a:t>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їхньому</a:t>
            </a:r>
            <a:r>
              <a:rPr lang="ru-RU" sz="1400" dirty="0"/>
              <a:t> </a:t>
            </a:r>
            <a:r>
              <a:rPr lang="ru-RU" sz="1400" dirty="0" err="1"/>
              <a:t>рівню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та </a:t>
            </a:r>
            <a:r>
              <a:rPr lang="ru-RU" sz="1400" dirty="0" err="1"/>
              <a:t>поділяє</a:t>
            </a:r>
            <a:r>
              <a:rPr lang="ru-RU" sz="1400" dirty="0"/>
              <a:t> </a:t>
            </a:r>
            <a:r>
              <a:rPr lang="ru-RU" sz="1400" dirty="0" err="1"/>
              <a:t>їхні</a:t>
            </a:r>
            <a:r>
              <a:rPr lang="ru-RU" sz="1400" dirty="0"/>
              <a:t> </a:t>
            </a:r>
            <a:r>
              <a:rPr lang="ru-RU" sz="1400" dirty="0" err="1"/>
              <a:t>цінності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Цифровізація</a:t>
            </a:r>
            <a:r>
              <a:rPr lang="ru-RU" sz="1400" b="1" dirty="0"/>
              <a:t> </a:t>
            </a:r>
            <a:r>
              <a:rPr lang="ru-RU" sz="1400" b="1" dirty="0" err="1"/>
              <a:t>тією</a:t>
            </a:r>
            <a:r>
              <a:rPr lang="ru-RU" sz="1400" b="1" dirty="0"/>
              <a:t> </a:t>
            </a:r>
            <a:r>
              <a:rPr lang="ru-RU" sz="1400" b="1" dirty="0" err="1"/>
              <a:t>чи</a:t>
            </a:r>
            <a:r>
              <a:rPr lang="ru-RU" sz="1400" b="1" dirty="0"/>
              <a:t> </a:t>
            </a:r>
            <a:r>
              <a:rPr lang="ru-RU" sz="1400" b="1" dirty="0" err="1"/>
              <a:t>іншою</a:t>
            </a:r>
            <a:r>
              <a:rPr lang="ru-RU" sz="1400" b="1" dirty="0"/>
              <a:t> </a:t>
            </a:r>
            <a:r>
              <a:rPr lang="ru-RU" sz="1400" b="1" dirty="0" err="1"/>
              <a:t>мірою</a:t>
            </a:r>
            <a:r>
              <a:rPr lang="ru-RU" sz="1400" b="1" dirty="0"/>
              <a:t> </a:t>
            </a:r>
            <a:r>
              <a:rPr lang="ru-RU" sz="1400" b="1" dirty="0" err="1"/>
              <a:t>зачепила</a:t>
            </a:r>
            <a:r>
              <a:rPr lang="ru-RU" sz="1400" b="1" dirty="0"/>
              <a:t> </a:t>
            </a:r>
            <a:r>
              <a:rPr lang="ru-RU" sz="1400" b="1" dirty="0" err="1"/>
              <a:t>кожну</a:t>
            </a:r>
            <a:r>
              <a:rPr lang="ru-RU" sz="1400" b="1" dirty="0"/>
              <a:t> </a:t>
            </a:r>
            <a:r>
              <a:rPr lang="ru-RU" sz="1400" b="1" dirty="0" err="1"/>
              <a:t>галузь</a:t>
            </a:r>
            <a:r>
              <a:rPr lang="ru-RU" sz="1400" b="1" dirty="0"/>
              <a:t> </a:t>
            </a:r>
            <a:r>
              <a:rPr lang="ru-RU" sz="1400" b="1" dirty="0" err="1"/>
              <a:t>бізнесу</a:t>
            </a:r>
            <a:r>
              <a:rPr lang="ru-RU" sz="1400" b="1" dirty="0"/>
              <a:t>, і </a:t>
            </a:r>
            <a:r>
              <a:rPr lang="ru-RU" sz="1400" b="1" dirty="0" err="1"/>
              <a:t>це</a:t>
            </a:r>
            <a:r>
              <a:rPr lang="ru-RU" sz="1400" b="1" dirty="0"/>
              <a:t> </a:t>
            </a:r>
            <a:r>
              <a:rPr lang="ru-RU" sz="1400" b="1" dirty="0" err="1"/>
              <a:t>лише</a:t>
            </a:r>
            <a:r>
              <a:rPr lang="ru-RU" sz="1400" b="1" dirty="0"/>
              <a:t> початок. </a:t>
            </a:r>
            <a:r>
              <a:rPr lang="ru-RU" sz="1400" b="1" dirty="0" err="1"/>
              <a:t>Підприємства</a:t>
            </a:r>
            <a:r>
              <a:rPr lang="ru-RU" sz="1400" b="1" dirty="0"/>
              <a:t>, </a:t>
            </a:r>
            <a:r>
              <a:rPr lang="ru-RU" sz="1400" b="1" dirty="0" err="1"/>
              <a:t>націлені</a:t>
            </a:r>
            <a:r>
              <a:rPr lang="ru-RU" sz="1400" b="1" dirty="0"/>
              <a:t> на </a:t>
            </a:r>
            <a:r>
              <a:rPr lang="ru-RU" sz="1400" b="1" dirty="0" err="1"/>
              <a:t>успіх</a:t>
            </a:r>
            <a:r>
              <a:rPr lang="ru-RU" sz="1400" b="1" dirty="0"/>
              <a:t> і </a:t>
            </a:r>
            <a:r>
              <a:rPr lang="ru-RU" sz="1400" b="1" dirty="0" err="1"/>
              <a:t>розвиток</a:t>
            </a:r>
            <a:r>
              <a:rPr lang="ru-RU" sz="1400" b="1" dirty="0"/>
              <a:t>, </a:t>
            </a:r>
            <a:r>
              <a:rPr lang="ru-RU" sz="1400" b="1" dirty="0" err="1"/>
              <a:t>зобов'язані</a:t>
            </a:r>
            <a:r>
              <a:rPr lang="ru-RU" sz="1400" b="1" dirty="0"/>
              <a:t> </a:t>
            </a:r>
            <a:r>
              <a:rPr lang="ru-RU" sz="1400" b="1" dirty="0" err="1"/>
              <a:t>приймати</a:t>
            </a:r>
            <a:r>
              <a:rPr lang="ru-RU" sz="1400" b="1" dirty="0"/>
              <a:t> </a:t>
            </a:r>
            <a:r>
              <a:rPr lang="ru-RU" sz="1400" b="1" dirty="0" err="1"/>
              <a:t>виклики</a:t>
            </a:r>
            <a:r>
              <a:rPr lang="ru-RU" sz="1400" b="1" dirty="0"/>
              <a:t> </a:t>
            </a:r>
            <a:r>
              <a:rPr lang="ru-RU" sz="1400" b="1" dirty="0" err="1"/>
              <a:t>сучасної</a:t>
            </a:r>
            <a:r>
              <a:rPr lang="ru-RU" sz="1400" b="1" dirty="0"/>
              <a:t> </a:t>
            </a:r>
            <a:r>
              <a:rPr lang="ru-RU" sz="1400" b="1" dirty="0" err="1"/>
              <a:t>економіки</a:t>
            </a:r>
            <a:r>
              <a:rPr lang="ru-RU" sz="1400" b="1" dirty="0"/>
              <a:t> - </a:t>
            </a:r>
            <a:r>
              <a:rPr lang="ru-RU" sz="1400" b="1" dirty="0" err="1"/>
              <a:t>тільки</a:t>
            </a:r>
            <a:r>
              <a:rPr lang="ru-RU" sz="1400" b="1" dirty="0"/>
              <a:t> в </a:t>
            </a:r>
            <a:r>
              <a:rPr lang="ru-RU" sz="1400" b="1" dirty="0" err="1"/>
              <a:t>цьому</a:t>
            </a:r>
            <a:r>
              <a:rPr lang="ru-RU" sz="1400" b="1" dirty="0"/>
              <a:t> </a:t>
            </a:r>
            <a:r>
              <a:rPr lang="ru-RU" sz="1400" b="1" dirty="0" err="1"/>
              <a:t>разі</a:t>
            </a:r>
            <a:r>
              <a:rPr lang="ru-RU" sz="1400" b="1" dirty="0"/>
              <a:t> вони </a:t>
            </a:r>
            <a:r>
              <a:rPr lang="ru-RU" sz="1400" b="1" dirty="0" err="1"/>
              <a:t>зможуть</a:t>
            </a:r>
            <a:r>
              <a:rPr lang="ru-RU" sz="1400" b="1" dirty="0"/>
              <a:t> стати </a:t>
            </a:r>
            <a:r>
              <a:rPr lang="ru-RU" sz="1400" b="1" dirty="0" err="1"/>
              <a:t>лідерами</a:t>
            </a:r>
            <a:r>
              <a:rPr lang="ru-RU" sz="1400" b="1" dirty="0"/>
              <a:t>. </a:t>
            </a:r>
            <a:r>
              <a:rPr lang="ru-RU" sz="1400" b="1" dirty="0" err="1"/>
              <a:t>Саме</a:t>
            </a:r>
            <a:r>
              <a:rPr lang="ru-RU" sz="1400" b="1" dirty="0"/>
              <a:t> в </a:t>
            </a:r>
            <a:r>
              <a:rPr lang="ru-RU" sz="1400" b="1" dirty="0" err="1"/>
              <a:t>цьому</a:t>
            </a:r>
            <a:r>
              <a:rPr lang="ru-RU" sz="1400" b="1" dirty="0"/>
              <a:t> </a:t>
            </a:r>
            <a:r>
              <a:rPr lang="ru-RU" sz="1400" b="1" dirty="0" err="1"/>
              <a:t>їм</a:t>
            </a:r>
            <a:r>
              <a:rPr lang="ru-RU" sz="1400" b="1" dirty="0"/>
              <a:t> і </a:t>
            </a:r>
            <a:r>
              <a:rPr lang="ru-RU" sz="1400" b="1" dirty="0" err="1"/>
              <a:t>допоможе</a:t>
            </a:r>
            <a:r>
              <a:rPr lang="ru-RU" sz="1400" b="1" dirty="0"/>
              <a:t> </a:t>
            </a:r>
            <a:r>
              <a:rPr lang="ru-RU" sz="1400" b="1" dirty="0" err="1"/>
              <a:t>цифрова</a:t>
            </a:r>
            <a:r>
              <a:rPr lang="ru-RU" sz="1400" b="1" dirty="0"/>
              <a:t> </a:t>
            </a:r>
            <a:r>
              <a:rPr lang="ru-RU" sz="1400" b="1" dirty="0" err="1"/>
              <a:t>трансформація</a:t>
            </a:r>
            <a:r>
              <a:rPr lang="ru-RU" sz="1400" b="1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8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/>
              <a:t>Економічний</a:t>
            </a:r>
            <a:r>
              <a:rPr lang="ru-RU" sz="1400" dirty="0"/>
              <a:t> </a:t>
            </a:r>
            <a:r>
              <a:rPr lang="ru-RU" sz="1400" dirty="0" err="1"/>
              <a:t>розвиток</a:t>
            </a:r>
            <a:r>
              <a:rPr lang="ru-RU" sz="1400" dirty="0"/>
              <a:t> </a:t>
            </a:r>
            <a:r>
              <a:rPr lang="ru-RU" sz="1400" dirty="0" err="1"/>
              <a:t>неможливий</a:t>
            </a:r>
            <a:r>
              <a:rPr lang="ru-RU" sz="1400" dirty="0"/>
              <a:t> без широкого </a:t>
            </a:r>
            <a:r>
              <a:rPr lang="ru-RU" sz="1400" dirty="0" err="1"/>
              <a:t>впровадження</a:t>
            </a:r>
            <a:r>
              <a:rPr lang="ru-RU" sz="1400" dirty="0"/>
              <a:t> та </a:t>
            </a:r>
            <a:r>
              <a:rPr lang="ru-RU" sz="1400" dirty="0" err="1"/>
              <a:t>повного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 smtClean="0"/>
              <a:t>технологій</a:t>
            </a:r>
            <a:r>
              <a:rPr lang="ru-RU" sz="1400" dirty="0"/>
              <a:t>, </a:t>
            </a:r>
            <a:r>
              <a:rPr lang="ru-RU" sz="1400" dirty="0" err="1"/>
              <a:t>адже</a:t>
            </a:r>
            <a:r>
              <a:rPr lang="ru-RU" sz="1400" dirty="0"/>
              <a:t> </a:t>
            </a:r>
            <a:r>
              <a:rPr lang="ru-RU" sz="1400" dirty="0" err="1"/>
              <a:t>темпи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інновацій</a:t>
            </a:r>
            <a:r>
              <a:rPr lang="ru-RU" sz="1400" dirty="0"/>
              <a:t> </a:t>
            </a:r>
            <a:r>
              <a:rPr lang="ru-RU" sz="1400" dirty="0" err="1"/>
              <a:t>зростають</a:t>
            </a:r>
            <a:r>
              <a:rPr lang="ru-RU" sz="1400" dirty="0"/>
              <a:t> з </a:t>
            </a:r>
            <a:r>
              <a:rPr lang="ru-RU" sz="1400" dirty="0" err="1"/>
              <a:t>кожним</a:t>
            </a:r>
            <a:r>
              <a:rPr lang="ru-RU" sz="1400" dirty="0"/>
              <a:t> роком.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з часом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 smtClean="0"/>
              <a:t>змінювати</a:t>
            </a:r>
            <a:r>
              <a:rPr lang="ru-RU" sz="1400" dirty="0" smtClean="0"/>
              <a:t> </a:t>
            </a:r>
            <a:r>
              <a:rPr lang="ru-RU" sz="1400" dirty="0"/>
              <a:t>сферу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охоплення</a:t>
            </a:r>
            <a:r>
              <a:rPr lang="ru-RU" sz="1400" dirty="0"/>
              <a:t>, але сама </a:t>
            </a:r>
            <a:r>
              <a:rPr lang="ru-RU" sz="1400" dirty="0" err="1"/>
              <a:t>сутність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полягає</a:t>
            </a:r>
            <a:r>
              <a:rPr lang="ru-RU" sz="1400" dirty="0"/>
              <a:t> в </a:t>
            </a:r>
            <a:r>
              <a:rPr lang="ru-RU" sz="1400" dirty="0" err="1"/>
              <a:t>орієнтації</a:t>
            </a:r>
            <a:r>
              <a:rPr lang="ru-RU" sz="1400" dirty="0"/>
              <a:t> на </a:t>
            </a:r>
            <a:r>
              <a:rPr lang="ru-RU" sz="1400" dirty="0" err="1"/>
              <a:t>комп’ютерні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могли б </a:t>
            </a:r>
            <a:r>
              <a:rPr lang="ru-RU" sz="1400" dirty="0" err="1" smtClean="0"/>
              <a:t>дозволити</a:t>
            </a:r>
            <a:r>
              <a:rPr lang="ru-RU" sz="1400" dirty="0" smtClean="0"/>
              <a:t> </a:t>
            </a:r>
            <a:r>
              <a:rPr lang="ru-RU" sz="1400" dirty="0" err="1"/>
              <a:t>покращити</a:t>
            </a:r>
            <a:r>
              <a:rPr lang="ru-RU" sz="1400" dirty="0"/>
              <a:t> </a:t>
            </a:r>
            <a:r>
              <a:rPr lang="ru-RU" sz="1400" dirty="0" err="1"/>
              <a:t>продуктивність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 на </a:t>
            </a:r>
            <a:r>
              <a:rPr lang="ru-RU" sz="1400" dirty="0" err="1"/>
              <a:t>підприємствах</a:t>
            </a:r>
            <a:r>
              <a:rPr lang="ru-RU" sz="1400" dirty="0"/>
              <a:t>. Метою ж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є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 smtClean="0"/>
              <a:t>гнучкості</a:t>
            </a:r>
            <a:r>
              <a:rPr lang="ru-RU" sz="1400" dirty="0" smtClean="0"/>
              <a:t> </a:t>
            </a:r>
            <a:r>
              <a:rPr lang="ru-RU" sz="1400" dirty="0"/>
              <a:t>та </a:t>
            </a:r>
            <a:r>
              <a:rPr lang="ru-RU" sz="1400" dirty="0" err="1"/>
              <a:t>пристосування</a:t>
            </a:r>
            <a:r>
              <a:rPr lang="ru-RU" sz="1400" dirty="0"/>
              <a:t> до </a:t>
            </a:r>
            <a:r>
              <a:rPr lang="ru-RU" sz="1400" dirty="0" err="1"/>
              <a:t>змін</a:t>
            </a:r>
            <a:r>
              <a:rPr lang="ru-RU" sz="1400" dirty="0"/>
              <a:t> </a:t>
            </a:r>
            <a:r>
              <a:rPr lang="ru-RU" sz="1400" dirty="0" err="1"/>
              <a:t>ринкових</a:t>
            </a:r>
            <a:r>
              <a:rPr lang="ru-RU" sz="1400" dirty="0"/>
              <a:t> умов,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забезпечуватиме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конкурентоспроможності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держави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Прослідкувавши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,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виділити</a:t>
            </a:r>
            <a:r>
              <a:rPr lang="ru-RU" sz="1400" dirty="0"/>
              <a:t> як </a:t>
            </a:r>
            <a:r>
              <a:rPr lang="ru-RU" sz="1400" dirty="0" err="1"/>
              <a:t>позитивні</a:t>
            </a:r>
            <a:r>
              <a:rPr lang="ru-RU" sz="1400" dirty="0"/>
              <a:t> так і </a:t>
            </a:r>
            <a:r>
              <a:rPr lang="ru-RU" sz="1400" dirty="0" err="1"/>
              <a:t>негативні</a:t>
            </a:r>
            <a:r>
              <a:rPr lang="ru-RU" sz="1400" dirty="0"/>
              <a:t> </a:t>
            </a:r>
            <a:r>
              <a:rPr lang="ru-RU" sz="1400" dirty="0" err="1"/>
              <a:t>наслідки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. </a:t>
            </a:r>
            <a:r>
              <a:rPr lang="ru-RU" sz="1400" dirty="0" err="1"/>
              <a:t>Зокрема</a:t>
            </a:r>
            <a:r>
              <a:rPr lang="ru-RU" sz="1400" dirty="0"/>
              <a:t>, до </a:t>
            </a:r>
            <a:r>
              <a:rPr lang="ru-RU" sz="1400" dirty="0" err="1"/>
              <a:t>переваг</a:t>
            </a:r>
            <a:r>
              <a:rPr lang="ru-RU" sz="1400" dirty="0"/>
              <a:t> </a:t>
            </a:r>
            <a:r>
              <a:rPr lang="ru-RU" sz="1400" dirty="0" err="1"/>
              <a:t>відносять</a:t>
            </a:r>
            <a:r>
              <a:rPr lang="ru-RU" sz="1400" dirty="0"/>
              <a:t> </a:t>
            </a:r>
            <a:r>
              <a:rPr lang="ru-RU" sz="1400" dirty="0" err="1"/>
              <a:t>підвищення</a:t>
            </a:r>
            <a:r>
              <a:rPr lang="ru-RU" sz="1400" dirty="0"/>
              <a:t> </a:t>
            </a:r>
            <a:r>
              <a:rPr lang="ru-RU" sz="1400" dirty="0" err="1"/>
              <a:t>гнучкості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шляхом </a:t>
            </a:r>
            <a:r>
              <a:rPr lang="ru-RU" sz="1400" dirty="0" err="1"/>
              <a:t>динамічних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 </a:t>
            </a:r>
            <a:r>
              <a:rPr lang="ru-RU" sz="1400" dirty="0" err="1"/>
              <a:t>виробничого</a:t>
            </a:r>
            <a:r>
              <a:rPr lang="ru-RU" sz="1400" dirty="0"/>
              <a:t> </a:t>
            </a:r>
            <a:r>
              <a:rPr lang="ru-RU" sz="1400" dirty="0" err="1" smtClean="0"/>
              <a:t>процесу</a:t>
            </a:r>
            <a:r>
              <a:rPr lang="ru-RU" sz="1400" dirty="0"/>
              <a:t>, </a:t>
            </a:r>
            <a:r>
              <a:rPr lang="ru-RU" sz="1400" dirty="0" err="1"/>
              <a:t>нижчі</a:t>
            </a:r>
            <a:r>
              <a:rPr lang="ru-RU" sz="1400" dirty="0"/>
              <a:t> </a:t>
            </a:r>
            <a:r>
              <a:rPr lang="ru-RU" sz="1400" dirty="0" err="1"/>
              <a:t>ціни</a:t>
            </a:r>
            <a:r>
              <a:rPr lang="ru-RU" sz="1400" dirty="0"/>
              <a:t> на </a:t>
            </a:r>
            <a:r>
              <a:rPr lang="ru-RU" sz="1400" dirty="0" err="1"/>
              <a:t>товари</a:t>
            </a:r>
            <a:r>
              <a:rPr lang="ru-RU" sz="1400" dirty="0"/>
              <a:t>,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доступність</a:t>
            </a:r>
            <a:r>
              <a:rPr lang="ru-RU" sz="1400" dirty="0"/>
              <a:t> та </a:t>
            </a:r>
            <a:r>
              <a:rPr lang="ru-RU" sz="1400" dirty="0" err="1"/>
              <a:t>широку</a:t>
            </a:r>
            <a:r>
              <a:rPr lang="ru-RU" sz="1400" dirty="0"/>
              <a:t> </a:t>
            </a:r>
            <a:r>
              <a:rPr lang="ru-RU" sz="1400" dirty="0" err="1"/>
              <a:t>різноманітність</a:t>
            </a:r>
            <a:r>
              <a:rPr lang="ru-RU" sz="1400" dirty="0"/>
              <a:t>, </a:t>
            </a:r>
            <a:r>
              <a:rPr lang="ru-RU" sz="1400" dirty="0" err="1"/>
              <a:t>економію</a:t>
            </a:r>
            <a:r>
              <a:rPr lang="ru-RU" sz="1400" dirty="0"/>
              <a:t> часу та </a:t>
            </a:r>
            <a:r>
              <a:rPr lang="ru-RU" sz="1400" dirty="0" err="1"/>
              <a:t>людських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як </a:t>
            </a:r>
            <a:r>
              <a:rPr lang="ru-RU" sz="1400" dirty="0" err="1"/>
              <a:t>робочої</a:t>
            </a:r>
            <a:r>
              <a:rPr lang="ru-RU" sz="1400" dirty="0"/>
              <a:t> </a:t>
            </a:r>
            <a:r>
              <a:rPr lang="ru-RU" sz="1400" dirty="0" err="1"/>
              <a:t>сили</a:t>
            </a:r>
            <a:r>
              <a:rPr lang="ru-RU" sz="1400" dirty="0"/>
              <a:t> і </a:t>
            </a:r>
            <a:r>
              <a:rPr lang="ru-RU" sz="1400" dirty="0" err="1"/>
              <a:t>водночас</a:t>
            </a:r>
            <a:r>
              <a:rPr lang="ru-RU" sz="1400" dirty="0"/>
              <a:t> практично «</a:t>
            </a:r>
            <a:r>
              <a:rPr lang="ru-RU" sz="1400" dirty="0" err="1"/>
              <a:t>нескінченність</a:t>
            </a:r>
            <a:r>
              <a:rPr lang="ru-RU" sz="1400" dirty="0"/>
              <a:t>» </a:t>
            </a:r>
            <a:r>
              <a:rPr lang="ru-RU" sz="1400" dirty="0" err="1"/>
              <a:t>товарів</a:t>
            </a:r>
            <a:r>
              <a:rPr lang="ru-RU" sz="1400" dirty="0"/>
              <a:t> в </a:t>
            </a:r>
            <a:r>
              <a:rPr lang="ru-RU" sz="1400" dirty="0" err="1"/>
              <a:t>електронному</a:t>
            </a:r>
            <a:r>
              <a:rPr lang="ru-RU" sz="1400" dirty="0"/>
              <a:t> </a:t>
            </a:r>
            <a:r>
              <a:rPr lang="ru-RU" sz="1400" dirty="0" err="1"/>
              <a:t>вигляді</a:t>
            </a:r>
            <a:r>
              <a:rPr lang="ru-RU" sz="1400" dirty="0"/>
              <a:t>.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негативних</a:t>
            </a:r>
            <a:r>
              <a:rPr lang="ru-RU" sz="1400" dirty="0"/>
              <a:t> </a:t>
            </a:r>
            <a:r>
              <a:rPr lang="ru-RU" sz="1400" dirty="0" err="1"/>
              <a:t>аспектів</a:t>
            </a:r>
            <a:r>
              <a:rPr lang="ru-RU" sz="1400" dirty="0"/>
              <a:t>,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автоматизація</a:t>
            </a:r>
            <a:r>
              <a:rPr lang="ru-RU" sz="1400" dirty="0"/>
              <a:t> та </a:t>
            </a:r>
            <a:r>
              <a:rPr lang="ru-RU" sz="1400" dirty="0" err="1"/>
              <a:t>роботизація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 </a:t>
            </a:r>
            <a:r>
              <a:rPr lang="ru-RU" sz="1400" dirty="0" err="1"/>
              <a:t>цілому</a:t>
            </a:r>
            <a:r>
              <a:rPr lang="ru-RU" sz="1400" dirty="0"/>
              <a:t>,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базується</a:t>
            </a:r>
            <a:r>
              <a:rPr lang="ru-RU" sz="1400" dirty="0"/>
              <a:t> на практичному </a:t>
            </a:r>
            <a:r>
              <a:rPr lang="ru-RU" sz="1400" dirty="0" err="1"/>
              <a:t>досвіді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сформульований</a:t>
            </a:r>
            <a:r>
              <a:rPr lang="ru-RU" sz="1400" dirty="0"/>
              <a:t> у </a:t>
            </a:r>
            <a:r>
              <a:rPr lang="ru-RU" sz="1400" dirty="0" err="1"/>
              <a:t>вигляді</a:t>
            </a:r>
            <a:r>
              <a:rPr lang="ru-RU" sz="1400" dirty="0"/>
              <a:t>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положень</a:t>
            </a:r>
            <a:r>
              <a:rPr lang="ru-RU" sz="1400" dirty="0"/>
              <a:t>, </a:t>
            </a:r>
            <a:r>
              <a:rPr lang="ru-RU" sz="1400" dirty="0" err="1"/>
              <a:t>обставин</a:t>
            </a:r>
            <a:r>
              <a:rPr lang="ru-RU" sz="1400" dirty="0"/>
              <a:t>, </a:t>
            </a:r>
            <a:r>
              <a:rPr lang="ru-RU" sz="1400" dirty="0" err="1"/>
              <a:t>вимог</a:t>
            </a:r>
            <a:r>
              <a:rPr lang="ru-RU" sz="1400" dirty="0"/>
              <a:t> та практик, </a:t>
            </a:r>
            <a:r>
              <a:rPr lang="ru-RU" sz="1400" dirty="0" err="1"/>
              <a:t>які</a:t>
            </a:r>
            <a:r>
              <a:rPr lang="ru-RU" sz="1400" dirty="0"/>
              <a:t> є </a:t>
            </a:r>
            <a:r>
              <a:rPr lang="ru-RU" sz="1400" dirty="0" err="1"/>
              <a:t>загальновизнаними</a:t>
            </a:r>
            <a:r>
              <a:rPr lang="ru-RU" sz="1400" dirty="0"/>
              <a:t> правилами та </a:t>
            </a:r>
            <a:r>
              <a:rPr lang="ru-RU" sz="1400" dirty="0" err="1"/>
              <a:t>виступають</a:t>
            </a:r>
            <a:r>
              <a:rPr lang="ru-RU" sz="1400" dirty="0"/>
              <a:t> фундаментом. </a:t>
            </a:r>
            <a:r>
              <a:rPr lang="ru-RU" sz="1400" dirty="0" err="1"/>
              <a:t>Значимість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</a:t>
            </a:r>
            <a:r>
              <a:rPr lang="ru-RU" sz="1400" dirty="0" err="1"/>
              <a:t>підтверджується</a:t>
            </a:r>
            <a:r>
              <a:rPr lang="ru-RU" sz="1400" dirty="0"/>
              <a:t> </a:t>
            </a:r>
            <a:r>
              <a:rPr lang="ru-RU" sz="1400" dirty="0" err="1"/>
              <a:t>щорічним</a:t>
            </a:r>
            <a:r>
              <a:rPr lang="ru-RU" sz="1400" dirty="0"/>
              <a:t> </a:t>
            </a:r>
            <a:r>
              <a:rPr lang="ru-RU" sz="1400" dirty="0" err="1"/>
              <a:t>зростанням</a:t>
            </a:r>
            <a:r>
              <a:rPr lang="ru-RU" sz="1400" dirty="0"/>
              <a:t> сегменту у ВВП </a:t>
            </a:r>
            <a:r>
              <a:rPr lang="ru-RU" sz="1400" dirty="0" err="1"/>
              <a:t>країн</a:t>
            </a:r>
            <a:r>
              <a:rPr lang="ru-RU" sz="1400" dirty="0"/>
              <a:t> практично на 20%, в </a:t>
            </a:r>
            <a:r>
              <a:rPr lang="ru-RU" sz="1400" dirty="0" err="1"/>
              <a:t>розвинених</a:t>
            </a:r>
            <a:r>
              <a:rPr lang="ru-RU" sz="1400" dirty="0"/>
              <a:t> державах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 становить </a:t>
            </a:r>
            <a:r>
              <a:rPr lang="ru-RU" sz="1400" dirty="0" err="1"/>
              <a:t>приблизно</a:t>
            </a:r>
            <a:r>
              <a:rPr lang="ru-RU" sz="1400" dirty="0"/>
              <a:t> 7%. </a:t>
            </a:r>
            <a:endParaRPr lang="ru-RU" sz="1400" dirty="0" smtClean="0"/>
          </a:p>
          <a:p>
            <a:r>
              <a:rPr lang="ru-RU" sz="1400" dirty="0"/>
              <a:t>Прикладом </a:t>
            </a:r>
            <a:r>
              <a:rPr lang="ru-RU" sz="1400" dirty="0" err="1"/>
              <a:t>позитивних</a:t>
            </a:r>
            <a:r>
              <a:rPr lang="ru-RU" sz="1400" dirty="0"/>
              <a:t> </a:t>
            </a:r>
            <a:r>
              <a:rPr lang="ru-RU" sz="1400" dirty="0" err="1"/>
              <a:t>змін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переходу </a:t>
            </a:r>
            <a:r>
              <a:rPr lang="ru-RU" sz="1400" dirty="0" err="1"/>
              <a:t>країни</a:t>
            </a:r>
            <a:r>
              <a:rPr lang="ru-RU" sz="1400" dirty="0"/>
              <a:t> до </a:t>
            </a:r>
            <a:r>
              <a:rPr lang="ru-RU" sz="1400" dirty="0" err="1"/>
              <a:t>нової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проявляється</a:t>
            </a:r>
            <a:r>
              <a:rPr lang="ru-RU" sz="1400" dirty="0"/>
              <a:t> у таких </a:t>
            </a:r>
            <a:r>
              <a:rPr lang="ru-RU" sz="1400" dirty="0" err="1"/>
              <a:t>країнах</a:t>
            </a:r>
            <a:r>
              <a:rPr lang="ru-RU" sz="1400" dirty="0"/>
              <a:t>, як: </a:t>
            </a:r>
            <a:r>
              <a:rPr lang="ru-RU" sz="1400" dirty="0" err="1"/>
              <a:t>Швеція</a:t>
            </a:r>
            <a:r>
              <a:rPr lang="ru-RU" sz="1400" dirty="0"/>
              <a:t>, Корея, </a:t>
            </a:r>
            <a:r>
              <a:rPr lang="ru-RU" sz="1400" dirty="0" err="1"/>
              <a:t>Естонія</a:t>
            </a:r>
            <a:r>
              <a:rPr lang="ru-RU" sz="1400" dirty="0"/>
              <a:t>, </a:t>
            </a:r>
            <a:r>
              <a:rPr lang="ru-RU" sz="1400" dirty="0" err="1"/>
              <a:t>Ірландія</a:t>
            </a:r>
            <a:r>
              <a:rPr lang="ru-RU" sz="1400" dirty="0"/>
              <a:t> та </a:t>
            </a:r>
            <a:r>
              <a:rPr lang="ru-RU" sz="1400" dirty="0" err="1"/>
              <a:t>Ізраїль</a:t>
            </a:r>
            <a:r>
              <a:rPr lang="ru-RU" sz="1400" dirty="0"/>
              <a:t>. </a:t>
            </a:r>
            <a:r>
              <a:rPr lang="ru-RU" sz="1400" dirty="0" err="1"/>
              <a:t>Прямий</a:t>
            </a:r>
            <a:r>
              <a:rPr lang="ru-RU" sz="1400" dirty="0"/>
              <a:t> результат переходу до </a:t>
            </a:r>
            <a:r>
              <a:rPr lang="ru-RU" sz="1400" dirty="0" err="1"/>
              <a:t>електронної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становить 20% ВВП </a:t>
            </a:r>
            <a:r>
              <a:rPr lang="ru-RU" sz="1400" dirty="0" err="1"/>
              <a:t>протягом</a:t>
            </a:r>
            <a:r>
              <a:rPr lang="ru-RU" sz="1400" dirty="0"/>
              <a:t> </a:t>
            </a:r>
            <a:r>
              <a:rPr lang="ru-RU" sz="1400" dirty="0" err="1"/>
              <a:t>п’яти</a:t>
            </a:r>
            <a:r>
              <a:rPr lang="ru-RU" sz="1400" dirty="0"/>
              <a:t> </a:t>
            </a:r>
            <a:r>
              <a:rPr lang="ru-RU" sz="1400" dirty="0" err="1"/>
              <a:t>років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Зразком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на </a:t>
            </a:r>
            <a:r>
              <a:rPr lang="ru-RU" sz="1400" dirty="0" err="1"/>
              <a:t>сьогодні</a:t>
            </a:r>
            <a:r>
              <a:rPr lang="ru-RU" sz="1400" dirty="0"/>
              <a:t> є </a:t>
            </a:r>
            <a:r>
              <a:rPr lang="ru-RU" sz="1400" dirty="0" err="1"/>
              <a:t>Великобританія</a:t>
            </a:r>
            <a:r>
              <a:rPr lang="ru-RU" sz="1400" dirty="0"/>
              <a:t> – </a:t>
            </a:r>
            <a:r>
              <a:rPr lang="ru-RU" sz="1400" dirty="0" err="1"/>
              <a:t>частка</a:t>
            </a:r>
            <a:r>
              <a:rPr lang="ru-RU" sz="1400" dirty="0"/>
              <a:t> «</a:t>
            </a:r>
            <a:r>
              <a:rPr lang="ru-RU" sz="1400" dirty="0" err="1"/>
              <a:t>цифри</a:t>
            </a:r>
            <a:r>
              <a:rPr lang="ru-RU" sz="1400" dirty="0"/>
              <a:t>» у ВВП </a:t>
            </a:r>
            <a:r>
              <a:rPr lang="ru-RU" sz="1400" dirty="0" err="1"/>
              <a:t>країни</a:t>
            </a:r>
            <a:r>
              <a:rPr lang="ru-RU" sz="1400" dirty="0"/>
              <a:t> становить 12,4%, у той час як </a:t>
            </a:r>
            <a:r>
              <a:rPr lang="ru-RU" sz="1400" dirty="0" err="1"/>
              <a:t>середній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 по </a:t>
            </a:r>
            <a:r>
              <a:rPr lang="ru-RU" sz="1400" dirty="0" err="1"/>
              <a:t>країнах</a:t>
            </a:r>
            <a:r>
              <a:rPr lang="ru-RU" sz="1400" dirty="0"/>
              <a:t> </a:t>
            </a:r>
            <a:r>
              <a:rPr lang="en-US" sz="1400" dirty="0"/>
              <a:t>G20 </a:t>
            </a:r>
            <a:r>
              <a:rPr lang="ru-RU" sz="1400" dirty="0"/>
              <a:t>становить 5,3%.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У </a:t>
            </a:r>
            <a:r>
              <a:rPr lang="ru-RU" sz="1400" dirty="0" err="1"/>
              <a:t>Німеччині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промисловості</a:t>
            </a:r>
            <a:r>
              <a:rPr lang="ru-RU" sz="1400" dirty="0"/>
              <a:t> </a:t>
            </a:r>
            <a:r>
              <a:rPr lang="ru-RU" sz="1400" dirty="0" err="1"/>
              <a:t>визначена</a:t>
            </a:r>
            <a:r>
              <a:rPr lang="ru-RU" sz="1400" dirty="0"/>
              <a:t> у 2013 р. «</a:t>
            </a:r>
            <a:r>
              <a:rPr lang="ru-RU" sz="1400" dirty="0" err="1"/>
              <a:t>Програмою</a:t>
            </a:r>
            <a:r>
              <a:rPr lang="ru-RU" sz="1400" dirty="0"/>
              <a:t> переходу до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». Головною </a:t>
            </a:r>
            <a:r>
              <a:rPr lang="ru-RU" sz="1400" dirty="0" err="1"/>
              <a:t>її</a:t>
            </a:r>
            <a:r>
              <a:rPr lang="ru-RU" sz="1400" dirty="0"/>
              <a:t> метою є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 </a:t>
            </a:r>
            <a:r>
              <a:rPr lang="ru-RU" sz="1400" dirty="0" err="1"/>
              <a:t>винятково</a:t>
            </a:r>
            <a:r>
              <a:rPr lang="ru-RU" sz="1400" dirty="0"/>
              <a:t> на </a:t>
            </a:r>
            <a:r>
              <a:rPr lang="ru-RU" sz="1400" dirty="0" err="1"/>
              <a:t>цифровій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/>
              <a:t> для </a:t>
            </a:r>
            <a:r>
              <a:rPr lang="ru-RU" sz="1400" dirty="0" err="1"/>
              <a:t>подолання</a:t>
            </a:r>
            <a:r>
              <a:rPr lang="ru-RU" sz="1400" dirty="0"/>
              <a:t> </a:t>
            </a:r>
            <a:r>
              <a:rPr lang="ru-RU" sz="1400" dirty="0" err="1"/>
              <a:t>можливих</a:t>
            </a:r>
            <a:r>
              <a:rPr lang="ru-RU" sz="1400" dirty="0"/>
              <a:t> </a:t>
            </a:r>
            <a:r>
              <a:rPr lang="ru-RU" sz="1400" dirty="0" err="1"/>
              <a:t>економічних</a:t>
            </a:r>
            <a:r>
              <a:rPr lang="ru-RU" sz="1400" dirty="0"/>
              <a:t> криз ХХІ ст.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0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Яскравим</a:t>
            </a:r>
            <a:r>
              <a:rPr lang="ru-RU" sz="1400" dirty="0"/>
              <a:t> прикладом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та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вагомого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на </a:t>
            </a:r>
            <a:r>
              <a:rPr lang="ru-RU" sz="1400" dirty="0" err="1"/>
              <a:t>економіку</a:t>
            </a:r>
            <a:r>
              <a:rPr lang="ru-RU" sz="1400" dirty="0"/>
              <a:t> </a:t>
            </a:r>
            <a:r>
              <a:rPr lang="ru-RU" sz="1400" dirty="0" err="1"/>
              <a:t>являються</a:t>
            </a:r>
            <a:r>
              <a:rPr lang="ru-RU" sz="1400" dirty="0"/>
              <a:t> США, де </a:t>
            </a:r>
            <a:r>
              <a:rPr lang="ru-RU" sz="1400" dirty="0" err="1"/>
              <a:t>вже</a:t>
            </a:r>
            <a:r>
              <a:rPr lang="ru-RU" sz="1400" dirty="0"/>
              <a:t> зараз </a:t>
            </a:r>
            <a:r>
              <a:rPr lang="ru-RU" sz="1400" dirty="0" err="1"/>
              <a:t>діють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9 тис. </a:t>
            </a:r>
            <a:r>
              <a:rPr lang="ru-RU" sz="1400" dirty="0" err="1"/>
              <a:t>повністю</a:t>
            </a:r>
            <a:r>
              <a:rPr lang="ru-RU" sz="1400" dirty="0"/>
              <a:t> </a:t>
            </a:r>
            <a:r>
              <a:rPr lang="ru-RU" sz="1400" dirty="0" err="1"/>
              <a:t>автоматизованих</a:t>
            </a:r>
            <a:r>
              <a:rPr lang="ru-RU" sz="1400" dirty="0"/>
              <a:t> </a:t>
            </a:r>
            <a:r>
              <a:rPr lang="ru-RU" sz="1400" dirty="0" err="1"/>
              <a:t>виробництв</a:t>
            </a:r>
            <a:r>
              <a:rPr lang="ru-RU" sz="1400" dirty="0"/>
              <a:t>, а на 10 тис.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 у </a:t>
            </a:r>
            <a:r>
              <a:rPr lang="ru-RU" sz="1400" dirty="0" err="1"/>
              <a:t>виробництві</a:t>
            </a:r>
            <a:r>
              <a:rPr lang="ru-RU" sz="1400" dirty="0"/>
              <a:t> </a:t>
            </a:r>
            <a:r>
              <a:rPr lang="ru-RU" sz="1400" dirty="0" err="1"/>
              <a:t>припадає</a:t>
            </a:r>
            <a:r>
              <a:rPr lang="ru-RU" sz="1400" dirty="0"/>
              <a:t> 870 </a:t>
            </a:r>
            <a:r>
              <a:rPr lang="ru-RU" sz="1400" dirty="0" err="1"/>
              <a:t>промислових</a:t>
            </a:r>
            <a:r>
              <a:rPr lang="ru-RU" sz="1400" dirty="0"/>
              <a:t> </a:t>
            </a:r>
            <a:r>
              <a:rPr lang="ru-RU" sz="1400" dirty="0" err="1"/>
              <a:t>роботів</a:t>
            </a:r>
            <a:r>
              <a:rPr lang="ru-RU" sz="1400" dirty="0"/>
              <a:t>, у </a:t>
            </a:r>
            <a:r>
              <a:rPr lang="ru-RU" sz="1400" dirty="0" err="1"/>
              <a:t>Японії</a:t>
            </a:r>
            <a:r>
              <a:rPr lang="ru-RU" sz="1400" dirty="0"/>
              <a:t> – 400, в </a:t>
            </a:r>
            <a:r>
              <a:rPr lang="ru-RU" sz="1400" dirty="0" err="1"/>
              <a:t>Південній</a:t>
            </a:r>
            <a:r>
              <a:rPr lang="ru-RU" sz="1400" dirty="0"/>
              <a:t> </a:t>
            </a:r>
            <a:r>
              <a:rPr lang="ru-RU" sz="1400" dirty="0" err="1"/>
              <a:t>Кореї</a:t>
            </a:r>
            <a:r>
              <a:rPr lang="ru-RU" sz="1400" dirty="0"/>
              <a:t> – 270, в </a:t>
            </a:r>
            <a:r>
              <a:rPr lang="ru-RU" sz="1400" dirty="0" err="1"/>
              <a:t>Китаї</a:t>
            </a:r>
            <a:r>
              <a:rPr lang="ru-RU" sz="1400" dirty="0"/>
              <a:t> – 32.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же </a:t>
            </a:r>
            <a:r>
              <a:rPr lang="ru-RU" sz="1400" dirty="0" err="1"/>
              <a:t>показник</a:t>
            </a:r>
            <a:r>
              <a:rPr lang="ru-RU" sz="1400" dirty="0"/>
              <a:t> не </a:t>
            </a:r>
            <a:r>
              <a:rPr lang="ru-RU" sz="1400" dirty="0" err="1"/>
              <a:t>перевищує</a:t>
            </a:r>
            <a:r>
              <a:rPr lang="ru-RU" sz="1400" dirty="0"/>
              <a:t> і три. За </a:t>
            </a:r>
            <a:r>
              <a:rPr lang="ru-RU" sz="1400" dirty="0" err="1"/>
              <a:t>даними</a:t>
            </a:r>
            <a:r>
              <a:rPr lang="ru-RU" sz="1400" dirty="0"/>
              <a:t> </a:t>
            </a:r>
            <a:r>
              <a:rPr lang="ru-RU" sz="1400" dirty="0" err="1"/>
              <a:t>Європейської</a:t>
            </a:r>
            <a:r>
              <a:rPr lang="ru-RU" sz="1400" dirty="0"/>
              <a:t> </a:t>
            </a:r>
            <a:r>
              <a:rPr lang="ru-RU" sz="1400" dirty="0" err="1"/>
              <a:t>Комісії</a:t>
            </a:r>
            <a:r>
              <a:rPr lang="ru-RU" sz="1400" dirty="0"/>
              <a:t>, </a:t>
            </a:r>
            <a:r>
              <a:rPr lang="ru-RU" sz="1400" dirty="0" err="1"/>
              <a:t>цифрова</a:t>
            </a:r>
            <a:r>
              <a:rPr lang="ru-RU" sz="1400" dirty="0"/>
              <a:t>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оцінюється</a:t>
            </a:r>
            <a:r>
              <a:rPr lang="ru-RU" sz="1400" dirty="0"/>
              <a:t> у 2,3 трлн. </a:t>
            </a:r>
            <a:r>
              <a:rPr lang="ru-RU" sz="1400" dirty="0" err="1"/>
              <a:t>євро</a:t>
            </a:r>
            <a:r>
              <a:rPr lang="ru-RU" sz="1400" dirty="0"/>
              <a:t> в </a:t>
            </a:r>
            <a:r>
              <a:rPr lang="ru-RU" sz="1400" dirty="0" err="1"/>
              <a:t>групі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«</a:t>
            </a:r>
            <a:r>
              <a:rPr lang="ru-RU" sz="1400" dirty="0" err="1"/>
              <a:t>Великої</a:t>
            </a:r>
            <a:r>
              <a:rPr lang="ru-RU" sz="1400" dirty="0"/>
              <a:t> </a:t>
            </a:r>
            <a:r>
              <a:rPr lang="ru-RU" sz="1400" dirty="0" err="1"/>
              <a:t>двадцятки</a:t>
            </a:r>
            <a:r>
              <a:rPr lang="ru-RU" sz="1400" dirty="0"/>
              <a:t>» і </a:t>
            </a:r>
            <a:r>
              <a:rPr lang="ru-RU" sz="1400" dirty="0" err="1"/>
              <a:t>складає</a:t>
            </a:r>
            <a:r>
              <a:rPr lang="ru-RU" sz="1400" dirty="0"/>
              <a:t> </a:t>
            </a:r>
            <a:r>
              <a:rPr lang="ru-RU" sz="1400" dirty="0" err="1"/>
              <a:t>близько</a:t>
            </a:r>
            <a:r>
              <a:rPr lang="ru-RU" sz="1400" dirty="0"/>
              <a:t> 8% ВВП.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Інституційно-правове</a:t>
            </a:r>
            <a:r>
              <a:rPr lang="ru-RU" sz="1400" dirty="0"/>
              <a:t> </a:t>
            </a:r>
            <a:r>
              <a:rPr lang="ru-RU" sz="1400" dirty="0" err="1"/>
              <a:t>оформлення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розпочалося</a:t>
            </a:r>
            <a:r>
              <a:rPr lang="ru-RU" sz="1400" dirty="0"/>
              <a:t> у 2013 </a:t>
            </a:r>
            <a:r>
              <a:rPr lang="ru-RU" sz="1400" dirty="0" err="1"/>
              <a:t>році</a:t>
            </a:r>
            <a:r>
              <a:rPr lang="ru-RU" sz="1400" dirty="0"/>
              <a:t>. КМУ </a:t>
            </a:r>
            <a:r>
              <a:rPr lang="ru-RU" sz="1400" dirty="0" err="1"/>
              <a:t>видав</a:t>
            </a:r>
            <a:r>
              <a:rPr lang="ru-RU" sz="1400" dirty="0"/>
              <a:t> </a:t>
            </a:r>
            <a:r>
              <a:rPr lang="ru-RU" sz="1400" dirty="0" err="1"/>
              <a:t>розпорядження</a:t>
            </a:r>
            <a:r>
              <a:rPr lang="ru-RU" sz="1400" dirty="0"/>
              <a:t> «Про </a:t>
            </a:r>
            <a:r>
              <a:rPr lang="ru-RU" sz="1400" dirty="0" err="1"/>
              <a:t>схвалення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інформаційного</a:t>
            </a:r>
            <a:r>
              <a:rPr lang="ru-RU" sz="1400" dirty="0"/>
              <a:t> </a:t>
            </a:r>
            <a:r>
              <a:rPr lang="ru-RU" sz="1400" dirty="0" err="1"/>
              <a:t>суспільства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». У </a:t>
            </a:r>
            <a:r>
              <a:rPr lang="ru-RU" sz="1400" dirty="0" err="1"/>
              <a:t>червні</a:t>
            </a:r>
            <a:r>
              <a:rPr lang="ru-RU" sz="1400" dirty="0"/>
              <a:t> </a:t>
            </a:r>
            <a:r>
              <a:rPr lang="ru-RU" sz="1400" dirty="0" smtClean="0"/>
              <a:t>2015 </a:t>
            </a:r>
            <a:r>
              <a:rPr lang="ru-RU" sz="1400" dirty="0"/>
              <a:t>року 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приєдналася</a:t>
            </a:r>
            <a:r>
              <a:rPr lang="ru-RU" sz="1400" dirty="0"/>
              <a:t> до </a:t>
            </a:r>
            <a:r>
              <a:rPr lang="ru-RU" sz="1400" dirty="0" err="1"/>
              <a:t>Декларації</a:t>
            </a:r>
            <a:r>
              <a:rPr lang="ru-RU" sz="1400" dirty="0"/>
              <a:t> </a:t>
            </a:r>
            <a:r>
              <a:rPr lang="ru-RU" sz="1400" dirty="0" err="1"/>
              <a:t>першого</a:t>
            </a:r>
            <a:r>
              <a:rPr lang="ru-RU" sz="1400" dirty="0"/>
              <a:t> </a:t>
            </a:r>
            <a:r>
              <a:rPr lang="ru-RU" sz="1400" dirty="0" err="1"/>
              <a:t>засідання</a:t>
            </a:r>
            <a:r>
              <a:rPr lang="ru-RU" sz="1400" dirty="0"/>
              <a:t> </a:t>
            </a:r>
            <a:r>
              <a:rPr lang="ru-RU" sz="1400" dirty="0" err="1"/>
              <a:t>міністрів</a:t>
            </a:r>
            <a:r>
              <a:rPr lang="ru-RU" sz="1400" dirty="0"/>
              <a:t> «</a:t>
            </a:r>
            <a:r>
              <a:rPr lang="ru-RU" sz="1400" dirty="0" err="1"/>
              <a:t>Східного</a:t>
            </a:r>
            <a:r>
              <a:rPr lang="ru-RU" sz="1400" dirty="0"/>
              <a:t> партнерства ЄС» з </a:t>
            </a:r>
            <a:r>
              <a:rPr lang="ru-RU" sz="1400" dirty="0" err="1"/>
              <a:t>питань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Наступним</a:t>
            </a:r>
            <a:r>
              <a:rPr lang="ru-RU" sz="1400" dirty="0"/>
              <a:t> </a:t>
            </a:r>
            <a:r>
              <a:rPr lang="ru-RU" sz="1400" dirty="0" err="1"/>
              <a:t>кроком</a:t>
            </a:r>
            <a:r>
              <a:rPr lang="ru-RU" sz="1400" dirty="0"/>
              <a:t> стало </a:t>
            </a:r>
            <a:r>
              <a:rPr lang="ru-RU" sz="1400" dirty="0" err="1"/>
              <a:t>розроблення</a:t>
            </a:r>
            <a:r>
              <a:rPr lang="ru-RU" sz="1400" dirty="0"/>
              <a:t> </a:t>
            </a:r>
            <a:r>
              <a:rPr lang="ru-RU" sz="1400" dirty="0" err="1"/>
              <a:t>концептуальних</a:t>
            </a:r>
            <a:r>
              <a:rPr lang="ru-RU" sz="1400" dirty="0"/>
              <a:t> засад «Цифрового порядку денного </a:t>
            </a:r>
            <a:r>
              <a:rPr lang="ru-RU" sz="1400" dirty="0" err="1"/>
              <a:t>України</a:t>
            </a:r>
            <a:r>
              <a:rPr lang="ru-RU" sz="1400" dirty="0"/>
              <a:t> – 2020»,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визначав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завдання</a:t>
            </a:r>
            <a:r>
              <a:rPr lang="ru-RU" sz="1400" dirty="0"/>
              <a:t>, </a:t>
            </a:r>
            <a:r>
              <a:rPr lang="ru-RU" sz="1400" dirty="0" err="1"/>
              <a:t>першочергові</a:t>
            </a:r>
            <a:r>
              <a:rPr lang="ru-RU" sz="1400" dirty="0"/>
              <a:t> </a:t>
            </a:r>
            <a:r>
              <a:rPr lang="ru-RU" sz="1400" dirty="0" err="1"/>
              <a:t>сфери</a:t>
            </a:r>
            <a:r>
              <a:rPr lang="ru-RU" sz="1400" dirty="0"/>
              <a:t>, </a:t>
            </a:r>
            <a:r>
              <a:rPr lang="ru-RU" sz="1400" dirty="0" err="1"/>
              <a:t>ініціативи</a:t>
            </a:r>
            <a:r>
              <a:rPr lang="ru-RU" sz="1400" dirty="0"/>
              <a:t> та </a:t>
            </a:r>
            <a:r>
              <a:rPr lang="ru-RU" sz="1400" dirty="0" err="1"/>
              <a:t>проекти</a:t>
            </a:r>
            <a:r>
              <a:rPr lang="ru-RU" sz="1400" dirty="0"/>
              <a:t> «</a:t>
            </a:r>
            <a:r>
              <a:rPr lang="ru-RU" sz="1400" dirty="0" err="1"/>
              <a:t>цифровізації</a:t>
            </a:r>
            <a:r>
              <a:rPr lang="ru-RU" sz="1400" dirty="0"/>
              <a:t>» </a:t>
            </a:r>
            <a:r>
              <a:rPr lang="ru-RU" sz="1400" dirty="0" err="1"/>
              <a:t>України</a:t>
            </a:r>
            <a:r>
              <a:rPr lang="ru-RU" sz="1400" dirty="0"/>
              <a:t> на </a:t>
            </a:r>
            <a:r>
              <a:rPr lang="ru-RU" sz="1400" dirty="0" err="1"/>
              <a:t>найближчі</a:t>
            </a:r>
            <a:r>
              <a:rPr lang="ru-RU" sz="1400" dirty="0"/>
              <a:t> три роки. У 2017 </a:t>
            </a:r>
            <a:r>
              <a:rPr lang="ru-RU" sz="1400" dirty="0" err="1"/>
              <a:t>році</a:t>
            </a:r>
            <a:r>
              <a:rPr lang="ru-RU" sz="1400" dirty="0"/>
              <a:t> </a:t>
            </a:r>
            <a:r>
              <a:rPr lang="ru-RU" sz="1400" dirty="0" err="1"/>
              <a:t>прийнято</a:t>
            </a:r>
            <a:r>
              <a:rPr lang="ru-RU" sz="1400" dirty="0"/>
              <a:t> Закон </a:t>
            </a:r>
            <a:r>
              <a:rPr lang="ru-RU" sz="1400" dirty="0" err="1"/>
              <a:t>України</a:t>
            </a:r>
            <a:r>
              <a:rPr lang="ru-RU" sz="1400" dirty="0"/>
              <a:t> «Про </a:t>
            </a:r>
            <a:r>
              <a:rPr lang="ru-RU" sz="1400" dirty="0" err="1"/>
              <a:t>електронні</a:t>
            </a:r>
            <a:r>
              <a:rPr lang="ru-RU" sz="1400" dirty="0"/>
              <a:t> </a:t>
            </a:r>
            <a:r>
              <a:rPr lang="ru-RU" sz="1400" dirty="0" err="1"/>
              <a:t>довірчі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 smtClean="0"/>
              <a:t>».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січні</a:t>
            </a:r>
            <a:r>
              <a:rPr lang="ru-RU" sz="1400" dirty="0"/>
              <a:t> 2018 року Уряд </a:t>
            </a:r>
            <a:r>
              <a:rPr lang="ru-RU" sz="1400" dirty="0" err="1"/>
              <a:t>схвалив</a:t>
            </a:r>
            <a:r>
              <a:rPr lang="ru-RU" sz="1400" dirty="0"/>
              <a:t> </a:t>
            </a:r>
            <a:r>
              <a:rPr lang="ru-RU" sz="1400" dirty="0" err="1"/>
              <a:t>Концепцію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та </a:t>
            </a:r>
            <a:r>
              <a:rPr lang="ru-RU" sz="1400" dirty="0" err="1"/>
              <a:t>суспільства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на </a:t>
            </a:r>
            <a:r>
              <a:rPr lang="ru-RU" sz="1400" dirty="0" smtClean="0"/>
              <a:t>2018–2020 </a:t>
            </a:r>
            <a:r>
              <a:rPr lang="ru-RU" sz="1400" dirty="0"/>
              <a:t>роки та затвердив план </a:t>
            </a:r>
            <a:r>
              <a:rPr lang="ru-RU" sz="1400" dirty="0" err="1"/>
              <a:t>заходів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реалізації</a:t>
            </a:r>
            <a:r>
              <a:rPr lang="ru-RU" sz="1400" dirty="0"/>
              <a:t>. Головною метою документа стала </a:t>
            </a:r>
            <a:r>
              <a:rPr lang="ru-RU" sz="1400" dirty="0" err="1"/>
              <a:t>реалізація</a:t>
            </a:r>
            <a:r>
              <a:rPr lang="ru-RU" sz="1400" dirty="0"/>
              <a:t> </a:t>
            </a:r>
            <a:r>
              <a:rPr lang="ru-RU" sz="1400" dirty="0" err="1"/>
              <a:t>ініціатив</a:t>
            </a:r>
            <a:r>
              <a:rPr lang="ru-RU" sz="1400" dirty="0"/>
              <a:t> «Цифрового порядку денного </a:t>
            </a:r>
            <a:r>
              <a:rPr lang="ru-RU" sz="1400" dirty="0" err="1"/>
              <a:t>України</a:t>
            </a:r>
            <a:r>
              <a:rPr lang="ru-RU" sz="1400" dirty="0"/>
              <a:t> 2020» (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) для </a:t>
            </a:r>
            <a:r>
              <a:rPr lang="ru-RU" sz="1400" dirty="0" err="1"/>
              <a:t>усунення</a:t>
            </a:r>
            <a:r>
              <a:rPr lang="ru-RU" sz="1400" dirty="0"/>
              <a:t> </a:t>
            </a:r>
            <a:r>
              <a:rPr lang="ru-RU" sz="1400" dirty="0" err="1"/>
              <a:t>бар’єрів</a:t>
            </a:r>
            <a:r>
              <a:rPr lang="ru-RU" sz="1400" dirty="0"/>
              <a:t> на шляху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у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перспективних</a:t>
            </a:r>
            <a:r>
              <a:rPr lang="ru-RU" sz="1400" dirty="0"/>
              <a:t> сферах.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err="1"/>
              <a:t>Існує</a:t>
            </a:r>
            <a:r>
              <a:rPr lang="ru-RU" sz="1400" dirty="0"/>
              <a:t> два </a:t>
            </a:r>
            <a:r>
              <a:rPr lang="ru-RU" sz="1400" dirty="0" err="1"/>
              <a:t>сценарії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. Перший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базовий</a:t>
            </a:r>
            <a:r>
              <a:rPr lang="ru-RU" sz="1400" dirty="0"/>
              <a:t> </a:t>
            </a:r>
            <a:r>
              <a:rPr lang="ru-RU" sz="1400" dirty="0" err="1"/>
              <a:t>сценарій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інноваційне</a:t>
            </a:r>
            <a:r>
              <a:rPr lang="ru-RU" sz="1400" dirty="0"/>
              <a:t> </a:t>
            </a:r>
            <a:r>
              <a:rPr lang="ru-RU" sz="1400" dirty="0" err="1"/>
              <a:t>продовження</a:t>
            </a:r>
            <a:r>
              <a:rPr lang="ru-RU" sz="1400" dirty="0"/>
              <a:t> </a:t>
            </a:r>
            <a:r>
              <a:rPr lang="ru-RU" sz="1400" dirty="0" err="1"/>
              <a:t>тенденцій</a:t>
            </a:r>
            <a:r>
              <a:rPr lang="ru-RU" sz="1400" dirty="0"/>
              <a:t> </a:t>
            </a:r>
            <a:r>
              <a:rPr lang="ru-RU" sz="1400" dirty="0" err="1"/>
              <a:t>сприйняття</a:t>
            </a:r>
            <a:r>
              <a:rPr lang="ru-RU" sz="1400" dirty="0"/>
              <a:t> </a:t>
            </a:r>
            <a:r>
              <a:rPr lang="ru-RU" sz="1400" dirty="0" err="1"/>
              <a:t>інноваційної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. </a:t>
            </a:r>
            <a:r>
              <a:rPr lang="ru-RU" sz="1400" dirty="0" err="1"/>
              <a:t>Другий</a:t>
            </a:r>
            <a:r>
              <a:rPr lang="ru-RU" sz="1400" dirty="0"/>
              <a:t> – </a:t>
            </a:r>
            <a:r>
              <a:rPr lang="ru-RU" sz="1400" dirty="0" err="1"/>
              <a:t>форсований</a:t>
            </a:r>
            <a:r>
              <a:rPr lang="ru-RU" sz="1400" dirty="0"/>
              <a:t> </a:t>
            </a:r>
            <a:r>
              <a:rPr lang="ru-RU" sz="1400" dirty="0" err="1"/>
              <a:t>сценарій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передбачає</a:t>
            </a:r>
            <a:r>
              <a:rPr lang="ru-RU" sz="1400" dirty="0"/>
              <a:t> </a:t>
            </a:r>
            <a:r>
              <a:rPr lang="ru-RU" sz="1400" dirty="0" err="1"/>
              <a:t>усунення</a:t>
            </a:r>
            <a:r>
              <a:rPr lang="ru-RU" sz="1400" dirty="0"/>
              <a:t> </a:t>
            </a:r>
            <a:r>
              <a:rPr lang="ru-RU" sz="1400" dirty="0" err="1"/>
              <a:t>законодавчих</a:t>
            </a:r>
            <a:r>
              <a:rPr lang="ru-RU" sz="1400" dirty="0"/>
              <a:t>, </a:t>
            </a:r>
            <a:r>
              <a:rPr lang="ru-RU" sz="1400" dirty="0" err="1"/>
              <a:t>інституційних</a:t>
            </a:r>
            <a:r>
              <a:rPr lang="ru-RU" sz="1400" dirty="0"/>
              <a:t>, </a:t>
            </a:r>
            <a:r>
              <a:rPr lang="ru-RU" sz="1400" dirty="0" err="1"/>
              <a:t>фіскально-податкових</a:t>
            </a:r>
            <a:r>
              <a:rPr lang="ru-RU" sz="1400" dirty="0"/>
              <a:t>, валютно-</a:t>
            </a:r>
            <a:r>
              <a:rPr lang="ru-RU" sz="1400" dirty="0" err="1"/>
              <a:t>грошових</a:t>
            </a:r>
            <a:r>
              <a:rPr lang="ru-RU" sz="1400" dirty="0"/>
              <a:t> </a:t>
            </a:r>
            <a:r>
              <a:rPr lang="ru-RU" sz="1400" dirty="0" err="1"/>
              <a:t>бар’єрів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перешкоджають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інноваційної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, «</a:t>
            </a:r>
            <a:r>
              <a:rPr lang="ru-RU" sz="1400" dirty="0" err="1"/>
              <a:t>цифровізації</a:t>
            </a:r>
            <a:r>
              <a:rPr lang="ru-RU" sz="1400" dirty="0"/>
              <a:t>». </a:t>
            </a:r>
            <a:r>
              <a:rPr lang="ru-RU" sz="1400" dirty="0" err="1"/>
              <a:t>Також</a:t>
            </a:r>
            <a:r>
              <a:rPr lang="ru-RU" sz="1400" dirty="0"/>
              <a:t>, до </a:t>
            </a:r>
            <a:r>
              <a:rPr lang="ru-RU" sz="1400" dirty="0" err="1"/>
              <a:t>основних</a:t>
            </a:r>
            <a:r>
              <a:rPr lang="ru-RU" sz="1400" dirty="0"/>
              <a:t> </a:t>
            </a:r>
            <a:r>
              <a:rPr lang="ru-RU" sz="1400" dirty="0" err="1"/>
              <a:t>напрямів</a:t>
            </a:r>
            <a:r>
              <a:rPr lang="ru-RU" sz="1400" dirty="0"/>
              <a:t>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віднести</a:t>
            </a:r>
            <a:r>
              <a:rPr lang="ru-RU" sz="1400" dirty="0"/>
              <a:t> як </a:t>
            </a:r>
            <a:r>
              <a:rPr lang="ru-RU" sz="1400" dirty="0" err="1"/>
              <a:t>подолання</a:t>
            </a:r>
            <a:r>
              <a:rPr lang="ru-RU" sz="1400" dirty="0"/>
              <a:t> цифрового </a:t>
            </a:r>
            <a:r>
              <a:rPr lang="ru-RU" sz="1400" dirty="0" err="1"/>
              <a:t>розриву</a:t>
            </a:r>
            <a:r>
              <a:rPr lang="ru-RU" sz="1400" dirty="0"/>
              <a:t> в </a:t>
            </a:r>
            <a:r>
              <a:rPr lang="ru-RU" sz="1400" dirty="0" err="1"/>
              <a:t>суспільстві</a:t>
            </a:r>
            <a:r>
              <a:rPr lang="ru-RU" sz="1400" dirty="0"/>
              <a:t>, так і </a:t>
            </a:r>
            <a:r>
              <a:rPr lang="ru-RU" sz="1400" dirty="0" err="1"/>
              <a:t>цифровізацію</a:t>
            </a:r>
            <a:r>
              <a:rPr lang="ru-RU" sz="1400" dirty="0"/>
              <a:t> реального сектора </a:t>
            </a:r>
            <a:r>
              <a:rPr lang="ru-RU" sz="1400" dirty="0" err="1"/>
              <a:t>економіки</a:t>
            </a:r>
            <a:r>
              <a:rPr lang="ru-RU" sz="1400" dirty="0"/>
              <a:t>.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66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.3. </a:t>
            </a:r>
            <a:r>
              <a:rPr lang="ru-RU" sz="1400" dirty="0" err="1"/>
              <a:t>Однак</a:t>
            </a:r>
            <a:r>
              <a:rPr lang="ru-RU" sz="1400" dirty="0"/>
              <a:t> для того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бізнес</a:t>
            </a:r>
            <a:r>
              <a:rPr lang="ru-RU" sz="1400" dirty="0"/>
              <a:t>,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службовці</a:t>
            </a:r>
            <a:r>
              <a:rPr lang="ru-RU" sz="1400" dirty="0"/>
              <a:t>, </a:t>
            </a:r>
            <a:r>
              <a:rPr lang="ru-RU" sz="1400" dirty="0" err="1"/>
              <a:t>політики</a:t>
            </a:r>
            <a:r>
              <a:rPr lang="ru-RU" sz="1400" dirty="0"/>
              <a:t>, </a:t>
            </a:r>
            <a:r>
              <a:rPr lang="ru-RU" sz="1400" dirty="0" err="1"/>
              <a:t>економіка</a:t>
            </a:r>
            <a:r>
              <a:rPr lang="ru-RU" sz="1400" dirty="0"/>
              <a:t> </a:t>
            </a:r>
            <a:r>
              <a:rPr lang="ru-RU" sz="1400" dirty="0" err="1"/>
              <a:t>отримували</a:t>
            </a:r>
            <a:r>
              <a:rPr lang="ru-RU" sz="1400" dirty="0"/>
              <a:t> </a:t>
            </a:r>
            <a:r>
              <a:rPr lang="ru-RU" sz="1400" dirty="0" err="1"/>
              <a:t>максимальну</a:t>
            </a:r>
            <a:r>
              <a:rPr lang="ru-RU" sz="1400" dirty="0"/>
              <a:t> </a:t>
            </a:r>
            <a:r>
              <a:rPr lang="ru-RU" sz="1400" dirty="0" err="1"/>
              <a:t>вигоду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,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проводити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з </a:t>
            </a:r>
            <a:r>
              <a:rPr lang="ru-RU" sz="1400" dirty="0" err="1"/>
              <a:t>дотриманням</a:t>
            </a:r>
            <a:r>
              <a:rPr lang="ru-RU" sz="1400" dirty="0"/>
              <a:t> </a:t>
            </a:r>
            <a:r>
              <a:rPr lang="ru-RU" sz="1400" dirty="0" err="1"/>
              <a:t>принципів</a:t>
            </a:r>
            <a:r>
              <a:rPr lang="ru-RU" sz="1400" dirty="0"/>
              <a:t>, </a:t>
            </a:r>
            <a:r>
              <a:rPr lang="ru-RU" sz="1400" dirty="0" err="1"/>
              <a:t>наведених</a:t>
            </a:r>
            <a:r>
              <a:rPr lang="ru-RU" sz="1400" dirty="0"/>
              <a:t> в </a:t>
            </a:r>
            <a:r>
              <a:rPr lang="ru-RU" sz="1400" dirty="0" err="1"/>
              <a:t>таблиці</a:t>
            </a:r>
            <a:r>
              <a:rPr lang="ru-RU" sz="1400" dirty="0"/>
              <a:t> 1.</a:t>
            </a:r>
          </a:p>
          <a:p>
            <a:pPr algn="r"/>
            <a:r>
              <a:rPr lang="uk-UA" sz="1400" dirty="0"/>
              <a:t>Таблиця 1.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114357"/>
              </p:ext>
            </p:extLst>
          </p:nvPr>
        </p:nvGraphicFramePr>
        <p:xfrm>
          <a:off x="899592" y="1340767"/>
          <a:ext cx="7416824" cy="4824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128"/>
                <a:gridCol w="6940696"/>
              </a:tblGrid>
              <a:tr h="34461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Принципи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92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Забезпечення громадянам рівного доступу до послуг, інформації та знань на базі цифрових технологій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461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Створення переваг у різних сферах повсякденного життя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461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Цифровізація</a:t>
                      </a:r>
                      <a:r>
                        <a:rPr lang="uk-UA" sz="1200" dirty="0">
                          <a:effectLst/>
                        </a:rPr>
                        <a:t> є інструментом повсякденного зростання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92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Сприяння розвитку інформаційного суспільства та засобів масової інформації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92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Орієнтація на міжнародне, європейське та регіональне співробітництво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4610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Стандартазиція</a:t>
                      </a:r>
                      <a:r>
                        <a:rPr lang="uk-UA" sz="1200" dirty="0">
                          <a:effectLst/>
                        </a:rPr>
                        <a:t> є основою </a:t>
                      </a:r>
                      <a:r>
                        <a:rPr lang="uk-UA" sz="1200" dirty="0" err="1">
                          <a:effectLst/>
                        </a:rPr>
                        <a:t>цифровізації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92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Цифровізація</a:t>
                      </a:r>
                      <a:r>
                        <a:rPr lang="uk-UA" sz="1200" dirty="0">
                          <a:effectLst/>
                        </a:rPr>
                        <a:t> повинна супроводжуватися підвищенням рівня довіри й безпеки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921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effectLst/>
                        </a:rPr>
                        <a:t>Цифровізація</a:t>
                      </a:r>
                      <a:r>
                        <a:rPr lang="uk-UA" sz="1200" dirty="0">
                          <a:effectLst/>
                        </a:rPr>
                        <a:t> є об</a:t>
                      </a:r>
                      <a:r>
                        <a:rPr lang="ru-RU" sz="1200" dirty="0">
                          <a:effectLst/>
                        </a:rPr>
                        <a:t>’</a:t>
                      </a:r>
                      <a:r>
                        <a:rPr lang="uk-UA" sz="1200" dirty="0" err="1">
                          <a:effectLst/>
                        </a:rPr>
                        <a:t>єктом</a:t>
                      </a:r>
                      <a:r>
                        <a:rPr lang="uk-UA" sz="1200" dirty="0">
                          <a:effectLst/>
                        </a:rPr>
                        <a:t> фокусного та комплексного державного управління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056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/>
              <a:t>У </a:t>
            </a:r>
            <a:r>
              <a:rPr lang="ru-RU" sz="1400" dirty="0" err="1"/>
              <a:t>кінцевому</a:t>
            </a:r>
            <a:r>
              <a:rPr lang="ru-RU" sz="1400" dirty="0"/>
              <a:t> </a:t>
            </a:r>
            <a:r>
              <a:rPr lang="ru-RU" sz="1400" dirty="0" err="1"/>
              <a:t>підсумку</a:t>
            </a:r>
            <a:r>
              <a:rPr lang="ru-RU" sz="1400" dirty="0"/>
              <a:t>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дасть</a:t>
            </a:r>
            <a:r>
              <a:rPr lang="ru-RU" sz="1400" dirty="0"/>
              <a:t> </a:t>
            </a:r>
            <a:r>
              <a:rPr lang="ru-RU" sz="1400" dirty="0" err="1"/>
              <a:t>можливість</a:t>
            </a:r>
            <a:r>
              <a:rPr lang="ru-RU" sz="1400" dirty="0"/>
              <a:t>: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щонайменше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11% (у 2021</a:t>
            </a:r>
            <a:r>
              <a:rPr lang="uk-UA" sz="1400" dirty="0"/>
              <a:t> </a:t>
            </a:r>
            <a:r>
              <a:rPr lang="ru-RU" sz="1400" dirty="0"/>
              <a:t>р.) до 95% (2030</a:t>
            </a:r>
            <a:r>
              <a:rPr lang="uk-UA" sz="1400" dirty="0"/>
              <a:t> </a:t>
            </a:r>
            <a:r>
              <a:rPr lang="ru-RU" sz="1400" dirty="0"/>
              <a:t>р.) </a:t>
            </a:r>
            <a:r>
              <a:rPr lang="ru-RU" sz="1400" dirty="0" err="1"/>
              <a:t>додаткового</a:t>
            </a:r>
            <a:r>
              <a:rPr lang="ru-RU" sz="1400" dirty="0"/>
              <a:t> ВВП на </a:t>
            </a:r>
            <a:r>
              <a:rPr lang="ru-RU" sz="1400" dirty="0" err="1"/>
              <a:t>рік</a:t>
            </a:r>
            <a:r>
              <a:rPr lang="ru-RU" sz="1400" dirty="0"/>
              <a:t>;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додатково</a:t>
            </a:r>
            <a:r>
              <a:rPr lang="ru-RU" sz="1400" dirty="0"/>
              <a:t> </a:t>
            </a:r>
            <a:r>
              <a:rPr lang="ru-RU" sz="1400" dirty="0" err="1"/>
              <a:t>створити</a:t>
            </a:r>
            <a:r>
              <a:rPr lang="ru-RU" sz="1400" dirty="0"/>
              <a:t> до 1260 млрд. дол. США ВВП (за 10 </a:t>
            </a:r>
            <a:r>
              <a:rPr lang="ru-RU" sz="1400" dirty="0" err="1"/>
              <a:t>років</a:t>
            </a:r>
            <a:r>
              <a:rPr lang="ru-RU" sz="1400" dirty="0"/>
              <a:t>);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збільшити</a:t>
            </a:r>
            <a:r>
              <a:rPr lang="ru-RU" sz="1400" dirty="0"/>
              <a:t> </a:t>
            </a:r>
            <a:r>
              <a:rPr lang="ru-RU" sz="1400" dirty="0" err="1"/>
              <a:t>надходження</a:t>
            </a:r>
            <a:r>
              <a:rPr lang="ru-RU" sz="1400" dirty="0"/>
              <a:t> до бюджету на 240 млрд. дол. США (за 10</a:t>
            </a:r>
            <a:r>
              <a:rPr lang="uk-UA" sz="1400" dirty="0"/>
              <a:t> </a:t>
            </a:r>
            <a:r>
              <a:rPr lang="ru-RU" sz="1400" dirty="0" err="1"/>
              <a:t>років</a:t>
            </a:r>
            <a:r>
              <a:rPr lang="ru-RU" sz="1400" dirty="0"/>
              <a:t>);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створити</a:t>
            </a:r>
            <a:r>
              <a:rPr lang="ru-RU" sz="1400" dirty="0"/>
              <a:t> 700 тис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;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досягнути</a:t>
            </a:r>
            <a:r>
              <a:rPr lang="ru-RU" sz="1400" dirty="0"/>
              <a:t> в 2030</a:t>
            </a:r>
            <a:r>
              <a:rPr lang="uk-UA" sz="1400" dirty="0"/>
              <a:t> </a:t>
            </a:r>
            <a:r>
              <a:rPr lang="ru-RU" sz="1400" dirty="0"/>
              <a:t>р. </a:t>
            </a:r>
            <a:r>
              <a:rPr lang="ru-RU" sz="1400" dirty="0" err="1"/>
              <a:t>частки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в </a:t>
            </a:r>
            <a:r>
              <a:rPr lang="ru-RU" sz="1400" dirty="0" err="1"/>
              <a:t>загальному</a:t>
            </a:r>
            <a:r>
              <a:rPr lang="ru-RU" sz="1400" dirty="0"/>
              <a:t> ВВП </a:t>
            </a:r>
            <a:r>
              <a:rPr lang="ru-RU" sz="1400" dirty="0" err="1"/>
              <a:t>України</a:t>
            </a:r>
            <a:r>
              <a:rPr lang="ru-RU" sz="1400" dirty="0"/>
              <a:t> у 65%;</a:t>
            </a:r>
          </a:p>
          <a:p>
            <a:r>
              <a:rPr lang="ru-RU" sz="1400" dirty="0"/>
              <a:t> − </a:t>
            </a:r>
            <a:r>
              <a:rPr lang="ru-RU" sz="1400" dirty="0" err="1"/>
              <a:t>забезпечити</a:t>
            </a:r>
            <a:r>
              <a:rPr lang="ru-RU" sz="1400" dirty="0"/>
              <a:t> 99,9% </a:t>
            </a:r>
            <a:r>
              <a:rPr lang="ru-RU" sz="1400" dirty="0" err="1"/>
              <a:t>українських</a:t>
            </a:r>
            <a:r>
              <a:rPr lang="ru-RU" sz="1400" dirty="0"/>
              <a:t> </a:t>
            </a:r>
            <a:r>
              <a:rPr lang="ru-RU" sz="1400" dirty="0" err="1"/>
              <a:t>домоволодінь</a:t>
            </a:r>
            <a:r>
              <a:rPr lang="ru-RU" sz="1400" dirty="0"/>
              <a:t> </a:t>
            </a:r>
            <a:r>
              <a:rPr lang="ru-RU" sz="1400" dirty="0" err="1"/>
              <a:t>широкосмуговим</a:t>
            </a:r>
            <a:r>
              <a:rPr lang="ru-RU" sz="1400" dirty="0"/>
              <a:t> доступом до </a:t>
            </a:r>
            <a:r>
              <a:rPr lang="ru-RU" sz="1400" dirty="0" err="1"/>
              <a:t>мережі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(ШСД);</a:t>
            </a:r>
          </a:p>
          <a:p>
            <a:r>
              <a:rPr lang="uk-UA" sz="1400" dirty="0"/>
              <a:t> − покрити всю територію України 4</a:t>
            </a:r>
            <a:r>
              <a:rPr lang="ru-RU" sz="1400" dirty="0"/>
              <a:t>G</a:t>
            </a:r>
            <a:r>
              <a:rPr lang="uk-UA" sz="1400" dirty="0"/>
              <a:t>‑5</a:t>
            </a:r>
            <a:r>
              <a:rPr lang="ru-RU" sz="1400" dirty="0"/>
              <a:t>G</a:t>
            </a:r>
            <a:r>
              <a:rPr lang="uk-UA" sz="1400" dirty="0"/>
              <a:t>;</a:t>
            </a:r>
            <a:endParaRPr lang="ru-RU" sz="1400" dirty="0"/>
          </a:p>
          <a:p>
            <a:r>
              <a:rPr lang="uk-UA" sz="1400" dirty="0"/>
              <a:t> − покрити 99% усіх автомобільних і залізничних магістралей та 95% сільської місцевості технологіями мобільного Інтернету;</a:t>
            </a:r>
            <a:endParaRPr lang="ru-RU" sz="1400" dirty="0"/>
          </a:p>
          <a:p>
            <a:r>
              <a:rPr lang="uk-UA" sz="1400" dirty="0"/>
              <a:t> − надати 99,9% громадян цифрову ідентифікацію (</a:t>
            </a:r>
            <a:r>
              <a:rPr lang="ru-RU" sz="1400" dirty="0" err="1"/>
              <a:t>citizen</a:t>
            </a:r>
            <a:r>
              <a:rPr lang="uk-UA" sz="1400" dirty="0"/>
              <a:t>-</a:t>
            </a:r>
            <a:r>
              <a:rPr lang="ru-RU" sz="1400" dirty="0" err="1"/>
              <a:t>card</a:t>
            </a:r>
            <a:r>
              <a:rPr lang="uk-UA" sz="1400" dirty="0"/>
              <a:t>, </a:t>
            </a:r>
            <a:r>
              <a:rPr lang="ru-RU" sz="1400" dirty="0" err="1"/>
              <a:t>Mobile</a:t>
            </a:r>
            <a:r>
              <a:rPr lang="ru-RU" sz="1400" dirty="0"/>
              <a:t> ID</a:t>
            </a:r>
            <a:r>
              <a:rPr lang="uk-UA" sz="1400" dirty="0"/>
              <a:t>) та технічні можливості користуватися довірчими послугами тощо.</a:t>
            </a:r>
            <a:endParaRPr lang="ru-RU" sz="1400" dirty="0"/>
          </a:p>
          <a:p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uk-UA" sz="1400" dirty="0"/>
              <a:t>громадянин</a:t>
            </a:r>
            <a:r>
              <a:rPr lang="ru-RU" sz="1400" dirty="0"/>
              <a:t> </a:t>
            </a:r>
            <a:r>
              <a:rPr lang="ru-RU" sz="1400" dirty="0" err="1"/>
              <a:t>зможе</a:t>
            </a:r>
            <a:r>
              <a:rPr lang="ru-RU" sz="1400" dirty="0"/>
              <a:t> </a:t>
            </a:r>
            <a:r>
              <a:rPr lang="uk-UA" sz="1400" dirty="0"/>
              <a:t>відносно </a:t>
            </a:r>
            <a:r>
              <a:rPr lang="ru-RU" sz="1400" dirty="0"/>
              <a:t>легко </a:t>
            </a:r>
            <a:r>
              <a:rPr lang="ru-RU" sz="1400" dirty="0" err="1"/>
              <a:t>капіталізувати</a:t>
            </a:r>
            <a:r>
              <a:rPr lang="ru-RU" sz="1400" dirty="0"/>
              <a:t> себе, </a:t>
            </a:r>
            <a:r>
              <a:rPr lang="ru-RU" sz="1400" dirty="0" err="1"/>
              <a:t>свої</a:t>
            </a:r>
            <a:r>
              <a:rPr lang="ru-RU" sz="1400" dirty="0"/>
              <a:t>, </a:t>
            </a:r>
            <a:r>
              <a:rPr lang="ru-RU" sz="1400" dirty="0" err="1"/>
              <a:t>знання</a:t>
            </a:r>
            <a:r>
              <a:rPr lang="ru-RU" sz="1400" dirty="0"/>
              <a:t>, </a:t>
            </a:r>
            <a:r>
              <a:rPr lang="ru-RU" sz="1400" dirty="0" err="1"/>
              <a:t>вміння</a:t>
            </a:r>
            <a:r>
              <a:rPr lang="ru-RU" sz="1400" dirty="0"/>
              <a:t> та </a:t>
            </a:r>
            <a:r>
              <a:rPr lang="ru-RU" sz="1400" dirty="0" err="1"/>
              <a:t>навички</a:t>
            </a:r>
            <a:r>
              <a:rPr lang="ru-RU" sz="1400" dirty="0"/>
              <a:t> </a:t>
            </a:r>
            <a:r>
              <a:rPr lang="ru-RU" sz="1400" dirty="0" err="1"/>
              <a:t>завдяки</a:t>
            </a:r>
            <a:r>
              <a:rPr lang="ru-RU" sz="1400" dirty="0"/>
              <a:t> </a:t>
            </a:r>
            <a:r>
              <a:rPr lang="ru-RU" sz="1400" dirty="0" err="1"/>
              <a:t>використанню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Без</a:t>
            </a:r>
            <a:r>
              <a:rPr lang="uk-UA" sz="1400" dirty="0"/>
              <a:t>умовно</a:t>
            </a:r>
            <a:r>
              <a:rPr lang="ru-RU" sz="1400" dirty="0"/>
              <a:t>,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надає</a:t>
            </a:r>
            <a:r>
              <a:rPr lang="ru-RU" sz="1400" dirty="0"/>
              <a:t>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переваг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проявляються</a:t>
            </a:r>
            <a:r>
              <a:rPr lang="ru-RU" sz="1400" dirty="0"/>
              <a:t> у </a:t>
            </a:r>
            <a:r>
              <a:rPr lang="ru-RU" sz="1400" dirty="0" err="1"/>
              <a:t>формі</a:t>
            </a:r>
            <a:r>
              <a:rPr lang="ru-RU" sz="1400" dirty="0"/>
              <a:t> </a:t>
            </a:r>
            <a:r>
              <a:rPr lang="ru-RU" sz="1400" dirty="0" err="1"/>
              <a:t>численних</a:t>
            </a:r>
            <a:r>
              <a:rPr lang="ru-RU" sz="1400" dirty="0"/>
              <a:t> </a:t>
            </a:r>
            <a:r>
              <a:rPr lang="ru-RU" sz="1400" dirty="0" err="1"/>
              <a:t>мультиплікаційних</a:t>
            </a:r>
            <a:r>
              <a:rPr lang="ru-RU" sz="1400" dirty="0"/>
              <a:t> </a:t>
            </a:r>
            <a:r>
              <a:rPr lang="ru-RU" sz="1400" dirty="0" err="1"/>
              <a:t>ефектів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включення</a:t>
            </a:r>
            <a:r>
              <a:rPr lang="ru-RU" sz="1400" dirty="0"/>
              <a:t> в </a:t>
            </a:r>
            <a:r>
              <a:rPr lang="ru-RU" sz="1400" dirty="0" err="1"/>
              <a:t>єдиний</a:t>
            </a:r>
            <a:r>
              <a:rPr lang="ru-RU" sz="1400" dirty="0"/>
              <a:t> </a:t>
            </a:r>
            <a:r>
              <a:rPr lang="ru-RU" sz="1400" dirty="0" err="1"/>
              <a:t>інформаційний</a:t>
            </a:r>
            <a:r>
              <a:rPr lang="ru-RU" sz="1400" dirty="0"/>
              <a:t> </a:t>
            </a:r>
            <a:r>
              <a:rPr lang="ru-RU" sz="1400" dirty="0" err="1"/>
              <a:t>простір</a:t>
            </a:r>
            <a:r>
              <a:rPr lang="ru-RU" sz="1400" dirty="0"/>
              <a:t>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виробничих</a:t>
            </a:r>
            <a:r>
              <a:rPr lang="ru-RU" sz="1400" dirty="0"/>
              <a:t> </a:t>
            </a:r>
            <a:r>
              <a:rPr lang="ru-RU" sz="1400" dirty="0" err="1"/>
              <a:t>ланцюжків</a:t>
            </a:r>
            <a:r>
              <a:rPr lang="ru-RU" sz="1400" dirty="0"/>
              <a:t> </a:t>
            </a:r>
            <a:r>
              <a:rPr lang="uk-UA" sz="1400" dirty="0"/>
              <a:t>доданої вартості</a:t>
            </a:r>
            <a:r>
              <a:rPr lang="ru-RU" sz="1400" dirty="0"/>
              <a:t>. </a:t>
            </a:r>
            <a:r>
              <a:rPr lang="ru-RU" sz="1400" dirty="0" err="1"/>
              <a:t>Проте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на </a:t>
            </a:r>
            <a:r>
              <a:rPr lang="ru-RU" sz="1400" dirty="0" err="1"/>
              <a:t>суспільство</a:t>
            </a:r>
            <a:r>
              <a:rPr lang="ru-RU" sz="1400" dirty="0"/>
              <a:t> та </a:t>
            </a:r>
            <a:r>
              <a:rPr lang="ru-RU" sz="1400" dirty="0" err="1"/>
              <a:t>економіку</a:t>
            </a:r>
            <a:r>
              <a:rPr lang="ru-RU" sz="1400" dirty="0"/>
              <a:t> є </a:t>
            </a:r>
            <a:r>
              <a:rPr lang="ru-RU" sz="1400" dirty="0" err="1"/>
              <a:t>неоднозначним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28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064895" cy="6264695"/>
          </a:xfrm>
        </p:spPr>
        <p:txBody>
          <a:bodyPr>
            <a:normAutofit/>
          </a:bodyPr>
          <a:lstStyle/>
          <a:p>
            <a:r>
              <a:rPr lang="ru-RU" sz="1400" dirty="0" err="1"/>
              <a:t>По-перше</a:t>
            </a:r>
            <a:r>
              <a:rPr lang="ru-RU" sz="1400" dirty="0"/>
              <a:t>, </a:t>
            </a:r>
            <a:r>
              <a:rPr lang="ru-RU" sz="1400" dirty="0" err="1"/>
              <a:t>забезпечення</a:t>
            </a:r>
            <a:r>
              <a:rPr lang="ru-RU" sz="1400" dirty="0"/>
              <a:t> нею переходу </a:t>
            </a:r>
            <a:r>
              <a:rPr lang="ru-RU" sz="1400" dirty="0" err="1"/>
              <a:t>розвитку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на </a:t>
            </a:r>
            <a:r>
              <a:rPr lang="ru-RU" sz="1400" dirty="0" err="1"/>
              <a:t>новий</a:t>
            </a:r>
            <a:r>
              <a:rPr lang="ru-RU" sz="1400" dirty="0"/>
              <a:t> </a:t>
            </a:r>
            <a:r>
              <a:rPr lang="ru-RU" sz="1400" dirty="0" err="1"/>
              <a:t>рівень</a:t>
            </a:r>
            <a:r>
              <a:rPr lang="ru-RU" sz="1400" dirty="0"/>
              <a:t> </a:t>
            </a:r>
            <a:r>
              <a:rPr lang="ru-RU" sz="1400" dirty="0" err="1"/>
              <a:t>зумовлює</a:t>
            </a:r>
            <a:r>
              <a:rPr lang="ru-RU" sz="1400" dirty="0"/>
              <a:t> </a:t>
            </a:r>
            <a:r>
              <a:rPr lang="ru-RU" sz="1400" dirty="0" err="1"/>
              <a:t>руйнування</a:t>
            </a:r>
            <a:r>
              <a:rPr lang="ru-RU" sz="1400" dirty="0"/>
              <a:t> </a:t>
            </a:r>
            <a:r>
              <a:rPr lang="ru-RU" sz="1400" dirty="0" err="1"/>
              <a:t>старої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r>
              <a:rPr lang="ru-RU" sz="1400" dirty="0"/>
              <a:t> </a:t>
            </a:r>
            <a:r>
              <a:rPr lang="ru-RU" sz="1400" dirty="0" err="1"/>
              <a:t>виробництва</a:t>
            </a:r>
            <a:r>
              <a:rPr lang="ru-RU" sz="1400" dirty="0"/>
              <a:t> і </a:t>
            </a:r>
            <a:r>
              <a:rPr lang="ru-RU" sz="1400" dirty="0" err="1"/>
              <a:t>розподілу</a:t>
            </a:r>
            <a:r>
              <a:rPr lang="ru-RU" sz="1400" dirty="0"/>
              <a:t> благ. А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характеризує</a:t>
            </a:r>
            <a:r>
              <a:rPr lang="ru-RU" sz="1400" dirty="0"/>
              <a:t> </a:t>
            </a:r>
            <a:r>
              <a:rPr lang="ru-RU" sz="1400" dirty="0" err="1"/>
              <a:t>вже</a:t>
            </a:r>
            <a:r>
              <a:rPr lang="ru-RU" sz="1400" dirty="0"/>
              <a:t> </a:t>
            </a:r>
            <a:r>
              <a:rPr lang="ru-RU" sz="1400" dirty="0" err="1"/>
              <a:t>цифрові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 як «</a:t>
            </a:r>
            <a:r>
              <a:rPr lang="ru-RU" sz="1400" dirty="0" err="1"/>
              <a:t>підривні</a:t>
            </a:r>
            <a:r>
              <a:rPr lang="ru-RU" sz="1400" dirty="0"/>
              <a:t>» (</a:t>
            </a:r>
            <a:r>
              <a:rPr lang="ru-RU" sz="1400" dirty="0" err="1"/>
              <a:t>disruptive</a:t>
            </a:r>
            <a:r>
              <a:rPr lang="ru-RU" sz="1400" dirty="0"/>
              <a:t>).</a:t>
            </a:r>
          </a:p>
          <a:p>
            <a:r>
              <a:rPr lang="ru-RU" sz="1400" dirty="0" err="1"/>
              <a:t>По-друге</a:t>
            </a:r>
            <a:r>
              <a:rPr lang="ru-RU" sz="1400" dirty="0"/>
              <a:t>, </a:t>
            </a:r>
            <a:r>
              <a:rPr lang="ru-RU" sz="1400" dirty="0" err="1"/>
              <a:t>впровадженню</a:t>
            </a:r>
            <a:r>
              <a:rPr lang="ru-RU" sz="1400" dirty="0"/>
              <a:t> </a:t>
            </a:r>
            <a:r>
              <a:rPr lang="ru-RU" sz="1400" dirty="0" err="1"/>
              <a:t>нових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 </a:t>
            </a:r>
            <a:r>
              <a:rPr lang="ru-RU" sz="1400" dirty="0" err="1"/>
              <a:t>притаманний</a:t>
            </a:r>
            <a:r>
              <a:rPr lang="ru-RU" sz="1400" dirty="0"/>
              <a:t> </a:t>
            </a:r>
            <a:r>
              <a:rPr lang="ru-RU" sz="1400" dirty="0" err="1"/>
              <a:t>надлишковий</a:t>
            </a:r>
            <a:r>
              <a:rPr lang="ru-RU" sz="1400" dirty="0"/>
              <a:t> </a:t>
            </a:r>
            <a:r>
              <a:rPr lang="ru-RU" sz="1400" dirty="0" err="1"/>
              <a:t>оптимізм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коли </a:t>
            </a:r>
            <a:r>
              <a:rPr lang="ru-RU" sz="1400" dirty="0" err="1"/>
              <a:t>сукупний</a:t>
            </a:r>
            <a:r>
              <a:rPr lang="ru-RU" sz="1400" dirty="0"/>
              <a:t> </a:t>
            </a:r>
            <a:r>
              <a:rPr lang="ru-RU" sz="1400" dirty="0" err="1"/>
              <a:t>ефект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використання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дивідендів</a:t>
            </a:r>
            <a:r>
              <a:rPr lang="ru-RU" sz="1400" dirty="0"/>
              <a:t> є </a:t>
            </a:r>
            <a:r>
              <a:rPr lang="ru-RU" sz="1400" dirty="0" err="1"/>
              <a:t>набагато</a:t>
            </a:r>
            <a:r>
              <a:rPr lang="ru-RU" sz="1400" dirty="0"/>
              <a:t> </a:t>
            </a:r>
            <a:r>
              <a:rPr lang="ru-RU" sz="1400" dirty="0" err="1"/>
              <a:t>слабшим</a:t>
            </a:r>
            <a:r>
              <a:rPr lang="ru-RU" sz="1400" dirty="0"/>
              <a:t> за </a:t>
            </a:r>
            <a:r>
              <a:rPr lang="ru-RU" sz="1400" dirty="0" err="1"/>
              <a:t>очікуваний</a:t>
            </a:r>
            <a:r>
              <a:rPr lang="ru-RU" sz="1400" dirty="0"/>
              <a:t>. </a:t>
            </a:r>
            <a:r>
              <a:rPr lang="ru-RU" sz="1400" dirty="0" err="1"/>
              <a:t>Сказане</a:t>
            </a:r>
            <a:r>
              <a:rPr lang="ru-RU" sz="1400" dirty="0"/>
              <a:t> </a:t>
            </a:r>
            <a:r>
              <a:rPr lang="ru-RU" sz="1400" dirty="0" err="1"/>
              <a:t>підтверджується</a:t>
            </a:r>
            <a:r>
              <a:rPr lang="ru-RU" sz="1400" dirty="0"/>
              <a:t> </a:t>
            </a:r>
            <a:r>
              <a:rPr lang="ru-RU" sz="1400" dirty="0" err="1"/>
              <a:t>тим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 </a:t>
            </a:r>
            <a:r>
              <a:rPr lang="ru-RU" sz="1400" dirty="0" err="1"/>
              <a:t>останні</a:t>
            </a:r>
            <a:r>
              <a:rPr lang="ru-RU" sz="1400" dirty="0"/>
              <a:t> роки </a:t>
            </a:r>
            <a:r>
              <a:rPr lang="ru-RU" sz="1400" dirty="0" err="1"/>
              <a:t>спостерігається</a:t>
            </a:r>
            <a:r>
              <a:rPr lang="ru-RU" sz="1400" dirty="0"/>
              <a:t> </a:t>
            </a:r>
            <a:r>
              <a:rPr lang="ru-RU" sz="1400" dirty="0" err="1"/>
              <a:t>стійка</a:t>
            </a:r>
            <a:r>
              <a:rPr lang="ru-RU" sz="1400" dirty="0"/>
              <a:t> </a:t>
            </a:r>
            <a:r>
              <a:rPr lang="ru-RU" sz="1400" dirty="0" err="1"/>
              <a:t>тенденція</a:t>
            </a:r>
            <a:r>
              <a:rPr lang="ru-RU" sz="1400" dirty="0"/>
              <a:t> до </a:t>
            </a:r>
            <a:r>
              <a:rPr lang="ru-RU" sz="1400" dirty="0" err="1"/>
              <a:t>скорочення</a:t>
            </a:r>
            <a:r>
              <a:rPr lang="ru-RU" sz="1400" dirty="0"/>
              <a:t> </a:t>
            </a:r>
            <a:r>
              <a:rPr lang="ru-RU" sz="1400" dirty="0" err="1"/>
              <a:t>середніх</a:t>
            </a:r>
            <a:r>
              <a:rPr lang="ru-RU" sz="1400" dirty="0"/>
              <a:t> по </a:t>
            </a:r>
            <a:r>
              <a:rPr lang="ru-RU" sz="1400" dirty="0" err="1"/>
              <a:t>світовій</a:t>
            </a:r>
            <a:r>
              <a:rPr lang="ru-RU" sz="1400" dirty="0"/>
              <a:t> </a:t>
            </a:r>
            <a:r>
              <a:rPr lang="ru-RU" sz="1400" dirty="0" err="1"/>
              <a:t>економіці</a:t>
            </a:r>
            <a:r>
              <a:rPr lang="ru-RU" sz="1400" dirty="0"/>
              <a:t> </a:t>
            </a:r>
            <a:r>
              <a:rPr lang="ru-RU" sz="1400" dirty="0" err="1"/>
              <a:t>темпів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продуктивності</a:t>
            </a:r>
            <a:r>
              <a:rPr lang="ru-RU" sz="1400" dirty="0"/>
              <a:t> </a:t>
            </a:r>
            <a:r>
              <a:rPr lang="ru-RU" sz="1400" dirty="0" err="1"/>
              <a:t>праці</a:t>
            </a:r>
            <a:r>
              <a:rPr lang="ru-RU" sz="1400" dirty="0"/>
              <a:t>, </a:t>
            </a:r>
            <a:r>
              <a:rPr lang="ru-RU" sz="1400" dirty="0" err="1"/>
              <a:t>тільки</a:t>
            </a:r>
            <a:r>
              <a:rPr lang="ru-RU" sz="1400" dirty="0"/>
              <a:t> 15% </a:t>
            </a:r>
            <a:r>
              <a:rPr lang="ru-RU" sz="1400" dirty="0" err="1"/>
              <a:t>проєктів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 </a:t>
            </a:r>
            <a:r>
              <a:rPr lang="ru-RU" sz="1400" dirty="0" err="1"/>
              <a:t>підприємств</a:t>
            </a:r>
            <a:r>
              <a:rPr lang="ru-RU" sz="1400" dirty="0"/>
              <a:t> є </a:t>
            </a:r>
            <a:r>
              <a:rPr lang="ru-RU" sz="1400" dirty="0" err="1"/>
              <a:t>успішними</a:t>
            </a:r>
            <a:r>
              <a:rPr lang="ru-RU" sz="1400" dirty="0"/>
              <a:t>.</a:t>
            </a:r>
          </a:p>
          <a:p>
            <a:r>
              <a:rPr lang="uk-UA" sz="1400" dirty="0"/>
              <a:t>По-третє, має місце нерівномірність у розподілі позитивного ефекту від запровадження цифрової економіки як між країнами, так і серед груп населення всередині країн. </a:t>
            </a:r>
            <a:r>
              <a:rPr lang="ru-RU" sz="1400" dirty="0" err="1"/>
              <a:t>По-четверте</a:t>
            </a:r>
            <a:r>
              <a:rPr lang="ru-RU" sz="1400" dirty="0"/>
              <a:t>,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більшою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вигідна</a:t>
            </a:r>
            <a:r>
              <a:rPr lang="ru-RU" sz="1400" dirty="0"/>
              <a:t> </a:t>
            </a:r>
            <a:r>
              <a:rPr lang="ru-RU" sz="1400" dirty="0" err="1"/>
              <a:t>торговельним</a:t>
            </a:r>
            <a:r>
              <a:rPr lang="ru-RU" sz="1400" dirty="0"/>
              <a:t> </a:t>
            </a:r>
            <a:r>
              <a:rPr lang="ru-RU" sz="1400" dirty="0" err="1"/>
              <a:t>компаніям</a:t>
            </a:r>
            <a:r>
              <a:rPr lang="ru-RU" sz="1400" dirty="0"/>
              <a:t> і банкам. При </a:t>
            </a:r>
            <a:r>
              <a:rPr lang="ru-RU" sz="1400" dirty="0" err="1"/>
              <a:t>цьому</a:t>
            </a:r>
            <a:r>
              <a:rPr lang="ru-RU" sz="1400" dirty="0"/>
              <a:t> «</a:t>
            </a:r>
            <a:r>
              <a:rPr lang="ru-RU" sz="1400" dirty="0" err="1"/>
              <a:t>наскрізні</a:t>
            </a:r>
            <a:r>
              <a:rPr lang="ru-RU" sz="1400" dirty="0"/>
              <a:t> </a:t>
            </a:r>
            <a:r>
              <a:rPr lang="ru-RU" sz="1400" dirty="0" err="1"/>
              <a:t>технології</a:t>
            </a:r>
            <a:r>
              <a:rPr lang="ru-RU" sz="1400" dirty="0"/>
              <a:t>» (</a:t>
            </a:r>
            <a:r>
              <a:rPr lang="ru-RU" sz="1400" dirty="0" err="1"/>
              <a:t>роботизація</a:t>
            </a:r>
            <a:r>
              <a:rPr lang="ru-RU" sz="1400" dirty="0"/>
              <a:t>, </a:t>
            </a:r>
            <a:r>
              <a:rPr lang="ru-RU" sz="1400" dirty="0" err="1"/>
              <a:t>технологія</a:t>
            </a:r>
            <a:r>
              <a:rPr lang="ru-RU" sz="1400" dirty="0"/>
              <a:t> </a:t>
            </a:r>
            <a:r>
              <a:rPr lang="ru-RU" sz="1400" dirty="0" err="1"/>
              <a:t>блокчейна</a:t>
            </a:r>
            <a:r>
              <a:rPr lang="ru-RU" sz="1400" dirty="0"/>
              <a:t>, </a:t>
            </a:r>
            <a:r>
              <a:rPr lang="ru-RU" sz="1400" dirty="0" err="1"/>
              <a:t>нейромережі</a:t>
            </a:r>
            <a:r>
              <a:rPr lang="ru-RU" sz="1400" dirty="0"/>
              <a:t>, </a:t>
            </a:r>
            <a:r>
              <a:rPr lang="ru-RU" sz="1400" dirty="0" err="1"/>
              <a:t>штучний</a:t>
            </a:r>
            <a:r>
              <a:rPr lang="ru-RU" sz="1400" dirty="0"/>
              <a:t> </a:t>
            </a:r>
            <a:r>
              <a:rPr lang="ru-RU" sz="1400" dirty="0" err="1"/>
              <a:t>інтелект</a:t>
            </a:r>
            <a:r>
              <a:rPr lang="ru-RU" sz="1400" dirty="0"/>
              <a:t>, </a:t>
            </a:r>
            <a:r>
              <a:rPr lang="ru-RU" sz="1400" dirty="0" err="1"/>
              <a:t>квантова</a:t>
            </a:r>
            <a:r>
              <a:rPr lang="ru-RU" sz="1400" dirty="0"/>
              <a:t> </a:t>
            </a:r>
            <a:r>
              <a:rPr lang="ru-RU" sz="1400" dirty="0" err="1"/>
              <a:t>віртуальна</a:t>
            </a:r>
            <a:r>
              <a:rPr lang="ru-RU" sz="1400" dirty="0"/>
              <a:t> і </a:t>
            </a:r>
            <a:r>
              <a:rPr lang="ru-RU" sz="1400" dirty="0" err="1"/>
              <a:t>доповнена</a:t>
            </a:r>
            <a:r>
              <a:rPr lang="ru-RU" sz="1400" dirty="0"/>
              <a:t> </a:t>
            </a:r>
            <a:r>
              <a:rPr lang="ru-RU" sz="1400" dirty="0" err="1"/>
              <a:t>реальність</a:t>
            </a:r>
            <a:r>
              <a:rPr lang="ru-RU" sz="1400" dirty="0"/>
              <a:t>), </a:t>
            </a:r>
            <a:r>
              <a:rPr lang="ru-RU" sz="1400" dirty="0" err="1"/>
              <a:t>якими</a:t>
            </a:r>
            <a:r>
              <a:rPr lang="ru-RU" sz="1400" dirty="0"/>
              <a:t> </a:t>
            </a:r>
            <a:r>
              <a:rPr lang="ru-RU" sz="1400" dirty="0" err="1"/>
              <a:t>оптимізується</a:t>
            </a:r>
            <a:r>
              <a:rPr lang="ru-RU" sz="1400" dirty="0"/>
              <a:t> </a:t>
            </a:r>
            <a:r>
              <a:rPr lang="ru-RU" sz="1400" dirty="0" err="1"/>
              <a:t>виробництво</a:t>
            </a:r>
            <a:r>
              <a:rPr lang="ru-RU" sz="1400" dirty="0"/>
              <a:t>, </a:t>
            </a:r>
            <a:r>
              <a:rPr lang="ru-RU" sz="1400" dirty="0" err="1"/>
              <a:t>відбувається</a:t>
            </a:r>
            <a:r>
              <a:rPr lang="ru-RU" sz="1400" dirty="0"/>
              <a:t> </a:t>
            </a:r>
            <a:r>
              <a:rPr lang="ru-RU" sz="1400" dirty="0" err="1"/>
              <a:t>роботизація</a:t>
            </a:r>
            <a:r>
              <a:rPr lang="ru-RU" sz="1400" dirty="0"/>
              <a:t>, </a:t>
            </a:r>
            <a:r>
              <a:rPr lang="ru-RU" sz="1400" dirty="0" err="1"/>
              <a:t>здійснюється</a:t>
            </a:r>
            <a:r>
              <a:rPr lang="ru-RU" sz="1400" dirty="0"/>
              <a:t> </a:t>
            </a:r>
            <a:r>
              <a:rPr lang="ru-RU" sz="1400" dirty="0" err="1"/>
              <a:t>віддалений</a:t>
            </a:r>
            <a:r>
              <a:rPr lang="ru-RU" sz="1400" dirty="0"/>
              <a:t> контроль, </a:t>
            </a:r>
            <a:r>
              <a:rPr lang="ru-RU" sz="1400" dirty="0" err="1"/>
              <a:t>призводять</a:t>
            </a:r>
            <a:r>
              <a:rPr lang="ru-RU" sz="1400" dirty="0"/>
              <a:t> до </a:t>
            </a:r>
            <a:r>
              <a:rPr lang="ru-RU" sz="1400" dirty="0" err="1"/>
              <a:t>скорочення</a:t>
            </a:r>
            <a:r>
              <a:rPr lang="ru-RU" sz="1400" dirty="0"/>
              <a:t> і </a:t>
            </a:r>
            <a:r>
              <a:rPr lang="ru-RU" sz="1400" dirty="0" err="1"/>
              <a:t>ліквідації</a:t>
            </a:r>
            <a:r>
              <a:rPr lang="ru-RU" sz="1400" dirty="0"/>
              <a:t> </a:t>
            </a:r>
            <a:r>
              <a:rPr lang="ru-RU" sz="1400" dirty="0" err="1"/>
              <a:t>робочих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.</a:t>
            </a:r>
          </a:p>
          <a:p>
            <a:r>
              <a:rPr lang="ru-RU" sz="1400" dirty="0"/>
              <a:t>Але </a:t>
            </a:r>
            <a:r>
              <a:rPr lang="ru-RU" sz="1400" dirty="0" err="1"/>
              <a:t>крім</a:t>
            </a:r>
            <a:r>
              <a:rPr lang="ru-RU" sz="1400" dirty="0"/>
              <a:t> </a:t>
            </a:r>
            <a:r>
              <a:rPr lang="ru-RU" sz="1400" dirty="0" err="1"/>
              <a:t>позитивних</a:t>
            </a:r>
            <a:r>
              <a:rPr lang="ru-RU" sz="1400" dirty="0"/>
              <a:t> </a:t>
            </a:r>
            <a:r>
              <a:rPr lang="ru-RU" sz="1400" dirty="0" err="1"/>
              <a:t>моментів</a:t>
            </a:r>
            <a:r>
              <a:rPr lang="ru-RU" sz="1400" dirty="0"/>
              <a:t>, </a:t>
            </a:r>
            <a:r>
              <a:rPr lang="ru-RU" sz="1400" dirty="0" err="1"/>
              <a:t>цифровізація</a:t>
            </a:r>
            <a:r>
              <a:rPr lang="ru-RU" sz="1400" dirty="0"/>
              <a:t> </a:t>
            </a:r>
            <a:r>
              <a:rPr lang="ru-RU" sz="1400" dirty="0" err="1"/>
              <a:t>несе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собою </a:t>
            </a:r>
            <a:r>
              <a:rPr lang="ru-RU" sz="1400" dirty="0" err="1"/>
              <a:t>певні</a:t>
            </a:r>
            <a:r>
              <a:rPr lang="ru-RU" sz="1400" dirty="0"/>
              <a:t> </a:t>
            </a:r>
            <a:r>
              <a:rPr lang="ru-RU" sz="1400" dirty="0" err="1"/>
              <a:t>ризики</a:t>
            </a:r>
            <a:r>
              <a:rPr lang="ru-RU" sz="1400" dirty="0"/>
              <a:t>. Тут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розрізняти</a:t>
            </a:r>
            <a:r>
              <a:rPr lang="ru-RU" sz="1400" dirty="0"/>
              <a:t> </a:t>
            </a:r>
            <a:r>
              <a:rPr lang="ru-RU" sz="1400" dirty="0" err="1"/>
              <a:t>ризики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та </a:t>
            </a:r>
            <a:r>
              <a:rPr lang="ru-RU" sz="1400" dirty="0" err="1"/>
              <a:t>ризики</a:t>
            </a:r>
            <a:r>
              <a:rPr lang="ru-RU" sz="1400" dirty="0"/>
              <a:t> </a:t>
            </a:r>
            <a:r>
              <a:rPr lang="ru-RU" sz="1400" dirty="0" err="1"/>
              <a:t>цифровізації</a:t>
            </a:r>
            <a:r>
              <a:rPr lang="ru-RU" sz="1400" dirty="0"/>
              <a:t>, </a:t>
            </a:r>
            <a:r>
              <a:rPr lang="ru-RU" sz="1400" dirty="0" err="1"/>
              <a:t>зумовлені</a:t>
            </a:r>
            <a:r>
              <a:rPr lang="ru-RU" sz="1400" dirty="0"/>
              <a:t> </a:t>
            </a:r>
            <a:r>
              <a:rPr lang="ru-RU" sz="1400" dirty="0" err="1"/>
              <a:t>впровадженням</a:t>
            </a:r>
            <a:r>
              <a:rPr lang="ru-RU" sz="1400" dirty="0"/>
              <a:t> </a:t>
            </a:r>
            <a:r>
              <a:rPr lang="ru-RU" sz="1400" dirty="0" err="1"/>
              <a:t>цифрових</a:t>
            </a:r>
            <a:r>
              <a:rPr lang="ru-RU" sz="1400" dirty="0"/>
              <a:t> </a:t>
            </a:r>
            <a:r>
              <a:rPr lang="ru-RU" sz="1400" dirty="0" err="1"/>
              <a:t>технологій</a:t>
            </a:r>
            <a:r>
              <a:rPr lang="ru-RU" sz="1400" dirty="0"/>
              <a:t>. </a:t>
            </a:r>
            <a:r>
              <a:rPr lang="ru-RU" sz="1400" dirty="0" err="1"/>
              <a:t>Головний</a:t>
            </a:r>
            <a:r>
              <a:rPr lang="ru-RU" sz="1400" dirty="0"/>
              <a:t> </a:t>
            </a:r>
            <a:r>
              <a:rPr lang="ru-RU" sz="1400" dirty="0" err="1"/>
              <a:t>ризик</a:t>
            </a:r>
            <a:r>
              <a:rPr lang="ru-RU" sz="1400" dirty="0"/>
              <a:t> </a:t>
            </a:r>
            <a:r>
              <a:rPr lang="ru-RU" sz="1400" dirty="0" err="1"/>
              <a:t>цифрової</a:t>
            </a:r>
            <a:r>
              <a:rPr lang="ru-RU" sz="1400" dirty="0"/>
              <a:t> </a:t>
            </a:r>
            <a:r>
              <a:rPr lang="ru-RU" sz="1400" dirty="0" err="1"/>
              <a:t>трансформації</a:t>
            </a:r>
            <a:r>
              <a:rPr lang="ru-RU" sz="1400" dirty="0"/>
              <a:t> </a:t>
            </a:r>
            <a:r>
              <a:rPr lang="ru-RU" sz="1400" dirty="0" err="1"/>
              <a:t>економіки</a:t>
            </a:r>
            <a:r>
              <a:rPr lang="ru-RU" sz="1400" dirty="0"/>
              <a:t> – </a:t>
            </a:r>
            <a:r>
              <a:rPr lang="ru-RU" sz="1400" dirty="0" err="1"/>
              <a:t>можливе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безробіття</a:t>
            </a:r>
            <a:r>
              <a:rPr lang="ru-RU" sz="1400" dirty="0"/>
              <a:t>. 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2847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335</TotalTime>
  <Words>3806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Процеси цифрової трансформації бізнесу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Процеси цифрової трансформації бізнесу</dc:title>
  <dc:creator>Ann</dc:creator>
  <cp:lastModifiedBy>Ann</cp:lastModifiedBy>
  <cp:revision>98</cp:revision>
  <dcterms:created xsi:type="dcterms:W3CDTF">2021-07-25T18:05:27Z</dcterms:created>
  <dcterms:modified xsi:type="dcterms:W3CDTF">2021-07-27T12:38:27Z</dcterms:modified>
</cp:coreProperties>
</file>