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B98E7-F63D-4A3C-A31C-5C5780B3F8BE}" type="datetimeFigureOut">
              <a:rPr lang="uk-UA" smtClean="0"/>
              <a:t>30.01.2022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04576-6EDF-4756-B228-EC6616B62FC3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B98E7-F63D-4A3C-A31C-5C5780B3F8BE}" type="datetimeFigureOut">
              <a:rPr lang="uk-UA" smtClean="0"/>
              <a:t>30.01.2022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04576-6EDF-4756-B228-EC6616B62FC3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B98E7-F63D-4A3C-A31C-5C5780B3F8BE}" type="datetimeFigureOut">
              <a:rPr lang="uk-UA" smtClean="0"/>
              <a:t>30.01.2022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04576-6EDF-4756-B228-EC6616B62FC3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B98E7-F63D-4A3C-A31C-5C5780B3F8BE}" type="datetimeFigureOut">
              <a:rPr lang="uk-UA" smtClean="0"/>
              <a:t>30.01.2022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04576-6EDF-4756-B228-EC6616B62FC3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B98E7-F63D-4A3C-A31C-5C5780B3F8BE}" type="datetimeFigureOut">
              <a:rPr lang="uk-UA" smtClean="0"/>
              <a:t>30.01.2022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04576-6EDF-4756-B228-EC6616B62FC3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B98E7-F63D-4A3C-A31C-5C5780B3F8BE}" type="datetimeFigureOut">
              <a:rPr lang="uk-UA" smtClean="0"/>
              <a:t>30.01.2022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04576-6EDF-4756-B228-EC6616B62FC3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B98E7-F63D-4A3C-A31C-5C5780B3F8BE}" type="datetimeFigureOut">
              <a:rPr lang="uk-UA" smtClean="0"/>
              <a:t>30.01.2022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04576-6EDF-4756-B228-EC6616B62FC3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B98E7-F63D-4A3C-A31C-5C5780B3F8BE}" type="datetimeFigureOut">
              <a:rPr lang="uk-UA" smtClean="0"/>
              <a:t>30.01.2022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04576-6EDF-4756-B228-EC6616B62FC3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B98E7-F63D-4A3C-A31C-5C5780B3F8BE}" type="datetimeFigureOut">
              <a:rPr lang="uk-UA" smtClean="0"/>
              <a:t>30.01.2022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04576-6EDF-4756-B228-EC6616B62FC3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B98E7-F63D-4A3C-A31C-5C5780B3F8BE}" type="datetimeFigureOut">
              <a:rPr lang="uk-UA" smtClean="0"/>
              <a:t>30.01.2022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04576-6EDF-4756-B228-EC6616B62FC3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B98E7-F63D-4A3C-A31C-5C5780B3F8BE}" type="datetimeFigureOut">
              <a:rPr lang="uk-UA" smtClean="0"/>
              <a:t>30.01.2022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04576-6EDF-4756-B228-EC6616B62FC3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9EB98E7-F63D-4A3C-A31C-5C5780B3F8BE}" type="datetimeFigureOut">
              <a:rPr lang="uk-UA" smtClean="0"/>
              <a:t>30.01.2022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3104576-6EDF-4756-B228-EC6616B62FC3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futurenow.com.ua/shho-take-internet-rechej-vse-shho-potribno-znaty-pryamo-zaraz/" TargetMode="Externa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futurenow.com.ua/shho-take-hmarni-tehnologiyi-ta-yak-tse-pratsyuye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620688"/>
            <a:ext cx="8064895" cy="5904655"/>
          </a:xfrm>
        </p:spPr>
        <p:txBody>
          <a:bodyPr>
            <a:normAutofit lnSpcReduction="10000"/>
          </a:bodyPr>
          <a:lstStyle/>
          <a:p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.1. </a:t>
            </a:r>
            <a:r>
              <a:rPr lang="ru-RU" sz="1400" dirty="0" err="1" smtClean="0"/>
              <a:t>Цифрова</a:t>
            </a:r>
            <a:r>
              <a:rPr lang="ru-RU" sz="1400" dirty="0" smtClean="0"/>
              <a:t> </a:t>
            </a:r>
            <a:r>
              <a:rPr lang="ru-RU" sz="1400" dirty="0" err="1" smtClean="0"/>
              <a:t>економіка</a:t>
            </a:r>
            <a:r>
              <a:rPr lang="ru-RU" sz="1400" dirty="0" smtClean="0"/>
              <a:t> як </a:t>
            </a:r>
            <a:r>
              <a:rPr lang="ru-RU" sz="1400" dirty="0" err="1" smtClean="0"/>
              <a:t>економіка</a:t>
            </a:r>
            <a:r>
              <a:rPr lang="ru-RU" sz="1400" dirty="0" smtClean="0"/>
              <a:t> </a:t>
            </a:r>
            <a:r>
              <a:rPr lang="ru-RU" sz="1400" dirty="0" err="1" smtClean="0"/>
              <a:t>даних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.2. </a:t>
            </a:r>
            <a:r>
              <a:rPr lang="ru-RU" sz="1400" dirty="0" err="1"/>
              <a:t>Цифрова</a:t>
            </a:r>
            <a:r>
              <a:rPr lang="ru-RU" sz="1400" dirty="0"/>
              <a:t> </a:t>
            </a:r>
            <a:r>
              <a:rPr lang="ru-RU" sz="1400" dirty="0" err="1"/>
              <a:t>економіка</a:t>
            </a:r>
            <a:r>
              <a:rPr lang="ru-RU" sz="1400" dirty="0"/>
              <a:t> як </a:t>
            </a:r>
            <a:r>
              <a:rPr lang="ru-RU" sz="1400" dirty="0" smtClean="0"/>
              <a:t> </a:t>
            </a:r>
            <a:r>
              <a:rPr lang="ru-RU" sz="1400" dirty="0" err="1" smtClean="0"/>
              <a:t>економічна</a:t>
            </a:r>
            <a:r>
              <a:rPr lang="ru-RU" sz="1400" dirty="0" smtClean="0"/>
              <a:t> </a:t>
            </a:r>
            <a:r>
              <a:rPr lang="ru-RU" sz="1400" dirty="0" err="1" smtClean="0"/>
              <a:t>кібернетична</a:t>
            </a:r>
            <a:r>
              <a:rPr lang="ru-RU" sz="1400" dirty="0" smtClean="0"/>
              <a:t> система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.3. </a:t>
            </a:r>
            <a:r>
              <a:rPr lang="ru-RU" sz="1400" dirty="0" err="1" smtClean="0"/>
              <a:t>Методологічні</a:t>
            </a:r>
            <a:r>
              <a:rPr lang="ru-RU" sz="1400" dirty="0" smtClean="0"/>
              <a:t> </a:t>
            </a:r>
            <a:r>
              <a:rPr lang="ru-RU" sz="1400" dirty="0" err="1" smtClean="0"/>
              <a:t>аспекти</a:t>
            </a:r>
            <a:r>
              <a:rPr lang="ru-RU" sz="1400" dirty="0" smtClean="0"/>
              <a:t> </a:t>
            </a:r>
            <a:r>
              <a:rPr lang="ru-RU" sz="1400" dirty="0" err="1" smtClean="0"/>
              <a:t>аналізу</a:t>
            </a:r>
            <a:r>
              <a:rPr lang="ru-RU" sz="1400" dirty="0" smtClean="0"/>
              <a:t> </a:t>
            </a:r>
            <a:r>
              <a:rPr lang="ru-RU" sz="1400" dirty="0" err="1" smtClean="0"/>
              <a:t>цифрової</a:t>
            </a:r>
            <a:r>
              <a:rPr lang="ru-RU" sz="1400" dirty="0" smtClean="0"/>
              <a:t> </a:t>
            </a:r>
            <a:r>
              <a:rPr lang="ru-RU" sz="1400" dirty="0" err="1" smtClean="0"/>
              <a:t>економіки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400" dirty="0" err="1"/>
              <a:t>Цифрова</a:t>
            </a:r>
            <a:r>
              <a:rPr lang="ru-RU" sz="1400" dirty="0"/>
              <a:t> </a:t>
            </a:r>
            <a:r>
              <a:rPr lang="ru-RU" sz="1400" dirty="0" err="1"/>
              <a:t>економіка</a:t>
            </a:r>
            <a:r>
              <a:rPr lang="ru-RU" sz="1400" dirty="0"/>
              <a:t> як </a:t>
            </a:r>
            <a:r>
              <a:rPr lang="ru-RU" sz="1400" dirty="0" err="1"/>
              <a:t>економіка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: «</a:t>
            </a:r>
            <a:r>
              <a:rPr lang="en-US" sz="1400" dirty="0"/>
              <a:t>Big data», «</a:t>
            </a:r>
            <a:r>
              <a:rPr lang="en-US" sz="1400" dirty="0" err="1"/>
              <a:t>BlockChain</a:t>
            </a:r>
            <a:r>
              <a:rPr lang="en-US" sz="1400" dirty="0"/>
              <a:t>», «</a:t>
            </a:r>
            <a:r>
              <a:rPr lang="en-US" sz="1400" dirty="0" err="1"/>
              <a:t>FinTech</a:t>
            </a:r>
            <a:r>
              <a:rPr lang="en-US" sz="1400" dirty="0"/>
              <a:t>». </a:t>
            </a:r>
            <a:r>
              <a:rPr lang="ru-RU" sz="1400" dirty="0" err="1"/>
              <a:t>Цифрова</a:t>
            </a:r>
            <a:r>
              <a:rPr lang="ru-RU" sz="1400" dirty="0"/>
              <a:t> </a:t>
            </a:r>
            <a:r>
              <a:rPr lang="ru-RU" sz="1400" dirty="0" err="1"/>
              <a:t>економіка</a:t>
            </a:r>
            <a:r>
              <a:rPr lang="ru-RU" sz="1400" dirty="0"/>
              <a:t> як </a:t>
            </a:r>
            <a:r>
              <a:rPr lang="ru-RU" sz="1400" dirty="0" err="1"/>
              <a:t>економічна</a:t>
            </a:r>
            <a:r>
              <a:rPr lang="ru-RU" sz="1400" dirty="0"/>
              <a:t> </a:t>
            </a:r>
            <a:r>
              <a:rPr lang="ru-RU" sz="1400" dirty="0" err="1"/>
              <a:t>кібернетична</a:t>
            </a:r>
            <a:r>
              <a:rPr lang="ru-RU" sz="1400" dirty="0"/>
              <a:t> система,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імітує</a:t>
            </a:r>
            <a:r>
              <a:rPr lang="ru-RU" sz="1400" dirty="0"/>
              <a:t> </a:t>
            </a:r>
            <a:r>
              <a:rPr lang="ru-RU" sz="1400" dirty="0" err="1"/>
              <a:t>поведінку</a:t>
            </a:r>
            <a:r>
              <a:rPr lang="ru-RU" sz="1400" dirty="0"/>
              <a:t> </a:t>
            </a:r>
            <a:r>
              <a:rPr lang="ru-RU" sz="1400" dirty="0" err="1"/>
              <a:t>реальних</a:t>
            </a:r>
            <a:r>
              <a:rPr lang="ru-RU" sz="1400" dirty="0"/>
              <a:t> </a:t>
            </a:r>
            <a:r>
              <a:rPr lang="ru-RU" sz="1400" dirty="0" err="1"/>
              <a:t>об'єктів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реагують</a:t>
            </a:r>
            <a:r>
              <a:rPr lang="ru-RU" sz="1400" dirty="0"/>
              <a:t> на </a:t>
            </a:r>
            <a:r>
              <a:rPr lang="ru-RU" sz="1400" dirty="0" err="1"/>
              <a:t>управлінські</a:t>
            </a:r>
            <a:r>
              <a:rPr lang="ru-RU" sz="1400" dirty="0"/>
              <a:t> </a:t>
            </a:r>
            <a:r>
              <a:rPr lang="ru-RU" sz="1400" dirty="0" err="1"/>
              <a:t>дії</a:t>
            </a:r>
            <a:r>
              <a:rPr lang="ru-RU" sz="1400" dirty="0"/>
              <a:t> і </a:t>
            </a:r>
            <a:r>
              <a:rPr lang="ru-RU" sz="1400" dirty="0" err="1"/>
              <a:t>події</a:t>
            </a:r>
            <a:r>
              <a:rPr lang="ru-RU" sz="1400" dirty="0"/>
              <a:t> </a:t>
            </a:r>
            <a:r>
              <a:rPr lang="ru-RU" sz="1400" dirty="0" err="1"/>
              <a:t>зовнішнього</a:t>
            </a:r>
            <a:r>
              <a:rPr lang="ru-RU" sz="1400" dirty="0"/>
              <a:t> </a:t>
            </a:r>
            <a:r>
              <a:rPr lang="ru-RU" sz="1400" dirty="0" err="1"/>
              <a:t>середовища</a:t>
            </a:r>
            <a:r>
              <a:rPr lang="ru-RU" sz="1400" dirty="0"/>
              <a:t> в </a:t>
            </a:r>
            <a:r>
              <a:rPr lang="ru-RU" sz="1400" dirty="0" err="1"/>
              <a:t>режимі</a:t>
            </a:r>
            <a:r>
              <a:rPr lang="ru-RU" sz="1400" dirty="0"/>
              <a:t> реального часу. </a:t>
            </a:r>
            <a:r>
              <a:rPr lang="ru-RU" sz="1400" dirty="0" err="1"/>
              <a:t>Цифрова</a:t>
            </a:r>
            <a:r>
              <a:rPr lang="ru-RU" sz="1400" dirty="0"/>
              <a:t> </a:t>
            </a:r>
            <a:r>
              <a:rPr lang="ru-RU" sz="1400" dirty="0" err="1"/>
              <a:t>економіка</a:t>
            </a:r>
            <a:r>
              <a:rPr lang="ru-RU" sz="1400" dirty="0"/>
              <a:t>, </a:t>
            </a:r>
            <a:r>
              <a:rPr lang="ru-RU" sz="1400" dirty="0" err="1"/>
              <a:t>організована</a:t>
            </a:r>
            <a:r>
              <a:rPr lang="ru-RU" sz="1400" dirty="0"/>
              <a:t> як </a:t>
            </a:r>
            <a:r>
              <a:rPr lang="ru-RU" sz="1400" dirty="0" err="1"/>
              <a:t>економічна</a:t>
            </a:r>
            <a:r>
              <a:rPr lang="ru-RU" sz="1400" dirty="0"/>
              <a:t> </a:t>
            </a:r>
            <a:r>
              <a:rPr lang="ru-RU" sz="1400" dirty="0" err="1"/>
              <a:t>кібернетична</a:t>
            </a:r>
            <a:r>
              <a:rPr lang="ru-RU" sz="1400" dirty="0"/>
              <a:t> система, є </a:t>
            </a:r>
            <a:r>
              <a:rPr lang="ru-RU" sz="1400" dirty="0" err="1"/>
              <a:t>надійним</a:t>
            </a:r>
            <a:r>
              <a:rPr lang="ru-RU" sz="1400" dirty="0"/>
              <a:t> </a:t>
            </a:r>
            <a:r>
              <a:rPr lang="ru-RU" sz="1400" dirty="0" err="1"/>
              <a:t>інструментом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підвищує</a:t>
            </a:r>
            <a:r>
              <a:rPr lang="ru-RU" sz="1400" dirty="0"/>
              <a:t> </a:t>
            </a:r>
            <a:r>
              <a:rPr lang="ru-RU" sz="1400" dirty="0" err="1"/>
              <a:t>ефективність</a:t>
            </a:r>
            <a:r>
              <a:rPr lang="ru-RU" sz="1400" dirty="0"/>
              <a:t> </a:t>
            </a:r>
            <a:r>
              <a:rPr lang="ru-RU" sz="1400" dirty="0" err="1"/>
              <a:t>управлінських</a:t>
            </a:r>
            <a:r>
              <a:rPr lang="ru-RU" sz="1400" dirty="0"/>
              <a:t> </a:t>
            </a:r>
            <a:r>
              <a:rPr lang="ru-RU" sz="1400" dirty="0" err="1"/>
              <a:t>рішень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залученням</a:t>
            </a:r>
            <a:r>
              <a:rPr lang="ru-RU" sz="1400" dirty="0"/>
              <a:t> </a:t>
            </a:r>
            <a:r>
              <a:rPr lang="ru-RU" sz="1400" dirty="0" err="1"/>
              <a:t>можливостей</a:t>
            </a:r>
            <a:r>
              <a:rPr lang="ru-RU" sz="1400" dirty="0"/>
              <a:t> </a:t>
            </a:r>
            <a:r>
              <a:rPr lang="ru-RU" sz="1400" dirty="0" err="1"/>
              <a:t>сучасних</a:t>
            </a:r>
            <a:r>
              <a:rPr lang="ru-RU" sz="1400" dirty="0"/>
              <a:t> ІТ. </a:t>
            </a:r>
            <a:r>
              <a:rPr lang="ru-RU" sz="1400" dirty="0" err="1"/>
              <a:t>Метрологічні</a:t>
            </a:r>
            <a:r>
              <a:rPr lang="ru-RU" sz="1400" dirty="0"/>
              <a:t> </a:t>
            </a:r>
            <a:r>
              <a:rPr lang="ru-RU" sz="1400" dirty="0" err="1"/>
              <a:t>аспекти</a:t>
            </a:r>
            <a:r>
              <a:rPr lang="ru-RU" sz="1400" dirty="0"/>
              <a:t> </a:t>
            </a:r>
            <a:r>
              <a:rPr lang="ru-RU" sz="1400" dirty="0" err="1"/>
              <a:t>аналізу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. </a:t>
            </a:r>
            <a:r>
              <a:rPr lang="ru-RU" sz="1400" dirty="0" err="1"/>
              <a:t>Чотири</a:t>
            </a:r>
            <a:r>
              <a:rPr lang="ru-RU" sz="1400" dirty="0"/>
              <a:t> </a:t>
            </a:r>
            <a:r>
              <a:rPr lang="ru-RU" sz="1400" dirty="0" err="1"/>
              <a:t>критерії</a:t>
            </a:r>
            <a:r>
              <a:rPr lang="ru-RU" sz="1400" dirty="0"/>
              <a:t> </a:t>
            </a:r>
            <a:r>
              <a:rPr lang="ru-RU" sz="1400" dirty="0" err="1"/>
              <a:t>аналізу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, в тому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іншому</a:t>
            </a:r>
            <a:r>
              <a:rPr lang="ru-RU" sz="1400" dirty="0"/>
              <a:t> </a:t>
            </a:r>
            <a:r>
              <a:rPr lang="ru-RU" sz="1400" dirty="0" err="1"/>
              <a:t>ступені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розглядаються</a:t>
            </a:r>
            <a:r>
              <a:rPr lang="ru-RU" sz="1400" dirty="0"/>
              <a:t> </a:t>
            </a:r>
            <a:r>
              <a:rPr lang="ru-RU" sz="1400" dirty="0" err="1"/>
              <a:t>різними</a:t>
            </a:r>
            <a:r>
              <a:rPr lang="ru-RU" sz="1400" dirty="0"/>
              <a:t> </a:t>
            </a:r>
            <a:r>
              <a:rPr lang="ru-RU" sz="1400" dirty="0" err="1"/>
              <a:t>дослідниками</a:t>
            </a:r>
            <a:r>
              <a:rPr lang="ru-RU" sz="1400" dirty="0"/>
              <a:t>: </a:t>
            </a:r>
            <a:r>
              <a:rPr lang="ru-RU" sz="1400" dirty="0" err="1"/>
              <a:t>критерій</a:t>
            </a:r>
            <a:r>
              <a:rPr lang="ru-RU" sz="1400" dirty="0"/>
              <a:t>, </a:t>
            </a:r>
            <a:r>
              <a:rPr lang="ru-RU" sz="1400" dirty="0" err="1"/>
              <a:t>пов'язаний</a:t>
            </a:r>
            <a:r>
              <a:rPr lang="ru-RU" sz="1400" dirty="0"/>
              <a:t> з сферою </a:t>
            </a:r>
            <a:r>
              <a:rPr lang="ru-RU" sz="1400" dirty="0" err="1"/>
              <a:t>зайнятості</a:t>
            </a:r>
            <a:r>
              <a:rPr lang="ru-RU" sz="1400" dirty="0"/>
              <a:t>; </a:t>
            </a:r>
            <a:r>
              <a:rPr lang="ru-RU" sz="1400" dirty="0" err="1"/>
              <a:t>просторовий</a:t>
            </a:r>
            <a:r>
              <a:rPr lang="ru-RU" sz="1400" dirty="0"/>
              <a:t> </a:t>
            </a:r>
            <a:r>
              <a:rPr lang="ru-RU" sz="1400" dirty="0" err="1"/>
              <a:t>критерій</a:t>
            </a:r>
            <a:r>
              <a:rPr lang="ru-RU" sz="1400" dirty="0"/>
              <a:t>; </a:t>
            </a:r>
            <a:r>
              <a:rPr lang="ru-RU" sz="1400" dirty="0" err="1"/>
              <a:t>технологічний</a:t>
            </a:r>
            <a:r>
              <a:rPr lang="ru-RU" sz="1400" dirty="0"/>
              <a:t>; і, </a:t>
            </a:r>
            <a:r>
              <a:rPr lang="ru-RU" sz="1400" dirty="0" err="1"/>
              <a:t>власне</a:t>
            </a:r>
            <a:r>
              <a:rPr lang="ru-RU" sz="1400" dirty="0"/>
              <a:t>, </a:t>
            </a:r>
            <a:r>
              <a:rPr lang="ru-RU" sz="1400" dirty="0" err="1"/>
              <a:t>економічний</a:t>
            </a:r>
            <a:r>
              <a:rPr lang="ru-RU" sz="1400" dirty="0"/>
              <a:t>.</a:t>
            </a:r>
            <a:endParaRPr lang="ru-RU" sz="1400" dirty="0" smtClean="0"/>
          </a:p>
          <a:p>
            <a:r>
              <a:rPr lang="ru-RU" sz="1400" dirty="0" smtClean="0"/>
              <a:t>4.1. </a:t>
            </a:r>
            <a:r>
              <a:rPr lang="ru-RU" sz="1400" dirty="0" err="1"/>
              <a:t>Ускладнення</a:t>
            </a:r>
            <a:r>
              <a:rPr lang="ru-RU" sz="1400" dirty="0"/>
              <a:t> </a:t>
            </a:r>
            <a:r>
              <a:rPr lang="ru-RU" sz="1400" dirty="0" err="1"/>
              <a:t>громадських</a:t>
            </a:r>
            <a:r>
              <a:rPr lang="ru-RU" sz="1400" dirty="0"/>
              <a:t> структур і </a:t>
            </a:r>
            <a:r>
              <a:rPr lang="ru-RU" sz="1400" dirty="0" err="1"/>
              <a:t>стосунків</a:t>
            </a:r>
            <a:r>
              <a:rPr lang="ru-RU" sz="1400" dirty="0"/>
              <a:t>, основою </a:t>
            </a:r>
            <a:r>
              <a:rPr lang="ru-RU" sz="1400" dirty="0" err="1"/>
              <a:t>яких</a:t>
            </a:r>
            <a:r>
              <a:rPr lang="ru-RU" sz="1400" dirty="0"/>
              <a:t> все </a:t>
            </a:r>
            <a:r>
              <a:rPr lang="ru-RU" sz="1400" dirty="0" err="1"/>
              <a:t>частіше</a:t>
            </a:r>
            <a:r>
              <a:rPr lang="ru-RU" sz="1400" dirty="0"/>
              <a:t> </a:t>
            </a:r>
            <a:r>
              <a:rPr lang="ru-RU" sz="1400" dirty="0" err="1"/>
              <a:t>виступають</a:t>
            </a:r>
            <a:r>
              <a:rPr lang="ru-RU" sz="1400" dirty="0"/>
              <a:t> </a:t>
            </a:r>
            <a:r>
              <a:rPr lang="ru-RU" sz="1400" dirty="0" err="1"/>
              <a:t>сучасні</a:t>
            </a:r>
            <a:r>
              <a:rPr lang="ru-RU" sz="1400" dirty="0"/>
              <a:t> </a:t>
            </a:r>
            <a:r>
              <a:rPr lang="ru-RU" sz="1400" dirty="0" err="1"/>
              <a:t>цифрові</a:t>
            </a:r>
            <a:r>
              <a:rPr lang="ru-RU" sz="1400" dirty="0"/>
              <a:t> </a:t>
            </a:r>
            <a:r>
              <a:rPr lang="ru-RU" sz="1400" dirty="0" err="1"/>
              <a:t>технології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висувають</a:t>
            </a:r>
            <a:r>
              <a:rPr lang="ru-RU" sz="1400" dirty="0"/>
              <a:t> на перший план </a:t>
            </a:r>
            <a:r>
              <a:rPr lang="ru-RU" sz="1400" dirty="0" err="1"/>
              <a:t>питання</a:t>
            </a:r>
            <a:r>
              <a:rPr lang="ru-RU" sz="1400" dirty="0"/>
              <a:t> про </a:t>
            </a:r>
            <a:r>
              <a:rPr lang="ru-RU" sz="1400" dirty="0" err="1"/>
              <a:t>формування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</a:t>
            </a:r>
            <a:r>
              <a:rPr lang="ru-RU" sz="1400" dirty="0" err="1"/>
              <a:t>зажадало</a:t>
            </a:r>
            <a:r>
              <a:rPr lang="ru-RU" sz="1400" dirty="0"/>
              <a:t> </a:t>
            </a:r>
            <a:r>
              <a:rPr lang="ru-RU" sz="1400" dirty="0" err="1"/>
              <a:t>наукового</a:t>
            </a:r>
            <a:r>
              <a:rPr lang="ru-RU" sz="1400" dirty="0"/>
              <a:t> </a:t>
            </a:r>
            <a:r>
              <a:rPr lang="ru-RU" sz="1400" dirty="0" err="1"/>
              <a:t>осмислення</a:t>
            </a:r>
            <a:r>
              <a:rPr lang="ru-RU" sz="1400" dirty="0"/>
              <a:t> </a:t>
            </a:r>
            <a:r>
              <a:rPr lang="ru-RU" sz="1400" dirty="0" err="1"/>
              <a:t>цього</a:t>
            </a:r>
            <a:r>
              <a:rPr lang="ru-RU" sz="1400" dirty="0"/>
              <a:t> нового </a:t>
            </a:r>
            <a:r>
              <a:rPr lang="ru-RU" sz="1400" dirty="0" err="1"/>
              <a:t>поняття</a:t>
            </a:r>
            <a:r>
              <a:rPr lang="ru-RU" sz="1400" dirty="0"/>
              <a:t>, </a:t>
            </a:r>
            <a:r>
              <a:rPr lang="ru-RU" sz="1400" dirty="0" err="1"/>
              <a:t>під</a:t>
            </a:r>
            <a:r>
              <a:rPr lang="ru-RU" sz="1400" dirty="0"/>
              <a:t> </a:t>
            </a:r>
            <a:r>
              <a:rPr lang="ru-RU" sz="1400" dirty="0" err="1"/>
              <a:t>яким</a:t>
            </a:r>
            <a:r>
              <a:rPr lang="ru-RU" sz="1400" dirty="0"/>
              <a:t> </a:t>
            </a:r>
            <a:r>
              <a:rPr lang="ru-RU" sz="1400" dirty="0" err="1"/>
              <a:t>одні</a:t>
            </a:r>
            <a:r>
              <a:rPr lang="ru-RU" sz="1400" dirty="0"/>
              <a:t> </a:t>
            </a:r>
            <a:r>
              <a:rPr lang="ru-RU" sz="1400" dirty="0" err="1"/>
              <a:t>розуміють</a:t>
            </a:r>
            <a:r>
              <a:rPr lang="ru-RU" sz="1400" dirty="0"/>
              <a:t> </a:t>
            </a:r>
            <a:r>
              <a:rPr lang="ru-RU" sz="1400" dirty="0" err="1"/>
              <a:t>впровадження</a:t>
            </a:r>
            <a:r>
              <a:rPr lang="ru-RU" sz="1400" dirty="0"/>
              <a:t> штучного </a:t>
            </a:r>
            <a:r>
              <a:rPr lang="ru-RU" sz="1400" dirty="0" err="1"/>
              <a:t>інтелекту</a:t>
            </a:r>
            <a:r>
              <a:rPr lang="ru-RU" sz="1400" dirty="0"/>
              <a:t>, </a:t>
            </a:r>
            <a:r>
              <a:rPr lang="ru-RU" sz="1400" dirty="0" err="1"/>
              <a:t>інші</a:t>
            </a:r>
            <a:r>
              <a:rPr lang="ru-RU" sz="1400" dirty="0"/>
              <a:t> ‒ </a:t>
            </a:r>
            <a:r>
              <a:rPr lang="ru-RU" sz="1400" dirty="0" err="1"/>
              <a:t>сучасних</a:t>
            </a:r>
            <a:r>
              <a:rPr lang="ru-RU" sz="1400" dirty="0"/>
              <a:t> </a:t>
            </a:r>
            <a:r>
              <a:rPr lang="ru-RU" sz="1400" dirty="0" err="1"/>
              <a:t>інформаційних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 в </a:t>
            </a:r>
            <a:r>
              <a:rPr lang="ru-RU" sz="1400" dirty="0" err="1"/>
              <a:t>економічні</a:t>
            </a:r>
            <a:r>
              <a:rPr lang="ru-RU" sz="1400" dirty="0"/>
              <a:t> </a:t>
            </a:r>
            <a:r>
              <a:rPr lang="ru-RU" sz="1400" dirty="0" err="1"/>
              <a:t>розрахунки</a:t>
            </a:r>
            <a:r>
              <a:rPr lang="ru-RU" sz="1400" dirty="0"/>
              <a:t>, </a:t>
            </a:r>
            <a:r>
              <a:rPr lang="ru-RU" sz="1400" dirty="0" err="1"/>
              <a:t>треті</a:t>
            </a:r>
            <a:r>
              <a:rPr lang="ru-RU" sz="1400" dirty="0"/>
              <a:t>, ‒ «</a:t>
            </a:r>
            <a:r>
              <a:rPr lang="en-US" sz="1400" dirty="0"/>
              <a:t>Big Data» («</a:t>
            </a:r>
            <a:r>
              <a:rPr lang="ru-RU" sz="1400" dirty="0" err="1"/>
              <a:t>великі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»), </a:t>
            </a:r>
            <a:r>
              <a:rPr lang="ru-RU" sz="1400" dirty="0" err="1"/>
              <a:t>цифрові</a:t>
            </a:r>
            <a:r>
              <a:rPr lang="ru-RU" sz="1400" dirty="0"/>
              <a:t> (</a:t>
            </a:r>
            <a:r>
              <a:rPr lang="ru-RU" sz="1400" dirty="0" err="1"/>
              <a:t>електронні</a:t>
            </a:r>
            <a:r>
              <a:rPr lang="ru-RU" sz="1400" dirty="0"/>
              <a:t>) </a:t>
            </a:r>
            <a:r>
              <a:rPr lang="ru-RU" sz="1400" dirty="0" err="1"/>
              <a:t>фінанси</a:t>
            </a:r>
            <a:r>
              <a:rPr lang="ru-RU" sz="1400" dirty="0"/>
              <a:t> (</a:t>
            </a:r>
            <a:r>
              <a:rPr lang="en-US" sz="1400" dirty="0" err="1"/>
              <a:t>FinTech</a:t>
            </a:r>
            <a:r>
              <a:rPr lang="en-US" sz="1400" dirty="0"/>
              <a:t>), </a:t>
            </a:r>
            <a:r>
              <a:rPr lang="ru-RU" sz="1400" dirty="0" err="1"/>
              <a:t>чіпізацію</a:t>
            </a:r>
            <a:r>
              <a:rPr lang="ru-RU" sz="1400" dirty="0"/>
              <a:t> </a:t>
            </a:r>
            <a:r>
              <a:rPr lang="ru-RU" sz="1400" dirty="0" err="1"/>
              <a:t>громадян</a:t>
            </a:r>
            <a:r>
              <a:rPr lang="ru-RU" sz="1400" dirty="0"/>
              <a:t> і так </a:t>
            </a:r>
            <a:r>
              <a:rPr lang="ru-RU" sz="1400" dirty="0" err="1"/>
              <a:t>далі</a:t>
            </a:r>
            <a:r>
              <a:rPr lang="ru-RU" sz="1400" dirty="0"/>
              <a:t>. </a:t>
            </a:r>
            <a:r>
              <a:rPr lang="ru-RU" sz="1400" dirty="0" err="1"/>
              <a:t>Проте</a:t>
            </a:r>
            <a:r>
              <a:rPr lang="ru-RU" sz="1400" dirty="0"/>
              <a:t> </a:t>
            </a:r>
            <a:r>
              <a:rPr lang="ru-RU" sz="1400" dirty="0" err="1"/>
              <a:t>створення</a:t>
            </a:r>
            <a:r>
              <a:rPr lang="ru-RU" sz="1400" dirty="0"/>
              <a:t> «</a:t>
            </a:r>
            <a:r>
              <a:rPr lang="ru-RU" sz="1400" dirty="0" err="1"/>
              <a:t>розумної</a:t>
            </a:r>
            <a:r>
              <a:rPr lang="ru-RU" sz="1400" dirty="0"/>
              <a:t>» </a:t>
            </a:r>
            <a:r>
              <a:rPr lang="ru-RU" sz="1400" dirty="0" err="1"/>
              <a:t>техніки</a:t>
            </a:r>
            <a:r>
              <a:rPr lang="ru-RU" sz="1400" dirty="0"/>
              <a:t>, </a:t>
            </a:r>
            <a:r>
              <a:rPr lang="ru-RU" sz="1400" dirty="0" err="1"/>
              <a:t>інформаційних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, </a:t>
            </a:r>
            <a:r>
              <a:rPr lang="ru-RU" sz="1400" dirty="0" err="1"/>
              <a:t>цифровізація</a:t>
            </a:r>
            <a:r>
              <a:rPr lang="ru-RU" sz="1400" dirty="0"/>
              <a:t> </a:t>
            </a:r>
            <a:r>
              <a:rPr lang="ru-RU" sz="1400" dirty="0" err="1"/>
              <a:t>фінансів</a:t>
            </a:r>
            <a:r>
              <a:rPr lang="ru-RU" sz="1400" dirty="0"/>
              <a:t>, </a:t>
            </a:r>
            <a:r>
              <a:rPr lang="ru-RU" sz="1400" dirty="0" err="1"/>
              <a:t>електронних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 і </a:t>
            </a:r>
            <a:r>
              <a:rPr lang="ru-RU" sz="1400" dirty="0" err="1"/>
              <a:t>диспетчерського</a:t>
            </a:r>
            <a:r>
              <a:rPr lang="ru-RU" sz="1400" dirty="0"/>
              <a:t> </a:t>
            </a:r>
            <a:r>
              <a:rPr lang="ru-RU" sz="1400" dirty="0" err="1"/>
              <a:t>управління</a:t>
            </a:r>
            <a:r>
              <a:rPr lang="ru-RU" sz="1400" dirty="0"/>
              <a:t> </a:t>
            </a:r>
            <a:r>
              <a:rPr lang="ru-RU" sz="1400" dirty="0" err="1"/>
              <a:t>рухом</a:t>
            </a:r>
            <a:r>
              <a:rPr lang="ru-RU" sz="1400" dirty="0"/>
              <a:t> транспорту і </a:t>
            </a:r>
            <a:r>
              <a:rPr lang="ru-RU" sz="1400" dirty="0" err="1"/>
              <a:t>матеріалів</a:t>
            </a:r>
            <a:r>
              <a:rPr lang="ru-RU" sz="1400" dirty="0"/>
              <a:t> є прерогативою </a:t>
            </a:r>
            <a:r>
              <a:rPr lang="ru-RU" sz="1400" dirty="0" err="1"/>
              <a:t>інженерів</a:t>
            </a:r>
            <a:r>
              <a:rPr lang="ru-RU" sz="1400" dirty="0"/>
              <a:t> і </a:t>
            </a:r>
            <a:r>
              <a:rPr lang="ru-RU" sz="1400" dirty="0" err="1"/>
              <a:t>фахівців</a:t>
            </a:r>
            <a:r>
              <a:rPr lang="ru-RU" sz="1400" dirty="0"/>
              <a:t> в </a:t>
            </a:r>
            <a:r>
              <a:rPr lang="ru-RU" sz="1400" dirty="0" err="1"/>
              <a:t>області</a:t>
            </a:r>
            <a:r>
              <a:rPr lang="ru-RU" sz="1400" dirty="0"/>
              <a:t> </a:t>
            </a:r>
            <a:r>
              <a:rPr lang="ru-RU" sz="1400" dirty="0" err="1"/>
              <a:t>інформаційних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. </a:t>
            </a:r>
            <a:r>
              <a:rPr lang="ru-RU" sz="1400" dirty="0" err="1"/>
              <a:t>Рішення</a:t>
            </a:r>
            <a:r>
              <a:rPr lang="ru-RU" sz="1400" dirty="0"/>
              <a:t> </a:t>
            </a:r>
            <a:r>
              <a:rPr lang="ru-RU" sz="1400" dirty="0" err="1"/>
              <a:t>технічних</a:t>
            </a:r>
            <a:r>
              <a:rPr lang="ru-RU" sz="1400" dirty="0"/>
              <a:t> проблем, як і </a:t>
            </a:r>
            <a:r>
              <a:rPr lang="ru-RU" sz="1400" dirty="0" err="1"/>
              <a:t>деяких</a:t>
            </a:r>
            <a:r>
              <a:rPr lang="ru-RU" sz="1400" dirty="0"/>
              <a:t> </a:t>
            </a:r>
            <a:r>
              <a:rPr lang="ru-RU" sz="1400" dirty="0" err="1"/>
              <a:t>математичних</a:t>
            </a:r>
            <a:r>
              <a:rPr lang="ru-RU" sz="1400" dirty="0"/>
              <a:t> </a:t>
            </a:r>
            <a:r>
              <a:rPr lang="ru-RU" sz="1400" dirty="0" err="1"/>
              <a:t>завдань</a:t>
            </a:r>
            <a:r>
              <a:rPr lang="ru-RU" sz="1400" dirty="0"/>
              <a:t>,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обчислювальних</a:t>
            </a:r>
            <a:r>
              <a:rPr lang="ru-RU" sz="1400" dirty="0"/>
              <a:t> </a:t>
            </a:r>
            <a:r>
              <a:rPr lang="ru-RU" sz="1400" dirty="0" err="1"/>
              <a:t>потужностей</a:t>
            </a:r>
            <a:r>
              <a:rPr lang="ru-RU" sz="1400" dirty="0"/>
              <a:t> і </a:t>
            </a:r>
            <a:r>
              <a:rPr lang="ru-RU" sz="1400" dirty="0" err="1"/>
              <a:t>статистичних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«</a:t>
            </a:r>
            <a:r>
              <a:rPr lang="en-US" sz="1400" dirty="0"/>
              <a:t>Big data», </a:t>
            </a:r>
            <a:r>
              <a:rPr lang="ru-RU" sz="1400" dirty="0" err="1"/>
              <a:t>фінансових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, (</a:t>
            </a:r>
            <a:r>
              <a:rPr lang="en-US" sz="1400" dirty="0" err="1"/>
              <a:t>BlockChain</a:t>
            </a:r>
            <a:r>
              <a:rPr lang="en-US" sz="1400" dirty="0"/>
              <a:t>) </a:t>
            </a:r>
            <a:r>
              <a:rPr lang="ru-RU" sz="1400" dirty="0" err="1"/>
              <a:t>блокчейн</a:t>
            </a:r>
            <a:r>
              <a:rPr lang="ru-RU" sz="1400" dirty="0"/>
              <a:t> -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технологія</a:t>
            </a:r>
            <a:r>
              <a:rPr lang="ru-RU" sz="1400" dirty="0"/>
              <a:t> </a:t>
            </a:r>
            <a:r>
              <a:rPr lang="ru-RU" sz="1400" dirty="0" err="1"/>
              <a:t>зберігання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і </a:t>
            </a:r>
            <a:r>
              <a:rPr lang="ru-RU" sz="1400" dirty="0" err="1"/>
              <a:t>інформації</a:t>
            </a:r>
            <a:r>
              <a:rPr lang="ru-RU" sz="1400" dirty="0"/>
              <a:t> про </a:t>
            </a:r>
            <a:r>
              <a:rPr lang="ru-RU" sz="1400" dirty="0" err="1"/>
              <a:t>обробку</a:t>
            </a:r>
            <a:r>
              <a:rPr lang="ru-RU" sz="1400" dirty="0"/>
              <a:t> </a:t>
            </a:r>
            <a:r>
              <a:rPr lang="ru-RU" sz="1400" dirty="0" err="1"/>
              <a:t>цих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, але, у </a:t>
            </a:r>
            <a:r>
              <a:rPr lang="ru-RU" sz="1400" dirty="0" err="1"/>
              <a:t>відмінності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інших</a:t>
            </a:r>
            <a:r>
              <a:rPr lang="ru-RU" sz="1400" dirty="0"/>
              <a:t> систем, вона </a:t>
            </a:r>
            <a:r>
              <a:rPr lang="ru-RU" sz="1400" dirty="0" err="1"/>
              <a:t>має</a:t>
            </a:r>
            <a:r>
              <a:rPr lang="ru-RU" sz="1400" dirty="0"/>
              <a:t> </a:t>
            </a:r>
            <a:r>
              <a:rPr lang="ru-RU" sz="1400" dirty="0" err="1"/>
              <a:t>унікальний</a:t>
            </a:r>
            <a:r>
              <a:rPr lang="ru-RU" sz="1400" dirty="0"/>
              <a:t> принцип </a:t>
            </a:r>
            <a:r>
              <a:rPr lang="ru-RU" sz="1400" dirty="0" err="1"/>
              <a:t>роботи</a:t>
            </a:r>
            <a:r>
              <a:rPr lang="ru-RU" sz="1400" dirty="0"/>
              <a:t> та </a:t>
            </a:r>
            <a:r>
              <a:rPr lang="ru-RU" sz="1400" dirty="0" err="1"/>
              <a:t>ін</a:t>
            </a:r>
            <a:r>
              <a:rPr lang="ru-RU" sz="1400" dirty="0"/>
              <a:t>. не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самі</a:t>
            </a:r>
            <a:r>
              <a:rPr lang="ru-RU" sz="1400" dirty="0"/>
              <a:t> по </a:t>
            </a:r>
            <a:r>
              <a:rPr lang="ru-RU" sz="1400" dirty="0" err="1"/>
              <a:t>собі</a:t>
            </a:r>
            <a:r>
              <a:rPr lang="ru-RU" sz="1400" dirty="0"/>
              <a:t> </a:t>
            </a:r>
            <a:r>
              <a:rPr lang="ru-RU" sz="1400" dirty="0" err="1"/>
              <a:t>розв'язати</a:t>
            </a:r>
            <a:r>
              <a:rPr lang="ru-RU" sz="1400" dirty="0"/>
              <a:t> </a:t>
            </a:r>
            <a:r>
              <a:rPr lang="ru-RU" sz="1400" dirty="0" err="1"/>
              <a:t>найважливішу</a:t>
            </a:r>
            <a:r>
              <a:rPr lang="ru-RU" sz="1400" dirty="0"/>
              <a:t> </a:t>
            </a:r>
            <a:r>
              <a:rPr lang="ru-RU" sz="1400" dirty="0" err="1"/>
              <a:t>економічну</a:t>
            </a:r>
            <a:r>
              <a:rPr lang="ru-RU" sz="1400" dirty="0"/>
              <a:t> проблему </a:t>
            </a:r>
            <a:r>
              <a:rPr lang="ru-RU" sz="1400" dirty="0" err="1"/>
              <a:t>безкризового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пропорційного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. </a:t>
            </a:r>
            <a:r>
              <a:rPr lang="ru-RU" sz="1400" dirty="0" err="1"/>
              <a:t>Цю</a:t>
            </a:r>
            <a:r>
              <a:rPr lang="ru-RU" sz="1400" dirty="0"/>
              <a:t> задачу </a:t>
            </a:r>
            <a:r>
              <a:rPr lang="ru-RU" sz="1400" dirty="0" err="1"/>
              <a:t>повинні</a:t>
            </a:r>
            <a:r>
              <a:rPr lang="ru-RU" sz="1400" dirty="0"/>
              <a:t> </a:t>
            </a:r>
            <a:r>
              <a:rPr lang="ru-RU" sz="1400" dirty="0" err="1"/>
              <a:t>вирішувати</a:t>
            </a:r>
            <a:r>
              <a:rPr lang="ru-RU" sz="1400" dirty="0"/>
              <a:t> </a:t>
            </a:r>
            <a:r>
              <a:rPr lang="ru-RU" sz="1400" dirty="0" err="1"/>
              <a:t>економісти-кібернетики</a:t>
            </a:r>
            <a:r>
              <a:rPr lang="ru-RU" sz="1400" dirty="0"/>
              <a:t>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науково</a:t>
            </a:r>
            <a:r>
              <a:rPr lang="ru-RU" sz="1400" dirty="0"/>
              <a:t> </a:t>
            </a:r>
            <a:r>
              <a:rPr lang="ru-RU" sz="1400" dirty="0" err="1"/>
              <a:t>обґрунтованої</a:t>
            </a:r>
            <a:r>
              <a:rPr lang="ru-RU" sz="1400" dirty="0"/>
              <a:t> </a:t>
            </a:r>
            <a:r>
              <a:rPr lang="ru-RU" sz="1400" dirty="0" err="1"/>
              <a:t>економіко-математичної</a:t>
            </a:r>
            <a:r>
              <a:rPr lang="ru-RU" sz="1400" dirty="0"/>
              <a:t> </a:t>
            </a:r>
            <a:r>
              <a:rPr lang="ru-RU" sz="1400" dirty="0" err="1"/>
              <a:t>моделі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лежить</a:t>
            </a:r>
            <a:r>
              <a:rPr lang="ru-RU" sz="1400" dirty="0"/>
              <a:t> в </a:t>
            </a:r>
            <a:r>
              <a:rPr lang="ru-RU" sz="1400" dirty="0" err="1"/>
              <a:t>основі</a:t>
            </a:r>
            <a:r>
              <a:rPr lang="ru-RU" sz="1400" dirty="0"/>
              <a:t> </a:t>
            </a:r>
            <a:r>
              <a:rPr lang="ru-RU" sz="1400" dirty="0" err="1"/>
              <a:t>організації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, </a:t>
            </a:r>
            <a:r>
              <a:rPr lang="ru-RU" sz="1400" dirty="0" err="1"/>
              <a:t>технологічне</a:t>
            </a:r>
            <a:r>
              <a:rPr lang="ru-RU" sz="1400" dirty="0"/>
              <a:t> </a:t>
            </a:r>
            <a:r>
              <a:rPr lang="ru-RU" sz="1400" dirty="0" err="1"/>
              <a:t>забезпечення</a:t>
            </a:r>
            <a:r>
              <a:rPr lang="ru-RU" sz="1400" dirty="0"/>
              <a:t> </a:t>
            </a:r>
            <a:r>
              <a:rPr lang="ru-RU" sz="1400" dirty="0" err="1"/>
              <a:t>якої</a:t>
            </a:r>
            <a:r>
              <a:rPr lang="ru-RU" sz="1400" dirty="0"/>
              <a:t> </a:t>
            </a:r>
            <a:r>
              <a:rPr lang="ru-RU" sz="1400" dirty="0" err="1"/>
              <a:t>повинні</a:t>
            </a:r>
            <a:r>
              <a:rPr lang="ru-RU" sz="1400" dirty="0"/>
              <a:t> </a:t>
            </a:r>
            <a:r>
              <a:rPr lang="ru-RU" sz="1400" dirty="0" err="1"/>
              <a:t>створити</a:t>
            </a:r>
            <a:r>
              <a:rPr lang="ru-RU" sz="1400" dirty="0"/>
              <a:t> ІТ-</a:t>
            </a:r>
            <a:r>
              <a:rPr lang="ru-RU" sz="1400" dirty="0" err="1"/>
              <a:t>фахівці</a:t>
            </a:r>
            <a:r>
              <a:rPr lang="ru-RU" sz="1400" dirty="0"/>
              <a:t>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6632"/>
            <a:ext cx="7175351" cy="440725"/>
          </a:xfrm>
        </p:spPr>
        <p:txBody>
          <a:bodyPr/>
          <a:lstStyle/>
          <a:p>
            <a:pPr marL="182880" indent="0" algn="ctr">
              <a:buNone/>
            </a:pPr>
            <a:r>
              <a:rPr lang="uk-UA" sz="1400" dirty="0">
                <a:effectLst/>
              </a:rPr>
              <a:t>Теоретичні аспекти розвитку цифрової трансформації бізнесу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79169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ru-RU" sz="1400" dirty="0" err="1"/>
              <a:t>Основна</a:t>
            </a:r>
            <a:r>
              <a:rPr lang="ru-RU" sz="1400" dirty="0"/>
              <a:t> проблема такого </a:t>
            </a:r>
            <a:r>
              <a:rPr lang="ru-RU" sz="1400" dirty="0" err="1"/>
              <a:t>підходу</a:t>
            </a:r>
            <a:r>
              <a:rPr lang="ru-RU" sz="1400" dirty="0"/>
              <a:t> </a:t>
            </a:r>
            <a:r>
              <a:rPr lang="ru-RU" sz="1400" dirty="0" err="1"/>
              <a:t>полягає</a:t>
            </a:r>
            <a:r>
              <a:rPr lang="ru-RU" sz="1400" dirty="0"/>
              <a:t> в тому, </a:t>
            </a:r>
            <a:r>
              <a:rPr lang="ru-RU" sz="1400" dirty="0" err="1"/>
              <a:t>що</a:t>
            </a:r>
            <a:r>
              <a:rPr lang="ru-RU" sz="1400" dirty="0"/>
              <a:t> за великим </a:t>
            </a:r>
            <a:r>
              <a:rPr lang="ru-RU" sz="1400" dirty="0" err="1"/>
              <a:t>статистичним</a:t>
            </a:r>
            <a:r>
              <a:rPr lang="ru-RU" sz="1400" dirty="0"/>
              <a:t> </a:t>
            </a:r>
            <a:r>
              <a:rPr lang="ru-RU" sz="1400" dirty="0" err="1"/>
              <a:t>матеріалом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свідчить</a:t>
            </a:r>
            <a:r>
              <a:rPr lang="ru-RU" sz="1400" dirty="0"/>
              <a:t> про </a:t>
            </a:r>
            <a:r>
              <a:rPr lang="ru-RU" sz="1400" dirty="0" err="1"/>
              <a:t>підвищення</a:t>
            </a:r>
            <a:r>
              <a:rPr lang="ru-RU" sz="1400" dirty="0"/>
              <a:t> </a:t>
            </a:r>
            <a:r>
              <a:rPr lang="ru-RU" sz="1400" dirty="0" err="1"/>
              <a:t>ролі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в </a:t>
            </a:r>
            <a:r>
              <a:rPr lang="ru-RU" sz="1400" dirty="0" err="1"/>
              <a:t>економічній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,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істинний</a:t>
            </a:r>
            <a:r>
              <a:rPr lang="ru-RU" sz="1400" dirty="0"/>
              <a:t> </a:t>
            </a:r>
            <a:r>
              <a:rPr lang="ru-RU" sz="1400" dirty="0" err="1"/>
              <a:t>вплив</a:t>
            </a:r>
            <a:r>
              <a:rPr lang="ru-RU" sz="1400" dirty="0"/>
              <a:t> на </a:t>
            </a:r>
            <a:r>
              <a:rPr lang="ru-RU" sz="1400" dirty="0" err="1"/>
              <a:t>діяльність</a:t>
            </a:r>
            <a:r>
              <a:rPr lang="ru-RU" sz="1400" dirty="0"/>
              <a:t> </a:t>
            </a:r>
            <a:r>
              <a:rPr lang="ru-RU" sz="1400" dirty="0" err="1"/>
              <a:t>компаній</a:t>
            </a:r>
            <a:r>
              <a:rPr lang="ru-RU" sz="1400" dirty="0"/>
              <a:t> </a:t>
            </a:r>
            <a:r>
              <a:rPr lang="ru-RU" sz="1400" dirty="0" err="1"/>
              <a:t>вивчена</a:t>
            </a:r>
            <a:r>
              <a:rPr lang="ru-RU" sz="1400" dirty="0"/>
              <a:t> </a:t>
            </a:r>
            <a:r>
              <a:rPr lang="ru-RU" sz="1400" dirty="0" err="1"/>
              <a:t>досить</a:t>
            </a:r>
            <a:r>
              <a:rPr lang="ru-RU" sz="1400" dirty="0"/>
              <a:t> </a:t>
            </a:r>
            <a:r>
              <a:rPr lang="ru-RU" sz="1400" dirty="0" err="1"/>
              <a:t>поверхнево</a:t>
            </a:r>
            <a:r>
              <a:rPr lang="ru-RU" sz="1400" dirty="0"/>
              <a:t>, а методики </a:t>
            </a:r>
            <a:r>
              <a:rPr lang="ru-RU" sz="1400" dirty="0" err="1"/>
              <a:t>оцінки</a:t>
            </a:r>
            <a:r>
              <a:rPr lang="ru-RU" sz="1400" dirty="0"/>
              <a:t> </a:t>
            </a:r>
            <a:r>
              <a:rPr lang="ru-RU" sz="1400" dirty="0" err="1"/>
              <a:t>ефективності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 </a:t>
            </a:r>
            <a:r>
              <a:rPr lang="ru-RU" sz="1400" dirty="0" err="1"/>
              <a:t>співробітників</a:t>
            </a:r>
            <a:r>
              <a:rPr lang="ru-RU" sz="1400" dirty="0"/>
              <a:t>, </a:t>
            </a:r>
            <a:r>
              <a:rPr lang="ru-RU" sz="1400" dirty="0" err="1"/>
              <a:t>пов'язаної</a:t>
            </a:r>
            <a:r>
              <a:rPr lang="ru-RU" sz="1400" dirty="0"/>
              <a:t> з </a:t>
            </a:r>
            <a:r>
              <a:rPr lang="ru-RU" sz="1400" dirty="0" err="1"/>
              <a:t>обробкою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і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інтерпретацією</a:t>
            </a:r>
            <a:r>
              <a:rPr lang="ru-RU" sz="1400" dirty="0"/>
              <a:t>, не </a:t>
            </a:r>
            <a:r>
              <a:rPr lang="ru-RU" sz="1400" dirty="0" err="1"/>
              <a:t>досить</a:t>
            </a:r>
            <a:r>
              <a:rPr lang="ru-RU" sz="1400" dirty="0"/>
              <a:t> </a:t>
            </a:r>
            <a:r>
              <a:rPr lang="ru-RU" sz="1400" dirty="0" err="1"/>
              <a:t>розробленими</a:t>
            </a:r>
            <a:r>
              <a:rPr lang="ru-RU" sz="1400" dirty="0"/>
              <a:t>. </a:t>
            </a:r>
            <a:r>
              <a:rPr lang="ru-RU" sz="1400" dirty="0" err="1"/>
              <a:t>Наприклад</a:t>
            </a:r>
            <a:r>
              <a:rPr lang="ru-RU" sz="1400" dirty="0"/>
              <a:t>, </a:t>
            </a:r>
            <a:r>
              <a:rPr lang="ru-RU" sz="1400" dirty="0" err="1"/>
              <a:t>інформаційно-аналітичний</a:t>
            </a:r>
            <a:r>
              <a:rPr lang="ru-RU" sz="1400" dirty="0"/>
              <a:t> </a:t>
            </a:r>
            <a:r>
              <a:rPr lang="ru-RU" sz="1400" dirty="0" err="1"/>
              <a:t>відділ</a:t>
            </a:r>
            <a:r>
              <a:rPr lang="ru-RU" sz="1400" dirty="0"/>
              <a:t> </a:t>
            </a:r>
            <a:r>
              <a:rPr lang="ru-RU" sz="1400" dirty="0" err="1"/>
              <a:t>виробничого</a:t>
            </a:r>
            <a:r>
              <a:rPr lang="ru-RU" sz="1400" dirty="0"/>
              <a:t> </a:t>
            </a:r>
            <a:r>
              <a:rPr lang="ru-RU" sz="1400" dirty="0" err="1"/>
              <a:t>підприємства</a:t>
            </a:r>
            <a:r>
              <a:rPr lang="ru-RU" sz="1400" dirty="0"/>
              <a:t> </a:t>
            </a:r>
            <a:r>
              <a:rPr lang="ru-RU" sz="1400" dirty="0" err="1"/>
              <a:t>займається</a:t>
            </a:r>
            <a:r>
              <a:rPr lang="ru-RU" sz="1400" dirty="0"/>
              <a:t> </a:t>
            </a:r>
            <a:r>
              <a:rPr lang="ru-RU" sz="1400" dirty="0" err="1"/>
              <a:t>інформаційною</a:t>
            </a:r>
            <a:r>
              <a:rPr lang="ru-RU" sz="1400" dirty="0"/>
              <a:t> </a:t>
            </a:r>
            <a:r>
              <a:rPr lang="ru-RU" sz="1400" dirty="0" err="1"/>
              <a:t>діяльністю</a:t>
            </a:r>
            <a:r>
              <a:rPr lang="ru-RU" sz="1400" dirty="0"/>
              <a:t>, але </a:t>
            </a:r>
            <a:r>
              <a:rPr lang="ru-RU" sz="1400" dirty="0" err="1"/>
              <a:t>питання</a:t>
            </a:r>
            <a:r>
              <a:rPr lang="ru-RU" sz="1400" dirty="0"/>
              <a:t> про те, як </a:t>
            </a:r>
            <a:r>
              <a:rPr lang="ru-RU" sz="1400" dirty="0" err="1"/>
              <a:t>вичленувати</a:t>
            </a:r>
            <a:r>
              <a:rPr lang="ru-RU" sz="1400" dirty="0"/>
              <a:t> для </a:t>
            </a:r>
            <a:r>
              <a:rPr lang="ru-RU" sz="1400" dirty="0" err="1"/>
              <a:t>статистичних</a:t>
            </a:r>
            <a:r>
              <a:rPr lang="ru-RU" sz="1400" dirty="0"/>
              <a:t> </a:t>
            </a:r>
            <a:r>
              <a:rPr lang="ru-RU" sz="1400" dirty="0" err="1"/>
              <a:t>цілей</a:t>
            </a:r>
            <a:r>
              <a:rPr lang="ru-RU" sz="1400" dirty="0"/>
              <a:t> </a:t>
            </a:r>
            <a:r>
              <a:rPr lang="ru-RU" sz="1400" dirty="0" err="1"/>
              <a:t>його</a:t>
            </a:r>
            <a:r>
              <a:rPr lang="ru-RU" sz="1400" dirty="0"/>
              <a:t> долю у </a:t>
            </a:r>
            <a:r>
              <a:rPr lang="ru-RU" sz="1400" dirty="0" err="1"/>
              <a:t>виробництві</a:t>
            </a:r>
            <a:r>
              <a:rPr lang="ru-RU" sz="1400" dirty="0"/>
              <a:t> </a:t>
            </a:r>
            <a:r>
              <a:rPr lang="ru-RU" sz="1400" dirty="0" err="1"/>
              <a:t>усієї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, </a:t>
            </a:r>
            <a:r>
              <a:rPr lang="ru-RU" sz="1400" dirty="0" err="1"/>
              <a:t>залишається</a:t>
            </a:r>
            <a:r>
              <a:rPr lang="ru-RU" sz="1400" dirty="0"/>
              <a:t> </a:t>
            </a:r>
            <a:r>
              <a:rPr lang="ru-RU" sz="1400" dirty="0" err="1"/>
              <a:t>відкритим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dirty="0" err="1" smtClean="0"/>
              <a:t>Технологічний</a:t>
            </a:r>
            <a:r>
              <a:rPr lang="ru-RU" sz="1400" dirty="0" smtClean="0"/>
              <a:t> </a:t>
            </a:r>
            <a:r>
              <a:rPr lang="ru-RU" sz="1400" dirty="0" err="1"/>
              <a:t>критерій</a:t>
            </a:r>
            <a:r>
              <a:rPr lang="ru-RU" sz="1400" dirty="0"/>
              <a:t>: Основою </a:t>
            </a:r>
            <a:r>
              <a:rPr lang="ru-RU" sz="1400" dirty="0" err="1"/>
              <a:t>технологічної</a:t>
            </a:r>
            <a:r>
              <a:rPr lang="ru-RU" sz="1400" dirty="0"/>
              <a:t> </a:t>
            </a:r>
            <a:r>
              <a:rPr lang="ru-RU" sz="1400" dirty="0" err="1"/>
              <a:t>концепції</a:t>
            </a:r>
            <a:r>
              <a:rPr lang="ru-RU" sz="1400" dirty="0"/>
              <a:t> стала </a:t>
            </a:r>
            <a:r>
              <a:rPr lang="ru-RU" sz="1400" dirty="0" err="1"/>
              <a:t>безліч</a:t>
            </a:r>
            <a:r>
              <a:rPr lang="ru-RU" sz="1400" dirty="0"/>
              <a:t> </a:t>
            </a:r>
            <a:r>
              <a:rPr lang="ru-RU" sz="1400" dirty="0" err="1"/>
              <a:t>технологічних</a:t>
            </a:r>
            <a:r>
              <a:rPr lang="ru-RU" sz="1400" dirty="0"/>
              <a:t> </a:t>
            </a:r>
            <a:r>
              <a:rPr lang="ru-RU" sz="1400" dirty="0" err="1"/>
              <a:t>інновацій</a:t>
            </a:r>
            <a:r>
              <a:rPr lang="ru-RU" sz="1400" dirty="0"/>
              <a:t> в </a:t>
            </a:r>
            <a:r>
              <a:rPr lang="ru-RU" sz="1400" dirty="0" err="1"/>
              <a:t>області</a:t>
            </a:r>
            <a:r>
              <a:rPr lang="ru-RU" sz="1400" dirty="0"/>
              <a:t> </a:t>
            </a:r>
            <a:r>
              <a:rPr lang="ru-RU" sz="1400" dirty="0" err="1"/>
              <a:t>інформаційно-комунікаційних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стали </a:t>
            </a:r>
            <a:r>
              <a:rPr lang="ru-RU" sz="1400" dirty="0" err="1"/>
              <a:t>доступними</a:t>
            </a:r>
            <a:r>
              <a:rPr lang="ru-RU" sz="1400" dirty="0"/>
              <a:t> широкому колу </a:t>
            </a:r>
            <a:r>
              <a:rPr lang="ru-RU" sz="1400" dirty="0" err="1"/>
              <a:t>користувачів</a:t>
            </a:r>
            <a:r>
              <a:rPr lang="ru-RU" sz="1400" dirty="0"/>
              <a:t>. </a:t>
            </a:r>
            <a:r>
              <a:rPr lang="ru-RU" sz="1400" dirty="0" err="1"/>
              <a:t>Нові</a:t>
            </a:r>
            <a:r>
              <a:rPr lang="ru-RU" sz="1400" dirty="0"/>
              <a:t> </a:t>
            </a:r>
            <a:r>
              <a:rPr lang="ru-RU" sz="1400" dirty="0" err="1"/>
              <a:t>технології</a:t>
            </a:r>
            <a:r>
              <a:rPr lang="ru-RU" sz="1400" dirty="0"/>
              <a:t> є </a:t>
            </a:r>
            <a:r>
              <a:rPr lang="ru-RU" sz="1400" dirty="0" err="1"/>
              <a:t>найпомітнішою</a:t>
            </a:r>
            <a:r>
              <a:rPr lang="ru-RU" sz="1400" dirty="0"/>
              <a:t> </a:t>
            </a:r>
            <a:r>
              <a:rPr lang="ru-RU" sz="1400" dirty="0" err="1"/>
              <a:t>ознакою</a:t>
            </a:r>
            <a:r>
              <a:rPr lang="ru-RU" sz="1400" dirty="0"/>
              <a:t> </a:t>
            </a:r>
            <a:r>
              <a:rPr lang="ru-RU" sz="1400" dirty="0" err="1"/>
              <a:t>зміни</a:t>
            </a:r>
            <a:r>
              <a:rPr lang="ru-RU" sz="1400" dirty="0"/>
              <a:t> </a:t>
            </a:r>
            <a:r>
              <a:rPr lang="ru-RU" sz="1400" dirty="0" err="1"/>
              <a:t>економічних</a:t>
            </a:r>
            <a:r>
              <a:rPr lang="ru-RU" sz="1400" dirty="0"/>
              <a:t> систем, і </a:t>
            </a:r>
            <a:r>
              <a:rPr lang="ru-RU" sz="1400" dirty="0" err="1"/>
              <a:t>їх</a:t>
            </a:r>
            <a:r>
              <a:rPr lang="ru-RU" sz="1400" dirty="0"/>
              <a:t> частенько </a:t>
            </a:r>
            <a:r>
              <a:rPr lang="ru-RU" sz="1400" dirty="0" err="1"/>
              <a:t>називають</a:t>
            </a:r>
            <a:r>
              <a:rPr lang="ru-RU" sz="1400" dirty="0"/>
              <a:t> драйвером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. </a:t>
            </a:r>
            <a:r>
              <a:rPr lang="ru-RU" sz="1400" dirty="0" err="1"/>
              <a:t>Основна</a:t>
            </a:r>
            <a:r>
              <a:rPr lang="ru-RU" sz="1400" dirty="0"/>
              <a:t> </a:t>
            </a:r>
            <a:r>
              <a:rPr lang="ru-RU" sz="1400" dirty="0" err="1"/>
              <a:t>ідея</a:t>
            </a:r>
            <a:r>
              <a:rPr lang="ru-RU" sz="1400" dirty="0"/>
              <a:t> таких </a:t>
            </a:r>
            <a:r>
              <a:rPr lang="ru-RU" sz="1400" dirty="0" err="1"/>
              <a:t>міркувань</a:t>
            </a:r>
            <a:r>
              <a:rPr lang="ru-RU" sz="1400" dirty="0"/>
              <a:t> </a:t>
            </a:r>
            <a:r>
              <a:rPr lang="ru-RU" sz="1400" dirty="0" err="1"/>
              <a:t>полягає</a:t>
            </a:r>
            <a:r>
              <a:rPr lang="ru-RU" sz="1400" dirty="0"/>
              <a:t> в тому,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об'єм</a:t>
            </a:r>
            <a:r>
              <a:rPr lang="ru-RU" sz="1400" dirty="0"/>
              <a:t> </a:t>
            </a:r>
            <a:r>
              <a:rPr lang="ru-RU" sz="1400" dirty="0" err="1"/>
              <a:t>технологічних</a:t>
            </a:r>
            <a:r>
              <a:rPr lang="ru-RU" sz="1400" dirty="0"/>
              <a:t> </a:t>
            </a:r>
            <a:r>
              <a:rPr lang="ru-RU" sz="1400" dirty="0" err="1"/>
              <a:t>інновацій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збільшився</a:t>
            </a:r>
            <a:r>
              <a:rPr lang="ru-RU" sz="1400" dirty="0"/>
              <a:t>, в </a:t>
            </a:r>
            <a:r>
              <a:rPr lang="ru-RU" sz="1400" dirty="0" err="1"/>
              <a:t>області</a:t>
            </a:r>
            <a:r>
              <a:rPr lang="ru-RU" sz="1400" dirty="0"/>
              <a:t> </a:t>
            </a:r>
            <a:r>
              <a:rPr lang="ru-RU" sz="1400" dirty="0" err="1"/>
              <a:t>обробки</a:t>
            </a:r>
            <a:r>
              <a:rPr lang="ru-RU" sz="1400" dirty="0"/>
              <a:t> і </a:t>
            </a:r>
            <a:r>
              <a:rPr lang="ru-RU" sz="1400" dirty="0" err="1"/>
              <a:t>передачі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призводить</a:t>
            </a:r>
            <a:r>
              <a:rPr lang="ru-RU" sz="1400" dirty="0"/>
              <a:t> до </a:t>
            </a:r>
            <a:r>
              <a:rPr lang="ru-RU" sz="1400" dirty="0" err="1"/>
              <a:t>перевлаштування</a:t>
            </a:r>
            <a:r>
              <a:rPr lang="ru-RU" sz="1400" dirty="0"/>
              <a:t> </a:t>
            </a:r>
            <a:r>
              <a:rPr lang="ru-RU" sz="1400" dirty="0" err="1"/>
              <a:t>соціально-економічних</a:t>
            </a:r>
            <a:r>
              <a:rPr lang="ru-RU" sz="1400" dirty="0"/>
              <a:t> </a:t>
            </a:r>
            <a:r>
              <a:rPr lang="ru-RU" sz="1400" dirty="0" err="1"/>
              <a:t>стосунків</a:t>
            </a:r>
            <a:r>
              <a:rPr lang="ru-RU" sz="1400" dirty="0"/>
              <a:t>, </a:t>
            </a:r>
            <a:r>
              <a:rPr lang="ru-RU" sz="1400" dirty="0" err="1"/>
              <a:t>оскільки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дії</a:t>
            </a:r>
            <a:r>
              <a:rPr lang="ru-RU" sz="1400" dirty="0"/>
              <a:t> </a:t>
            </a:r>
            <a:r>
              <a:rPr lang="ru-RU" sz="1400" dirty="0" err="1"/>
              <a:t>досить</a:t>
            </a:r>
            <a:r>
              <a:rPr lang="ru-RU" sz="1400" dirty="0"/>
              <a:t> </a:t>
            </a:r>
            <a:r>
              <a:rPr lang="ru-RU" sz="1400" dirty="0" err="1"/>
              <a:t>значні</a:t>
            </a:r>
            <a:r>
              <a:rPr lang="ru-RU" sz="1400" dirty="0"/>
              <a:t>. </a:t>
            </a:r>
            <a:r>
              <a:rPr lang="ru-RU" sz="1400" dirty="0" err="1"/>
              <a:t>Багато</a:t>
            </a:r>
            <a:r>
              <a:rPr lang="ru-RU" sz="1400" dirty="0"/>
              <a:t> </a:t>
            </a:r>
            <a:r>
              <a:rPr lang="ru-RU" sz="1400" dirty="0" err="1"/>
              <a:t>дослідників</a:t>
            </a:r>
            <a:r>
              <a:rPr lang="ru-RU" sz="1400" dirty="0"/>
              <a:t> у </a:t>
            </a:r>
            <a:r>
              <a:rPr lang="ru-RU" sz="1400" dirty="0" err="1"/>
              <a:t>своїх</a:t>
            </a:r>
            <a:r>
              <a:rPr lang="ru-RU" sz="1400" dirty="0"/>
              <a:t> роботах </a:t>
            </a:r>
            <a:r>
              <a:rPr lang="ru-RU" sz="1400" dirty="0" err="1"/>
              <a:t>відмічають</a:t>
            </a:r>
            <a:r>
              <a:rPr lang="ru-RU" sz="1400" dirty="0"/>
              <a:t> </a:t>
            </a:r>
            <a:r>
              <a:rPr lang="ru-RU" sz="1400" dirty="0" err="1"/>
              <a:t>важливість</a:t>
            </a:r>
            <a:r>
              <a:rPr lang="ru-RU" sz="1400" dirty="0"/>
              <a:t> </a:t>
            </a:r>
            <a:r>
              <a:rPr lang="ru-RU" sz="1400" dirty="0" err="1"/>
              <a:t>впливу</a:t>
            </a:r>
            <a:r>
              <a:rPr lang="ru-RU" sz="1400" dirty="0"/>
              <a:t> </a:t>
            </a:r>
            <a:r>
              <a:rPr lang="ru-RU" sz="1400" dirty="0" err="1"/>
              <a:t>технологічних</a:t>
            </a:r>
            <a:r>
              <a:rPr lang="ru-RU" sz="1400" dirty="0"/>
              <a:t> </a:t>
            </a:r>
            <a:r>
              <a:rPr lang="ru-RU" sz="1400" dirty="0" err="1"/>
              <a:t>новацій</a:t>
            </a:r>
            <a:r>
              <a:rPr lang="ru-RU" sz="1400" dirty="0"/>
              <a:t>. </a:t>
            </a:r>
            <a:r>
              <a:rPr lang="ru-RU" sz="1400" dirty="0" err="1"/>
              <a:t>Такі</a:t>
            </a:r>
            <a:r>
              <a:rPr lang="ru-RU" sz="1400" dirty="0"/>
              <a:t> </a:t>
            </a:r>
            <a:r>
              <a:rPr lang="ru-RU" sz="1400" dirty="0" err="1"/>
              <a:t>міркування</a:t>
            </a:r>
            <a:r>
              <a:rPr lang="ru-RU" sz="1400" dirty="0"/>
              <a:t> </a:t>
            </a:r>
            <a:r>
              <a:rPr lang="ru-RU" sz="1400" dirty="0" err="1"/>
              <a:t>підкріплені</a:t>
            </a:r>
            <a:r>
              <a:rPr lang="ru-RU" sz="1400" dirty="0"/>
              <a:t> </a:t>
            </a:r>
            <a:r>
              <a:rPr lang="ru-RU" sz="1400" dirty="0" err="1"/>
              <a:t>можливістю</a:t>
            </a:r>
            <a:r>
              <a:rPr lang="ru-RU" sz="1400" dirty="0"/>
              <a:t> </a:t>
            </a:r>
            <a:r>
              <a:rPr lang="ru-RU" sz="1400" dirty="0" err="1"/>
              <a:t>комп'ютерних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 </a:t>
            </a:r>
            <a:r>
              <a:rPr lang="ru-RU" sz="1400" dirty="0" err="1"/>
              <a:t>трансформувати</a:t>
            </a:r>
            <a:r>
              <a:rPr lang="ru-RU" sz="1400" dirty="0"/>
              <a:t> сферу </a:t>
            </a:r>
            <a:r>
              <a:rPr lang="ru-RU" sz="1400" dirty="0" err="1"/>
              <a:t>телекомунікації</a:t>
            </a:r>
            <a:r>
              <a:rPr lang="ru-RU" sz="1400" dirty="0"/>
              <a:t> і </a:t>
            </a:r>
            <a:r>
              <a:rPr lang="ru-RU" sz="1400" dirty="0" err="1"/>
              <a:t>об'єднати</a:t>
            </a:r>
            <a:r>
              <a:rPr lang="ru-RU" sz="1400" dirty="0"/>
              <a:t> </a:t>
            </a:r>
            <a:r>
              <a:rPr lang="ru-RU" sz="1400" dirty="0" err="1"/>
              <a:t>ці</a:t>
            </a:r>
            <a:r>
              <a:rPr lang="ru-RU" sz="1400" dirty="0"/>
              <a:t> </a:t>
            </a:r>
            <a:r>
              <a:rPr lang="ru-RU" sz="1400" dirty="0" err="1"/>
              <a:t>технології</a:t>
            </a:r>
            <a:r>
              <a:rPr lang="ru-RU" sz="1400" dirty="0"/>
              <a:t>, результатом </a:t>
            </a:r>
            <a:r>
              <a:rPr lang="ru-RU" sz="1400" dirty="0" err="1"/>
              <a:t>чого</a:t>
            </a:r>
            <a:r>
              <a:rPr lang="ru-RU" sz="1400" dirty="0"/>
              <a:t> став </a:t>
            </a:r>
            <a:r>
              <a:rPr lang="ru-RU" sz="1400" dirty="0" err="1"/>
              <a:t>розвиток</a:t>
            </a:r>
            <a:r>
              <a:rPr lang="ru-RU" sz="1400" dirty="0"/>
              <a:t> таких </a:t>
            </a:r>
            <a:r>
              <a:rPr lang="ru-RU" sz="1400" dirty="0" err="1"/>
              <a:t>сервісів</a:t>
            </a:r>
            <a:r>
              <a:rPr lang="ru-RU" sz="1400" dirty="0"/>
              <a:t>, як </a:t>
            </a:r>
            <a:r>
              <a:rPr lang="ru-RU" sz="1400" dirty="0" err="1"/>
              <a:t>електронна</a:t>
            </a:r>
            <a:r>
              <a:rPr lang="ru-RU" sz="1400" dirty="0"/>
              <a:t> </a:t>
            </a:r>
            <a:r>
              <a:rPr lang="ru-RU" sz="1400" dirty="0" err="1"/>
              <a:t>пошта</a:t>
            </a:r>
            <a:r>
              <a:rPr lang="ru-RU" sz="1400" dirty="0"/>
              <a:t>, передача </a:t>
            </a:r>
            <a:r>
              <a:rPr lang="ru-RU" sz="1400" dirty="0" err="1"/>
              <a:t>даних</a:t>
            </a:r>
            <a:r>
              <a:rPr lang="ru-RU" sz="1400" dirty="0"/>
              <a:t> у </a:t>
            </a:r>
            <a:r>
              <a:rPr lang="ru-RU" sz="1400" dirty="0" err="1"/>
              <a:t>вигляді</a:t>
            </a:r>
            <a:r>
              <a:rPr lang="ru-RU" sz="1400" dirty="0"/>
              <a:t> тексту, </a:t>
            </a:r>
            <a:r>
              <a:rPr lang="ru-RU" sz="1400" dirty="0" err="1"/>
              <a:t>аудіо</a:t>
            </a:r>
            <a:r>
              <a:rPr lang="ru-RU" sz="1400" dirty="0"/>
              <a:t> і </a:t>
            </a:r>
            <a:r>
              <a:rPr lang="ru-RU" sz="1400" dirty="0" err="1"/>
              <a:t>відео</a:t>
            </a:r>
            <a:r>
              <a:rPr lang="ru-RU" sz="1400" dirty="0"/>
              <a:t> </a:t>
            </a:r>
            <a:r>
              <a:rPr lang="ru-RU" sz="1400" dirty="0" err="1"/>
              <a:t>файлів</a:t>
            </a:r>
            <a:r>
              <a:rPr lang="ru-RU" sz="1400" dirty="0"/>
              <a:t>, </a:t>
            </a:r>
            <a:r>
              <a:rPr lang="ru-RU" sz="1400" dirty="0" err="1"/>
              <a:t>соціальних</a:t>
            </a:r>
            <a:r>
              <a:rPr lang="ru-RU" sz="1400" dirty="0"/>
              <a:t> мереж, </a:t>
            </a:r>
            <a:r>
              <a:rPr lang="ru-RU" sz="1400" dirty="0" err="1"/>
              <a:t>месенджерів</a:t>
            </a:r>
            <a:r>
              <a:rPr lang="ru-RU" sz="1400" dirty="0"/>
              <a:t> і так </a:t>
            </a:r>
            <a:r>
              <a:rPr lang="ru-RU" sz="1400" dirty="0" err="1"/>
              <a:t>далі</a:t>
            </a:r>
            <a:r>
              <a:rPr lang="ru-RU" sz="1400" dirty="0"/>
              <a:t>. </a:t>
            </a:r>
            <a:r>
              <a:rPr lang="ru-RU" sz="1400" dirty="0" err="1"/>
              <a:t>Поширення</a:t>
            </a:r>
            <a:r>
              <a:rPr lang="ru-RU" sz="1400" dirty="0"/>
              <a:t> </a:t>
            </a:r>
            <a:r>
              <a:rPr lang="ru-RU" sz="1400" dirty="0" err="1"/>
              <a:t>цифрових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 </a:t>
            </a:r>
            <a:r>
              <a:rPr lang="ru-RU" sz="1400" dirty="0" err="1"/>
              <a:t>дає</a:t>
            </a:r>
            <a:r>
              <a:rPr lang="ru-RU" sz="1400" dirty="0"/>
              <a:t> </a:t>
            </a:r>
            <a:r>
              <a:rPr lang="ru-RU" sz="1400" dirty="0" err="1"/>
              <a:t>привід</a:t>
            </a:r>
            <a:r>
              <a:rPr lang="ru-RU" sz="1400" dirty="0"/>
              <a:t> для </a:t>
            </a:r>
            <a:r>
              <a:rPr lang="ru-RU" sz="1400" dirty="0" err="1"/>
              <a:t>міркування</a:t>
            </a:r>
            <a:r>
              <a:rPr lang="ru-RU" sz="1400" dirty="0"/>
              <a:t> про </a:t>
            </a:r>
            <a:r>
              <a:rPr lang="ru-RU" sz="1400" dirty="0" err="1"/>
              <a:t>формування</a:t>
            </a:r>
            <a:r>
              <a:rPr lang="ru-RU" sz="1400" dirty="0"/>
              <a:t> </a:t>
            </a:r>
            <a:r>
              <a:rPr lang="ru-RU" sz="1400" dirty="0" err="1"/>
              <a:t>нових</a:t>
            </a:r>
            <a:r>
              <a:rPr lang="ru-RU" sz="1400" dirty="0"/>
              <a:t> </a:t>
            </a:r>
            <a:r>
              <a:rPr lang="ru-RU" sz="1400" dirty="0" err="1"/>
              <a:t>соціально-економічних</a:t>
            </a:r>
            <a:r>
              <a:rPr lang="ru-RU" sz="1400" dirty="0"/>
              <a:t> </a:t>
            </a:r>
            <a:r>
              <a:rPr lang="ru-RU" sz="1400" dirty="0" err="1"/>
              <a:t>стосунків</a:t>
            </a:r>
            <a:r>
              <a:rPr lang="ru-RU" sz="1400" dirty="0"/>
              <a:t>,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233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ru-RU" sz="1400" dirty="0" err="1"/>
              <a:t>Певні</a:t>
            </a:r>
            <a:r>
              <a:rPr lang="ru-RU" sz="1400" dirty="0"/>
              <a:t> </a:t>
            </a:r>
            <a:r>
              <a:rPr lang="ru-RU" sz="1400" dirty="0" err="1"/>
              <a:t>питання</a:t>
            </a:r>
            <a:r>
              <a:rPr lang="ru-RU" sz="1400" dirty="0"/>
              <a:t> </a:t>
            </a:r>
            <a:r>
              <a:rPr lang="ru-RU" sz="1400" dirty="0" err="1"/>
              <a:t>виникають</a:t>
            </a:r>
            <a:r>
              <a:rPr lang="ru-RU" sz="1400" dirty="0"/>
              <a:t> </a:t>
            </a:r>
            <a:r>
              <a:rPr lang="ru-RU" sz="1400" dirty="0" err="1"/>
              <a:t>тоді</a:t>
            </a:r>
            <a:r>
              <a:rPr lang="ru-RU" sz="1400" dirty="0"/>
              <a:t>, коли </a:t>
            </a:r>
            <a:r>
              <a:rPr lang="ru-RU" sz="1400" dirty="0" err="1"/>
              <a:t>дослідники</a:t>
            </a:r>
            <a:r>
              <a:rPr lang="ru-RU" sz="1400" dirty="0"/>
              <a:t> </a:t>
            </a:r>
            <a:r>
              <a:rPr lang="ru-RU" sz="1400" dirty="0" err="1"/>
              <a:t>намагаються</a:t>
            </a:r>
            <a:r>
              <a:rPr lang="ru-RU" sz="1400" dirty="0"/>
              <a:t> </a:t>
            </a:r>
            <a:r>
              <a:rPr lang="ru-RU" sz="1400" dirty="0" err="1"/>
              <a:t>виміряти</a:t>
            </a:r>
            <a:r>
              <a:rPr lang="ru-RU" sz="1400" dirty="0"/>
              <a:t> </a:t>
            </a:r>
            <a:r>
              <a:rPr lang="ru-RU" sz="1400" dirty="0" err="1"/>
              <a:t>рівень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, </a:t>
            </a:r>
            <a:r>
              <a:rPr lang="ru-RU" sz="1400" dirty="0" err="1"/>
              <a:t>спираючись</a:t>
            </a:r>
            <a:r>
              <a:rPr lang="ru-RU" sz="1400" dirty="0"/>
              <a:t> </a:t>
            </a:r>
            <a:r>
              <a:rPr lang="ru-RU" sz="1400" dirty="0" err="1"/>
              <a:t>тільки</a:t>
            </a:r>
            <a:r>
              <a:rPr lang="ru-RU" sz="1400" dirty="0"/>
              <a:t> на </a:t>
            </a:r>
            <a:r>
              <a:rPr lang="ru-RU" sz="1400" dirty="0" err="1"/>
              <a:t>технологічний</a:t>
            </a:r>
            <a:r>
              <a:rPr lang="ru-RU" sz="1400" dirty="0"/>
              <a:t> </a:t>
            </a:r>
            <a:r>
              <a:rPr lang="ru-RU" sz="1400" dirty="0" err="1"/>
              <a:t>критерій</a:t>
            </a:r>
            <a:r>
              <a:rPr lang="ru-RU" sz="1400" dirty="0"/>
              <a:t>. Коли справа </a:t>
            </a:r>
            <a:r>
              <a:rPr lang="ru-RU" sz="1400" dirty="0" err="1"/>
              <a:t>стосується</a:t>
            </a:r>
            <a:r>
              <a:rPr lang="ru-RU" sz="1400" dirty="0"/>
              <a:t> </a:t>
            </a:r>
            <a:r>
              <a:rPr lang="ru-RU" sz="1400" dirty="0" err="1"/>
              <a:t>проведення</a:t>
            </a:r>
            <a:r>
              <a:rPr lang="ru-RU" sz="1400" dirty="0"/>
              <a:t> </a:t>
            </a:r>
            <a:r>
              <a:rPr lang="ru-RU" sz="1400" dirty="0" err="1"/>
              <a:t>емпіричних</a:t>
            </a:r>
            <a:r>
              <a:rPr lang="ru-RU" sz="1400" dirty="0"/>
              <a:t> </a:t>
            </a:r>
            <a:r>
              <a:rPr lang="ru-RU" sz="1400" dirty="0" err="1"/>
              <a:t>досліджень</a:t>
            </a:r>
            <a:r>
              <a:rPr lang="ru-RU" sz="1400" dirty="0"/>
              <a:t>, </a:t>
            </a:r>
            <a:r>
              <a:rPr lang="ru-RU" sz="1400" dirty="0" err="1"/>
              <a:t>досить</a:t>
            </a:r>
            <a:r>
              <a:rPr lang="ru-RU" sz="1400" dirty="0"/>
              <a:t> складно </a:t>
            </a:r>
            <a:r>
              <a:rPr lang="ru-RU" sz="1400" dirty="0" err="1"/>
              <a:t>відстежити</a:t>
            </a:r>
            <a:r>
              <a:rPr lang="ru-RU" sz="1400" dirty="0"/>
              <a:t>, як сильно </a:t>
            </a:r>
            <a:r>
              <a:rPr lang="ru-RU" sz="1400" dirty="0" err="1"/>
              <a:t>розвинені</a:t>
            </a:r>
            <a:r>
              <a:rPr lang="ru-RU" sz="1400" dirty="0"/>
              <a:t> </a:t>
            </a:r>
            <a:r>
              <a:rPr lang="ru-RU" sz="1400" dirty="0" err="1"/>
              <a:t>ті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інші</a:t>
            </a:r>
            <a:r>
              <a:rPr lang="ru-RU" sz="1400" dirty="0"/>
              <a:t> </a:t>
            </a:r>
            <a:r>
              <a:rPr lang="ru-RU" sz="1400" dirty="0" err="1"/>
              <a:t>цифрові</a:t>
            </a:r>
            <a:r>
              <a:rPr lang="ru-RU" sz="1400" dirty="0"/>
              <a:t> </a:t>
            </a:r>
            <a:r>
              <a:rPr lang="ru-RU" sz="1400" dirty="0" err="1"/>
              <a:t>технології</a:t>
            </a:r>
            <a:r>
              <a:rPr lang="ru-RU" sz="1400" dirty="0"/>
              <a:t> (</a:t>
            </a:r>
            <a:r>
              <a:rPr lang="ru-RU" sz="1400" dirty="0" err="1"/>
              <a:t>по-перше</a:t>
            </a:r>
            <a:r>
              <a:rPr lang="ru-RU" sz="1400" dirty="0"/>
              <a:t>, тому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досить</a:t>
            </a:r>
            <a:r>
              <a:rPr lang="ru-RU" sz="1400" dirty="0"/>
              <a:t> </a:t>
            </a:r>
            <a:r>
              <a:rPr lang="ru-RU" sz="1400" dirty="0" err="1"/>
              <a:t>багато</a:t>
            </a:r>
            <a:r>
              <a:rPr lang="ru-RU" sz="1400" dirty="0"/>
              <a:t>; </a:t>
            </a:r>
            <a:r>
              <a:rPr lang="ru-RU" sz="1400" dirty="0" err="1"/>
              <a:t>по-друге</a:t>
            </a:r>
            <a:r>
              <a:rPr lang="ru-RU" sz="1400" dirty="0"/>
              <a:t>, </a:t>
            </a:r>
            <a:r>
              <a:rPr lang="ru-RU" sz="1400" dirty="0" err="1"/>
              <a:t>кожна</a:t>
            </a:r>
            <a:r>
              <a:rPr lang="ru-RU" sz="1400" dirty="0"/>
              <a:t> з них чинить свою </a:t>
            </a:r>
            <a:r>
              <a:rPr lang="ru-RU" sz="1400" dirty="0" err="1"/>
              <a:t>власну</a:t>
            </a:r>
            <a:r>
              <a:rPr lang="ru-RU" sz="1400" dirty="0"/>
              <a:t> </a:t>
            </a:r>
            <a:r>
              <a:rPr lang="ru-RU" sz="1400" dirty="0" err="1"/>
              <a:t>дію</a:t>
            </a:r>
            <a:r>
              <a:rPr lang="ru-RU" sz="1400" dirty="0"/>
              <a:t>; </a:t>
            </a:r>
            <a:r>
              <a:rPr lang="ru-RU" sz="1400" dirty="0" err="1"/>
              <a:t>по-третє</a:t>
            </a:r>
            <a:r>
              <a:rPr lang="ru-RU" sz="1400" dirty="0"/>
              <a:t>, вони </a:t>
            </a:r>
            <a:r>
              <a:rPr lang="ru-RU" sz="1400" dirty="0" err="1"/>
              <a:t>постійно</a:t>
            </a:r>
            <a:r>
              <a:rPr lang="ru-RU" sz="1400" dirty="0"/>
              <a:t> </a:t>
            </a:r>
            <a:r>
              <a:rPr lang="ru-RU" sz="1400" dirty="0" err="1"/>
              <a:t>розвиваються</a:t>
            </a:r>
            <a:r>
              <a:rPr lang="ru-RU" sz="1400" dirty="0"/>
              <a:t>) і </a:t>
            </a:r>
            <a:r>
              <a:rPr lang="ru-RU" sz="1400" dirty="0" err="1"/>
              <a:t>наскільки</a:t>
            </a:r>
            <a:r>
              <a:rPr lang="ru-RU" sz="1400" dirty="0"/>
              <a:t>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дозволяє</a:t>
            </a:r>
            <a:r>
              <a:rPr lang="ru-RU" sz="1400" dirty="0"/>
              <a:t> </a:t>
            </a:r>
            <a:r>
              <a:rPr lang="ru-RU" sz="1400" dirty="0" err="1"/>
              <a:t>вважати</a:t>
            </a:r>
            <a:r>
              <a:rPr lang="ru-RU" sz="1400" dirty="0"/>
              <a:t> </a:t>
            </a:r>
            <a:r>
              <a:rPr lang="ru-RU" sz="1400" dirty="0" err="1"/>
              <a:t>економіку</a:t>
            </a:r>
            <a:r>
              <a:rPr lang="ru-RU" sz="1400" dirty="0"/>
              <a:t> цифровою. У </a:t>
            </a:r>
            <a:r>
              <a:rPr lang="ru-RU" sz="1400" dirty="0" err="1"/>
              <a:t>прагненні</a:t>
            </a:r>
            <a:r>
              <a:rPr lang="ru-RU" sz="1400" dirty="0"/>
              <a:t> </a:t>
            </a:r>
            <a:r>
              <a:rPr lang="ru-RU" sz="1400" dirty="0" err="1"/>
              <a:t>виявити</a:t>
            </a:r>
            <a:r>
              <a:rPr lang="ru-RU" sz="1400" dirty="0"/>
              <a:t> </a:t>
            </a:r>
            <a:r>
              <a:rPr lang="ru-RU" sz="1400" dirty="0" err="1"/>
              <a:t>розумну</a:t>
            </a:r>
            <a:r>
              <a:rPr lang="ru-RU" sz="1400" dirty="0"/>
              <a:t> </a:t>
            </a:r>
            <a:r>
              <a:rPr lang="ru-RU" sz="1400" dirty="0" err="1"/>
              <a:t>одиницю</a:t>
            </a:r>
            <a:r>
              <a:rPr lang="ru-RU" sz="1400" dirty="0"/>
              <a:t> </a:t>
            </a:r>
            <a:r>
              <a:rPr lang="ru-RU" sz="1400" dirty="0" err="1"/>
              <a:t>виміру</a:t>
            </a:r>
            <a:r>
              <a:rPr lang="ru-RU" sz="1400" dirty="0"/>
              <a:t>, </a:t>
            </a:r>
            <a:r>
              <a:rPr lang="ru-RU" sz="1400" dirty="0" err="1"/>
              <a:t>більшість</a:t>
            </a:r>
            <a:r>
              <a:rPr lang="ru-RU" sz="1400" dirty="0"/>
              <a:t> </a:t>
            </a:r>
            <a:r>
              <a:rPr lang="ru-RU" sz="1400" dirty="0" err="1"/>
              <a:t>дослідників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роблять</a:t>
            </a:r>
            <a:r>
              <a:rPr lang="ru-RU" sz="1400" dirty="0"/>
              <a:t> упор на </a:t>
            </a:r>
            <a:r>
              <a:rPr lang="ru-RU" sz="1400" dirty="0" err="1"/>
              <a:t>технології</a:t>
            </a:r>
            <a:r>
              <a:rPr lang="ru-RU" sz="1400" dirty="0"/>
              <a:t>, не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надати</a:t>
            </a:r>
            <a:r>
              <a:rPr lang="ru-RU" sz="1400" dirty="0"/>
              <a:t> </a:t>
            </a:r>
            <a:r>
              <a:rPr lang="ru-RU" sz="1400" dirty="0" err="1"/>
              <a:t>простих</a:t>
            </a:r>
            <a:r>
              <a:rPr lang="ru-RU" sz="1400" dirty="0"/>
              <a:t> і таких,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піддаються</a:t>
            </a:r>
            <a:r>
              <a:rPr lang="ru-RU" sz="1400" dirty="0"/>
              <a:t> </a:t>
            </a:r>
            <a:r>
              <a:rPr lang="ru-RU" sz="1400" dirty="0" err="1"/>
              <a:t>перевірці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. </a:t>
            </a:r>
            <a:r>
              <a:rPr lang="ru-RU" sz="1400" dirty="0" err="1"/>
              <a:t>Вимір</a:t>
            </a:r>
            <a:r>
              <a:rPr lang="ru-RU" sz="1400" dirty="0"/>
              <a:t> і </a:t>
            </a:r>
            <a:r>
              <a:rPr lang="ru-RU" sz="1400" dirty="0" err="1"/>
              <a:t>пов'язана</a:t>
            </a:r>
            <a:r>
              <a:rPr lang="ru-RU" sz="1400" dirty="0"/>
              <a:t> з ним </a:t>
            </a:r>
            <a:r>
              <a:rPr lang="ru-RU" sz="1400" dirty="0" err="1"/>
              <a:t>складність</a:t>
            </a:r>
            <a:r>
              <a:rPr lang="ru-RU" sz="1400" dirty="0"/>
              <a:t> </a:t>
            </a:r>
            <a:r>
              <a:rPr lang="ru-RU" sz="1400" dirty="0" err="1"/>
              <a:t>знаходження</a:t>
            </a:r>
            <a:r>
              <a:rPr lang="ru-RU" sz="1400" dirty="0"/>
              <a:t> </a:t>
            </a:r>
            <a:r>
              <a:rPr lang="ru-RU" sz="1400" dirty="0" err="1"/>
              <a:t>тієї</a:t>
            </a:r>
            <a:r>
              <a:rPr lang="ru-RU" sz="1400" dirty="0"/>
              <a:t> точки на </a:t>
            </a:r>
            <a:r>
              <a:rPr lang="ru-RU" sz="1400" dirty="0" err="1"/>
              <a:t>технологічній</a:t>
            </a:r>
            <a:r>
              <a:rPr lang="ru-RU" sz="1400" dirty="0"/>
              <a:t> </a:t>
            </a:r>
            <a:r>
              <a:rPr lang="ru-RU" sz="1400" dirty="0" err="1"/>
              <a:t>шкалі</a:t>
            </a:r>
            <a:r>
              <a:rPr lang="ru-RU" sz="1400" dirty="0"/>
              <a:t>, досягнувши </a:t>
            </a:r>
            <a:r>
              <a:rPr lang="ru-RU" sz="1400" dirty="0" err="1"/>
              <a:t>якої</a:t>
            </a:r>
            <a:r>
              <a:rPr lang="ru-RU" sz="1400" dirty="0"/>
              <a:t> </a:t>
            </a:r>
            <a:r>
              <a:rPr lang="ru-RU" sz="1400" dirty="0" err="1"/>
              <a:t>економіку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вважати</a:t>
            </a:r>
            <a:r>
              <a:rPr lang="ru-RU" sz="1400" dirty="0"/>
              <a:t> цифровою, є </a:t>
            </a:r>
            <a:r>
              <a:rPr lang="ru-RU" sz="1400" dirty="0" err="1"/>
              <a:t>однією</a:t>
            </a:r>
            <a:r>
              <a:rPr lang="ru-RU" sz="1400" dirty="0"/>
              <a:t> з проблем </a:t>
            </a:r>
            <a:r>
              <a:rPr lang="ru-RU" sz="1400" dirty="0" err="1"/>
              <a:t>формулювання</a:t>
            </a:r>
            <a:r>
              <a:rPr lang="ru-RU" sz="1400" dirty="0"/>
              <a:t> </a:t>
            </a:r>
            <a:r>
              <a:rPr lang="ru-RU" sz="1400" dirty="0" err="1"/>
              <a:t>прийнятного</a:t>
            </a:r>
            <a:r>
              <a:rPr lang="ru-RU" sz="1400" dirty="0"/>
              <a:t> </a:t>
            </a:r>
            <a:r>
              <a:rPr lang="ru-RU" sz="1400" dirty="0" err="1"/>
              <a:t>визначення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.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питання</a:t>
            </a:r>
            <a:r>
              <a:rPr lang="ru-RU" sz="1400" dirty="0"/>
              <a:t> </a:t>
            </a:r>
            <a:r>
              <a:rPr lang="ru-RU" sz="1400" dirty="0" err="1"/>
              <a:t>обходять</a:t>
            </a:r>
            <a:r>
              <a:rPr lang="ru-RU" sz="1400" dirty="0"/>
              <a:t> </a:t>
            </a:r>
            <a:r>
              <a:rPr lang="ru-RU" sz="1400" dirty="0" err="1"/>
              <a:t>багато</a:t>
            </a:r>
            <a:r>
              <a:rPr lang="ru-RU" sz="1400" dirty="0"/>
              <a:t> </a:t>
            </a:r>
            <a:r>
              <a:rPr lang="ru-RU" sz="1400" dirty="0" err="1"/>
              <a:t>сучасних</a:t>
            </a:r>
            <a:r>
              <a:rPr lang="ru-RU" sz="1400" dirty="0"/>
              <a:t> </a:t>
            </a:r>
            <a:r>
              <a:rPr lang="ru-RU" sz="1400" dirty="0" err="1"/>
              <a:t>дослідників</a:t>
            </a:r>
            <a:r>
              <a:rPr lang="ru-RU" sz="1400" dirty="0"/>
              <a:t> </a:t>
            </a:r>
            <a:r>
              <a:rPr lang="ru-RU" sz="1400" dirty="0" err="1"/>
              <a:t>процесів</a:t>
            </a:r>
            <a:r>
              <a:rPr lang="ru-RU" sz="1400" dirty="0"/>
              <a:t> </a:t>
            </a:r>
            <a:r>
              <a:rPr lang="ru-RU" sz="1400" dirty="0" err="1"/>
              <a:t>інформатизації</a:t>
            </a:r>
            <a:r>
              <a:rPr lang="ru-RU" sz="1400" dirty="0"/>
              <a:t>, </a:t>
            </a:r>
            <a:r>
              <a:rPr lang="ru-RU" sz="1400" dirty="0" err="1"/>
              <a:t>обмежуючись</a:t>
            </a:r>
            <a:r>
              <a:rPr lang="ru-RU" sz="1400" dirty="0"/>
              <a:t> </a:t>
            </a:r>
            <a:r>
              <a:rPr lang="ru-RU" sz="1400" dirty="0" err="1"/>
              <a:t>тим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в </a:t>
            </a:r>
            <a:r>
              <a:rPr lang="ru-RU" sz="1400" dirty="0" err="1"/>
              <a:t>найзагальніших</a:t>
            </a:r>
            <a:r>
              <a:rPr lang="ru-RU" sz="1400" dirty="0"/>
              <a:t> рисах </a:t>
            </a:r>
            <a:r>
              <a:rPr lang="ru-RU" sz="1400" dirty="0" err="1"/>
              <a:t>описують</a:t>
            </a:r>
            <a:r>
              <a:rPr lang="ru-RU" sz="1400" dirty="0"/>
              <a:t> </a:t>
            </a:r>
            <a:r>
              <a:rPr lang="ru-RU" sz="1400" dirty="0" err="1"/>
              <a:t>технологічні</a:t>
            </a:r>
            <a:r>
              <a:rPr lang="ru-RU" sz="1400" dirty="0"/>
              <a:t> </a:t>
            </a:r>
            <a:r>
              <a:rPr lang="ru-RU" sz="1400" dirty="0" err="1"/>
              <a:t>новації</a:t>
            </a:r>
            <a:r>
              <a:rPr lang="ru-RU" sz="1400" dirty="0"/>
              <a:t>, </a:t>
            </a:r>
            <a:r>
              <a:rPr lang="ru-RU" sz="1400" dirty="0" err="1"/>
              <a:t>вважаючи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цього</a:t>
            </a:r>
            <a:r>
              <a:rPr lang="ru-RU" sz="1400" dirty="0"/>
              <a:t> </a:t>
            </a:r>
            <a:r>
              <a:rPr lang="ru-RU" sz="1400" dirty="0" err="1"/>
              <a:t>вистачає</a:t>
            </a:r>
            <a:r>
              <a:rPr lang="ru-RU" sz="1400" dirty="0"/>
              <a:t> для </a:t>
            </a:r>
            <a:r>
              <a:rPr lang="ru-RU" sz="1400" dirty="0" err="1"/>
              <a:t>опису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нового типу. </a:t>
            </a:r>
            <a:endParaRPr lang="ru-RU" sz="1400" dirty="0" smtClean="0"/>
          </a:p>
          <a:p>
            <a:r>
              <a:rPr lang="ru-RU" sz="1400" dirty="0" err="1" smtClean="0"/>
              <a:t>Виникає</a:t>
            </a:r>
            <a:r>
              <a:rPr lang="ru-RU" sz="1400" dirty="0" smtClean="0"/>
              <a:t> </a:t>
            </a:r>
            <a:r>
              <a:rPr lang="ru-RU" sz="1400" dirty="0"/>
              <a:t>і </a:t>
            </a:r>
            <a:r>
              <a:rPr lang="ru-RU" sz="1400" dirty="0" err="1"/>
              <a:t>інше</a:t>
            </a:r>
            <a:r>
              <a:rPr lang="ru-RU" sz="1400" dirty="0"/>
              <a:t> </a:t>
            </a:r>
            <a:r>
              <a:rPr lang="ru-RU" sz="1400" dirty="0" err="1"/>
              <a:t>питання</a:t>
            </a:r>
            <a:r>
              <a:rPr lang="ru-RU" sz="1400" dirty="0"/>
              <a:t>, </a:t>
            </a:r>
            <a:r>
              <a:rPr lang="ru-RU" sz="1400" dirty="0" err="1"/>
              <a:t>пов'язане</a:t>
            </a:r>
            <a:r>
              <a:rPr lang="ru-RU" sz="1400" dirty="0"/>
              <a:t> з головною </a:t>
            </a:r>
            <a:r>
              <a:rPr lang="ru-RU" sz="1400" dirty="0" err="1"/>
              <a:t>роллю</a:t>
            </a:r>
            <a:r>
              <a:rPr lang="ru-RU" sz="1400" dirty="0"/>
              <a:t> </a:t>
            </a:r>
            <a:r>
              <a:rPr lang="ru-RU" sz="1400" dirty="0" err="1"/>
              <a:t>технологічних</a:t>
            </a:r>
            <a:r>
              <a:rPr lang="ru-RU" sz="1400" dirty="0"/>
              <a:t> </a:t>
            </a:r>
            <a:r>
              <a:rPr lang="ru-RU" sz="1400" dirty="0" err="1"/>
              <a:t>критеріїв</a:t>
            </a:r>
            <a:r>
              <a:rPr lang="ru-RU" sz="1400" dirty="0"/>
              <a:t> при </a:t>
            </a:r>
            <a:r>
              <a:rPr lang="ru-RU" sz="1400" dirty="0" err="1"/>
              <a:t>визначенні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. Критики не </a:t>
            </a:r>
            <a:r>
              <a:rPr lang="ru-RU" sz="1400" dirty="0" err="1"/>
              <a:t>погоджуються</a:t>
            </a:r>
            <a:r>
              <a:rPr lang="ru-RU" sz="1400" dirty="0"/>
              <a:t> з </a:t>
            </a:r>
            <a:r>
              <a:rPr lang="ru-RU" sz="1400" dirty="0" err="1"/>
              <a:t>тими</a:t>
            </a:r>
            <a:r>
              <a:rPr lang="ru-RU" sz="1400" dirty="0"/>
              <a:t>, </a:t>
            </a:r>
            <a:r>
              <a:rPr lang="ru-RU" sz="1400" dirty="0" err="1"/>
              <a:t>хто</a:t>
            </a:r>
            <a:r>
              <a:rPr lang="ru-RU" sz="1400" dirty="0"/>
              <a:t> </a:t>
            </a:r>
            <a:r>
              <a:rPr lang="ru-RU" sz="1400" dirty="0" err="1"/>
              <a:t>стверджує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в </a:t>
            </a:r>
            <a:r>
              <a:rPr lang="ru-RU" sz="1400" dirty="0" err="1"/>
              <a:t>кожну</a:t>
            </a:r>
            <a:r>
              <a:rPr lang="ru-RU" sz="1400" dirty="0"/>
              <a:t> </a:t>
            </a:r>
            <a:r>
              <a:rPr lang="ru-RU" sz="1400" dirty="0" err="1"/>
              <a:t>історичну</a:t>
            </a:r>
            <a:r>
              <a:rPr lang="ru-RU" sz="1400" dirty="0"/>
              <a:t> </a:t>
            </a:r>
            <a:r>
              <a:rPr lang="ru-RU" sz="1400" dirty="0" err="1"/>
              <a:t>епоху</a:t>
            </a:r>
            <a:r>
              <a:rPr lang="ru-RU" sz="1400" dirty="0"/>
              <a:t> </a:t>
            </a:r>
            <a:r>
              <a:rPr lang="ru-RU" sz="1400" dirty="0" err="1"/>
              <a:t>спочатку</a:t>
            </a:r>
            <a:r>
              <a:rPr lang="ru-RU" sz="1400" dirty="0"/>
              <a:t> </a:t>
            </a:r>
            <a:r>
              <a:rPr lang="ru-RU" sz="1400" dirty="0" err="1"/>
              <a:t>винаходяться</a:t>
            </a:r>
            <a:r>
              <a:rPr lang="ru-RU" sz="1400" dirty="0"/>
              <a:t> </a:t>
            </a:r>
            <a:r>
              <a:rPr lang="ru-RU" sz="1400" dirty="0" err="1"/>
              <a:t>технології</a:t>
            </a:r>
            <a:r>
              <a:rPr lang="ru-RU" sz="1400" dirty="0"/>
              <a:t>, і </a:t>
            </a:r>
            <a:r>
              <a:rPr lang="ru-RU" sz="1400" dirty="0" err="1"/>
              <a:t>лише</a:t>
            </a:r>
            <a:r>
              <a:rPr lang="ru-RU" sz="1400" dirty="0"/>
              <a:t> </a:t>
            </a:r>
            <a:r>
              <a:rPr lang="ru-RU" sz="1400" dirty="0" err="1"/>
              <a:t>потім</a:t>
            </a:r>
            <a:r>
              <a:rPr lang="ru-RU" sz="1400" dirty="0"/>
              <a:t> вони </a:t>
            </a:r>
            <a:r>
              <a:rPr lang="ru-RU" sz="1400" dirty="0" err="1"/>
              <a:t>чинять</a:t>
            </a:r>
            <a:r>
              <a:rPr lang="ru-RU" sz="1400" dirty="0"/>
              <a:t> </a:t>
            </a:r>
            <a:r>
              <a:rPr lang="ru-RU" sz="1400" dirty="0" err="1"/>
              <a:t>дію</a:t>
            </a:r>
            <a:r>
              <a:rPr lang="ru-RU" sz="1400" dirty="0"/>
              <a:t> на </a:t>
            </a:r>
            <a:r>
              <a:rPr lang="ru-RU" sz="1400" dirty="0" err="1"/>
              <a:t>соціально-економічні</a:t>
            </a:r>
            <a:r>
              <a:rPr lang="ru-RU" sz="1400" dirty="0"/>
              <a:t> </a:t>
            </a:r>
            <a:r>
              <a:rPr lang="ru-RU" sz="1400" dirty="0" err="1"/>
              <a:t>стосунки</a:t>
            </a:r>
            <a:r>
              <a:rPr lang="ru-RU" sz="1400" dirty="0"/>
              <a:t>. У </a:t>
            </a:r>
            <a:r>
              <a:rPr lang="ru-RU" sz="1400" dirty="0" err="1"/>
              <a:t>подібного</a:t>
            </a:r>
            <a:r>
              <a:rPr lang="ru-RU" sz="1400" dirty="0"/>
              <a:t> роду </a:t>
            </a:r>
            <a:r>
              <a:rPr lang="ru-RU" sz="1400" dirty="0" err="1"/>
              <a:t>твердженнях</a:t>
            </a:r>
            <a:r>
              <a:rPr lang="ru-RU" sz="1400" dirty="0"/>
              <a:t> </a:t>
            </a:r>
            <a:r>
              <a:rPr lang="ru-RU" sz="1400" dirty="0" err="1"/>
              <a:t>технологіям</a:t>
            </a:r>
            <a:r>
              <a:rPr lang="ru-RU" sz="1400" dirty="0"/>
              <a:t> </a:t>
            </a:r>
            <a:r>
              <a:rPr lang="ru-RU" sz="1400" dirty="0" err="1"/>
              <a:t>відводиться</a:t>
            </a:r>
            <a:r>
              <a:rPr lang="ru-RU" sz="1400" dirty="0"/>
              <a:t> </a:t>
            </a:r>
            <a:r>
              <a:rPr lang="ru-RU" sz="1400" dirty="0" err="1"/>
              <a:t>саме</a:t>
            </a:r>
            <a:r>
              <a:rPr lang="ru-RU" sz="1400" dirty="0"/>
              <a:t> </a:t>
            </a:r>
            <a:r>
              <a:rPr lang="ru-RU" sz="1400" dirty="0" err="1"/>
              <a:t>привілейоване</a:t>
            </a:r>
            <a:r>
              <a:rPr lang="ru-RU" sz="1400" dirty="0"/>
              <a:t> </a:t>
            </a:r>
            <a:r>
              <a:rPr lang="ru-RU" sz="1400" dirty="0" err="1"/>
              <a:t>місце</a:t>
            </a:r>
            <a:r>
              <a:rPr lang="ru-RU" sz="1400" dirty="0"/>
              <a:t>, вона </a:t>
            </a:r>
            <a:r>
              <a:rPr lang="ru-RU" sz="1400" dirty="0" err="1"/>
              <a:t>змінює</a:t>
            </a:r>
            <a:r>
              <a:rPr lang="ru-RU" sz="1400" dirty="0"/>
              <a:t> потреби </a:t>
            </a:r>
            <a:r>
              <a:rPr lang="ru-RU" sz="1400" dirty="0" err="1"/>
              <a:t>соціуму</a:t>
            </a:r>
            <a:r>
              <a:rPr lang="ru-RU" sz="1400" dirty="0"/>
              <a:t>.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призводить</a:t>
            </a:r>
            <a:r>
              <a:rPr lang="ru-RU" sz="1400" dirty="0"/>
              <a:t> до </a:t>
            </a:r>
            <a:r>
              <a:rPr lang="ru-RU" sz="1400" dirty="0" err="1"/>
              <a:t>надмірного</a:t>
            </a:r>
            <a:r>
              <a:rPr lang="ru-RU" sz="1400" dirty="0"/>
              <a:t> </a:t>
            </a:r>
            <a:r>
              <a:rPr lang="ru-RU" sz="1400" dirty="0" err="1"/>
              <a:t>спрощення</a:t>
            </a:r>
            <a:r>
              <a:rPr lang="ru-RU" sz="1400" dirty="0"/>
              <a:t> </a:t>
            </a:r>
            <a:r>
              <a:rPr lang="ru-RU" sz="1400" dirty="0" err="1"/>
              <a:t>процесів</a:t>
            </a:r>
            <a:r>
              <a:rPr lang="ru-RU" sz="1400" dirty="0"/>
              <a:t> </a:t>
            </a:r>
            <a:r>
              <a:rPr lang="ru-RU" sz="1400" dirty="0" err="1"/>
              <a:t>соціальних</a:t>
            </a:r>
            <a:r>
              <a:rPr lang="ru-RU" sz="1400" dirty="0"/>
              <a:t> </a:t>
            </a:r>
            <a:r>
              <a:rPr lang="ru-RU" sz="1400" dirty="0" err="1"/>
              <a:t>змін</a:t>
            </a:r>
            <a:r>
              <a:rPr lang="ru-RU" sz="1400" dirty="0"/>
              <a:t>, </a:t>
            </a:r>
            <a:r>
              <a:rPr lang="ru-RU" sz="1400" dirty="0" err="1"/>
              <a:t>відділення</a:t>
            </a:r>
            <a:r>
              <a:rPr lang="ru-RU" sz="1400" dirty="0"/>
              <a:t> </a:t>
            </a:r>
            <a:r>
              <a:rPr lang="ru-RU" sz="1400" dirty="0" err="1"/>
              <a:t>соціально-економічних</a:t>
            </a:r>
            <a:r>
              <a:rPr lang="ru-RU" sz="1400" dirty="0"/>
              <a:t> </a:t>
            </a:r>
            <a:r>
              <a:rPr lang="ru-RU" sz="1400" dirty="0" err="1"/>
              <a:t>процесів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технологічних</a:t>
            </a:r>
            <a:r>
              <a:rPr lang="ru-RU" sz="1400" dirty="0"/>
              <a:t> </a:t>
            </a:r>
            <a:r>
              <a:rPr lang="ru-RU" sz="1400" dirty="0" err="1"/>
              <a:t>інновацій</a:t>
            </a:r>
            <a:r>
              <a:rPr lang="ru-RU" sz="1400" dirty="0"/>
              <a:t>. </a:t>
            </a:r>
            <a:r>
              <a:rPr lang="ru-RU" sz="1400" dirty="0" err="1"/>
              <a:t>Проте</a:t>
            </a:r>
            <a:r>
              <a:rPr lang="ru-RU" sz="1400" dirty="0"/>
              <a:t> очевидно,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технології</a:t>
            </a:r>
            <a:r>
              <a:rPr lang="ru-RU" sz="1400" dirty="0"/>
              <a:t> не </a:t>
            </a:r>
            <a:r>
              <a:rPr lang="ru-RU" sz="1400" dirty="0" err="1"/>
              <a:t>відокремлені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області</a:t>
            </a:r>
            <a:r>
              <a:rPr lang="ru-RU" sz="1400" dirty="0"/>
              <a:t> </a:t>
            </a:r>
            <a:r>
              <a:rPr lang="ru-RU" sz="1400" dirty="0" err="1"/>
              <a:t>соціального</a:t>
            </a:r>
            <a:r>
              <a:rPr lang="ru-RU" sz="1400" dirty="0"/>
              <a:t>. </a:t>
            </a:r>
            <a:r>
              <a:rPr lang="ru-RU" sz="1400" dirty="0" err="1"/>
              <a:t>Навпаки</a:t>
            </a:r>
            <a:r>
              <a:rPr lang="ru-RU" sz="1400" dirty="0"/>
              <a:t>, вони є </a:t>
            </a:r>
            <a:r>
              <a:rPr lang="ru-RU" sz="1400" dirty="0" err="1"/>
              <a:t>складовою</a:t>
            </a:r>
            <a:r>
              <a:rPr lang="ru-RU" sz="1400" dirty="0"/>
              <a:t> </a:t>
            </a:r>
            <a:r>
              <a:rPr lang="ru-RU" sz="1400" dirty="0" err="1"/>
              <a:t>частиною</a:t>
            </a:r>
            <a:r>
              <a:rPr lang="ru-RU" sz="1400" dirty="0"/>
              <a:t> </a:t>
            </a:r>
            <a:r>
              <a:rPr lang="ru-RU" sz="1400" dirty="0" err="1"/>
              <a:t>соціального</a:t>
            </a:r>
            <a:r>
              <a:rPr lang="ru-RU" sz="1400" dirty="0"/>
              <a:t>. </a:t>
            </a:r>
            <a:r>
              <a:rPr lang="ru-RU" sz="1400" dirty="0" err="1"/>
              <a:t>Рішення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приймаються</a:t>
            </a:r>
            <a:r>
              <a:rPr lang="ru-RU" sz="1400" dirty="0"/>
              <a:t> з приводу тих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інших</a:t>
            </a:r>
            <a:r>
              <a:rPr lang="ru-RU" sz="1400" dirty="0"/>
              <a:t> </a:t>
            </a:r>
            <a:r>
              <a:rPr lang="ru-RU" sz="1400" dirty="0" err="1"/>
              <a:t>досліджень</a:t>
            </a:r>
            <a:r>
              <a:rPr lang="ru-RU" sz="1400" dirty="0"/>
              <a:t> і </a:t>
            </a:r>
            <a:r>
              <a:rPr lang="ru-RU" sz="1400" dirty="0" err="1"/>
              <a:t>розробок</a:t>
            </a:r>
            <a:r>
              <a:rPr lang="ru-RU" sz="1400" dirty="0"/>
              <a:t>, </a:t>
            </a:r>
            <a:r>
              <a:rPr lang="ru-RU" sz="1400" dirty="0" err="1"/>
              <a:t>виражають</a:t>
            </a:r>
            <a:r>
              <a:rPr lang="ru-RU" sz="1400" dirty="0"/>
              <a:t> </a:t>
            </a:r>
            <a:r>
              <a:rPr lang="ru-RU" sz="1400" dirty="0" err="1"/>
              <a:t>соціальні</a:t>
            </a:r>
            <a:r>
              <a:rPr lang="ru-RU" sz="1400" dirty="0"/>
              <a:t> </a:t>
            </a:r>
            <a:r>
              <a:rPr lang="ru-RU" sz="1400" dirty="0" err="1"/>
              <a:t>пріоритети</a:t>
            </a:r>
            <a:r>
              <a:rPr lang="ru-RU" sz="1400" dirty="0"/>
              <a:t>. На </a:t>
            </a:r>
            <a:r>
              <a:rPr lang="ru-RU" sz="1400" dirty="0" err="1"/>
              <a:t>основі</a:t>
            </a:r>
            <a:r>
              <a:rPr lang="ru-RU" sz="1400" dirty="0"/>
              <a:t> </a:t>
            </a:r>
            <a:r>
              <a:rPr lang="ru-RU" sz="1400" dirty="0" err="1"/>
              <a:t>цих</a:t>
            </a:r>
            <a:r>
              <a:rPr lang="ru-RU" sz="1400" dirty="0"/>
              <a:t> </a:t>
            </a:r>
            <a:r>
              <a:rPr lang="ru-RU" sz="1400" dirty="0" err="1"/>
              <a:t>оціночних</a:t>
            </a:r>
            <a:r>
              <a:rPr lang="ru-RU" sz="1400" dirty="0"/>
              <a:t> </a:t>
            </a:r>
            <a:r>
              <a:rPr lang="ru-RU" sz="1400" dirty="0" err="1"/>
              <a:t>суджень</a:t>
            </a:r>
            <a:r>
              <a:rPr lang="ru-RU" sz="1400" dirty="0"/>
              <a:t> </a:t>
            </a:r>
            <a:r>
              <a:rPr lang="ru-RU" sz="1400" dirty="0" err="1"/>
              <a:t>розвиваються</a:t>
            </a:r>
            <a:r>
              <a:rPr lang="ru-RU" sz="1400" dirty="0"/>
              <a:t> </a:t>
            </a:r>
            <a:r>
              <a:rPr lang="ru-RU" sz="1400" dirty="0" err="1"/>
              <a:t>ті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інші</a:t>
            </a:r>
            <a:r>
              <a:rPr lang="ru-RU" sz="1400" dirty="0"/>
              <a:t> </a:t>
            </a:r>
            <a:r>
              <a:rPr lang="ru-RU" sz="1400" dirty="0" err="1"/>
              <a:t>технології</a:t>
            </a:r>
            <a:r>
              <a:rPr lang="ru-RU" sz="1400" dirty="0"/>
              <a:t>. </a:t>
            </a:r>
            <a:r>
              <a:rPr lang="ru-RU" sz="1400" dirty="0" err="1"/>
              <a:t>Багато</a:t>
            </a:r>
            <a:r>
              <a:rPr lang="ru-RU" sz="1400" dirty="0"/>
              <a:t> </a:t>
            </a:r>
            <a:r>
              <a:rPr lang="ru-RU" sz="1400" dirty="0" err="1"/>
              <a:t>дослідників</a:t>
            </a:r>
            <a:r>
              <a:rPr lang="ru-RU" sz="1400" dirty="0"/>
              <a:t> у </a:t>
            </a:r>
            <a:r>
              <a:rPr lang="ru-RU" sz="1400" dirty="0" err="1"/>
              <a:t>своїх</a:t>
            </a:r>
            <a:r>
              <a:rPr lang="ru-RU" sz="1400" dirty="0"/>
              <a:t> роботах показали, </a:t>
            </a:r>
            <a:r>
              <a:rPr lang="ru-RU" sz="1400" dirty="0" err="1"/>
              <a:t>наскільки</a:t>
            </a:r>
            <a:r>
              <a:rPr lang="ru-RU" sz="1400" dirty="0"/>
              <a:t> </a:t>
            </a:r>
            <a:r>
              <a:rPr lang="ru-RU" sz="1400" dirty="0" err="1"/>
              <a:t>технології</a:t>
            </a:r>
            <a:r>
              <a:rPr lang="ru-RU" sz="1400" dirty="0"/>
              <a:t> </a:t>
            </a:r>
            <a:r>
              <a:rPr lang="ru-RU" sz="1400" dirty="0" err="1"/>
              <a:t>відбивають</a:t>
            </a:r>
            <a:r>
              <a:rPr lang="ru-RU" sz="1400" dirty="0"/>
              <a:t> </a:t>
            </a:r>
            <a:r>
              <a:rPr lang="ru-RU" sz="1400" dirty="0" err="1"/>
              <a:t>цінності</a:t>
            </a:r>
            <a:r>
              <a:rPr lang="ru-RU" sz="1400" dirty="0"/>
              <a:t> </a:t>
            </a:r>
            <a:r>
              <a:rPr lang="ru-RU" sz="1400" dirty="0" err="1"/>
              <a:t>соціуму</a:t>
            </a:r>
            <a:r>
              <a:rPr lang="ru-RU" sz="1400" dirty="0"/>
              <a:t>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76884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ru-RU" sz="1400" dirty="0" err="1"/>
              <a:t>Якщо</a:t>
            </a:r>
            <a:r>
              <a:rPr lang="ru-RU" sz="1400" dirty="0"/>
              <a:t> усе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брати</a:t>
            </a:r>
            <a:r>
              <a:rPr lang="ru-RU" sz="1400" dirty="0"/>
              <a:t> до </a:t>
            </a:r>
            <a:r>
              <a:rPr lang="ru-RU" sz="1400" dirty="0" err="1"/>
              <a:t>уваги</a:t>
            </a:r>
            <a:r>
              <a:rPr lang="ru-RU" sz="1400" dirty="0"/>
              <a:t>, то </a:t>
            </a:r>
            <a:r>
              <a:rPr lang="ru-RU" sz="1400" dirty="0" err="1"/>
              <a:t>досить</a:t>
            </a:r>
            <a:r>
              <a:rPr lang="ru-RU" sz="1400" dirty="0"/>
              <a:t> складно </a:t>
            </a:r>
            <a:r>
              <a:rPr lang="ru-RU" sz="1400" dirty="0" err="1"/>
              <a:t>технологічний</a:t>
            </a:r>
            <a:r>
              <a:rPr lang="ru-RU" sz="1400" dirty="0"/>
              <a:t> </a:t>
            </a:r>
            <a:r>
              <a:rPr lang="ru-RU" sz="1400" dirty="0" err="1"/>
              <a:t>чинник</a:t>
            </a:r>
            <a:r>
              <a:rPr lang="ru-RU" sz="1400" dirty="0"/>
              <a:t> </a:t>
            </a:r>
            <a:r>
              <a:rPr lang="ru-RU" sz="1400" dirty="0" err="1"/>
              <a:t>вважати</a:t>
            </a:r>
            <a:r>
              <a:rPr lang="ru-RU" sz="1400" dirty="0"/>
              <a:t> </a:t>
            </a:r>
            <a:r>
              <a:rPr lang="ru-RU" sz="1400" dirty="0" err="1"/>
              <a:t>визначальним</a:t>
            </a:r>
            <a:r>
              <a:rPr lang="ru-RU" sz="1400" dirty="0"/>
              <a:t> при </a:t>
            </a:r>
            <a:r>
              <a:rPr lang="ru-RU" sz="1400" dirty="0" err="1"/>
              <a:t>зміні</a:t>
            </a:r>
            <a:r>
              <a:rPr lang="ru-RU" sz="1400" dirty="0"/>
              <a:t> </a:t>
            </a:r>
            <a:r>
              <a:rPr lang="ru-RU" sz="1400" dirty="0" err="1"/>
              <a:t>соціально-економічних</a:t>
            </a:r>
            <a:r>
              <a:rPr lang="ru-RU" sz="1400" dirty="0"/>
              <a:t> </a:t>
            </a:r>
            <a:r>
              <a:rPr lang="ru-RU" sz="1400" dirty="0" err="1"/>
              <a:t>стосунків</a:t>
            </a:r>
            <a:r>
              <a:rPr lang="ru-RU" sz="1400" dirty="0"/>
              <a:t> і </a:t>
            </a:r>
            <a:r>
              <a:rPr lang="ru-RU" sz="1400" dirty="0" err="1"/>
              <a:t>формуванні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. </a:t>
            </a:r>
            <a:r>
              <a:rPr lang="ru-RU" sz="1400" dirty="0" err="1"/>
              <a:t>Після</a:t>
            </a:r>
            <a:r>
              <a:rPr lang="ru-RU" sz="1400" dirty="0"/>
              <a:t> </a:t>
            </a:r>
            <a:r>
              <a:rPr lang="ru-RU" sz="1400" dirty="0" err="1"/>
              <a:t>розгляду</a:t>
            </a:r>
            <a:r>
              <a:rPr lang="ru-RU" sz="1400" dirty="0"/>
              <a:t> </a:t>
            </a:r>
            <a:r>
              <a:rPr lang="ru-RU" sz="1400" dirty="0" err="1"/>
              <a:t>різних</a:t>
            </a:r>
            <a:r>
              <a:rPr lang="ru-RU" sz="1400" dirty="0"/>
              <a:t> </a:t>
            </a:r>
            <a:r>
              <a:rPr lang="ru-RU" sz="1400" dirty="0" err="1"/>
              <a:t>підходів</a:t>
            </a:r>
            <a:r>
              <a:rPr lang="ru-RU" sz="1400" dirty="0"/>
              <a:t> до </a:t>
            </a:r>
            <a:r>
              <a:rPr lang="ru-RU" sz="1400" dirty="0" err="1"/>
              <a:t>визначення</a:t>
            </a:r>
            <a:r>
              <a:rPr lang="ru-RU" sz="1400" dirty="0"/>
              <a:t> </a:t>
            </a:r>
            <a:r>
              <a:rPr lang="ru-RU" sz="1400" dirty="0" err="1"/>
              <a:t>соціально-економічних</a:t>
            </a:r>
            <a:r>
              <a:rPr lang="ru-RU" sz="1400" dirty="0"/>
              <a:t> </a:t>
            </a:r>
            <a:r>
              <a:rPr lang="ru-RU" sz="1400" dirty="0" err="1"/>
              <a:t>стосунків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формуються</a:t>
            </a:r>
            <a:r>
              <a:rPr lang="ru-RU" sz="1400" dirty="0"/>
              <a:t> на </a:t>
            </a:r>
            <a:r>
              <a:rPr lang="ru-RU" sz="1400" dirty="0" err="1"/>
              <a:t>базі</a:t>
            </a:r>
            <a:r>
              <a:rPr lang="ru-RU" sz="1400" dirty="0"/>
              <a:t> </a:t>
            </a:r>
            <a:r>
              <a:rPr lang="ru-RU" sz="1400" dirty="0" err="1"/>
              <a:t>цифрових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, </a:t>
            </a:r>
            <a:r>
              <a:rPr lang="ru-RU" sz="1400" dirty="0" err="1"/>
              <a:t>стає</a:t>
            </a:r>
            <a:r>
              <a:rPr lang="ru-RU" sz="1400" dirty="0"/>
              <a:t> </a:t>
            </a:r>
            <a:r>
              <a:rPr lang="ru-RU" sz="1400" dirty="0" err="1"/>
              <a:t>зрозумілим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нині</a:t>
            </a:r>
            <a:r>
              <a:rPr lang="ru-RU" sz="1400" dirty="0"/>
              <a:t> не </a:t>
            </a:r>
            <a:r>
              <a:rPr lang="ru-RU" sz="1400" dirty="0" err="1"/>
              <a:t>сформульоване</a:t>
            </a:r>
            <a:r>
              <a:rPr lang="ru-RU" sz="1400" dirty="0"/>
              <a:t> </a:t>
            </a:r>
            <a:r>
              <a:rPr lang="ru-RU" sz="1400" dirty="0" err="1"/>
              <a:t>досить</a:t>
            </a:r>
            <a:r>
              <a:rPr lang="ru-RU" sz="1400" dirty="0"/>
              <a:t> </a:t>
            </a:r>
            <a:r>
              <a:rPr lang="ru-RU" sz="1400" dirty="0" err="1"/>
              <a:t>точних</a:t>
            </a:r>
            <a:r>
              <a:rPr lang="ru-RU" sz="1400" dirty="0"/>
              <a:t>, </a:t>
            </a:r>
            <a:r>
              <a:rPr lang="ru-RU" sz="1400" dirty="0" err="1"/>
              <a:t>розгорнутих</a:t>
            </a:r>
            <a:r>
              <a:rPr lang="ru-RU" sz="1400" dirty="0"/>
              <a:t> </a:t>
            </a:r>
            <a:r>
              <a:rPr lang="ru-RU" sz="1400" dirty="0" err="1"/>
              <a:t>положень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цього</a:t>
            </a:r>
            <a:r>
              <a:rPr lang="ru-RU" sz="1400" dirty="0"/>
              <a:t> приводу. </a:t>
            </a:r>
            <a:endParaRPr lang="ru-RU" sz="1400" dirty="0" smtClean="0"/>
          </a:p>
          <a:p>
            <a:r>
              <a:rPr lang="ru-RU" sz="1400" dirty="0" err="1" smtClean="0"/>
              <a:t>Більшість</a:t>
            </a:r>
            <a:r>
              <a:rPr lang="ru-RU" sz="1400" dirty="0" smtClean="0"/>
              <a:t> </a:t>
            </a:r>
            <a:r>
              <a:rPr lang="ru-RU" sz="1400" dirty="0" err="1"/>
              <a:t>дослідників</a:t>
            </a:r>
            <a:r>
              <a:rPr lang="ru-RU" sz="1400" dirty="0"/>
              <a:t> </a:t>
            </a:r>
            <a:r>
              <a:rPr lang="ru-RU" sz="1400" dirty="0" err="1"/>
              <a:t>концентруються</a:t>
            </a:r>
            <a:r>
              <a:rPr lang="ru-RU" sz="1400" dirty="0"/>
              <a:t> на </a:t>
            </a:r>
            <a:r>
              <a:rPr lang="ru-RU" sz="1400" dirty="0" err="1"/>
              <a:t>кількісних</a:t>
            </a:r>
            <a:r>
              <a:rPr lang="ru-RU" sz="1400" dirty="0"/>
              <a:t> характеристиках і </a:t>
            </a:r>
            <a:r>
              <a:rPr lang="ru-RU" sz="1400" dirty="0" err="1"/>
              <a:t>припускають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в </a:t>
            </a:r>
            <a:r>
              <a:rPr lang="ru-RU" sz="1400" dirty="0" err="1"/>
              <a:t>деякій</a:t>
            </a:r>
            <a:r>
              <a:rPr lang="ru-RU" sz="1400" dirty="0"/>
              <a:t> </a:t>
            </a:r>
            <a:r>
              <a:rPr lang="ru-RU" sz="1400" dirty="0" err="1"/>
              <a:t>точці</a:t>
            </a:r>
            <a:r>
              <a:rPr lang="ru-RU" sz="1400" dirty="0"/>
              <a:t> </a:t>
            </a:r>
            <a:r>
              <a:rPr lang="ru-RU" sz="1400" dirty="0" err="1"/>
              <a:t>досягнення</a:t>
            </a:r>
            <a:r>
              <a:rPr lang="ru-RU" sz="1400" dirty="0"/>
              <a:t> ряду </a:t>
            </a:r>
            <a:r>
              <a:rPr lang="ru-RU" sz="1400" dirty="0" err="1"/>
              <a:t>кількісних</a:t>
            </a:r>
            <a:r>
              <a:rPr lang="ru-RU" sz="1400" dirty="0"/>
              <a:t> </a:t>
            </a:r>
            <a:r>
              <a:rPr lang="ru-RU" sz="1400" dirty="0" err="1"/>
              <a:t>показників</a:t>
            </a:r>
            <a:r>
              <a:rPr lang="ru-RU" sz="1400" dirty="0"/>
              <a:t> </a:t>
            </a:r>
            <a:r>
              <a:rPr lang="ru-RU" sz="1400" dirty="0" err="1"/>
              <a:t>цифрова</a:t>
            </a:r>
            <a:r>
              <a:rPr lang="ru-RU" sz="1400" dirty="0"/>
              <a:t> </a:t>
            </a:r>
            <a:r>
              <a:rPr lang="ru-RU" sz="1400" dirty="0" err="1"/>
              <a:t>економіка</a:t>
            </a:r>
            <a:r>
              <a:rPr lang="ru-RU" sz="1400" dirty="0"/>
              <a:t> </a:t>
            </a:r>
            <a:r>
              <a:rPr lang="ru-RU" sz="1400" dirty="0" err="1"/>
              <a:t>починає</a:t>
            </a:r>
            <a:r>
              <a:rPr lang="ru-RU" sz="1400" dirty="0"/>
              <a:t> </a:t>
            </a:r>
            <a:r>
              <a:rPr lang="ru-RU" sz="1400" dirty="0" err="1"/>
              <a:t>домінувати</a:t>
            </a:r>
            <a:r>
              <a:rPr lang="ru-RU" sz="1400" dirty="0"/>
              <a:t>. </a:t>
            </a:r>
            <a:r>
              <a:rPr lang="ru-RU" sz="1400" dirty="0" err="1"/>
              <a:t>Проте</a:t>
            </a:r>
            <a:r>
              <a:rPr lang="ru-RU" sz="1400" dirty="0"/>
              <a:t> </a:t>
            </a:r>
            <a:r>
              <a:rPr lang="ru-RU" sz="1400" dirty="0" err="1"/>
              <a:t>кількісні</a:t>
            </a:r>
            <a:r>
              <a:rPr lang="ru-RU" sz="1400" dirty="0"/>
              <a:t> </a:t>
            </a:r>
            <a:r>
              <a:rPr lang="ru-RU" sz="1400" dirty="0" err="1"/>
              <a:t>показники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свідчать</a:t>
            </a:r>
            <a:r>
              <a:rPr lang="ru-RU" sz="1400" dirty="0"/>
              <a:t> про </a:t>
            </a:r>
            <a:r>
              <a:rPr lang="ru-RU" sz="1400" dirty="0" err="1"/>
              <a:t>збільшення</a:t>
            </a:r>
            <a:r>
              <a:rPr lang="ru-RU" sz="1400" dirty="0"/>
              <a:t> </a:t>
            </a:r>
            <a:r>
              <a:rPr lang="ru-RU" sz="1400" dirty="0" err="1"/>
              <a:t>потоків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, </a:t>
            </a:r>
            <a:r>
              <a:rPr lang="ru-RU" sz="1400" dirty="0" err="1"/>
              <a:t>самі</a:t>
            </a:r>
            <a:r>
              <a:rPr lang="ru-RU" sz="1400" dirty="0"/>
              <a:t> по </a:t>
            </a:r>
            <a:r>
              <a:rPr lang="ru-RU" sz="1400" dirty="0" err="1"/>
              <a:t>собі</a:t>
            </a:r>
            <a:r>
              <a:rPr lang="ru-RU" sz="1400" dirty="0"/>
              <a:t> не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означати</a:t>
            </a:r>
            <a:r>
              <a:rPr lang="ru-RU" sz="1400" dirty="0"/>
              <a:t> </a:t>
            </a:r>
            <a:r>
              <a:rPr lang="ru-RU" sz="1400" dirty="0" err="1"/>
              <a:t>розриву</a:t>
            </a:r>
            <a:r>
              <a:rPr lang="ru-RU" sz="1400" dirty="0"/>
              <a:t> з </a:t>
            </a:r>
            <a:r>
              <a:rPr lang="ru-RU" sz="1400" dirty="0" err="1"/>
              <a:t>попередніми</a:t>
            </a:r>
            <a:r>
              <a:rPr lang="ru-RU" sz="1400" dirty="0"/>
              <a:t> системами. </a:t>
            </a:r>
            <a:r>
              <a:rPr lang="ru-RU" sz="1400" dirty="0" err="1"/>
              <a:t>Питання</a:t>
            </a:r>
            <a:r>
              <a:rPr lang="ru-RU" sz="1400" dirty="0"/>
              <a:t> </a:t>
            </a:r>
            <a:r>
              <a:rPr lang="ru-RU" sz="1400" dirty="0" err="1"/>
              <a:t>виникають</a:t>
            </a:r>
            <a:r>
              <a:rPr lang="ru-RU" sz="1400" dirty="0"/>
              <a:t> </a:t>
            </a:r>
            <a:r>
              <a:rPr lang="ru-RU" sz="1400" dirty="0" err="1"/>
              <a:t>тоді</a:t>
            </a:r>
            <a:r>
              <a:rPr lang="ru-RU" sz="1400" dirty="0"/>
              <a:t>, коли </a:t>
            </a:r>
            <a:r>
              <a:rPr lang="ru-RU" sz="1400" dirty="0" err="1"/>
              <a:t>цифрова</a:t>
            </a:r>
            <a:r>
              <a:rPr lang="ru-RU" sz="1400" dirty="0"/>
              <a:t> </a:t>
            </a:r>
            <a:r>
              <a:rPr lang="ru-RU" sz="1400" dirty="0" err="1"/>
              <a:t>економіка</a:t>
            </a:r>
            <a:r>
              <a:rPr lang="ru-RU" sz="1400" dirty="0"/>
              <a:t> </a:t>
            </a:r>
            <a:r>
              <a:rPr lang="ru-RU" sz="1400" dirty="0" err="1"/>
              <a:t>визначається</a:t>
            </a:r>
            <a:r>
              <a:rPr lang="ru-RU" sz="1400" dirty="0"/>
              <a:t> </a:t>
            </a:r>
            <a:r>
              <a:rPr lang="ru-RU" sz="1400" dirty="0" err="1"/>
              <a:t>виходячи</a:t>
            </a:r>
            <a:r>
              <a:rPr lang="ru-RU" sz="1400" dirty="0"/>
              <a:t> з </a:t>
            </a:r>
            <a:r>
              <a:rPr lang="ru-RU" sz="1400" dirty="0" err="1"/>
              <a:t>припущення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якісна</a:t>
            </a:r>
            <a:r>
              <a:rPr lang="ru-RU" sz="1400" dirty="0"/>
              <a:t> </a:t>
            </a:r>
            <a:r>
              <a:rPr lang="ru-RU" sz="1400" dirty="0" err="1"/>
              <a:t>зміна</a:t>
            </a:r>
            <a:r>
              <a:rPr lang="ru-RU" sz="1400" dirty="0"/>
              <a:t> </a:t>
            </a:r>
            <a:r>
              <a:rPr lang="ru-RU" sz="1400" dirty="0" err="1"/>
              <a:t>може</a:t>
            </a:r>
            <a:r>
              <a:rPr lang="ru-RU" sz="1400" dirty="0"/>
              <a:t> бути </a:t>
            </a:r>
            <a:r>
              <a:rPr lang="ru-RU" sz="1400" dirty="0" err="1"/>
              <a:t>визначена</a:t>
            </a:r>
            <a:r>
              <a:rPr lang="ru-RU" sz="1400" dirty="0"/>
              <a:t> простим </a:t>
            </a:r>
            <a:r>
              <a:rPr lang="ru-RU" sz="1400" dirty="0" err="1"/>
              <a:t>підрахунком</a:t>
            </a:r>
            <a:r>
              <a:rPr lang="ru-RU" sz="1400" dirty="0"/>
              <a:t> </a:t>
            </a:r>
            <a:r>
              <a:rPr lang="ru-RU" sz="1400" dirty="0" err="1"/>
              <a:t>циркулюючих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, людей, </a:t>
            </a:r>
            <a:r>
              <a:rPr lang="ru-RU" sz="1400" dirty="0" err="1"/>
              <a:t>зайнятих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обробкою</a:t>
            </a:r>
            <a:r>
              <a:rPr lang="ru-RU" sz="1400" dirty="0"/>
              <a:t>, </a:t>
            </a:r>
            <a:r>
              <a:rPr lang="ru-RU" sz="1400" dirty="0" err="1"/>
              <a:t>кількістю</a:t>
            </a:r>
            <a:r>
              <a:rPr lang="ru-RU" sz="1400" dirty="0"/>
              <a:t> </a:t>
            </a:r>
            <a:r>
              <a:rPr lang="ru-RU" sz="1400" dirty="0" err="1"/>
              <a:t>апаратних</a:t>
            </a:r>
            <a:r>
              <a:rPr lang="ru-RU" sz="1400" dirty="0"/>
              <a:t> </a:t>
            </a:r>
            <a:r>
              <a:rPr lang="ru-RU" sz="1400" dirty="0" err="1"/>
              <a:t>засобів</a:t>
            </a:r>
            <a:r>
              <a:rPr lang="ru-RU" sz="1400" dirty="0"/>
              <a:t>, </a:t>
            </a:r>
            <a:r>
              <a:rPr lang="ru-RU" sz="1400" dirty="0" err="1"/>
              <a:t>телекомунікаційного</a:t>
            </a:r>
            <a:r>
              <a:rPr lang="ru-RU" sz="1400" dirty="0"/>
              <a:t> </a:t>
            </a:r>
            <a:r>
              <a:rPr lang="ru-RU" sz="1400" dirty="0" err="1"/>
              <a:t>устаткування</a:t>
            </a:r>
            <a:r>
              <a:rPr lang="ru-RU" sz="1400" dirty="0"/>
              <a:t> і так </a:t>
            </a:r>
            <a:r>
              <a:rPr lang="ru-RU" sz="1400" dirty="0" err="1" smtClean="0"/>
              <a:t>далі</a:t>
            </a:r>
            <a:r>
              <a:rPr lang="ru-RU" sz="1400" dirty="0" smtClean="0"/>
              <a:t>.</a:t>
            </a:r>
          </a:p>
          <a:p>
            <a:r>
              <a:rPr lang="ru-RU" sz="1400" dirty="0" smtClean="0"/>
              <a:t> </a:t>
            </a:r>
            <a:r>
              <a:rPr lang="ru-RU" sz="1400" dirty="0" err="1" smtClean="0"/>
              <a:t>Тобто</a:t>
            </a:r>
            <a:r>
              <a:rPr lang="ru-RU" sz="1400" dirty="0" smtClean="0"/>
              <a:t> </a:t>
            </a:r>
            <a:r>
              <a:rPr lang="ru-RU" sz="1400" dirty="0"/>
              <a:t>тут ми </a:t>
            </a:r>
            <a:r>
              <a:rPr lang="ru-RU" sz="1400" dirty="0" err="1"/>
              <a:t>маємо</a:t>
            </a:r>
            <a:r>
              <a:rPr lang="ru-RU" sz="1400" dirty="0"/>
              <a:t> справу з </a:t>
            </a:r>
            <a:r>
              <a:rPr lang="ru-RU" sz="1400" dirty="0" err="1"/>
              <a:t>допущенням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кількісне</a:t>
            </a:r>
            <a:r>
              <a:rPr lang="ru-RU" sz="1400" dirty="0"/>
              <a:t> </a:t>
            </a:r>
            <a:r>
              <a:rPr lang="ru-RU" sz="1400" dirty="0" err="1"/>
              <a:t>збільшення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якимсь</a:t>
            </a:r>
            <a:r>
              <a:rPr lang="ru-RU" sz="1400" dirty="0"/>
              <a:t> чином </a:t>
            </a:r>
            <a:r>
              <a:rPr lang="ru-RU" sz="1400" dirty="0" err="1"/>
              <a:t>трансформується</a:t>
            </a:r>
            <a:r>
              <a:rPr lang="ru-RU" sz="1400" dirty="0"/>
              <a:t> в </a:t>
            </a:r>
            <a:r>
              <a:rPr lang="ru-RU" sz="1400" dirty="0" err="1"/>
              <a:t>якісну</a:t>
            </a:r>
            <a:r>
              <a:rPr lang="ru-RU" sz="1400" dirty="0"/>
              <a:t> </a:t>
            </a:r>
            <a:r>
              <a:rPr lang="ru-RU" sz="1400" dirty="0" err="1"/>
              <a:t>зміну</a:t>
            </a:r>
            <a:r>
              <a:rPr lang="ru-RU" sz="1400" dirty="0"/>
              <a:t> </a:t>
            </a:r>
            <a:r>
              <a:rPr lang="ru-RU" sz="1400" dirty="0" err="1"/>
              <a:t>економічної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 smtClean="0"/>
              <a:t>.</a:t>
            </a:r>
          </a:p>
          <a:p>
            <a:r>
              <a:rPr lang="ru-RU" sz="1400" dirty="0"/>
              <a:t>Тому </a:t>
            </a:r>
            <a:r>
              <a:rPr lang="ru-RU" sz="1400" dirty="0" err="1"/>
              <a:t>стає</a:t>
            </a:r>
            <a:r>
              <a:rPr lang="ru-RU" sz="1400" dirty="0"/>
              <a:t> </a:t>
            </a:r>
            <a:r>
              <a:rPr lang="ru-RU" sz="1400" dirty="0" err="1"/>
              <a:t>очевидним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разом з </a:t>
            </a:r>
            <a:r>
              <a:rPr lang="ru-RU" sz="1400" dirty="0" err="1"/>
              <a:t>аналізом</a:t>
            </a:r>
            <a:r>
              <a:rPr lang="ru-RU" sz="1400" dirty="0"/>
              <a:t> </a:t>
            </a:r>
            <a:r>
              <a:rPr lang="ru-RU" sz="1400" dirty="0" err="1"/>
              <a:t>технологічного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, </a:t>
            </a:r>
            <a:r>
              <a:rPr lang="ru-RU" sz="1400" dirty="0" err="1"/>
              <a:t>необхідно</a:t>
            </a:r>
            <a:r>
              <a:rPr lang="ru-RU" sz="1400" dirty="0"/>
              <a:t> </a:t>
            </a:r>
            <a:r>
              <a:rPr lang="ru-RU" sz="1400" dirty="0" err="1"/>
              <a:t>говорити</a:t>
            </a:r>
            <a:r>
              <a:rPr lang="ru-RU" sz="1400" dirty="0"/>
              <a:t> про </a:t>
            </a:r>
            <a:r>
              <a:rPr lang="ru-RU" sz="1400" dirty="0" err="1"/>
              <a:t>якісний</a:t>
            </a:r>
            <a:r>
              <a:rPr lang="ru-RU" sz="1400" dirty="0"/>
              <a:t> </a:t>
            </a:r>
            <a:r>
              <a:rPr lang="ru-RU" sz="1400" dirty="0" err="1"/>
              <a:t>аналіз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збільшуються</a:t>
            </a:r>
            <a:r>
              <a:rPr lang="ru-RU" sz="1400" dirty="0"/>
              <a:t>. </a:t>
            </a:r>
            <a:r>
              <a:rPr lang="ru-RU" sz="1400" dirty="0" err="1"/>
              <a:t>Потрібне</a:t>
            </a:r>
            <a:r>
              <a:rPr lang="ru-RU" sz="1400" dirty="0"/>
              <a:t> </a:t>
            </a:r>
            <a:r>
              <a:rPr lang="ru-RU" sz="1400" dirty="0" err="1"/>
              <a:t>розуміння</a:t>
            </a:r>
            <a:r>
              <a:rPr lang="ru-RU" sz="1400" dirty="0"/>
              <a:t> того,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зростаючі</a:t>
            </a:r>
            <a:r>
              <a:rPr lang="ru-RU" sz="1400" dirty="0"/>
              <a:t> потоки </a:t>
            </a:r>
            <a:r>
              <a:rPr lang="ru-RU" sz="1400" dirty="0" err="1"/>
              <a:t>даних</a:t>
            </a:r>
            <a:r>
              <a:rPr lang="ru-RU" sz="1400" dirty="0"/>
              <a:t> не є чисто </a:t>
            </a:r>
            <a:r>
              <a:rPr lang="ru-RU" sz="1400" dirty="0" err="1"/>
              <a:t>кількісним</a:t>
            </a:r>
            <a:r>
              <a:rPr lang="ru-RU" sz="1400" dirty="0"/>
              <a:t> </a:t>
            </a:r>
            <a:r>
              <a:rPr lang="ru-RU" sz="1400" dirty="0" err="1"/>
              <a:t>чинником</a:t>
            </a:r>
            <a:r>
              <a:rPr lang="ru-RU" sz="1400" dirty="0"/>
              <a:t> і предметом </a:t>
            </a:r>
            <a:r>
              <a:rPr lang="ru-RU" sz="1400" dirty="0" err="1"/>
              <a:t>статистичних</a:t>
            </a:r>
            <a:r>
              <a:rPr lang="ru-RU" sz="1400" dirty="0"/>
              <a:t> </a:t>
            </a:r>
            <a:r>
              <a:rPr lang="ru-RU" sz="1400" dirty="0" err="1"/>
              <a:t>вимірів</a:t>
            </a:r>
            <a:r>
              <a:rPr lang="ru-RU" sz="1400" dirty="0"/>
              <a:t>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72865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ru-RU" sz="1400" dirty="0" err="1"/>
              <a:t>Проте</a:t>
            </a:r>
            <a:r>
              <a:rPr lang="ru-RU" sz="1400" dirty="0"/>
              <a:t> при </a:t>
            </a:r>
            <a:r>
              <a:rPr lang="ru-RU" sz="1400" dirty="0" err="1"/>
              <a:t>підрахунку</a:t>
            </a:r>
            <a:r>
              <a:rPr lang="ru-RU" sz="1400" dirty="0"/>
              <a:t> </a:t>
            </a:r>
            <a:r>
              <a:rPr lang="ru-RU" sz="1400" dirty="0" err="1"/>
              <a:t>економічної</a:t>
            </a:r>
            <a:r>
              <a:rPr lang="ru-RU" sz="1400" dirty="0"/>
              <a:t> </a:t>
            </a:r>
            <a:r>
              <a:rPr lang="ru-RU" sz="1400" dirty="0" err="1"/>
              <a:t>цінності</a:t>
            </a:r>
            <a:r>
              <a:rPr lang="ru-RU" sz="1400" dirty="0"/>
              <a:t> </a:t>
            </a:r>
            <a:r>
              <a:rPr lang="ru-RU" sz="1400" dirty="0" err="1"/>
              <a:t>певних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, </a:t>
            </a:r>
            <a:r>
              <a:rPr lang="ru-RU" sz="1400" dirty="0" err="1"/>
              <a:t>долі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 по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обробці</a:t>
            </a:r>
            <a:r>
              <a:rPr lang="ru-RU" sz="1400" dirty="0"/>
              <a:t> у ВВП, </a:t>
            </a:r>
            <a:r>
              <a:rPr lang="ru-RU" sz="1400" dirty="0" err="1"/>
              <a:t>якісні</a:t>
            </a:r>
            <a:r>
              <a:rPr lang="ru-RU" sz="1400" dirty="0"/>
              <a:t> характеристики предмета не </a:t>
            </a:r>
            <a:r>
              <a:rPr lang="ru-RU" sz="1400" dirty="0" err="1"/>
              <a:t>враховуються</a:t>
            </a:r>
            <a:r>
              <a:rPr lang="ru-RU" sz="1400" dirty="0"/>
              <a:t>. Коли </a:t>
            </a:r>
            <a:r>
              <a:rPr lang="ru-RU" sz="1400" dirty="0" err="1"/>
              <a:t>усі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, </a:t>
            </a:r>
            <a:r>
              <a:rPr lang="ru-RU" sz="1400" dirty="0" err="1"/>
              <a:t>циркулюючі</a:t>
            </a:r>
            <a:r>
              <a:rPr lang="ru-RU" sz="1400" dirty="0"/>
              <a:t> в </a:t>
            </a:r>
            <a:r>
              <a:rPr lang="ru-RU" sz="1400" dirty="0" err="1"/>
              <a:t>системі</a:t>
            </a:r>
            <a:r>
              <a:rPr lang="ru-RU" sz="1400" dirty="0"/>
              <a:t>, </a:t>
            </a:r>
            <a:r>
              <a:rPr lang="ru-RU" sz="1400" dirty="0" err="1"/>
              <a:t>розглядаються</a:t>
            </a:r>
            <a:r>
              <a:rPr lang="ru-RU" sz="1400" dirty="0"/>
              <a:t> як </a:t>
            </a:r>
            <a:r>
              <a:rPr lang="ru-RU" sz="1400" dirty="0" err="1"/>
              <a:t>однорідна</a:t>
            </a:r>
            <a:r>
              <a:rPr lang="ru-RU" sz="1400" dirty="0"/>
              <a:t> </a:t>
            </a:r>
            <a:r>
              <a:rPr lang="ru-RU" sz="1400" dirty="0" err="1"/>
              <a:t>маса</a:t>
            </a:r>
            <a:r>
              <a:rPr lang="ru-RU" sz="1400" dirty="0"/>
              <a:t> і </a:t>
            </a:r>
            <a:r>
              <a:rPr lang="ru-RU" sz="1400" dirty="0" err="1"/>
              <a:t>стає</a:t>
            </a:r>
            <a:r>
              <a:rPr lang="ru-RU" sz="1400" dirty="0"/>
              <a:t> доступною для </a:t>
            </a:r>
            <a:r>
              <a:rPr lang="ru-RU" sz="1400" dirty="0" err="1"/>
              <a:t>кількісного</a:t>
            </a:r>
            <a:r>
              <a:rPr lang="ru-RU" sz="1400" dirty="0"/>
              <a:t> </a:t>
            </a:r>
            <a:r>
              <a:rPr lang="ru-RU" sz="1400" dirty="0" err="1"/>
              <a:t>виміру</a:t>
            </a:r>
            <a:r>
              <a:rPr lang="ru-RU" sz="1400" dirty="0"/>
              <a:t>, </a:t>
            </a:r>
            <a:r>
              <a:rPr lang="ru-RU" sz="1400" dirty="0" err="1"/>
              <a:t>якісна</a:t>
            </a:r>
            <a:r>
              <a:rPr lang="ru-RU" sz="1400" dirty="0"/>
              <a:t> сторона </a:t>
            </a:r>
            <a:r>
              <a:rPr lang="ru-RU" sz="1400" dirty="0" err="1"/>
              <a:t>питання</a:t>
            </a:r>
            <a:r>
              <a:rPr lang="ru-RU" sz="1400" dirty="0"/>
              <a:t> </a:t>
            </a:r>
            <a:r>
              <a:rPr lang="ru-RU" sz="1400" dirty="0" err="1"/>
              <a:t>залишається</a:t>
            </a:r>
            <a:r>
              <a:rPr lang="ru-RU" sz="1400" dirty="0"/>
              <a:t> поза </a:t>
            </a:r>
            <a:r>
              <a:rPr lang="ru-RU" sz="1400" dirty="0" err="1"/>
              <a:t>увагою</a:t>
            </a:r>
            <a:r>
              <a:rPr lang="ru-RU" sz="1400" dirty="0"/>
              <a:t>. Разом з </a:t>
            </a:r>
            <a:r>
              <a:rPr lang="ru-RU" sz="1400" dirty="0" err="1"/>
              <a:t>кількісним</a:t>
            </a:r>
            <a:r>
              <a:rPr lang="ru-RU" sz="1400" dirty="0"/>
              <a:t> </a:t>
            </a:r>
            <a:r>
              <a:rPr lang="ru-RU" sz="1400" dirty="0" err="1"/>
              <a:t>виміром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приходить </a:t>
            </a:r>
            <a:r>
              <a:rPr lang="ru-RU" sz="1400" dirty="0" err="1"/>
              <a:t>переконання</a:t>
            </a:r>
            <a:r>
              <a:rPr lang="ru-RU" sz="1400" dirty="0"/>
              <a:t> в тому,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більша</a:t>
            </a:r>
            <a:r>
              <a:rPr lang="ru-RU" sz="1400" dirty="0"/>
              <a:t> </a:t>
            </a:r>
            <a:r>
              <a:rPr lang="ru-RU" sz="1400" dirty="0" err="1"/>
              <a:t>кількість</a:t>
            </a:r>
            <a:r>
              <a:rPr lang="ru-RU" sz="1400" dirty="0"/>
              <a:t> </a:t>
            </a:r>
            <a:r>
              <a:rPr lang="ru-RU" sz="1400" dirty="0" err="1"/>
              <a:t>означає</a:t>
            </a:r>
            <a:r>
              <a:rPr lang="ru-RU" sz="1400" dirty="0"/>
              <a:t> </a:t>
            </a:r>
            <a:r>
              <a:rPr lang="ru-RU" sz="1400" dirty="0" err="1"/>
              <a:t>глибоку</a:t>
            </a:r>
            <a:r>
              <a:rPr lang="ru-RU" sz="1400" dirty="0"/>
              <a:t> </a:t>
            </a:r>
            <a:r>
              <a:rPr lang="ru-RU" sz="1400" dirty="0" err="1"/>
              <a:t>трансформацію</a:t>
            </a:r>
            <a:r>
              <a:rPr lang="ru-RU" sz="1400" dirty="0"/>
              <a:t> </a:t>
            </a:r>
            <a:r>
              <a:rPr lang="ru-RU" sz="1400" dirty="0" err="1"/>
              <a:t>економічних</a:t>
            </a:r>
            <a:r>
              <a:rPr lang="ru-RU" sz="1400" dirty="0"/>
              <a:t> </a:t>
            </a:r>
            <a:r>
              <a:rPr lang="ru-RU" sz="1400" dirty="0" err="1"/>
              <a:t>стосунків</a:t>
            </a:r>
            <a:r>
              <a:rPr lang="ru-RU" sz="1400" dirty="0"/>
              <a:t>. </a:t>
            </a: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 err="1"/>
              <a:t>тим</a:t>
            </a:r>
            <a:r>
              <a:rPr lang="ru-RU" sz="1400" dirty="0"/>
              <a:t>, </a:t>
            </a:r>
            <a:r>
              <a:rPr lang="ru-RU" sz="1400" dirty="0" err="1"/>
              <a:t>питання</a:t>
            </a:r>
            <a:r>
              <a:rPr lang="ru-RU" sz="1400" dirty="0"/>
              <a:t> про </a:t>
            </a:r>
            <a:r>
              <a:rPr lang="ru-RU" sz="1400" dirty="0" err="1"/>
              <a:t>якість</a:t>
            </a:r>
            <a:r>
              <a:rPr lang="ru-RU" sz="1400" dirty="0"/>
              <a:t> самих </a:t>
            </a:r>
            <a:r>
              <a:rPr lang="ru-RU" sz="1400" dirty="0" err="1"/>
              <a:t>даних</a:t>
            </a:r>
            <a:r>
              <a:rPr lang="ru-RU" sz="1400" dirty="0"/>
              <a:t>, </a:t>
            </a:r>
            <a:r>
              <a:rPr lang="ru-RU" sz="1400" dirty="0" err="1"/>
              <a:t>методи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обробки</a:t>
            </a:r>
            <a:r>
              <a:rPr lang="ru-RU" sz="1400" dirty="0"/>
              <a:t> і </a:t>
            </a:r>
            <a:r>
              <a:rPr lang="ru-RU" sz="1400" dirty="0" err="1"/>
              <a:t>прийняття</a:t>
            </a:r>
            <a:r>
              <a:rPr lang="ru-RU" sz="1400" dirty="0"/>
              <a:t> на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основі</a:t>
            </a:r>
            <a:r>
              <a:rPr lang="ru-RU" sz="1400" dirty="0"/>
              <a:t> </a:t>
            </a:r>
            <a:r>
              <a:rPr lang="ru-RU" sz="1400" dirty="0" err="1"/>
              <a:t>ефективних</a:t>
            </a:r>
            <a:r>
              <a:rPr lang="ru-RU" sz="1400" dirty="0"/>
              <a:t> </a:t>
            </a:r>
            <a:r>
              <a:rPr lang="ru-RU" sz="1400" dirty="0" err="1"/>
              <a:t>управлінських</a:t>
            </a:r>
            <a:r>
              <a:rPr lang="ru-RU" sz="1400" dirty="0"/>
              <a:t> </a:t>
            </a:r>
            <a:r>
              <a:rPr lang="ru-RU" sz="1400" dirty="0" err="1"/>
              <a:t>рішень</a:t>
            </a:r>
            <a:r>
              <a:rPr lang="ru-RU" sz="1400" dirty="0"/>
              <a:t>, </a:t>
            </a:r>
            <a:r>
              <a:rPr lang="ru-RU" sz="1400" dirty="0" err="1"/>
              <a:t>можливо</a:t>
            </a:r>
            <a:r>
              <a:rPr lang="ru-RU" sz="1400" dirty="0"/>
              <a:t>, є </a:t>
            </a:r>
            <a:r>
              <a:rPr lang="ru-RU" sz="1400" dirty="0" err="1"/>
              <a:t>найістотнішим</a:t>
            </a:r>
            <a:r>
              <a:rPr lang="ru-RU" sz="1400" dirty="0"/>
              <a:t> в </a:t>
            </a:r>
            <a:r>
              <a:rPr lang="ru-RU" sz="1400" dirty="0" err="1"/>
              <a:t>умовах</a:t>
            </a:r>
            <a:r>
              <a:rPr lang="ru-RU" sz="1400" dirty="0"/>
              <a:t> </a:t>
            </a:r>
            <a:r>
              <a:rPr lang="ru-RU" sz="1400" dirty="0" err="1"/>
              <a:t>формування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 smtClean="0"/>
              <a:t>економіки</a:t>
            </a:r>
            <a:r>
              <a:rPr lang="ru-RU" sz="1400" dirty="0" smtClean="0"/>
              <a:t>.</a:t>
            </a:r>
          </a:p>
          <a:p>
            <a:r>
              <a:rPr lang="ru-RU" sz="1400" dirty="0" smtClean="0"/>
              <a:t>Тим </a:t>
            </a:r>
            <a:r>
              <a:rPr lang="ru-RU" sz="1400" dirty="0" err="1"/>
              <a:t>більше</a:t>
            </a:r>
            <a:r>
              <a:rPr lang="ru-RU" sz="1400" dirty="0"/>
              <a:t> дивно,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дослідники</a:t>
            </a:r>
            <a:r>
              <a:rPr lang="ru-RU" sz="1400" dirty="0"/>
              <a:t> </a:t>
            </a:r>
            <a:r>
              <a:rPr lang="ru-RU" sz="1400" dirty="0" err="1"/>
              <a:t>намагаються</a:t>
            </a:r>
            <a:r>
              <a:rPr lang="ru-RU" sz="1400" dirty="0"/>
              <a:t> </a:t>
            </a:r>
            <a:r>
              <a:rPr lang="ru-RU" sz="1400" dirty="0" err="1"/>
              <a:t>розв'язати</a:t>
            </a:r>
            <a:r>
              <a:rPr lang="ru-RU" sz="1400" dirty="0"/>
              <a:t> проблему </a:t>
            </a:r>
            <a:r>
              <a:rPr lang="ru-RU" sz="1400" dirty="0" err="1"/>
              <a:t>якості</a:t>
            </a:r>
            <a:r>
              <a:rPr lang="ru-RU" sz="1400" dirty="0"/>
              <a:t>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кількісного</a:t>
            </a:r>
            <a:r>
              <a:rPr lang="ru-RU" sz="1400" dirty="0"/>
              <a:t> </a:t>
            </a:r>
            <a:r>
              <a:rPr lang="ru-RU" sz="1400" dirty="0" err="1"/>
              <a:t>підходу</a:t>
            </a:r>
            <a:r>
              <a:rPr lang="ru-RU" sz="1400" dirty="0"/>
              <a:t>. Теоретики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, </a:t>
            </a:r>
            <a:r>
              <a:rPr lang="ru-RU" sz="1400" dirty="0" err="1"/>
              <a:t>виключивши</a:t>
            </a:r>
            <a:r>
              <a:rPr lang="ru-RU" sz="1400" dirty="0"/>
              <a:t> </a:t>
            </a:r>
            <a:r>
              <a:rPr lang="ru-RU" sz="1400" dirty="0" err="1"/>
              <a:t>критерій</a:t>
            </a:r>
            <a:r>
              <a:rPr lang="ru-RU" sz="1400" dirty="0"/>
              <a:t> </a:t>
            </a:r>
            <a:r>
              <a:rPr lang="ru-RU" sz="1400" dirty="0" err="1"/>
              <a:t>корисності</a:t>
            </a:r>
            <a:r>
              <a:rPr lang="ru-RU" sz="1400" dirty="0"/>
              <a:t> тих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інших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на </a:t>
            </a:r>
            <a:r>
              <a:rPr lang="ru-RU" sz="1400" dirty="0" err="1"/>
              <a:t>догоду</a:t>
            </a:r>
            <a:r>
              <a:rPr lang="ru-RU" sz="1400" dirty="0"/>
              <a:t> </a:t>
            </a:r>
            <a:r>
              <a:rPr lang="ru-RU" sz="1400" dirty="0" err="1"/>
              <a:t>кількісним</a:t>
            </a:r>
            <a:r>
              <a:rPr lang="ru-RU" sz="1400" dirty="0"/>
              <a:t> </a:t>
            </a:r>
            <a:r>
              <a:rPr lang="ru-RU" sz="1400" dirty="0" err="1"/>
              <a:t>вимірам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росту, </a:t>
            </a:r>
            <a:r>
              <a:rPr lang="ru-RU" sz="1400" dirty="0" err="1"/>
              <a:t>приходять</a:t>
            </a:r>
            <a:r>
              <a:rPr lang="ru-RU" sz="1400" dirty="0"/>
              <a:t> до </a:t>
            </a:r>
            <a:r>
              <a:rPr lang="ru-RU" sz="1400" dirty="0" err="1"/>
              <a:t>висновку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завдяки</a:t>
            </a:r>
            <a:r>
              <a:rPr lang="ru-RU" sz="1400" dirty="0"/>
              <a:t> </a:t>
            </a:r>
            <a:r>
              <a:rPr lang="ru-RU" sz="1400" dirty="0" err="1"/>
              <a:t>зростаючій</a:t>
            </a:r>
            <a:r>
              <a:rPr lang="ru-RU" sz="1400" dirty="0"/>
              <a:t> </a:t>
            </a:r>
            <a:r>
              <a:rPr lang="ru-RU" sz="1400" dirty="0" err="1"/>
              <a:t>економічній</a:t>
            </a:r>
            <a:r>
              <a:rPr lang="ru-RU" sz="1400" dirty="0"/>
              <a:t> </a:t>
            </a:r>
            <a:r>
              <a:rPr lang="ru-RU" sz="1400" dirty="0" err="1"/>
              <a:t>вазі</a:t>
            </a:r>
            <a:r>
              <a:rPr lang="ru-RU" sz="1400" dirty="0"/>
              <a:t>, </a:t>
            </a:r>
            <a:r>
              <a:rPr lang="ru-RU" sz="1400" dirty="0" err="1"/>
              <a:t>кількості</a:t>
            </a:r>
            <a:r>
              <a:rPr lang="ru-RU" sz="1400" dirty="0"/>
              <a:t> </a:t>
            </a:r>
            <a:r>
              <a:rPr lang="ru-RU" sz="1400" dirty="0" err="1"/>
              <a:t>зроблених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, </a:t>
            </a:r>
            <a:r>
              <a:rPr lang="ru-RU" sz="1400" dirty="0" err="1"/>
              <a:t>економіка</a:t>
            </a:r>
            <a:r>
              <a:rPr lang="ru-RU" sz="1400" dirty="0"/>
              <a:t> повинна </a:t>
            </a:r>
            <a:r>
              <a:rPr lang="ru-RU" sz="1400" dirty="0" err="1"/>
              <a:t>зазнати</a:t>
            </a:r>
            <a:r>
              <a:rPr lang="ru-RU" sz="1400" dirty="0"/>
              <a:t> </a:t>
            </a:r>
            <a:r>
              <a:rPr lang="ru-RU" sz="1400" dirty="0" err="1"/>
              <a:t>глибокі</a:t>
            </a:r>
            <a:r>
              <a:rPr lang="ru-RU" sz="1400" dirty="0"/>
              <a:t> </a:t>
            </a:r>
            <a:r>
              <a:rPr lang="ru-RU" sz="1400" dirty="0" err="1"/>
              <a:t>зміни</a:t>
            </a:r>
            <a:r>
              <a:rPr lang="ru-RU" sz="1400" dirty="0"/>
              <a:t>. </a:t>
            </a:r>
            <a:r>
              <a:rPr lang="ru-RU" sz="1400" dirty="0" err="1"/>
              <a:t>Можливість</a:t>
            </a:r>
            <a:r>
              <a:rPr lang="ru-RU" sz="1400" dirty="0"/>
              <a:t> </a:t>
            </a:r>
            <a:r>
              <a:rPr lang="ru-RU" sz="1400" dirty="0" err="1"/>
              <a:t>виміряти</a:t>
            </a:r>
            <a:r>
              <a:rPr lang="ru-RU" sz="1400" dirty="0"/>
              <a:t> в </a:t>
            </a:r>
            <a:r>
              <a:rPr lang="ru-RU" sz="1400" dirty="0" err="1"/>
              <a:t>кількісних</a:t>
            </a:r>
            <a:r>
              <a:rPr lang="ru-RU" sz="1400" dirty="0"/>
              <a:t> </a:t>
            </a:r>
            <a:r>
              <a:rPr lang="ru-RU" sz="1400" dirty="0" err="1"/>
              <a:t>показниках</a:t>
            </a:r>
            <a:r>
              <a:rPr lang="ru-RU" sz="1400" dirty="0"/>
              <a:t> </a:t>
            </a:r>
            <a:r>
              <a:rPr lang="ru-RU" sz="1400" dirty="0" err="1"/>
              <a:t>поширення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недаремна</a:t>
            </a:r>
            <a:r>
              <a:rPr lang="ru-RU" sz="1400" dirty="0"/>
              <a:t>, але </a:t>
            </a:r>
            <a:r>
              <a:rPr lang="ru-RU" sz="1400" dirty="0" err="1" smtClean="0"/>
              <a:t>це</a:t>
            </a:r>
            <a:r>
              <a:rPr lang="ru-RU" sz="1400" dirty="0"/>
              <a:t> </a:t>
            </a:r>
            <a:r>
              <a:rPr lang="ru-RU" sz="1400" dirty="0" err="1"/>
              <a:t>безперечно</a:t>
            </a:r>
            <a:r>
              <a:rPr lang="ru-RU" sz="1400" dirty="0"/>
              <a:t> </a:t>
            </a:r>
            <a:r>
              <a:rPr lang="ru-RU" sz="1400" dirty="0" err="1"/>
              <a:t>недостатньо</a:t>
            </a:r>
            <a:r>
              <a:rPr lang="ru-RU" sz="1400" dirty="0"/>
              <a:t>. Для </a:t>
            </a:r>
            <a:r>
              <a:rPr lang="ru-RU" sz="1400" dirty="0" err="1"/>
              <a:t>розуміння</a:t>
            </a:r>
            <a:r>
              <a:rPr lang="ru-RU" sz="1400" dirty="0"/>
              <a:t> </a:t>
            </a:r>
            <a:r>
              <a:rPr lang="ru-RU" sz="1400" dirty="0" err="1"/>
              <a:t>формування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, де </a:t>
            </a:r>
            <a:r>
              <a:rPr lang="ru-RU" sz="1400" dirty="0" err="1"/>
              <a:t>головним</a:t>
            </a:r>
            <a:r>
              <a:rPr lang="ru-RU" sz="1400" dirty="0"/>
              <a:t> ресурсом є </a:t>
            </a:r>
            <a:r>
              <a:rPr lang="ru-RU" sz="1400" dirty="0" err="1"/>
              <a:t>дані</a:t>
            </a:r>
            <a:r>
              <a:rPr lang="ru-RU" sz="1400" dirty="0"/>
              <a:t>, </a:t>
            </a:r>
            <a:r>
              <a:rPr lang="ru-RU" sz="1400" dirty="0" err="1"/>
              <a:t>потрібне</a:t>
            </a:r>
            <a:r>
              <a:rPr lang="ru-RU" sz="1400" dirty="0"/>
              <a:t> </a:t>
            </a:r>
            <a:r>
              <a:rPr lang="ru-RU" sz="1400" dirty="0" err="1"/>
              <a:t>розуміння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якості</a:t>
            </a:r>
            <a:r>
              <a:rPr lang="ru-RU" sz="1400" dirty="0"/>
              <a:t>. </a:t>
            </a:r>
            <a:r>
              <a:rPr lang="ru-RU" sz="1400" dirty="0" err="1"/>
              <a:t>Інтерпретації</a:t>
            </a:r>
            <a:r>
              <a:rPr lang="ru-RU" sz="1400" dirty="0"/>
              <a:t> тих </a:t>
            </a:r>
            <a:r>
              <a:rPr lang="ru-RU" sz="1400" dirty="0" err="1"/>
              <a:t>учених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ставлять</a:t>
            </a:r>
            <a:r>
              <a:rPr lang="ru-RU" sz="1400" dirty="0"/>
              <a:t> </a:t>
            </a:r>
            <a:r>
              <a:rPr lang="ru-RU" sz="1400" dirty="0" err="1"/>
              <a:t>питання</a:t>
            </a:r>
            <a:r>
              <a:rPr lang="ru-RU" sz="1400" dirty="0"/>
              <a:t> про </a:t>
            </a:r>
            <a:r>
              <a:rPr lang="ru-RU" sz="1400" dirty="0" err="1"/>
              <a:t>сенс</a:t>
            </a:r>
            <a:r>
              <a:rPr lang="ru-RU" sz="1400" dirty="0"/>
              <a:t> і </a:t>
            </a:r>
            <a:r>
              <a:rPr lang="ru-RU" sz="1400" dirty="0" err="1"/>
              <a:t>якість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, </a:t>
            </a:r>
            <a:r>
              <a:rPr lang="ru-RU" sz="1400" dirty="0" err="1"/>
              <a:t>значно</a:t>
            </a:r>
            <a:r>
              <a:rPr lang="ru-RU" sz="1400" dirty="0"/>
              <a:t> </a:t>
            </a:r>
            <a:r>
              <a:rPr lang="ru-RU" sz="1400" dirty="0" err="1"/>
              <a:t>відрізняються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тих, </a:t>
            </a:r>
            <a:r>
              <a:rPr lang="ru-RU" sz="1400" dirty="0" err="1"/>
              <a:t>хто</a:t>
            </a:r>
            <a:r>
              <a:rPr lang="ru-RU" sz="1400" dirty="0"/>
              <a:t> </a:t>
            </a:r>
            <a:r>
              <a:rPr lang="ru-RU" sz="1400" dirty="0" err="1"/>
              <a:t>оперує</a:t>
            </a:r>
            <a:r>
              <a:rPr lang="ru-RU" sz="1400" dirty="0"/>
              <a:t> </a:t>
            </a:r>
            <a:r>
              <a:rPr lang="ru-RU" sz="1400" dirty="0" err="1"/>
              <a:t>несемантичними</a:t>
            </a:r>
            <a:r>
              <a:rPr lang="ru-RU" sz="1400" dirty="0"/>
              <a:t> і </a:t>
            </a:r>
            <a:r>
              <a:rPr lang="ru-RU" sz="1400" dirty="0" err="1"/>
              <a:t>кількісними</a:t>
            </a:r>
            <a:r>
              <a:rPr lang="ru-RU" sz="1400" dirty="0"/>
              <a:t> </a:t>
            </a:r>
            <a:r>
              <a:rPr lang="ru-RU" sz="1400" dirty="0" err="1"/>
              <a:t>вимірами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dirty="0" smtClean="0"/>
              <a:t>Характерною </a:t>
            </a:r>
            <a:r>
              <a:rPr lang="ru-RU" sz="1400" dirty="0" err="1"/>
              <a:t>особливістю</a:t>
            </a:r>
            <a:r>
              <a:rPr lang="ru-RU" sz="1400" dirty="0"/>
              <a:t> </a:t>
            </a:r>
            <a:r>
              <a:rPr lang="ru-RU" sz="1400" dirty="0" err="1"/>
              <a:t>потоків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збільшилися</a:t>
            </a:r>
            <a:r>
              <a:rPr lang="ru-RU" sz="1400" dirty="0"/>
              <a:t>, є </a:t>
            </a:r>
            <a:r>
              <a:rPr lang="ru-RU" sz="1400" dirty="0" err="1"/>
              <a:t>складність</a:t>
            </a:r>
            <a:r>
              <a:rPr lang="ru-RU" sz="1400" dirty="0"/>
              <a:t> в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структуризації</a:t>
            </a:r>
            <a:r>
              <a:rPr lang="ru-RU" sz="1400" dirty="0"/>
              <a:t>, </a:t>
            </a:r>
            <a:r>
              <a:rPr lang="ru-RU" sz="1400" dirty="0" err="1"/>
              <a:t>підготовці</a:t>
            </a:r>
            <a:r>
              <a:rPr lang="ru-RU" sz="1400" dirty="0"/>
              <a:t> до </a:t>
            </a:r>
            <a:r>
              <a:rPr lang="ru-RU" sz="1400" dirty="0" err="1"/>
              <a:t>використання</a:t>
            </a:r>
            <a:r>
              <a:rPr lang="ru-RU" sz="1400" dirty="0"/>
              <a:t>, </a:t>
            </a:r>
            <a:r>
              <a:rPr lang="ru-RU" sz="1400" dirty="0" err="1"/>
              <a:t>управлінні</a:t>
            </a:r>
            <a:r>
              <a:rPr lang="ru-RU" sz="1400" dirty="0"/>
              <a:t>. В </a:t>
            </a:r>
            <a:r>
              <a:rPr lang="ru-RU" sz="1400" dirty="0" err="1"/>
              <a:t>умовах</a:t>
            </a:r>
            <a:r>
              <a:rPr lang="ru-RU" sz="1400" dirty="0"/>
              <a:t> </a:t>
            </a:r>
            <a:r>
              <a:rPr lang="ru-RU" sz="1400" dirty="0" err="1"/>
              <a:t>ринкових</a:t>
            </a:r>
            <a:r>
              <a:rPr lang="ru-RU" sz="1400" dirty="0"/>
              <a:t> </a:t>
            </a:r>
            <a:r>
              <a:rPr lang="ru-RU" sz="1400" dirty="0" err="1"/>
              <a:t>стосунків</a:t>
            </a:r>
            <a:r>
              <a:rPr lang="ru-RU" sz="1400" dirty="0"/>
              <a:t> </a:t>
            </a:r>
            <a:r>
              <a:rPr lang="ru-RU" sz="1400" dirty="0" err="1"/>
              <a:t>зайва</a:t>
            </a:r>
            <a:r>
              <a:rPr lang="ru-RU" sz="1400" dirty="0"/>
              <a:t> </a:t>
            </a:r>
            <a:r>
              <a:rPr lang="ru-RU" sz="1400" dirty="0" err="1"/>
              <a:t>комерціалізація</a:t>
            </a:r>
            <a:r>
              <a:rPr lang="ru-RU" sz="1400" dirty="0"/>
              <a:t> </a:t>
            </a:r>
            <a:r>
              <a:rPr lang="ru-RU" sz="1400" dirty="0" err="1"/>
              <a:t>призводить</a:t>
            </a:r>
            <a:r>
              <a:rPr lang="ru-RU" sz="1400" dirty="0"/>
              <a:t> до </a:t>
            </a:r>
            <a:r>
              <a:rPr lang="ru-RU" sz="1400" dirty="0" err="1"/>
              <a:t>інформаційної</a:t>
            </a:r>
            <a:r>
              <a:rPr lang="ru-RU" sz="1400" dirty="0"/>
              <a:t> </a:t>
            </a:r>
            <a:r>
              <a:rPr lang="ru-RU" sz="1400" dirty="0" err="1"/>
              <a:t>асиметрії</a:t>
            </a:r>
            <a:r>
              <a:rPr lang="ru-RU" sz="1400" dirty="0"/>
              <a:t> </a:t>
            </a:r>
            <a:r>
              <a:rPr lang="ru-RU" sz="1400" dirty="0" err="1"/>
              <a:t>економічних</a:t>
            </a:r>
            <a:r>
              <a:rPr lang="ru-RU" sz="1400" dirty="0"/>
              <a:t> </a:t>
            </a:r>
            <a:r>
              <a:rPr lang="ru-RU" sz="1400" dirty="0" err="1"/>
              <a:t>агентів</a:t>
            </a:r>
            <a:r>
              <a:rPr lang="ru-RU" sz="1400" dirty="0"/>
              <a:t>, </a:t>
            </a:r>
            <a:r>
              <a:rPr lang="ru-RU" sz="1400" dirty="0" err="1"/>
              <a:t>виснаження</a:t>
            </a:r>
            <a:r>
              <a:rPr lang="ru-RU" sz="1400" dirty="0"/>
              <a:t> </a:t>
            </a:r>
            <a:r>
              <a:rPr lang="ru-RU" sz="1400" dirty="0" err="1"/>
              <a:t>потоків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загального</a:t>
            </a:r>
            <a:r>
              <a:rPr lang="ru-RU" sz="1400" dirty="0"/>
              <a:t> доступу, </a:t>
            </a:r>
            <a:r>
              <a:rPr lang="ru-RU" sz="1400" dirty="0" err="1"/>
              <a:t>зростанню</a:t>
            </a:r>
            <a:r>
              <a:rPr lang="ru-RU" sz="1400" dirty="0"/>
              <a:t> </a:t>
            </a:r>
            <a:r>
              <a:rPr lang="ru-RU" sz="1400" dirty="0" err="1"/>
              <a:t>транзакційних</a:t>
            </a:r>
            <a:r>
              <a:rPr lang="ru-RU" sz="1400" dirty="0"/>
              <a:t> </a:t>
            </a:r>
            <a:r>
              <a:rPr lang="ru-RU" sz="1400" dirty="0" err="1"/>
              <a:t>витрат</a:t>
            </a:r>
            <a:r>
              <a:rPr lang="ru-RU" sz="1400" dirty="0"/>
              <a:t> у </a:t>
            </a:r>
            <a:r>
              <a:rPr lang="ru-RU" sz="1400" dirty="0" err="1"/>
              <a:t>сфері</a:t>
            </a:r>
            <a:r>
              <a:rPr lang="ru-RU" sz="1400" dirty="0"/>
              <a:t> </a:t>
            </a:r>
            <a:r>
              <a:rPr lang="ru-RU" sz="1400" dirty="0" err="1"/>
              <a:t>обробки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і </a:t>
            </a:r>
            <a:r>
              <a:rPr lang="ru-RU" sz="1400" dirty="0" err="1"/>
              <a:t>іншими</a:t>
            </a:r>
            <a:r>
              <a:rPr lang="ru-RU" sz="1400" dirty="0"/>
              <a:t> </a:t>
            </a:r>
            <a:r>
              <a:rPr lang="ru-RU" sz="1400" dirty="0" err="1"/>
              <a:t>негативними</a:t>
            </a:r>
            <a:r>
              <a:rPr lang="ru-RU" sz="1400" dirty="0"/>
              <a:t> </a:t>
            </a:r>
            <a:r>
              <a:rPr lang="ru-RU" sz="1400" dirty="0" err="1"/>
              <a:t>чинниками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є </a:t>
            </a:r>
            <a:r>
              <a:rPr lang="ru-RU" sz="1400" dirty="0" err="1"/>
              <a:t>наслідком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51168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ru-RU" sz="1400" dirty="0" err="1"/>
              <a:t>Можливість</a:t>
            </a:r>
            <a:r>
              <a:rPr lang="ru-RU" sz="1400" dirty="0"/>
              <a:t> </a:t>
            </a:r>
            <a:r>
              <a:rPr lang="ru-RU" sz="1400" dirty="0" err="1"/>
              <a:t>накопичувати</a:t>
            </a:r>
            <a:r>
              <a:rPr lang="ru-RU" sz="1400" dirty="0"/>
              <a:t> і </a:t>
            </a:r>
            <a:r>
              <a:rPr lang="ru-RU" sz="1400" dirty="0" err="1"/>
              <a:t>створювати</a:t>
            </a:r>
            <a:r>
              <a:rPr lang="ru-RU" sz="1400" dirty="0"/>
              <a:t> </a:t>
            </a:r>
            <a:r>
              <a:rPr lang="ru-RU" sz="1400" dirty="0" err="1"/>
              <a:t>величезні</a:t>
            </a:r>
            <a:r>
              <a:rPr lang="ru-RU" sz="1400" dirty="0"/>
              <a:t> запаси </a:t>
            </a:r>
            <a:r>
              <a:rPr lang="ru-RU" sz="1400" dirty="0" err="1"/>
              <a:t>даних</a:t>
            </a:r>
            <a:r>
              <a:rPr lang="ru-RU" sz="1400" dirty="0"/>
              <a:t>, </a:t>
            </a:r>
            <a:r>
              <a:rPr lang="ru-RU" sz="1400" dirty="0" err="1"/>
              <a:t>розвиток</a:t>
            </a:r>
            <a:r>
              <a:rPr lang="ru-RU" sz="1400" dirty="0"/>
              <a:t> усе </a:t>
            </a:r>
            <a:r>
              <a:rPr lang="ru-RU" sz="1400" dirty="0" err="1"/>
              <a:t>більш</a:t>
            </a:r>
            <a:r>
              <a:rPr lang="ru-RU" sz="1400" dirty="0"/>
              <a:t> </a:t>
            </a:r>
            <a:r>
              <a:rPr lang="ru-RU" sz="1400" dirty="0" err="1"/>
              <a:t>швидкісних</a:t>
            </a:r>
            <a:r>
              <a:rPr lang="ru-RU" sz="1400" dirty="0"/>
              <a:t> і </a:t>
            </a:r>
            <a:r>
              <a:rPr lang="ru-RU" sz="1400" dirty="0" err="1"/>
              <a:t>містких</a:t>
            </a:r>
            <a:r>
              <a:rPr lang="ru-RU" sz="1400" dirty="0"/>
              <a:t> </a:t>
            </a:r>
            <a:r>
              <a:rPr lang="ru-RU" sz="1400" dirty="0" err="1"/>
              <a:t>пристроїв</a:t>
            </a:r>
            <a:r>
              <a:rPr lang="ru-RU" sz="1400" dirty="0"/>
              <a:t>, мереж </a:t>
            </a:r>
            <a:r>
              <a:rPr lang="ru-RU" sz="1400" dirty="0" err="1"/>
              <a:t>зв'язку</a:t>
            </a:r>
            <a:r>
              <a:rPr lang="ru-RU" sz="1400" dirty="0"/>
              <a:t>, </a:t>
            </a:r>
            <a:r>
              <a:rPr lang="ru-RU" sz="1400" dirty="0" err="1"/>
              <a:t>хмарних</a:t>
            </a:r>
            <a:r>
              <a:rPr lang="ru-RU" sz="1400" dirty="0"/>
              <a:t> </a:t>
            </a:r>
            <a:r>
              <a:rPr lang="ru-RU" sz="1400" dirty="0" err="1"/>
              <a:t>сховищ</a:t>
            </a:r>
            <a:r>
              <a:rPr lang="ru-RU" sz="1400" dirty="0"/>
              <a:t> привело до того,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єдиними</a:t>
            </a:r>
            <a:r>
              <a:rPr lang="ru-RU" sz="1400" dirty="0"/>
              <a:t> </a:t>
            </a:r>
            <a:r>
              <a:rPr lang="ru-RU" sz="1400" dirty="0" err="1"/>
              <a:t>обмеженнями</a:t>
            </a:r>
            <a:r>
              <a:rPr lang="ru-RU" sz="1400" dirty="0"/>
              <a:t> стали не </a:t>
            </a:r>
            <a:r>
              <a:rPr lang="ru-RU" sz="1400" dirty="0" err="1"/>
              <a:t>можливість</a:t>
            </a:r>
            <a:r>
              <a:rPr lang="ru-RU" sz="1400" dirty="0"/>
              <a:t> </a:t>
            </a:r>
            <a:r>
              <a:rPr lang="ru-RU" sz="1400" dirty="0" err="1"/>
              <a:t>збереження</a:t>
            </a:r>
            <a:r>
              <a:rPr lang="ru-RU" sz="1400" dirty="0"/>
              <a:t> і </a:t>
            </a:r>
            <a:r>
              <a:rPr lang="ru-RU" sz="1400" dirty="0" err="1"/>
              <a:t>передачі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, а </a:t>
            </a:r>
            <a:r>
              <a:rPr lang="ru-RU" sz="1400" dirty="0" err="1"/>
              <a:t>можливість</a:t>
            </a:r>
            <a:r>
              <a:rPr lang="ru-RU" sz="1400" dirty="0"/>
              <a:t> </a:t>
            </a:r>
            <a:r>
              <a:rPr lang="ru-RU" sz="1400" dirty="0" err="1"/>
              <a:t>обробки</a:t>
            </a:r>
            <a:r>
              <a:rPr lang="ru-RU" sz="1400" dirty="0"/>
              <a:t>, </a:t>
            </a:r>
            <a:r>
              <a:rPr lang="ru-RU" sz="1400" dirty="0" err="1"/>
              <a:t>здатність</a:t>
            </a:r>
            <a:r>
              <a:rPr lang="ru-RU" sz="1400" dirty="0"/>
              <a:t> </a:t>
            </a:r>
            <a:r>
              <a:rPr lang="ru-RU" sz="1400" dirty="0" err="1"/>
              <a:t>проаналізувати</a:t>
            </a:r>
            <a:r>
              <a:rPr lang="ru-RU" sz="1400" dirty="0"/>
              <a:t> </a:t>
            </a:r>
            <a:r>
              <a:rPr lang="ru-RU" sz="1400" dirty="0" err="1"/>
              <a:t>величезні</a:t>
            </a:r>
            <a:r>
              <a:rPr lang="ru-RU" sz="1400" dirty="0"/>
              <a:t> </a:t>
            </a:r>
            <a:r>
              <a:rPr lang="ru-RU" sz="1400" dirty="0" err="1"/>
              <a:t>масиви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dirty="0" err="1" smtClean="0"/>
              <a:t>Цифрові</a:t>
            </a:r>
            <a:r>
              <a:rPr lang="ru-RU" sz="1400" dirty="0" smtClean="0"/>
              <a:t> </a:t>
            </a:r>
            <a:r>
              <a:rPr lang="ru-RU" sz="1400" dirty="0" err="1"/>
              <a:t>технології</a:t>
            </a:r>
            <a:r>
              <a:rPr lang="ru-RU" sz="1400" dirty="0"/>
              <a:t>, </a:t>
            </a:r>
            <a:r>
              <a:rPr lang="ru-RU" sz="1400" dirty="0" err="1"/>
              <a:t>зокрема</a:t>
            </a:r>
            <a:r>
              <a:rPr lang="ru-RU" sz="1400" dirty="0"/>
              <a:t> </a:t>
            </a:r>
            <a:r>
              <a:rPr lang="ru-RU" sz="1400" dirty="0" err="1"/>
              <a:t>Інтернет</a:t>
            </a:r>
            <a:r>
              <a:rPr lang="ru-RU" sz="1400" dirty="0"/>
              <a:t>, </a:t>
            </a:r>
            <a:r>
              <a:rPr lang="ru-RU" sz="1400" dirty="0" err="1"/>
              <a:t>підвищують</a:t>
            </a:r>
            <a:r>
              <a:rPr lang="ru-RU" sz="1400" dirty="0"/>
              <a:t> </a:t>
            </a:r>
            <a:r>
              <a:rPr lang="ru-RU" sz="1400" dirty="0" err="1"/>
              <a:t>міру</a:t>
            </a:r>
            <a:r>
              <a:rPr lang="ru-RU" sz="1400" dirty="0"/>
              <a:t> </a:t>
            </a:r>
            <a:r>
              <a:rPr lang="ru-RU" sz="1400" dirty="0" err="1"/>
              <a:t>взаємодії</a:t>
            </a:r>
            <a:r>
              <a:rPr lang="ru-RU" sz="1400" dirty="0"/>
              <a:t> і </a:t>
            </a:r>
            <a:r>
              <a:rPr lang="ru-RU" sz="1400" dirty="0" err="1"/>
              <a:t>творчого</a:t>
            </a:r>
            <a:r>
              <a:rPr lang="ru-RU" sz="1400" dirty="0"/>
              <a:t> </a:t>
            </a:r>
            <a:r>
              <a:rPr lang="ru-RU" sz="1400" dirty="0" err="1"/>
              <a:t>обміну</a:t>
            </a:r>
            <a:r>
              <a:rPr lang="ru-RU" sz="1400" dirty="0"/>
              <a:t> </a:t>
            </a: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 err="1"/>
              <a:t>розробниками</a:t>
            </a:r>
            <a:r>
              <a:rPr lang="ru-RU" sz="1400" dirty="0"/>
              <a:t> </a:t>
            </a:r>
            <a:r>
              <a:rPr lang="ru-RU" sz="1400" dirty="0" err="1"/>
              <a:t>продуктів</a:t>
            </a:r>
            <a:r>
              <a:rPr lang="ru-RU" sz="1400" dirty="0"/>
              <a:t>, </a:t>
            </a:r>
            <a:r>
              <a:rPr lang="ru-RU" sz="1400" dirty="0" err="1"/>
              <a:t>постачальниками</a:t>
            </a:r>
            <a:r>
              <a:rPr lang="ru-RU" sz="1400" dirty="0"/>
              <a:t> і </a:t>
            </a:r>
            <a:r>
              <a:rPr lang="ru-RU" sz="1400" dirty="0" err="1"/>
              <a:t>кінцевими</a:t>
            </a:r>
            <a:r>
              <a:rPr lang="ru-RU" sz="1400" dirty="0"/>
              <a:t> </a:t>
            </a:r>
            <a:r>
              <a:rPr lang="ru-RU" sz="1400" dirty="0" err="1"/>
              <a:t>споживачами</a:t>
            </a:r>
            <a:r>
              <a:rPr lang="ru-RU" sz="1400" dirty="0"/>
              <a:t>, </a:t>
            </a:r>
            <a:r>
              <a:rPr lang="ru-RU" sz="1400" dirty="0" err="1"/>
              <a:t>дослідниками</a:t>
            </a:r>
            <a:r>
              <a:rPr lang="ru-RU" sz="1400" dirty="0"/>
              <a:t> і </a:t>
            </a:r>
            <a:r>
              <a:rPr lang="ru-RU" sz="1400" dirty="0" err="1"/>
              <a:t>ученими</a:t>
            </a:r>
            <a:r>
              <a:rPr lang="ru-RU" sz="1400" dirty="0"/>
              <a:t> і </a:t>
            </a:r>
            <a:r>
              <a:rPr lang="ru-RU" sz="1400" dirty="0" err="1"/>
              <a:t>дають</a:t>
            </a:r>
            <a:r>
              <a:rPr lang="ru-RU" sz="1400" dirty="0"/>
              <a:t> </a:t>
            </a:r>
            <a:r>
              <a:rPr lang="ru-RU" sz="1400" dirty="0" err="1"/>
              <a:t>можливість</a:t>
            </a:r>
            <a:r>
              <a:rPr lang="ru-RU" sz="1400" dirty="0"/>
              <a:t> </a:t>
            </a:r>
            <a:r>
              <a:rPr lang="ru-RU" sz="1400" dirty="0" err="1"/>
              <a:t>безперервної</a:t>
            </a:r>
            <a:r>
              <a:rPr lang="ru-RU" sz="1400" dirty="0"/>
              <a:t> </a:t>
            </a:r>
            <a:r>
              <a:rPr lang="ru-RU" sz="1400" dirty="0" err="1"/>
              <a:t>колективної</a:t>
            </a:r>
            <a:r>
              <a:rPr lang="ru-RU" sz="1400" dirty="0"/>
              <a:t> </a:t>
            </a:r>
            <a:r>
              <a:rPr lang="ru-RU" sz="1400" dirty="0" err="1"/>
              <a:t>роботи</a:t>
            </a:r>
            <a:r>
              <a:rPr lang="ru-RU" sz="1400" dirty="0"/>
              <a:t> над </a:t>
            </a:r>
            <a:r>
              <a:rPr lang="ru-RU" sz="1400" dirty="0" err="1"/>
              <a:t>створенням</a:t>
            </a:r>
            <a:r>
              <a:rPr lang="ru-RU" sz="1400" dirty="0"/>
              <a:t> і </a:t>
            </a:r>
            <a:r>
              <a:rPr lang="ru-RU" sz="1400" dirty="0" err="1"/>
              <a:t>зміною</a:t>
            </a:r>
            <a:r>
              <a:rPr lang="ru-RU" sz="1400" dirty="0"/>
              <a:t> </a:t>
            </a:r>
            <a:r>
              <a:rPr lang="ru-RU" sz="1400" dirty="0" err="1"/>
              <a:t>товарів</a:t>
            </a:r>
            <a:r>
              <a:rPr lang="ru-RU" sz="1400" dirty="0"/>
              <a:t> і </a:t>
            </a:r>
            <a:r>
              <a:rPr lang="ru-RU" sz="1400" dirty="0" err="1"/>
              <a:t>послуг</a:t>
            </a:r>
            <a:r>
              <a:rPr lang="ru-RU" sz="1400" dirty="0"/>
              <a:t>, в яку </a:t>
            </a:r>
            <a:r>
              <a:rPr lang="ru-RU" sz="1400" dirty="0" err="1"/>
              <a:t>включається</a:t>
            </a:r>
            <a:r>
              <a:rPr lang="ru-RU" sz="1400" dirty="0"/>
              <a:t> </a:t>
            </a:r>
            <a:r>
              <a:rPr lang="ru-RU" sz="1400" dirty="0" err="1"/>
              <a:t>широке</a:t>
            </a:r>
            <a:r>
              <a:rPr lang="ru-RU" sz="1400" dirty="0"/>
              <a:t> коло </a:t>
            </a:r>
            <a:r>
              <a:rPr lang="ru-RU" sz="1400" dirty="0" err="1"/>
              <a:t>користувачів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в </a:t>
            </a:r>
            <a:r>
              <a:rPr lang="ru-RU" sz="1400" dirty="0" err="1"/>
              <a:t>процесі</a:t>
            </a:r>
            <a:r>
              <a:rPr lang="ru-RU" sz="1400" dirty="0"/>
              <a:t> </a:t>
            </a:r>
            <a:r>
              <a:rPr lang="ru-RU" sz="1400" dirty="0" err="1"/>
              <a:t>участі</a:t>
            </a:r>
            <a:r>
              <a:rPr lang="ru-RU" sz="1400" dirty="0"/>
              <a:t> в </a:t>
            </a:r>
            <a:r>
              <a:rPr lang="ru-RU" sz="1400" dirty="0" err="1"/>
              <a:t>такій</a:t>
            </a:r>
            <a:r>
              <a:rPr lang="ru-RU" sz="1400" dirty="0"/>
              <a:t> </a:t>
            </a:r>
            <a:r>
              <a:rPr lang="ru-RU" sz="1400" dirty="0" err="1"/>
              <a:t>роботі</a:t>
            </a:r>
            <a:r>
              <a:rPr lang="ru-RU" sz="1400" dirty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знаходити</a:t>
            </a:r>
            <a:r>
              <a:rPr lang="ru-RU" sz="1400" dirty="0"/>
              <a:t> </a:t>
            </a:r>
            <a:r>
              <a:rPr lang="ru-RU" sz="1400" dirty="0" err="1"/>
              <a:t>недоліки</a:t>
            </a:r>
            <a:r>
              <a:rPr lang="ru-RU" sz="1400" dirty="0"/>
              <a:t>, </a:t>
            </a:r>
            <a:r>
              <a:rPr lang="ru-RU" sz="1400" dirty="0" err="1"/>
              <a:t>помилки</a:t>
            </a:r>
            <a:r>
              <a:rPr lang="ru-RU" sz="1400" dirty="0"/>
              <a:t> і </a:t>
            </a:r>
            <a:r>
              <a:rPr lang="ru-RU" sz="1400" dirty="0" err="1"/>
              <a:t>висувати</a:t>
            </a:r>
            <a:r>
              <a:rPr lang="ru-RU" sz="1400" dirty="0"/>
              <a:t> </a:t>
            </a:r>
            <a:r>
              <a:rPr lang="ru-RU" sz="1400" dirty="0" err="1"/>
              <a:t>пропозиції</a:t>
            </a:r>
            <a:r>
              <a:rPr lang="ru-RU" sz="1400" dirty="0"/>
              <a:t> для </a:t>
            </a:r>
            <a:r>
              <a:rPr lang="ru-RU" sz="1400" dirty="0" err="1"/>
              <a:t>подальшого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. </a:t>
            </a:r>
            <a:r>
              <a:rPr lang="ru-RU" sz="1400" dirty="0" err="1"/>
              <a:t>Масштабні</a:t>
            </a:r>
            <a:r>
              <a:rPr lang="ru-RU" sz="1400" dirty="0"/>
              <a:t> </a:t>
            </a:r>
            <a:r>
              <a:rPr lang="ru-RU" sz="1400" dirty="0" err="1"/>
              <a:t>технологічні</a:t>
            </a:r>
            <a:r>
              <a:rPr lang="ru-RU" sz="1400" dirty="0"/>
              <a:t> </a:t>
            </a:r>
            <a:r>
              <a:rPr lang="ru-RU" sz="1400" dirty="0" err="1"/>
              <a:t>зміни</a:t>
            </a:r>
            <a:r>
              <a:rPr lang="ru-RU" sz="1400" dirty="0"/>
              <a:t>, коли люди, </a:t>
            </a:r>
            <a:r>
              <a:rPr lang="ru-RU" sz="1400" dirty="0" err="1"/>
              <a:t>використовуючи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і </a:t>
            </a:r>
            <a:r>
              <a:rPr lang="ru-RU" sz="1400" dirty="0" err="1"/>
              <a:t>технології</a:t>
            </a:r>
            <a:r>
              <a:rPr lang="ru-RU" sz="1400" dirty="0"/>
              <a:t> </a:t>
            </a:r>
            <a:r>
              <a:rPr lang="ru-RU" sz="1400" dirty="0" err="1"/>
              <a:t>зв'язку</a:t>
            </a:r>
            <a:r>
              <a:rPr lang="ru-RU" sz="1400" dirty="0"/>
              <a:t>, </a:t>
            </a:r>
            <a:r>
              <a:rPr lang="ru-RU" sz="1400" dirty="0" err="1"/>
              <a:t>взаємодіють</a:t>
            </a:r>
            <a:r>
              <a:rPr lang="ru-RU" sz="1400" dirty="0"/>
              <a:t> з метою </a:t>
            </a:r>
            <a:r>
              <a:rPr lang="ru-RU" sz="1400" dirty="0" err="1"/>
              <a:t>виробництва</a:t>
            </a:r>
            <a:r>
              <a:rPr lang="ru-RU" sz="1400" dirty="0"/>
              <a:t> </a:t>
            </a:r>
            <a:r>
              <a:rPr lang="ru-RU" sz="1400" dirty="0" err="1"/>
              <a:t>інновацій</a:t>
            </a:r>
            <a:r>
              <a:rPr lang="ru-RU" sz="1400" dirty="0"/>
              <a:t>, </a:t>
            </a:r>
            <a:r>
              <a:rPr lang="ru-RU" sz="1400" dirty="0" err="1"/>
              <a:t>супроводжуються</a:t>
            </a:r>
            <a:r>
              <a:rPr lang="ru-RU" sz="1400" dirty="0"/>
              <a:t> </a:t>
            </a:r>
            <a:r>
              <a:rPr lang="ru-RU" sz="1400" dirty="0" err="1"/>
              <a:t>зміною</a:t>
            </a:r>
            <a:r>
              <a:rPr lang="ru-RU" sz="1400" dirty="0"/>
              <a:t> </a:t>
            </a:r>
            <a:r>
              <a:rPr lang="ru-RU" sz="1400" dirty="0" err="1"/>
              <a:t>інституціональної</a:t>
            </a:r>
            <a:r>
              <a:rPr lang="ru-RU" sz="1400" dirty="0"/>
              <a:t> </a:t>
            </a:r>
            <a:r>
              <a:rPr lang="ru-RU" sz="1400" dirty="0" err="1"/>
              <a:t>структури</a:t>
            </a:r>
            <a:r>
              <a:rPr lang="ru-RU" sz="1400" dirty="0"/>
              <a:t> </a:t>
            </a:r>
            <a:r>
              <a:rPr lang="ru-RU" sz="1400" dirty="0" err="1"/>
              <a:t>суспільства</a:t>
            </a:r>
            <a:r>
              <a:rPr lang="ru-RU" sz="1400" dirty="0"/>
              <a:t>. Для </a:t>
            </a:r>
            <a:r>
              <a:rPr lang="ru-RU" sz="1400" dirty="0" err="1"/>
              <a:t>здійснення</a:t>
            </a:r>
            <a:r>
              <a:rPr lang="ru-RU" sz="1400" dirty="0"/>
              <a:t> </a:t>
            </a:r>
            <a:r>
              <a:rPr lang="ru-RU" sz="1400" dirty="0" err="1"/>
              <a:t>соціально-інноваційного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суспільств</a:t>
            </a:r>
            <a:r>
              <a:rPr lang="ru-RU" sz="1400" dirty="0"/>
              <a:t>, </a:t>
            </a:r>
            <a:r>
              <a:rPr lang="ru-RU" sz="1400" dirty="0" err="1"/>
              <a:t>необхідно</a:t>
            </a:r>
            <a:r>
              <a:rPr lang="ru-RU" sz="1400" dirty="0"/>
              <a:t> </a:t>
            </a:r>
            <a:r>
              <a:rPr lang="ru-RU" sz="1400" dirty="0" err="1"/>
              <a:t>реалізація</a:t>
            </a:r>
            <a:r>
              <a:rPr lang="ru-RU" sz="1400" dirty="0"/>
              <a:t> </a:t>
            </a:r>
            <a:r>
              <a:rPr lang="ru-RU" sz="1400" dirty="0" err="1"/>
              <a:t>наступних</a:t>
            </a:r>
            <a:r>
              <a:rPr lang="ru-RU" sz="1400" dirty="0"/>
              <a:t> умов : </a:t>
            </a:r>
            <a:endParaRPr lang="ru-RU" sz="1400" dirty="0" smtClean="0"/>
          </a:p>
          <a:p>
            <a:r>
              <a:rPr lang="ru-RU" sz="1400" dirty="0" err="1" smtClean="0"/>
              <a:t>по-перше</a:t>
            </a:r>
            <a:r>
              <a:rPr lang="ru-RU" sz="1400" dirty="0"/>
              <a:t>, </a:t>
            </a:r>
            <a:r>
              <a:rPr lang="ru-RU" sz="1400" dirty="0" err="1"/>
              <a:t>об'єднання</a:t>
            </a:r>
            <a:r>
              <a:rPr lang="ru-RU" sz="1400" dirty="0"/>
              <a:t> </a:t>
            </a:r>
            <a:r>
              <a:rPr lang="ru-RU" sz="1400" dirty="0" err="1"/>
              <a:t>значного</a:t>
            </a:r>
            <a:r>
              <a:rPr lang="ru-RU" sz="1400" dirty="0"/>
              <a:t> числа </a:t>
            </a:r>
            <a:r>
              <a:rPr lang="ru-RU" sz="1400" dirty="0" err="1"/>
              <a:t>членів</a:t>
            </a:r>
            <a:r>
              <a:rPr lang="ru-RU" sz="1400" dirty="0"/>
              <a:t> </a:t>
            </a:r>
            <a:r>
              <a:rPr lang="ru-RU" sz="1400" dirty="0" err="1"/>
              <a:t>співтовариства</a:t>
            </a:r>
            <a:r>
              <a:rPr lang="ru-RU" sz="1400" dirty="0"/>
              <a:t> для </a:t>
            </a:r>
            <a:r>
              <a:rPr lang="ru-RU" sz="1400" dirty="0" err="1"/>
              <a:t>виробництва</a:t>
            </a:r>
            <a:r>
              <a:rPr lang="ru-RU" sz="1400" dirty="0"/>
              <a:t> і </a:t>
            </a:r>
            <a:r>
              <a:rPr lang="ru-RU" sz="1400" dirty="0" err="1"/>
              <a:t>трансляції</a:t>
            </a:r>
            <a:r>
              <a:rPr lang="ru-RU" sz="1400" dirty="0"/>
              <a:t> </a:t>
            </a:r>
            <a:r>
              <a:rPr lang="ru-RU" sz="1400" dirty="0" err="1"/>
              <a:t>нових</a:t>
            </a:r>
            <a:r>
              <a:rPr lang="ru-RU" sz="1400" dirty="0"/>
              <a:t> </a:t>
            </a:r>
            <a:r>
              <a:rPr lang="ru-RU" sz="1400" dirty="0" err="1"/>
              <a:t>знань</a:t>
            </a:r>
            <a:r>
              <a:rPr lang="ru-RU" sz="1400" dirty="0"/>
              <a:t>. </a:t>
            </a:r>
            <a:r>
              <a:rPr lang="ru-RU" sz="1400" dirty="0" err="1"/>
              <a:t>Неявне</a:t>
            </a:r>
            <a:r>
              <a:rPr lang="ru-RU" sz="1400" dirty="0"/>
              <a:t>, </a:t>
            </a:r>
            <a:r>
              <a:rPr lang="ru-RU" sz="1400" dirty="0" err="1"/>
              <a:t>недоступне</a:t>
            </a:r>
            <a:r>
              <a:rPr lang="ru-RU" sz="1400" dirty="0"/>
              <a:t> </a:t>
            </a:r>
            <a:r>
              <a:rPr lang="ru-RU" sz="1400" dirty="0" err="1"/>
              <a:t>окремим</a:t>
            </a:r>
            <a:r>
              <a:rPr lang="ru-RU" sz="1400" dirty="0"/>
              <a:t> </a:t>
            </a:r>
            <a:r>
              <a:rPr lang="ru-RU" sz="1400" dirty="0" err="1"/>
              <a:t>індивідам</a:t>
            </a:r>
            <a:r>
              <a:rPr lang="ru-RU" sz="1400" dirty="0"/>
              <a:t> </a:t>
            </a:r>
            <a:r>
              <a:rPr lang="ru-RU" sz="1400" dirty="0" err="1"/>
              <a:t>знання</a:t>
            </a:r>
            <a:r>
              <a:rPr lang="ru-RU" sz="1400" dirty="0"/>
              <a:t>, </a:t>
            </a:r>
            <a:r>
              <a:rPr lang="ru-RU" sz="1400" dirty="0" err="1"/>
              <a:t>відірваним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соціальної</a:t>
            </a:r>
            <a:r>
              <a:rPr lang="ru-RU" sz="1400" dirty="0"/>
              <a:t> </a:t>
            </a:r>
            <a:r>
              <a:rPr lang="ru-RU" sz="1400" dirty="0" err="1"/>
              <a:t>взаємодії</a:t>
            </a:r>
            <a:r>
              <a:rPr lang="ru-RU" sz="1400" dirty="0"/>
              <a:t>, </a:t>
            </a:r>
            <a:r>
              <a:rPr lang="ru-RU" sz="1400" dirty="0" err="1"/>
              <a:t>необхідно</a:t>
            </a:r>
            <a:r>
              <a:rPr lang="ru-RU" sz="1400" dirty="0"/>
              <a:t> </a:t>
            </a:r>
            <a:r>
              <a:rPr lang="ru-RU" sz="1400" dirty="0" err="1"/>
              <a:t>поширювати</a:t>
            </a:r>
            <a:r>
              <a:rPr lang="ru-RU" sz="1400" dirty="0"/>
              <a:t> і </a:t>
            </a:r>
            <a:r>
              <a:rPr lang="ru-RU" sz="1400" dirty="0" err="1"/>
              <a:t>примножувати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dirty="0" err="1" smtClean="0"/>
              <a:t>по-друге</a:t>
            </a:r>
            <a:r>
              <a:rPr lang="ru-RU" sz="1400" dirty="0"/>
              <a:t>, </a:t>
            </a:r>
            <a:r>
              <a:rPr lang="ru-RU" sz="1400" dirty="0" err="1"/>
              <a:t>створення</a:t>
            </a:r>
            <a:r>
              <a:rPr lang="ru-RU" sz="1400" dirty="0"/>
              <a:t> простору «</a:t>
            </a:r>
            <a:r>
              <a:rPr lang="ru-RU" sz="1400" dirty="0" err="1"/>
              <a:t>відкритого</a:t>
            </a:r>
            <a:r>
              <a:rPr lang="ru-RU" sz="1400" dirty="0"/>
              <a:t> доступу» для </a:t>
            </a:r>
            <a:r>
              <a:rPr lang="ru-RU" sz="1400" dirty="0" err="1"/>
              <a:t>обміну</a:t>
            </a:r>
            <a:r>
              <a:rPr lang="ru-RU" sz="1400" dirty="0"/>
              <a:t> і </a:t>
            </a:r>
            <a:r>
              <a:rPr lang="ru-RU" sz="1400" dirty="0" err="1"/>
              <a:t>поширення</a:t>
            </a:r>
            <a:r>
              <a:rPr lang="ru-RU" sz="1400" dirty="0"/>
              <a:t> </a:t>
            </a:r>
            <a:r>
              <a:rPr lang="ru-RU" sz="1400" dirty="0" err="1"/>
              <a:t>знань</a:t>
            </a:r>
            <a:r>
              <a:rPr lang="ru-RU" sz="1400" dirty="0"/>
              <a:t>. </a:t>
            </a:r>
            <a:r>
              <a:rPr lang="ru-RU" sz="1400" dirty="0" err="1"/>
              <a:t>Зниження</a:t>
            </a:r>
            <a:r>
              <a:rPr lang="ru-RU" sz="1400" dirty="0"/>
              <a:t> </a:t>
            </a:r>
            <a:r>
              <a:rPr lang="ru-RU" sz="1400" dirty="0" err="1"/>
              <a:t>бар'єрів</a:t>
            </a:r>
            <a:r>
              <a:rPr lang="ru-RU" sz="1400" dirty="0"/>
              <a:t> </a:t>
            </a:r>
            <a:r>
              <a:rPr lang="ru-RU" sz="1400" dirty="0" err="1"/>
              <a:t>взаємодії</a:t>
            </a:r>
            <a:r>
              <a:rPr lang="ru-RU" sz="1400" dirty="0"/>
              <a:t>, </a:t>
            </a:r>
            <a:r>
              <a:rPr lang="ru-RU" sz="1400" dirty="0" err="1"/>
              <a:t>географічних</a:t>
            </a:r>
            <a:r>
              <a:rPr lang="ru-RU" sz="1400" dirty="0"/>
              <a:t>, </a:t>
            </a:r>
            <a:r>
              <a:rPr lang="ru-RU" sz="1400" dirty="0" err="1"/>
              <a:t>мовних</a:t>
            </a:r>
            <a:r>
              <a:rPr lang="ru-RU" sz="1400" dirty="0"/>
              <a:t> і </a:t>
            </a:r>
            <a:r>
              <a:rPr lang="ru-RU" sz="1400" dirty="0" err="1"/>
              <a:t>інших</a:t>
            </a:r>
            <a:r>
              <a:rPr lang="ru-RU" sz="1400" dirty="0"/>
              <a:t> </a:t>
            </a:r>
            <a:r>
              <a:rPr lang="ru-RU" sz="1400" dirty="0" err="1"/>
              <a:t>перешкод</a:t>
            </a:r>
            <a:r>
              <a:rPr lang="ru-RU" sz="1400" dirty="0"/>
              <a:t> і </a:t>
            </a:r>
            <a:r>
              <a:rPr lang="ru-RU" sz="1400" dirty="0" err="1"/>
              <a:t>розвиток</a:t>
            </a:r>
            <a:r>
              <a:rPr lang="ru-RU" sz="1400" dirty="0"/>
              <a:t> </a:t>
            </a:r>
            <a:r>
              <a:rPr lang="ru-RU" sz="1400" dirty="0" err="1"/>
              <a:t>нових</a:t>
            </a:r>
            <a:r>
              <a:rPr lang="ru-RU" sz="1400" dirty="0"/>
              <a:t> </a:t>
            </a:r>
            <a:r>
              <a:rPr lang="ru-RU" sz="1400" dirty="0" err="1"/>
              <a:t>можливостей</a:t>
            </a:r>
            <a:r>
              <a:rPr lang="ru-RU" sz="1400" dirty="0"/>
              <a:t>, у </a:t>
            </a:r>
            <a:r>
              <a:rPr lang="ru-RU" sz="1400" dirty="0" err="1"/>
              <a:t>вигляді</a:t>
            </a:r>
            <a:r>
              <a:rPr lang="ru-RU" sz="1400" dirty="0"/>
              <a:t> </a:t>
            </a:r>
            <a:r>
              <a:rPr lang="ru-RU" sz="1400" dirty="0" err="1"/>
              <a:t>появи</a:t>
            </a:r>
            <a:r>
              <a:rPr lang="ru-RU" sz="1400" dirty="0"/>
              <a:t> </a:t>
            </a:r>
            <a:r>
              <a:rPr lang="ru-RU" sz="1400" dirty="0" err="1"/>
              <a:t>соціальних</a:t>
            </a:r>
            <a:r>
              <a:rPr lang="ru-RU" sz="1400" dirty="0"/>
              <a:t> мереж,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носять</a:t>
            </a:r>
            <a:r>
              <a:rPr lang="ru-RU" sz="1400" dirty="0"/>
              <a:t> </a:t>
            </a:r>
            <a:r>
              <a:rPr lang="ru-RU" sz="1400" dirty="0" err="1"/>
              <a:t>загальний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спеціалізований</a:t>
            </a:r>
            <a:r>
              <a:rPr lang="ru-RU" sz="1400" dirty="0"/>
              <a:t> характер.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89628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зростаючими</a:t>
            </a:r>
            <a:r>
              <a:rPr lang="ru-RU" sz="1400" dirty="0"/>
              <a:t> потоками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з'являється</a:t>
            </a:r>
            <a:r>
              <a:rPr lang="ru-RU" sz="1400" dirty="0"/>
              <a:t> </a:t>
            </a:r>
            <a:r>
              <a:rPr lang="ru-RU" sz="1400" dirty="0" err="1"/>
              <a:t>можливість</a:t>
            </a:r>
            <a:r>
              <a:rPr lang="ru-RU" sz="1400" dirty="0"/>
              <a:t> до переходу на </a:t>
            </a:r>
            <a:r>
              <a:rPr lang="ru-RU" sz="1400" dirty="0" err="1"/>
              <a:t>новий</a:t>
            </a:r>
            <a:r>
              <a:rPr lang="ru-RU" sz="1400" dirty="0"/>
              <a:t> </a:t>
            </a:r>
            <a:r>
              <a:rPr lang="ru-RU" sz="1400" dirty="0" err="1"/>
              <a:t>рівень</a:t>
            </a:r>
            <a:r>
              <a:rPr lang="ru-RU" sz="1400" dirty="0"/>
              <a:t> </a:t>
            </a:r>
            <a:r>
              <a:rPr lang="ru-RU" sz="1400" dirty="0" err="1"/>
              <a:t>управління</a:t>
            </a:r>
            <a:r>
              <a:rPr lang="ru-RU" sz="1400" dirty="0"/>
              <a:t> </a:t>
            </a:r>
            <a:r>
              <a:rPr lang="ru-RU" sz="1400" dirty="0" err="1"/>
              <a:t>економічними</a:t>
            </a:r>
            <a:r>
              <a:rPr lang="ru-RU" sz="1400" dirty="0"/>
              <a:t> </a:t>
            </a:r>
            <a:r>
              <a:rPr lang="ru-RU" sz="1400" dirty="0" err="1"/>
              <a:t>процесами</a:t>
            </a:r>
            <a:r>
              <a:rPr lang="ru-RU" sz="1400" dirty="0"/>
              <a:t>. </a:t>
            </a:r>
            <a:r>
              <a:rPr lang="ru-RU" sz="1400" dirty="0" err="1"/>
              <a:t>Сучасні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 </a:t>
            </a:r>
            <a:r>
              <a:rPr lang="ru-RU" sz="1400" dirty="0" err="1"/>
              <a:t>пошуку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дозволяють</a:t>
            </a:r>
            <a:r>
              <a:rPr lang="ru-RU" sz="1400" dirty="0"/>
              <a:t> </a:t>
            </a:r>
            <a:r>
              <a:rPr lang="ru-RU" sz="1400" dirty="0" err="1"/>
              <a:t>автоматизувати</a:t>
            </a:r>
            <a:r>
              <a:rPr lang="ru-RU" sz="1400" dirty="0"/>
              <a:t> </a:t>
            </a:r>
            <a:r>
              <a:rPr lang="ru-RU" sz="1400" dirty="0" err="1"/>
              <a:t>процес</a:t>
            </a:r>
            <a:r>
              <a:rPr lang="ru-RU" sz="1400" dirty="0"/>
              <a:t> </a:t>
            </a:r>
            <a:r>
              <a:rPr lang="ru-RU" sz="1400" dirty="0" err="1"/>
              <a:t>ухвалення</a:t>
            </a:r>
            <a:r>
              <a:rPr lang="ru-RU" sz="1400" dirty="0"/>
              <a:t> </a:t>
            </a:r>
            <a:r>
              <a:rPr lang="ru-RU" sz="1400" dirty="0" err="1"/>
              <a:t>управлінських</a:t>
            </a:r>
            <a:r>
              <a:rPr lang="ru-RU" sz="1400" dirty="0"/>
              <a:t> </a:t>
            </a:r>
            <a:r>
              <a:rPr lang="ru-RU" sz="1400" dirty="0" err="1"/>
              <a:t>рішень</a:t>
            </a:r>
            <a:r>
              <a:rPr lang="ru-RU" sz="1400" dirty="0"/>
              <a:t> і </a:t>
            </a:r>
            <a:r>
              <a:rPr lang="ru-RU" sz="1400" dirty="0" err="1"/>
              <a:t>дозволяють</a:t>
            </a:r>
            <a:r>
              <a:rPr lang="ru-RU" sz="1400" dirty="0"/>
              <a:t> </a:t>
            </a:r>
            <a:r>
              <a:rPr lang="ru-RU" sz="1400" dirty="0" err="1"/>
              <a:t>робити</a:t>
            </a:r>
            <a:r>
              <a:rPr lang="ru-RU" sz="1400" dirty="0"/>
              <a:t> </a:t>
            </a:r>
            <a:r>
              <a:rPr lang="ru-RU" sz="1400" dirty="0" err="1"/>
              <a:t>детальніший</a:t>
            </a:r>
            <a:r>
              <a:rPr lang="ru-RU" sz="1400" dirty="0"/>
              <a:t> </a:t>
            </a:r>
            <a:r>
              <a:rPr lang="ru-RU" sz="1400" dirty="0" err="1"/>
              <a:t>аналіз</a:t>
            </a:r>
            <a:r>
              <a:rPr lang="ru-RU" sz="1400" dirty="0"/>
              <a:t> </a:t>
            </a:r>
            <a:r>
              <a:rPr lang="ru-RU" sz="1400" dirty="0" err="1"/>
              <a:t>економічної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. </a:t>
            </a:r>
            <a:r>
              <a:rPr lang="ru-RU" sz="1400" dirty="0" err="1"/>
              <a:t>Сучасні</a:t>
            </a:r>
            <a:r>
              <a:rPr lang="ru-RU" sz="1400" dirty="0"/>
              <a:t> </a:t>
            </a:r>
            <a:r>
              <a:rPr lang="ru-RU" sz="1400" dirty="0" err="1"/>
              <a:t>бази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представляють</a:t>
            </a:r>
            <a:r>
              <a:rPr lang="ru-RU" sz="1400" dirty="0"/>
              <a:t> </a:t>
            </a:r>
            <a:r>
              <a:rPr lang="ru-RU" sz="1400" dirty="0" err="1"/>
              <a:t>аналізувати</a:t>
            </a:r>
            <a:r>
              <a:rPr lang="ru-RU" sz="1400" dirty="0"/>
              <a:t> і </a:t>
            </a:r>
            <a:r>
              <a:rPr lang="ru-RU" sz="1400" dirty="0" err="1"/>
              <a:t>прогнозувати</a:t>
            </a:r>
            <a:r>
              <a:rPr lang="ru-RU" sz="1400" dirty="0"/>
              <a:t> </a:t>
            </a:r>
            <a:r>
              <a:rPr lang="ru-RU" sz="1400" dirty="0" err="1"/>
              <a:t>економічні</a:t>
            </a:r>
            <a:r>
              <a:rPr lang="ru-RU" sz="1400" dirty="0"/>
              <a:t> </a:t>
            </a:r>
            <a:r>
              <a:rPr lang="ru-RU" sz="1400" dirty="0" err="1"/>
              <a:t>процеси</a:t>
            </a:r>
            <a:r>
              <a:rPr lang="ru-RU" sz="1400" dirty="0"/>
              <a:t> на </a:t>
            </a:r>
            <a:r>
              <a:rPr lang="ru-RU" sz="1400" dirty="0" err="1"/>
              <a:t>макрорівні</a:t>
            </a:r>
            <a:r>
              <a:rPr lang="ru-RU" sz="1400" dirty="0"/>
              <a:t>, </a:t>
            </a:r>
            <a:r>
              <a:rPr lang="ru-RU" sz="1400" dirty="0" err="1"/>
              <a:t>рівні</a:t>
            </a:r>
            <a:r>
              <a:rPr lang="ru-RU" sz="1400" dirty="0"/>
              <a:t> </a:t>
            </a:r>
            <a:r>
              <a:rPr lang="ru-RU" sz="1400" dirty="0" err="1"/>
              <a:t>окремих</a:t>
            </a:r>
            <a:r>
              <a:rPr lang="ru-RU" sz="1400" dirty="0"/>
              <a:t> </a:t>
            </a:r>
            <a:r>
              <a:rPr lang="ru-RU" sz="1400" dirty="0" err="1"/>
              <a:t>регіонів</a:t>
            </a:r>
            <a:r>
              <a:rPr lang="ru-RU" sz="1400" dirty="0"/>
              <a:t>, </a:t>
            </a:r>
            <a:r>
              <a:rPr lang="ru-RU" sz="1400" dirty="0" err="1"/>
              <a:t>галузей</a:t>
            </a:r>
            <a:r>
              <a:rPr lang="ru-RU" sz="1400" dirty="0"/>
              <a:t> і </a:t>
            </a:r>
            <a:r>
              <a:rPr lang="ru-RU" sz="1400" dirty="0" err="1"/>
              <a:t>підприємств</a:t>
            </a:r>
            <a:r>
              <a:rPr lang="ru-RU" sz="1400" dirty="0"/>
              <a:t>. </a:t>
            </a:r>
            <a:r>
              <a:rPr lang="ru-RU" sz="1400" dirty="0" err="1"/>
              <a:t>Сучасні</a:t>
            </a:r>
            <a:r>
              <a:rPr lang="ru-RU" sz="1400" dirty="0"/>
              <a:t> </a:t>
            </a:r>
            <a:r>
              <a:rPr lang="ru-RU" sz="1400" dirty="0" err="1"/>
              <a:t>цифрові</a:t>
            </a:r>
            <a:r>
              <a:rPr lang="ru-RU" sz="1400" dirty="0"/>
              <a:t> </a:t>
            </a:r>
            <a:r>
              <a:rPr lang="ru-RU" sz="1400" dirty="0" err="1"/>
              <a:t>девайси</a:t>
            </a:r>
            <a:r>
              <a:rPr lang="ru-RU" sz="1400" dirty="0"/>
              <a:t>, </a:t>
            </a:r>
            <a:r>
              <a:rPr lang="ru-RU" sz="1400" dirty="0" err="1"/>
              <a:t>смартфони</a:t>
            </a:r>
            <a:r>
              <a:rPr lang="ru-RU" sz="1400" dirty="0"/>
              <a:t>, «</a:t>
            </a:r>
            <a:r>
              <a:rPr lang="ru-RU" sz="1400" dirty="0" err="1"/>
              <a:t>інтернет</a:t>
            </a:r>
            <a:r>
              <a:rPr lang="ru-RU" sz="1400" dirty="0"/>
              <a:t> речей» </a:t>
            </a:r>
            <a:r>
              <a:rPr lang="ru-RU" sz="1400" dirty="0" err="1"/>
              <a:t>дозволяють</a:t>
            </a:r>
            <a:r>
              <a:rPr lang="ru-RU" sz="1400" dirty="0"/>
              <a:t> </a:t>
            </a:r>
            <a:r>
              <a:rPr lang="ru-RU" sz="1400" dirty="0" err="1"/>
              <a:t>отримувати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</a:t>
            </a:r>
            <a:r>
              <a:rPr lang="ru-RU" sz="1400" dirty="0" err="1"/>
              <a:t>безпосередньо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економічних</a:t>
            </a:r>
            <a:r>
              <a:rPr lang="ru-RU" sz="1400" dirty="0"/>
              <a:t> </a:t>
            </a:r>
            <a:r>
              <a:rPr lang="ru-RU" sz="1400" dirty="0" err="1"/>
              <a:t>агентів</a:t>
            </a:r>
            <a:r>
              <a:rPr lang="ru-RU" sz="1400" dirty="0"/>
              <a:t>. </a:t>
            </a:r>
            <a:r>
              <a:rPr lang="ru-RU" sz="1400" dirty="0" err="1"/>
              <a:t>Дані</a:t>
            </a:r>
            <a:r>
              <a:rPr lang="ru-RU" sz="1400" dirty="0"/>
              <a:t> з таких </a:t>
            </a:r>
            <a:r>
              <a:rPr lang="ru-RU" sz="1400" dirty="0" err="1"/>
              <a:t>пристроїв</a:t>
            </a:r>
            <a:r>
              <a:rPr lang="ru-RU" sz="1400" dirty="0"/>
              <a:t> </a:t>
            </a:r>
            <a:r>
              <a:rPr lang="ru-RU" sz="1400" dirty="0" err="1"/>
              <a:t>дозволяють</a:t>
            </a:r>
            <a:r>
              <a:rPr lang="ru-RU" sz="1400" dirty="0"/>
              <a:t> </a:t>
            </a:r>
            <a:r>
              <a:rPr lang="ru-RU" sz="1400" dirty="0" err="1"/>
              <a:t>створювати</a:t>
            </a:r>
            <a:r>
              <a:rPr lang="ru-RU" sz="1400" dirty="0"/>
              <a:t> </a:t>
            </a:r>
            <a:r>
              <a:rPr lang="ru-RU" sz="1400" dirty="0" err="1"/>
              <a:t>цифрові</a:t>
            </a:r>
            <a:r>
              <a:rPr lang="ru-RU" sz="1400" dirty="0"/>
              <a:t> </a:t>
            </a:r>
            <a:r>
              <a:rPr lang="ru-RU" sz="1400" dirty="0" err="1"/>
              <a:t>моделі</a:t>
            </a:r>
            <a:r>
              <a:rPr lang="ru-RU" sz="1400" dirty="0"/>
              <a:t> </a:t>
            </a:r>
            <a:r>
              <a:rPr lang="ru-RU" sz="1400" dirty="0" err="1"/>
              <a:t>споживачів</a:t>
            </a:r>
            <a:r>
              <a:rPr lang="ru-RU" sz="1400" dirty="0"/>
              <a:t>, </a:t>
            </a:r>
            <a:r>
              <a:rPr lang="ru-RU" sz="1400" dirty="0" err="1"/>
              <a:t>технологічних</a:t>
            </a:r>
            <a:r>
              <a:rPr lang="ru-RU" sz="1400" dirty="0"/>
              <a:t> </a:t>
            </a:r>
            <a:r>
              <a:rPr lang="ru-RU" sz="1400" dirty="0" err="1"/>
              <a:t>процесів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призводить</a:t>
            </a:r>
            <a:r>
              <a:rPr lang="ru-RU" sz="1400" dirty="0"/>
              <a:t> до </a:t>
            </a:r>
            <a:r>
              <a:rPr lang="ru-RU" sz="1400" dirty="0" err="1"/>
              <a:t>економії</a:t>
            </a:r>
            <a:r>
              <a:rPr lang="ru-RU" sz="1400" dirty="0"/>
              <a:t> </a:t>
            </a:r>
            <a:r>
              <a:rPr lang="ru-RU" sz="1400" dirty="0" err="1"/>
              <a:t>ресурсів</a:t>
            </a:r>
            <a:r>
              <a:rPr lang="ru-RU" sz="1400" dirty="0"/>
              <a:t>, </a:t>
            </a:r>
            <a:r>
              <a:rPr lang="ru-RU" sz="1400" dirty="0" err="1"/>
              <a:t>оптимізації</a:t>
            </a:r>
            <a:r>
              <a:rPr lang="ru-RU" sz="1400" dirty="0"/>
              <a:t> систем </a:t>
            </a:r>
            <a:r>
              <a:rPr lang="ru-RU" sz="1400" dirty="0" err="1"/>
              <a:t>закупівель</a:t>
            </a:r>
            <a:r>
              <a:rPr lang="ru-RU" sz="1400" dirty="0"/>
              <a:t>, </a:t>
            </a:r>
            <a:r>
              <a:rPr lang="ru-RU" sz="1400" dirty="0" err="1"/>
              <a:t>оптимізації</a:t>
            </a:r>
            <a:r>
              <a:rPr lang="ru-RU" sz="1400" dirty="0"/>
              <a:t>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фінансів</a:t>
            </a:r>
            <a:r>
              <a:rPr lang="ru-RU" sz="1400" dirty="0"/>
              <a:t> і т.д. </a:t>
            </a:r>
            <a:endParaRPr lang="ru-RU" sz="1400" dirty="0" smtClean="0"/>
          </a:p>
          <a:p>
            <a:r>
              <a:rPr lang="ru-RU" sz="1400" dirty="0" err="1" smtClean="0"/>
              <a:t>Використання</a:t>
            </a:r>
            <a:r>
              <a:rPr lang="ru-RU" sz="1400" dirty="0" smtClean="0"/>
              <a:t> </a:t>
            </a:r>
            <a:r>
              <a:rPr lang="ru-RU" sz="1400" dirty="0" err="1"/>
              <a:t>цифрових</a:t>
            </a:r>
            <a:r>
              <a:rPr lang="ru-RU" sz="1400" dirty="0"/>
              <a:t> </a:t>
            </a:r>
            <a:r>
              <a:rPr lang="ru-RU" sz="1400" dirty="0" err="1"/>
              <a:t>пристроїв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збільшилося</a:t>
            </a:r>
            <a:r>
              <a:rPr lang="ru-RU" sz="1400" dirty="0"/>
              <a:t>, привело до </a:t>
            </a:r>
            <a:r>
              <a:rPr lang="ru-RU" sz="1400" dirty="0" err="1"/>
              <a:t>появи</a:t>
            </a:r>
            <a:r>
              <a:rPr lang="ru-RU" sz="1400" dirty="0"/>
              <a:t> </a:t>
            </a:r>
            <a:r>
              <a:rPr lang="ru-RU" sz="1400" dirty="0" err="1"/>
              <a:t>концепції</a:t>
            </a:r>
            <a:r>
              <a:rPr lang="ru-RU" sz="1400" dirty="0"/>
              <a:t> «великих </a:t>
            </a:r>
            <a:r>
              <a:rPr lang="ru-RU" sz="1400" dirty="0" err="1"/>
              <a:t>даних</a:t>
            </a:r>
            <a:r>
              <a:rPr lang="ru-RU" sz="1400" dirty="0"/>
              <a:t>» (</a:t>
            </a:r>
            <a:r>
              <a:rPr lang="en-US" sz="1400" dirty="0"/>
              <a:t>big data). </a:t>
            </a:r>
            <a:r>
              <a:rPr lang="ru-RU" sz="1400" dirty="0"/>
              <a:t>Потоки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постійно</a:t>
            </a:r>
            <a:r>
              <a:rPr lang="ru-RU" sz="1400" dirty="0"/>
              <a:t> </a:t>
            </a:r>
            <a:r>
              <a:rPr lang="ru-RU" sz="1400" dirty="0" err="1"/>
              <a:t>зростають</a:t>
            </a:r>
            <a:r>
              <a:rPr lang="ru-RU" sz="1400" dirty="0"/>
              <a:t> (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об'єми</a:t>
            </a:r>
            <a:r>
              <a:rPr lang="ru-RU" sz="1400" dirty="0"/>
              <a:t> </a:t>
            </a:r>
            <a:r>
              <a:rPr lang="ru-RU" sz="1400" dirty="0" err="1"/>
              <a:t>вже</a:t>
            </a:r>
            <a:r>
              <a:rPr lang="ru-RU" sz="1400" dirty="0"/>
              <a:t> </a:t>
            </a:r>
            <a:r>
              <a:rPr lang="ru-RU" sz="1400" dirty="0" err="1"/>
              <a:t>досягають</a:t>
            </a:r>
            <a:r>
              <a:rPr lang="ru-RU" sz="1400" dirty="0"/>
              <a:t> </a:t>
            </a:r>
            <a:r>
              <a:rPr lang="ru-RU" sz="1400" dirty="0" err="1"/>
              <a:t>терабайти</a:t>
            </a:r>
            <a:r>
              <a:rPr lang="ru-RU" sz="1400" dirty="0"/>
              <a:t> і </a:t>
            </a:r>
            <a:r>
              <a:rPr lang="ru-RU" sz="1400" dirty="0" err="1"/>
              <a:t>петабайти</a:t>
            </a:r>
            <a:r>
              <a:rPr lang="ru-RU" sz="1400" dirty="0"/>
              <a:t>), </a:t>
            </a:r>
            <a:r>
              <a:rPr lang="ru-RU" sz="1400" dirty="0" err="1"/>
              <a:t>передаються</a:t>
            </a:r>
            <a:r>
              <a:rPr lang="ru-RU" sz="1400" dirty="0"/>
              <a:t> в реальному </a:t>
            </a:r>
            <a:r>
              <a:rPr lang="ru-RU" sz="1400" dirty="0" err="1"/>
              <a:t>часі</a:t>
            </a:r>
            <a:r>
              <a:rPr lang="ru-RU" sz="1400" dirty="0"/>
              <a:t>, </a:t>
            </a:r>
            <a:r>
              <a:rPr lang="ru-RU" sz="1400" dirty="0" err="1"/>
              <a:t>обробляються</a:t>
            </a:r>
            <a:r>
              <a:rPr lang="ru-RU" sz="1400" dirty="0"/>
              <a:t> і </a:t>
            </a:r>
            <a:r>
              <a:rPr lang="ru-RU" sz="1400" dirty="0" err="1"/>
              <a:t>використовуються</a:t>
            </a:r>
            <a:r>
              <a:rPr lang="ru-RU" sz="1400" dirty="0"/>
              <a:t> для </a:t>
            </a:r>
            <a:r>
              <a:rPr lang="ru-RU" sz="1400" dirty="0" err="1"/>
              <a:t>прийнятих</a:t>
            </a:r>
            <a:r>
              <a:rPr lang="ru-RU" sz="1400" dirty="0"/>
              <a:t> </a:t>
            </a:r>
            <a:r>
              <a:rPr lang="ru-RU" sz="1400" dirty="0" err="1"/>
              <a:t>рішень</a:t>
            </a:r>
            <a:r>
              <a:rPr lang="ru-RU" sz="1400" dirty="0"/>
              <a:t>. </a:t>
            </a:r>
            <a:r>
              <a:rPr lang="ru-RU" sz="1400" dirty="0" err="1"/>
              <a:t>Можливості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створюються</a:t>
            </a:r>
            <a:r>
              <a:rPr lang="ru-RU" sz="1400" dirty="0"/>
              <a:t> великими </a:t>
            </a:r>
            <a:r>
              <a:rPr lang="ru-RU" sz="1400" dirty="0" err="1"/>
              <a:t>даними</a:t>
            </a:r>
            <a:r>
              <a:rPr lang="ru-RU" sz="1400" dirty="0"/>
              <a:t>, </a:t>
            </a:r>
            <a:r>
              <a:rPr lang="ru-RU" sz="1400" dirty="0" err="1"/>
              <a:t>характеризуються</a:t>
            </a:r>
            <a:r>
              <a:rPr lang="ru-RU" sz="1400" dirty="0"/>
              <a:t> як </a:t>
            </a:r>
            <a:r>
              <a:rPr lang="ru-RU" sz="1400" dirty="0" err="1"/>
              <a:t>безпрецедентні</a:t>
            </a:r>
            <a:r>
              <a:rPr lang="ru-RU" sz="1400" dirty="0"/>
              <a:t> для </a:t>
            </a:r>
            <a:r>
              <a:rPr lang="ru-RU" sz="1400" dirty="0" err="1"/>
              <a:t>розвитку</a:t>
            </a:r>
            <a:r>
              <a:rPr lang="ru-RU" sz="1400" dirty="0"/>
              <a:t> науки і менеджменту. Робота з великими </a:t>
            </a:r>
            <a:r>
              <a:rPr lang="ru-RU" sz="1400" dirty="0" err="1"/>
              <a:t>даними</a:t>
            </a:r>
            <a:r>
              <a:rPr lang="ru-RU" sz="1400" dirty="0"/>
              <a:t> є основою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. </a:t>
            </a:r>
            <a:r>
              <a:rPr lang="ru-RU" sz="1400" dirty="0" err="1"/>
              <a:t>Великі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</a:t>
            </a:r>
            <a:r>
              <a:rPr lang="ru-RU" sz="1400" dirty="0" err="1"/>
              <a:t>забезпечують</a:t>
            </a:r>
            <a:r>
              <a:rPr lang="ru-RU" sz="1400" dirty="0"/>
              <a:t> </a:t>
            </a:r>
            <a:r>
              <a:rPr lang="ru-RU" sz="1400" dirty="0" err="1"/>
              <a:t>нову</a:t>
            </a:r>
            <a:r>
              <a:rPr lang="ru-RU" sz="1400" dirty="0"/>
              <a:t> </a:t>
            </a:r>
            <a:r>
              <a:rPr lang="ru-RU" sz="1400" dirty="0" err="1"/>
              <a:t>якість</a:t>
            </a:r>
            <a:r>
              <a:rPr lang="ru-RU" sz="1400" dirty="0"/>
              <a:t> </a:t>
            </a:r>
            <a:r>
              <a:rPr lang="ru-RU" sz="1400" dirty="0" err="1"/>
              <a:t>аналізу</a:t>
            </a:r>
            <a:r>
              <a:rPr lang="ru-RU" sz="1400" dirty="0"/>
              <a:t> </a:t>
            </a:r>
            <a:r>
              <a:rPr lang="ru-RU" sz="1400" dirty="0" err="1"/>
              <a:t>соціально-економічних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. </a:t>
            </a:r>
            <a:r>
              <a:rPr lang="ru-RU" sz="1400" dirty="0" err="1"/>
              <a:t>Розвиток</a:t>
            </a:r>
            <a:r>
              <a:rPr lang="ru-RU" sz="1400" dirty="0"/>
              <a:t> </a:t>
            </a:r>
            <a:r>
              <a:rPr lang="ru-RU" sz="1400" dirty="0" err="1"/>
              <a:t>обчислювальних</a:t>
            </a:r>
            <a:r>
              <a:rPr lang="ru-RU" sz="1400" dirty="0"/>
              <a:t> </a:t>
            </a:r>
            <a:r>
              <a:rPr lang="ru-RU" sz="1400" dirty="0" err="1"/>
              <a:t>потужностей</a:t>
            </a:r>
            <a:r>
              <a:rPr lang="ru-RU" sz="1400" dirty="0"/>
              <a:t>, </a:t>
            </a:r>
            <a:r>
              <a:rPr lang="ru-RU" sz="1400" dirty="0" err="1"/>
              <a:t>хмарних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 </a:t>
            </a:r>
            <a:r>
              <a:rPr lang="ru-RU" sz="1400" dirty="0" err="1"/>
              <a:t>обробки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дозволить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моделювання</a:t>
            </a:r>
            <a:r>
              <a:rPr lang="ru-RU" sz="1400" dirty="0"/>
              <a:t> і </a:t>
            </a:r>
            <a:r>
              <a:rPr lang="ru-RU" sz="1400" dirty="0" err="1"/>
              <a:t>прогнозування</a:t>
            </a:r>
            <a:r>
              <a:rPr lang="ru-RU" sz="1400" dirty="0"/>
              <a:t> </a:t>
            </a:r>
            <a:r>
              <a:rPr lang="ru-RU" sz="1400" dirty="0" err="1"/>
              <a:t>соціально-економічного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929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ru-RU" sz="1400" b="1" dirty="0" err="1"/>
              <a:t>Важливість</a:t>
            </a:r>
            <a:r>
              <a:rPr lang="ru-RU" sz="1400" b="1" dirty="0"/>
              <a:t> великих </a:t>
            </a:r>
            <a:r>
              <a:rPr lang="ru-RU" sz="1400" b="1" dirty="0" err="1"/>
              <a:t>даних</a:t>
            </a:r>
            <a:endParaRPr lang="ru-RU" sz="1400" b="1" dirty="0"/>
          </a:p>
          <a:p>
            <a:r>
              <a:rPr lang="ru-RU" sz="1400" dirty="0" err="1"/>
              <a:t>Компанії</a:t>
            </a:r>
            <a:r>
              <a:rPr lang="ru-RU" sz="1400" dirty="0"/>
              <a:t> </a:t>
            </a:r>
            <a:r>
              <a:rPr lang="ru-RU" sz="1400" dirty="0" err="1"/>
              <a:t>використовують</a:t>
            </a:r>
            <a:r>
              <a:rPr lang="ru-RU" sz="1400" dirty="0"/>
              <a:t> </a:t>
            </a:r>
            <a:r>
              <a:rPr lang="ru-RU" sz="1400" dirty="0" err="1"/>
              <a:t>накопичені</a:t>
            </a:r>
            <a:r>
              <a:rPr lang="ru-RU" sz="1400" dirty="0"/>
              <a:t> в </a:t>
            </a:r>
            <a:r>
              <a:rPr lang="ru-RU" sz="1400" dirty="0" err="1"/>
              <a:t>їх</a:t>
            </a:r>
            <a:r>
              <a:rPr lang="ru-RU" sz="1400" dirty="0"/>
              <a:t> системах </a:t>
            </a:r>
            <a:r>
              <a:rPr lang="en-US" sz="1400" dirty="0"/>
              <a:t>Big Data </a:t>
            </a:r>
            <a:r>
              <a:rPr lang="ru-RU" sz="1400" dirty="0"/>
              <a:t>для </a:t>
            </a:r>
            <a:r>
              <a:rPr lang="ru-RU" sz="1400" dirty="0" err="1"/>
              <a:t>поліпшення</a:t>
            </a:r>
            <a:r>
              <a:rPr lang="ru-RU" sz="1400" dirty="0"/>
              <a:t> </a:t>
            </a:r>
            <a:r>
              <a:rPr lang="ru-RU" sz="1400" dirty="0" err="1"/>
              <a:t>операцій</a:t>
            </a:r>
            <a:r>
              <a:rPr lang="ru-RU" sz="1400" dirty="0"/>
              <a:t>, </a:t>
            </a:r>
            <a:r>
              <a:rPr lang="ru-RU" sz="1400" dirty="0" err="1"/>
              <a:t>забезпечення</a:t>
            </a:r>
            <a:r>
              <a:rPr lang="ru-RU" sz="1400" dirty="0"/>
              <a:t> </a:t>
            </a:r>
            <a:r>
              <a:rPr lang="ru-RU" sz="1400" dirty="0" err="1"/>
              <a:t>кращого</a:t>
            </a:r>
            <a:r>
              <a:rPr lang="ru-RU" sz="1400" dirty="0"/>
              <a:t> </a:t>
            </a:r>
            <a:r>
              <a:rPr lang="ru-RU" sz="1400" dirty="0" err="1"/>
              <a:t>обслуговування</a:t>
            </a:r>
            <a:r>
              <a:rPr lang="ru-RU" sz="1400" dirty="0"/>
              <a:t> </a:t>
            </a:r>
            <a:r>
              <a:rPr lang="ru-RU" sz="1400" dirty="0" err="1"/>
              <a:t>споживачів</a:t>
            </a:r>
            <a:r>
              <a:rPr lang="ru-RU" sz="1400" dirty="0"/>
              <a:t>, </a:t>
            </a:r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ru-RU" sz="1400" dirty="0" err="1"/>
              <a:t>персоналізованих</a:t>
            </a:r>
            <a:r>
              <a:rPr lang="ru-RU" sz="1400" dirty="0"/>
              <a:t> </a:t>
            </a:r>
            <a:r>
              <a:rPr lang="ru-RU" sz="1400" dirty="0" err="1"/>
              <a:t>маркетингових</a:t>
            </a:r>
            <a:r>
              <a:rPr lang="ru-RU" sz="1400" dirty="0"/>
              <a:t> </a:t>
            </a:r>
            <a:r>
              <a:rPr lang="ru-RU" sz="1400" dirty="0" err="1"/>
              <a:t>кампаній</a:t>
            </a:r>
            <a:r>
              <a:rPr lang="ru-RU" sz="1400" dirty="0"/>
              <a:t> на </a:t>
            </a:r>
            <a:r>
              <a:rPr lang="ru-RU" sz="1400" dirty="0" err="1"/>
              <a:t>основі</a:t>
            </a:r>
            <a:r>
              <a:rPr lang="ru-RU" sz="1400" dirty="0"/>
              <a:t> </a:t>
            </a:r>
            <a:r>
              <a:rPr lang="ru-RU" sz="1400" dirty="0" err="1"/>
              <a:t>конкретних</a:t>
            </a:r>
            <a:r>
              <a:rPr lang="ru-RU" sz="1400" dirty="0"/>
              <a:t> </a:t>
            </a:r>
            <a:r>
              <a:rPr lang="ru-RU" sz="1400" dirty="0" err="1"/>
              <a:t>уподобань</a:t>
            </a:r>
            <a:r>
              <a:rPr lang="ru-RU" sz="1400" dirty="0"/>
              <a:t> </a:t>
            </a:r>
            <a:r>
              <a:rPr lang="ru-RU" sz="1400" dirty="0" err="1"/>
              <a:t>клієнтів</a:t>
            </a:r>
            <a:r>
              <a:rPr lang="ru-RU" sz="1400" dirty="0"/>
              <a:t> і, </a:t>
            </a:r>
            <a:r>
              <a:rPr lang="ru-RU" sz="1400" dirty="0" err="1"/>
              <a:t>зрештою</a:t>
            </a:r>
            <a:r>
              <a:rPr lang="ru-RU" sz="1400" dirty="0"/>
              <a:t>, </a:t>
            </a:r>
            <a:r>
              <a:rPr lang="ru-RU" sz="1400" dirty="0" err="1"/>
              <a:t>підвищення</a:t>
            </a:r>
            <a:r>
              <a:rPr lang="ru-RU" sz="1400" dirty="0"/>
              <a:t> </a:t>
            </a:r>
            <a:r>
              <a:rPr lang="ru-RU" sz="1400" dirty="0" err="1"/>
              <a:t>прибутковості</a:t>
            </a:r>
            <a:r>
              <a:rPr lang="ru-RU" sz="1400" dirty="0"/>
              <a:t>. </a:t>
            </a:r>
          </a:p>
          <a:p>
            <a:r>
              <a:rPr lang="ru-RU" sz="1400" dirty="0" err="1"/>
              <a:t>Підприємства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використовують</a:t>
            </a:r>
            <a:r>
              <a:rPr lang="ru-RU" sz="1400" dirty="0"/>
              <a:t> </a:t>
            </a:r>
            <a:r>
              <a:rPr lang="ru-RU" sz="1400" dirty="0" err="1"/>
              <a:t>великі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, </a:t>
            </a:r>
            <a:r>
              <a:rPr lang="ru-RU" sz="1400" dirty="0" err="1"/>
              <a:t>мають</a:t>
            </a:r>
            <a:r>
              <a:rPr lang="ru-RU" sz="1400" dirty="0"/>
              <a:t> </a:t>
            </a:r>
            <a:r>
              <a:rPr lang="ru-RU" sz="1400" dirty="0" err="1"/>
              <a:t>потенційну</a:t>
            </a:r>
            <a:r>
              <a:rPr lang="ru-RU" sz="1400" dirty="0"/>
              <a:t> </a:t>
            </a:r>
            <a:r>
              <a:rPr lang="ru-RU" sz="1400" dirty="0" err="1"/>
              <a:t>конкурентну</a:t>
            </a:r>
            <a:r>
              <a:rPr lang="ru-RU" sz="1400" dirty="0"/>
              <a:t> </a:t>
            </a:r>
            <a:r>
              <a:rPr lang="ru-RU" sz="1400" dirty="0" err="1"/>
              <a:t>перевагу</a:t>
            </a:r>
            <a:r>
              <a:rPr lang="ru-RU" sz="1400" dirty="0"/>
              <a:t> перед </a:t>
            </a:r>
            <a:r>
              <a:rPr lang="ru-RU" sz="1400" dirty="0" err="1"/>
              <a:t>тими</a:t>
            </a:r>
            <a:r>
              <a:rPr lang="ru-RU" sz="1400" dirty="0"/>
              <a:t>, </a:t>
            </a:r>
            <a:r>
              <a:rPr lang="ru-RU" sz="1400" dirty="0" err="1"/>
              <a:t>хто</a:t>
            </a:r>
            <a:r>
              <a:rPr lang="ru-RU" sz="1400" dirty="0"/>
              <a:t> </a:t>
            </a:r>
            <a:r>
              <a:rPr lang="ru-RU" sz="1400" dirty="0" err="1"/>
              <a:t>цього</a:t>
            </a:r>
            <a:r>
              <a:rPr lang="ru-RU" sz="1400" dirty="0"/>
              <a:t> не </a:t>
            </a:r>
            <a:r>
              <a:rPr lang="ru-RU" sz="1400" dirty="0" err="1"/>
              <a:t>робить</a:t>
            </a:r>
            <a:r>
              <a:rPr lang="ru-RU" sz="1400" dirty="0"/>
              <a:t>. Вони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приймати</a:t>
            </a:r>
            <a:r>
              <a:rPr lang="ru-RU" sz="1400" dirty="0"/>
              <a:t> </a:t>
            </a:r>
            <a:r>
              <a:rPr lang="ru-RU" sz="1400" dirty="0" err="1"/>
              <a:t>швидші</a:t>
            </a:r>
            <a:r>
              <a:rPr lang="ru-RU" sz="1400" dirty="0"/>
              <a:t> та </a:t>
            </a:r>
            <a:r>
              <a:rPr lang="ru-RU" sz="1400" dirty="0" err="1"/>
              <a:t>більш</a:t>
            </a:r>
            <a:r>
              <a:rPr lang="ru-RU" sz="1400" dirty="0"/>
              <a:t> </a:t>
            </a:r>
            <a:r>
              <a:rPr lang="ru-RU" sz="1400" dirty="0" err="1"/>
              <a:t>обгрунтовані</a:t>
            </a:r>
            <a:r>
              <a:rPr lang="ru-RU" sz="1400" dirty="0"/>
              <a:t> </a:t>
            </a:r>
            <a:r>
              <a:rPr lang="ru-RU" sz="1400" dirty="0" err="1"/>
              <a:t>ділові</a:t>
            </a:r>
            <a:r>
              <a:rPr lang="ru-RU" sz="1400" dirty="0"/>
              <a:t> </a:t>
            </a:r>
            <a:r>
              <a:rPr lang="ru-RU" sz="1400" dirty="0" err="1"/>
              <a:t>рішення</a:t>
            </a:r>
            <a:r>
              <a:rPr lang="ru-RU" sz="1400" dirty="0"/>
              <a:t>, за </a:t>
            </a:r>
            <a:r>
              <a:rPr lang="ru-RU" sz="1400" dirty="0" err="1"/>
              <a:t>умови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вони </a:t>
            </a:r>
            <a:r>
              <a:rPr lang="ru-RU" sz="1400" dirty="0" err="1"/>
              <a:t>ефективно</a:t>
            </a:r>
            <a:r>
              <a:rPr lang="ru-RU" sz="1400" dirty="0"/>
              <a:t> </a:t>
            </a:r>
            <a:r>
              <a:rPr lang="ru-RU" sz="1400" dirty="0" err="1"/>
              <a:t>використовують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.  </a:t>
            </a:r>
          </a:p>
          <a:p>
            <a:r>
              <a:rPr lang="ru-RU" sz="1400" dirty="0" err="1"/>
              <a:t>Наприклад</a:t>
            </a:r>
            <a:r>
              <a:rPr lang="ru-RU" sz="1400" dirty="0"/>
              <a:t>, </a:t>
            </a:r>
            <a:r>
              <a:rPr lang="en-US" sz="1400" dirty="0"/>
              <a:t>Big Data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надати</a:t>
            </a:r>
            <a:r>
              <a:rPr lang="ru-RU" sz="1400" dirty="0"/>
              <a:t> </a:t>
            </a:r>
            <a:r>
              <a:rPr lang="ru-RU" sz="1400" dirty="0" err="1"/>
              <a:t>компаніям</a:t>
            </a:r>
            <a:r>
              <a:rPr lang="ru-RU" sz="1400" dirty="0"/>
              <a:t> </a:t>
            </a:r>
            <a:r>
              <a:rPr lang="ru-RU" sz="1400" dirty="0" err="1"/>
              <a:t>цінну</a:t>
            </a:r>
            <a:r>
              <a:rPr lang="ru-RU" sz="1400" dirty="0"/>
              <a:t> </a:t>
            </a:r>
            <a:r>
              <a:rPr lang="ru-RU" sz="1400" dirty="0" err="1"/>
              <a:t>інформацію</a:t>
            </a:r>
            <a:r>
              <a:rPr lang="ru-RU" sz="1400" dirty="0"/>
              <a:t> про </a:t>
            </a:r>
            <a:r>
              <a:rPr lang="ru-RU" sz="1400" dirty="0" err="1"/>
              <a:t>своїх</a:t>
            </a:r>
            <a:r>
              <a:rPr lang="ru-RU" sz="1400" dirty="0"/>
              <a:t> </a:t>
            </a:r>
            <a:r>
              <a:rPr lang="ru-RU" sz="1400" dirty="0" err="1"/>
              <a:t>клієнтів</a:t>
            </a:r>
            <a:r>
              <a:rPr lang="ru-RU" sz="1400" dirty="0"/>
              <a:t>. Вона </a:t>
            </a:r>
            <a:r>
              <a:rPr lang="ru-RU" sz="1400" dirty="0" err="1"/>
              <a:t>може</a:t>
            </a:r>
            <a:r>
              <a:rPr lang="ru-RU" sz="1400" dirty="0"/>
              <a:t> бути </a:t>
            </a:r>
            <a:r>
              <a:rPr lang="ru-RU" sz="1400" dirty="0" err="1"/>
              <a:t>використана</a:t>
            </a:r>
            <a:r>
              <a:rPr lang="ru-RU" sz="1400" dirty="0"/>
              <a:t> для </a:t>
            </a:r>
            <a:r>
              <a:rPr lang="ru-RU" sz="1400" dirty="0" err="1"/>
              <a:t>вдосконалення</a:t>
            </a:r>
            <a:r>
              <a:rPr lang="ru-RU" sz="1400" dirty="0"/>
              <a:t> </a:t>
            </a:r>
            <a:r>
              <a:rPr lang="ru-RU" sz="1400" dirty="0" err="1"/>
              <a:t>маркетингових</a:t>
            </a:r>
            <a:r>
              <a:rPr lang="ru-RU" sz="1400" dirty="0"/>
              <a:t> </a:t>
            </a:r>
            <a:r>
              <a:rPr lang="ru-RU" sz="1400" dirty="0" err="1"/>
              <a:t>кампаній</a:t>
            </a:r>
            <a:r>
              <a:rPr lang="ru-RU" sz="1400" dirty="0"/>
              <a:t> з метою </a:t>
            </a:r>
            <a:r>
              <a:rPr lang="ru-RU" sz="1400" dirty="0" err="1"/>
              <a:t>збільшення</a:t>
            </a:r>
            <a:r>
              <a:rPr lang="ru-RU" sz="1400" dirty="0"/>
              <a:t> </a:t>
            </a:r>
            <a:r>
              <a:rPr lang="ru-RU" sz="1400" dirty="0" err="1"/>
              <a:t>залучення</a:t>
            </a:r>
            <a:r>
              <a:rPr lang="ru-RU" sz="1400" dirty="0"/>
              <a:t> </a:t>
            </a:r>
            <a:r>
              <a:rPr lang="ru-RU" sz="1400" dirty="0" err="1"/>
              <a:t>клієнтів</a:t>
            </a:r>
            <a:r>
              <a:rPr lang="ru-RU" sz="1400" dirty="0"/>
              <a:t> та </a:t>
            </a:r>
            <a:r>
              <a:rPr lang="ru-RU" sz="1400" dirty="0" err="1"/>
              <a:t>коефіцієнтів</a:t>
            </a:r>
            <a:r>
              <a:rPr lang="ru-RU" sz="1400" dirty="0"/>
              <a:t> </a:t>
            </a:r>
            <a:r>
              <a:rPr lang="ru-RU" sz="1400" dirty="0" err="1"/>
              <a:t>конверсії</a:t>
            </a:r>
            <a:r>
              <a:rPr lang="ru-RU" sz="1400" dirty="0"/>
              <a:t>. </a:t>
            </a:r>
          </a:p>
          <a:p>
            <a:r>
              <a:rPr lang="ru-RU" sz="1400" dirty="0" err="1"/>
              <a:t>Крім</a:t>
            </a:r>
            <a:r>
              <a:rPr lang="ru-RU" sz="1400" dirty="0"/>
              <a:t> того, </a:t>
            </a:r>
            <a:r>
              <a:rPr lang="ru-RU" sz="1400" dirty="0" err="1"/>
              <a:t>використання</a:t>
            </a:r>
            <a:r>
              <a:rPr lang="ru-RU" sz="1400" dirty="0"/>
              <a:t> великих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дозволяє</a:t>
            </a:r>
            <a:r>
              <a:rPr lang="ru-RU" sz="1400" dirty="0"/>
              <a:t> </a:t>
            </a:r>
            <a:r>
              <a:rPr lang="ru-RU" sz="1400" dirty="0" err="1"/>
              <a:t>компаніям</a:t>
            </a:r>
            <a:r>
              <a:rPr lang="ru-RU" sz="1400" dirty="0"/>
              <a:t> </a:t>
            </a:r>
            <a:r>
              <a:rPr lang="ru-RU" sz="1400" dirty="0" err="1"/>
              <a:t>дедалі</a:t>
            </a:r>
            <a:r>
              <a:rPr lang="ru-RU" sz="1400" dirty="0"/>
              <a:t> </a:t>
            </a:r>
            <a:r>
              <a:rPr lang="ru-RU" sz="1400" dirty="0" err="1"/>
              <a:t>краще</a:t>
            </a:r>
            <a:r>
              <a:rPr lang="ru-RU" sz="1400" dirty="0"/>
              <a:t> </a:t>
            </a:r>
            <a:r>
              <a:rPr lang="ru-RU" sz="1400" dirty="0" err="1"/>
              <a:t>орієнтуватися</a:t>
            </a:r>
            <a:r>
              <a:rPr lang="ru-RU" sz="1400" dirty="0"/>
              <a:t> на </a:t>
            </a:r>
            <a:r>
              <a:rPr lang="ru-RU" sz="1400" dirty="0" err="1"/>
              <a:t>споживача</a:t>
            </a:r>
            <a:r>
              <a:rPr lang="ru-RU" sz="1400" dirty="0"/>
              <a:t>. </a:t>
            </a:r>
          </a:p>
          <a:p>
            <a:r>
              <a:rPr lang="ru-RU" sz="1400" dirty="0" err="1"/>
              <a:t>Історичні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та </a:t>
            </a:r>
            <a:r>
              <a:rPr lang="ru-RU" sz="1400" dirty="0" err="1"/>
              <a:t>дані</a:t>
            </a:r>
            <a:r>
              <a:rPr lang="ru-RU" sz="1400" dirty="0"/>
              <a:t> в реальному </a:t>
            </a:r>
            <a:r>
              <a:rPr lang="ru-RU" sz="1400" dirty="0" err="1"/>
              <a:t>часі</a:t>
            </a:r>
            <a:r>
              <a:rPr lang="ru-RU" sz="1400" dirty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 бути </a:t>
            </a:r>
            <a:r>
              <a:rPr lang="ru-RU" sz="1400" dirty="0" err="1"/>
              <a:t>використані</a:t>
            </a:r>
            <a:r>
              <a:rPr lang="ru-RU" sz="1400" dirty="0"/>
              <a:t> для </a:t>
            </a:r>
            <a:r>
              <a:rPr lang="ru-RU" sz="1400" dirty="0" err="1"/>
              <a:t>оцінки</a:t>
            </a:r>
            <a:r>
              <a:rPr lang="ru-RU" sz="1400" dirty="0"/>
              <a:t> </a:t>
            </a:r>
            <a:r>
              <a:rPr lang="ru-RU" sz="1400" dirty="0" err="1"/>
              <a:t>мінливих</a:t>
            </a:r>
            <a:r>
              <a:rPr lang="ru-RU" sz="1400" dirty="0"/>
              <a:t> </a:t>
            </a:r>
            <a:r>
              <a:rPr lang="ru-RU" sz="1400" dirty="0" err="1"/>
              <a:t>уподобань</a:t>
            </a:r>
            <a:r>
              <a:rPr lang="ru-RU" sz="1400" dirty="0"/>
              <a:t> </a:t>
            </a:r>
            <a:r>
              <a:rPr lang="ru-RU" sz="1400" dirty="0" err="1"/>
              <a:t>споживачів</a:t>
            </a:r>
            <a:r>
              <a:rPr lang="ru-RU" sz="1400" dirty="0"/>
              <a:t>. </a:t>
            </a:r>
            <a:r>
              <a:rPr lang="ru-RU" sz="1400" dirty="0" err="1"/>
              <a:t>Це</a:t>
            </a:r>
            <a:r>
              <a:rPr lang="ru-RU" sz="1400" dirty="0"/>
              <a:t> дозволить </a:t>
            </a:r>
            <a:r>
              <a:rPr lang="ru-RU" sz="1400" dirty="0" err="1"/>
              <a:t>підприємствам</a:t>
            </a:r>
            <a:r>
              <a:rPr lang="ru-RU" sz="1400" dirty="0"/>
              <a:t> </a:t>
            </a:r>
            <a:r>
              <a:rPr lang="ru-RU" sz="1400" dirty="0" err="1"/>
              <a:t>оновлювати</a:t>
            </a:r>
            <a:r>
              <a:rPr lang="ru-RU" sz="1400" dirty="0"/>
              <a:t> та </a:t>
            </a:r>
            <a:r>
              <a:rPr lang="ru-RU" sz="1400" dirty="0" err="1"/>
              <a:t>вдосконалювати</a:t>
            </a:r>
            <a:r>
              <a:rPr lang="ru-RU" sz="1400" dirty="0"/>
              <a:t> </a:t>
            </a:r>
            <a:r>
              <a:rPr lang="ru-RU" sz="1400" dirty="0" err="1"/>
              <a:t>свої</a:t>
            </a:r>
            <a:r>
              <a:rPr lang="ru-RU" sz="1400" dirty="0"/>
              <a:t> </a:t>
            </a:r>
            <a:r>
              <a:rPr lang="ru-RU" sz="1400" dirty="0" err="1"/>
              <a:t>маркетингові</a:t>
            </a:r>
            <a:r>
              <a:rPr lang="ru-RU" sz="1400" dirty="0"/>
              <a:t> </a:t>
            </a:r>
            <a:r>
              <a:rPr lang="ru-RU" sz="1400" dirty="0" err="1"/>
              <a:t>стратегії</a:t>
            </a:r>
            <a:r>
              <a:rPr lang="ru-RU" sz="1400" dirty="0"/>
              <a:t> та </a:t>
            </a:r>
            <a:r>
              <a:rPr lang="ru-RU" sz="1400" dirty="0" err="1"/>
              <a:t>ставати</a:t>
            </a:r>
            <a:r>
              <a:rPr lang="ru-RU" sz="1400" dirty="0"/>
              <a:t> </a:t>
            </a:r>
            <a:r>
              <a:rPr lang="ru-RU" sz="1400" dirty="0" err="1"/>
              <a:t>більш</a:t>
            </a:r>
            <a:r>
              <a:rPr lang="ru-RU" sz="1400" dirty="0"/>
              <a:t> </a:t>
            </a:r>
            <a:r>
              <a:rPr lang="ru-RU" sz="1400" dirty="0" err="1"/>
              <a:t>чутливими</a:t>
            </a:r>
            <a:r>
              <a:rPr lang="ru-RU" sz="1400" dirty="0"/>
              <a:t> до </a:t>
            </a:r>
            <a:r>
              <a:rPr lang="ru-RU" sz="1400" dirty="0" err="1"/>
              <a:t>бажань</a:t>
            </a:r>
            <a:r>
              <a:rPr lang="ru-RU" sz="1400" dirty="0"/>
              <a:t> та потреб </a:t>
            </a:r>
            <a:r>
              <a:rPr lang="ru-RU" sz="1400" dirty="0" err="1"/>
              <a:t>клієнтів</a:t>
            </a:r>
            <a:r>
              <a:rPr lang="ru-RU" sz="1400" dirty="0"/>
              <a:t>. </a:t>
            </a:r>
          </a:p>
          <a:p>
            <a:r>
              <a:rPr lang="ru-RU" sz="1400" dirty="0" err="1"/>
              <a:t>Великі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використовуються</a:t>
            </a:r>
            <a:r>
              <a:rPr lang="ru-RU" sz="1400" dirty="0"/>
              <a:t> </a:t>
            </a:r>
            <a:r>
              <a:rPr lang="ru-RU" sz="1400" dirty="0" err="1"/>
              <a:t>медичними</a:t>
            </a:r>
            <a:r>
              <a:rPr lang="ru-RU" sz="1400" dirty="0"/>
              <a:t> </a:t>
            </a:r>
            <a:r>
              <a:rPr lang="ru-RU" sz="1400" dirty="0" err="1"/>
              <a:t>дослідниками</a:t>
            </a:r>
            <a:r>
              <a:rPr lang="ru-RU" sz="1400" dirty="0"/>
              <a:t> для </a:t>
            </a:r>
            <a:r>
              <a:rPr lang="ru-RU" sz="1400" dirty="0" err="1"/>
              <a:t>виявлення</a:t>
            </a:r>
            <a:r>
              <a:rPr lang="ru-RU" sz="1400" dirty="0"/>
              <a:t> </a:t>
            </a:r>
            <a:r>
              <a:rPr lang="ru-RU" sz="1400" dirty="0" err="1"/>
              <a:t>факторів</a:t>
            </a:r>
            <a:r>
              <a:rPr lang="ru-RU" sz="1400" dirty="0"/>
              <a:t> </a:t>
            </a:r>
            <a:r>
              <a:rPr lang="ru-RU" sz="1400" dirty="0" err="1"/>
              <a:t>ризику</a:t>
            </a:r>
            <a:r>
              <a:rPr lang="ru-RU" sz="1400" dirty="0"/>
              <a:t> </a:t>
            </a:r>
            <a:r>
              <a:rPr lang="ru-RU" sz="1400" dirty="0" err="1"/>
              <a:t>захворювання</a:t>
            </a:r>
            <a:r>
              <a:rPr lang="ru-RU" sz="1400" dirty="0"/>
              <a:t> та </a:t>
            </a:r>
            <a:r>
              <a:rPr lang="ru-RU" sz="1400" dirty="0" err="1"/>
              <a:t>лікарями</a:t>
            </a:r>
            <a:r>
              <a:rPr lang="ru-RU" sz="1400" dirty="0"/>
              <a:t> для </a:t>
            </a:r>
            <a:r>
              <a:rPr lang="ru-RU" sz="1400" dirty="0" err="1"/>
              <a:t>діагностики</a:t>
            </a:r>
            <a:r>
              <a:rPr lang="ru-RU" sz="1400" dirty="0"/>
              <a:t> </a:t>
            </a:r>
            <a:r>
              <a:rPr lang="ru-RU" sz="1400" dirty="0" err="1"/>
              <a:t>захворювань</a:t>
            </a:r>
            <a:r>
              <a:rPr lang="ru-RU" sz="1400" dirty="0"/>
              <a:t> та </a:t>
            </a:r>
            <a:r>
              <a:rPr lang="ru-RU" sz="1400" dirty="0" err="1"/>
              <a:t>станів</a:t>
            </a:r>
            <a:r>
              <a:rPr lang="ru-RU" sz="1400" dirty="0"/>
              <a:t> у </a:t>
            </a:r>
            <a:r>
              <a:rPr lang="ru-RU" sz="1400" dirty="0" err="1"/>
              <a:t>окремих</a:t>
            </a:r>
            <a:r>
              <a:rPr lang="ru-RU" sz="1400" dirty="0"/>
              <a:t> </a:t>
            </a:r>
            <a:r>
              <a:rPr lang="ru-RU" sz="1400" dirty="0" err="1"/>
              <a:t>пацієнтів</a:t>
            </a:r>
            <a:r>
              <a:rPr lang="ru-RU" sz="1400" dirty="0"/>
              <a:t>. </a:t>
            </a:r>
          </a:p>
          <a:p>
            <a:r>
              <a:rPr lang="ru-RU" sz="1400" dirty="0" err="1"/>
              <a:t>Крім</a:t>
            </a:r>
            <a:r>
              <a:rPr lang="ru-RU" sz="1400" dirty="0"/>
              <a:t> того, </a:t>
            </a:r>
            <a:r>
              <a:rPr lang="ru-RU" sz="1400" dirty="0" err="1"/>
              <a:t>дані</a:t>
            </a:r>
            <a:r>
              <a:rPr lang="ru-RU" sz="1400" dirty="0"/>
              <a:t>, </a:t>
            </a:r>
            <a:r>
              <a:rPr lang="ru-RU" sz="1400" dirty="0" err="1"/>
              <a:t>отримані</a:t>
            </a:r>
            <a:r>
              <a:rPr lang="ru-RU" sz="1400" dirty="0"/>
              <a:t> з </a:t>
            </a:r>
            <a:r>
              <a:rPr lang="ru-RU" sz="1400" dirty="0" err="1"/>
              <a:t>електронних</a:t>
            </a:r>
            <a:r>
              <a:rPr lang="ru-RU" sz="1400" dirty="0"/>
              <a:t> </a:t>
            </a:r>
            <a:r>
              <a:rPr lang="ru-RU" sz="1400" dirty="0" err="1"/>
              <a:t>медичних</a:t>
            </a:r>
            <a:r>
              <a:rPr lang="ru-RU" sz="1400" dirty="0"/>
              <a:t> </a:t>
            </a:r>
            <a:r>
              <a:rPr lang="ru-RU" sz="1400" dirty="0" err="1"/>
              <a:t>записів</a:t>
            </a:r>
            <a:r>
              <a:rPr lang="ru-RU" sz="1400" dirty="0"/>
              <a:t>, </a:t>
            </a:r>
            <a:r>
              <a:rPr lang="ru-RU" sz="1400" dirty="0" err="1"/>
              <a:t>соціальних</a:t>
            </a:r>
            <a:r>
              <a:rPr lang="ru-RU" sz="1400" dirty="0"/>
              <a:t> мереж, </a:t>
            </a:r>
            <a:r>
              <a:rPr lang="ru-RU" sz="1400" dirty="0" err="1"/>
              <a:t>Інтернету</a:t>
            </a:r>
            <a:r>
              <a:rPr lang="ru-RU" sz="1400" dirty="0"/>
              <a:t> та </a:t>
            </a:r>
            <a:r>
              <a:rPr lang="ru-RU" sz="1400" dirty="0" err="1"/>
              <a:t>інших</a:t>
            </a:r>
            <a:r>
              <a:rPr lang="ru-RU" sz="1400" dirty="0"/>
              <a:t> </a:t>
            </a:r>
            <a:r>
              <a:rPr lang="ru-RU" sz="1400" dirty="0" err="1"/>
              <a:t>джерел</a:t>
            </a:r>
            <a:r>
              <a:rPr lang="ru-RU" sz="1400" dirty="0"/>
              <a:t>, </a:t>
            </a:r>
            <a:r>
              <a:rPr lang="ru-RU" sz="1400" dirty="0" err="1"/>
              <a:t>надають</a:t>
            </a:r>
            <a:r>
              <a:rPr lang="ru-RU" sz="1400" dirty="0"/>
              <a:t> </a:t>
            </a:r>
            <a:r>
              <a:rPr lang="ru-RU" sz="1400" dirty="0" err="1"/>
              <a:t>організаціям</a:t>
            </a:r>
            <a:r>
              <a:rPr lang="ru-RU" sz="1400" dirty="0"/>
              <a:t> </a:t>
            </a:r>
            <a:r>
              <a:rPr lang="ru-RU" sz="1400" dirty="0" err="1"/>
              <a:t>охорони</a:t>
            </a:r>
            <a:r>
              <a:rPr lang="ru-RU" sz="1400" dirty="0"/>
              <a:t> </a:t>
            </a:r>
            <a:r>
              <a:rPr lang="ru-RU" sz="1400" dirty="0" err="1"/>
              <a:t>здоров’я</a:t>
            </a:r>
            <a:r>
              <a:rPr lang="ru-RU" sz="1400" dirty="0"/>
              <a:t> та </a:t>
            </a:r>
            <a:r>
              <a:rPr lang="ru-RU" sz="1400" dirty="0" err="1"/>
              <a:t>державним</a:t>
            </a:r>
            <a:r>
              <a:rPr lang="ru-RU" sz="1400" dirty="0"/>
              <a:t> </a:t>
            </a:r>
            <a:r>
              <a:rPr lang="ru-RU" sz="1400" dirty="0" err="1"/>
              <a:t>установам</a:t>
            </a:r>
            <a:r>
              <a:rPr lang="ru-RU" sz="1400" dirty="0"/>
              <a:t> </a:t>
            </a:r>
            <a:r>
              <a:rPr lang="ru-RU" sz="1400" dirty="0" err="1"/>
              <a:t>найсвіжішу</a:t>
            </a:r>
            <a:r>
              <a:rPr lang="ru-RU" sz="1400" dirty="0"/>
              <a:t> </a:t>
            </a:r>
            <a:r>
              <a:rPr lang="ru-RU" sz="1400" dirty="0" err="1"/>
              <a:t>інформацію</a:t>
            </a:r>
            <a:r>
              <a:rPr lang="ru-RU" sz="1400" dirty="0"/>
              <a:t> про </a:t>
            </a:r>
            <a:r>
              <a:rPr lang="ru-RU" sz="1400" dirty="0" err="1"/>
              <a:t>загрози</a:t>
            </a:r>
            <a:r>
              <a:rPr lang="ru-RU" sz="1400" dirty="0"/>
              <a:t> </a:t>
            </a:r>
            <a:r>
              <a:rPr lang="ru-RU" sz="1400" dirty="0" err="1"/>
              <a:t>інфекційних</a:t>
            </a:r>
            <a:r>
              <a:rPr lang="ru-RU" sz="1400" dirty="0"/>
              <a:t> </a:t>
            </a:r>
            <a:r>
              <a:rPr lang="ru-RU" sz="1400" dirty="0" err="1"/>
              <a:t>захворювань</a:t>
            </a:r>
            <a:r>
              <a:rPr lang="ru-RU" sz="1400" dirty="0"/>
              <a:t>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спалахи</a:t>
            </a:r>
            <a:r>
              <a:rPr lang="ru-RU" sz="1400" dirty="0"/>
              <a:t> </a:t>
            </a:r>
            <a:r>
              <a:rPr lang="ru-RU" sz="1400" dirty="0" err="1"/>
              <a:t>захворювання</a:t>
            </a:r>
            <a:r>
              <a:rPr lang="ru-RU" sz="1400" dirty="0"/>
              <a:t>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2997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ru-RU" sz="1400" dirty="0"/>
              <a:t>В </a:t>
            </a:r>
            <a:r>
              <a:rPr lang="ru-RU" sz="1400" dirty="0" err="1"/>
              <a:t>енергетичній</a:t>
            </a:r>
            <a:r>
              <a:rPr lang="ru-RU" sz="1400" dirty="0"/>
              <a:t> </a:t>
            </a:r>
            <a:r>
              <a:rPr lang="ru-RU" sz="1400" dirty="0" err="1"/>
              <a:t>галузі</a:t>
            </a:r>
            <a:r>
              <a:rPr lang="ru-RU" sz="1400" dirty="0"/>
              <a:t> </a:t>
            </a:r>
            <a:r>
              <a:rPr lang="en-US" sz="1400" dirty="0"/>
              <a:t>Big Data </a:t>
            </a:r>
            <a:r>
              <a:rPr lang="ru-RU" sz="1400" dirty="0" err="1"/>
              <a:t>допомагають</a:t>
            </a:r>
            <a:r>
              <a:rPr lang="ru-RU" sz="1400" dirty="0"/>
              <a:t> </a:t>
            </a:r>
            <a:r>
              <a:rPr lang="ru-RU" sz="1400" dirty="0" err="1"/>
              <a:t>нафтогазовим</a:t>
            </a:r>
            <a:r>
              <a:rPr lang="ru-RU" sz="1400" dirty="0"/>
              <a:t> </a:t>
            </a:r>
            <a:r>
              <a:rPr lang="ru-RU" sz="1400" dirty="0" err="1"/>
              <a:t>компаніям</a:t>
            </a:r>
            <a:r>
              <a:rPr lang="ru-RU" sz="1400" dirty="0"/>
              <a:t> </a:t>
            </a:r>
            <a:r>
              <a:rPr lang="ru-RU" sz="1400" dirty="0" err="1"/>
              <a:t>визначати</a:t>
            </a:r>
            <a:r>
              <a:rPr lang="ru-RU" sz="1400" dirty="0"/>
              <a:t> </a:t>
            </a:r>
            <a:r>
              <a:rPr lang="ru-RU" sz="1400" dirty="0" err="1"/>
              <a:t>потенційні</a:t>
            </a:r>
            <a:r>
              <a:rPr lang="ru-RU" sz="1400" dirty="0"/>
              <a:t> </a:t>
            </a:r>
            <a:r>
              <a:rPr lang="ru-RU" sz="1400" dirty="0" err="1"/>
              <a:t>місця</a:t>
            </a:r>
            <a:r>
              <a:rPr lang="ru-RU" sz="1400" dirty="0"/>
              <a:t> </a:t>
            </a:r>
            <a:r>
              <a:rPr lang="ru-RU" sz="1400" dirty="0" err="1"/>
              <a:t>буріння</a:t>
            </a:r>
            <a:r>
              <a:rPr lang="ru-RU" sz="1400" dirty="0"/>
              <a:t> та </a:t>
            </a:r>
            <a:r>
              <a:rPr lang="ru-RU" sz="1400" dirty="0" err="1"/>
              <a:t>контролювати</a:t>
            </a:r>
            <a:r>
              <a:rPr lang="ru-RU" sz="1400" dirty="0"/>
              <a:t> </a:t>
            </a:r>
            <a:r>
              <a:rPr lang="ru-RU" sz="1400" dirty="0" err="1"/>
              <a:t>експлуатацію</a:t>
            </a:r>
            <a:r>
              <a:rPr lang="ru-RU" sz="1400" dirty="0"/>
              <a:t> </a:t>
            </a:r>
            <a:r>
              <a:rPr lang="ru-RU" sz="1400" dirty="0" err="1"/>
              <a:t>трубопроводі</a:t>
            </a:r>
            <a:r>
              <a:rPr lang="ru-RU" sz="1400" dirty="0"/>
              <a:t>. Так само </a:t>
            </a:r>
            <a:r>
              <a:rPr lang="ru-RU" sz="1400" dirty="0" err="1"/>
              <a:t>комунальні</a:t>
            </a:r>
            <a:r>
              <a:rPr lang="ru-RU" sz="1400" dirty="0"/>
              <a:t> </a:t>
            </a:r>
            <a:r>
              <a:rPr lang="ru-RU" sz="1400" dirty="0" err="1"/>
              <a:t>служби</a:t>
            </a:r>
            <a:r>
              <a:rPr lang="ru-RU" sz="1400" dirty="0"/>
              <a:t> </a:t>
            </a:r>
            <a:r>
              <a:rPr lang="ru-RU" sz="1400" dirty="0" err="1"/>
              <a:t>використовують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для </a:t>
            </a:r>
            <a:r>
              <a:rPr lang="ru-RU" sz="1400" dirty="0" err="1"/>
              <a:t>спостереженням</a:t>
            </a:r>
            <a:r>
              <a:rPr lang="ru-RU" sz="1400" dirty="0"/>
              <a:t> за </a:t>
            </a:r>
            <a:r>
              <a:rPr lang="ru-RU" sz="1400" dirty="0" err="1"/>
              <a:t>електричними</a:t>
            </a:r>
            <a:r>
              <a:rPr lang="ru-RU" sz="1400" dirty="0"/>
              <a:t> мережами. </a:t>
            </a:r>
          </a:p>
          <a:p>
            <a:r>
              <a:rPr lang="ru-RU" sz="1400" dirty="0" err="1"/>
              <a:t>Фірми</a:t>
            </a:r>
            <a:r>
              <a:rPr lang="ru-RU" sz="1400" dirty="0"/>
              <a:t> </a:t>
            </a:r>
            <a:r>
              <a:rPr lang="ru-RU" sz="1400" dirty="0" err="1"/>
              <a:t>фінансових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 </a:t>
            </a:r>
            <a:r>
              <a:rPr lang="ru-RU" sz="1400" dirty="0" err="1"/>
              <a:t>використовують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 </a:t>
            </a:r>
            <a:r>
              <a:rPr lang="en-US" sz="1400" dirty="0"/>
              <a:t>Big Data </a:t>
            </a:r>
            <a:r>
              <a:rPr lang="ru-RU" sz="1400" dirty="0"/>
              <a:t>для </a:t>
            </a:r>
            <a:r>
              <a:rPr lang="ru-RU" sz="1400" dirty="0" err="1"/>
              <a:t>управління</a:t>
            </a:r>
            <a:r>
              <a:rPr lang="ru-RU" sz="1400" dirty="0"/>
              <a:t> </a:t>
            </a:r>
            <a:r>
              <a:rPr lang="ru-RU" sz="1400" dirty="0" err="1"/>
              <a:t>ризиками</a:t>
            </a:r>
            <a:r>
              <a:rPr lang="ru-RU" sz="1400" dirty="0"/>
              <a:t> та </a:t>
            </a:r>
            <a:r>
              <a:rPr lang="ru-RU" sz="1400" dirty="0" err="1"/>
              <a:t>аналізу</a:t>
            </a:r>
            <a:r>
              <a:rPr lang="ru-RU" sz="1400" dirty="0"/>
              <a:t> </a:t>
            </a:r>
            <a:r>
              <a:rPr lang="ru-RU" sz="1400" dirty="0" err="1"/>
              <a:t>ринкових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у реальному </a:t>
            </a:r>
            <a:r>
              <a:rPr lang="ru-RU" sz="1400" dirty="0" err="1"/>
              <a:t>часі</a:t>
            </a:r>
            <a:r>
              <a:rPr lang="ru-RU" sz="1400" dirty="0"/>
              <a:t>. </a:t>
            </a:r>
          </a:p>
          <a:p>
            <a:r>
              <a:rPr lang="ru-RU" sz="1400" dirty="0" err="1"/>
              <a:t>Виробники</a:t>
            </a:r>
            <a:r>
              <a:rPr lang="ru-RU" sz="1400" dirty="0"/>
              <a:t> та </a:t>
            </a:r>
            <a:r>
              <a:rPr lang="ru-RU" sz="1400" dirty="0" err="1"/>
              <a:t>транспортні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 </a:t>
            </a:r>
            <a:r>
              <a:rPr lang="ru-RU" sz="1400" dirty="0" err="1"/>
              <a:t>покладаються</a:t>
            </a:r>
            <a:r>
              <a:rPr lang="ru-RU" sz="1400" dirty="0"/>
              <a:t> на </a:t>
            </a:r>
            <a:r>
              <a:rPr lang="ru-RU" sz="1400" dirty="0" err="1"/>
              <a:t>великі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для </a:t>
            </a:r>
            <a:r>
              <a:rPr lang="ru-RU" sz="1400" dirty="0" err="1"/>
              <a:t>управління</a:t>
            </a:r>
            <a:r>
              <a:rPr lang="ru-RU" sz="1400" dirty="0"/>
              <a:t> </a:t>
            </a:r>
            <a:r>
              <a:rPr lang="ru-RU" sz="1400" dirty="0" err="1"/>
              <a:t>своїми</a:t>
            </a:r>
            <a:r>
              <a:rPr lang="ru-RU" sz="1400" dirty="0"/>
              <a:t> </a:t>
            </a:r>
            <a:r>
              <a:rPr lang="ru-RU" sz="1400" dirty="0" err="1"/>
              <a:t>ланцюгами</a:t>
            </a:r>
            <a:r>
              <a:rPr lang="ru-RU" sz="1400" dirty="0"/>
              <a:t> поставок та </a:t>
            </a:r>
            <a:r>
              <a:rPr lang="ru-RU" sz="1400" dirty="0" err="1"/>
              <a:t>оптимізації</a:t>
            </a:r>
            <a:r>
              <a:rPr lang="ru-RU" sz="1400" dirty="0"/>
              <a:t> </a:t>
            </a:r>
            <a:r>
              <a:rPr lang="ru-RU" sz="1400" dirty="0" err="1"/>
              <a:t>шляхів</a:t>
            </a:r>
            <a:r>
              <a:rPr lang="ru-RU" sz="1400" dirty="0"/>
              <a:t> доставки. </a:t>
            </a:r>
          </a:p>
          <a:p>
            <a:r>
              <a:rPr lang="ru-RU" sz="1400" dirty="0" err="1"/>
              <a:t>Інші</a:t>
            </a:r>
            <a:r>
              <a:rPr lang="ru-RU" sz="1400" dirty="0"/>
              <a:t> </a:t>
            </a:r>
            <a:r>
              <a:rPr lang="ru-RU" sz="1400" dirty="0" err="1"/>
              <a:t>сфери</a:t>
            </a:r>
            <a:r>
              <a:rPr lang="ru-RU" sz="1400" dirty="0"/>
              <a:t>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включають</a:t>
            </a:r>
            <a:r>
              <a:rPr lang="ru-RU" sz="1400" dirty="0"/>
              <a:t> – </a:t>
            </a:r>
            <a:r>
              <a:rPr lang="ru-RU" sz="1400" dirty="0" err="1"/>
              <a:t>реагування</a:t>
            </a:r>
            <a:r>
              <a:rPr lang="ru-RU" sz="1400" dirty="0"/>
              <a:t> на </a:t>
            </a:r>
            <a:r>
              <a:rPr lang="ru-RU" sz="1400" dirty="0" err="1"/>
              <a:t>надзвичайні</a:t>
            </a:r>
            <a:r>
              <a:rPr lang="ru-RU" sz="1400" dirty="0"/>
              <a:t> </a:t>
            </a:r>
            <a:r>
              <a:rPr lang="ru-RU" sz="1400" dirty="0" err="1"/>
              <a:t>ситуації</a:t>
            </a:r>
            <a:r>
              <a:rPr lang="ru-RU" sz="1400" dirty="0"/>
              <a:t>, </a:t>
            </a:r>
            <a:r>
              <a:rPr lang="ru-RU" sz="1400" dirty="0" err="1"/>
              <a:t>запобігання</a:t>
            </a:r>
            <a:r>
              <a:rPr lang="ru-RU" sz="1400" dirty="0"/>
              <a:t> </a:t>
            </a:r>
            <a:r>
              <a:rPr lang="ru-RU" sz="1400" dirty="0" err="1"/>
              <a:t>злочинності</a:t>
            </a:r>
            <a:r>
              <a:rPr lang="ru-RU" sz="1400" dirty="0"/>
              <a:t> та </a:t>
            </a:r>
            <a:r>
              <a:rPr lang="ru-RU" sz="1400" dirty="0" err="1"/>
              <a:t>побудова</a:t>
            </a:r>
            <a:r>
              <a:rPr lang="ru-RU" sz="1400" dirty="0"/>
              <a:t> </a:t>
            </a:r>
            <a:r>
              <a:rPr lang="ru-RU" sz="1400" dirty="0" err="1"/>
              <a:t>розумних</a:t>
            </a:r>
            <a:r>
              <a:rPr lang="ru-RU" sz="1400" dirty="0"/>
              <a:t> </a:t>
            </a:r>
            <a:r>
              <a:rPr lang="ru-RU" sz="1400" dirty="0" err="1"/>
              <a:t>міст</a:t>
            </a:r>
            <a:r>
              <a:rPr lang="ru-RU" sz="1400" dirty="0"/>
              <a:t>.</a:t>
            </a:r>
          </a:p>
          <a:p>
            <a:r>
              <a:rPr lang="ru-RU" sz="1400" b="1" dirty="0" err="1"/>
              <a:t>Приклади</a:t>
            </a:r>
            <a:r>
              <a:rPr lang="ru-RU" sz="1400" b="1" dirty="0"/>
              <a:t> </a:t>
            </a:r>
            <a:r>
              <a:rPr lang="en-US" sz="1400" b="1" dirty="0"/>
              <a:t>Big Data</a:t>
            </a:r>
          </a:p>
          <a:p>
            <a:r>
              <a:rPr lang="ru-RU" sz="1400" dirty="0" err="1"/>
              <a:t>Великі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</a:t>
            </a:r>
            <a:r>
              <a:rPr lang="ru-RU" sz="1400" dirty="0" err="1"/>
              <a:t>надходять</a:t>
            </a:r>
            <a:r>
              <a:rPr lang="ru-RU" sz="1400" dirty="0"/>
              <a:t> з </a:t>
            </a:r>
            <a:r>
              <a:rPr lang="ru-RU" sz="1400" dirty="0" err="1"/>
              <a:t>безлічі</a:t>
            </a:r>
            <a:r>
              <a:rPr lang="ru-RU" sz="1400" dirty="0"/>
              <a:t> </a:t>
            </a:r>
            <a:r>
              <a:rPr lang="ru-RU" sz="1400" dirty="0" err="1"/>
              <a:t>різних</a:t>
            </a:r>
            <a:r>
              <a:rPr lang="ru-RU" sz="1400" dirty="0"/>
              <a:t> </a:t>
            </a:r>
            <a:r>
              <a:rPr lang="ru-RU" sz="1400" dirty="0" err="1"/>
              <a:t>джерел</a:t>
            </a:r>
            <a:r>
              <a:rPr lang="ru-RU" sz="1400" dirty="0"/>
              <a:t>, таких як </a:t>
            </a:r>
            <a:r>
              <a:rPr lang="ru-RU" sz="1400" dirty="0" err="1"/>
              <a:t>системи</a:t>
            </a:r>
            <a:r>
              <a:rPr lang="ru-RU" sz="1400" dirty="0"/>
              <a:t> </a:t>
            </a:r>
            <a:r>
              <a:rPr lang="ru-RU" sz="1400" dirty="0" err="1"/>
              <a:t>ділових</a:t>
            </a:r>
            <a:r>
              <a:rPr lang="ru-RU" sz="1400" dirty="0"/>
              <a:t> </a:t>
            </a:r>
            <a:r>
              <a:rPr lang="ru-RU" sz="1400" dirty="0" err="1"/>
              <a:t>операцій</a:t>
            </a:r>
            <a:r>
              <a:rPr lang="ru-RU" sz="1400" dirty="0"/>
              <a:t>, </a:t>
            </a:r>
            <a:r>
              <a:rPr lang="ru-RU" sz="1400" dirty="0" err="1"/>
              <a:t>бази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клієнтів</a:t>
            </a:r>
            <a:r>
              <a:rPr lang="ru-RU" sz="1400" dirty="0"/>
              <a:t>, </a:t>
            </a:r>
            <a:r>
              <a:rPr lang="ru-RU" sz="1400" dirty="0" err="1"/>
              <a:t>медичні</a:t>
            </a:r>
            <a:r>
              <a:rPr lang="ru-RU" sz="1400" dirty="0"/>
              <a:t> записи, </a:t>
            </a:r>
            <a:r>
              <a:rPr lang="ru-RU" sz="1400" dirty="0" err="1"/>
              <a:t>журнали</a:t>
            </a:r>
            <a:r>
              <a:rPr lang="ru-RU" sz="1400" dirty="0"/>
              <a:t> </a:t>
            </a:r>
            <a:r>
              <a:rPr lang="ru-RU" sz="1400" dirty="0" err="1"/>
              <a:t>кліків</a:t>
            </a:r>
            <a:r>
              <a:rPr lang="ru-RU" sz="1400" dirty="0"/>
              <a:t> в </a:t>
            </a:r>
            <a:r>
              <a:rPr lang="ru-RU" sz="1400" dirty="0" err="1"/>
              <a:t>Інтернеті</a:t>
            </a:r>
            <a:r>
              <a:rPr lang="ru-RU" sz="1400" dirty="0"/>
              <a:t>, </a:t>
            </a:r>
            <a:r>
              <a:rPr lang="ru-RU" sz="1400" dirty="0" err="1"/>
              <a:t>мобільні</a:t>
            </a:r>
            <a:r>
              <a:rPr lang="ru-RU" sz="1400" dirty="0"/>
              <a:t> </a:t>
            </a:r>
            <a:r>
              <a:rPr lang="ru-RU" sz="1400" dirty="0" err="1"/>
              <a:t>додатки</a:t>
            </a:r>
            <a:r>
              <a:rPr lang="ru-RU" sz="1400" dirty="0"/>
              <a:t>, </a:t>
            </a:r>
            <a:r>
              <a:rPr lang="ru-RU" sz="1400" dirty="0" err="1"/>
              <a:t>соціальні</a:t>
            </a:r>
            <a:r>
              <a:rPr lang="ru-RU" sz="1400" dirty="0"/>
              <a:t> </a:t>
            </a:r>
            <a:r>
              <a:rPr lang="ru-RU" sz="1400" dirty="0" err="1"/>
              <a:t>мережі</a:t>
            </a:r>
            <a:r>
              <a:rPr lang="ru-RU" sz="1400" dirty="0"/>
              <a:t>, </a:t>
            </a:r>
            <a:r>
              <a:rPr lang="ru-RU" sz="1400" dirty="0" err="1"/>
              <a:t>сховища</a:t>
            </a:r>
            <a:r>
              <a:rPr lang="ru-RU" sz="1400" dirty="0"/>
              <a:t> </a:t>
            </a:r>
            <a:r>
              <a:rPr lang="ru-RU" sz="1400" dirty="0" err="1"/>
              <a:t>наукових</a:t>
            </a:r>
            <a:r>
              <a:rPr lang="ru-RU" sz="1400" dirty="0"/>
              <a:t> </a:t>
            </a:r>
            <a:r>
              <a:rPr lang="ru-RU" sz="1400" dirty="0" err="1"/>
              <a:t>досліджень</a:t>
            </a:r>
            <a:r>
              <a:rPr lang="ru-RU" sz="1400" dirty="0"/>
              <a:t>, </a:t>
            </a:r>
            <a:r>
              <a:rPr lang="ru-RU" sz="1400" dirty="0" err="1"/>
              <a:t>машинно</a:t>
            </a:r>
            <a:r>
              <a:rPr lang="ru-RU" sz="1400" dirty="0"/>
              <a:t> </a:t>
            </a:r>
            <a:r>
              <a:rPr lang="ru-RU" sz="1400" dirty="0" err="1"/>
              <a:t>генеровані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та датчики </a:t>
            </a:r>
            <a:r>
              <a:rPr lang="ru-RU" sz="1400" dirty="0" err="1"/>
              <a:t>даних</a:t>
            </a:r>
            <a:r>
              <a:rPr lang="ru-RU" sz="1400" dirty="0"/>
              <a:t> в реальному </a:t>
            </a:r>
            <a:r>
              <a:rPr lang="ru-RU" sz="1400" dirty="0" err="1"/>
              <a:t>часі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використовуються</a:t>
            </a:r>
            <a:r>
              <a:rPr lang="ru-RU" sz="1400" dirty="0"/>
              <a:t> в </a:t>
            </a:r>
            <a:r>
              <a:rPr lang="ru-RU" sz="1400" dirty="0" err="1"/>
              <a:t>Інтернеті</a:t>
            </a:r>
            <a:r>
              <a:rPr lang="ru-RU" sz="1400" dirty="0"/>
              <a:t> речей (</a:t>
            </a:r>
            <a:r>
              <a:rPr lang="ru-RU" sz="1400" dirty="0" err="1">
                <a:hlinkClick r:id="rId2"/>
              </a:rPr>
              <a:t>що</a:t>
            </a:r>
            <a:r>
              <a:rPr lang="ru-RU" sz="1400" dirty="0">
                <a:hlinkClick r:id="rId2"/>
              </a:rPr>
              <a:t> </a:t>
            </a:r>
            <a:r>
              <a:rPr lang="ru-RU" sz="1400" dirty="0" err="1">
                <a:hlinkClick r:id="rId2"/>
              </a:rPr>
              <a:t>таке</a:t>
            </a:r>
            <a:r>
              <a:rPr lang="ru-RU" sz="1400" dirty="0">
                <a:hlinkClick r:id="rId2"/>
              </a:rPr>
              <a:t> </a:t>
            </a:r>
            <a:r>
              <a:rPr lang="ru-RU" sz="1400" dirty="0" err="1">
                <a:hlinkClick r:id="rId2"/>
              </a:rPr>
              <a:t>інтернет</a:t>
            </a:r>
            <a:r>
              <a:rPr lang="ru-RU" sz="1400" dirty="0">
                <a:hlinkClick r:id="rId2"/>
              </a:rPr>
              <a:t> речей</a:t>
            </a:r>
            <a:r>
              <a:rPr lang="ru-RU" sz="1400" dirty="0"/>
              <a:t>). </a:t>
            </a:r>
          </a:p>
          <a:p>
            <a:r>
              <a:rPr lang="ru-RU" sz="1400" dirty="0" err="1"/>
              <a:t>Дані</a:t>
            </a:r>
            <a:r>
              <a:rPr lang="ru-RU" sz="1400" dirty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залишатися</a:t>
            </a:r>
            <a:r>
              <a:rPr lang="ru-RU" sz="1400" dirty="0"/>
              <a:t> в </a:t>
            </a:r>
            <a:r>
              <a:rPr lang="ru-RU" sz="1400" dirty="0" err="1"/>
              <a:t>необробленому</a:t>
            </a:r>
            <a:r>
              <a:rPr lang="ru-RU" sz="1400" dirty="0"/>
              <a:t> </a:t>
            </a:r>
            <a:r>
              <a:rPr lang="ru-RU" sz="1400" dirty="0" err="1"/>
              <a:t>вигляді</a:t>
            </a:r>
            <a:r>
              <a:rPr lang="ru-RU" sz="1400" dirty="0"/>
              <a:t> в системах великих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попередньо</a:t>
            </a:r>
            <a:r>
              <a:rPr lang="ru-RU" sz="1400" dirty="0"/>
              <a:t> </a:t>
            </a:r>
            <a:r>
              <a:rPr lang="ru-RU" sz="1400" dirty="0" err="1"/>
              <a:t>оброблятися</a:t>
            </a:r>
            <a:r>
              <a:rPr lang="ru-RU" sz="1400" dirty="0"/>
              <a:t>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інструментів</a:t>
            </a:r>
            <a:r>
              <a:rPr lang="ru-RU" sz="1400" dirty="0"/>
              <a:t> </a:t>
            </a:r>
            <a:r>
              <a:rPr lang="ru-RU" sz="1400" dirty="0" err="1"/>
              <a:t>інтелектуального</a:t>
            </a:r>
            <a:r>
              <a:rPr lang="ru-RU" sz="1400" dirty="0"/>
              <a:t> </a:t>
            </a:r>
            <a:r>
              <a:rPr lang="ru-RU" sz="1400" dirty="0" err="1"/>
              <a:t>аналізу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 </a:t>
            </a:r>
            <a:r>
              <a:rPr lang="ru-RU" sz="1400" dirty="0" err="1"/>
              <a:t>програмного</a:t>
            </a:r>
            <a:r>
              <a:rPr lang="ru-RU" sz="1400" dirty="0"/>
              <a:t> </a:t>
            </a:r>
            <a:r>
              <a:rPr lang="ru-RU" sz="1400" dirty="0" err="1"/>
              <a:t>забезпечення</a:t>
            </a:r>
            <a:r>
              <a:rPr lang="ru-RU" sz="1400" dirty="0"/>
              <a:t> для того, </a:t>
            </a:r>
            <a:r>
              <a:rPr lang="ru-RU" sz="1400" dirty="0" err="1"/>
              <a:t>щоб</a:t>
            </a:r>
            <a:r>
              <a:rPr lang="ru-RU" sz="1400" dirty="0"/>
              <a:t> вони стали </a:t>
            </a:r>
            <a:r>
              <a:rPr lang="ru-RU" sz="1400" dirty="0" err="1"/>
              <a:t>готові</a:t>
            </a:r>
            <a:r>
              <a:rPr lang="ru-RU" sz="1400" dirty="0"/>
              <a:t> до конкретного </a:t>
            </a:r>
            <a:r>
              <a:rPr lang="ru-RU" sz="1400" dirty="0" err="1"/>
              <a:t>використання</a:t>
            </a:r>
            <a:r>
              <a:rPr lang="ru-RU" sz="1400" dirty="0"/>
              <a:t> в </a:t>
            </a:r>
            <a:r>
              <a:rPr lang="ru-RU" sz="1400" dirty="0" err="1"/>
              <a:t>аналітиці</a:t>
            </a:r>
            <a:r>
              <a:rPr lang="ru-RU" sz="1400" dirty="0"/>
              <a:t>.  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70663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ru-RU" sz="1400" dirty="0" err="1"/>
              <a:t>Приклади</a:t>
            </a:r>
            <a:r>
              <a:rPr lang="ru-RU" sz="1400" dirty="0"/>
              <a:t> </a:t>
            </a:r>
            <a:r>
              <a:rPr lang="en-US" sz="1400" dirty="0"/>
              <a:t>Big Data:</a:t>
            </a:r>
          </a:p>
          <a:p>
            <a:r>
              <a:rPr lang="en-US" sz="1400" dirty="0"/>
              <a:t>                   </a:t>
            </a:r>
            <a:r>
              <a:rPr lang="ru-RU" sz="1400" b="1" dirty="0" err="1"/>
              <a:t>Порівняльний</a:t>
            </a:r>
            <a:r>
              <a:rPr lang="ru-RU" sz="1400" b="1" dirty="0"/>
              <a:t> </a:t>
            </a:r>
            <a:r>
              <a:rPr lang="ru-RU" sz="1400" b="1" dirty="0" err="1"/>
              <a:t>аналіз</a:t>
            </a:r>
            <a:r>
              <a:rPr lang="ru-RU" sz="1400" b="1" dirty="0"/>
              <a:t>. </a:t>
            </a:r>
            <a:r>
              <a:rPr lang="ru-RU" sz="1400" dirty="0" err="1"/>
              <a:t>Включає</a:t>
            </a:r>
            <a:r>
              <a:rPr lang="ru-RU" sz="1400" dirty="0"/>
              <a:t> </a:t>
            </a:r>
            <a:r>
              <a:rPr lang="ru-RU" sz="1400" dirty="0" err="1"/>
              <a:t>вивчення</a:t>
            </a:r>
            <a:r>
              <a:rPr lang="ru-RU" sz="1400" dirty="0"/>
              <a:t> </a:t>
            </a:r>
            <a:r>
              <a:rPr lang="ru-RU" sz="1400" dirty="0" err="1"/>
              <a:t>показників</a:t>
            </a:r>
            <a:r>
              <a:rPr lang="ru-RU" sz="1400" dirty="0"/>
              <a:t> </a:t>
            </a:r>
            <a:r>
              <a:rPr lang="ru-RU" sz="1400" dirty="0" err="1"/>
              <a:t>поведінки</a:t>
            </a:r>
            <a:r>
              <a:rPr lang="ru-RU" sz="1400" dirty="0"/>
              <a:t> </a:t>
            </a:r>
            <a:r>
              <a:rPr lang="ru-RU" sz="1400" dirty="0" err="1"/>
              <a:t>користувачів</a:t>
            </a:r>
            <a:r>
              <a:rPr lang="ru-RU" sz="1400" dirty="0"/>
              <a:t> та </a:t>
            </a:r>
            <a:r>
              <a:rPr lang="ru-RU" sz="1400" dirty="0" err="1"/>
              <a:t>спостереження</a:t>
            </a:r>
            <a:r>
              <a:rPr lang="ru-RU" sz="1400" dirty="0"/>
              <a:t> за </a:t>
            </a:r>
            <a:r>
              <a:rPr lang="ru-RU" sz="1400" dirty="0" err="1"/>
              <a:t>діями</a:t>
            </a:r>
            <a:r>
              <a:rPr lang="ru-RU" sz="1400" dirty="0"/>
              <a:t> </a:t>
            </a:r>
            <a:r>
              <a:rPr lang="ru-RU" sz="1400" dirty="0" err="1"/>
              <a:t>клієнтів</a:t>
            </a:r>
            <a:r>
              <a:rPr lang="ru-RU" sz="1400" dirty="0"/>
              <a:t> у реальному </a:t>
            </a:r>
            <a:r>
              <a:rPr lang="ru-RU" sz="1400" dirty="0" err="1"/>
              <a:t>часі</a:t>
            </a:r>
            <a:r>
              <a:rPr lang="ru-RU" sz="1400" dirty="0"/>
              <a:t> з метою </a:t>
            </a:r>
            <a:r>
              <a:rPr lang="ru-RU" sz="1400" dirty="0" err="1"/>
              <a:t>порівняння</a:t>
            </a:r>
            <a:r>
              <a:rPr lang="ru-RU" sz="1400" dirty="0"/>
              <a:t> </a:t>
            </a:r>
            <a:r>
              <a:rPr lang="ru-RU" sz="1400" dirty="0" err="1"/>
              <a:t>продуктів</a:t>
            </a:r>
            <a:r>
              <a:rPr lang="ru-RU" sz="1400" dirty="0"/>
              <a:t>, </a:t>
            </a:r>
            <a:r>
              <a:rPr lang="ru-RU" sz="1400" dirty="0" err="1"/>
              <a:t>послуг</a:t>
            </a:r>
            <a:r>
              <a:rPr lang="ru-RU" sz="1400" dirty="0"/>
              <a:t> та авторитету </a:t>
            </a:r>
            <a:r>
              <a:rPr lang="ru-RU" sz="1400" dirty="0" err="1"/>
              <a:t>однієї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 з продуктами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конкурентів</a:t>
            </a:r>
            <a:r>
              <a:rPr lang="ru-RU" sz="1400" dirty="0"/>
              <a:t>   </a:t>
            </a:r>
          </a:p>
          <a:p>
            <a:r>
              <a:rPr lang="ru-RU" sz="1400" dirty="0"/>
              <a:t>                   </a:t>
            </a:r>
            <a:r>
              <a:rPr lang="ru-RU" sz="1400" b="1" dirty="0" err="1"/>
              <a:t>Відстеження</a:t>
            </a:r>
            <a:r>
              <a:rPr lang="ru-RU" sz="1400" b="1" dirty="0"/>
              <a:t> </a:t>
            </a:r>
            <a:r>
              <a:rPr lang="ru-RU" sz="1400" b="1" dirty="0" err="1"/>
              <a:t>соціальних</a:t>
            </a:r>
            <a:r>
              <a:rPr lang="ru-RU" sz="1400" b="1" dirty="0"/>
              <a:t> мереж. 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інформація</a:t>
            </a:r>
            <a:r>
              <a:rPr lang="ru-RU" sz="1400" dirty="0"/>
              <a:t> про те, </a:t>
            </a:r>
            <a:r>
              <a:rPr lang="ru-RU" sz="1400" dirty="0" err="1"/>
              <a:t>що</a:t>
            </a:r>
            <a:r>
              <a:rPr lang="ru-RU" sz="1400" dirty="0"/>
              <a:t> люди </a:t>
            </a:r>
            <a:r>
              <a:rPr lang="ru-RU" sz="1400" dirty="0" err="1"/>
              <a:t>говорять</a:t>
            </a:r>
            <a:r>
              <a:rPr lang="ru-RU" sz="1400" dirty="0"/>
              <a:t> у </a:t>
            </a:r>
            <a:r>
              <a:rPr lang="ru-RU" sz="1400" dirty="0" err="1"/>
              <a:t>соціальних</a:t>
            </a:r>
            <a:r>
              <a:rPr lang="ru-RU" sz="1400" dirty="0"/>
              <a:t> мережах про </a:t>
            </a:r>
            <a:r>
              <a:rPr lang="ru-RU" sz="1400" dirty="0" err="1"/>
              <a:t>конкретний</a:t>
            </a:r>
            <a:r>
              <a:rPr lang="ru-RU" sz="1400" dirty="0"/>
              <a:t> </a:t>
            </a:r>
            <a:r>
              <a:rPr lang="ru-RU" sz="1400" dirty="0" err="1"/>
              <a:t>бізнес</a:t>
            </a:r>
            <a:r>
              <a:rPr lang="ru-RU" sz="1400" dirty="0"/>
              <a:t> </a:t>
            </a:r>
            <a:r>
              <a:rPr lang="ru-RU" sz="1400" dirty="0" err="1"/>
              <a:t>чи</a:t>
            </a:r>
            <a:r>
              <a:rPr lang="ru-RU" sz="1400" dirty="0"/>
              <a:t> товар. </a:t>
            </a:r>
            <a:r>
              <a:rPr lang="ru-RU" sz="1400" dirty="0" err="1"/>
              <a:t>Ці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 бути </a:t>
            </a:r>
            <a:r>
              <a:rPr lang="ru-RU" sz="1400" dirty="0" err="1"/>
              <a:t>використані</a:t>
            </a:r>
            <a:r>
              <a:rPr lang="ru-RU" sz="1400" dirty="0"/>
              <a:t>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допомогти</a:t>
            </a:r>
            <a:r>
              <a:rPr lang="ru-RU" sz="1400" dirty="0"/>
              <a:t> </a:t>
            </a:r>
            <a:r>
              <a:rPr lang="ru-RU" sz="1400" dirty="0" err="1"/>
              <a:t>визначити</a:t>
            </a:r>
            <a:r>
              <a:rPr lang="ru-RU" sz="1400" dirty="0"/>
              <a:t> </a:t>
            </a:r>
            <a:r>
              <a:rPr lang="ru-RU" sz="1400" dirty="0" err="1"/>
              <a:t>цільову</a:t>
            </a:r>
            <a:r>
              <a:rPr lang="ru-RU" sz="1400" dirty="0"/>
              <a:t> </a:t>
            </a:r>
            <a:r>
              <a:rPr lang="ru-RU" sz="1400" dirty="0" err="1"/>
              <a:t>аудиторію</a:t>
            </a:r>
            <a:r>
              <a:rPr lang="ru-RU" sz="1400" dirty="0"/>
              <a:t> для </a:t>
            </a:r>
            <a:r>
              <a:rPr lang="ru-RU" sz="1400" dirty="0" err="1"/>
              <a:t>маркетингових</a:t>
            </a:r>
            <a:r>
              <a:rPr lang="ru-RU" sz="1400" dirty="0"/>
              <a:t> </a:t>
            </a:r>
            <a:r>
              <a:rPr lang="ru-RU" sz="1400" dirty="0" err="1"/>
              <a:t>кампаній</a:t>
            </a:r>
            <a:r>
              <a:rPr lang="ru-RU" sz="1400" dirty="0"/>
              <a:t>. </a:t>
            </a:r>
          </a:p>
          <a:p>
            <a:r>
              <a:rPr lang="ru-RU" sz="1400" dirty="0"/>
              <a:t>                   </a:t>
            </a:r>
            <a:r>
              <a:rPr lang="ru-RU" sz="1400" b="1" dirty="0" err="1"/>
              <a:t>Маркетинговий</a:t>
            </a:r>
            <a:r>
              <a:rPr lang="ru-RU" sz="1400" b="1" dirty="0"/>
              <a:t> </a:t>
            </a:r>
            <a:r>
              <a:rPr lang="ru-RU" sz="1400" b="1" dirty="0" err="1"/>
              <a:t>аналіз</a:t>
            </a:r>
            <a:r>
              <a:rPr lang="ru-RU" sz="1400" b="1" dirty="0"/>
              <a:t>. </a:t>
            </a:r>
            <a:r>
              <a:rPr lang="ru-RU" sz="1400" dirty="0" err="1"/>
              <a:t>Сюди</a:t>
            </a:r>
            <a:r>
              <a:rPr lang="ru-RU" sz="1400" dirty="0"/>
              <a:t> входить </a:t>
            </a:r>
            <a:r>
              <a:rPr lang="ru-RU" sz="1400" dirty="0" err="1"/>
              <a:t>інформація</a:t>
            </a:r>
            <a:r>
              <a:rPr lang="ru-RU" sz="1400" dirty="0"/>
              <a:t>, яка </a:t>
            </a:r>
            <a:r>
              <a:rPr lang="ru-RU" sz="1400" dirty="0" err="1"/>
              <a:t>може</a:t>
            </a:r>
            <a:r>
              <a:rPr lang="ru-RU" sz="1400" dirty="0"/>
              <a:t> бути </a:t>
            </a:r>
            <a:r>
              <a:rPr lang="ru-RU" sz="1400" dirty="0" err="1"/>
              <a:t>використана</a:t>
            </a:r>
            <a:r>
              <a:rPr lang="ru-RU" sz="1400" dirty="0"/>
              <a:t> для </a:t>
            </a:r>
            <a:r>
              <a:rPr lang="ru-RU" sz="1400" dirty="0" err="1"/>
              <a:t>просування</a:t>
            </a:r>
            <a:r>
              <a:rPr lang="ru-RU" sz="1400" dirty="0"/>
              <a:t> </a:t>
            </a:r>
            <a:r>
              <a:rPr lang="ru-RU" sz="1400" dirty="0" err="1"/>
              <a:t>нових</a:t>
            </a:r>
            <a:r>
              <a:rPr lang="ru-RU" sz="1400" dirty="0"/>
              <a:t> </a:t>
            </a:r>
            <a:r>
              <a:rPr lang="ru-RU" sz="1400" dirty="0" err="1"/>
              <a:t>продуктів</a:t>
            </a:r>
            <a:r>
              <a:rPr lang="ru-RU" sz="1400" dirty="0"/>
              <a:t>, </a:t>
            </a:r>
            <a:r>
              <a:rPr lang="ru-RU" sz="1400" dirty="0" err="1"/>
              <a:t>послуг</a:t>
            </a:r>
            <a:r>
              <a:rPr lang="ru-RU" sz="1400" dirty="0"/>
              <a:t> та </a:t>
            </a:r>
            <a:r>
              <a:rPr lang="ru-RU" sz="1400" dirty="0" err="1"/>
              <a:t>ініціатив</a:t>
            </a:r>
            <a:r>
              <a:rPr lang="ru-RU" sz="1400" dirty="0"/>
              <a:t>. </a:t>
            </a:r>
          </a:p>
          <a:p>
            <a:r>
              <a:rPr lang="ru-RU" sz="1400" dirty="0"/>
              <a:t>                   </a:t>
            </a:r>
            <a:r>
              <a:rPr lang="ru-RU" sz="1400" b="1" dirty="0" err="1"/>
              <a:t>Аналіз</a:t>
            </a:r>
            <a:r>
              <a:rPr lang="ru-RU" sz="1400" b="1" dirty="0"/>
              <a:t> </a:t>
            </a:r>
            <a:r>
              <a:rPr lang="ru-RU" sz="1400" b="1" dirty="0" err="1"/>
              <a:t>задоволеності</a:t>
            </a:r>
            <a:r>
              <a:rPr lang="ru-RU" sz="1400" b="1" dirty="0"/>
              <a:t> </a:t>
            </a:r>
            <a:r>
              <a:rPr lang="ru-RU" sz="1400" b="1" dirty="0" err="1"/>
              <a:t>споживачів</a:t>
            </a:r>
            <a:r>
              <a:rPr lang="ru-RU" sz="1400" b="1" dirty="0"/>
              <a:t> та </a:t>
            </a:r>
            <a:r>
              <a:rPr lang="ru-RU" sz="1400" b="1" dirty="0" err="1"/>
              <a:t>їх</a:t>
            </a:r>
            <a:r>
              <a:rPr lang="ru-RU" sz="1400" b="1" dirty="0"/>
              <a:t> </a:t>
            </a:r>
            <a:r>
              <a:rPr lang="ru-RU" sz="1400" b="1" dirty="0" err="1"/>
              <a:t>настроїв</a:t>
            </a:r>
            <a:r>
              <a:rPr lang="ru-RU" sz="1400" b="1" dirty="0"/>
              <a:t>. </a:t>
            </a:r>
            <a:r>
              <a:rPr lang="ru-RU" sz="1400" dirty="0"/>
              <a:t>Вся </a:t>
            </a:r>
            <a:r>
              <a:rPr lang="ru-RU" sz="1400" dirty="0" err="1"/>
              <a:t>зібрана</a:t>
            </a:r>
            <a:r>
              <a:rPr lang="ru-RU" sz="1400" dirty="0"/>
              <a:t> </a:t>
            </a:r>
            <a:r>
              <a:rPr lang="ru-RU" sz="1400" dirty="0" err="1"/>
              <a:t>інформація</a:t>
            </a:r>
            <a:r>
              <a:rPr lang="ru-RU" sz="1400" dirty="0"/>
              <a:t>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показати</a:t>
            </a:r>
            <a:r>
              <a:rPr lang="ru-RU" sz="1400" dirty="0"/>
              <a:t>, як </a:t>
            </a:r>
            <a:r>
              <a:rPr lang="ru-RU" sz="1400" dirty="0" err="1"/>
              <a:t>клієнти</a:t>
            </a:r>
            <a:r>
              <a:rPr lang="ru-RU" sz="1400" dirty="0"/>
              <a:t> </a:t>
            </a:r>
            <a:r>
              <a:rPr lang="ru-RU" sz="1400" dirty="0" err="1"/>
              <a:t>ставляться</a:t>
            </a:r>
            <a:r>
              <a:rPr lang="ru-RU" sz="1400" dirty="0"/>
              <a:t> до </a:t>
            </a:r>
            <a:r>
              <a:rPr lang="ru-RU" sz="1400" dirty="0" err="1"/>
              <a:t>компанії</a:t>
            </a:r>
            <a:r>
              <a:rPr lang="ru-RU" sz="1400" dirty="0"/>
              <a:t> </a:t>
            </a:r>
            <a:r>
              <a:rPr lang="ru-RU" sz="1400" dirty="0" err="1"/>
              <a:t>чи</a:t>
            </a:r>
            <a:r>
              <a:rPr lang="ru-RU" sz="1400" dirty="0"/>
              <a:t> бренду, як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зберегти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лояльність</a:t>
            </a:r>
            <a:r>
              <a:rPr lang="ru-RU" sz="1400" dirty="0"/>
              <a:t> до бренду та як </a:t>
            </a:r>
            <a:r>
              <a:rPr lang="ru-RU" sz="1400" dirty="0" err="1"/>
              <a:t>покращити</a:t>
            </a:r>
            <a:r>
              <a:rPr lang="ru-RU" sz="1400" dirty="0"/>
              <a:t> </a:t>
            </a:r>
            <a:r>
              <a:rPr lang="ru-RU" sz="1400" dirty="0" err="1"/>
              <a:t>зусилля</a:t>
            </a:r>
            <a:r>
              <a:rPr lang="ru-RU" sz="1400" dirty="0"/>
              <a:t> </a:t>
            </a:r>
            <a:r>
              <a:rPr lang="ru-RU" sz="1400" dirty="0" err="1"/>
              <a:t>щодо</a:t>
            </a:r>
            <a:r>
              <a:rPr lang="ru-RU" sz="1400" dirty="0"/>
              <a:t> </a:t>
            </a:r>
            <a:r>
              <a:rPr lang="ru-RU" sz="1400" dirty="0" err="1"/>
              <a:t>обслуговування</a:t>
            </a:r>
            <a:r>
              <a:rPr lang="ru-RU" sz="1400" dirty="0"/>
              <a:t> </a:t>
            </a:r>
            <a:r>
              <a:rPr lang="ru-RU" sz="1400" dirty="0" err="1"/>
              <a:t>клієнтів</a:t>
            </a:r>
            <a:r>
              <a:rPr lang="ru-RU" sz="1400" dirty="0"/>
              <a:t>.</a:t>
            </a:r>
            <a:r>
              <a:rPr lang="ru-RU" sz="1400" b="1" dirty="0"/>
              <a:t> </a:t>
            </a:r>
            <a:r>
              <a:rPr lang="ru-RU" sz="1400" dirty="0"/>
              <a:t> </a:t>
            </a:r>
          </a:p>
          <a:p>
            <a:r>
              <a:rPr lang="ru-RU" sz="1400" b="1" dirty="0" err="1"/>
              <a:t>Детальний</a:t>
            </a:r>
            <a:r>
              <a:rPr lang="ru-RU" sz="1400" b="1" dirty="0"/>
              <a:t> </a:t>
            </a:r>
            <a:r>
              <a:rPr lang="ru-RU" sz="1400" b="1" dirty="0" err="1"/>
              <a:t>опис</a:t>
            </a:r>
            <a:r>
              <a:rPr lang="ru-RU" sz="1400" b="1" dirty="0"/>
              <a:t> характеристик </a:t>
            </a:r>
            <a:r>
              <a:rPr lang="en-US" sz="1400" b="1" dirty="0"/>
              <a:t>Big Data</a:t>
            </a:r>
          </a:p>
          <a:p>
            <a:r>
              <a:rPr lang="ru-RU" sz="1400" b="1" dirty="0" err="1"/>
              <a:t>Обсяг</a:t>
            </a:r>
            <a:endParaRPr lang="ru-RU" sz="1400" b="1" dirty="0"/>
          </a:p>
          <a:p>
            <a:r>
              <a:rPr lang="ru-RU" sz="1400" b="1" dirty="0" err="1"/>
              <a:t>Обсяг</a:t>
            </a:r>
            <a:r>
              <a:rPr lang="ru-RU" sz="1400" dirty="0"/>
              <a:t> є </a:t>
            </a:r>
            <a:r>
              <a:rPr lang="ru-RU" sz="1400" dirty="0" err="1"/>
              <a:t>найбільш</a:t>
            </a:r>
            <a:r>
              <a:rPr lang="ru-RU" sz="1400" dirty="0"/>
              <a:t> часто </a:t>
            </a:r>
            <a:r>
              <a:rPr lang="ru-RU" sz="1400" dirty="0" err="1"/>
              <a:t>цитованою</a:t>
            </a:r>
            <a:r>
              <a:rPr lang="ru-RU" sz="1400" dirty="0"/>
              <a:t> характеристикою великих </a:t>
            </a:r>
            <a:r>
              <a:rPr lang="ru-RU" sz="1400" dirty="0" err="1"/>
              <a:t>даних</a:t>
            </a:r>
            <a:r>
              <a:rPr lang="ru-RU" sz="1400" dirty="0"/>
              <a:t>. </a:t>
            </a:r>
          </a:p>
          <a:p>
            <a:r>
              <a:rPr lang="ru-RU" sz="1400" dirty="0" err="1"/>
              <a:t>Говорячи</a:t>
            </a:r>
            <a:r>
              <a:rPr lang="ru-RU" sz="1400" dirty="0"/>
              <a:t> про те,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таке</a:t>
            </a:r>
            <a:r>
              <a:rPr lang="ru-RU" sz="1400" dirty="0"/>
              <a:t> </a:t>
            </a:r>
            <a:r>
              <a:rPr lang="en-US" sz="1400" dirty="0"/>
              <a:t>Big Data, </a:t>
            </a:r>
            <a:r>
              <a:rPr lang="ru-RU" sz="1400" dirty="0" err="1"/>
              <a:t>слід</a:t>
            </a:r>
            <a:r>
              <a:rPr lang="ru-RU" sz="1400" dirty="0"/>
              <a:t> </a:t>
            </a:r>
            <a:r>
              <a:rPr lang="ru-RU" sz="1400" dirty="0" err="1"/>
              <a:t>памятати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великі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–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сукупність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з </a:t>
            </a:r>
            <a:r>
              <a:rPr lang="ru-RU" sz="1400" dirty="0" err="1"/>
              <a:t>різних</a:t>
            </a:r>
            <a:r>
              <a:rPr lang="ru-RU" sz="1400" dirty="0"/>
              <a:t> </a:t>
            </a:r>
            <a:r>
              <a:rPr lang="ru-RU" sz="1400" dirty="0" err="1"/>
              <a:t>джерел</a:t>
            </a:r>
            <a:r>
              <a:rPr lang="ru-RU" sz="1400" dirty="0"/>
              <a:t>, </a:t>
            </a:r>
            <a:r>
              <a:rPr lang="ru-RU" sz="1400" dirty="0" err="1"/>
              <a:t>починаючи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чітко</a:t>
            </a:r>
            <a:r>
              <a:rPr lang="ru-RU" sz="1400" dirty="0"/>
              <a:t> </a:t>
            </a:r>
            <a:r>
              <a:rPr lang="ru-RU" sz="1400" dirty="0" err="1"/>
              <a:t>визначених</a:t>
            </a:r>
            <a:r>
              <a:rPr lang="ru-RU" sz="1400" dirty="0"/>
              <a:t> і </a:t>
            </a:r>
            <a:r>
              <a:rPr lang="ru-RU" sz="1400" dirty="0" err="1"/>
              <a:t>закінчуючи</a:t>
            </a:r>
            <a:r>
              <a:rPr lang="ru-RU" sz="1400" dirty="0"/>
              <a:t> </a:t>
            </a:r>
            <a:r>
              <a:rPr lang="ru-RU" sz="1400" dirty="0" err="1"/>
              <a:t>слабко</a:t>
            </a:r>
            <a:r>
              <a:rPr lang="ru-RU" sz="1400" dirty="0"/>
              <a:t> </a:t>
            </a:r>
            <a:r>
              <a:rPr lang="ru-RU" sz="1400" dirty="0" err="1"/>
              <a:t>визначеними</a:t>
            </a:r>
            <a:r>
              <a:rPr lang="ru-RU" sz="1400" dirty="0"/>
              <a:t>. Вони </a:t>
            </a:r>
            <a:r>
              <a:rPr lang="ru-RU" sz="1400" dirty="0" err="1"/>
              <a:t>походять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людських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машинних</a:t>
            </a:r>
            <a:r>
              <a:rPr lang="ru-RU" sz="1400" dirty="0"/>
              <a:t> </a:t>
            </a:r>
            <a:r>
              <a:rPr lang="ru-RU" sz="1400" dirty="0" err="1"/>
              <a:t>джерел</a:t>
            </a:r>
            <a:r>
              <a:rPr lang="ru-RU" sz="1400" dirty="0"/>
              <a:t>.</a:t>
            </a:r>
          </a:p>
          <a:p>
            <a:r>
              <a:rPr lang="ru-RU" sz="1400" dirty="0"/>
              <a:t> 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86496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 lnSpcReduction="10000"/>
          </a:bodyPr>
          <a:lstStyle/>
          <a:p>
            <a:r>
              <a:rPr lang="ru-RU" sz="1400" b="1" dirty="0" err="1"/>
              <a:t>Різноманітність</a:t>
            </a:r>
            <a:r>
              <a:rPr lang="ru-RU" sz="1400" b="1" dirty="0"/>
              <a:t> </a:t>
            </a:r>
            <a:r>
              <a:rPr lang="ru-RU" sz="1400" b="1" dirty="0" err="1"/>
              <a:t>даних</a:t>
            </a:r>
            <a:endParaRPr lang="ru-RU" sz="1400" b="1" dirty="0"/>
          </a:p>
          <a:p>
            <a:r>
              <a:rPr lang="en-US" sz="1400" dirty="0"/>
              <a:t>Big Data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охоплюють</a:t>
            </a:r>
            <a:r>
              <a:rPr lang="ru-RU" sz="1400" dirty="0"/>
              <a:t> широкий спектр </a:t>
            </a:r>
            <a:r>
              <a:rPr lang="ru-RU" sz="1400" dirty="0" err="1"/>
              <a:t>типів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, </a:t>
            </a:r>
            <a:r>
              <a:rPr lang="ru-RU" sz="1400" dirty="0" err="1"/>
              <a:t>включаючи</a:t>
            </a:r>
            <a:r>
              <a:rPr lang="ru-RU" sz="1400" dirty="0"/>
              <a:t> </a:t>
            </a:r>
            <a:r>
              <a:rPr lang="ru-RU" sz="1400" dirty="0" err="1"/>
              <a:t>наступні</a:t>
            </a:r>
            <a:r>
              <a:rPr lang="ru-RU" sz="1400" dirty="0"/>
              <a:t>:</a:t>
            </a:r>
          </a:p>
          <a:p>
            <a:r>
              <a:rPr lang="ru-RU" sz="1400" dirty="0"/>
              <a:t>                   </a:t>
            </a:r>
            <a:r>
              <a:rPr lang="ru-RU" sz="1400" dirty="0" err="1"/>
              <a:t>структуровані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в базах </a:t>
            </a:r>
            <a:r>
              <a:rPr lang="ru-RU" sz="1400" dirty="0" err="1"/>
              <a:t>даних</a:t>
            </a:r>
            <a:r>
              <a:rPr lang="ru-RU" sz="1400" dirty="0"/>
              <a:t> та </a:t>
            </a:r>
            <a:r>
              <a:rPr lang="ru-RU" sz="1400" dirty="0" err="1"/>
              <a:t>сховищах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 на </a:t>
            </a:r>
            <a:r>
              <a:rPr lang="ru-RU" sz="1400" dirty="0" err="1"/>
              <a:t>основі</a:t>
            </a:r>
            <a:r>
              <a:rPr lang="ru-RU" sz="1400" dirty="0"/>
              <a:t> </a:t>
            </a:r>
            <a:r>
              <a:rPr lang="ru-RU" sz="1400" dirty="0" err="1"/>
              <a:t>мови</a:t>
            </a:r>
            <a:r>
              <a:rPr lang="ru-RU" sz="1400" dirty="0"/>
              <a:t> </a:t>
            </a:r>
            <a:r>
              <a:rPr lang="ru-RU" sz="1400" dirty="0" err="1"/>
              <a:t>структурованих</a:t>
            </a:r>
            <a:r>
              <a:rPr lang="ru-RU" sz="1400" dirty="0"/>
              <a:t> </a:t>
            </a:r>
            <a:r>
              <a:rPr lang="ru-RU" sz="1400" dirty="0" err="1"/>
              <a:t>запитів</a:t>
            </a:r>
            <a:r>
              <a:rPr lang="ru-RU" sz="1400" dirty="0"/>
              <a:t> (</a:t>
            </a:r>
            <a:r>
              <a:rPr lang="en-US" sz="1400" dirty="0"/>
              <a:t>SQL);   </a:t>
            </a:r>
          </a:p>
          <a:p>
            <a:r>
              <a:rPr lang="en-US" sz="1400" dirty="0"/>
              <a:t>                   </a:t>
            </a:r>
            <a:r>
              <a:rPr lang="ru-RU" sz="1400" dirty="0" err="1"/>
              <a:t>неструктуровані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, </a:t>
            </a:r>
            <a:r>
              <a:rPr lang="ru-RU" sz="1400" dirty="0" err="1"/>
              <a:t>такі</a:t>
            </a:r>
            <a:r>
              <a:rPr lang="ru-RU" sz="1400" dirty="0"/>
              <a:t> як </a:t>
            </a:r>
            <a:r>
              <a:rPr lang="ru-RU" sz="1400" dirty="0" err="1"/>
              <a:t>текстові</a:t>
            </a:r>
            <a:r>
              <a:rPr lang="ru-RU" sz="1400" dirty="0"/>
              <a:t> та </a:t>
            </a:r>
            <a:r>
              <a:rPr lang="ru-RU" sz="1400" dirty="0" err="1"/>
              <a:t>файли</a:t>
            </a:r>
            <a:r>
              <a:rPr lang="ru-RU" sz="1400" dirty="0"/>
              <a:t> </a:t>
            </a:r>
            <a:r>
              <a:rPr lang="ru-RU" sz="1400" dirty="0" err="1"/>
              <a:t>документів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зберігаються</a:t>
            </a:r>
            <a:r>
              <a:rPr lang="ru-RU" sz="1400" dirty="0"/>
              <a:t> в кластерах </a:t>
            </a:r>
            <a:r>
              <a:rPr lang="en-US" sz="1400" dirty="0" err="1"/>
              <a:t>Hadoop</a:t>
            </a:r>
            <a:r>
              <a:rPr lang="en-US" sz="1400" dirty="0"/>
              <a:t> </a:t>
            </a:r>
            <a:r>
              <a:rPr lang="ru-RU" sz="1400" dirty="0" err="1"/>
              <a:t>або</a:t>
            </a:r>
            <a:r>
              <a:rPr lang="ru-RU" sz="1400" dirty="0"/>
              <a:t> системах баз </a:t>
            </a:r>
            <a:r>
              <a:rPr lang="ru-RU" sz="1400" dirty="0" err="1"/>
              <a:t>даних</a:t>
            </a:r>
            <a:r>
              <a:rPr lang="ru-RU" sz="1400" dirty="0"/>
              <a:t> </a:t>
            </a:r>
            <a:r>
              <a:rPr lang="en-US" sz="1400" dirty="0" err="1"/>
              <a:t>NoSQL</a:t>
            </a:r>
            <a:r>
              <a:rPr lang="en-US" sz="1400" dirty="0"/>
              <a:t>    </a:t>
            </a:r>
          </a:p>
          <a:p>
            <a:r>
              <a:rPr lang="en-US" sz="1400" dirty="0"/>
              <a:t>                   </a:t>
            </a:r>
            <a:r>
              <a:rPr lang="ru-RU" sz="1400" dirty="0" err="1"/>
              <a:t>напівструктуровані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, </a:t>
            </a:r>
            <a:r>
              <a:rPr lang="ru-RU" sz="1400" dirty="0" err="1"/>
              <a:t>такі</a:t>
            </a:r>
            <a:r>
              <a:rPr lang="ru-RU" sz="1400" dirty="0"/>
              <a:t> як </a:t>
            </a:r>
            <a:r>
              <a:rPr lang="ru-RU" sz="1400" dirty="0" err="1"/>
              <a:t>журнали</a:t>
            </a:r>
            <a:r>
              <a:rPr lang="ru-RU" sz="1400" dirty="0"/>
              <a:t> веб-сервера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потокові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з </a:t>
            </a:r>
            <a:r>
              <a:rPr lang="ru-RU" sz="1400" dirty="0" err="1"/>
              <a:t>датчиків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Всі</a:t>
            </a:r>
            <a:r>
              <a:rPr lang="ru-RU" sz="1400" dirty="0"/>
              <a:t> </a:t>
            </a:r>
            <a:r>
              <a:rPr lang="ru-RU" sz="1400" dirty="0" err="1"/>
              <a:t>різні</a:t>
            </a:r>
            <a:r>
              <a:rPr lang="ru-RU" sz="1400" dirty="0"/>
              <a:t> </a:t>
            </a:r>
            <a:r>
              <a:rPr lang="ru-RU" sz="1400" dirty="0" err="1"/>
              <a:t>типи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зберігати</a:t>
            </a:r>
            <a:r>
              <a:rPr lang="ru-RU" sz="1400" dirty="0"/>
              <a:t> разом в </a:t>
            </a:r>
            <a:r>
              <a:rPr lang="ru-RU" sz="1400" dirty="0" err="1"/>
              <a:t>озері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, яке, як правило, </a:t>
            </a:r>
            <a:r>
              <a:rPr lang="ru-RU" sz="1400" dirty="0" err="1"/>
              <a:t>базується</a:t>
            </a:r>
            <a:r>
              <a:rPr lang="ru-RU" sz="1400" dirty="0"/>
              <a:t> на </a:t>
            </a:r>
            <a:r>
              <a:rPr lang="en-US" sz="1400" dirty="0" err="1"/>
              <a:t>Hadoop</a:t>
            </a:r>
            <a:r>
              <a:rPr lang="en-US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 </a:t>
            </a:r>
            <a:r>
              <a:rPr lang="ru-RU" sz="1400" dirty="0" err="1"/>
              <a:t>службі</a:t>
            </a:r>
            <a:r>
              <a:rPr lang="ru-RU" sz="1400" dirty="0"/>
              <a:t> </a:t>
            </a:r>
            <a:r>
              <a:rPr lang="ru-RU" sz="1400" dirty="0" err="1"/>
              <a:t>зберігання</a:t>
            </a:r>
            <a:r>
              <a:rPr lang="ru-RU" sz="1400" dirty="0"/>
              <a:t> </a:t>
            </a:r>
            <a:r>
              <a:rPr lang="ru-RU" sz="1400" dirty="0" err="1"/>
              <a:t>хмарних</a:t>
            </a:r>
            <a:r>
              <a:rPr lang="ru-RU" sz="1400" dirty="0"/>
              <a:t> </a:t>
            </a:r>
            <a:r>
              <a:rPr lang="ru-RU" sz="1400" dirty="0" err="1"/>
              <a:t>об’єктів</a:t>
            </a:r>
            <a:r>
              <a:rPr lang="ru-RU" sz="1400" dirty="0"/>
              <a:t> (</a:t>
            </a:r>
            <a:r>
              <a:rPr lang="ru-RU" sz="1400" dirty="0" err="1">
                <a:hlinkClick r:id="rId2"/>
              </a:rPr>
              <a:t>що</a:t>
            </a:r>
            <a:r>
              <a:rPr lang="ru-RU" sz="1400" dirty="0">
                <a:hlinkClick r:id="rId2"/>
              </a:rPr>
              <a:t> </a:t>
            </a:r>
            <a:r>
              <a:rPr lang="ru-RU" sz="1400" dirty="0" err="1">
                <a:hlinkClick r:id="rId2"/>
              </a:rPr>
              <a:t>таке</a:t>
            </a:r>
            <a:r>
              <a:rPr lang="ru-RU" sz="1400" dirty="0">
                <a:hlinkClick r:id="rId2"/>
              </a:rPr>
              <a:t> </a:t>
            </a:r>
            <a:r>
              <a:rPr lang="ru-RU" sz="1400" dirty="0" err="1">
                <a:hlinkClick r:id="rId2"/>
              </a:rPr>
              <a:t>хмарні</a:t>
            </a:r>
            <a:r>
              <a:rPr lang="ru-RU" sz="1400" dirty="0">
                <a:hlinkClick r:id="rId2"/>
              </a:rPr>
              <a:t> </a:t>
            </a:r>
            <a:r>
              <a:rPr lang="ru-RU" sz="1400" dirty="0" err="1">
                <a:hlinkClick r:id="rId2"/>
              </a:rPr>
              <a:t>технології</a:t>
            </a:r>
            <a:r>
              <a:rPr lang="ru-RU" sz="1400" dirty="0"/>
              <a:t>). </a:t>
            </a:r>
          </a:p>
          <a:p>
            <a:r>
              <a:rPr lang="ru-RU" sz="1400" dirty="0" err="1"/>
              <a:t>Крім</a:t>
            </a:r>
            <a:r>
              <a:rPr lang="ru-RU" sz="1400" dirty="0"/>
              <a:t> того, </a:t>
            </a:r>
            <a:r>
              <a:rPr lang="ru-RU" sz="1400" dirty="0" err="1"/>
              <a:t>програми</a:t>
            </a:r>
            <a:r>
              <a:rPr lang="ru-RU" sz="1400" dirty="0"/>
              <a:t> для </a:t>
            </a:r>
            <a:r>
              <a:rPr lang="en-US" sz="1400" dirty="0"/>
              <a:t>Big Data </a:t>
            </a:r>
            <a:r>
              <a:rPr lang="ru-RU" sz="1400" dirty="0"/>
              <a:t>часто </a:t>
            </a:r>
            <a:r>
              <a:rPr lang="ru-RU" sz="1400" dirty="0" err="1"/>
              <a:t>містять</a:t>
            </a:r>
            <a:r>
              <a:rPr lang="ru-RU" sz="1400" dirty="0"/>
              <a:t> </a:t>
            </a:r>
            <a:r>
              <a:rPr lang="ru-RU" sz="1400" dirty="0" err="1"/>
              <a:t>кілька</a:t>
            </a:r>
            <a:r>
              <a:rPr lang="ru-RU" sz="1400" dirty="0"/>
              <a:t> </a:t>
            </a:r>
            <a:r>
              <a:rPr lang="ru-RU" sz="1400" dirty="0" err="1"/>
              <a:t>джерел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в </a:t>
            </a:r>
            <a:r>
              <a:rPr lang="ru-RU" sz="1400" dirty="0" err="1"/>
              <a:t>іншому</a:t>
            </a:r>
            <a:r>
              <a:rPr lang="ru-RU" sz="1400" dirty="0"/>
              <a:t> </a:t>
            </a:r>
            <a:r>
              <a:rPr lang="ru-RU" sz="1400" dirty="0" err="1"/>
              <a:t>випадку</a:t>
            </a:r>
            <a:r>
              <a:rPr lang="ru-RU" sz="1400" dirty="0"/>
              <a:t> не </a:t>
            </a:r>
            <a:r>
              <a:rPr lang="ru-RU" sz="1400" dirty="0" err="1"/>
              <a:t>можуть</a:t>
            </a:r>
            <a:r>
              <a:rPr lang="ru-RU" sz="1400" dirty="0"/>
              <a:t> бути </a:t>
            </a:r>
            <a:r>
              <a:rPr lang="ru-RU" sz="1400" dirty="0" err="1"/>
              <a:t>інтегровані</a:t>
            </a:r>
            <a:r>
              <a:rPr lang="ru-RU" sz="1400" dirty="0"/>
              <a:t>. </a:t>
            </a:r>
          </a:p>
          <a:p>
            <a:r>
              <a:rPr lang="ru-RU" sz="1400" dirty="0" err="1"/>
              <a:t>Наприклад</a:t>
            </a:r>
            <a:r>
              <a:rPr lang="ru-RU" sz="1400" dirty="0"/>
              <a:t>, проект </a:t>
            </a:r>
            <a:r>
              <a:rPr lang="ru-RU" sz="1400" dirty="0" err="1"/>
              <a:t>аналітики</a:t>
            </a:r>
            <a:r>
              <a:rPr lang="ru-RU" sz="1400" dirty="0"/>
              <a:t> великих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спробувати</a:t>
            </a:r>
            <a:r>
              <a:rPr lang="ru-RU" sz="1400" dirty="0"/>
              <a:t> </a:t>
            </a:r>
            <a:r>
              <a:rPr lang="ru-RU" sz="1400" dirty="0" err="1"/>
              <a:t>оцінити</a:t>
            </a:r>
            <a:r>
              <a:rPr lang="ru-RU" sz="1400" dirty="0"/>
              <a:t> </a:t>
            </a:r>
            <a:r>
              <a:rPr lang="ru-RU" sz="1400" dirty="0" err="1"/>
              <a:t>успіх</a:t>
            </a:r>
            <a:r>
              <a:rPr lang="ru-RU" sz="1400" dirty="0"/>
              <a:t> товару та </a:t>
            </a:r>
            <a:r>
              <a:rPr lang="ru-RU" sz="1400" dirty="0" err="1"/>
              <a:t>майбутні</a:t>
            </a:r>
            <a:r>
              <a:rPr lang="ru-RU" sz="1400" dirty="0"/>
              <a:t> </a:t>
            </a:r>
            <a:r>
              <a:rPr lang="ru-RU" sz="1400" dirty="0" err="1"/>
              <a:t>продажі</a:t>
            </a:r>
            <a:r>
              <a:rPr lang="ru-RU" sz="1400" dirty="0"/>
              <a:t>, </a:t>
            </a:r>
            <a:r>
              <a:rPr lang="ru-RU" sz="1400" dirty="0" err="1"/>
              <a:t>співвідносячи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про </a:t>
            </a:r>
            <a:r>
              <a:rPr lang="ru-RU" sz="1400" dirty="0" err="1"/>
              <a:t>минулі</a:t>
            </a:r>
            <a:r>
              <a:rPr lang="ru-RU" sz="1400" dirty="0"/>
              <a:t> </a:t>
            </a:r>
            <a:r>
              <a:rPr lang="ru-RU" sz="1400" dirty="0" err="1"/>
              <a:t>продажі</a:t>
            </a:r>
            <a:r>
              <a:rPr lang="ru-RU" sz="1400" dirty="0"/>
              <a:t>, </a:t>
            </a:r>
            <a:r>
              <a:rPr lang="ru-RU" sz="1400" dirty="0" err="1"/>
              <a:t>дані</a:t>
            </a:r>
            <a:r>
              <a:rPr lang="ru-RU" sz="1400" dirty="0"/>
              <a:t> про </a:t>
            </a:r>
            <a:r>
              <a:rPr lang="ru-RU" sz="1400" dirty="0" err="1"/>
              <a:t>повернення</a:t>
            </a:r>
            <a:r>
              <a:rPr lang="ru-RU" sz="1400" dirty="0"/>
              <a:t> та </a:t>
            </a:r>
            <a:r>
              <a:rPr lang="ru-RU" sz="1400" dirty="0" err="1"/>
              <a:t>дані</a:t>
            </a:r>
            <a:r>
              <a:rPr lang="ru-RU" sz="1400" dirty="0"/>
              <a:t> </a:t>
            </a:r>
            <a:r>
              <a:rPr lang="ru-RU" sz="1400" dirty="0" err="1"/>
              <a:t>огляду</a:t>
            </a:r>
            <a:r>
              <a:rPr lang="ru-RU" sz="1400" dirty="0"/>
              <a:t> онлайн-</a:t>
            </a:r>
            <a:r>
              <a:rPr lang="ru-RU" sz="1400" dirty="0" err="1"/>
              <a:t>покупців</a:t>
            </a:r>
            <a:r>
              <a:rPr lang="ru-RU" sz="1400" dirty="0"/>
              <a:t> </a:t>
            </a:r>
            <a:r>
              <a:rPr lang="ru-RU" sz="1400" dirty="0" err="1"/>
              <a:t>цього</a:t>
            </a:r>
            <a:r>
              <a:rPr lang="ru-RU" sz="1400" dirty="0"/>
              <a:t> товару. </a:t>
            </a:r>
          </a:p>
          <a:p>
            <a:r>
              <a:rPr lang="ru-RU" sz="1400" b="1" dirty="0" err="1"/>
              <a:t>Швидкість</a:t>
            </a:r>
            <a:endParaRPr lang="ru-RU" sz="1400" b="1" dirty="0"/>
          </a:p>
          <a:p>
            <a:r>
              <a:rPr lang="ru-RU" sz="1400" b="1" dirty="0" err="1"/>
              <a:t>Швидкість</a:t>
            </a:r>
            <a:r>
              <a:rPr lang="ru-RU" sz="1400" dirty="0"/>
              <a:t> </a:t>
            </a:r>
            <a:r>
              <a:rPr lang="ru-RU" sz="1400" dirty="0" err="1"/>
              <a:t>відноситься</a:t>
            </a:r>
            <a:r>
              <a:rPr lang="ru-RU" sz="1400" dirty="0"/>
              <a:t> до </a:t>
            </a:r>
            <a:r>
              <a:rPr lang="ru-RU" sz="1400" dirty="0" err="1"/>
              <a:t>швидкості</a:t>
            </a:r>
            <a:r>
              <a:rPr lang="ru-RU" sz="1400" dirty="0"/>
              <a:t>, з </a:t>
            </a:r>
            <a:r>
              <a:rPr lang="ru-RU" sz="1400" dirty="0" err="1"/>
              <a:t>якою</a:t>
            </a:r>
            <a:r>
              <a:rPr lang="ru-RU" sz="1400" dirty="0"/>
              <a:t> </a:t>
            </a:r>
            <a:r>
              <a:rPr lang="ru-RU" sz="1400" dirty="0" err="1"/>
              <a:t>генеруються</a:t>
            </a:r>
            <a:r>
              <a:rPr lang="ru-RU" sz="1400" dirty="0"/>
              <a:t> </a:t>
            </a:r>
            <a:r>
              <a:rPr lang="ru-RU" sz="1400" dirty="0" err="1"/>
              <a:t>великі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і вони </a:t>
            </a:r>
            <a:r>
              <a:rPr lang="ru-RU" sz="1400" dirty="0" err="1"/>
              <a:t>повинні</a:t>
            </a:r>
            <a:r>
              <a:rPr lang="ru-RU" sz="1400" dirty="0"/>
              <a:t> бути </a:t>
            </a:r>
            <a:r>
              <a:rPr lang="ru-RU" sz="1400" dirty="0" err="1"/>
              <a:t>оброблені</a:t>
            </a:r>
            <a:r>
              <a:rPr lang="ru-RU" sz="1400" dirty="0"/>
              <a:t> та </a:t>
            </a:r>
            <a:r>
              <a:rPr lang="ru-RU" sz="1400" dirty="0" err="1"/>
              <a:t>проаналізовані</a:t>
            </a:r>
            <a:r>
              <a:rPr lang="ru-RU" sz="1400" dirty="0"/>
              <a:t>. </a:t>
            </a:r>
          </a:p>
          <a:p>
            <a:r>
              <a:rPr lang="ru-RU" sz="1400" dirty="0"/>
              <a:t>У </a:t>
            </a:r>
            <a:r>
              <a:rPr lang="ru-RU" sz="1400" dirty="0" err="1"/>
              <a:t>багатьох</a:t>
            </a:r>
            <a:r>
              <a:rPr lang="ru-RU" sz="1400" dirty="0"/>
              <a:t> </a:t>
            </a:r>
            <a:r>
              <a:rPr lang="ru-RU" sz="1400" dirty="0" err="1"/>
              <a:t>випадках</a:t>
            </a:r>
            <a:r>
              <a:rPr lang="ru-RU" sz="1400" dirty="0"/>
              <a:t> </a:t>
            </a:r>
            <a:r>
              <a:rPr lang="ru-RU" sz="1400" dirty="0" err="1"/>
              <a:t>набори</a:t>
            </a:r>
            <a:r>
              <a:rPr lang="ru-RU" sz="1400" dirty="0"/>
              <a:t> великих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оновлюються</a:t>
            </a:r>
            <a:r>
              <a:rPr lang="ru-RU" sz="1400" dirty="0"/>
              <a:t> в </a:t>
            </a:r>
            <a:r>
              <a:rPr lang="ru-RU" sz="1400" dirty="0" err="1"/>
              <a:t>режимі</a:t>
            </a:r>
            <a:r>
              <a:rPr lang="ru-RU" sz="1400" dirty="0"/>
              <a:t> </a:t>
            </a:r>
            <a:r>
              <a:rPr lang="ru-RU" sz="1400" dirty="0" err="1"/>
              <a:t>майже</a:t>
            </a:r>
            <a:r>
              <a:rPr lang="ru-RU" sz="1400" dirty="0"/>
              <a:t> реального часу, </a:t>
            </a:r>
            <a:r>
              <a:rPr lang="ru-RU" sz="1400" dirty="0" err="1"/>
              <a:t>замість</a:t>
            </a:r>
            <a:r>
              <a:rPr lang="ru-RU" sz="1400" dirty="0"/>
              <a:t> </a:t>
            </a:r>
            <a:r>
              <a:rPr lang="ru-RU" sz="1400" dirty="0" err="1"/>
              <a:t>щоденних</a:t>
            </a:r>
            <a:r>
              <a:rPr lang="ru-RU" sz="1400" dirty="0"/>
              <a:t>, </a:t>
            </a:r>
            <a:r>
              <a:rPr lang="ru-RU" sz="1400" dirty="0" err="1"/>
              <a:t>щотижневих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щомісячних</a:t>
            </a:r>
            <a:r>
              <a:rPr lang="ru-RU" sz="1400" dirty="0"/>
              <a:t> </a:t>
            </a:r>
            <a:r>
              <a:rPr lang="ru-RU" sz="1400" dirty="0" err="1"/>
              <a:t>оновлень</a:t>
            </a:r>
            <a:r>
              <a:rPr lang="ru-RU" sz="1400" dirty="0"/>
              <a:t>, </a:t>
            </a:r>
            <a:r>
              <a:rPr lang="ru-RU" sz="1400" dirty="0" err="1"/>
              <a:t>характерних</a:t>
            </a:r>
            <a:r>
              <a:rPr lang="ru-RU" sz="1400" dirty="0"/>
              <a:t> </a:t>
            </a:r>
            <a:r>
              <a:rPr lang="ru-RU" sz="1400" dirty="0" err="1"/>
              <a:t>багатьом</a:t>
            </a:r>
            <a:r>
              <a:rPr lang="ru-RU" sz="1400" dirty="0"/>
              <a:t> </a:t>
            </a:r>
            <a:r>
              <a:rPr lang="ru-RU" sz="1400" dirty="0" err="1"/>
              <a:t>традиційним</a:t>
            </a:r>
            <a:r>
              <a:rPr lang="ru-RU" sz="1400" dirty="0"/>
              <a:t> </a:t>
            </a:r>
            <a:r>
              <a:rPr lang="ru-RU" sz="1400" dirty="0" err="1"/>
              <a:t>сховищам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.</a:t>
            </a:r>
          </a:p>
          <a:p>
            <a:r>
              <a:rPr lang="ru-RU" sz="1400" dirty="0"/>
              <a:t> </a:t>
            </a:r>
            <a:r>
              <a:rPr lang="ru-RU" sz="1400" dirty="0" err="1"/>
              <a:t>Програми</a:t>
            </a:r>
            <a:r>
              <a:rPr lang="ru-RU" sz="1400" dirty="0"/>
              <a:t> </a:t>
            </a:r>
            <a:r>
              <a:rPr lang="ru-RU" sz="1400" dirty="0" err="1"/>
              <a:t>аналітики</a:t>
            </a:r>
            <a:r>
              <a:rPr lang="ru-RU" sz="1400" dirty="0"/>
              <a:t> великих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співвідносять</a:t>
            </a:r>
            <a:r>
              <a:rPr lang="ru-RU" sz="1400" dirty="0"/>
              <a:t> та </a:t>
            </a:r>
            <a:r>
              <a:rPr lang="ru-RU" sz="1400" dirty="0" err="1"/>
              <a:t>аналізують</a:t>
            </a:r>
            <a:r>
              <a:rPr lang="ru-RU" sz="1400" dirty="0"/>
              <a:t> </a:t>
            </a:r>
            <a:r>
              <a:rPr lang="ru-RU" sz="1400" dirty="0" err="1"/>
              <a:t>вхідні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, а </a:t>
            </a:r>
            <a:r>
              <a:rPr lang="ru-RU" sz="1400" dirty="0" err="1"/>
              <a:t>потім</a:t>
            </a:r>
            <a:r>
              <a:rPr lang="ru-RU" sz="1400" dirty="0"/>
              <a:t> </a:t>
            </a:r>
            <a:r>
              <a:rPr lang="ru-RU" sz="1400" dirty="0" err="1"/>
              <a:t>надають</a:t>
            </a:r>
            <a:r>
              <a:rPr lang="ru-RU" sz="1400" dirty="0"/>
              <a:t> </a:t>
            </a:r>
            <a:r>
              <a:rPr lang="ru-RU" sz="1400" dirty="0" err="1"/>
              <a:t>відповідь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результат на </a:t>
            </a:r>
            <a:r>
              <a:rPr lang="ru-RU" sz="1400" dirty="0" err="1"/>
              <a:t>основі</a:t>
            </a:r>
            <a:r>
              <a:rPr lang="ru-RU" sz="1400" dirty="0"/>
              <a:t> </a:t>
            </a:r>
            <a:r>
              <a:rPr lang="ru-RU" sz="1400" dirty="0" err="1"/>
              <a:t>запиту</a:t>
            </a:r>
            <a:r>
              <a:rPr lang="ru-RU" sz="1400" dirty="0"/>
              <a:t>. 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означає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 </a:t>
            </a:r>
            <a:r>
              <a:rPr lang="ru-RU" sz="1400" dirty="0" err="1"/>
              <a:t>аналітики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повинні</a:t>
            </a:r>
            <a:r>
              <a:rPr lang="ru-RU" sz="1400" dirty="0"/>
              <a:t> детально </a:t>
            </a:r>
            <a:r>
              <a:rPr lang="ru-RU" sz="1400" dirty="0" err="1"/>
              <a:t>розуміти</a:t>
            </a:r>
            <a:r>
              <a:rPr lang="ru-RU" sz="1400" dirty="0"/>
              <a:t> </a:t>
            </a:r>
            <a:r>
              <a:rPr lang="ru-RU" sz="1400" dirty="0" err="1"/>
              <a:t>наявні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та </a:t>
            </a:r>
            <a:r>
              <a:rPr lang="ru-RU" sz="1400" dirty="0" err="1"/>
              <a:t>мати</a:t>
            </a:r>
            <a:r>
              <a:rPr lang="ru-RU" sz="1400" dirty="0"/>
              <a:t> </a:t>
            </a:r>
            <a:r>
              <a:rPr lang="ru-RU" sz="1400" dirty="0" err="1"/>
              <a:t>певне</a:t>
            </a:r>
            <a:r>
              <a:rPr lang="ru-RU" sz="1400" dirty="0"/>
              <a:t> </a:t>
            </a:r>
            <a:r>
              <a:rPr lang="ru-RU" sz="1400" dirty="0" err="1"/>
              <a:t>розуміння</a:t>
            </a:r>
            <a:r>
              <a:rPr lang="ru-RU" sz="1400" dirty="0"/>
              <a:t> того,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відповіді</a:t>
            </a:r>
            <a:r>
              <a:rPr lang="ru-RU" sz="1400" dirty="0"/>
              <a:t> вони </a:t>
            </a:r>
            <a:r>
              <a:rPr lang="ru-RU" sz="1400" dirty="0" err="1"/>
              <a:t>шукають</a:t>
            </a:r>
            <a:r>
              <a:rPr lang="ru-RU" sz="1400" dirty="0"/>
              <a:t>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переконатися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отримана</a:t>
            </a:r>
            <a:r>
              <a:rPr lang="ru-RU" sz="1400" dirty="0"/>
              <a:t> </a:t>
            </a:r>
            <a:r>
              <a:rPr lang="ru-RU" sz="1400" dirty="0" err="1"/>
              <a:t>інформація</a:t>
            </a:r>
            <a:r>
              <a:rPr lang="ru-RU" sz="1400" dirty="0"/>
              <a:t> є </a:t>
            </a:r>
            <a:r>
              <a:rPr lang="ru-RU" sz="1400" dirty="0" err="1"/>
              <a:t>дійсною</a:t>
            </a:r>
            <a:r>
              <a:rPr lang="ru-RU" sz="1400" dirty="0"/>
              <a:t> та актуальною.   </a:t>
            </a:r>
          </a:p>
          <a:p>
            <a:r>
              <a:rPr lang="ru-RU" sz="1400" dirty="0"/>
              <a:t> 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431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ru-RU" sz="1400" dirty="0" err="1"/>
              <a:t>Цифрова</a:t>
            </a:r>
            <a:r>
              <a:rPr lang="ru-RU" sz="1400" dirty="0"/>
              <a:t> </a:t>
            </a:r>
            <a:r>
              <a:rPr lang="ru-RU" sz="1400" dirty="0" err="1"/>
              <a:t>економіка</a:t>
            </a:r>
            <a:r>
              <a:rPr lang="ru-RU" sz="1400" dirty="0"/>
              <a:t> як </a:t>
            </a:r>
            <a:r>
              <a:rPr lang="ru-RU" sz="1400" dirty="0" err="1"/>
              <a:t>економіка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. </a:t>
            </a:r>
            <a:r>
              <a:rPr lang="ru-RU" sz="1400" dirty="0" err="1"/>
              <a:t>Виникши</a:t>
            </a:r>
            <a:r>
              <a:rPr lang="ru-RU" sz="1400" dirty="0"/>
              <a:t> </a:t>
            </a:r>
            <a:r>
              <a:rPr lang="ru-RU" sz="1400" dirty="0" err="1"/>
              <a:t>цифрова</a:t>
            </a:r>
            <a:r>
              <a:rPr lang="ru-RU" sz="1400" dirty="0"/>
              <a:t> </a:t>
            </a:r>
            <a:r>
              <a:rPr lang="ru-RU" sz="1400" dirty="0" err="1"/>
              <a:t>економіка</a:t>
            </a:r>
            <a:r>
              <a:rPr lang="ru-RU" sz="1400" dirty="0"/>
              <a:t> створила </a:t>
            </a:r>
            <a:r>
              <a:rPr lang="ru-RU" sz="1400" dirty="0" err="1"/>
              <a:t>новий</a:t>
            </a:r>
            <a:r>
              <a:rPr lang="ru-RU" sz="1400" dirty="0"/>
              <a:t> вид ресурсу ‒ </a:t>
            </a:r>
            <a:r>
              <a:rPr lang="ru-RU" sz="1400" dirty="0" err="1"/>
              <a:t>дані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є при </a:t>
            </a:r>
            <a:r>
              <a:rPr lang="ru-RU" sz="1400" dirty="0" err="1"/>
              <a:t>усій</a:t>
            </a:r>
            <a:r>
              <a:rPr lang="ru-RU" sz="1400" dirty="0"/>
              <a:t> </a:t>
            </a:r>
            <a:r>
              <a:rPr lang="ru-RU" sz="1400" dirty="0" err="1"/>
              <a:t>дискусійності</a:t>
            </a:r>
            <a:r>
              <a:rPr lang="ru-RU" sz="1400" dirty="0"/>
              <a:t> такого </a:t>
            </a:r>
            <a:r>
              <a:rPr lang="ru-RU" sz="1400" dirty="0" err="1"/>
              <a:t>твердження</a:t>
            </a:r>
            <a:r>
              <a:rPr lang="ru-RU" sz="1400" dirty="0"/>
              <a:t> </a:t>
            </a:r>
            <a:r>
              <a:rPr lang="ru-RU" sz="1400" dirty="0" err="1"/>
              <a:t>сучасним</a:t>
            </a:r>
            <a:r>
              <a:rPr lang="ru-RU" sz="1400" dirty="0"/>
              <a:t> </a:t>
            </a:r>
            <a:r>
              <a:rPr lang="ru-RU" sz="1400" dirty="0" err="1"/>
              <a:t>чинником</a:t>
            </a:r>
            <a:r>
              <a:rPr lang="ru-RU" sz="1400" dirty="0"/>
              <a:t> </a:t>
            </a:r>
            <a:r>
              <a:rPr lang="ru-RU" sz="1400" dirty="0" err="1"/>
              <a:t>успішної</a:t>
            </a:r>
            <a:r>
              <a:rPr lang="ru-RU" sz="1400" dirty="0"/>
              <a:t> </a:t>
            </a:r>
            <a:r>
              <a:rPr lang="ru-RU" sz="1400" dirty="0" err="1"/>
              <a:t>економічної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. </a:t>
            </a:r>
            <a:r>
              <a:rPr lang="ru-RU" sz="1400" dirty="0" err="1"/>
              <a:t>Експоненціальний</a:t>
            </a:r>
            <a:r>
              <a:rPr lang="ru-RU" sz="1400" dirty="0"/>
              <a:t> </a:t>
            </a:r>
            <a:r>
              <a:rPr lang="ru-RU" sz="1400" dirty="0" err="1"/>
              <a:t>ріст</a:t>
            </a:r>
            <a:r>
              <a:rPr lang="ru-RU" sz="1400" dirty="0"/>
              <a:t> </a:t>
            </a:r>
            <a:r>
              <a:rPr lang="ru-RU" sz="1400" dirty="0" err="1"/>
              <a:t>потоків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стають</a:t>
            </a:r>
            <a:r>
              <a:rPr lang="ru-RU" sz="1400" dirty="0"/>
              <a:t> основою </a:t>
            </a:r>
            <a:r>
              <a:rPr lang="ru-RU" sz="1400" dirty="0" err="1"/>
              <a:t>економічного</a:t>
            </a:r>
            <a:r>
              <a:rPr lang="ru-RU" sz="1400" dirty="0"/>
              <a:t> </a:t>
            </a:r>
            <a:r>
              <a:rPr lang="ru-RU" sz="1400" dirty="0" err="1"/>
              <a:t>аналізу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досліджує</a:t>
            </a:r>
            <a:r>
              <a:rPr lang="ru-RU" sz="1400" dirty="0"/>
              <a:t> </a:t>
            </a:r>
            <a:r>
              <a:rPr lang="ru-RU" sz="1400" dirty="0" err="1"/>
              <a:t>закономірності</a:t>
            </a:r>
            <a:r>
              <a:rPr lang="ru-RU" sz="1400" dirty="0"/>
              <a:t> </a:t>
            </a:r>
            <a:r>
              <a:rPr lang="ru-RU" sz="1400" dirty="0" smtClean="0"/>
              <a:t> </a:t>
            </a:r>
            <a:r>
              <a:rPr lang="ru-RU" sz="1400" dirty="0" err="1"/>
              <a:t>соціально-економічних</a:t>
            </a:r>
            <a:r>
              <a:rPr lang="ru-RU" sz="1400" dirty="0"/>
              <a:t> систем, </a:t>
            </a:r>
            <a:r>
              <a:rPr lang="ru-RU" sz="1400" dirty="0" err="1"/>
              <a:t>оскільки</a:t>
            </a:r>
            <a:r>
              <a:rPr lang="ru-RU" sz="1400" dirty="0"/>
              <a:t> </a:t>
            </a:r>
            <a:r>
              <a:rPr lang="ru-RU" sz="1400" dirty="0" err="1"/>
              <a:t>ці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використовуватися</a:t>
            </a:r>
            <a:r>
              <a:rPr lang="ru-RU" sz="1400" dirty="0"/>
              <a:t> для </a:t>
            </a:r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ru-RU" sz="1400" dirty="0" err="1"/>
              <a:t>нових</a:t>
            </a:r>
            <a:r>
              <a:rPr lang="ru-RU" sz="1400" dirty="0"/>
              <a:t> </a:t>
            </a:r>
            <a:r>
              <a:rPr lang="ru-RU" sz="1400" dirty="0" err="1"/>
              <a:t>інформаційних</a:t>
            </a:r>
            <a:r>
              <a:rPr lang="ru-RU" sz="1400" dirty="0"/>
              <a:t>, </a:t>
            </a:r>
            <a:r>
              <a:rPr lang="ru-RU" sz="1400" dirty="0" err="1"/>
              <a:t>математичних</a:t>
            </a:r>
            <a:r>
              <a:rPr lang="ru-RU" sz="1400" dirty="0"/>
              <a:t> і </a:t>
            </a:r>
            <a:r>
              <a:rPr lang="ru-RU" sz="1400" dirty="0" err="1"/>
              <a:t>економетричних</a:t>
            </a:r>
            <a:r>
              <a:rPr lang="ru-RU" sz="1400" dirty="0"/>
              <a:t> моделей. </a:t>
            </a:r>
            <a:endParaRPr lang="ru-RU" sz="1400" dirty="0" smtClean="0"/>
          </a:p>
          <a:p>
            <a:r>
              <a:rPr lang="ru-RU" sz="1400" dirty="0" smtClean="0"/>
              <a:t>У </a:t>
            </a:r>
            <a:r>
              <a:rPr lang="ru-RU" sz="1400" dirty="0" err="1"/>
              <a:t>сучасних</a:t>
            </a:r>
            <a:r>
              <a:rPr lang="ru-RU" sz="1400" dirty="0"/>
              <a:t> </a:t>
            </a:r>
            <a:r>
              <a:rPr lang="ru-RU" sz="1400" dirty="0" err="1"/>
              <a:t>умовах</a:t>
            </a:r>
            <a:r>
              <a:rPr lang="ru-RU" sz="1400" dirty="0"/>
              <a:t> </a:t>
            </a:r>
            <a:r>
              <a:rPr lang="ru-RU" sz="1400" dirty="0" err="1"/>
              <a:t>проблеми</a:t>
            </a:r>
            <a:r>
              <a:rPr lang="ru-RU" sz="1400" dirty="0"/>
              <a:t> цифрового сектора неминуче </a:t>
            </a:r>
            <a:r>
              <a:rPr lang="ru-RU" sz="1400" dirty="0" err="1"/>
              <a:t>позначаються</a:t>
            </a:r>
            <a:r>
              <a:rPr lang="ru-RU" sz="1400" dirty="0"/>
              <a:t> на </a:t>
            </a:r>
            <a:r>
              <a:rPr lang="ru-RU" sz="1400" dirty="0" err="1"/>
              <a:t>конкурентоспроможності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, </a:t>
            </a:r>
            <a:r>
              <a:rPr lang="ru-RU" sz="1400" dirty="0" err="1"/>
              <a:t>оскільки</a:t>
            </a:r>
            <a:r>
              <a:rPr lang="ru-RU" sz="1400" dirty="0"/>
              <a:t> </a:t>
            </a:r>
            <a:r>
              <a:rPr lang="ru-RU" sz="1400" dirty="0" err="1"/>
              <a:t>відставання</a:t>
            </a:r>
            <a:r>
              <a:rPr lang="ru-RU" sz="1400" dirty="0"/>
              <a:t> в </a:t>
            </a:r>
            <a:r>
              <a:rPr lang="ru-RU" sz="1400" dirty="0" err="1"/>
              <a:t>отриманні</a:t>
            </a:r>
            <a:r>
              <a:rPr lang="ru-RU" sz="1400" dirty="0"/>
              <a:t> і </a:t>
            </a:r>
            <a:r>
              <a:rPr lang="ru-RU" sz="1400" dirty="0" err="1"/>
              <a:t>обробці</a:t>
            </a:r>
            <a:r>
              <a:rPr lang="ru-RU" sz="1400" dirty="0"/>
              <a:t> </a:t>
            </a:r>
            <a:r>
              <a:rPr lang="ru-RU" sz="1400" dirty="0" err="1"/>
              <a:t>актуальних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, </a:t>
            </a:r>
            <a:r>
              <a:rPr lang="ru-RU" sz="1400" dirty="0" err="1"/>
              <a:t>невміння</a:t>
            </a:r>
            <a:r>
              <a:rPr lang="ru-RU" sz="1400" dirty="0"/>
              <a:t> </a:t>
            </a:r>
            <a:r>
              <a:rPr lang="ru-RU" sz="1400" dirty="0" err="1"/>
              <a:t>використати</a:t>
            </a:r>
            <a:r>
              <a:rPr lang="ru-RU" sz="1400" dirty="0"/>
              <a:t> </a:t>
            </a:r>
            <a:r>
              <a:rPr lang="ru-RU" sz="1400" dirty="0" err="1"/>
              <a:t>цифровий</a:t>
            </a:r>
            <a:r>
              <a:rPr lang="ru-RU" sz="1400" dirty="0"/>
              <a:t> ресурс, </a:t>
            </a:r>
            <a:r>
              <a:rPr lang="ru-RU" sz="1400" dirty="0" err="1"/>
              <a:t>врешті-решт</a:t>
            </a:r>
            <a:r>
              <a:rPr lang="ru-RU" sz="1400" dirty="0"/>
              <a:t>, </a:t>
            </a:r>
            <a:r>
              <a:rPr lang="ru-RU" sz="1400" dirty="0" err="1"/>
              <a:t>супроводжується</a:t>
            </a:r>
            <a:r>
              <a:rPr lang="ru-RU" sz="1400" dirty="0"/>
              <a:t> </a:t>
            </a:r>
            <a:r>
              <a:rPr lang="ru-RU" sz="1400" dirty="0" err="1"/>
              <a:t>втратою</a:t>
            </a:r>
            <a:r>
              <a:rPr lang="ru-RU" sz="1400" dirty="0"/>
              <a:t> </a:t>
            </a:r>
            <a:r>
              <a:rPr lang="ru-RU" sz="1400" dirty="0" err="1"/>
              <a:t>колишніх</a:t>
            </a:r>
            <a:r>
              <a:rPr lang="ru-RU" sz="1400" dirty="0"/>
              <a:t> </a:t>
            </a:r>
            <a:r>
              <a:rPr lang="ru-RU" sz="1400" dirty="0" err="1"/>
              <a:t>ринкових</a:t>
            </a:r>
            <a:r>
              <a:rPr lang="ru-RU" sz="1400" dirty="0"/>
              <a:t> </a:t>
            </a:r>
            <a:r>
              <a:rPr lang="ru-RU" sz="1400" dirty="0" err="1"/>
              <a:t>позицій</a:t>
            </a:r>
            <a:r>
              <a:rPr lang="ru-RU" sz="1400" dirty="0"/>
              <a:t>. </a:t>
            </a:r>
            <a:r>
              <a:rPr lang="ru-RU" sz="1400" dirty="0" err="1"/>
              <a:t>Безперервні</a:t>
            </a:r>
            <a:r>
              <a:rPr lang="ru-RU" sz="1400" dirty="0"/>
              <a:t> потоки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породжують</a:t>
            </a:r>
            <a:r>
              <a:rPr lang="ru-RU" sz="1400" dirty="0"/>
              <a:t> </a:t>
            </a:r>
            <a:r>
              <a:rPr lang="ru-RU" sz="1400" dirty="0" err="1"/>
              <a:t>нові</a:t>
            </a:r>
            <a:r>
              <a:rPr lang="ru-RU" sz="1400" dirty="0"/>
              <a:t> </a:t>
            </a:r>
            <a:r>
              <a:rPr lang="ru-RU" sz="1400" dirty="0" err="1"/>
              <a:t>ефекти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наукою </a:t>
            </a:r>
            <a:r>
              <a:rPr lang="ru-RU" sz="1400" dirty="0" err="1"/>
              <a:t>ще</a:t>
            </a:r>
            <a:r>
              <a:rPr lang="ru-RU" sz="1400" dirty="0"/>
              <a:t> не </a:t>
            </a:r>
            <a:r>
              <a:rPr lang="ru-RU" sz="1400" dirty="0" err="1"/>
              <a:t>пояснені</a:t>
            </a:r>
            <a:r>
              <a:rPr lang="ru-RU" sz="1400" dirty="0"/>
              <a:t>. До того ж проблема </a:t>
            </a:r>
            <a:r>
              <a:rPr lang="ru-RU" sz="1400" dirty="0" err="1"/>
              <a:t>полягає</a:t>
            </a:r>
            <a:r>
              <a:rPr lang="ru-RU" sz="1400" dirty="0"/>
              <a:t> в тому, </a:t>
            </a:r>
            <a:r>
              <a:rPr lang="ru-RU" sz="1400" dirty="0" err="1"/>
              <a:t>що</a:t>
            </a:r>
            <a:r>
              <a:rPr lang="ru-RU" sz="1400" dirty="0"/>
              <a:t> і </a:t>
            </a:r>
            <a:r>
              <a:rPr lang="ru-RU" sz="1400" dirty="0" err="1"/>
              <a:t>самі</a:t>
            </a:r>
            <a:r>
              <a:rPr lang="ru-RU" sz="1400" dirty="0"/>
              <a:t> </a:t>
            </a:r>
            <a:r>
              <a:rPr lang="ru-RU" sz="1400" dirty="0" err="1"/>
              <a:t>ефекти</a:t>
            </a:r>
            <a:r>
              <a:rPr lang="ru-RU" sz="1400" dirty="0"/>
              <a:t> </a:t>
            </a:r>
            <a:r>
              <a:rPr lang="ru-RU" sz="1400" dirty="0" err="1"/>
              <a:t>схильні</a:t>
            </a:r>
            <a:r>
              <a:rPr lang="ru-RU" sz="1400" dirty="0"/>
              <a:t> до </a:t>
            </a:r>
            <a:r>
              <a:rPr lang="ru-RU" sz="1400" dirty="0" err="1"/>
              <a:t>швидких</a:t>
            </a:r>
            <a:r>
              <a:rPr lang="ru-RU" sz="1400" dirty="0"/>
              <a:t> </a:t>
            </a:r>
            <a:r>
              <a:rPr lang="ru-RU" sz="1400" dirty="0" err="1"/>
              <a:t>змін</a:t>
            </a:r>
            <a:r>
              <a:rPr lang="ru-RU" sz="1400" dirty="0"/>
              <a:t>, так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запропоноване</a:t>
            </a:r>
            <a:r>
              <a:rPr lang="ru-RU" sz="1400" dirty="0"/>
              <a:t> </a:t>
            </a:r>
            <a:r>
              <a:rPr lang="ru-RU" sz="1400" dirty="0" err="1"/>
              <a:t>пояснення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теорія</a:t>
            </a:r>
            <a:r>
              <a:rPr lang="ru-RU" sz="1400" dirty="0"/>
              <a:t>, через </a:t>
            </a:r>
            <a:r>
              <a:rPr lang="ru-RU" sz="1400" dirty="0" err="1"/>
              <a:t>нетривалий</a:t>
            </a:r>
            <a:r>
              <a:rPr lang="ru-RU" sz="1400" dirty="0"/>
              <a:t> час </a:t>
            </a:r>
            <a:r>
              <a:rPr lang="ru-RU" sz="1400" dirty="0" err="1"/>
              <a:t>ризикує</a:t>
            </a:r>
            <a:r>
              <a:rPr lang="ru-RU" sz="1400" dirty="0"/>
              <a:t> </a:t>
            </a:r>
            <a:r>
              <a:rPr lang="ru-RU" sz="1400" dirty="0" err="1"/>
              <a:t>піддатися</a:t>
            </a:r>
            <a:r>
              <a:rPr lang="ru-RU" sz="1400" dirty="0"/>
              <a:t> </a:t>
            </a:r>
            <a:r>
              <a:rPr lang="ru-RU" sz="1400" dirty="0" err="1"/>
              <a:t>істотній</a:t>
            </a:r>
            <a:r>
              <a:rPr lang="ru-RU" sz="1400" dirty="0"/>
              <a:t> </a:t>
            </a:r>
            <a:r>
              <a:rPr lang="ru-RU" sz="1400" dirty="0" err="1"/>
              <a:t>модифікації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dirty="0" err="1"/>
              <a:t>Важливо</a:t>
            </a:r>
            <a:r>
              <a:rPr lang="ru-RU" sz="1400" dirty="0"/>
              <a:t> </a:t>
            </a:r>
            <a:r>
              <a:rPr lang="ru-RU" sz="1400" dirty="0" err="1"/>
              <a:t>враховувати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цифрова</a:t>
            </a:r>
            <a:r>
              <a:rPr lang="ru-RU" sz="1400" dirty="0"/>
              <a:t> </a:t>
            </a:r>
            <a:r>
              <a:rPr lang="ru-RU" sz="1400" dirty="0" err="1"/>
              <a:t>економіка</a:t>
            </a:r>
            <a:r>
              <a:rPr lang="ru-RU" sz="1400" dirty="0"/>
              <a:t> </a:t>
            </a:r>
            <a:r>
              <a:rPr lang="ru-RU" sz="1400" dirty="0" err="1"/>
              <a:t>породжує</a:t>
            </a:r>
            <a:r>
              <a:rPr lang="ru-RU" sz="1400" dirty="0"/>
              <a:t> </a:t>
            </a:r>
            <a:r>
              <a:rPr lang="ru-RU" sz="1400" dirty="0" err="1"/>
              <a:t>нові</a:t>
            </a:r>
            <a:r>
              <a:rPr lang="ru-RU" sz="1400" dirty="0"/>
              <a:t> </a:t>
            </a:r>
            <a:r>
              <a:rPr lang="ru-RU" sz="1400" dirty="0" err="1"/>
              <a:t>ефекти</a:t>
            </a:r>
            <a:r>
              <a:rPr lang="ru-RU" sz="1400" dirty="0"/>
              <a:t>, </a:t>
            </a:r>
            <a:r>
              <a:rPr lang="ru-RU" sz="1400" dirty="0" err="1"/>
              <a:t>пов'язані</a:t>
            </a:r>
            <a:r>
              <a:rPr lang="ru-RU" sz="1400" dirty="0"/>
              <a:t> з </a:t>
            </a:r>
            <a:r>
              <a:rPr lang="ru-RU" sz="1400" dirty="0" err="1"/>
              <a:t>трансформацією</a:t>
            </a:r>
            <a:r>
              <a:rPr lang="ru-RU" sz="1400" dirty="0"/>
              <a:t> </a:t>
            </a:r>
            <a:r>
              <a:rPr lang="ru-RU" sz="1400" dirty="0" err="1"/>
              <a:t>економічних</a:t>
            </a:r>
            <a:r>
              <a:rPr lang="ru-RU" sz="1400" dirty="0"/>
              <a:t> </a:t>
            </a:r>
            <a:r>
              <a:rPr lang="ru-RU" sz="1400" dirty="0" err="1"/>
              <a:t>стосунків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має</a:t>
            </a:r>
            <a:r>
              <a:rPr lang="ru-RU" sz="1400" dirty="0"/>
              <a:t> </a:t>
            </a:r>
            <a:r>
              <a:rPr lang="ru-RU" sz="1400" dirty="0" err="1"/>
              <a:t>інформаційну</a:t>
            </a:r>
            <a:r>
              <a:rPr lang="ru-RU" sz="1400" dirty="0"/>
              <a:t> природу. </a:t>
            </a:r>
            <a:r>
              <a:rPr lang="ru-RU" sz="1400" dirty="0" err="1"/>
              <a:t>Іншими</a:t>
            </a:r>
            <a:r>
              <a:rPr lang="ru-RU" sz="1400" dirty="0"/>
              <a:t> словами, росте число моделей </a:t>
            </a:r>
            <a:r>
              <a:rPr lang="ru-RU" sz="1400" dirty="0" err="1"/>
              <a:t>поведінки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ґрунтуються</a:t>
            </a:r>
            <a:r>
              <a:rPr lang="ru-RU" sz="1400" dirty="0"/>
              <a:t> на </a:t>
            </a:r>
            <a:r>
              <a:rPr lang="ru-RU" sz="1400" dirty="0" err="1"/>
              <a:t>даних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, частенько, не </a:t>
            </a:r>
            <a:r>
              <a:rPr lang="ru-RU" sz="1400" dirty="0" err="1"/>
              <a:t>відповідають</a:t>
            </a:r>
            <a:r>
              <a:rPr lang="ru-RU" sz="1400" dirty="0"/>
              <a:t> </a:t>
            </a:r>
            <a:r>
              <a:rPr lang="ru-RU" sz="1400" dirty="0" err="1"/>
              <a:t>якісним</a:t>
            </a:r>
            <a:r>
              <a:rPr lang="ru-RU" sz="1400" dirty="0"/>
              <a:t> </a:t>
            </a:r>
            <a:r>
              <a:rPr lang="ru-RU" sz="1400" dirty="0" err="1"/>
              <a:t>вимогам</a:t>
            </a:r>
            <a:r>
              <a:rPr lang="ru-RU" sz="1400" dirty="0"/>
              <a:t> </a:t>
            </a:r>
            <a:r>
              <a:rPr lang="ru-RU" sz="1400" dirty="0" err="1"/>
              <a:t>повноти</a:t>
            </a:r>
            <a:r>
              <a:rPr lang="ru-RU" sz="1400" dirty="0"/>
              <a:t>, </a:t>
            </a:r>
            <a:r>
              <a:rPr lang="ru-RU" sz="1400" dirty="0" err="1"/>
              <a:t>достовірності</a:t>
            </a:r>
            <a:r>
              <a:rPr lang="ru-RU" sz="1400" dirty="0"/>
              <a:t>, </a:t>
            </a:r>
            <a:r>
              <a:rPr lang="ru-RU" sz="1400" dirty="0" err="1"/>
              <a:t>актуальності</a:t>
            </a:r>
            <a:r>
              <a:rPr lang="ru-RU" sz="1400" dirty="0"/>
              <a:t>. </a:t>
            </a:r>
            <a:r>
              <a:rPr lang="ru-RU" sz="1400" dirty="0" err="1"/>
              <a:t>Збільшується</a:t>
            </a:r>
            <a:r>
              <a:rPr lang="ru-RU" sz="1400" dirty="0"/>
              <a:t> число моделей </a:t>
            </a:r>
            <a:r>
              <a:rPr lang="ru-RU" sz="1400" dirty="0" err="1"/>
              <a:t>поведінки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використовують</a:t>
            </a:r>
            <a:r>
              <a:rPr lang="ru-RU" sz="1400" dirty="0"/>
              <a:t> </a:t>
            </a:r>
            <a:r>
              <a:rPr lang="ru-RU" sz="1400" dirty="0" err="1"/>
              <a:t>спотворену</a:t>
            </a:r>
            <a:r>
              <a:rPr lang="ru-RU" sz="1400" dirty="0"/>
              <a:t> </a:t>
            </a:r>
            <a:r>
              <a:rPr lang="ru-RU" sz="1400" dirty="0" err="1"/>
              <a:t>інформацію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навмисно</a:t>
            </a:r>
            <a:r>
              <a:rPr lang="ru-RU" sz="1400" dirty="0"/>
              <a:t> </a:t>
            </a:r>
            <a:r>
              <a:rPr lang="ru-RU" sz="1400" dirty="0" err="1"/>
              <a:t>спотворюють</a:t>
            </a:r>
            <a:r>
              <a:rPr lang="ru-RU" sz="1400" dirty="0"/>
              <a:t> </a:t>
            </a:r>
            <a:r>
              <a:rPr lang="ru-RU" sz="1400" dirty="0" err="1"/>
              <a:t>інформацію</a:t>
            </a:r>
            <a:r>
              <a:rPr lang="ru-RU" sz="1400" dirty="0"/>
              <a:t>. </a:t>
            </a:r>
            <a:r>
              <a:rPr lang="ru-RU" sz="1400" dirty="0" err="1"/>
              <a:t>Господарський</a:t>
            </a:r>
            <a:r>
              <a:rPr lang="ru-RU" sz="1400" dirty="0"/>
              <a:t> </a:t>
            </a:r>
            <a:r>
              <a:rPr lang="ru-RU" sz="1400" dirty="0" err="1"/>
              <a:t>опортунізм</a:t>
            </a:r>
            <a:r>
              <a:rPr lang="ru-RU" sz="1400" dirty="0"/>
              <a:t> </a:t>
            </a:r>
            <a:r>
              <a:rPr lang="ru-RU" sz="1400" dirty="0" err="1"/>
              <a:t>припускає</a:t>
            </a:r>
            <a:r>
              <a:rPr lang="ru-RU" sz="1400" dirty="0"/>
              <a:t> </a:t>
            </a:r>
            <a:r>
              <a:rPr lang="ru-RU" sz="1400" dirty="0" err="1"/>
              <a:t>зловживання</a:t>
            </a:r>
            <a:r>
              <a:rPr lang="ru-RU" sz="1400" dirty="0"/>
              <a:t> у </a:t>
            </a:r>
            <a:r>
              <a:rPr lang="ru-RU" sz="1400" dirty="0" err="1"/>
              <a:t>використанні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про </a:t>
            </a:r>
            <a:r>
              <a:rPr lang="ru-RU" sz="1400" dirty="0" err="1"/>
              <a:t>конкурентів</a:t>
            </a:r>
            <a:r>
              <a:rPr lang="ru-RU" sz="1400" dirty="0"/>
              <a:t>, ринки і </a:t>
            </a:r>
            <a:r>
              <a:rPr lang="ru-RU" sz="1400" dirty="0" err="1"/>
              <a:t>технології</a:t>
            </a:r>
            <a:r>
              <a:rPr lang="ru-RU" sz="1400" dirty="0"/>
              <a:t>. </a:t>
            </a:r>
            <a:r>
              <a:rPr lang="ru-RU" sz="1400" dirty="0" err="1"/>
              <a:t>Збільшується</a:t>
            </a:r>
            <a:r>
              <a:rPr lang="ru-RU" sz="1400" dirty="0"/>
              <a:t> число </a:t>
            </a:r>
            <a:r>
              <a:rPr lang="ru-RU" sz="1400" dirty="0" err="1"/>
              <a:t>економічних</a:t>
            </a:r>
            <a:r>
              <a:rPr lang="ru-RU" sz="1400" dirty="0"/>
              <a:t> </a:t>
            </a:r>
            <a:r>
              <a:rPr lang="ru-RU" sz="1400" dirty="0" err="1"/>
              <a:t>злочинів</a:t>
            </a:r>
            <a:r>
              <a:rPr lang="ru-RU" sz="1400" dirty="0"/>
              <a:t> в </a:t>
            </a:r>
            <a:r>
              <a:rPr lang="ru-RU" sz="1400" dirty="0" err="1"/>
              <a:t>кіберпросторі</a:t>
            </a:r>
            <a:r>
              <a:rPr lang="ru-RU" sz="1400" dirty="0"/>
              <a:t>, через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фірми</a:t>
            </a:r>
            <a:r>
              <a:rPr lang="ru-RU" sz="1400" dirty="0"/>
              <a:t> </a:t>
            </a:r>
            <a:r>
              <a:rPr lang="ru-RU" sz="1400" dirty="0" err="1"/>
              <a:t>вимушені</a:t>
            </a:r>
            <a:r>
              <a:rPr lang="ru-RU" sz="1400" dirty="0"/>
              <a:t> нести </a:t>
            </a:r>
            <a:r>
              <a:rPr lang="ru-RU" sz="1400" dirty="0" err="1"/>
              <a:t>втрати</a:t>
            </a:r>
            <a:r>
              <a:rPr lang="ru-RU" sz="1400" dirty="0"/>
              <a:t>, </a:t>
            </a:r>
            <a:r>
              <a:rPr lang="ru-RU" sz="1400" dirty="0" err="1"/>
              <a:t>невідомі</a:t>
            </a:r>
            <a:r>
              <a:rPr lang="ru-RU" sz="1400" dirty="0"/>
              <a:t> для </a:t>
            </a:r>
            <a:r>
              <a:rPr lang="ru-RU" sz="1400" dirty="0" err="1"/>
              <a:t>традиційної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. </a:t>
            </a:r>
            <a:r>
              <a:rPr lang="ru-RU" sz="1400" dirty="0" err="1"/>
              <a:t>Чинником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 </a:t>
            </a:r>
            <a:r>
              <a:rPr lang="ru-RU" sz="1400" dirty="0" err="1"/>
              <a:t>стає</a:t>
            </a:r>
            <a:r>
              <a:rPr lang="ru-RU" sz="1400" dirty="0"/>
              <a:t> </a:t>
            </a:r>
            <a:r>
              <a:rPr lang="ru-RU" sz="1400" dirty="0" err="1"/>
              <a:t>навіть</a:t>
            </a:r>
            <a:r>
              <a:rPr lang="ru-RU" sz="1400" dirty="0"/>
              <a:t> </a:t>
            </a:r>
            <a:r>
              <a:rPr lang="ru-RU" sz="1400" dirty="0" err="1"/>
              <a:t>швидкість</a:t>
            </a:r>
            <a:r>
              <a:rPr lang="ru-RU" sz="1400" dirty="0"/>
              <a:t> </a:t>
            </a:r>
            <a:r>
              <a:rPr lang="ru-RU" sz="1400" dirty="0" err="1"/>
              <a:t>отримання</a:t>
            </a:r>
            <a:r>
              <a:rPr lang="ru-RU" sz="1400" dirty="0"/>
              <a:t> і </a:t>
            </a:r>
            <a:r>
              <a:rPr lang="ru-RU" sz="1400" dirty="0" err="1"/>
              <a:t>обробки</a:t>
            </a:r>
            <a:r>
              <a:rPr lang="ru-RU" sz="1400" dirty="0"/>
              <a:t> </a:t>
            </a:r>
            <a:r>
              <a:rPr lang="ru-RU" sz="1400" dirty="0" err="1"/>
              <a:t>певних</a:t>
            </a:r>
            <a:r>
              <a:rPr lang="ru-RU" sz="1400" dirty="0"/>
              <a:t>, </a:t>
            </a:r>
            <a:r>
              <a:rPr lang="ru-RU" sz="1400" dirty="0" err="1"/>
              <a:t>значимих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, а </a:t>
            </a:r>
            <a:r>
              <a:rPr lang="ru-RU" sz="1400" dirty="0" err="1"/>
              <a:t>елементом</a:t>
            </a:r>
            <a:r>
              <a:rPr lang="ru-RU" sz="1400" dirty="0"/>
              <a:t> </a:t>
            </a:r>
            <a:r>
              <a:rPr lang="ru-RU" sz="1400" dirty="0" err="1"/>
              <a:t>недобросовісної</a:t>
            </a:r>
            <a:r>
              <a:rPr lang="ru-RU" sz="1400" dirty="0"/>
              <a:t> </a:t>
            </a:r>
            <a:r>
              <a:rPr lang="ru-RU" sz="1400" dirty="0" err="1"/>
              <a:t>конкуренції</a:t>
            </a:r>
            <a:r>
              <a:rPr lang="ru-RU" sz="1400" dirty="0"/>
              <a:t> </a:t>
            </a:r>
            <a:r>
              <a:rPr lang="ru-RU" sz="1400" dirty="0" err="1"/>
              <a:t>спланована</a:t>
            </a:r>
            <a:r>
              <a:rPr lang="ru-RU" sz="1400" dirty="0"/>
              <a:t> </a:t>
            </a:r>
            <a:r>
              <a:rPr lang="ru-RU" sz="1400" dirty="0" err="1"/>
              <a:t>дезінформація</a:t>
            </a:r>
            <a:r>
              <a:rPr lang="ru-RU" sz="1400" dirty="0"/>
              <a:t>. </a:t>
            </a:r>
            <a:r>
              <a:rPr lang="ru-RU" sz="1400" dirty="0" err="1"/>
              <a:t>Економічна</a:t>
            </a:r>
            <a:r>
              <a:rPr lang="ru-RU" sz="1400" dirty="0"/>
              <a:t> наука не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залишитися</a:t>
            </a:r>
            <a:r>
              <a:rPr lang="ru-RU" sz="1400" dirty="0"/>
              <a:t> без </a:t>
            </a:r>
            <a:r>
              <a:rPr lang="ru-RU" sz="1400" dirty="0" err="1"/>
              <a:t>уваги</a:t>
            </a:r>
            <a:r>
              <a:rPr lang="ru-RU" sz="1400" dirty="0"/>
              <a:t> до </a:t>
            </a:r>
            <a:r>
              <a:rPr lang="ru-RU" sz="1400" dirty="0" err="1"/>
              <a:t>подібних</a:t>
            </a:r>
            <a:r>
              <a:rPr lang="ru-RU" sz="1400" dirty="0"/>
              <a:t> проблем. </a:t>
            </a:r>
            <a:r>
              <a:rPr lang="ru-RU" sz="1400" dirty="0" err="1"/>
              <a:t>Змінам</a:t>
            </a:r>
            <a:r>
              <a:rPr lang="ru-RU" sz="1400" dirty="0"/>
              <a:t> </a:t>
            </a:r>
            <a:r>
              <a:rPr lang="ru-RU" sz="1400" dirty="0" err="1"/>
              <a:t>піддається</a:t>
            </a:r>
            <a:r>
              <a:rPr lang="ru-RU" sz="1400" dirty="0"/>
              <a:t> </a:t>
            </a:r>
            <a:r>
              <a:rPr lang="ru-RU" sz="1400" dirty="0" err="1"/>
              <a:t>старі</a:t>
            </a:r>
            <a:r>
              <a:rPr lang="ru-RU" sz="1400" dirty="0"/>
              <a:t> </a:t>
            </a:r>
            <a:r>
              <a:rPr lang="ru-RU" sz="1400" dirty="0" err="1"/>
              <a:t>економічні</a:t>
            </a:r>
            <a:r>
              <a:rPr lang="ru-RU" sz="1400" dirty="0"/>
              <a:t> </a:t>
            </a:r>
            <a:r>
              <a:rPr lang="ru-RU" sz="1400" dirty="0" err="1"/>
              <a:t>категорії</a:t>
            </a:r>
            <a:r>
              <a:rPr lang="ru-RU" sz="1400" dirty="0"/>
              <a:t>, </a:t>
            </a:r>
            <a:r>
              <a:rPr lang="ru-RU" sz="1400" dirty="0" err="1"/>
              <a:t>термінологічний</a:t>
            </a:r>
            <a:r>
              <a:rPr lang="ru-RU" sz="1400" dirty="0"/>
              <a:t> </a:t>
            </a:r>
            <a:r>
              <a:rPr lang="ru-RU" sz="1400" dirty="0" err="1"/>
              <a:t>апарат</a:t>
            </a:r>
            <a:r>
              <a:rPr lang="ru-RU" sz="1400" dirty="0"/>
              <a:t>, </a:t>
            </a:r>
            <a:r>
              <a:rPr lang="ru-RU" sz="1400" dirty="0" err="1"/>
              <a:t>інтерпретація</a:t>
            </a:r>
            <a:r>
              <a:rPr lang="ru-RU" sz="1400" dirty="0"/>
              <a:t> тих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інших</a:t>
            </a:r>
            <a:r>
              <a:rPr lang="ru-RU" sz="1400" dirty="0"/>
              <a:t> понять. </a:t>
            </a:r>
            <a:r>
              <a:rPr lang="ru-RU" sz="1400" dirty="0" err="1"/>
              <a:t>Розвиток</a:t>
            </a:r>
            <a:r>
              <a:rPr lang="ru-RU" sz="1400" dirty="0"/>
              <a:t> </a:t>
            </a:r>
            <a:r>
              <a:rPr lang="ru-RU" sz="1400" dirty="0" err="1"/>
              <a:t>досліджень</a:t>
            </a:r>
            <a:r>
              <a:rPr lang="ru-RU" sz="1400" dirty="0"/>
              <a:t> в </a:t>
            </a:r>
            <a:r>
              <a:rPr lang="ru-RU" sz="1400" dirty="0" err="1"/>
              <a:t>області</a:t>
            </a:r>
            <a:r>
              <a:rPr lang="ru-RU" sz="1400" dirty="0"/>
              <a:t> </a:t>
            </a:r>
            <a:r>
              <a:rPr lang="ru-RU" sz="1400" dirty="0" err="1"/>
              <a:t>інституціональної</a:t>
            </a:r>
            <a:r>
              <a:rPr lang="ru-RU" sz="1400" dirty="0"/>
              <a:t> </a:t>
            </a:r>
            <a:r>
              <a:rPr lang="ru-RU" sz="1400" dirty="0" err="1"/>
              <a:t>теорії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оперує</a:t>
            </a:r>
            <a:r>
              <a:rPr lang="ru-RU" sz="1400" dirty="0"/>
              <a:t> такими </a:t>
            </a:r>
            <a:r>
              <a:rPr lang="ru-RU" sz="1400" dirty="0" err="1"/>
              <a:t>категоріями</a:t>
            </a:r>
            <a:r>
              <a:rPr lang="ru-RU" sz="1400" dirty="0"/>
              <a:t>, як </a:t>
            </a:r>
            <a:r>
              <a:rPr lang="ru-RU" sz="1400" dirty="0" err="1"/>
              <a:t>інформація</a:t>
            </a:r>
            <a:r>
              <a:rPr lang="ru-RU" sz="1400" dirty="0"/>
              <a:t>, </a:t>
            </a:r>
            <a:r>
              <a:rPr lang="ru-RU" sz="1400" dirty="0" err="1"/>
              <a:t>трансакції</a:t>
            </a:r>
            <a:r>
              <a:rPr lang="ru-RU" sz="1400" dirty="0"/>
              <a:t>, </a:t>
            </a:r>
            <a:r>
              <a:rPr lang="ru-RU" sz="1400" dirty="0" err="1"/>
              <a:t>по-нашому</a:t>
            </a:r>
            <a:r>
              <a:rPr lang="ru-RU" sz="1400" dirty="0"/>
              <a:t> </a:t>
            </a:r>
            <a:r>
              <a:rPr lang="ru-RU" sz="1400" dirty="0" err="1"/>
              <a:t>думці</a:t>
            </a:r>
            <a:r>
              <a:rPr lang="ru-RU" sz="1400" dirty="0"/>
              <a:t>,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посприяти</a:t>
            </a:r>
            <a:r>
              <a:rPr lang="ru-RU" sz="1400" dirty="0"/>
              <a:t> </a:t>
            </a:r>
            <a:r>
              <a:rPr lang="ru-RU" sz="1400" dirty="0" err="1"/>
              <a:t>подоланню</a:t>
            </a:r>
            <a:r>
              <a:rPr lang="ru-RU" sz="1400" dirty="0"/>
              <a:t> </a:t>
            </a:r>
            <a:r>
              <a:rPr lang="ru-RU" sz="1400" dirty="0" err="1"/>
              <a:t>наукових</a:t>
            </a:r>
            <a:r>
              <a:rPr lang="ru-RU" sz="1400" dirty="0"/>
              <a:t> </a:t>
            </a:r>
            <a:r>
              <a:rPr lang="ru-RU" sz="1400" dirty="0" err="1"/>
              <a:t>утруднень</a:t>
            </a:r>
            <a:r>
              <a:rPr lang="ru-RU" sz="1400" dirty="0"/>
              <a:t>.</a:t>
            </a:r>
            <a:endParaRPr lang="ru-RU" sz="1400" dirty="0" smtClean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864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ru-RU" sz="1400" dirty="0" err="1"/>
              <a:t>Управління</a:t>
            </a:r>
            <a:r>
              <a:rPr lang="ru-RU" sz="1400" dirty="0"/>
              <a:t> </a:t>
            </a:r>
            <a:r>
              <a:rPr lang="ru-RU" sz="1400" dirty="0" err="1"/>
              <a:t>швидкістю</a:t>
            </a:r>
            <a:r>
              <a:rPr lang="ru-RU" sz="1400" dirty="0"/>
              <a:t> </a:t>
            </a:r>
            <a:r>
              <a:rPr lang="ru-RU" sz="1400" dirty="0" err="1"/>
              <a:t>передачі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має</a:t>
            </a:r>
            <a:r>
              <a:rPr lang="ru-RU" sz="1400" dirty="0"/>
              <a:t> </a:t>
            </a:r>
            <a:r>
              <a:rPr lang="ru-RU" sz="1400" dirty="0" err="1"/>
              <a:t>важливе</a:t>
            </a:r>
            <a:r>
              <a:rPr lang="ru-RU" sz="1400" dirty="0"/>
              <a:t> </a:t>
            </a:r>
            <a:r>
              <a:rPr lang="ru-RU" sz="1400" dirty="0" err="1"/>
              <a:t>значення</a:t>
            </a:r>
            <a:r>
              <a:rPr lang="ru-RU" sz="1400" dirty="0"/>
              <a:t>, </a:t>
            </a:r>
            <a:r>
              <a:rPr lang="ru-RU" sz="1400" dirty="0" err="1"/>
              <a:t>оскільки</a:t>
            </a:r>
            <a:r>
              <a:rPr lang="ru-RU" sz="1400" dirty="0"/>
              <a:t> </a:t>
            </a:r>
            <a:r>
              <a:rPr lang="ru-RU" sz="1400" dirty="0" err="1"/>
              <a:t>аналіз</a:t>
            </a:r>
            <a:r>
              <a:rPr lang="ru-RU" sz="1400" dirty="0"/>
              <a:t> великих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поширюється</a:t>
            </a:r>
            <a:r>
              <a:rPr lang="ru-RU" sz="1400" dirty="0"/>
              <a:t> на </a:t>
            </a:r>
            <a:r>
              <a:rPr lang="ru-RU" sz="1400" dirty="0" err="1"/>
              <a:t>такі</a:t>
            </a:r>
            <a:r>
              <a:rPr lang="ru-RU" sz="1400" dirty="0"/>
              <a:t> </a:t>
            </a:r>
            <a:r>
              <a:rPr lang="ru-RU" sz="1400" dirty="0" err="1"/>
              <a:t>сфери</a:t>
            </a:r>
            <a:r>
              <a:rPr lang="ru-RU" sz="1400" dirty="0"/>
              <a:t>, як </a:t>
            </a:r>
            <a:r>
              <a:rPr lang="ru-RU" sz="1400" dirty="0" err="1"/>
              <a:t>машинне</a:t>
            </a:r>
            <a:r>
              <a:rPr lang="ru-RU" sz="1400" dirty="0"/>
              <a:t> </a:t>
            </a:r>
            <a:r>
              <a:rPr lang="ru-RU" sz="1400" dirty="0" err="1"/>
              <a:t>навчання</a:t>
            </a:r>
            <a:r>
              <a:rPr lang="ru-RU" sz="1400" dirty="0"/>
              <a:t> та </a:t>
            </a:r>
            <a:r>
              <a:rPr lang="ru-RU" sz="1400" dirty="0" err="1"/>
              <a:t>штучний</a:t>
            </a:r>
            <a:r>
              <a:rPr lang="ru-RU" sz="1400" dirty="0"/>
              <a:t> </a:t>
            </a:r>
            <a:r>
              <a:rPr lang="ru-RU" sz="1400" dirty="0" err="1"/>
              <a:t>інтелект</a:t>
            </a:r>
            <a:r>
              <a:rPr lang="ru-RU" sz="1400" dirty="0"/>
              <a:t>, де </a:t>
            </a:r>
            <a:r>
              <a:rPr lang="ru-RU" sz="1400" dirty="0" err="1"/>
              <a:t>аналітичні</a:t>
            </a:r>
            <a:r>
              <a:rPr lang="ru-RU" sz="1400" dirty="0"/>
              <a:t> </a:t>
            </a:r>
            <a:r>
              <a:rPr lang="ru-RU" sz="1400" dirty="0" err="1"/>
              <a:t>процеси</a:t>
            </a:r>
            <a:r>
              <a:rPr lang="ru-RU" sz="1400" dirty="0"/>
              <a:t> автоматично </a:t>
            </a:r>
            <a:r>
              <a:rPr lang="ru-RU" sz="1400" dirty="0" err="1"/>
              <a:t>знаходять</a:t>
            </a:r>
            <a:r>
              <a:rPr lang="ru-RU" sz="1400" dirty="0"/>
              <a:t> </a:t>
            </a:r>
            <a:r>
              <a:rPr lang="ru-RU" sz="1400" dirty="0" err="1"/>
              <a:t>закономірності</a:t>
            </a:r>
            <a:r>
              <a:rPr lang="ru-RU" sz="1400" dirty="0"/>
              <a:t> у </a:t>
            </a:r>
            <a:r>
              <a:rPr lang="ru-RU" sz="1400" dirty="0" err="1"/>
              <a:t>зібраних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та </a:t>
            </a:r>
            <a:r>
              <a:rPr lang="ru-RU" sz="1400" dirty="0" err="1"/>
              <a:t>використовують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для </a:t>
            </a:r>
            <a:r>
              <a:rPr lang="ru-RU" sz="1400" dirty="0" err="1"/>
              <a:t>отримання</a:t>
            </a:r>
            <a:r>
              <a:rPr lang="ru-RU" sz="1400" dirty="0"/>
              <a:t> </a:t>
            </a:r>
            <a:r>
              <a:rPr lang="ru-RU" sz="1400" dirty="0" err="1"/>
              <a:t>знань</a:t>
            </a:r>
            <a:r>
              <a:rPr lang="ru-RU" sz="1400" dirty="0"/>
              <a:t>.</a:t>
            </a:r>
          </a:p>
          <a:p>
            <a:r>
              <a:rPr lang="ru-RU" sz="1400" b="1" dirty="0" err="1"/>
              <a:t>Додаткові</a:t>
            </a:r>
            <a:r>
              <a:rPr lang="ru-RU" sz="1400" b="1" dirty="0"/>
              <a:t> характеристики великих </a:t>
            </a:r>
            <a:r>
              <a:rPr lang="ru-RU" sz="1400" b="1" dirty="0" err="1"/>
              <a:t>даних</a:t>
            </a:r>
            <a:endParaRPr lang="ru-RU" sz="1400" b="1" dirty="0"/>
          </a:p>
          <a:p>
            <a:r>
              <a:rPr lang="ru-RU" sz="1400" b="1" dirty="0" err="1"/>
              <a:t>Достовірність</a:t>
            </a:r>
            <a:r>
              <a:rPr lang="ru-RU" sz="1400" b="1" dirty="0"/>
              <a:t> </a:t>
            </a:r>
            <a:r>
              <a:rPr lang="ru-RU" sz="1400" b="1" dirty="0" err="1"/>
              <a:t>чи</a:t>
            </a:r>
            <a:r>
              <a:rPr lang="ru-RU" sz="1400" b="1" dirty="0"/>
              <a:t> </a:t>
            </a:r>
            <a:r>
              <a:rPr lang="ru-RU" sz="1400" b="1" dirty="0" err="1"/>
              <a:t>правдивість</a:t>
            </a:r>
            <a:r>
              <a:rPr lang="ru-RU" sz="1400" b="1" dirty="0"/>
              <a:t> </a:t>
            </a:r>
            <a:r>
              <a:rPr lang="ru-RU" sz="1400" b="1" dirty="0" err="1"/>
              <a:t>даних</a:t>
            </a:r>
            <a:endParaRPr lang="ru-RU" sz="1400" b="1" dirty="0"/>
          </a:p>
          <a:p>
            <a:r>
              <a:rPr lang="ru-RU" sz="1400" dirty="0" err="1"/>
              <a:t>Достовірність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стосується</a:t>
            </a:r>
            <a:r>
              <a:rPr lang="ru-RU" sz="1400" dirty="0"/>
              <a:t> </a:t>
            </a:r>
            <a:r>
              <a:rPr lang="ru-RU" sz="1400" dirty="0" err="1"/>
              <a:t>ступеня</a:t>
            </a:r>
            <a:r>
              <a:rPr lang="ru-RU" sz="1400" dirty="0"/>
              <a:t> </a:t>
            </a:r>
            <a:r>
              <a:rPr lang="ru-RU" sz="1400" dirty="0" err="1"/>
              <a:t>визначеності</a:t>
            </a:r>
            <a:r>
              <a:rPr lang="ru-RU" sz="1400" dirty="0"/>
              <a:t> в наборах </a:t>
            </a:r>
            <a:r>
              <a:rPr lang="ru-RU" sz="1400" dirty="0" err="1"/>
              <a:t>даних</a:t>
            </a:r>
            <a:r>
              <a:rPr lang="ru-RU" sz="1400" dirty="0"/>
              <a:t>. </a:t>
            </a:r>
          </a:p>
          <a:p>
            <a:r>
              <a:rPr lang="ru-RU" sz="1400" dirty="0" err="1"/>
              <a:t>Невизначені</a:t>
            </a:r>
            <a:r>
              <a:rPr lang="ru-RU" sz="1400" dirty="0"/>
              <a:t> </a:t>
            </a:r>
            <a:r>
              <a:rPr lang="ru-RU" sz="1400" dirty="0" err="1"/>
              <a:t>необроблені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, </a:t>
            </a:r>
            <a:r>
              <a:rPr lang="ru-RU" sz="1400" dirty="0" err="1"/>
              <a:t>зібрані</a:t>
            </a:r>
            <a:r>
              <a:rPr lang="ru-RU" sz="1400" dirty="0"/>
              <a:t> з </a:t>
            </a:r>
            <a:r>
              <a:rPr lang="ru-RU" sz="1400" dirty="0" err="1"/>
              <a:t>різних</a:t>
            </a:r>
            <a:r>
              <a:rPr lang="ru-RU" sz="1400" dirty="0"/>
              <a:t> </a:t>
            </a:r>
            <a:r>
              <a:rPr lang="ru-RU" sz="1400" dirty="0" err="1"/>
              <a:t>джерел</a:t>
            </a:r>
            <a:r>
              <a:rPr lang="ru-RU" sz="1400" dirty="0"/>
              <a:t>, таких як </a:t>
            </a:r>
            <a:r>
              <a:rPr lang="ru-RU" sz="1400" dirty="0" err="1"/>
              <a:t>платформи</a:t>
            </a:r>
            <a:r>
              <a:rPr lang="ru-RU" sz="1400" dirty="0"/>
              <a:t> </a:t>
            </a:r>
            <a:r>
              <a:rPr lang="ru-RU" sz="1400" dirty="0" err="1"/>
              <a:t>соціальних</a:t>
            </a:r>
            <a:r>
              <a:rPr lang="ru-RU" sz="1400" dirty="0"/>
              <a:t> </a:t>
            </a:r>
            <a:r>
              <a:rPr lang="ru-RU" sz="1400" dirty="0" err="1"/>
              <a:t>медіа</a:t>
            </a:r>
            <a:r>
              <a:rPr lang="ru-RU" sz="1400" dirty="0"/>
              <a:t> та веб-</a:t>
            </a:r>
            <a:r>
              <a:rPr lang="ru-RU" sz="1400" dirty="0" err="1"/>
              <a:t>сторінки</a:t>
            </a:r>
            <a:r>
              <a:rPr lang="ru-RU" sz="1400" dirty="0"/>
              <a:t>,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спричинити</a:t>
            </a:r>
            <a:r>
              <a:rPr lang="ru-RU" sz="1400" dirty="0"/>
              <a:t> </a:t>
            </a:r>
            <a:r>
              <a:rPr lang="ru-RU" sz="1400" dirty="0" err="1"/>
              <a:t>серйозні</a:t>
            </a:r>
            <a:r>
              <a:rPr lang="ru-RU" sz="1400" dirty="0"/>
              <a:t> </a:t>
            </a:r>
            <a:r>
              <a:rPr lang="ru-RU" sz="1400" dirty="0" err="1"/>
              <a:t>проблеми</a:t>
            </a:r>
            <a:r>
              <a:rPr lang="ru-RU" sz="1400" dirty="0"/>
              <a:t> з </a:t>
            </a:r>
            <a:r>
              <a:rPr lang="ru-RU" sz="1400" dirty="0" err="1"/>
              <a:t>якістю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. </a:t>
            </a:r>
          </a:p>
          <a:p>
            <a:r>
              <a:rPr lang="ru-RU" sz="1400" dirty="0" err="1"/>
              <a:t>Наприклад</a:t>
            </a:r>
            <a:r>
              <a:rPr lang="ru-RU" sz="1400" dirty="0"/>
              <a:t>, </a:t>
            </a:r>
            <a:r>
              <a:rPr lang="ru-RU" sz="1400" dirty="0" err="1"/>
              <a:t>компанія</a:t>
            </a:r>
            <a:r>
              <a:rPr lang="ru-RU" sz="1400" dirty="0"/>
              <a:t>, яка </a:t>
            </a:r>
            <a:r>
              <a:rPr lang="ru-RU" sz="1400" dirty="0" err="1"/>
              <a:t>збирає</a:t>
            </a:r>
            <a:r>
              <a:rPr lang="ru-RU" sz="1400" dirty="0"/>
              <a:t> </a:t>
            </a:r>
            <a:r>
              <a:rPr lang="ru-RU" sz="1400" dirty="0" err="1"/>
              <a:t>масиви</a:t>
            </a:r>
            <a:r>
              <a:rPr lang="ru-RU" sz="1400" dirty="0"/>
              <a:t> великих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сотень</a:t>
            </a:r>
            <a:r>
              <a:rPr lang="ru-RU" sz="1400" dirty="0"/>
              <a:t> </a:t>
            </a:r>
            <a:r>
              <a:rPr lang="ru-RU" sz="1400" dirty="0" err="1"/>
              <a:t>джерел</a:t>
            </a:r>
            <a:r>
              <a:rPr lang="ru-RU" sz="1400" dirty="0"/>
              <a:t>,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виявити</a:t>
            </a:r>
            <a:r>
              <a:rPr lang="ru-RU" sz="1400" dirty="0"/>
              <a:t> </a:t>
            </a:r>
            <a:r>
              <a:rPr lang="ru-RU" sz="1400" dirty="0" err="1"/>
              <a:t>неточні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, але </a:t>
            </a:r>
            <a:r>
              <a:rPr lang="ru-RU" sz="1400" dirty="0" err="1"/>
              <a:t>аналітикам</a:t>
            </a:r>
            <a:r>
              <a:rPr lang="ru-RU" sz="1400" dirty="0"/>
              <a:t> </a:t>
            </a:r>
            <a:r>
              <a:rPr lang="ru-RU" sz="1400" dirty="0" err="1"/>
              <a:t>потрібна</a:t>
            </a:r>
            <a:r>
              <a:rPr lang="ru-RU" sz="1400" dirty="0"/>
              <a:t> </a:t>
            </a:r>
            <a:r>
              <a:rPr lang="ru-RU" sz="1400" dirty="0" err="1"/>
              <a:t>інформація</a:t>
            </a:r>
            <a:r>
              <a:rPr lang="ru-RU" sz="1400" dirty="0"/>
              <a:t> про шляхи </a:t>
            </a:r>
            <a:r>
              <a:rPr lang="ru-RU" sz="1400" dirty="0" err="1"/>
              <a:t>надходження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простежити</a:t>
            </a:r>
            <a:r>
              <a:rPr lang="ru-RU" sz="1400" dirty="0"/>
              <a:t>, де </a:t>
            </a:r>
            <a:r>
              <a:rPr lang="ru-RU" sz="1400" dirty="0" err="1"/>
              <a:t>дані</a:t>
            </a:r>
            <a:r>
              <a:rPr lang="ru-RU" sz="1400" dirty="0"/>
              <a:t> </a:t>
            </a:r>
            <a:r>
              <a:rPr lang="ru-RU" sz="1400" dirty="0" err="1"/>
              <a:t>зберігаються</a:t>
            </a:r>
            <a:r>
              <a:rPr lang="ru-RU" sz="1400" dirty="0"/>
              <a:t>, </a:t>
            </a:r>
            <a:r>
              <a:rPr lang="ru-RU" sz="1400" dirty="0" err="1"/>
              <a:t>щоб</a:t>
            </a:r>
            <a:r>
              <a:rPr lang="ru-RU" sz="1400" dirty="0"/>
              <a:t> вони могли </a:t>
            </a:r>
            <a:r>
              <a:rPr lang="ru-RU" sz="1400" dirty="0" err="1"/>
              <a:t>виправити</a:t>
            </a:r>
            <a:r>
              <a:rPr lang="ru-RU" sz="1400" dirty="0"/>
              <a:t> </a:t>
            </a:r>
            <a:r>
              <a:rPr lang="ru-RU" sz="1400" dirty="0" err="1"/>
              <a:t>проблеми</a:t>
            </a:r>
            <a:r>
              <a:rPr lang="ru-RU" sz="1400" dirty="0"/>
              <a:t>.      </a:t>
            </a:r>
          </a:p>
          <a:p>
            <a:r>
              <a:rPr lang="ru-RU" sz="1400" dirty="0" err="1"/>
              <a:t>Погані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</a:t>
            </a:r>
            <a:r>
              <a:rPr lang="ru-RU" sz="1400" dirty="0" err="1"/>
              <a:t>призводять</a:t>
            </a:r>
            <a:r>
              <a:rPr lang="ru-RU" sz="1400" dirty="0"/>
              <a:t> до неточного </a:t>
            </a:r>
            <a:r>
              <a:rPr lang="ru-RU" sz="1400" dirty="0" err="1"/>
              <a:t>аналізу</a:t>
            </a:r>
            <a:r>
              <a:rPr lang="ru-RU" sz="1400" dirty="0"/>
              <a:t> та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підірвати</a:t>
            </a:r>
            <a:r>
              <a:rPr lang="ru-RU" sz="1400" dirty="0"/>
              <a:t> </a:t>
            </a:r>
            <a:r>
              <a:rPr lang="ru-RU" sz="1400" dirty="0" err="1"/>
              <a:t>цінність</a:t>
            </a:r>
            <a:r>
              <a:rPr lang="ru-RU" sz="1400" dirty="0"/>
              <a:t> </a:t>
            </a:r>
            <a:r>
              <a:rPr lang="ru-RU" sz="1400" dirty="0" err="1"/>
              <a:t>бізнес-аналітики</a:t>
            </a:r>
            <a:r>
              <a:rPr lang="ru-RU" sz="1400" dirty="0"/>
              <a:t>, </a:t>
            </a:r>
            <a:r>
              <a:rPr lang="ru-RU" sz="1400" dirty="0" err="1"/>
              <a:t>оскільки</a:t>
            </a:r>
            <a:r>
              <a:rPr lang="ru-RU" sz="1400" dirty="0"/>
              <a:t>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призвести</a:t>
            </a:r>
            <a:r>
              <a:rPr lang="ru-RU" sz="1400" dirty="0"/>
              <a:t> до </a:t>
            </a:r>
            <a:r>
              <a:rPr lang="ru-RU" sz="1400" dirty="0" err="1"/>
              <a:t>недовіри</a:t>
            </a:r>
            <a:r>
              <a:rPr lang="ru-RU" sz="1400" dirty="0"/>
              <a:t> </a:t>
            </a:r>
            <a:r>
              <a:rPr lang="ru-RU" sz="1400" dirty="0" err="1"/>
              <a:t>керівників</a:t>
            </a:r>
            <a:r>
              <a:rPr lang="ru-RU" sz="1400" dirty="0"/>
              <a:t> до </a:t>
            </a:r>
            <a:r>
              <a:rPr lang="ru-RU" sz="1400" dirty="0" err="1"/>
              <a:t>даних</a:t>
            </a:r>
            <a:r>
              <a:rPr lang="ru-RU" sz="1400" dirty="0"/>
              <a:t> у </a:t>
            </a:r>
            <a:r>
              <a:rPr lang="ru-RU" sz="1400" dirty="0" err="1"/>
              <a:t>цілому</a:t>
            </a:r>
            <a:r>
              <a:rPr lang="ru-RU" sz="1400" dirty="0"/>
              <a:t>. </a:t>
            </a:r>
          </a:p>
          <a:p>
            <a:r>
              <a:rPr lang="ru-RU" sz="1400" dirty="0" err="1"/>
              <a:t>Кількість</a:t>
            </a:r>
            <a:r>
              <a:rPr lang="ru-RU" sz="1400" dirty="0"/>
              <a:t> </a:t>
            </a:r>
            <a:r>
              <a:rPr lang="ru-RU" sz="1400" dirty="0" err="1"/>
              <a:t>невизначених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в </a:t>
            </a:r>
            <a:r>
              <a:rPr lang="ru-RU" sz="1400" dirty="0" err="1"/>
              <a:t>організації</a:t>
            </a:r>
            <a:r>
              <a:rPr lang="ru-RU" sz="1400" dirty="0"/>
              <a:t> повинна бути </a:t>
            </a:r>
            <a:r>
              <a:rPr lang="ru-RU" sz="1400" dirty="0" err="1"/>
              <a:t>врахована</a:t>
            </a:r>
            <a:r>
              <a:rPr lang="ru-RU" sz="1400" dirty="0"/>
              <a:t> перед </a:t>
            </a:r>
            <a:r>
              <a:rPr lang="ru-RU" sz="1400" dirty="0" err="1"/>
              <a:t>тим</a:t>
            </a:r>
            <a:r>
              <a:rPr lang="ru-RU" sz="1400" dirty="0"/>
              <a:t>, як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використовувати</a:t>
            </a:r>
            <a:r>
              <a:rPr lang="ru-RU" sz="1400" dirty="0"/>
              <a:t> для </a:t>
            </a:r>
            <a:r>
              <a:rPr lang="ru-RU" sz="1400" dirty="0" err="1"/>
              <a:t>аналізу</a:t>
            </a:r>
            <a:r>
              <a:rPr lang="ru-RU" sz="1400" dirty="0"/>
              <a:t> великих </a:t>
            </a:r>
            <a:r>
              <a:rPr lang="ru-RU" sz="1400" dirty="0" err="1"/>
              <a:t>даних</a:t>
            </a:r>
            <a:r>
              <a:rPr lang="ru-RU" sz="1400" dirty="0"/>
              <a:t>. Командам ІТ та </a:t>
            </a:r>
            <a:r>
              <a:rPr lang="ru-RU" sz="1400" dirty="0" err="1"/>
              <a:t>аналітики</a:t>
            </a:r>
            <a:r>
              <a:rPr lang="ru-RU" sz="1400" dirty="0"/>
              <a:t>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потрібно</a:t>
            </a:r>
            <a:r>
              <a:rPr lang="ru-RU" sz="1400" dirty="0"/>
              <a:t> </a:t>
            </a:r>
            <a:r>
              <a:rPr lang="ru-RU" sz="1400" dirty="0" err="1"/>
              <a:t>забезпечити</a:t>
            </a:r>
            <a:r>
              <a:rPr lang="ru-RU" sz="1400" dirty="0"/>
              <a:t> </a:t>
            </a:r>
            <a:r>
              <a:rPr lang="ru-RU" sz="1400" dirty="0" err="1"/>
              <a:t>наявність</a:t>
            </a:r>
            <a:r>
              <a:rPr lang="ru-RU" sz="1400" dirty="0"/>
              <a:t> </a:t>
            </a:r>
            <a:r>
              <a:rPr lang="ru-RU" sz="1400" dirty="0" err="1"/>
              <a:t>достатньо</a:t>
            </a:r>
            <a:r>
              <a:rPr lang="ru-RU" sz="1400" dirty="0"/>
              <a:t> </a:t>
            </a:r>
            <a:r>
              <a:rPr lang="ru-RU" sz="1400" dirty="0" err="1"/>
              <a:t>точних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для </a:t>
            </a:r>
            <a:r>
              <a:rPr lang="ru-RU" sz="1400" dirty="0" err="1"/>
              <a:t>отримання</a:t>
            </a:r>
            <a:r>
              <a:rPr lang="ru-RU" sz="1400" dirty="0"/>
              <a:t> </a:t>
            </a:r>
            <a:r>
              <a:rPr lang="ru-RU" sz="1400" dirty="0" err="1"/>
              <a:t>достовірних</a:t>
            </a:r>
            <a:r>
              <a:rPr lang="ru-RU" sz="1400" dirty="0"/>
              <a:t> </a:t>
            </a:r>
            <a:r>
              <a:rPr lang="ru-RU" sz="1400" dirty="0" err="1"/>
              <a:t>результатів</a:t>
            </a:r>
            <a:r>
              <a:rPr lang="ru-RU" sz="1400" dirty="0"/>
              <a:t>.  </a:t>
            </a:r>
          </a:p>
          <a:p>
            <a:r>
              <a:rPr lang="ru-RU" sz="1400" dirty="0"/>
              <a:t>  </a:t>
            </a:r>
          </a:p>
          <a:p>
            <a:r>
              <a:rPr lang="ru-RU" sz="1400" dirty="0"/>
              <a:t> 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6988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 fontScale="92500" lnSpcReduction="20000"/>
          </a:bodyPr>
          <a:lstStyle/>
          <a:p>
            <a:r>
              <a:rPr lang="ru-RU" sz="1400" b="1" dirty="0" err="1"/>
              <a:t>Цінність</a:t>
            </a:r>
            <a:r>
              <a:rPr lang="ru-RU" sz="1400" b="1" dirty="0"/>
              <a:t> </a:t>
            </a:r>
            <a:r>
              <a:rPr lang="ru-RU" sz="1400" b="1" dirty="0" err="1"/>
              <a:t>даних</a:t>
            </a:r>
            <a:r>
              <a:rPr lang="ru-RU" sz="1400" b="1" dirty="0"/>
              <a:t> </a:t>
            </a:r>
          </a:p>
          <a:p>
            <a:r>
              <a:rPr lang="ru-RU" sz="1400" dirty="0"/>
              <a:t>Як </a:t>
            </a:r>
            <a:r>
              <a:rPr lang="ru-RU" sz="1400" dirty="0" err="1"/>
              <a:t>пояснювалося</a:t>
            </a:r>
            <a:r>
              <a:rPr lang="ru-RU" sz="1400" dirty="0"/>
              <a:t> </a:t>
            </a:r>
            <a:r>
              <a:rPr lang="ru-RU" sz="1400" dirty="0" err="1"/>
              <a:t>вище</a:t>
            </a:r>
            <a:r>
              <a:rPr lang="ru-RU" sz="1400" dirty="0"/>
              <a:t>, не </a:t>
            </a:r>
            <a:r>
              <a:rPr lang="ru-RU" sz="1400" dirty="0" err="1"/>
              <a:t>всі</a:t>
            </a:r>
            <a:r>
              <a:rPr lang="ru-RU" sz="1400" dirty="0"/>
              <a:t> </a:t>
            </a:r>
            <a:r>
              <a:rPr lang="ru-RU" sz="1400" dirty="0" err="1"/>
              <a:t>зібрані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</a:t>
            </a:r>
            <a:r>
              <a:rPr lang="ru-RU" sz="1400" dirty="0" err="1"/>
              <a:t>мають</a:t>
            </a:r>
            <a:r>
              <a:rPr lang="ru-RU" sz="1400" dirty="0"/>
              <a:t> </a:t>
            </a:r>
            <a:r>
              <a:rPr lang="ru-RU" sz="1400" dirty="0" err="1"/>
              <a:t>реальну</a:t>
            </a:r>
            <a:r>
              <a:rPr lang="ru-RU" sz="1400" dirty="0"/>
              <a:t> </a:t>
            </a:r>
            <a:r>
              <a:rPr lang="ru-RU" sz="1400" dirty="0" err="1"/>
              <a:t>ділову</a:t>
            </a:r>
            <a:r>
              <a:rPr lang="ru-RU" sz="1400" dirty="0"/>
              <a:t> </a:t>
            </a:r>
            <a:r>
              <a:rPr lang="ru-RU" sz="1400" dirty="0" err="1"/>
              <a:t>цінність</a:t>
            </a:r>
            <a:r>
              <a:rPr lang="ru-RU" sz="1400" dirty="0"/>
              <a:t>, і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неточних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послабити</a:t>
            </a:r>
            <a:r>
              <a:rPr lang="ru-RU" sz="1400" dirty="0"/>
              <a:t> результат,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надаються</a:t>
            </a:r>
            <a:r>
              <a:rPr lang="ru-RU" sz="1400" dirty="0"/>
              <a:t> </a:t>
            </a:r>
            <a:r>
              <a:rPr lang="ru-RU" sz="1400" dirty="0" err="1"/>
              <a:t>додатками</a:t>
            </a:r>
            <a:r>
              <a:rPr lang="ru-RU" sz="1400" dirty="0"/>
              <a:t> </a:t>
            </a:r>
            <a:r>
              <a:rPr lang="ru-RU" sz="1400" dirty="0" err="1"/>
              <a:t>аналітики</a:t>
            </a:r>
            <a:r>
              <a:rPr lang="ru-RU" sz="1400" dirty="0"/>
              <a:t>. </a:t>
            </a:r>
          </a:p>
          <a:p>
            <a:r>
              <a:rPr lang="ru-RU" sz="1400" dirty="0" err="1"/>
              <a:t>Дуже</a:t>
            </a:r>
            <a:r>
              <a:rPr lang="ru-RU" sz="1400" dirty="0"/>
              <a:t> </a:t>
            </a:r>
            <a:r>
              <a:rPr lang="ru-RU" sz="1400" dirty="0" err="1"/>
              <a:t>важливо</a:t>
            </a:r>
            <a:r>
              <a:rPr lang="ru-RU" sz="1400" dirty="0"/>
              <a:t>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організації</a:t>
            </a:r>
            <a:r>
              <a:rPr lang="ru-RU" sz="1400" dirty="0"/>
              <a:t> </a:t>
            </a:r>
            <a:r>
              <a:rPr lang="ru-RU" sz="1400" dirty="0" err="1"/>
              <a:t>застосовували</a:t>
            </a:r>
            <a:r>
              <a:rPr lang="ru-RU" sz="1400" dirty="0"/>
              <a:t> </a:t>
            </a:r>
            <a:r>
              <a:rPr lang="ru-RU" sz="1400" dirty="0" err="1"/>
              <a:t>такі</a:t>
            </a:r>
            <a:r>
              <a:rPr lang="ru-RU" sz="1400" dirty="0"/>
              <a:t> практики, як </a:t>
            </a:r>
            <a:r>
              <a:rPr lang="ru-RU" sz="1400" dirty="0" err="1"/>
              <a:t>очищення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, і </a:t>
            </a:r>
            <a:r>
              <a:rPr lang="ru-RU" sz="1400" dirty="0" err="1"/>
              <a:t>існував</a:t>
            </a:r>
            <a:r>
              <a:rPr lang="ru-RU" sz="1400" dirty="0"/>
              <a:t> </a:t>
            </a:r>
            <a:r>
              <a:rPr lang="ru-RU" sz="1400" dirty="0" err="1"/>
              <a:t>механізм</a:t>
            </a:r>
            <a:r>
              <a:rPr lang="ru-RU" sz="1400" dirty="0"/>
              <a:t> </a:t>
            </a:r>
            <a:r>
              <a:rPr lang="ru-RU" sz="1400" dirty="0" err="1"/>
              <a:t>підтвердження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</a:t>
            </a:r>
            <a:r>
              <a:rPr lang="ru-RU" sz="1400" dirty="0" err="1"/>
              <a:t>стосуються</a:t>
            </a:r>
            <a:r>
              <a:rPr lang="ru-RU" sz="1400" dirty="0"/>
              <a:t> </a:t>
            </a:r>
            <a:r>
              <a:rPr lang="ru-RU" sz="1400" dirty="0" err="1"/>
              <a:t>відповідних</a:t>
            </a:r>
            <a:r>
              <a:rPr lang="ru-RU" sz="1400" dirty="0"/>
              <a:t> </a:t>
            </a:r>
            <a:r>
              <a:rPr lang="ru-RU" sz="1400" dirty="0" err="1"/>
              <a:t>питань</a:t>
            </a:r>
            <a:r>
              <a:rPr lang="ru-RU" sz="1400" dirty="0"/>
              <a:t> </a:t>
            </a:r>
            <a:r>
              <a:rPr lang="ru-RU" sz="1400" dirty="0" err="1"/>
              <a:t>бізнесу</a:t>
            </a:r>
            <a:r>
              <a:rPr lang="ru-RU" sz="1400" dirty="0"/>
              <a:t>, перш </a:t>
            </a:r>
            <a:r>
              <a:rPr lang="ru-RU" sz="1400" dirty="0" err="1"/>
              <a:t>ніж</a:t>
            </a:r>
            <a:r>
              <a:rPr lang="ru-RU" sz="1400" dirty="0"/>
              <a:t> </a:t>
            </a:r>
            <a:r>
              <a:rPr lang="ru-RU" sz="1400" dirty="0" err="1"/>
              <a:t>використовувати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у </a:t>
            </a:r>
            <a:r>
              <a:rPr lang="ru-RU" sz="1400" dirty="0" err="1"/>
              <a:t>проекті</a:t>
            </a:r>
            <a:r>
              <a:rPr lang="ru-RU" sz="1400" dirty="0"/>
              <a:t> </a:t>
            </a:r>
            <a:r>
              <a:rPr lang="ru-RU" sz="1400" dirty="0" err="1"/>
              <a:t>аналізу</a:t>
            </a:r>
            <a:r>
              <a:rPr lang="ru-RU" sz="1400" dirty="0"/>
              <a:t> великих </a:t>
            </a:r>
            <a:r>
              <a:rPr lang="ru-RU" sz="1400" dirty="0" err="1"/>
              <a:t>даних</a:t>
            </a:r>
            <a:r>
              <a:rPr lang="ru-RU" sz="1400" dirty="0"/>
              <a:t>.  </a:t>
            </a:r>
          </a:p>
          <a:p>
            <a:r>
              <a:rPr lang="ru-RU" sz="1400" b="1" dirty="0" err="1"/>
              <a:t>Мінливість</a:t>
            </a:r>
            <a:r>
              <a:rPr lang="ru-RU" sz="1400" b="1" dirty="0"/>
              <a:t> </a:t>
            </a:r>
            <a:r>
              <a:rPr lang="en-US" sz="1400" b="1" dirty="0"/>
              <a:t>Big Data</a:t>
            </a:r>
          </a:p>
          <a:p>
            <a:r>
              <a:rPr lang="ru-RU" sz="1400" dirty="0" err="1"/>
              <a:t>Варіабельність</a:t>
            </a:r>
            <a:r>
              <a:rPr lang="ru-RU" sz="1400" dirty="0"/>
              <a:t> </a:t>
            </a:r>
            <a:r>
              <a:rPr lang="ru-RU" sz="1400" dirty="0" err="1"/>
              <a:t>також</a:t>
            </a:r>
            <a:r>
              <a:rPr lang="ru-RU" sz="1400" dirty="0"/>
              <a:t> часто </a:t>
            </a:r>
            <a:r>
              <a:rPr lang="ru-RU" sz="1400" dirty="0" err="1"/>
              <a:t>згадується</a:t>
            </a:r>
            <a:r>
              <a:rPr lang="ru-RU" sz="1400" dirty="0"/>
              <a:t>, коли </a:t>
            </a:r>
            <a:r>
              <a:rPr lang="ru-RU" sz="1400" dirty="0" err="1"/>
              <a:t>мова</a:t>
            </a:r>
            <a:r>
              <a:rPr lang="ru-RU" sz="1400" dirty="0"/>
              <a:t> </a:t>
            </a:r>
            <a:r>
              <a:rPr lang="ru-RU" sz="1400" dirty="0" err="1"/>
              <a:t>йде</a:t>
            </a:r>
            <a:r>
              <a:rPr lang="ru-RU" sz="1400" dirty="0"/>
              <a:t> про </a:t>
            </a:r>
            <a:r>
              <a:rPr lang="ru-RU" sz="1400" dirty="0" err="1"/>
              <a:t>набори</a:t>
            </a:r>
            <a:r>
              <a:rPr lang="ru-RU" sz="1400" dirty="0"/>
              <a:t> великих </a:t>
            </a:r>
            <a:r>
              <a:rPr lang="ru-RU" sz="1400" dirty="0" err="1"/>
              <a:t>даних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є </a:t>
            </a:r>
            <a:r>
              <a:rPr lang="ru-RU" sz="1400" dirty="0" err="1"/>
              <a:t>менш</a:t>
            </a:r>
            <a:r>
              <a:rPr lang="ru-RU" sz="1400" dirty="0"/>
              <a:t> </a:t>
            </a:r>
            <a:r>
              <a:rPr lang="ru-RU" sz="1400" dirty="0" err="1"/>
              <a:t>послідовними</a:t>
            </a:r>
            <a:r>
              <a:rPr lang="ru-RU" sz="1400" dirty="0"/>
              <a:t>, </a:t>
            </a:r>
            <a:r>
              <a:rPr lang="ru-RU" sz="1400" dirty="0" err="1"/>
              <a:t>ніж</a:t>
            </a:r>
            <a:r>
              <a:rPr lang="ru-RU" sz="1400" dirty="0"/>
              <a:t> </a:t>
            </a:r>
            <a:r>
              <a:rPr lang="ru-RU" sz="1400" dirty="0" err="1"/>
              <a:t>звичайні</a:t>
            </a:r>
            <a:r>
              <a:rPr lang="ru-RU" sz="1400" dirty="0"/>
              <a:t>, і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мати</a:t>
            </a:r>
            <a:r>
              <a:rPr lang="ru-RU" sz="1400" dirty="0"/>
              <a:t> </a:t>
            </a:r>
            <a:r>
              <a:rPr lang="ru-RU" sz="1400" dirty="0" err="1"/>
              <a:t>кілька</a:t>
            </a:r>
            <a:r>
              <a:rPr lang="ru-RU" sz="1400" dirty="0"/>
              <a:t> </a:t>
            </a:r>
            <a:r>
              <a:rPr lang="ru-RU" sz="1400" dirty="0" err="1"/>
              <a:t>значень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 бути </a:t>
            </a:r>
            <a:r>
              <a:rPr lang="ru-RU" sz="1400" dirty="0" err="1"/>
              <a:t>відформатовані</a:t>
            </a:r>
            <a:r>
              <a:rPr lang="ru-RU" sz="1400" dirty="0"/>
              <a:t> </a:t>
            </a:r>
            <a:r>
              <a:rPr lang="ru-RU" sz="1400" dirty="0" err="1"/>
              <a:t>по-різному</a:t>
            </a:r>
            <a:r>
              <a:rPr lang="ru-RU" sz="1400" dirty="0"/>
              <a:t>. </a:t>
            </a:r>
          </a:p>
          <a:p>
            <a:r>
              <a:rPr lang="ru-RU" sz="1400" dirty="0" err="1"/>
              <a:t>Ці</a:t>
            </a:r>
            <a:r>
              <a:rPr lang="ru-RU" sz="1400" dirty="0"/>
              <a:t> </a:t>
            </a:r>
            <a:r>
              <a:rPr lang="ru-RU" sz="1400" dirty="0" err="1"/>
              <a:t>фактори</a:t>
            </a:r>
            <a:r>
              <a:rPr lang="ru-RU" sz="1400" dirty="0"/>
              <a:t> </a:t>
            </a:r>
            <a:r>
              <a:rPr lang="ru-RU" sz="1400" dirty="0" err="1"/>
              <a:t>додатково</a:t>
            </a:r>
            <a:r>
              <a:rPr lang="ru-RU" sz="1400" dirty="0"/>
              <a:t> </a:t>
            </a:r>
            <a:r>
              <a:rPr lang="ru-RU" sz="1400" dirty="0" err="1"/>
              <a:t>ускладнюють</a:t>
            </a:r>
            <a:r>
              <a:rPr lang="ru-RU" sz="1400" dirty="0"/>
              <a:t> </a:t>
            </a:r>
            <a:r>
              <a:rPr lang="ru-RU" sz="1400" dirty="0" err="1"/>
              <a:t>зусилля</a:t>
            </a:r>
            <a:r>
              <a:rPr lang="ru-RU" sz="1400" dirty="0"/>
              <a:t> з </a:t>
            </a:r>
            <a:r>
              <a:rPr lang="ru-RU" sz="1400" dirty="0" err="1"/>
              <a:t>обробки</a:t>
            </a:r>
            <a:r>
              <a:rPr lang="ru-RU" sz="1400" dirty="0"/>
              <a:t> та </a:t>
            </a:r>
            <a:r>
              <a:rPr lang="ru-RU" sz="1400" dirty="0" err="1"/>
              <a:t>аналізу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. </a:t>
            </a:r>
          </a:p>
          <a:p>
            <a:r>
              <a:rPr lang="ru-RU" sz="1400" b="1" dirty="0"/>
              <a:t>Як </a:t>
            </a:r>
            <a:r>
              <a:rPr lang="en-US" sz="1400" b="1" dirty="0"/>
              <a:t>Big Data </a:t>
            </a:r>
            <a:r>
              <a:rPr lang="ru-RU" sz="1400" b="1" dirty="0" err="1"/>
              <a:t>зберігаються</a:t>
            </a:r>
            <a:r>
              <a:rPr lang="ru-RU" sz="1400" b="1" dirty="0"/>
              <a:t> та </a:t>
            </a:r>
            <a:r>
              <a:rPr lang="ru-RU" sz="1400" b="1" dirty="0" err="1"/>
              <a:t>обробляються</a:t>
            </a:r>
            <a:endParaRPr lang="ru-RU" sz="1400" b="1" dirty="0"/>
          </a:p>
          <a:p>
            <a:r>
              <a:rPr lang="ru-RU" sz="1400" dirty="0" err="1"/>
              <a:t>Необхідність</a:t>
            </a:r>
            <a:r>
              <a:rPr lang="ru-RU" sz="1400" dirty="0"/>
              <a:t> </a:t>
            </a:r>
            <a:r>
              <a:rPr lang="ru-RU" sz="1400" dirty="0" err="1"/>
              <a:t>швидкої</a:t>
            </a:r>
            <a:r>
              <a:rPr lang="ru-RU" sz="1400" dirty="0"/>
              <a:t> </a:t>
            </a:r>
            <a:r>
              <a:rPr lang="ru-RU" sz="1400" dirty="0" err="1"/>
              <a:t>передачі</a:t>
            </a:r>
            <a:r>
              <a:rPr lang="ru-RU" sz="1400" dirty="0"/>
              <a:t> і </a:t>
            </a:r>
            <a:r>
              <a:rPr lang="ru-RU" sz="1400" dirty="0" err="1"/>
              <a:t>обробки</a:t>
            </a:r>
            <a:r>
              <a:rPr lang="ru-RU" sz="1400" dirty="0"/>
              <a:t> великих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спричиняє</a:t>
            </a:r>
            <a:r>
              <a:rPr lang="ru-RU" sz="1400" dirty="0"/>
              <a:t> </a:t>
            </a:r>
            <a:r>
              <a:rPr lang="ru-RU" sz="1400" dirty="0" err="1"/>
              <a:t>вимоги</a:t>
            </a:r>
            <a:r>
              <a:rPr lang="ru-RU" sz="1400" dirty="0"/>
              <a:t> до </a:t>
            </a:r>
            <a:r>
              <a:rPr lang="ru-RU" sz="1400" dirty="0" err="1"/>
              <a:t>базової</a:t>
            </a:r>
            <a:r>
              <a:rPr lang="ru-RU" sz="1400" dirty="0"/>
              <a:t> </a:t>
            </a:r>
            <a:r>
              <a:rPr lang="ru-RU" sz="1400" dirty="0" err="1"/>
              <a:t>обчислювальної</a:t>
            </a:r>
            <a:r>
              <a:rPr lang="ru-RU" sz="1400" dirty="0"/>
              <a:t> </a:t>
            </a:r>
            <a:r>
              <a:rPr lang="ru-RU" sz="1400" dirty="0" err="1"/>
              <a:t>інфраструктури</a:t>
            </a:r>
            <a:r>
              <a:rPr lang="ru-RU" sz="1400" dirty="0"/>
              <a:t>.</a:t>
            </a:r>
          </a:p>
          <a:p>
            <a:r>
              <a:rPr lang="ru-RU" sz="1400" dirty="0"/>
              <a:t> </a:t>
            </a:r>
            <a:r>
              <a:rPr lang="ru-RU" sz="1400" dirty="0" err="1"/>
              <a:t>Обчислювальна</a:t>
            </a:r>
            <a:r>
              <a:rPr lang="ru-RU" sz="1400" dirty="0"/>
              <a:t> </a:t>
            </a:r>
            <a:r>
              <a:rPr lang="ru-RU" sz="1400" dirty="0" err="1"/>
              <a:t>потужність</a:t>
            </a:r>
            <a:r>
              <a:rPr lang="ru-RU" sz="1400" dirty="0"/>
              <a:t>, </a:t>
            </a:r>
            <a:r>
              <a:rPr lang="ru-RU" sz="1400" dirty="0" err="1"/>
              <a:t>необхідна</a:t>
            </a:r>
            <a:r>
              <a:rPr lang="ru-RU" sz="1400" dirty="0"/>
              <a:t> для </a:t>
            </a:r>
            <a:r>
              <a:rPr lang="ru-RU" sz="1400" dirty="0" err="1"/>
              <a:t>швидкої</a:t>
            </a:r>
            <a:r>
              <a:rPr lang="ru-RU" sz="1400" dirty="0"/>
              <a:t> </a:t>
            </a:r>
            <a:r>
              <a:rPr lang="ru-RU" sz="1400" dirty="0" err="1"/>
              <a:t>обробки</a:t>
            </a:r>
            <a:r>
              <a:rPr lang="ru-RU" sz="1400" dirty="0"/>
              <a:t> </a:t>
            </a:r>
            <a:r>
              <a:rPr lang="ru-RU" sz="1400" dirty="0" err="1"/>
              <a:t>величезних</a:t>
            </a:r>
            <a:r>
              <a:rPr lang="ru-RU" sz="1400" dirty="0"/>
              <a:t> </a:t>
            </a:r>
            <a:r>
              <a:rPr lang="ru-RU" sz="1400" dirty="0" err="1"/>
              <a:t>обсягів</a:t>
            </a:r>
            <a:r>
              <a:rPr lang="ru-RU" sz="1400" dirty="0"/>
              <a:t> та </a:t>
            </a:r>
            <a:r>
              <a:rPr lang="ru-RU" sz="1400" dirty="0" err="1"/>
              <a:t>різновидів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,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перегрузити</a:t>
            </a:r>
            <a:r>
              <a:rPr lang="ru-RU" sz="1400" dirty="0"/>
              <a:t> сервер </a:t>
            </a:r>
            <a:r>
              <a:rPr lang="ru-RU" sz="1400" dirty="0" err="1"/>
              <a:t>або</a:t>
            </a:r>
            <a:r>
              <a:rPr lang="ru-RU" sz="1400" dirty="0"/>
              <a:t> кластер </a:t>
            </a:r>
            <a:r>
              <a:rPr lang="ru-RU" sz="1400" dirty="0" err="1"/>
              <a:t>серверів</a:t>
            </a:r>
            <a:r>
              <a:rPr lang="ru-RU" sz="1400" dirty="0"/>
              <a:t>. </a:t>
            </a:r>
          </a:p>
          <a:p>
            <a:r>
              <a:rPr lang="ru-RU" sz="1400" dirty="0" err="1"/>
              <a:t>Організації</a:t>
            </a:r>
            <a:r>
              <a:rPr lang="ru-RU" sz="1400" dirty="0"/>
              <a:t> </a:t>
            </a:r>
            <a:r>
              <a:rPr lang="ru-RU" sz="1400" dirty="0" err="1"/>
              <a:t>повинні</a:t>
            </a:r>
            <a:r>
              <a:rPr lang="ru-RU" sz="1400" dirty="0"/>
              <a:t> </a:t>
            </a:r>
            <a:r>
              <a:rPr lang="ru-RU" sz="1400" dirty="0" err="1"/>
              <a:t>застосовувати</a:t>
            </a:r>
            <a:r>
              <a:rPr lang="ru-RU" sz="1400" dirty="0"/>
              <a:t> </a:t>
            </a:r>
            <a:r>
              <a:rPr lang="ru-RU" sz="1400" dirty="0" err="1"/>
              <a:t>адекватну</a:t>
            </a:r>
            <a:r>
              <a:rPr lang="ru-RU" sz="1400" dirty="0"/>
              <a:t> </a:t>
            </a:r>
            <a:r>
              <a:rPr lang="ru-RU" sz="1400" dirty="0" err="1"/>
              <a:t>обробну</a:t>
            </a:r>
            <a:r>
              <a:rPr lang="ru-RU" sz="1400" dirty="0"/>
              <a:t> </a:t>
            </a:r>
            <a:r>
              <a:rPr lang="ru-RU" sz="1400" dirty="0" err="1"/>
              <a:t>потужність</a:t>
            </a:r>
            <a:r>
              <a:rPr lang="ru-RU" sz="1400" dirty="0"/>
              <a:t> для </a:t>
            </a:r>
            <a:r>
              <a:rPr lang="ru-RU" sz="1400" dirty="0" err="1"/>
              <a:t>завдань</a:t>
            </a:r>
            <a:r>
              <a:rPr lang="ru-RU" sz="1400" dirty="0"/>
              <a:t> </a:t>
            </a:r>
            <a:r>
              <a:rPr lang="ru-RU" sz="1400" dirty="0" err="1"/>
              <a:t>повязаних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en-US" sz="1400" dirty="0"/>
              <a:t>Big Data,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досягти</a:t>
            </a:r>
            <a:r>
              <a:rPr lang="ru-RU" sz="1400" dirty="0"/>
              <a:t> </a:t>
            </a:r>
            <a:r>
              <a:rPr lang="ru-RU" sz="1400" dirty="0" err="1"/>
              <a:t>необхідної</a:t>
            </a:r>
            <a:r>
              <a:rPr lang="ru-RU" sz="1400" dirty="0"/>
              <a:t> </a:t>
            </a:r>
            <a:r>
              <a:rPr lang="ru-RU" sz="1400" dirty="0" err="1"/>
              <a:t>швидкості</a:t>
            </a:r>
            <a:r>
              <a:rPr lang="ru-RU" sz="1400" dirty="0"/>
              <a:t> </a:t>
            </a:r>
            <a:r>
              <a:rPr lang="ru-RU" sz="1400" dirty="0" err="1"/>
              <a:t>операцій</a:t>
            </a:r>
            <a:r>
              <a:rPr lang="ru-RU" sz="1400" dirty="0"/>
              <a:t>. </a:t>
            </a:r>
          </a:p>
          <a:p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потенційно</a:t>
            </a:r>
            <a:r>
              <a:rPr lang="ru-RU" sz="1400" dirty="0"/>
              <a:t>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вимагати</a:t>
            </a:r>
            <a:r>
              <a:rPr lang="ru-RU" sz="1400" dirty="0"/>
              <a:t> </a:t>
            </a:r>
            <a:r>
              <a:rPr lang="ru-RU" sz="1400" dirty="0" err="1"/>
              <a:t>сотень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тисяч</a:t>
            </a:r>
            <a:r>
              <a:rPr lang="ru-RU" sz="1400" dirty="0"/>
              <a:t> </a:t>
            </a:r>
            <a:r>
              <a:rPr lang="ru-RU" sz="1400" dirty="0" err="1"/>
              <a:t>серверів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розподіляти</a:t>
            </a:r>
            <a:r>
              <a:rPr lang="ru-RU" sz="1400" dirty="0"/>
              <a:t> </a:t>
            </a:r>
            <a:r>
              <a:rPr lang="ru-RU" sz="1400" dirty="0" err="1"/>
              <a:t>обробні</a:t>
            </a:r>
            <a:r>
              <a:rPr lang="ru-RU" sz="1400" dirty="0"/>
              <a:t> </a:t>
            </a:r>
            <a:r>
              <a:rPr lang="ru-RU" sz="1400" dirty="0" err="1"/>
              <a:t>роботи</a:t>
            </a:r>
            <a:r>
              <a:rPr lang="ru-RU" sz="1400" dirty="0"/>
              <a:t> та </a:t>
            </a:r>
            <a:r>
              <a:rPr lang="ru-RU" sz="1400" dirty="0" err="1"/>
              <a:t>працювати</a:t>
            </a:r>
            <a:r>
              <a:rPr lang="ru-RU" sz="1400" dirty="0"/>
              <a:t> </a:t>
            </a:r>
            <a:r>
              <a:rPr lang="ru-RU" sz="1400" dirty="0" err="1"/>
              <a:t>спільно</a:t>
            </a:r>
            <a:r>
              <a:rPr lang="ru-RU" sz="1400" dirty="0"/>
              <a:t> в </a:t>
            </a:r>
            <a:r>
              <a:rPr lang="ru-RU" sz="1400" dirty="0" err="1"/>
              <a:t>кластерній</a:t>
            </a:r>
            <a:r>
              <a:rPr lang="ru-RU" sz="1400" dirty="0"/>
              <a:t> </a:t>
            </a:r>
            <a:r>
              <a:rPr lang="ru-RU" sz="1400" dirty="0" err="1"/>
              <a:t>архітектурі</a:t>
            </a:r>
            <a:r>
              <a:rPr lang="ru-RU" sz="1400" dirty="0"/>
              <a:t>, часто </a:t>
            </a:r>
            <a:r>
              <a:rPr lang="ru-RU" sz="1400" dirty="0" err="1"/>
              <a:t>заснованій</a:t>
            </a:r>
            <a:r>
              <a:rPr lang="ru-RU" sz="1400" dirty="0"/>
              <a:t> на таких </a:t>
            </a:r>
            <a:r>
              <a:rPr lang="ru-RU" sz="1400" dirty="0" err="1"/>
              <a:t>технологіях</a:t>
            </a:r>
            <a:r>
              <a:rPr lang="ru-RU" sz="1400" dirty="0"/>
              <a:t>, як </a:t>
            </a:r>
            <a:r>
              <a:rPr lang="en-US" sz="1400" dirty="0" err="1"/>
              <a:t>Hadoop</a:t>
            </a:r>
            <a:r>
              <a:rPr lang="en-US" sz="1400" dirty="0"/>
              <a:t> </a:t>
            </a:r>
            <a:r>
              <a:rPr lang="ru-RU" sz="1400" dirty="0"/>
              <a:t>та </a:t>
            </a:r>
            <a:r>
              <a:rPr lang="en-US" sz="1400" dirty="0"/>
              <a:t>Apache Spark.  </a:t>
            </a:r>
          </a:p>
          <a:p>
            <a:r>
              <a:rPr lang="ru-RU" sz="1400" dirty="0" err="1"/>
              <a:t>Досягнення</a:t>
            </a:r>
            <a:r>
              <a:rPr lang="ru-RU" sz="1400" dirty="0"/>
              <a:t> </a:t>
            </a:r>
            <a:r>
              <a:rPr lang="ru-RU" sz="1400" dirty="0" err="1"/>
              <a:t>такої</a:t>
            </a:r>
            <a:r>
              <a:rPr lang="ru-RU" sz="1400" dirty="0"/>
              <a:t> </a:t>
            </a:r>
            <a:r>
              <a:rPr lang="ru-RU" sz="1400" dirty="0" err="1"/>
              <a:t>швидкості</a:t>
            </a:r>
            <a:r>
              <a:rPr lang="ru-RU" sz="1400" dirty="0"/>
              <a:t> </a:t>
            </a:r>
            <a:r>
              <a:rPr lang="ru-RU" sz="1400" dirty="0" err="1"/>
              <a:t>рентабельним</a:t>
            </a:r>
            <a:r>
              <a:rPr lang="ru-RU" sz="1400" dirty="0"/>
              <a:t> способом </a:t>
            </a:r>
            <a:r>
              <a:rPr lang="ru-RU" sz="1400" dirty="0" err="1"/>
              <a:t>також</a:t>
            </a:r>
            <a:r>
              <a:rPr lang="ru-RU" sz="1400" dirty="0"/>
              <a:t> є проблемою. </a:t>
            </a:r>
          </a:p>
          <a:p>
            <a:r>
              <a:rPr lang="ru-RU" sz="1400" dirty="0" err="1"/>
              <a:t>Багато</a:t>
            </a:r>
            <a:r>
              <a:rPr lang="ru-RU" sz="1400" dirty="0"/>
              <a:t> </a:t>
            </a:r>
            <a:r>
              <a:rPr lang="ru-RU" sz="1400" dirty="0" err="1"/>
              <a:t>керівників</a:t>
            </a:r>
            <a:r>
              <a:rPr lang="ru-RU" sz="1400" dirty="0"/>
              <a:t> </a:t>
            </a:r>
            <a:r>
              <a:rPr lang="ru-RU" sz="1400" dirty="0" err="1"/>
              <a:t>підприємств</a:t>
            </a:r>
            <a:r>
              <a:rPr lang="ru-RU" sz="1400" dirty="0"/>
              <a:t> </a:t>
            </a:r>
            <a:r>
              <a:rPr lang="ru-RU" sz="1400" dirty="0" err="1"/>
              <a:t>стримано</a:t>
            </a:r>
            <a:r>
              <a:rPr lang="ru-RU" sz="1400" dirty="0"/>
              <a:t> </a:t>
            </a:r>
            <a:r>
              <a:rPr lang="ru-RU" sz="1400" dirty="0" err="1"/>
              <a:t>інвестують</a:t>
            </a:r>
            <a:r>
              <a:rPr lang="ru-RU" sz="1400" dirty="0"/>
              <a:t> у </a:t>
            </a:r>
            <a:r>
              <a:rPr lang="ru-RU" sz="1400" dirty="0" err="1"/>
              <a:t>власну</a:t>
            </a:r>
            <a:r>
              <a:rPr lang="ru-RU" sz="1400" dirty="0"/>
              <a:t> </a:t>
            </a:r>
            <a:r>
              <a:rPr lang="ru-RU" sz="1400" dirty="0" err="1"/>
              <a:t>розгалужену</a:t>
            </a:r>
            <a:r>
              <a:rPr lang="ru-RU" sz="1400" dirty="0"/>
              <a:t> </a:t>
            </a:r>
            <a:r>
              <a:rPr lang="ru-RU" sz="1400" dirty="0" err="1"/>
              <a:t>інфраструктуру</a:t>
            </a:r>
            <a:r>
              <a:rPr lang="ru-RU" sz="1400" dirty="0"/>
              <a:t> </a:t>
            </a:r>
            <a:r>
              <a:rPr lang="ru-RU" sz="1400" dirty="0" err="1"/>
              <a:t>серверів</a:t>
            </a:r>
            <a:r>
              <a:rPr lang="ru-RU" sz="1400" dirty="0"/>
              <a:t> та </a:t>
            </a:r>
            <a:r>
              <a:rPr lang="ru-RU" sz="1400" dirty="0" err="1"/>
              <a:t>сховищ</a:t>
            </a:r>
            <a:r>
              <a:rPr lang="ru-RU" sz="1400" dirty="0"/>
              <a:t> для </a:t>
            </a:r>
            <a:r>
              <a:rPr lang="ru-RU" sz="1400" dirty="0" err="1"/>
              <a:t>підтримки</a:t>
            </a:r>
            <a:r>
              <a:rPr lang="ru-RU" sz="1400" dirty="0"/>
              <a:t> великих </a:t>
            </a:r>
            <a:r>
              <a:rPr lang="ru-RU" sz="1400" dirty="0" err="1"/>
              <a:t>навантажень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, особливо тих, </a:t>
            </a:r>
            <a:r>
              <a:rPr lang="ru-RU" sz="1400" dirty="0" err="1"/>
              <a:t>які</a:t>
            </a:r>
            <a:r>
              <a:rPr lang="ru-RU" sz="1400" dirty="0"/>
              <a:t> не </a:t>
            </a:r>
            <a:r>
              <a:rPr lang="ru-RU" sz="1400" dirty="0" err="1"/>
              <a:t>працюють</a:t>
            </a:r>
            <a:r>
              <a:rPr lang="ru-RU" sz="1400" dirty="0"/>
              <a:t> </a:t>
            </a:r>
            <a:r>
              <a:rPr lang="ru-RU" sz="1400" dirty="0" err="1"/>
              <a:t>цілодобово</a:t>
            </a:r>
            <a:r>
              <a:rPr lang="ru-RU" sz="1400" dirty="0"/>
              <a:t>. </a:t>
            </a:r>
          </a:p>
          <a:p>
            <a:r>
              <a:rPr lang="ru-RU" sz="1400" dirty="0"/>
              <a:t>Як результат, </a:t>
            </a:r>
            <a:r>
              <a:rPr lang="ru-RU" sz="1400" dirty="0" err="1"/>
              <a:t>загальнодоступні</a:t>
            </a:r>
            <a:r>
              <a:rPr lang="ru-RU" sz="1400" dirty="0"/>
              <a:t> </a:t>
            </a:r>
            <a:r>
              <a:rPr lang="ru-RU" sz="1400" dirty="0" err="1"/>
              <a:t>хмарні</a:t>
            </a:r>
            <a:r>
              <a:rPr lang="ru-RU" sz="1400" dirty="0"/>
              <a:t> </a:t>
            </a:r>
            <a:r>
              <a:rPr lang="ru-RU" sz="1400" dirty="0" err="1"/>
              <a:t>обчислення</a:t>
            </a:r>
            <a:r>
              <a:rPr lang="ru-RU" sz="1400" dirty="0"/>
              <a:t> зараз є </a:t>
            </a:r>
            <a:r>
              <a:rPr lang="ru-RU" sz="1400" dirty="0" err="1"/>
              <a:t>основним</a:t>
            </a:r>
            <a:r>
              <a:rPr lang="ru-RU" sz="1400" dirty="0"/>
              <a:t> </a:t>
            </a:r>
            <a:r>
              <a:rPr lang="ru-RU" sz="1400" dirty="0" err="1"/>
              <a:t>засобом</a:t>
            </a:r>
            <a:r>
              <a:rPr lang="ru-RU" sz="1400" dirty="0"/>
              <a:t> </a:t>
            </a:r>
            <a:r>
              <a:rPr lang="ru-RU" sz="1400" dirty="0" err="1"/>
              <a:t>розміщення</a:t>
            </a:r>
            <a:r>
              <a:rPr lang="ru-RU" sz="1400" dirty="0"/>
              <a:t> систем великих </a:t>
            </a:r>
            <a:r>
              <a:rPr lang="ru-RU" sz="1400" dirty="0" err="1"/>
              <a:t>даних</a:t>
            </a:r>
            <a:r>
              <a:rPr lang="ru-RU" sz="1400" dirty="0"/>
              <a:t>. </a:t>
            </a:r>
          </a:p>
          <a:p>
            <a:r>
              <a:rPr lang="ru-RU" sz="1400" dirty="0"/>
              <a:t>  </a:t>
            </a:r>
          </a:p>
          <a:p>
            <a:r>
              <a:rPr lang="ru-RU" sz="1400" dirty="0"/>
              <a:t>  </a:t>
            </a:r>
          </a:p>
          <a:p>
            <a:r>
              <a:rPr lang="ru-RU" sz="1400" dirty="0"/>
              <a:t> 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3416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 fontScale="92500" lnSpcReduction="10000"/>
          </a:bodyPr>
          <a:lstStyle/>
          <a:p>
            <a:r>
              <a:rPr lang="ru-RU" sz="1400" dirty="0" err="1"/>
              <a:t>Публічний</a:t>
            </a:r>
            <a:r>
              <a:rPr lang="ru-RU" sz="1400" dirty="0"/>
              <a:t> </a:t>
            </a:r>
            <a:r>
              <a:rPr lang="ru-RU" sz="1400" dirty="0" err="1"/>
              <a:t>хмарний</a:t>
            </a:r>
            <a:r>
              <a:rPr lang="ru-RU" sz="1400" dirty="0"/>
              <a:t> провайдер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зберігати</a:t>
            </a:r>
            <a:r>
              <a:rPr lang="ru-RU" sz="1400" dirty="0"/>
              <a:t> </a:t>
            </a:r>
            <a:r>
              <a:rPr lang="ru-RU" sz="1400" dirty="0" err="1"/>
              <a:t>петабайти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і </a:t>
            </a:r>
            <a:r>
              <a:rPr lang="ru-RU" sz="1400" dirty="0" err="1"/>
              <a:t>збільшувати</a:t>
            </a:r>
            <a:r>
              <a:rPr lang="ru-RU" sz="1400" dirty="0"/>
              <a:t> </a:t>
            </a:r>
            <a:r>
              <a:rPr lang="ru-RU" sz="1400" dirty="0" err="1"/>
              <a:t>необхідну</a:t>
            </a:r>
            <a:r>
              <a:rPr lang="ru-RU" sz="1400" dirty="0"/>
              <a:t> </a:t>
            </a:r>
            <a:r>
              <a:rPr lang="ru-RU" sz="1400" dirty="0" err="1"/>
              <a:t>кількість</a:t>
            </a:r>
            <a:r>
              <a:rPr lang="ru-RU" sz="1400" dirty="0"/>
              <a:t> </a:t>
            </a:r>
            <a:r>
              <a:rPr lang="ru-RU" sz="1400" dirty="0" err="1"/>
              <a:t>серверів</a:t>
            </a:r>
            <a:r>
              <a:rPr lang="ru-RU" sz="1400" dirty="0"/>
              <a:t>. </a:t>
            </a:r>
            <a:r>
              <a:rPr lang="ru-RU" sz="1400" dirty="0" err="1"/>
              <a:t>Бізнес</a:t>
            </a:r>
            <a:r>
              <a:rPr lang="ru-RU" sz="1400" dirty="0"/>
              <a:t> платить </a:t>
            </a:r>
            <a:r>
              <a:rPr lang="ru-RU" sz="1400" dirty="0" err="1"/>
              <a:t>лише</a:t>
            </a:r>
            <a:r>
              <a:rPr lang="ru-RU" sz="1400" dirty="0"/>
              <a:t> за </a:t>
            </a:r>
            <a:r>
              <a:rPr lang="ru-RU" sz="1400" dirty="0" err="1"/>
              <a:t>фактично</a:t>
            </a:r>
            <a:r>
              <a:rPr lang="ru-RU" sz="1400" dirty="0"/>
              <a:t> </a:t>
            </a:r>
            <a:r>
              <a:rPr lang="ru-RU" sz="1400" dirty="0" err="1"/>
              <a:t>використаний</a:t>
            </a:r>
            <a:r>
              <a:rPr lang="ru-RU" sz="1400" dirty="0"/>
              <a:t> час </a:t>
            </a:r>
            <a:r>
              <a:rPr lang="ru-RU" sz="1400" dirty="0" err="1"/>
              <a:t>зберігання</a:t>
            </a:r>
            <a:r>
              <a:rPr lang="ru-RU" sz="1400" dirty="0"/>
              <a:t> та </a:t>
            </a:r>
            <a:r>
              <a:rPr lang="ru-RU" sz="1400" dirty="0" err="1"/>
              <a:t>обчислень</a:t>
            </a:r>
            <a:r>
              <a:rPr lang="ru-RU" sz="1400" dirty="0"/>
              <a:t>, а </a:t>
            </a:r>
            <a:r>
              <a:rPr lang="ru-RU" sz="1400" dirty="0" err="1"/>
              <a:t>хмарні</a:t>
            </a:r>
            <a:r>
              <a:rPr lang="ru-RU" sz="1400" dirty="0"/>
              <a:t> </a:t>
            </a:r>
            <a:r>
              <a:rPr lang="ru-RU" sz="1400" dirty="0" err="1"/>
              <a:t>екземпляри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вимкнути</a:t>
            </a:r>
            <a:r>
              <a:rPr lang="ru-RU" sz="1400" dirty="0"/>
              <a:t>, </a:t>
            </a:r>
            <a:r>
              <a:rPr lang="ru-RU" sz="1400" dirty="0" err="1"/>
              <a:t>поки</a:t>
            </a:r>
            <a:r>
              <a:rPr lang="ru-RU" sz="1400" dirty="0"/>
              <a:t> вони </a:t>
            </a:r>
            <a:r>
              <a:rPr lang="ru-RU" sz="1400" dirty="0" err="1"/>
              <a:t>знову</a:t>
            </a:r>
            <a:r>
              <a:rPr lang="ru-RU" sz="1400" dirty="0"/>
              <a:t> не </a:t>
            </a:r>
            <a:r>
              <a:rPr lang="ru-RU" sz="1400" dirty="0" err="1"/>
              <a:t>знадобляться</a:t>
            </a:r>
            <a:r>
              <a:rPr lang="ru-RU" sz="1400" dirty="0"/>
              <a:t>.  </a:t>
            </a:r>
          </a:p>
          <a:p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ще</a:t>
            </a:r>
            <a:r>
              <a:rPr lang="ru-RU" sz="1400" dirty="0"/>
              <a:t> </a:t>
            </a:r>
            <a:r>
              <a:rPr lang="ru-RU" sz="1400" dirty="0" err="1"/>
              <a:t>більше</a:t>
            </a:r>
            <a:r>
              <a:rPr lang="ru-RU" sz="1400" dirty="0"/>
              <a:t> </a:t>
            </a:r>
            <a:r>
              <a:rPr lang="ru-RU" sz="1400" dirty="0" err="1"/>
              <a:t>покращити</a:t>
            </a:r>
            <a:r>
              <a:rPr lang="ru-RU" sz="1400" dirty="0"/>
              <a:t> </a:t>
            </a:r>
            <a:r>
              <a:rPr lang="ru-RU" sz="1400" dirty="0" err="1"/>
              <a:t>рівень</a:t>
            </a:r>
            <a:r>
              <a:rPr lang="ru-RU" sz="1400" dirty="0"/>
              <a:t> </a:t>
            </a:r>
            <a:r>
              <a:rPr lang="ru-RU" sz="1400" dirty="0" err="1"/>
              <a:t>обслуговування</a:t>
            </a:r>
            <a:r>
              <a:rPr lang="ru-RU" sz="1400" dirty="0"/>
              <a:t>, </a:t>
            </a:r>
            <a:r>
              <a:rPr lang="ru-RU" sz="1400" dirty="0" err="1"/>
              <a:t>провайдери</a:t>
            </a:r>
            <a:r>
              <a:rPr lang="ru-RU" sz="1400" dirty="0"/>
              <a:t> </a:t>
            </a:r>
            <a:r>
              <a:rPr lang="ru-RU" sz="1400" dirty="0" err="1"/>
              <a:t>загальнодоступних</a:t>
            </a:r>
            <a:r>
              <a:rPr lang="ru-RU" sz="1400" dirty="0"/>
              <a:t> </a:t>
            </a:r>
            <a:r>
              <a:rPr lang="ru-RU" sz="1400" dirty="0" err="1"/>
              <a:t>хмарних</a:t>
            </a:r>
            <a:r>
              <a:rPr lang="ru-RU" sz="1400" dirty="0"/>
              <a:t> служб </a:t>
            </a:r>
            <a:r>
              <a:rPr lang="ru-RU" sz="1400" dirty="0" err="1"/>
              <a:t>пропонують</a:t>
            </a:r>
            <a:r>
              <a:rPr lang="ru-RU" sz="1400" dirty="0"/>
              <a:t> </a:t>
            </a:r>
            <a:r>
              <a:rPr lang="ru-RU" sz="1400" dirty="0" err="1"/>
              <a:t>можливості</a:t>
            </a:r>
            <a:r>
              <a:rPr lang="ru-RU" sz="1400" dirty="0"/>
              <a:t> </a:t>
            </a:r>
            <a:r>
              <a:rPr lang="ru-RU" sz="1400" dirty="0" err="1"/>
              <a:t>передачі</a:t>
            </a:r>
            <a:r>
              <a:rPr lang="ru-RU" sz="1400" dirty="0"/>
              <a:t> великих </a:t>
            </a:r>
            <a:r>
              <a:rPr lang="ru-RU" sz="1400" dirty="0" err="1"/>
              <a:t>даних</a:t>
            </a:r>
            <a:r>
              <a:rPr lang="ru-RU" sz="1400" dirty="0"/>
              <a:t>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керованих</a:t>
            </a:r>
            <a:r>
              <a:rPr lang="ru-RU" sz="1400" dirty="0"/>
              <a:t> служб:</a:t>
            </a:r>
          </a:p>
          <a:p>
            <a:r>
              <a:rPr lang="ru-RU" sz="1400" dirty="0"/>
              <a:t>                   </a:t>
            </a:r>
            <a:r>
              <a:rPr lang="en-US" sz="1400" dirty="0"/>
              <a:t>Amazon EMR (</a:t>
            </a:r>
            <a:r>
              <a:rPr lang="ru-RU" sz="1400" dirty="0" err="1"/>
              <a:t>раніше</a:t>
            </a:r>
            <a:r>
              <a:rPr lang="ru-RU" sz="1400" dirty="0"/>
              <a:t> </a:t>
            </a:r>
            <a:r>
              <a:rPr lang="en-US" sz="1400" dirty="0"/>
              <a:t>Elastic </a:t>
            </a:r>
            <a:r>
              <a:rPr lang="en-US" sz="1400" dirty="0" err="1"/>
              <a:t>MapReduce</a:t>
            </a:r>
            <a:r>
              <a:rPr lang="en-US" sz="1400" dirty="0"/>
              <a:t>) </a:t>
            </a:r>
          </a:p>
          <a:p>
            <a:r>
              <a:rPr lang="en-US" sz="1400" dirty="0"/>
              <a:t>                   Microsoft Azure </a:t>
            </a:r>
            <a:r>
              <a:rPr lang="en-US" sz="1400" dirty="0" err="1"/>
              <a:t>HDInsight</a:t>
            </a:r>
            <a:r>
              <a:rPr lang="en-US" sz="1400" dirty="0"/>
              <a:t> </a:t>
            </a:r>
          </a:p>
          <a:p>
            <a:r>
              <a:rPr lang="en-US" sz="1400" dirty="0"/>
              <a:t>                   Google Cloud </a:t>
            </a:r>
            <a:r>
              <a:rPr lang="en-US" sz="1400" dirty="0" err="1"/>
              <a:t>Dataproc</a:t>
            </a:r>
            <a:endParaRPr lang="en-US" sz="1400" dirty="0"/>
          </a:p>
          <a:p>
            <a:r>
              <a:rPr lang="ru-RU" sz="1400" dirty="0"/>
              <a:t>У </a:t>
            </a:r>
            <a:r>
              <a:rPr lang="ru-RU" sz="1400" dirty="0" err="1"/>
              <a:t>хмарних</a:t>
            </a:r>
            <a:r>
              <a:rPr lang="ru-RU" sz="1400" dirty="0"/>
              <a:t> </a:t>
            </a:r>
            <a:r>
              <a:rPr lang="ru-RU" sz="1400" dirty="0" err="1"/>
              <a:t>середовищах</a:t>
            </a:r>
            <a:r>
              <a:rPr lang="ru-RU" sz="1400" dirty="0"/>
              <a:t> </a:t>
            </a:r>
            <a:r>
              <a:rPr lang="ru-RU" sz="1400" dirty="0" err="1"/>
              <a:t>великі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зберігати</a:t>
            </a:r>
            <a:r>
              <a:rPr lang="ru-RU" sz="1400" dirty="0"/>
              <a:t> в </a:t>
            </a:r>
            <a:r>
              <a:rPr lang="ru-RU" sz="1400" dirty="0" err="1"/>
              <a:t>наступних</a:t>
            </a:r>
            <a:r>
              <a:rPr lang="ru-RU" sz="1400" dirty="0"/>
              <a:t> </a:t>
            </a:r>
            <a:r>
              <a:rPr lang="ru-RU" sz="1400" dirty="0" err="1"/>
              <a:t>симтемах</a:t>
            </a:r>
            <a:r>
              <a:rPr lang="ru-RU" sz="1400" dirty="0"/>
              <a:t>:</a:t>
            </a:r>
          </a:p>
          <a:p>
            <a:r>
              <a:rPr lang="ru-RU" sz="1400" dirty="0"/>
              <a:t>                   </a:t>
            </a:r>
            <a:r>
              <a:rPr lang="ru-RU" sz="1400" dirty="0" err="1"/>
              <a:t>Розподілена</a:t>
            </a:r>
            <a:r>
              <a:rPr lang="ru-RU" sz="1400" dirty="0"/>
              <a:t> </a:t>
            </a:r>
            <a:r>
              <a:rPr lang="ru-RU" sz="1400" dirty="0" err="1"/>
              <a:t>файлова</a:t>
            </a:r>
            <a:r>
              <a:rPr lang="ru-RU" sz="1400" dirty="0"/>
              <a:t> система </a:t>
            </a:r>
            <a:r>
              <a:rPr lang="en-US" sz="1400" dirty="0" err="1"/>
              <a:t>Hadoop</a:t>
            </a:r>
            <a:r>
              <a:rPr lang="en-US" sz="1400" dirty="0"/>
              <a:t> (HDFS)</a:t>
            </a:r>
          </a:p>
          <a:p>
            <a:r>
              <a:rPr lang="en-US" sz="1400" dirty="0"/>
              <a:t>                   </a:t>
            </a:r>
            <a:r>
              <a:rPr lang="ru-RU" sz="1400" dirty="0" err="1"/>
              <a:t>Дешевші</a:t>
            </a:r>
            <a:r>
              <a:rPr lang="ru-RU" sz="1400" dirty="0"/>
              <a:t> </a:t>
            </a:r>
            <a:r>
              <a:rPr lang="ru-RU" sz="1400" dirty="0" err="1"/>
              <a:t>сховища</a:t>
            </a:r>
            <a:r>
              <a:rPr lang="ru-RU" sz="1400" dirty="0"/>
              <a:t> </a:t>
            </a:r>
            <a:r>
              <a:rPr lang="ru-RU" sz="1400" dirty="0" err="1"/>
              <a:t>хмарних</a:t>
            </a:r>
            <a:r>
              <a:rPr lang="ru-RU" sz="1400" dirty="0"/>
              <a:t> </a:t>
            </a:r>
            <a:r>
              <a:rPr lang="ru-RU" sz="1400" dirty="0" err="1"/>
              <a:t>об’єктів</a:t>
            </a:r>
            <a:r>
              <a:rPr lang="ru-RU" sz="1400" dirty="0"/>
              <a:t>, </a:t>
            </a:r>
            <a:r>
              <a:rPr lang="ru-RU" sz="1400" dirty="0" err="1"/>
              <a:t>такі</a:t>
            </a:r>
            <a:r>
              <a:rPr lang="ru-RU" sz="1400" dirty="0"/>
              <a:t> як </a:t>
            </a:r>
            <a:r>
              <a:rPr lang="en-US" sz="1400" dirty="0"/>
              <a:t>Amazon Simple Storage Service (S3)</a:t>
            </a:r>
          </a:p>
          <a:p>
            <a:r>
              <a:rPr lang="en-US" sz="1400" dirty="0"/>
              <a:t>                   </a:t>
            </a:r>
            <a:r>
              <a:rPr lang="ru-RU" sz="1400" dirty="0" err="1"/>
              <a:t>Бази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en-US" sz="1400" dirty="0" err="1"/>
              <a:t>NoSQ</a:t>
            </a:r>
            <a:endParaRPr lang="en-US" sz="1400" dirty="0"/>
          </a:p>
          <a:p>
            <a:r>
              <a:rPr lang="en-US" sz="1400" dirty="0"/>
              <a:t>                   </a:t>
            </a:r>
            <a:r>
              <a:rPr lang="ru-RU" sz="1400" dirty="0" err="1"/>
              <a:t>Реляційні</a:t>
            </a:r>
            <a:r>
              <a:rPr lang="ru-RU" sz="1400" dirty="0"/>
              <a:t> </a:t>
            </a:r>
            <a:r>
              <a:rPr lang="ru-RU" sz="1400" dirty="0" err="1"/>
              <a:t>бази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endParaRPr lang="ru-RU" sz="1400" dirty="0"/>
          </a:p>
          <a:p>
            <a:r>
              <a:rPr lang="ru-RU" sz="1400" dirty="0"/>
              <a:t>Для </a:t>
            </a:r>
            <a:r>
              <a:rPr lang="ru-RU" sz="1400" dirty="0" err="1"/>
              <a:t>організацій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хочуть</a:t>
            </a:r>
            <a:r>
              <a:rPr lang="ru-RU" sz="1400" dirty="0"/>
              <a:t> </a:t>
            </a:r>
            <a:r>
              <a:rPr lang="ru-RU" sz="1400" dirty="0" err="1"/>
              <a:t>розгорнути</a:t>
            </a:r>
            <a:r>
              <a:rPr lang="ru-RU" sz="1400" dirty="0"/>
              <a:t> </a:t>
            </a:r>
            <a:r>
              <a:rPr lang="ru-RU" sz="1400" dirty="0" err="1"/>
              <a:t>локальні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 великих </a:t>
            </a:r>
            <a:r>
              <a:rPr lang="ru-RU" sz="1400" dirty="0" err="1"/>
              <a:t>даних</a:t>
            </a:r>
            <a:r>
              <a:rPr lang="ru-RU" sz="1400" dirty="0"/>
              <a:t>, </a:t>
            </a:r>
            <a:r>
              <a:rPr lang="ru-RU" sz="1400" dirty="0" err="1"/>
              <a:t>зазвичай</a:t>
            </a:r>
            <a:r>
              <a:rPr lang="ru-RU" sz="1400" dirty="0"/>
              <a:t> </a:t>
            </a:r>
            <a:r>
              <a:rPr lang="ru-RU" sz="1400" dirty="0" err="1"/>
              <a:t>використовуються</a:t>
            </a:r>
            <a:r>
              <a:rPr lang="ru-RU" sz="1400" dirty="0"/>
              <a:t> </a:t>
            </a:r>
            <a:r>
              <a:rPr lang="ru-RU" sz="1400" dirty="0" err="1"/>
              <a:t>технології</a:t>
            </a:r>
            <a:r>
              <a:rPr lang="ru-RU" sz="1400" dirty="0"/>
              <a:t> з </a:t>
            </a:r>
            <a:r>
              <a:rPr lang="ru-RU" sz="1400" dirty="0" err="1"/>
              <a:t>відкритим</a:t>
            </a:r>
            <a:r>
              <a:rPr lang="ru-RU" sz="1400" dirty="0"/>
              <a:t> кодом </a:t>
            </a:r>
            <a:r>
              <a:rPr lang="en-US" sz="1400" dirty="0"/>
              <a:t>Apache </a:t>
            </a:r>
            <a:r>
              <a:rPr lang="ru-RU" sz="1400" dirty="0"/>
              <a:t>на </a:t>
            </a:r>
            <a:r>
              <a:rPr lang="ru-RU" sz="1400" dirty="0" err="1"/>
              <a:t>додаток</a:t>
            </a:r>
            <a:r>
              <a:rPr lang="ru-RU" sz="1400" dirty="0"/>
              <a:t> до </a:t>
            </a:r>
            <a:r>
              <a:rPr lang="en-US" sz="1400" dirty="0" err="1"/>
              <a:t>Hadoop</a:t>
            </a:r>
            <a:r>
              <a:rPr lang="en-US" sz="1400" dirty="0"/>
              <a:t> </a:t>
            </a:r>
            <a:r>
              <a:rPr lang="ru-RU" sz="1400" dirty="0"/>
              <a:t>та </a:t>
            </a:r>
            <a:r>
              <a:rPr lang="en-US" sz="1400" dirty="0"/>
              <a:t>Spark </a:t>
            </a:r>
            <a:r>
              <a:rPr lang="ru-RU" sz="1400" dirty="0"/>
              <a:t>і </a:t>
            </a:r>
            <a:r>
              <a:rPr lang="ru-RU" sz="1400" dirty="0" err="1"/>
              <a:t>включають</a:t>
            </a:r>
            <a:r>
              <a:rPr lang="ru-RU" sz="1400" dirty="0"/>
              <a:t> </a:t>
            </a:r>
            <a:r>
              <a:rPr lang="ru-RU" sz="1400" dirty="0" err="1"/>
              <a:t>наступне</a:t>
            </a:r>
            <a:r>
              <a:rPr lang="ru-RU" sz="1400" dirty="0"/>
              <a:t>:  </a:t>
            </a:r>
          </a:p>
          <a:p>
            <a:r>
              <a:rPr lang="ru-RU" sz="1400" dirty="0"/>
              <a:t>                   </a:t>
            </a:r>
            <a:r>
              <a:rPr lang="en-US" sz="1400" dirty="0"/>
              <a:t>YARN, </a:t>
            </a:r>
            <a:r>
              <a:rPr lang="ru-RU" sz="1400" dirty="0" err="1"/>
              <a:t>вбудований</a:t>
            </a:r>
            <a:r>
              <a:rPr lang="ru-RU" sz="1400" dirty="0"/>
              <a:t> менеджер </a:t>
            </a:r>
            <a:r>
              <a:rPr lang="ru-RU" sz="1400" dirty="0" err="1"/>
              <a:t>ресурсів</a:t>
            </a:r>
            <a:r>
              <a:rPr lang="ru-RU" sz="1400" dirty="0"/>
              <a:t> і </a:t>
            </a:r>
            <a:r>
              <a:rPr lang="ru-RU" sz="1400" dirty="0" err="1"/>
              <a:t>планувальник</a:t>
            </a:r>
            <a:r>
              <a:rPr lang="ru-RU" sz="1400" dirty="0"/>
              <a:t> </a:t>
            </a:r>
            <a:r>
              <a:rPr lang="ru-RU" sz="1400" dirty="0" err="1"/>
              <a:t>робіт</a:t>
            </a:r>
            <a:r>
              <a:rPr lang="ru-RU" sz="1400" dirty="0"/>
              <a:t> </a:t>
            </a:r>
            <a:r>
              <a:rPr lang="en-US" sz="1400" dirty="0" err="1"/>
              <a:t>Hadoop</a:t>
            </a:r>
            <a:endParaRPr lang="en-US" sz="1400" dirty="0"/>
          </a:p>
          <a:p>
            <a:r>
              <a:rPr lang="en-US" sz="1400" dirty="0"/>
              <a:t>                   </a:t>
            </a:r>
            <a:r>
              <a:rPr lang="ru-RU" sz="1400" dirty="0" err="1"/>
              <a:t>програма</a:t>
            </a:r>
            <a:r>
              <a:rPr lang="ru-RU" sz="1400" dirty="0"/>
              <a:t> </a:t>
            </a:r>
            <a:r>
              <a:rPr lang="ru-RU" sz="1400" dirty="0" err="1"/>
              <a:t>програмування</a:t>
            </a:r>
            <a:r>
              <a:rPr lang="ru-RU" sz="1400" dirty="0"/>
              <a:t> </a:t>
            </a:r>
            <a:r>
              <a:rPr lang="en-US" sz="1400" dirty="0" err="1"/>
              <a:t>MapReduce</a:t>
            </a:r>
            <a:r>
              <a:rPr lang="en-US" sz="1400" dirty="0"/>
              <a:t>, </a:t>
            </a:r>
            <a:r>
              <a:rPr lang="ru-RU" sz="1400" dirty="0"/>
              <a:t>яка </a:t>
            </a:r>
            <a:r>
              <a:rPr lang="ru-RU" sz="1400" dirty="0" err="1"/>
              <a:t>також</a:t>
            </a:r>
            <a:r>
              <a:rPr lang="ru-RU" sz="1400" dirty="0"/>
              <a:t> є </a:t>
            </a:r>
            <a:r>
              <a:rPr lang="ru-RU" sz="1400" dirty="0" err="1"/>
              <a:t>основним</a:t>
            </a:r>
            <a:r>
              <a:rPr lang="ru-RU" sz="1400" dirty="0"/>
              <a:t> компонентом </a:t>
            </a:r>
            <a:r>
              <a:rPr lang="en-US" sz="1400" dirty="0" err="1"/>
              <a:t>Hadoop</a:t>
            </a:r>
            <a:r>
              <a:rPr lang="en-US" sz="1400" dirty="0"/>
              <a:t>; </a:t>
            </a:r>
          </a:p>
          <a:p>
            <a:r>
              <a:rPr lang="en-US" sz="1400" dirty="0"/>
              <a:t>                   Kafka, </a:t>
            </a:r>
            <a:r>
              <a:rPr lang="ru-RU" sz="1400" dirty="0"/>
              <a:t>платформа </a:t>
            </a:r>
            <a:r>
              <a:rPr lang="ru-RU" sz="1400" dirty="0" err="1"/>
              <a:t>обміну</a:t>
            </a:r>
            <a:r>
              <a:rPr lang="ru-RU" sz="1400" dirty="0"/>
              <a:t> </a:t>
            </a:r>
            <a:r>
              <a:rPr lang="ru-RU" sz="1400" dirty="0" err="1"/>
              <a:t>повідомленнями</a:t>
            </a:r>
            <a:r>
              <a:rPr lang="ru-RU" sz="1400" dirty="0"/>
              <a:t> та </a:t>
            </a:r>
            <a:r>
              <a:rPr lang="ru-RU" sz="1400" dirty="0" err="1"/>
              <a:t>передачі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програми</a:t>
            </a:r>
            <a:r>
              <a:rPr lang="ru-RU" sz="1400" dirty="0"/>
              <a:t> до </a:t>
            </a:r>
            <a:r>
              <a:rPr lang="ru-RU" sz="1400" dirty="0" err="1"/>
              <a:t>програми</a:t>
            </a:r>
            <a:endParaRPr lang="ru-RU" sz="1400" dirty="0"/>
          </a:p>
          <a:p>
            <a:r>
              <a:rPr lang="ru-RU" sz="1400" dirty="0"/>
              <a:t>                   </a:t>
            </a:r>
            <a:r>
              <a:rPr lang="en-US" sz="1400" dirty="0" err="1"/>
              <a:t>HBase</a:t>
            </a:r>
            <a:r>
              <a:rPr lang="en-US" sz="1400" dirty="0"/>
              <a:t> </a:t>
            </a:r>
            <a:r>
              <a:rPr lang="ru-RU" sz="1400" dirty="0" err="1"/>
              <a:t>бази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endParaRPr lang="ru-RU" sz="1400" dirty="0"/>
          </a:p>
          <a:p>
            <a:r>
              <a:rPr lang="ru-RU" sz="1400" dirty="0"/>
              <a:t>                   </a:t>
            </a:r>
            <a:r>
              <a:rPr lang="ru-RU" sz="1400" dirty="0" err="1"/>
              <a:t>Системи</a:t>
            </a:r>
            <a:r>
              <a:rPr lang="ru-RU" sz="1400" dirty="0"/>
              <a:t> </a:t>
            </a:r>
            <a:r>
              <a:rPr lang="ru-RU" sz="1400" dirty="0" err="1"/>
              <a:t>запитів</a:t>
            </a:r>
            <a:r>
              <a:rPr lang="ru-RU" sz="1400" dirty="0"/>
              <a:t> </a:t>
            </a:r>
            <a:r>
              <a:rPr lang="en-US" sz="1400" dirty="0"/>
              <a:t>SQL-on-</a:t>
            </a:r>
            <a:r>
              <a:rPr lang="en-US" sz="1400" dirty="0" err="1"/>
              <a:t>Hadoop</a:t>
            </a:r>
            <a:r>
              <a:rPr lang="en-US" sz="1400" dirty="0"/>
              <a:t>, </a:t>
            </a:r>
            <a:r>
              <a:rPr lang="ru-RU" sz="1400" dirty="0" err="1"/>
              <a:t>такі</a:t>
            </a:r>
            <a:r>
              <a:rPr lang="ru-RU" sz="1400" dirty="0"/>
              <a:t> як </a:t>
            </a:r>
            <a:r>
              <a:rPr lang="en-US" sz="1400" dirty="0"/>
              <a:t>Drill, Hive, Impala </a:t>
            </a:r>
            <a:r>
              <a:rPr lang="ru-RU" sz="1400" dirty="0"/>
              <a:t>та </a:t>
            </a:r>
            <a:r>
              <a:rPr lang="en-US" sz="1400" dirty="0"/>
              <a:t>Presto.  </a:t>
            </a:r>
          </a:p>
          <a:p>
            <a:r>
              <a:rPr lang="ru-RU" sz="1400" dirty="0" err="1"/>
              <a:t>Користувачі</a:t>
            </a:r>
            <a:r>
              <a:rPr lang="ru-RU" sz="1400" dirty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самостійно</a:t>
            </a:r>
            <a:r>
              <a:rPr lang="ru-RU" sz="1400" dirty="0"/>
              <a:t> </a:t>
            </a:r>
            <a:r>
              <a:rPr lang="ru-RU" sz="1400" dirty="0" err="1"/>
              <a:t>встановити</a:t>
            </a:r>
            <a:r>
              <a:rPr lang="ru-RU" sz="1400" dirty="0"/>
              <a:t> </a:t>
            </a:r>
            <a:r>
              <a:rPr lang="ru-RU" sz="1400" dirty="0" err="1"/>
              <a:t>версії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 з </a:t>
            </a:r>
            <a:r>
              <a:rPr lang="ru-RU" sz="1400" dirty="0" err="1"/>
              <a:t>відкритим</a:t>
            </a:r>
            <a:r>
              <a:rPr lang="ru-RU" sz="1400" dirty="0"/>
              <a:t> кодом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звернутися</a:t>
            </a:r>
            <a:r>
              <a:rPr lang="ru-RU" sz="1400" dirty="0"/>
              <a:t> до </a:t>
            </a:r>
            <a:r>
              <a:rPr lang="ru-RU" sz="1400" dirty="0" err="1"/>
              <a:t>комерційних</a:t>
            </a:r>
            <a:r>
              <a:rPr lang="ru-RU" sz="1400" dirty="0"/>
              <a:t> платформ великих </a:t>
            </a:r>
            <a:r>
              <a:rPr lang="ru-RU" sz="1400" dirty="0" err="1"/>
              <a:t>даних</a:t>
            </a:r>
            <a:r>
              <a:rPr lang="ru-RU" sz="1400" dirty="0"/>
              <a:t>.</a:t>
            </a:r>
          </a:p>
          <a:p>
            <a:r>
              <a:rPr lang="ru-RU" sz="1400" dirty="0"/>
              <a:t>  </a:t>
            </a:r>
          </a:p>
          <a:p>
            <a:r>
              <a:rPr lang="ru-RU" sz="1400" dirty="0"/>
              <a:t>  </a:t>
            </a:r>
          </a:p>
          <a:p>
            <a:r>
              <a:rPr lang="ru-RU" sz="1400" dirty="0"/>
              <a:t> 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3245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ru-RU" sz="1400" b="1" dirty="0" err="1"/>
              <a:t>Проблеми</a:t>
            </a:r>
            <a:r>
              <a:rPr lang="ru-RU" sz="1400" b="1" dirty="0"/>
              <a:t> </a:t>
            </a:r>
            <a:r>
              <a:rPr lang="en-US" sz="1400" b="1" dirty="0"/>
              <a:t>Big Data</a:t>
            </a:r>
          </a:p>
          <a:p>
            <a:r>
              <a:rPr lang="ru-RU" sz="1400" dirty="0" err="1"/>
              <a:t>Окрім</a:t>
            </a:r>
            <a:r>
              <a:rPr lang="ru-RU" sz="1400" dirty="0"/>
              <a:t> проблем </a:t>
            </a:r>
            <a:r>
              <a:rPr lang="ru-RU" sz="1400" dirty="0" err="1"/>
              <a:t>обсягу</a:t>
            </a:r>
            <a:r>
              <a:rPr lang="ru-RU" sz="1400" dirty="0"/>
              <a:t> </a:t>
            </a:r>
            <a:r>
              <a:rPr lang="ru-RU" sz="1400" dirty="0" err="1"/>
              <a:t>обробки</a:t>
            </a:r>
            <a:r>
              <a:rPr lang="ru-RU" sz="1400" dirty="0"/>
              <a:t> та </a:t>
            </a:r>
            <a:r>
              <a:rPr lang="ru-RU" sz="1400" dirty="0" err="1"/>
              <a:t>вартості</a:t>
            </a:r>
            <a:r>
              <a:rPr lang="ru-RU" sz="1400" dirty="0"/>
              <a:t>, </a:t>
            </a:r>
            <a:r>
              <a:rPr lang="ru-RU" sz="1400" dirty="0" err="1"/>
              <a:t>проектування</a:t>
            </a:r>
            <a:r>
              <a:rPr lang="ru-RU" sz="1400" dirty="0"/>
              <a:t> </a:t>
            </a:r>
            <a:r>
              <a:rPr lang="ru-RU" sz="1400" dirty="0" err="1"/>
              <a:t>архітектури</a:t>
            </a:r>
            <a:r>
              <a:rPr lang="ru-RU" sz="1400" dirty="0"/>
              <a:t> великих </a:t>
            </a:r>
            <a:r>
              <a:rPr lang="ru-RU" sz="1400" dirty="0" err="1"/>
              <a:t>даних</a:t>
            </a:r>
            <a:r>
              <a:rPr lang="ru-RU" sz="1400" dirty="0"/>
              <a:t> є </a:t>
            </a:r>
            <a:r>
              <a:rPr lang="ru-RU" sz="1400" dirty="0" err="1"/>
              <a:t>ще</a:t>
            </a:r>
            <a:r>
              <a:rPr lang="ru-RU" sz="1400" dirty="0"/>
              <a:t> </a:t>
            </a:r>
            <a:r>
              <a:rPr lang="ru-RU" sz="1400" dirty="0" err="1"/>
              <a:t>однією</a:t>
            </a:r>
            <a:r>
              <a:rPr lang="ru-RU" sz="1400" dirty="0"/>
              <a:t> </a:t>
            </a:r>
            <a:r>
              <a:rPr lang="ru-RU" sz="1400" dirty="0" err="1"/>
              <a:t>загальною</a:t>
            </a:r>
            <a:r>
              <a:rPr lang="ru-RU" sz="1400" dirty="0"/>
              <a:t> проблемою для </a:t>
            </a:r>
            <a:r>
              <a:rPr lang="ru-RU" sz="1400" dirty="0" err="1"/>
              <a:t>користувачів</a:t>
            </a:r>
            <a:r>
              <a:rPr lang="ru-RU" sz="1400" dirty="0"/>
              <a:t>. </a:t>
            </a:r>
          </a:p>
          <a:p>
            <a:r>
              <a:rPr lang="ru-RU" sz="1400" dirty="0" err="1"/>
              <a:t>Системи</a:t>
            </a:r>
            <a:r>
              <a:rPr lang="ru-RU" sz="1400" dirty="0"/>
              <a:t> великих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повинні</a:t>
            </a:r>
            <a:r>
              <a:rPr lang="ru-RU" sz="1400" dirty="0"/>
              <a:t> бути </a:t>
            </a:r>
            <a:r>
              <a:rPr lang="ru-RU" sz="1400" dirty="0" err="1"/>
              <a:t>адаптовані</a:t>
            </a:r>
            <a:r>
              <a:rPr lang="ru-RU" sz="1400" dirty="0"/>
              <a:t> до </a:t>
            </a:r>
            <a:r>
              <a:rPr lang="ru-RU" sz="1400" dirty="0" err="1"/>
              <a:t>конкретних</a:t>
            </a:r>
            <a:r>
              <a:rPr lang="ru-RU" sz="1400" dirty="0"/>
              <a:t> потреб </a:t>
            </a:r>
            <a:r>
              <a:rPr lang="ru-RU" sz="1400" dirty="0" err="1"/>
              <a:t>організації</a:t>
            </a:r>
            <a:r>
              <a:rPr lang="ru-RU" sz="1400" dirty="0"/>
              <a:t>, </a:t>
            </a:r>
            <a:r>
              <a:rPr lang="ru-RU" sz="1400" dirty="0" err="1"/>
              <a:t>це</a:t>
            </a:r>
            <a:r>
              <a:rPr lang="ru-RU" sz="1400" dirty="0"/>
              <a:t> робота,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вимагає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ІТ-команд та </a:t>
            </a:r>
            <a:r>
              <a:rPr lang="ru-RU" sz="1400" dirty="0" err="1"/>
              <a:t>розробників</a:t>
            </a:r>
            <a:r>
              <a:rPr lang="ru-RU" sz="1400" dirty="0"/>
              <a:t> </a:t>
            </a:r>
            <a:r>
              <a:rPr lang="ru-RU" sz="1400" dirty="0" err="1"/>
              <a:t>програм</a:t>
            </a:r>
            <a:r>
              <a:rPr lang="ru-RU" sz="1400" dirty="0"/>
              <a:t> </a:t>
            </a:r>
            <a:r>
              <a:rPr lang="ru-RU" sz="1400" dirty="0" err="1"/>
              <a:t>складання</a:t>
            </a:r>
            <a:r>
              <a:rPr lang="ru-RU" sz="1400" dirty="0"/>
              <a:t> набору </a:t>
            </a:r>
            <a:r>
              <a:rPr lang="ru-RU" sz="1400" dirty="0" err="1"/>
              <a:t>інструментів</a:t>
            </a:r>
            <a:r>
              <a:rPr lang="ru-RU" sz="1400" dirty="0"/>
              <a:t> з </a:t>
            </a:r>
            <a:r>
              <a:rPr lang="ru-RU" sz="1400" dirty="0" err="1"/>
              <a:t>усіх</a:t>
            </a:r>
            <a:r>
              <a:rPr lang="ru-RU" sz="1400" dirty="0"/>
              <a:t> </a:t>
            </a:r>
            <a:r>
              <a:rPr lang="ru-RU" sz="1400" dirty="0" err="1"/>
              <a:t>доступних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. </a:t>
            </a:r>
          </a:p>
          <a:p>
            <a:r>
              <a:rPr lang="ru-RU" sz="1400" dirty="0" err="1"/>
              <a:t>Розгортання</a:t>
            </a:r>
            <a:r>
              <a:rPr lang="ru-RU" sz="1400" dirty="0"/>
              <a:t> та </a:t>
            </a:r>
            <a:r>
              <a:rPr lang="ru-RU" sz="1400" dirty="0" err="1"/>
              <a:t>управління</a:t>
            </a:r>
            <a:r>
              <a:rPr lang="ru-RU" sz="1400" dirty="0"/>
              <a:t> системами великих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вимагають</a:t>
            </a:r>
            <a:r>
              <a:rPr lang="ru-RU" sz="1400" dirty="0"/>
              <a:t> </a:t>
            </a:r>
            <a:r>
              <a:rPr lang="ru-RU" sz="1400" dirty="0" err="1"/>
              <a:t>нових</a:t>
            </a:r>
            <a:r>
              <a:rPr lang="ru-RU" sz="1400" dirty="0"/>
              <a:t> </a:t>
            </a:r>
            <a:r>
              <a:rPr lang="ru-RU" sz="1400" dirty="0" err="1"/>
              <a:t>навичок</a:t>
            </a:r>
            <a:r>
              <a:rPr lang="ru-RU" sz="1400" dirty="0"/>
              <a:t> </a:t>
            </a:r>
            <a:r>
              <a:rPr lang="ru-RU" sz="1400" dirty="0" err="1"/>
              <a:t>порівняно</a:t>
            </a:r>
            <a:r>
              <a:rPr lang="ru-RU" sz="1400" dirty="0"/>
              <a:t> з </a:t>
            </a:r>
            <a:r>
              <a:rPr lang="ru-RU" sz="1400" dirty="0" err="1"/>
              <a:t>тими</a:t>
            </a:r>
            <a:r>
              <a:rPr lang="ru-RU" sz="1400" dirty="0"/>
              <a:t>, </a:t>
            </a:r>
            <a:r>
              <a:rPr lang="ru-RU" sz="1400" dirty="0" err="1"/>
              <a:t>якими</a:t>
            </a:r>
            <a:r>
              <a:rPr lang="ru-RU" sz="1400" dirty="0"/>
              <a:t> </a:t>
            </a:r>
            <a:r>
              <a:rPr lang="ru-RU" sz="1400" dirty="0" err="1"/>
              <a:t>володіють</a:t>
            </a:r>
            <a:r>
              <a:rPr lang="ru-RU" sz="1400" dirty="0"/>
              <a:t> </a:t>
            </a:r>
            <a:r>
              <a:rPr lang="ru-RU" sz="1400" dirty="0" err="1"/>
              <a:t>адміністратори</a:t>
            </a:r>
            <a:r>
              <a:rPr lang="ru-RU" sz="1400" dirty="0"/>
              <a:t> баз </a:t>
            </a:r>
            <a:r>
              <a:rPr lang="ru-RU" sz="1400" dirty="0" err="1"/>
              <a:t>даних</a:t>
            </a:r>
            <a:r>
              <a:rPr lang="ru-RU" sz="1400" dirty="0"/>
              <a:t> (DBA) та </a:t>
            </a:r>
            <a:r>
              <a:rPr lang="ru-RU" sz="1400" dirty="0" err="1"/>
              <a:t>розробники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Обидві</a:t>
            </a:r>
            <a:r>
              <a:rPr lang="ru-RU" sz="1400" dirty="0"/>
              <a:t> </a:t>
            </a:r>
            <a:r>
              <a:rPr lang="ru-RU" sz="1400" dirty="0" err="1"/>
              <a:t>ці</a:t>
            </a:r>
            <a:r>
              <a:rPr lang="ru-RU" sz="1400" dirty="0"/>
              <a:t> </a:t>
            </a:r>
            <a:r>
              <a:rPr lang="ru-RU" sz="1400" dirty="0" err="1"/>
              <a:t>проблеми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полегшити</a:t>
            </a:r>
            <a:r>
              <a:rPr lang="ru-RU" sz="1400" dirty="0"/>
              <a:t>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керованої</a:t>
            </a:r>
            <a:r>
              <a:rPr lang="ru-RU" sz="1400" dirty="0"/>
              <a:t> </a:t>
            </a:r>
            <a:r>
              <a:rPr lang="ru-RU" sz="1400" dirty="0" err="1"/>
              <a:t>хмарної</a:t>
            </a:r>
            <a:r>
              <a:rPr lang="ru-RU" sz="1400" dirty="0"/>
              <a:t> </a:t>
            </a:r>
            <a:r>
              <a:rPr lang="ru-RU" sz="1400" dirty="0" err="1"/>
              <a:t>служби</a:t>
            </a:r>
            <a:r>
              <a:rPr lang="ru-RU" sz="1400" dirty="0"/>
              <a:t>, але ІТ-</a:t>
            </a:r>
            <a:r>
              <a:rPr lang="ru-RU" sz="1400" dirty="0" err="1"/>
              <a:t>менеджери</a:t>
            </a:r>
            <a:r>
              <a:rPr lang="ru-RU" sz="1400" dirty="0"/>
              <a:t> </a:t>
            </a:r>
            <a:r>
              <a:rPr lang="ru-RU" sz="1400" dirty="0" err="1"/>
              <a:t>повинні</a:t>
            </a:r>
            <a:r>
              <a:rPr lang="ru-RU" sz="1400" dirty="0"/>
              <a:t> </a:t>
            </a:r>
            <a:r>
              <a:rPr lang="ru-RU" sz="1400" dirty="0" err="1"/>
              <a:t>пильно</a:t>
            </a:r>
            <a:r>
              <a:rPr lang="ru-RU" sz="1400" dirty="0"/>
              <a:t> </a:t>
            </a:r>
            <a:r>
              <a:rPr lang="ru-RU" sz="1400" dirty="0" err="1"/>
              <a:t>стежити</a:t>
            </a:r>
            <a:r>
              <a:rPr lang="ru-RU" sz="1400" dirty="0"/>
              <a:t> за </a:t>
            </a:r>
            <a:r>
              <a:rPr lang="ru-RU" sz="1400" dirty="0" err="1"/>
              <a:t>використанням</a:t>
            </a:r>
            <a:r>
              <a:rPr lang="ru-RU" sz="1400" dirty="0"/>
              <a:t> </a:t>
            </a:r>
            <a:r>
              <a:rPr lang="ru-RU" sz="1400" dirty="0" err="1"/>
              <a:t>хмар</a:t>
            </a:r>
            <a:r>
              <a:rPr lang="ru-RU" sz="1400" dirty="0"/>
              <a:t>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переконатися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витрати</a:t>
            </a:r>
            <a:r>
              <a:rPr lang="ru-RU" sz="1400" dirty="0"/>
              <a:t> не </a:t>
            </a:r>
            <a:r>
              <a:rPr lang="ru-RU" sz="1400" dirty="0" err="1"/>
              <a:t>виходять</a:t>
            </a:r>
            <a:r>
              <a:rPr lang="ru-RU" sz="1400" dirty="0"/>
              <a:t> з-</a:t>
            </a:r>
            <a:r>
              <a:rPr lang="ru-RU" sz="1400" dirty="0" err="1"/>
              <a:t>під</a:t>
            </a:r>
            <a:r>
              <a:rPr lang="ru-RU" sz="1400" dirty="0"/>
              <a:t> контролю. </a:t>
            </a:r>
          </a:p>
          <a:p>
            <a:r>
              <a:rPr lang="ru-RU" sz="1400" dirty="0" err="1"/>
              <a:t>Крім</a:t>
            </a:r>
            <a:r>
              <a:rPr lang="ru-RU" sz="1400" dirty="0"/>
              <a:t> того, </a:t>
            </a:r>
            <a:r>
              <a:rPr lang="ru-RU" sz="1400" dirty="0" err="1"/>
              <a:t>перенесення</a:t>
            </a:r>
            <a:r>
              <a:rPr lang="ru-RU" sz="1400" dirty="0"/>
              <a:t> </a:t>
            </a:r>
            <a:r>
              <a:rPr lang="ru-RU" sz="1400" dirty="0" err="1"/>
              <a:t>локальних</a:t>
            </a:r>
            <a:r>
              <a:rPr lang="ru-RU" sz="1400" dirty="0"/>
              <a:t> </a:t>
            </a:r>
            <a:r>
              <a:rPr lang="ru-RU" sz="1400" dirty="0" err="1"/>
              <a:t>наборів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та </a:t>
            </a:r>
            <a:r>
              <a:rPr lang="ru-RU" sz="1400" dirty="0" err="1"/>
              <a:t>обробка</a:t>
            </a:r>
            <a:r>
              <a:rPr lang="ru-RU" sz="1400" dirty="0"/>
              <a:t> </a:t>
            </a:r>
            <a:r>
              <a:rPr lang="ru-RU" sz="1400" dirty="0" err="1"/>
              <a:t>робочих</a:t>
            </a:r>
            <a:r>
              <a:rPr lang="ru-RU" sz="1400" dirty="0"/>
              <a:t> </a:t>
            </a:r>
            <a:r>
              <a:rPr lang="ru-RU" sz="1400" dirty="0" err="1"/>
              <a:t>навантажень</a:t>
            </a:r>
            <a:r>
              <a:rPr lang="ru-RU" sz="1400" dirty="0"/>
              <a:t> у </a:t>
            </a:r>
            <a:r>
              <a:rPr lang="ru-RU" sz="1400" dirty="0" err="1"/>
              <a:t>хмару</a:t>
            </a:r>
            <a:r>
              <a:rPr lang="ru-RU" sz="1400" dirty="0"/>
              <a:t> часто є </a:t>
            </a:r>
            <a:r>
              <a:rPr lang="ru-RU" sz="1400" dirty="0" err="1"/>
              <a:t>складним</a:t>
            </a:r>
            <a:r>
              <a:rPr lang="ru-RU" sz="1400" dirty="0"/>
              <a:t> </a:t>
            </a:r>
            <a:r>
              <a:rPr lang="ru-RU" sz="1400" dirty="0" err="1"/>
              <a:t>процесом</a:t>
            </a:r>
            <a:r>
              <a:rPr lang="ru-RU" sz="1400" dirty="0"/>
              <a:t> для </a:t>
            </a:r>
            <a:r>
              <a:rPr lang="ru-RU" sz="1400" dirty="0" err="1"/>
              <a:t>організацій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Зробити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в системах великих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доступними</a:t>
            </a:r>
            <a:r>
              <a:rPr lang="ru-RU" sz="1400" dirty="0"/>
              <a:t> для </a:t>
            </a:r>
            <a:r>
              <a:rPr lang="ru-RU" sz="1400" dirty="0" err="1"/>
              <a:t>аналітиків</a:t>
            </a:r>
            <a:r>
              <a:rPr lang="ru-RU" sz="1400" dirty="0"/>
              <a:t> </a:t>
            </a:r>
            <a:r>
              <a:rPr lang="ru-RU" sz="1400" dirty="0" err="1"/>
              <a:t>також</a:t>
            </a:r>
            <a:r>
              <a:rPr lang="ru-RU" sz="1400" dirty="0"/>
              <a:t> є проблемою, особливо в </a:t>
            </a:r>
            <a:r>
              <a:rPr lang="ru-RU" sz="1400" dirty="0" err="1"/>
              <a:t>розподілених</a:t>
            </a:r>
            <a:r>
              <a:rPr lang="ru-RU" sz="1400" dirty="0"/>
              <a:t> </a:t>
            </a:r>
            <a:r>
              <a:rPr lang="ru-RU" sz="1400" dirty="0" err="1"/>
              <a:t>середовищах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включають</a:t>
            </a:r>
            <a:r>
              <a:rPr lang="ru-RU" sz="1400" dirty="0"/>
              <a:t> </a:t>
            </a:r>
            <a:r>
              <a:rPr lang="ru-RU" sz="1400" dirty="0" err="1"/>
              <a:t>поєднання</a:t>
            </a:r>
            <a:r>
              <a:rPr lang="ru-RU" sz="1400" dirty="0"/>
              <a:t> </a:t>
            </a:r>
            <a:r>
              <a:rPr lang="ru-RU" sz="1400" dirty="0" err="1"/>
              <a:t>різних</a:t>
            </a:r>
            <a:r>
              <a:rPr lang="ru-RU" sz="1400" dirty="0"/>
              <a:t> платформ та </a:t>
            </a:r>
            <a:r>
              <a:rPr lang="ru-RU" sz="1400" dirty="0" err="1"/>
              <a:t>сховищ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. </a:t>
            </a:r>
          </a:p>
          <a:p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допомогти</a:t>
            </a:r>
            <a:r>
              <a:rPr lang="ru-RU" sz="1400" dirty="0"/>
              <a:t> </a:t>
            </a:r>
            <a:r>
              <a:rPr lang="ru-RU" sz="1400" dirty="0" err="1"/>
              <a:t>аналітикам</a:t>
            </a:r>
            <a:r>
              <a:rPr lang="ru-RU" sz="1400" dirty="0"/>
              <a:t> </a:t>
            </a:r>
            <a:r>
              <a:rPr lang="ru-RU" sz="1400" dirty="0" err="1"/>
              <a:t>знаходити</a:t>
            </a:r>
            <a:r>
              <a:rPr lang="ru-RU" sz="1400" dirty="0"/>
              <a:t> </a:t>
            </a:r>
            <a:r>
              <a:rPr lang="ru-RU" sz="1400" dirty="0" err="1"/>
              <a:t>відповідні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, </a:t>
            </a:r>
            <a:r>
              <a:rPr lang="ru-RU" sz="1400" dirty="0" err="1"/>
              <a:t>команди</a:t>
            </a:r>
            <a:r>
              <a:rPr lang="ru-RU" sz="1400" dirty="0"/>
              <a:t> ІТ та </a:t>
            </a:r>
            <a:r>
              <a:rPr lang="ru-RU" sz="1400" dirty="0" err="1"/>
              <a:t>аналітики</a:t>
            </a:r>
            <a:r>
              <a:rPr lang="ru-RU" sz="1400" dirty="0"/>
              <a:t> все </a:t>
            </a:r>
            <a:r>
              <a:rPr lang="ru-RU" sz="1400" dirty="0" err="1"/>
              <a:t>частіше</a:t>
            </a:r>
            <a:r>
              <a:rPr lang="ru-RU" sz="1400" dirty="0"/>
              <a:t> </a:t>
            </a:r>
            <a:r>
              <a:rPr lang="ru-RU" sz="1400" dirty="0" err="1"/>
              <a:t>працюють</a:t>
            </a:r>
            <a:r>
              <a:rPr lang="ru-RU" sz="1400" dirty="0"/>
              <a:t> над </a:t>
            </a:r>
            <a:r>
              <a:rPr lang="ru-RU" sz="1400" dirty="0" err="1"/>
              <a:t>створенням</a:t>
            </a:r>
            <a:r>
              <a:rPr lang="ru-RU" sz="1400" dirty="0"/>
              <a:t> </a:t>
            </a:r>
            <a:r>
              <a:rPr lang="ru-RU" sz="1400" dirty="0" err="1"/>
              <a:t>каталогів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, 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включають</a:t>
            </a:r>
            <a:r>
              <a:rPr lang="ru-RU" sz="1400" dirty="0"/>
              <a:t> </a:t>
            </a:r>
            <a:r>
              <a:rPr lang="ru-RU" sz="1400" dirty="0" err="1"/>
              <a:t>функції</a:t>
            </a:r>
            <a:r>
              <a:rPr lang="ru-RU" sz="1400" dirty="0"/>
              <a:t> </a:t>
            </a:r>
            <a:r>
              <a:rPr lang="ru-RU" sz="1400" dirty="0" err="1"/>
              <a:t>управління</a:t>
            </a:r>
            <a:r>
              <a:rPr lang="ru-RU" sz="1400" dirty="0"/>
              <a:t> </a:t>
            </a:r>
            <a:r>
              <a:rPr lang="ru-RU" sz="1400" dirty="0" err="1"/>
              <a:t>метаданими</a:t>
            </a:r>
            <a:r>
              <a:rPr lang="ru-RU" sz="1400" dirty="0"/>
              <a:t> та </a:t>
            </a:r>
            <a:r>
              <a:rPr lang="ru-RU" sz="1400" dirty="0" err="1"/>
              <a:t>функціями</a:t>
            </a:r>
            <a:r>
              <a:rPr lang="ru-RU" sz="1400" dirty="0"/>
              <a:t> </a:t>
            </a:r>
            <a:r>
              <a:rPr lang="ru-RU" sz="1400" dirty="0" err="1"/>
              <a:t>лінійки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. </a:t>
            </a:r>
          </a:p>
          <a:p>
            <a:r>
              <a:rPr lang="ru-RU" sz="1400" dirty="0" err="1"/>
              <a:t>Якість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та </a:t>
            </a:r>
            <a:r>
              <a:rPr lang="ru-RU" sz="1400" dirty="0" err="1"/>
              <a:t>управління</a:t>
            </a:r>
            <a:r>
              <a:rPr lang="ru-RU" sz="1400" dirty="0"/>
              <a:t> </a:t>
            </a:r>
            <a:r>
              <a:rPr lang="ru-RU" sz="1400" dirty="0" err="1"/>
              <a:t>даними</a:t>
            </a:r>
            <a:r>
              <a:rPr lang="ru-RU" sz="1400" dirty="0"/>
              <a:t>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повинні</a:t>
            </a:r>
            <a:r>
              <a:rPr lang="ru-RU" sz="1400" dirty="0"/>
              <a:t> бути </a:t>
            </a:r>
            <a:r>
              <a:rPr lang="ru-RU" sz="1400" dirty="0" err="1"/>
              <a:t>пріоритетами</a:t>
            </a:r>
            <a:r>
              <a:rPr lang="ru-RU" sz="1400" dirty="0"/>
              <a:t> для </a:t>
            </a:r>
            <a:r>
              <a:rPr lang="ru-RU" sz="1400" dirty="0" err="1"/>
              <a:t>забезпечення</a:t>
            </a:r>
            <a:r>
              <a:rPr lang="ru-RU" sz="1400" dirty="0"/>
              <a:t> </a:t>
            </a:r>
            <a:r>
              <a:rPr lang="ru-RU" sz="1400" dirty="0" err="1"/>
              <a:t>чистоти</a:t>
            </a:r>
            <a:r>
              <a:rPr lang="ru-RU" sz="1400" dirty="0"/>
              <a:t>, </a:t>
            </a:r>
            <a:r>
              <a:rPr lang="ru-RU" sz="1400" dirty="0" err="1"/>
              <a:t>послідовності</a:t>
            </a:r>
            <a:r>
              <a:rPr lang="ru-RU" sz="1400" dirty="0"/>
              <a:t> та правильного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наборів</a:t>
            </a:r>
            <a:r>
              <a:rPr lang="ru-RU" sz="1400" dirty="0"/>
              <a:t> </a:t>
            </a:r>
            <a:r>
              <a:rPr lang="ru-RU" sz="1400" dirty="0" err="1"/>
              <a:t>Big</a:t>
            </a:r>
            <a:r>
              <a:rPr lang="ru-RU" sz="1400" dirty="0"/>
              <a:t> </a:t>
            </a:r>
            <a:r>
              <a:rPr lang="ru-RU" sz="1400" dirty="0" err="1"/>
              <a:t>Data</a:t>
            </a:r>
            <a:r>
              <a:rPr lang="ru-RU" sz="1400" dirty="0"/>
              <a:t>.</a:t>
            </a:r>
          </a:p>
          <a:p>
            <a:r>
              <a:rPr lang="ru-RU" sz="1400" dirty="0"/>
              <a:t>  </a:t>
            </a:r>
          </a:p>
          <a:p>
            <a:r>
              <a:rPr lang="ru-RU" sz="1400" dirty="0"/>
              <a:t>  </a:t>
            </a:r>
          </a:p>
          <a:p>
            <a:r>
              <a:rPr lang="ru-RU" sz="1400" dirty="0"/>
              <a:t> 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9412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ru-RU" sz="1400" b="1" dirty="0"/>
              <a:t>Практики та правила </a:t>
            </a:r>
            <a:r>
              <a:rPr lang="ru-RU" sz="1400" b="1" dirty="0" err="1"/>
              <a:t>збору</a:t>
            </a:r>
            <a:r>
              <a:rPr lang="ru-RU" sz="1400" b="1" dirty="0"/>
              <a:t> </a:t>
            </a:r>
            <a:r>
              <a:rPr lang="en-US" sz="1400" b="1" dirty="0"/>
              <a:t>Big Data</a:t>
            </a:r>
          </a:p>
          <a:p>
            <a:r>
              <a:rPr lang="ru-RU" sz="1400" dirty="0" err="1"/>
              <a:t>Протягом</a:t>
            </a:r>
            <a:r>
              <a:rPr lang="ru-RU" sz="1400" dirty="0"/>
              <a:t> </a:t>
            </a:r>
            <a:r>
              <a:rPr lang="ru-RU" sz="1400" dirty="0" err="1"/>
              <a:t>багатьох</a:t>
            </a:r>
            <a:r>
              <a:rPr lang="ru-RU" sz="1400" dirty="0"/>
              <a:t> </a:t>
            </a:r>
            <a:r>
              <a:rPr lang="ru-RU" sz="1400" dirty="0" err="1"/>
              <a:t>років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 не </a:t>
            </a:r>
            <a:r>
              <a:rPr lang="ru-RU" sz="1400" dirty="0" err="1"/>
              <a:t>мали</a:t>
            </a:r>
            <a:r>
              <a:rPr lang="ru-RU" sz="1400" dirty="0"/>
              <a:t> </a:t>
            </a:r>
            <a:r>
              <a:rPr lang="ru-RU" sz="1400" dirty="0" err="1"/>
              <a:t>обмежень</a:t>
            </a:r>
            <a:r>
              <a:rPr lang="ru-RU" sz="1400" dirty="0"/>
              <a:t> </a:t>
            </a:r>
            <a:r>
              <a:rPr lang="ru-RU" sz="1400" dirty="0" err="1"/>
              <a:t>щодо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вони </a:t>
            </a:r>
            <a:r>
              <a:rPr lang="ru-RU" sz="1400" dirty="0" err="1"/>
              <a:t>збирали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своїх</a:t>
            </a:r>
            <a:r>
              <a:rPr lang="ru-RU" sz="1400" dirty="0"/>
              <a:t> </a:t>
            </a:r>
            <a:r>
              <a:rPr lang="ru-RU" sz="1400" dirty="0" err="1"/>
              <a:t>клієнтів</a:t>
            </a:r>
            <a:r>
              <a:rPr lang="ru-RU" sz="1400" dirty="0"/>
              <a:t>. </a:t>
            </a:r>
          </a:p>
          <a:p>
            <a:r>
              <a:rPr lang="ru-RU" sz="1400" dirty="0" err="1"/>
              <a:t>Однак</a:t>
            </a:r>
            <a:r>
              <a:rPr lang="ru-RU" sz="1400" dirty="0"/>
              <a:t>, </a:t>
            </a:r>
            <a:r>
              <a:rPr lang="ru-RU" sz="1400" dirty="0" err="1"/>
              <a:t>оскільки</a:t>
            </a:r>
            <a:r>
              <a:rPr lang="ru-RU" sz="1400" dirty="0"/>
              <a:t> </a:t>
            </a:r>
            <a:r>
              <a:rPr lang="ru-RU" sz="1400" dirty="0" err="1"/>
              <a:t>збір</a:t>
            </a:r>
            <a:r>
              <a:rPr lang="ru-RU" sz="1400" dirty="0"/>
              <a:t> та </a:t>
            </a:r>
            <a:r>
              <a:rPr lang="ru-RU" sz="1400" dirty="0" err="1"/>
              <a:t>використання</a:t>
            </a:r>
            <a:r>
              <a:rPr lang="ru-RU" sz="1400" dirty="0"/>
              <a:t> великих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збільшився</a:t>
            </a:r>
            <a:r>
              <a:rPr lang="ru-RU" sz="1400" dirty="0"/>
              <a:t>, </a:t>
            </a:r>
            <a:r>
              <a:rPr lang="ru-RU" sz="1400" dirty="0" err="1"/>
              <a:t>зростає</a:t>
            </a:r>
            <a:r>
              <a:rPr lang="ru-RU" sz="1400" dirty="0"/>
              <a:t> і </a:t>
            </a:r>
            <a:r>
              <a:rPr lang="ru-RU" sz="1400" dirty="0" err="1"/>
              <a:t>зловживання</a:t>
            </a:r>
            <a:r>
              <a:rPr lang="ru-RU" sz="1400" dirty="0"/>
              <a:t> ними. </a:t>
            </a:r>
          </a:p>
          <a:p>
            <a:r>
              <a:rPr lang="ru-RU" sz="1400" dirty="0" err="1"/>
              <a:t>Стурбовані</a:t>
            </a:r>
            <a:r>
              <a:rPr lang="ru-RU" sz="1400" dirty="0"/>
              <a:t> </a:t>
            </a:r>
            <a:r>
              <a:rPr lang="ru-RU" sz="1400" dirty="0" err="1"/>
              <a:t>громадяни</a:t>
            </a:r>
            <a:r>
              <a:rPr lang="ru-RU" sz="1400" dirty="0"/>
              <a:t> </a:t>
            </a:r>
            <a:r>
              <a:rPr lang="ru-RU" sz="1400" dirty="0" err="1"/>
              <a:t>вимагають</a:t>
            </a:r>
            <a:r>
              <a:rPr lang="ru-RU" sz="1400" dirty="0"/>
              <a:t> </a:t>
            </a:r>
            <a:r>
              <a:rPr lang="ru-RU" sz="1400" dirty="0" err="1"/>
              <a:t>прийняття</a:t>
            </a:r>
            <a:r>
              <a:rPr lang="ru-RU" sz="1400" dirty="0"/>
              <a:t> </a:t>
            </a:r>
            <a:r>
              <a:rPr lang="ru-RU" sz="1400" dirty="0" err="1"/>
              <a:t>законів</a:t>
            </a:r>
            <a:r>
              <a:rPr lang="ru-RU" sz="1400" dirty="0"/>
              <a:t> </a:t>
            </a:r>
            <a:r>
              <a:rPr lang="ru-RU" sz="1400" dirty="0" err="1"/>
              <a:t>щодо</a:t>
            </a:r>
            <a:r>
              <a:rPr lang="ru-RU" sz="1400" dirty="0"/>
              <a:t> </a:t>
            </a:r>
            <a:r>
              <a:rPr lang="ru-RU" sz="1400" dirty="0" err="1"/>
              <a:t>прозорості</a:t>
            </a:r>
            <a:r>
              <a:rPr lang="ru-RU" sz="1400" dirty="0"/>
              <a:t> </a:t>
            </a:r>
            <a:r>
              <a:rPr lang="ru-RU" sz="1400" dirty="0" err="1"/>
              <a:t>збору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та </a:t>
            </a:r>
            <a:r>
              <a:rPr lang="ru-RU" sz="1400" dirty="0" err="1"/>
              <a:t>конфіденційності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споживачів</a:t>
            </a:r>
            <a:r>
              <a:rPr lang="ru-RU" sz="1400" dirty="0"/>
              <a:t>.   </a:t>
            </a:r>
          </a:p>
          <a:p>
            <a:r>
              <a:rPr lang="ru-RU" sz="1400" b="1" dirty="0" err="1"/>
              <a:t>Що</a:t>
            </a:r>
            <a:r>
              <a:rPr lang="ru-RU" sz="1400" b="1" dirty="0"/>
              <a:t> </a:t>
            </a:r>
            <a:r>
              <a:rPr lang="ru-RU" sz="1400" b="1" dirty="0" err="1"/>
              <a:t>таке</a:t>
            </a:r>
            <a:r>
              <a:rPr lang="ru-RU" sz="1400" b="1" dirty="0"/>
              <a:t> </a:t>
            </a:r>
            <a:r>
              <a:rPr lang="en-US" sz="1400" b="1" dirty="0"/>
              <a:t>GDPR </a:t>
            </a:r>
            <a:r>
              <a:rPr lang="ru-RU" sz="1400" b="1" dirty="0"/>
              <a:t>в ЄС</a:t>
            </a:r>
          </a:p>
          <a:p>
            <a:r>
              <a:rPr lang="ru-RU" sz="1400" dirty="0"/>
              <a:t>Резонанс </a:t>
            </a:r>
            <a:r>
              <a:rPr lang="ru-RU" sz="1400" dirty="0" err="1"/>
              <a:t>щодо</a:t>
            </a:r>
            <a:r>
              <a:rPr lang="ru-RU" sz="1400" dirty="0"/>
              <a:t> </a:t>
            </a:r>
            <a:r>
              <a:rPr lang="ru-RU" sz="1400" dirty="0" err="1"/>
              <a:t>порушень</a:t>
            </a:r>
            <a:r>
              <a:rPr lang="ru-RU" sz="1400" dirty="0"/>
              <a:t> </a:t>
            </a:r>
            <a:r>
              <a:rPr lang="ru-RU" sz="1400" dirty="0" err="1"/>
              <a:t>конфіденційності</a:t>
            </a:r>
            <a:r>
              <a:rPr lang="ru-RU" sz="1400" dirty="0"/>
              <a:t> </a:t>
            </a:r>
            <a:r>
              <a:rPr lang="ru-RU" sz="1400" dirty="0" err="1"/>
              <a:t>особистої</a:t>
            </a:r>
            <a:r>
              <a:rPr lang="ru-RU" sz="1400" dirty="0"/>
              <a:t> </a:t>
            </a:r>
            <a:r>
              <a:rPr lang="ru-RU" sz="1400" dirty="0" err="1"/>
              <a:t>інформації</a:t>
            </a:r>
            <a:r>
              <a:rPr lang="ru-RU" sz="1400" dirty="0"/>
              <a:t> </a:t>
            </a:r>
            <a:r>
              <a:rPr lang="ru-RU" sz="1400" dirty="0" err="1"/>
              <a:t>змусив</a:t>
            </a:r>
            <a:r>
              <a:rPr lang="ru-RU" sz="1400" dirty="0"/>
              <a:t> </a:t>
            </a:r>
            <a:r>
              <a:rPr lang="ru-RU" sz="1400" dirty="0" err="1"/>
              <a:t>Європейський</a:t>
            </a:r>
            <a:r>
              <a:rPr lang="ru-RU" sz="1400" dirty="0"/>
              <a:t> Союз </a:t>
            </a:r>
            <a:r>
              <a:rPr lang="ru-RU" sz="1400" dirty="0" err="1"/>
              <a:t>прийняти</a:t>
            </a:r>
            <a:r>
              <a:rPr lang="ru-RU" sz="1400" dirty="0"/>
              <a:t> </a:t>
            </a:r>
            <a:r>
              <a:rPr lang="ru-RU" sz="1400" dirty="0" err="1"/>
              <a:t>Загальний</a:t>
            </a:r>
            <a:r>
              <a:rPr lang="ru-RU" sz="1400" dirty="0"/>
              <a:t> регламент про </a:t>
            </a:r>
            <a:r>
              <a:rPr lang="ru-RU" sz="1400" dirty="0" err="1"/>
              <a:t>захист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(</a:t>
            </a:r>
            <a:r>
              <a:rPr lang="en-US" sz="1400" dirty="0"/>
              <a:t>GDPR), </a:t>
            </a:r>
            <a:r>
              <a:rPr lang="ru-RU" sz="1400" dirty="0" err="1"/>
              <a:t>який</a:t>
            </a:r>
            <a:r>
              <a:rPr lang="ru-RU" sz="1400" dirty="0"/>
              <a:t> набрав </a:t>
            </a:r>
            <a:r>
              <a:rPr lang="ru-RU" sz="1400" dirty="0" err="1"/>
              <a:t>чинності</a:t>
            </a:r>
            <a:r>
              <a:rPr lang="ru-RU" sz="1400" dirty="0"/>
              <a:t> в </a:t>
            </a:r>
            <a:r>
              <a:rPr lang="ru-RU" sz="1400" dirty="0" err="1"/>
              <a:t>травні</a:t>
            </a:r>
            <a:r>
              <a:rPr lang="ru-RU" sz="1400" dirty="0"/>
              <a:t> 2018 року. </a:t>
            </a:r>
            <a:r>
              <a:rPr lang="ru-RU" sz="1400" dirty="0" err="1"/>
              <a:t>Він</a:t>
            </a:r>
            <a:r>
              <a:rPr lang="ru-RU" sz="1400" dirty="0"/>
              <a:t> </a:t>
            </a:r>
            <a:r>
              <a:rPr lang="ru-RU" sz="1400" dirty="0" err="1"/>
              <a:t>обмежує</a:t>
            </a:r>
            <a:r>
              <a:rPr lang="ru-RU" sz="1400" dirty="0"/>
              <a:t> </a:t>
            </a:r>
            <a:r>
              <a:rPr lang="ru-RU" sz="1400" dirty="0" err="1"/>
              <a:t>типи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організації</a:t>
            </a:r>
            <a:r>
              <a:rPr lang="ru-RU" sz="1400" dirty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збирати</a:t>
            </a:r>
            <a:r>
              <a:rPr lang="ru-RU" sz="1400" dirty="0"/>
              <a:t>, і </a:t>
            </a:r>
            <a:r>
              <a:rPr lang="ru-RU" sz="1400" dirty="0" err="1"/>
              <a:t>вимагає</a:t>
            </a:r>
            <a:r>
              <a:rPr lang="ru-RU" sz="1400" dirty="0"/>
              <a:t> </a:t>
            </a:r>
            <a:r>
              <a:rPr lang="ru-RU" sz="1400" dirty="0" err="1"/>
              <a:t>згоди</a:t>
            </a:r>
            <a:r>
              <a:rPr lang="ru-RU" sz="1400" dirty="0"/>
              <a:t> </a:t>
            </a:r>
            <a:r>
              <a:rPr lang="ru-RU" sz="1400" dirty="0" err="1"/>
              <a:t>окремих</a:t>
            </a:r>
            <a:r>
              <a:rPr lang="ru-RU" sz="1400" dirty="0"/>
              <a:t> </a:t>
            </a:r>
            <a:r>
              <a:rPr lang="ru-RU" sz="1400" dirty="0" err="1"/>
              <a:t>осіб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дотримання</a:t>
            </a:r>
            <a:r>
              <a:rPr lang="ru-RU" sz="1400" dirty="0"/>
              <a:t> </a:t>
            </a:r>
            <a:r>
              <a:rPr lang="ru-RU" sz="1400" dirty="0" err="1"/>
              <a:t>інших</a:t>
            </a:r>
            <a:r>
              <a:rPr lang="ru-RU" sz="1400" dirty="0"/>
              <a:t> </a:t>
            </a:r>
            <a:r>
              <a:rPr lang="ru-RU" sz="1400" dirty="0" err="1"/>
              <a:t>визначених</a:t>
            </a:r>
            <a:r>
              <a:rPr lang="ru-RU" sz="1400" dirty="0"/>
              <a:t> </a:t>
            </a:r>
            <a:r>
              <a:rPr lang="ru-RU" sz="1400" dirty="0" err="1"/>
              <a:t>законних</a:t>
            </a:r>
            <a:r>
              <a:rPr lang="ru-RU" sz="1400" dirty="0"/>
              <a:t> </a:t>
            </a:r>
            <a:r>
              <a:rPr lang="ru-RU" sz="1400" dirty="0" err="1"/>
              <a:t>підстав</a:t>
            </a:r>
            <a:r>
              <a:rPr lang="ru-RU" sz="1400" dirty="0"/>
              <a:t> для </a:t>
            </a:r>
            <a:r>
              <a:rPr lang="ru-RU" sz="1400" dirty="0" err="1"/>
              <a:t>збору</a:t>
            </a:r>
            <a:r>
              <a:rPr lang="ru-RU" sz="1400" dirty="0"/>
              <a:t> </a:t>
            </a:r>
            <a:r>
              <a:rPr lang="ru-RU" sz="1400" dirty="0" err="1"/>
              <a:t>персональних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. </a:t>
            </a:r>
          </a:p>
          <a:p>
            <a:r>
              <a:rPr lang="en-US" sz="1400" dirty="0"/>
              <a:t>GDPR </a:t>
            </a:r>
            <a:r>
              <a:rPr lang="ru-RU" sz="1400" dirty="0" err="1"/>
              <a:t>також</a:t>
            </a:r>
            <a:r>
              <a:rPr lang="ru-RU" sz="1400" dirty="0"/>
              <a:t> </a:t>
            </a:r>
            <a:r>
              <a:rPr lang="ru-RU" sz="1400" dirty="0" err="1"/>
              <a:t>включає</a:t>
            </a:r>
            <a:r>
              <a:rPr lang="ru-RU" sz="1400" dirty="0"/>
              <a:t> </a:t>
            </a:r>
            <a:r>
              <a:rPr lang="ru-RU" sz="1400" dirty="0" err="1"/>
              <a:t>положення</a:t>
            </a:r>
            <a:r>
              <a:rPr lang="ru-RU" sz="1400" dirty="0"/>
              <a:t>, яке </a:t>
            </a:r>
            <a:r>
              <a:rPr lang="ru-RU" sz="1400" dirty="0" err="1"/>
              <a:t>дозволяє</a:t>
            </a:r>
            <a:r>
              <a:rPr lang="ru-RU" sz="1400" dirty="0"/>
              <a:t> жителям ЄС </a:t>
            </a:r>
            <a:r>
              <a:rPr lang="ru-RU" sz="1400" dirty="0" err="1"/>
              <a:t>просити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 </a:t>
            </a:r>
            <a:r>
              <a:rPr lang="ru-RU" sz="1400" dirty="0" err="1"/>
              <a:t>видаляти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.</a:t>
            </a:r>
          </a:p>
          <a:p>
            <a:r>
              <a:rPr lang="ru-RU" sz="1400" b="1" dirty="0" err="1"/>
              <a:t>Що</a:t>
            </a:r>
            <a:r>
              <a:rPr lang="ru-RU" sz="1400" b="1" dirty="0"/>
              <a:t> </a:t>
            </a:r>
            <a:r>
              <a:rPr lang="ru-RU" sz="1400" b="1" dirty="0" err="1"/>
              <a:t>таке</a:t>
            </a:r>
            <a:r>
              <a:rPr lang="ru-RU" sz="1400" b="1" dirty="0"/>
              <a:t> </a:t>
            </a:r>
            <a:r>
              <a:rPr lang="en-US" sz="1400" b="1" dirty="0"/>
              <a:t>CCPA </a:t>
            </a:r>
            <a:r>
              <a:rPr lang="ru-RU" sz="1400" b="1" dirty="0"/>
              <a:t>в США</a:t>
            </a:r>
          </a:p>
          <a:p>
            <a:r>
              <a:rPr lang="ru-RU" sz="1400" dirty="0" err="1"/>
              <a:t>Хоча</a:t>
            </a:r>
            <a:r>
              <a:rPr lang="ru-RU" sz="1400" dirty="0"/>
              <a:t> в США </a:t>
            </a:r>
            <a:r>
              <a:rPr lang="ru-RU" sz="1400" dirty="0" err="1"/>
              <a:t>немає</a:t>
            </a:r>
            <a:r>
              <a:rPr lang="ru-RU" sz="1400" dirty="0"/>
              <a:t> </a:t>
            </a:r>
            <a:r>
              <a:rPr lang="ru-RU" sz="1400" dirty="0" err="1"/>
              <a:t>подібних</a:t>
            </a:r>
            <a:r>
              <a:rPr lang="ru-RU" sz="1400" dirty="0"/>
              <a:t> </a:t>
            </a:r>
            <a:r>
              <a:rPr lang="ru-RU" sz="1400" dirty="0" err="1"/>
              <a:t>федеральних</a:t>
            </a:r>
            <a:r>
              <a:rPr lang="ru-RU" sz="1400" dirty="0"/>
              <a:t> </a:t>
            </a:r>
            <a:r>
              <a:rPr lang="ru-RU" sz="1400" dirty="0" err="1"/>
              <a:t>законів</a:t>
            </a:r>
            <a:r>
              <a:rPr lang="ru-RU" sz="1400" dirty="0"/>
              <a:t>, </a:t>
            </a:r>
            <a:r>
              <a:rPr lang="ru-RU" sz="1400" dirty="0" err="1"/>
              <a:t>Каліфорнійський</a:t>
            </a:r>
            <a:r>
              <a:rPr lang="ru-RU" sz="1400" dirty="0"/>
              <a:t> закон про </a:t>
            </a:r>
            <a:r>
              <a:rPr lang="ru-RU" sz="1400" dirty="0" err="1"/>
              <a:t>конфіденційність</a:t>
            </a:r>
            <a:r>
              <a:rPr lang="ru-RU" sz="1400" dirty="0"/>
              <a:t> </a:t>
            </a:r>
            <a:r>
              <a:rPr lang="ru-RU" sz="1400" dirty="0" err="1"/>
              <a:t>споживачів</a:t>
            </a:r>
            <a:r>
              <a:rPr lang="ru-RU" sz="1400" dirty="0"/>
              <a:t> (</a:t>
            </a:r>
            <a:r>
              <a:rPr lang="en-US" sz="1400" dirty="0"/>
              <a:t>CCPA) </a:t>
            </a:r>
            <a:r>
              <a:rPr lang="ru-RU" sz="1400" dirty="0" err="1"/>
              <a:t>має</a:t>
            </a:r>
            <a:r>
              <a:rPr lang="ru-RU" sz="1400" dirty="0"/>
              <a:t> на </a:t>
            </a:r>
            <a:r>
              <a:rPr lang="ru-RU" sz="1400" dirty="0" err="1"/>
              <a:t>меті</a:t>
            </a:r>
            <a:r>
              <a:rPr lang="ru-RU" sz="1400" dirty="0"/>
              <a:t> </a:t>
            </a:r>
            <a:r>
              <a:rPr lang="ru-RU" sz="1400" dirty="0" err="1"/>
              <a:t>надати</a:t>
            </a:r>
            <a:r>
              <a:rPr lang="ru-RU" sz="1400" dirty="0"/>
              <a:t> жителям </a:t>
            </a:r>
            <a:r>
              <a:rPr lang="ru-RU" sz="1400" dirty="0" err="1"/>
              <a:t>Каліфорнії</a:t>
            </a:r>
            <a:r>
              <a:rPr lang="ru-RU" sz="1400" dirty="0"/>
              <a:t> </a:t>
            </a:r>
            <a:r>
              <a:rPr lang="ru-RU" sz="1400" dirty="0" err="1"/>
              <a:t>більше</a:t>
            </a:r>
            <a:r>
              <a:rPr lang="ru-RU" sz="1400" dirty="0"/>
              <a:t> контролю над </a:t>
            </a:r>
            <a:r>
              <a:rPr lang="ru-RU" sz="1400" dirty="0" err="1"/>
              <a:t>збором</a:t>
            </a:r>
            <a:r>
              <a:rPr lang="ru-RU" sz="1400" dirty="0"/>
              <a:t> та </a:t>
            </a:r>
            <a:r>
              <a:rPr lang="ru-RU" sz="1400" dirty="0" err="1"/>
              <a:t>використанням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особистої</a:t>
            </a:r>
            <a:r>
              <a:rPr lang="ru-RU" sz="1400" dirty="0"/>
              <a:t> </a:t>
            </a:r>
            <a:r>
              <a:rPr lang="ru-RU" sz="1400" dirty="0" err="1"/>
              <a:t>інформації</a:t>
            </a:r>
            <a:r>
              <a:rPr lang="ru-RU" sz="1400" dirty="0"/>
              <a:t> </a:t>
            </a:r>
            <a:r>
              <a:rPr lang="ru-RU" sz="1400" dirty="0" err="1"/>
              <a:t>компаніями</a:t>
            </a:r>
            <a:r>
              <a:rPr lang="ru-RU" sz="1400" dirty="0"/>
              <a:t>. </a:t>
            </a:r>
          </a:p>
          <a:p>
            <a:r>
              <a:rPr lang="ru-RU" sz="1400" dirty="0"/>
              <a:t>Закон </a:t>
            </a:r>
            <a:r>
              <a:rPr lang="en-US" sz="1400" dirty="0"/>
              <a:t>CCPA </a:t>
            </a:r>
            <a:r>
              <a:rPr lang="ru-RU" sz="1400" dirty="0" err="1"/>
              <a:t>був</a:t>
            </a:r>
            <a:r>
              <a:rPr lang="ru-RU" sz="1400" dirty="0"/>
              <a:t> </a:t>
            </a:r>
            <a:r>
              <a:rPr lang="ru-RU" sz="1400" dirty="0" err="1"/>
              <a:t>підписаний</a:t>
            </a:r>
            <a:r>
              <a:rPr lang="ru-RU" sz="1400" dirty="0"/>
              <a:t> у 2018 </a:t>
            </a:r>
            <a:r>
              <a:rPr lang="ru-RU" sz="1400" dirty="0" err="1"/>
              <a:t>році</a:t>
            </a:r>
            <a:r>
              <a:rPr lang="ru-RU" sz="1400" dirty="0"/>
              <a:t> і </a:t>
            </a:r>
            <a:r>
              <a:rPr lang="ru-RU" sz="1400" dirty="0" err="1"/>
              <a:t>набув</a:t>
            </a:r>
            <a:r>
              <a:rPr lang="ru-RU" sz="1400" dirty="0"/>
              <a:t> </a:t>
            </a:r>
            <a:r>
              <a:rPr lang="ru-RU" sz="1400" dirty="0" err="1"/>
              <a:t>чинності</a:t>
            </a:r>
            <a:r>
              <a:rPr lang="ru-RU" sz="1400" dirty="0"/>
              <a:t> 1 </a:t>
            </a:r>
            <a:r>
              <a:rPr lang="ru-RU" sz="1400" dirty="0" err="1"/>
              <a:t>січня</a:t>
            </a:r>
            <a:r>
              <a:rPr lang="ru-RU" sz="1400" dirty="0"/>
              <a:t> 2020 року. </a:t>
            </a:r>
            <a:r>
              <a:rPr lang="ru-RU" sz="1400" dirty="0" err="1"/>
              <a:t>Крім</a:t>
            </a:r>
            <a:r>
              <a:rPr lang="ru-RU" sz="1400" dirty="0"/>
              <a:t> того, </a:t>
            </a:r>
            <a:r>
              <a:rPr lang="ru-RU" sz="1400" dirty="0" err="1"/>
              <a:t>урядовці</a:t>
            </a:r>
            <a:r>
              <a:rPr lang="ru-RU" sz="1400" dirty="0"/>
              <a:t> США </a:t>
            </a:r>
            <a:r>
              <a:rPr lang="ru-RU" sz="1400" dirty="0" err="1"/>
              <a:t>розслідують</a:t>
            </a:r>
            <a:r>
              <a:rPr lang="ru-RU" sz="1400" dirty="0"/>
              <a:t> практику </a:t>
            </a:r>
            <a:r>
              <a:rPr lang="ru-RU" sz="1400" dirty="0" err="1"/>
              <a:t>обробки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, </a:t>
            </a:r>
            <a:r>
              <a:rPr lang="ru-RU" sz="1400" dirty="0" err="1"/>
              <a:t>зокрема</a:t>
            </a:r>
            <a:r>
              <a:rPr lang="ru-RU" sz="1400" dirty="0"/>
              <a:t> </a:t>
            </a:r>
            <a:r>
              <a:rPr lang="ru-RU" sz="1400" dirty="0" err="1"/>
              <a:t>серед</a:t>
            </a:r>
            <a:r>
              <a:rPr lang="ru-RU" sz="1400" dirty="0"/>
              <a:t> </a:t>
            </a:r>
            <a:r>
              <a:rPr lang="ru-RU" sz="1400" dirty="0" err="1"/>
              <a:t>компаній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збирають</a:t>
            </a:r>
            <a:r>
              <a:rPr lang="ru-RU" sz="1400" dirty="0"/>
              <a:t> </a:t>
            </a:r>
            <a:r>
              <a:rPr lang="ru-RU" sz="1400" dirty="0" err="1"/>
              <a:t>споживчі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та </a:t>
            </a:r>
            <a:r>
              <a:rPr lang="ru-RU" sz="1400" dirty="0" err="1"/>
              <a:t>продають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іншим</a:t>
            </a:r>
            <a:r>
              <a:rPr lang="ru-RU" sz="1400" dirty="0"/>
              <a:t> </a:t>
            </a:r>
            <a:r>
              <a:rPr lang="ru-RU" sz="1400" dirty="0" err="1"/>
              <a:t>компаніям</a:t>
            </a:r>
            <a:r>
              <a:rPr lang="ru-RU" sz="1400" dirty="0"/>
              <a:t> для </a:t>
            </a:r>
            <a:r>
              <a:rPr lang="ru-RU" sz="1400" dirty="0" err="1"/>
              <a:t>невідомого</a:t>
            </a:r>
            <a:r>
              <a:rPr lang="ru-RU" sz="1400" dirty="0"/>
              <a:t> </a:t>
            </a:r>
            <a:r>
              <a:rPr lang="ru-RU" sz="1400" dirty="0" err="1"/>
              <a:t>використання</a:t>
            </a:r>
            <a:r>
              <a:rPr lang="ru-RU" sz="1400" dirty="0"/>
              <a:t>. </a:t>
            </a:r>
          </a:p>
          <a:p>
            <a:r>
              <a:rPr lang="ru-RU" sz="1400" dirty="0"/>
              <a:t>  </a:t>
            </a:r>
          </a:p>
          <a:p>
            <a:r>
              <a:rPr lang="ru-RU" sz="1400" dirty="0"/>
              <a:t>  </a:t>
            </a:r>
          </a:p>
          <a:p>
            <a:r>
              <a:rPr lang="ru-RU" sz="1400" dirty="0"/>
              <a:t> 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2845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ru-RU" sz="1400" b="1" dirty="0" err="1"/>
              <a:t>Людська</a:t>
            </a:r>
            <a:r>
              <a:rPr lang="ru-RU" sz="1400" b="1" dirty="0"/>
              <a:t> сторона </a:t>
            </a:r>
            <a:r>
              <a:rPr lang="ru-RU" sz="1400" b="1" dirty="0" err="1"/>
              <a:t>аналітики</a:t>
            </a:r>
            <a:r>
              <a:rPr lang="ru-RU" sz="1400" b="1" dirty="0"/>
              <a:t> великих </a:t>
            </a:r>
            <a:r>
              <a:rPr lang="ru-RU" sz="1400" b="1" dirty="0" err="1"/>
              <a:t>даних</a:t>
            </a:r>
            <a:endParaRPr lang="ru-RU" sz="1400" b="1" dirty="0"/>
          </a:p>
          <a:p>
            <a:r>
              <a:rPr lang="ru-RU" sz="1400" dirty="0" err="1"/>
              <a:t>Зрештою</a:t>
            </a:r>
            <a:r>
              <a:rPr lang="ru-RU" sz="1400" dirty="0"/>
              <a:t>, </a:t>
            </a:r>
            <a:r>
              <a:rPr lang="ru-RU" sz="1400" dirty="0" err="1"/>
              <a:t>цінність</a:t>
            </a:r>
            <a:r>
              <a:rPr lang="ru-RU" sz="1400" dirty="0"/>
              <a:t> та </a:t>
            </a:r>
            <a:r>
              <a:rPr lang="ru-RU" sz="1400" dirty="0" err="1"/>
              <a:t>ефективність</a:t>
            </a:r>
            <a:r>
              <a:rPr lang="ru-RU" sz="1400" dirty="0"/>
              <a:t> </a:t>
            </a:r>
            <a:r>
              <a:rPr lang="en-US" sz="1400" dirty="0"/>
              <a:t>Big Data </a:t>
            </a:r>
            <a:r>
              <a:rPr lang="ru-RU" sz="1400" dirty="0" err="1"/>
              <a:t>залежать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працівників</a:t>
            </a:r>
            <a:r>
              <a:rPr lang="ru-RU" sz="1400" dirty="0"/>
              <a:t>, </a:t>
            </a:r>
            <a:r>
              <a:rPr lang="ru-RU" sz="1400" dirty="0" err="1"/>
              <a:t>яким</a:t>
            </a:r>
            <a:r>
              <a:rPr lang="ru-RU" sz="1400" dirty="0"/>
              <a:t> </a:t>
            </a:r>
            <a:r>
              <a:rPr lang="ru-RU" sz="1400" dirty="0" err="1"/>
              <a:t>доручено</a:t>
            </a:r>
            <a:r>
              <a:rPr lang="ru-RU" sz="1400" dirty="0"/>
              <a:t> </a:t>
            </a:r>
            <a:r>
              <a:rPr lang="ru-RU" sz="1400" dirty="0" err="1"/>
              <a:t>аналізувати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та </a:t>
            </a:r>
            <a:r>
              <a:rPr lang="ru-RU" sz="1400" dirty="0" err="1"/>
              <a:t>формулювати</a:t>
            </a:r>
            <a:r>
              <a:rPr lang="ru-RU" sz="1400" dirty="0"/>
              <a:t> </a:t>
            </a:r>
            <a:r>
              <a:rPr lang="ru-RU" sz="1400" dirty="0" err="1"/>
              <a:t>відповідні</a:t>
            </a:r>
            <a:r>
              <a:rPr lang="ru-RU" sz="1400" dirty="0"/>
              <a:t> </a:t>
            </a:r>
            <a:r>
              <a:rPr lang="ru-RU" sz="1400" dirty="0" err="1"/>
              <a:t>запити</a:t>
            </a:r>
            <a:r>
              <a:rPr lang="ru-RU" sz="1400" dirty="0"/>
              <a:t> для </a:t>
            </a:r>
            <a:r>
              <a:rPr lang="ru-RU" sz="1400" dirty="0" err="1"/>
              <a:t>спрямування</a:t>
            </a:r>
            <a:r>
              <a:rPr lang="ru-RU" sz="1400" dirty="0"/>
              <a:t> </a:t>
            </a:r>
            <a:r>
              <a:rPr lang="ru-RU" sz="1400" dirty="0" err="1"/>
              <a:t>проектів</a:t>
            </a:r>
            <a:r>
              <a:rPr lang="ru-RU" sz="1400" dirty="0"/>
              <a:t> </a:t>
            </a:r>
            <a:r>
              <a:rPr lang="ru-RU" sz="1400" dirty="0" err="1"/>
              <a:t>аналізу</a:t>
            </a:r>
            <a:r>
              <a:rPr lang="ru-RU" sz="1400" dirty="0"/>
              <a:t> великих </a:t>
            </a:r>
            <a:r>
              <a:rPr lang="ru-RU" sz="1400" dirty="0" err="1"/>
              <a:t>даних</a:t>
            </a:r>
            <a:r>
              <a:rPr lang="ru-RU" sz="1400" dirty="0"/>
              <a:t>. </a:t>
            </a:r>
          </a:p>
          <a:p>
            <a:r>
              <a:rPr lang="ru-RU" sz="1400" dirty="0" err="1"/>
              <a:t>Деякі</a:t>
            </a:r>
            <a:r>
              <a:rPr lang="ru-RU" sz="1400" dirty="0"/>
              <a:t> </a:t>
            </a:r>
            <a:r>
              <a:rPr lang="ru-RU" sz="1400" dirty="0" err="1"/>
              <a:t>інструменти</a:t>
            </a:r>
            <a:r>
              <a:rPr lang="ru-RU" sz="1400" dirty="0"/>
              <a:t> для </a:t>
            </a:r>
            <a:r>
              <a:rPr lang="ru-RU" sz="1400" dirty="0" err="1"/>
              <a:t>обробки</a:t>
            </a:r>
            <a:r>
              <a:rPr lang="ru-RU" sz="1400" dirty="0"/>
              <a:t> </a:t>
            </a:r>
            <a:r>
              <a:rPr lang="en-US" sz="1400" dirty="0"/>
              <a:t>Big Data </a:t>
            </a:r>
            <a:r>
              <a:rPr lang="ru-RU" sz="1400" dirty="0" err="1"/>
              <a:t>відповідають</a:t>
            </a:r>
            <a:r>
              <a:rPr lang="ru-RU" sz="1400" dirty="0"/>
              <a:t> </a:t>
            </a:r>
            <a:r>
              <a:rPr lang="ru-RU" sz="1400" dirty="0" err="1"/>
              <a:t>спеціалізованим</a:t>
            </a:r>
            <a:r>
              <a:rPr lang="ru-RU" sz="1400" dirty="0"/>
              <a:t> </a:t>
            </a:r>
            <a:r>
              <a:rPr lang="ru-RU" sz="1400" dirty="0" err="1"/>
              <a:t>нішам</a:t>
            </a:r>
            <a:r>
              <a:rPr lang="ru-RU" sz="1400" dirty="0"/>
              <a:t> і </a:t>
            </a:r>
            <a:r>
              <a:rPr lang="ru-RU" sz="1400" dirty="0" err="1"/>
              <a:t>дозволяють</a:t>
            </a:r>
            <a:r>
              <a:rPr lang="ru-RU" sz="1400" dirty="0"/>
              <a:t> </a:t>
            </a:r>
            <a:r>
              <a:rPr lang="ru-RU" sz="1400" dirty="0" err="1"/>
              <a:t>менш</a:t>
            </a:r>
            <a:r>
              <a:rPr lang="ru-RU" sz="1400" dirty="0"/>
              <a:t> </a:t>
            </a:r>
            <a:r>
              <a:rPr lang="ru-RU" sz="1400" dirty="0" err="1"/>
              <a:t>технічним</a:t>
            </a:r>
            <a:r>
              <a:rPr lang="ru-RU" sz="1400" dirty="0"/>
              <a:t> </a:t>
            </a:r>
            <a:r>
              <a:rPr lang="ru-RU" sz="1400" dirty="0" err="1"/>
              <a:t>користувачам</a:t>
            </a:r>
            <a:r>
              <a:rPr lang="ru-RU" sz="1400" dirty="0"/>
              <a:t> </a:t>
            </a:r>
            <a:r>
              <a:rPr lang="ru-RU" sz="1400" dirty="0" err="1"/>
              <a:t>використовувати</a:t>
            </a:r>
            <a:r>
              <a:rPr lang="ru-RU" sz="1400" dirty="0"/>
              <a:t> </a:t>
            </a:r>
            <a:r>
              <a:rPr lang="ru-RU" sz="1400" dirty="0" err="1"/>
              <a:t>повсякденні</a:t>
            </a:r>
            <a:r>
              <a:rPr lang="ru-RU" sz="1400" dirty="0"/>
              <a:t> </a:t>
            </a:r>
            <a:r>
              <a:rPr lang="ru-RU" sz="1400" dirty="0" err="1"/>
              <a:t>ділові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в </a:t>
            </a:r>
            <a:r>
              <a:rPr lang="ru-RU" sz="1400" dirty="0" err="1"/>
              <a:t>програмах</a:t>
            </a:r>
            <a:r>
              <a:rPr lang="ru-RU" sz="1400" dirty="0"/>
              <a:t> </a:t>
            </a:r>
            <a:r>
              <a:rPr lang="ru-RU" sz="1400" dirty="0" err="1"/>
              <a:t>прогнозної</a:t>
            </a:r>
            <a:r>
              <a:rPr lang="ru-RU" sz="1400" dirty="0"/>
              <a:t> </a:t>
            </a:r>
            <a:r>
              <a:rPr lang="ru-RU" sz="1400" dirty="0" err="1"/>
              <a:t>аналітики</a:t>
            </a:r>
            <a:r>
              <a:rPr lang="ru-RU" sz="1400" dirty="0"/>
              <a:t>. </a:t>
            </a:r>
          </a:p>
          <a:p>
            <a:r>
              <a:rPr lang="ru-RU" sz="1400" dirty="0" err="1"/>
              <a:t>Інші</a:t>
            </a:r>
            <a:r>
              <a:rPr lang="ru-RU" sz="1400" dirty="0"/>
              <a:t> </a:t>
            </a:r>
            <a:r>
              <a:rPr lang="ru-RU" sz="1400" dirty="0" err="1"/>
              <a:t>технології</a:t>
            </a:r>
            <a:r>
              <a:rPr lang="ru-RU" sz="1400" dirty="0"/>
              <a:t>, </a:t>
            </a:r>
            <a:r>
              <a:rPr lang="ru-RU" sz="1400" dirty="0" err="1"/>
              <a:t>такі</a:t>
            </a:r>
            <a:r>
              <a:rPr lang="ru-RU" sz="1400" dirty="0"/>
              <a:t> як </a:t>
            </a:r>
            <a:r>
              <a:rPr lang="ru-RU" sz="1400" dirty="0" err="1"/>
              <a:t>пристрої</a:t>
            </a:r>
            <a:r>
              <a:rPr lang="ru-RU" sz="1400" dirty="0"/>
              <a:t> </a:t>
            </a:r>
            <a:r>
              <a:rPr lang="en-US" sz="1400" dirty="0"/>
              <a:t>Big Data </a:t>
            </a:r>
            <a:r>
              <a:rPr lang="ru-RU" sz="1400" dirty="0"/>
              <a:t>на </a:t>
            </a:r>
            <a:r>
              <a:rPr lang="ru-RU" sz="1400" dirty="0" err="1"/>
              <a:t>базі</a:t>
            </a:r>
            <a:r>
              <a:rPr lang="ru-RU" sz="1400" dirty="0"/>
              <a:t> </a:t>
            </a:r>
            <a:r>
              <a:rPr lang="en-US" sz="1400" dirty="0" err="1"/>
              <a:t>Hadoop</a:t>
            </a:r>
            <a:r>
              <a:rPr lang="en-US" sz="1400" dirty="0"/>
              <a:t>, </a:t>
            </a:r>
            <a:r>
              <a:rPr lang="ru-RU" sz="1400" dirty="0" err="1"/>
              <a:t>допомагають</a:t>
            </a:r>
            <a:r>
              <a:rPr lang="ru-RU" sz="1400" dirty="0"/>
              <a:t> </a:t>
            </a:r>
            <a:r>
              <a:rPr lang="ru-RU" sz="1400" dirty="0" err="1"/>
              <a:t>компаніям</a:t>
            </a:r>
            <a:r>
              <a:rPr lang="ru-RU" sz="1400" dirty="0"/>
              <a:t> </a:t>
            </a:r>
            <a:r>
              <a:rPr lang="ru-RU" sz="1400" dirty="0" err="1"/>
              <a:t>впровадити</a:t>
            </a:r>
            <a:r>
              <a:rPr lang="ru-RU" sz="1400" dirty="0"/>
              <a:t> </a:t>
            </a:r>
            <a:r>
              <a:rPr lang="ru-RU" sz="1400" dirty="0" err="1"/>
              <a:t>відповідну</a:t>
            </a:r>
            <a:r>
              <a:rPr lang="ru-RU" sz="1400" dirty="0"/>
              <a:t> </a:t>
            </a:r>
            <a:r>
              <a:rPr lang="ru-RU" sz="1400" dirty="0" err="1"/>
              <a:t>обчислювальну</a:t>
            </a:r>
            <a:r>
              <a:rPr lang="ru-RU" sz="1400" dirty="0"/>
              <a:t> </a:t>
            </a:r>
            <a:r>
              <a:rPr lang="ru-RU" sz="1400" dirty="0" err="1"/>
              <a:t>інфраструктуру</a:t>
            </a:r>
            <a:r>
              <a:rPr lang="ru-RU" sz="1400" dirty="0"/>
              <a:t> для </a:t>
            </a:r>
            <a:r>
              <a:rPr lang="ru-RU" sz="1400" dirty="0" err="1"/>
              <a:t>реалізації</a:t>
            </a:r>
            <a:r>
              <a:rPr lang="ru-RU" sz="1400" dirty="0"/>
              <a:t> </a:t>
            </a:r>
            <a:r>
              <a:rPr lang="ru-RU" sz="1400" dirty="0" err="1"/>
              <a:t>проектів</a:t>
            </a:r>
            <a:r>
              <a:rPr lang="ru-RU" sz="1400" dirty="0"/>
              <a:t> </a:t>
            </a:r>
            <a:r>
              <a:rPr lang="en-US" sz="1400" dirty="0"/>
              <a:t>Big Data, </a:t>
            </a:r>
            <a:r>
              <a:rPr lang="ru-RU" sz="1400" dirty="0" err="1"/>
              <a:t>мінімізуючи</a:t>
            </a:r>
            <a:r>
              <a:rPr lang="ru-RU" sz="1400" dirty="0"/>
              <a:t> при </a:t>
            </a:r>
            <a:r>
              <a:rPr lang="ru-RU" sz="1400" dirty="0" err="1"/>
              <a:t>цьому</a:t>
            </a:r>
            <a:r>
              <a:rPr lang="ru-RU" sz="1400" dirty="0"/>
              <a:t> потребу в </a:t>
            </a:r>
            <a:r>
              <a:rPr lang="ru-RU" sz="1400" dirty="0" err="1"/>
              <a:t>апаратному</a:t>
            </a:r>
            <a:r>
              <a:rPr lang="ru-RU" sz="1400" dirty="0"/>
              <a:t> та </a:t>
            </a:r>
            <a:r>
              <a:rPr lang="ru-RU" sz="1400" dirty="0" err="1"/>
              <a:t>програмному</a:t>
            </a:r>
            <a:r>
              <a:rPr lang="ru-RU" sz="1400" dirty="0"/>
              <a:t> </a:t>
            </a:r>
            <a:r>
              <a:rPr lang="ru-RU" sz="1400" dirty="0" err="1"/>
              <a:t>забезпеченні</a:t>
            </a:r>
            <a:r>
              <a:rPr lang="ru-RU" sz="1400" dirty="0"/>
              <a:t>.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en-US" sz="1400" dirty="0"/>
              <a:t>Big Data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порівняти</a:t>
            </a:r>
            <a:r>
              <a:rPr lang="ru-RU" sz="1400" dirty="0"/>
              <a:t> з </a:t>
            </a:r>
            <a:r>
              <a:rPr lang="ru-RU" sz="1400" dirty="0" err="1"/>
              <a:t>малими</a:t>
            </a:r>
            <a:r>
              <a:rPr lang="ru-RU" sz="1400" dirty="0"/>
              <a:t> </a:t>
            </a:r>
            <a:r>
              <a:rPr lang="ru-RU" sz="1400" dirty="0" err="1"/>
              <a:t>даними</a:t>
            </a:r>
            <a:r>
              <a:rPr lang="ru-RU" sz="1400" dirty="0"/>
              <a:t>, </a:t>
            </a:r>
            <a:r>
              <a:rPr lang="ru-RU" sz="1400" dirty="0" err="1"/>
              <a:t>іншим</a:t>
            </a:r>
            <a:r>
              <a:rPr lang="ru-RU" sz="1400" dirty="0"/>
              <a:t> </a:t>
            </a:r>
            <a:r>
              <a:rPr lang="ru-RU" sz="1400" dirty="0" err="1"/>
              <a:t>терміном</a:t>
            </a:r>
            <a:r>
              <a:rPr lang="ru-RU" sz="1400" dirty="0"/>
              <a:t>, </a:t>
            </a:r>
            <a:r>
              <a:rPr lang="ru-RU" sz="1400" dirty="0" err="1"/>
              <a:t>який</a:t>
            </a:r>
            <a:r>
              <a:rPr lang="ru-RU" sz="1400" dirty="0"/>
              <a:t> часто </a:t>
            </a:r>
            <a:r>
              <a:rPr lang="ru-RU" sz="1400" dirty="0" err="1"/>
              <a:t>використовується</a:t>
            </a:r>
            <a:r>
              <a:rPr lang="ru-RU" sz="1400" dirty="0"/>
              <a:t> для </a:t>
            </a:r>
            <a:r>
              <a:rPr lang="ru-RU" sz="1400" dirty="0" err="1"/>
              <a:t>опису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, </a:t>
            </a:r>
            <a:r>
              <a:rPr lang="ru-RU" sz="1400" dirty="0" err="1"/>
              <a:t>обсяг</a:t>
            </a:r>
            <a:r>
              <a:rPr lang="ru-RU" sz="1400" dirty="0"/>
              <a:t> і формат </a:t>
            </a:r>
            <a:r>
              <a:rPr lang="ru-RU" sz="1400" dirty="0" err="1"/>
              <a:t>яких</a:t>
            </a:r>
            <a:r>
              <a:rPr lang="ru-RU" sz="1400" dirty="0"/>
              <a:t> </a:t>
            </a:r>
            <a:r>
              <a:rPr lang="ru-RU" sz="1400" dirty="0" err="1"/>
              <a:t>дозволяють</a:t>
            </a:r>
            <a:r>
              <a:rPr lang="ru-RU" sz="1400" dirty="0"/>
              <a:t> легко </a:t>
            </a:r>
            <a:r>
              <a:rPr lang="ru-RU" sz="1400" dirty="0" err="1"/>
              <a:t>проаналізувати</a:t>
            </a:r>
            <a:r>
              <a:rPr lang="ru-RU" sz="1400" dirty="0"/>
              <a:t> </a:t>
            </a:r>
            <a:r>
              <a:rPr lang="ru-RU" sz="1400" dirty="0" err="1"/>
              <a:t>ці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</a:t>
            </a:r>
            <a:r>
              <a:rPr lang="ru-RU" sz="1400" dirty="0" err="1"/>
              <a:t>самостійно</a:t>
            </a:r>
            <a:r>
              <a:rPr lang="ru-RU" sz="1400"/>
              <a:t>. </a:t>
            </a:r>
          </a:p>
          <a:p>
            <a:r>
              <a:rPr lang="ru-RU" sz="1400" dirty="0"/>
              <a:t>  </a:t>
            </a:r>
          </a:p>
          <a:p>
            <a:r>
              <a:rPr lang="ru-RU" sz="1400" dirty="0"/>
              <a:t>  </a:t>
            </a:r>
          </a:p>
          <a:p>
            <a:r>
              <a:rPr lang="ru-RU" sz="1400" dirty="0"/>
              <a:t> 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3211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ru-RU" sz="1400" dirty="0" err="1"/>
              <a:t>Базова</a:t>
            </a:r>
            <a:r>
              <a:rPr lang="ru-RU" sz="1400" dirty="0"/>
              <a:t> компонента </a:t>
            </a:r>
            <a:r>
              <a:rPr lang="ru-RU" sz="1400" dirty="0" err="1"/>
              <a:t>нинішньої</a:t>
            </a:r>
            <a:r>
              <a:rPr lang="ru-RU" sz="1400" dirty="0"/>
              <a:t> </a:t>
            </a:r>
            <a:r>
              <a:rPr lang="ru-RU" sz="1400" dirty="0" err="1"/>
              <a:t>економічної</a:t>
            </a:r>
            <a:r>
              <a:rPr lang="ru-RU" sz="1400" dirty="0"/>
              <a:t> </a:t>
            </a:r>
            <a:r>
              <a:rPr lang="ru-RU" sz="1400" dirty="0" err="1"/>
              <a:t>організації</a:t>
            </a:r>
            <a:r>
              <a:rPr lang="ru-RU" sz="1400" dirty="0"/>
              <a:t> </a:t>
            </a:r>
            <a:r>
              <a:rPr lang="ru-RU" sz="1400" dirty="0" err="1"/>
              <a:t>полягає</a:t>
            </a:r>
            <a:r>
              <a:rPr lang="ru-RU" sz="1400" dirty="0"/>
              <a:t> в </a:t>
            </a:r>
            <a:r>
              <a:rPr lang="ru-RU" sz="1400" dirty="0" err="1"/>
              <a:t>роботі</a:t>
            </a:r>
            <a:r>
              <a:rPr lang="ru-RU" sz="1400" dirty="0"/>
              <a:t> з </a:t>
            </a:r>
            <a:r>
              <a:rPr lang="ru-RU" sz="1400" dirty="0" err="1"/>
              <a:t>даними</a:t>
            </a:r>
            <a:r>
              <a:rPr lang="ru-RU" sz="1400" dirty="0"/>
              <a:t> і </a:t>
            </a:r>
            <a:r>
              <a:rPr lang="ru-RU" sz="1400" dirty="0" err="1"/>
              <a:t>використанням</a:t>
            </a:r>
            <a:r>
              <a:rPr lang="ru-RU" sz="1400" dirty="0"/>
              <a:t> </a:t>
            </a:r>
            <a:r>
              <a:rPr lang="ru-RU" sz="1400" dirty="0" err="1"/>
              <a:t>інформаційно-комунікаційних</a:t>
            </a:r>
            <a:r>
              <a:rPr lang="ru-RU" sz="1400" dirty="0"/>
              <a:t> систем в </a:t>
            </a:r>
            <a:r>
              <a:rPr lang="ru-RU" sz="1400" dirty="0" err="1"/>
              <a:t>процесі</a:t>
            </a:r>
            <a:r>
              <a:rPr lang="ru-RU" sz="1400" dirty="0"/>
              <a:t> </a:t>
            </a:r>
            <a:r>
              <a:rPr lang="ru-RU" sz="1400" dirty="0" err="1"/>
              <a:t>управління</a:t>
            </a:r>
            <a:r>
              <a:rPr lang="ru-RU" sz="1400" dirty="0"/>
              <a:t>. </a:t>
            </a:r>
            <a:r>
              <a:rPr lang="ru-RU" sz="1400" dirty="0" err="1"/>
              <a:t>Трансакції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відбуваються</a:t>
            </a:r>
            <a:r>
              <a:rPr lang="ru-RU" sz="1400" dirty="0"/>
              <a:t>, є </a:t>
            </a:r>
            <a:r>
              <a:rPr lang="ru-RU" sz="1400" dirty="0" err="1"/>
              <a:t>обміном</a:t>
            </a:r>
            <a:r>
              <a:rPr lang="ru-RU" sz="1400" dirty="0"/>
              <a:t> </a:t>
            </a:r>
            <a:r>
              <a:rPr lang="ru-RU" sz="1400" dirty="0" err="1"/>
              <a:t>даними</a:t>
            </a:r>
            <a:r>
              <a:rPr lang="ru-RU" sz="1400" dirty="0"/>
              <a:t> і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інтерпретацією</a:t>
            </a:r>
            <a:r>
              <a:rPr lang="ru-RU" sz="1400" dirty="0"/>
              <a:t>,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якої</a:t>
            </a:r>
            <a:r>
              <a:rPr lang="ru-RU" sz="1400" dirty="0"/>
              <a:t> </a:t>
            </a:r>
            <a:r>
              <a:rPr lang="ru-RU" sz="1400" dirty="0" err="1"/>
              <a:t>залежить</a:t>
            </a:r>
            <a:r>
              <a:rPr lang="ru-RU" sz="1400" dirty="0"/>
              <a:t> характер </a:t>
            </a:r>
            <a:r>
              <a:rPr lang="ru-RU" sz="1400" dirty="0" err="1"/>
              <a:t>майбутніх</a:t>
            </a:r>
            <a:r>
              <a:rPr lang="ru-RU" sz="1400" dirty="0"/>
              <a:t> </a:t>
            </a:r>
            <a:r>
              <a:rPr lang="ru-RU" sz="1400" dirty="0" err="1"/>
              <a:t>взаємодій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у свою </a:t>
            </a:r>
            <a:r>
              <a:rPr lang="ru-RU" sz="1400" dirty="0" err="1"/>
              <a:t>чергу</a:t>
            </a:r>
            <a:r>
              <a:rPr lang="ru-RU" sz="1400" dirty="0"/>
              <a:t> </a:t>
            </a:r>
            <a:r>
              <a:rPr lang="ru-RU" sz="1400" dirty="0" err="1"/>
              <a:t>призводить</a:t>
            </a:r>
            <a:r>
              <a:rPr lang="ru-RU" sz="1400" dirty="0"/>
              <a:t> до </a:t>
            </a:r>
            <a:r>
              <a:rPr lang="ru-RU" sz="1400" dirty="0" err="1"/>
              <a:t>формування</a:t>
            </a:r>
            <a:r>
              <a:rPr lang="ru-RU" sz="1400" dirty="0"/>
              <a:t> </a:t>
            </a:r>
            <a:r>
              <a:rPr lang="ru-RU" sz="1400" dirty="0" err="1"/>
              <a:t>стосунків</a:t>
            </a:r>
            <a:r>
              <a:rPr lang="ru-RU" sz="1400" dirty="0"/>
              <a:t> одних </a:t>
            </a:r>
            <a:r>
              <a:rPr lang="ru-RU" sz="1400" dirty="0" err="1"/>
              <a:t>учасників</a:t>
            </a:r>
            <a:r>
              <a:rPr lang="ru-RU" sz="1400" dirty="0"/>
              <a:t> до </a:t>
            </a:r>
            <a:r>
              <a:rPr lang="ru-RU" sz="1400" dirty="0" err="1"/>
              <a:t>інших</a:t>
            </a:r>
            <a:r>
              <a:rPr lang="ru-RU" sz="1400" dirty="0"/>
              <a:t>, </a:t>
            </a:r>
            <a:r>
              <a:rPr lang="ru-RU" sz="1400" dirty="0" err="1"/>
              <a:t>виробленню</a:t>
            </a:r>
            <a:r>
              <a:rPr lang="ru-RU" sz="1400" dirty="0"/>
              <a:t> правил </a:t>
            </a:r>
            <a:r>
              <a:rPr lang="ru-RU" sz="1400" dirty="0" err="1"/>
              <a:t>поведінки</a:t>
            </a:r>
            <a:r>
              <a:rPr lang="ru-RU" sz="1400" dirty="0"/>
              <a:t>, </a:t>
            </a:r>
            <a:r>
              <a:rPr lang="ru-RU" sz="1400" dirty="0" err="1"/>
              <a:t>зміні</a:t>
            </a:r>
            <a:r>
              <a:rPr lang="ru-RU" sz="1400" dirty="0"/>
              <a:t> </a:t>
            </a:r>
            <a:r>
              <a:rPr lang="ru-RU" sz="1400" dirty="0" err="1"/>
              <a:t>мотивів</a:t>
            </a:r>
            <a:r>
              <a:rPr lang="ru-RU" sz="1400" dirty="0"/>
              <a:t> </a:t>
            </a:r>
            <a:r>
              <a:rPr lang="ru-RU" sz="1400" dirty="0" err="1"/>
              <a:t>поведінки</a:t>
            </a:r>
            <a:r>
              <a:rPr lang="ru-RU" sz="1400" dirty="0"/>
              <a:t>, </a:t>
            </a:r>
            <a:r>
              <a:rPr lang="ru-RU" sz="1400" dirty="0" err="1"/>
              <a:t>трансформації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 </a:t>
            </a:r>
            <a:r>
              <a:rPr lang="ru-RU" sz="1400" dirty="0" err="1"/>
              <a:t>цінностей</a:t>
            </a:r>
            <a:r>
              <a:rPr lang="ru-RU" sz="1400" dirty="0"/>
              <a:t>. </a:t>
            </a:r>
            <a:r>
              <a:rPr lang="ru-RU" sz="1400" dirty="0" err="1"/>
              <a:t>Інституціональна</a:t>
            </a:r>
            <a:r>
              <a:rPr lang="ru-RU" sz="1400" dirty="0"/>
              <a:t> </a:t>
            </a:r>
            <a:r>
              <a:rPr lang="ru-RU" sz="1400" dirty="0" err="1"/>
              <a:t>теорія</a:t>
            </a:r>
            <a:r>
              <a:rPr lang="ru-RU" sz="1400" dirty="0"/>
              <a:t>, </a:t>
            </a:r>
            <a:r>
              <a:rPr lang="ru-RU" sz="1400" dirty="0" err="1"/>
              <a:t>використовуючи</a:t>
            </a:r>
            <a:r>
              <a:rPr lang="ru-RU" sz="1400" dirty="0"/>
              <a:t> </a:t>
            </a:r>
            <a:r>
              <a:rPr lang="ru-RU" sz="1400" dirty="0" err="1"/>
              <a:t>апарат</a:t>
            </a:r>
            <a:r>
              <a:rPr lang="ru-RU" sz="1400" dirty="0"/>
              <a:t> </a:t>
            </a:r>
            <a:r>
              <a:rPr lang="ru-RU" sz="1400" dirty="0" err="1"/>
              <a:t>теорії</a:t>
            </a:r>
            <a:r>
              <a:rPr lang="ru-RU" sz="1400" dirty="0"/>
              <a:t> </a:t>
            </a:r>
            <a:r>
              <a:rPr lang="ru-RU" sz="1400" dirty="0" err="1"/>
              <a:t>інформації</a:t>
            </a:r>
            <a:r>
              <a:rPr lang="ru-RU" sz="1400" dirty="0"/>
              <a:t>, </a:t>
            </a:r>
            <a:r>
              <a:rPr lang="ru-RU" sz="1400" dirty="0" err="1"/>
              <a:t>синтезуючи</a:t>
            </a:r>
            <a:r>
              <a:rPr lang="ru-RU" sz="1400" dirty="0"/>
              <a:t> </a:t>
            </a:r>
            <a:r>
              <a:rPr lang="ru-RU" sz="1400" dirty="0" err="1"/>
              <a:t>його</a:t>
            </a:r>
            <a:r>
              <a:rPr lang="ru-RU" sz="1400" dirty="0"/>
              <a:t> з методами </a:t>
            </a:r>
            <a:r>
              <a:rPr lang="ru-RU" sz="1400" dirty="0" err="1"/>
              <a:t>аналізу</a:t>
            </a:r>
            <a:r>
              <a:rPr lang="ru-RU" sz="1400" dirty="0"/>
              <a:t> </a:t>
            </a:r>
            <a:r>
              <a:rPr lang="ru-RU" sz="1400" dirty="0" err="1"/>
              <a:t>транзакційних</a:t>
            </a:r>
            <a:r>
              <a:rPr lang="ru-RU" sz="1400" dirty="0"/>
              <a:t> </a:t>
            </a:r>
            <a:r>
              <a:rPr lang="ru-RU" sz="1400" dirty="0" err="1"/>
              <a:t>витрат</a:t>
            </a:r>
            <a:r>
              <a:rPr lang="ru-RU" sz="1400" dirty="0"/>
              <a:t>, </a:t>
            </a:r>
            <a:r>
              <a:rPr lang="ru-RU" sz="1400" dirty="0" err="1"/>
              <a:t>має</a:t>
            </a:r>
            <a:r>
              <a:rPr lang="ru-RU" sz="1400" dirty="0"/>
              <a:t> в </a:t>
            </a:r>
            <a:r>
              <a:rPr lang="ru-RU" sz="1400" dirty="0" err="1"/>
              <a:t>розпорядженні</a:t>
            </a:r>
            <a:r>
              <a:rPr lang="ru-RU" sz="1400" dirty="0"/>
              <a:t> </a:t>
            </a:r>
            <a:r>
              <a:rPr lang="ru-RU" sz="1400" dirty="0" err="1"/>
              <a:t>істотні</a:t>
            </a:r>
            <a:r>
              <a:rPr lang="ru-RU" sz="1400" dirty="0"/>
              <a:t> </a:t>
            </a:r>
            <a:r>
              <a:rPr lang="ru-RU" sz="1400" dirty="0" err="1"/>
              <a:t>можливості</a:t>
            </a:r>
            <a:r>
              <a:rPr lang="ru-RU" sz="1400" dirty="0"/>
              <a:t> по </a:t>
            </a:r>
            <a:r>
              <a:rPr lang="ru-RU" sz="1400" dirty="0" err="1"/>
              <a:t>проведенню</a:t>
            </a:r>
            <a:r>
              <a:rPr lang="ru-RU" sz="1400" dirty="0"/>
              <a:t> </a:t>
            </a:r>
            <a:r>
              <a:rPr lang="ru-RU" sz="1400" dirty="0" err="1"/>
              <a:t>подальших</a:t>
            </a:r>
            <a:r>
              <a:rPr lang="ru-RU" sz="1400" dirty="0"/>
              <a:t> </a:t>
            </a:r>
            <a:r>
              <a:rPr lang="ru-RU" sz="1400" dirty="0" err="1"/>
              <a:t>досліджень</a:t>
            </a:r>
            <a:r>
              <a:rPr lang="ru-RU" sz="1400" dirty="0"/>
              <a:t> </a:t>
            </a:r>
            <a:r>
              <a:rPr lang="ru-RU" sz="1400" dirty="0" err="1"/>
              <a:t>економічних</a:t>
            </a:r>
            <a:r>
              <a:rPr lang="ru-RU" sz="1400" dirty="0"/>
              <a:t> </a:t>
            </a:r>
            <a:r>
              <a:rPr lang="ru-RU" sz="1400" dirty="0" err="1"/>
              <a:t>стосунків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dirty="0" err="1" smtClean="0"/>
              <a:t>Фірма</a:t>
            </a:r>
            <a:r>
              <a:rPr lang="ru-RU" sz="1400" dirty="0" smtClean="0"/>
              <a:t> </a:t>
            </a:r>
            <a:r>
              <a:rPr lang="ru-RU" sz="1400" dirty="0" err="1"/>
              <a:t>характеризується</a:t>
            </a:r>
            <a:r>
              <a:rPr lang="ru-RU" sz="1400" dirty="0"/>
              <a:t> </a:t>
            </a:r>
            <a:r>
              <a:rPr lang="ru-RU" sz="1400" dirty="0" err="1"/>
              <a:t>множинними</a:t>
            </a:r>
            <a:r>
              <a:rPr lang="ru-RU" sz="1400" dirty="0"/>
              <a:t> </a:t>
            </a:r>
            <a:r>
              <a:rPr lang="ru-RU" sz="1400" dirty="0" err="1"/>
              <a:t>взаємодіями</a:t>
            </a:r>
            <a:r>
              <a:rPr lang="ru-RU" sz="1400" dirty="0"/>
              <a:t>. Тому </a:t>
            </a:r>
            <a:r>
              <a:rPr lang="ru-RU" sz="1400" dirty="0" err="1"/>
              <a:t>виникає</a:t>
            </a:r>
            <a:r>
              <a:rPr lang="ru-RU" sz="1400" dirty="0"/>
              <a:t> проблема </a:t>
            </a:r>
            <a:r>
              <a:rPr lang="ru-RU" sz="1400" dirty="0" err="1"/>
              <a:t>агрегації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про </a:t>
            </a:r>
            <a:r>
              <a:rPr lang="ru-RU" sz="1400" dirty="0" err="1"/>
              <a:t>ці</a:t>
            </a:r>
            <a:r>
              <a:rPr lang="ru-RU" sz="1400" dirty="0"/>
              <a:t> </a:t>
            </a:r>
            <a:r>
              <a:rPr lang="ru-RU" sz="1400" dirty="0" err="1"/>
              <a:t>взаємодії</a:t>
            </a:r>
            <a:r>
              <a:rPr lang="ru-RU" sz="1400" dirty="0"/>
              <a:t> в </a:t>
            </a:r>
            <a:r>
              <a:rPr lang="ru-RU" sz="1400" dirty="0" err="1"/>
              <a:t>єдиний</a:t>
            </a:r>
            <a:r>
              <a:rPr lang="ru-RU" sz="1400" dirty="0"/>
              <a:t> комплекс </a:t>
            </a:r>
            <a:r>
              <a:rPr lang="ru-RU" sz="1400" dirty="0" err="1"/>
              <a:t>управління</a:t>
            </a:r>
            <a:r>
              <a:rPr lang="ru-RU" sz="1400" dirty="0"/>
              <a:t> </a:t>
            </a:r>
            <a:r>
              <a:rPr lang="ru-RU" sz="1400" dirty="0" err="1"/>
              <a:t>організацією</a:t>
            </a:r>
            <a:r>
              <a:rPr lang="ru-RU" sz="1400" dirty="0"/>
              <a:t>, </a:t>
            </a:r>
            <a:r>
              <a:rPr lang="ru-RU" sz="1400" dirty="0" err="1"/>
              <a:t>інтеграцію</a:t>
            </a:r>
            <a:r>
              <a:rPr lang="ru-RU" sz="1400" dirty="0"/>
              <a:t> </a:t>
            </a:r>
            <a:r>
              <a:rPr lang="ru-RU" sz="1400" dirty="0" err="1"/>
              <a:t>різнорідних</a:t>
            </a:r>
            <a:r>
              <a:rPr lang="ru-RU" sz="1400" dirty="0"/>
              <a:t> </a:t>
            </a:r>
            <a:r>
              <a:rPr lang="ru-RU" sz="1400" dirty="0" err="1"/>
              <a:t>інформаційних</a:t>
            </a:r>
            <a:r>
              <a:rPr lang="ru-RU" sz="1400" dirty="0"/>
              <a:t> </a:t>
            </a:r>
            <a:r>
              <a:rPr lang="ru-RU" sz="1400" dirty="0" err="1"/>
              <a:t>середовищ</a:t>
            </a:r>
            <a:r>
              <a:rPr lang="ru-RU" sz="1400" dirty="0"/>
              <a:t> в </a:t>
            </a:r>
            <a:r>
              <a:rPr lang="ru-RU" sz="1400" dirty="0" err="1"/>
              <a:t>єдиний</a:t>
            </a:r>
            <a:r>
              <a:rPr lang="ru-RU" sz="1400" dirty="0"/>
              <a:t> </a:t>
            </a:r>
            <a:r>
              <a:rPr lang="ru-RU" sz="1400" dirty="0" err="1"/>
              <a:t>цифровий</a:t>
            </a:r>
            <a:r>
              <a:rPr lang="ru-RU" sz="1400" dirty="0"/>
              <a:t> </a:t>
            </a:r>
            <a:r>
              <a:rPr lang="ru-RU" sz="1400" dirty="0" err="1"/>
              <a:t>простір</a:t>
            </a:r>
            <a:r>
              <a:rPr lang="ru-RU" sz="1400" dirty="0"/>
              <a:t> </a:t>
            </a:r>
            <a:r>
              <a:rPr lang="ru-RU" sz="1400" dirty="0" err="1"/>
              <a:t>фірми</a:t>
            </a:r>
            <a:r>
              <a:rPr lang="ru-RU" sz="1400" dirty="0"/>
              <a:t>, де </a:t>
            </a:r>
            <a:r>
              <a:rPr lang="ru-RU" sz="1400" dirty="0" err="1"/>
              <a:t>під</a:t>
            </a:r>
            <a:r>
              <a:rPr lang="ru-RU" sz="1400" dirty="0"/>
              <a:t> </a:t>
            </a:r>
            <a:r>
              <a:rPr lang="ru-RU" sz="1400" dirty="0" err="1"/>
              <a:t>інформаційним</a:t>
            </a:r>
            <a:r>
              <a:rPr lang="ru-RU" sz="1400" dirty="0"/>
              <a:t> </a:t>
            </a:r>
            <a:r>
              <a:rPr lang="ru-RU" sz="1400" dirty="0" err="1"/>
              <a:t>середовищем</a:t>
            </a:r>
            <a:r>
              <a:rPr lang="ru-RU" sz="1400" dirty="0"/>
              <a:t> </a:t>
            </a:r>
            <a:r>
              <a:rPr lang="ru-RU" sz="1400" dirty="0" err="1"/>
              <a:t>розуміється</a:t>
            </a:r>
            <a:r>
              <a:rPr lang="ru-RU" sz="1400" dirty="0"/>
              <a:t> </a:t>
            </a:r>
            <a:r>
              <a:rPr lang="ru-RU" sz="1400" dirty="0" err="1"/>
              <a:t>сукупність</a:t>
            </a:r>
            <a:r>
              <a:rPr lang="ru-RU" sz="1400" dirty="0"/>
              <a:t> </a:t>
            </a:r>
            <a:r>
              <a:rPr lang="ru-RU" sz="1400" dirty="0" err="1"/>
              <a:t>програмно-технічних</a:t>
            </a:r>
            <a:r>
              <a:rPr lang="ru-RU" sz="1400" dirty="0"/>
              <a:t> </a:t>
            </a:r>
            <a:r>
              <a:rPr lang="ru-RU" sz="1400" dirty="0" err="1"/>
              <a:t>засобів</a:t>
            </a:r>
            <a:r>
              <a:rPr lang="ru-RU" sz="1400" dirty="0"/>
              <a:t>, </a:t>
            </a:r>
            <a:r>
              <a:rPr lang="ru-RU" sz="1400" dirty="0" err="1"/>
              <a:t>призначених</a:t>
            </a:r>
            <a:r>
              <a:rPr lang="ru-RU" sz="1400" dirty="0"/>
              <a:t> для </a:t>
            </a:r>
            <a:r>
              <a:rPr lang="ru-RU" sz="1400" dirty="0" err="1"/>
              <a:t>обробки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, </a:t>
            </a:r>
            <a:r>
              <a:rPr lang="ru-RU" sz="1400" dirty="0" err="1"/>
              <a:t>управління</a:t>
            </a:r>
            <a:r>
              <a:rPr lang="ru-RU" sz="1400" dirty="0"/>
              <a:t> </a:t>
            </a:r>
            <a:r>
              <a:rPr lang="ru-RU" sz="1400" dirty="0" err="1"/>
              <a:t>технологічними</a:t>
            </a:r>
            <a:r>
              <a:rPr lang="ru-RU" sz="1400" dirty="0"/>
              <a:t> </a:t>
            </a:r>
            <a:r>
              <a:rPr lang="ru-RU" sz="1400" dirty="0" err="1"/>
              <a:t>процесами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вписані</a:t>
            </a:r>
            <a:r>
              <a:rPr lang="ru-RU" sz="1400" dirty="0"/>
              <a:t> у </a:t>
            </a:r>
            <a:r>
              <a:rPr lang="ru-RU" sz="1400" dirty="0" err="1"/>
              <a:t>своєрідний</a:t>
            </a:r>
            <a:r>
              <a:rPr lang="ru-RU" sz="1400" dirty="0"/>
              <a:t> </a:t>
            </a:r>
            <a:r>
              <a:rPr lang="ru-RU" sz="1400" dirty="0" err="1"/>
              <a:t>організаційно-управлінський</a:t>
            </a:r>
            <a:r>
              <a:rPr lang="ru-RU" sz="1400" dirty="0"/>
              <a:t> контур, </a:t>
            </a:r>
            <a:r>
              <a:rPr lang="ru-RU" sz="1400" dirty="0" err="1"/>
              <a:t>покликаний</a:t>
            </a:r>
            <a:r>
              <a:rPr lang="ru-RU" sz="1400" dirty="0"/>
              <a:t> </a:t>
            </a:r>
            <a:r>
              <a:rPr lang="ru-RU" sz="1400" dirty="0" err="1"/>
              <a:t>виробляти</a:t>
            </a:r>
            <a:r>
              <a:rPr lang="ru-RU" sz="1400" dirty="0"/>
              <a:t> і </a:t>
            </a:r>
            <a:r>
              <a:rPr lang="ru-RU" sz="1400" dirty="0" err="1"/>
              <a:t>здійснювати</a:t>
            </a:r>
            <a:r>
              <a:rPr lang="ru-RU" sz="1400" dirty="0"/>
              <a:t> на </a:t>
            </a:r>
            <a:r>
              <a:rPr lang="ru-RU" sz="1400" dirty="0" err="1"/>
              <a:t>практиці</a:t>
            </a:r>
            <a:r>
              <a:rPr lang="ru-RU" sz="1400" dirty="0"/>
              <a:t> </a:t>
            </a:r>
            <a:r>
              <a:rPr lang="ru-RU" sz="1400" dirty="0" err="1"/>
              <a:t>конкретні</a:t>
            </a:r>
            <a:r>
              <a:rPr lang="ru-RU" sz="1400" dirty="0"/>
              <a:t> </a:t>
            </a:r>
            <a:r>
              <a:rPr lang="ru-RU" sz="1400" dirty="0" err="1"/>
              <a:t>рішення</a:t>
            </a:r>
            <a:r>
              <a:rPr lang="ru-RU" sz="1400" dirty="0"/>
              <a:t> в </a:t>
            </a:r>
            <a:r>
              <a:rPr lang="ru-RU" sz="1400" dirty="0" err="1"/>
              <a:t>тій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іншій</a:t>
            </a:r>
            <a:r>
              <a:rPr lang="ru-RU" sz="1400" dirty="0"/>
              <a:t> </a:t>
            </a:r>
            <a:r>
              <a:rPr lang="ru-RU" sz="1400" dirty="0" err="1"/>
              <a:t>області</a:t>
            </a:r>
            <a:r>
              <a:rPr lang="ru-RU" sz="1400" dirty="0"/>
              <a:t> </a:t>
            </a:r>
            <a:r>
              <a:rPr lang="ru-RU" sz="1400" dirty="0" err="1"/>
              <a:t>життєдіяльності</a:t>
            </a:r>
            <a:r>
              <a:rPr lang="ru-RU" sz="1400" dirty="0"/>
              <a:t> </a:t>
            </a:r>
            <a:r>
              <a:rPr lang="ru-RU" sz="1400" dirty="0" err="1"/>
              <a:t>фірми</a:t>
            </a:r>
            <a:r>
              <a:rPr lang="ru-RU" sz="1400" dirty="0"/>
              <a:t>. </a:t>
            </a:r>
            <a:r>
              <a:rPr lang="ru-RU" sz="1400" dirty="0" err="1"/>
              <a:t>Від</a:t>
            </a:r>
            <a:r>
              <a:rPr lang="ru-RU" sz="1400" dirty="0"/>
              <a:t> цифрового </a:t>
            </a:r>
            <a:r>
              <a:rPr lang="ru-RU" sz="1400" dirty="0" err="1"/>
              <a:t>потенціалу</a:t>
            </a:r>
            <a:r>
              <a:rPr lang="ru-RU" sz="1400" dirty="0"/>
              <a:t> </a:t>
            </a:r>
            <a:r>
              <a:rPr lang="ru-RU" sz="1400" dirty="0" err="1"/>
              <a:t>фірми</a:t>
            </a:r>
            <a:r>
              <a:rPr lang="ru-RU" sz="1400" dirty="0"/>
              <a:t> </a:t>
            </a:r>
            <a:r>
              <a:rPr lang="ru-RU" sz="1400" dirty="0" err="1"/>
              <a:t>залежать</a:t>
            </a:r>
            <a:r>
              <a:rPr lang="ru-RU" sz="1400" dirty="0"/>
              <a:t> </a:t>
            </a:r>
            <a:r>
              <a:rPr lang="ru-RU" sz="1400" dirty="0" err="1"/>
              <a:t>рівень</a:t>
            </a:r>
            <a:r>
              <a:rPr lang="ru-RU" sz="1400" dirty="0"/>
              <a:t>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рентабельності</a:t>
            </a:r>
            <a:r>
              <a:rPr lang="ru-RU" sz="1400" dirty="0"/>
              <a:t>, </a:t>
            </a:r>
            <a:r>
              <a:rPr lang="ru-RU" sz="1400" dirty="0" err="1"/>
              <a:t>транзакційні</a:t>
            </a:r>
            <a:r>
              <a:rPr lang="ru-RU" sz="1400" dirty="0"/>
              <a:t> </a:t>
            </a:r>
            <a:r>
              <a:rPr lang="ru-RU" sz="1400" dirty="0" err="1"/>
              <a:t>витрачання</a:t>
            </a:r>
            <a:r>
              <a:rPr lang="ru-RU" sz="1400" dirty="0"/>
              <a:t>, </a:t>
            </a:r>
            <a:r>
              <a:rPr lang="ru-RU" sz="1400" dirty="0" err="1"/>
              <a:t>організаційна</a:t>
            </a:r>
            <a:r>
              <a:rPr lang="ru-RU" sz="1400" dirty="0"/>
              <a:t> </a:t>
            </a:r>
            <a:r>
              <a:rPr lang="ru-RU" sz="1400" dirty="0" err="1"/>
              <a:t>ефективність</a:t>
            </a:r>
            <a:r>
              <a:rPr lang="ru-RU" sz="1400" dirty="0"/>
              <a:t>, а, </a:t>
            </a:r>
            <a:r>
              <a:rPr lang="ru-RU" sz="1400" dirty="0" err="1"/>
              <a:t>отже</a:t>
            </a:r>
            <a:r>
              <a:rPr lang="ru-RU" sz="1400" dirty="0"/>
              <a:t>, і </a:t>
            </a:r>
            <a:r>
              <a:rPr lang="ru-RU" sz="1400" dirty="0" err="1"/>
              <a:t>ринкові</a:t>
            </a:r>
            <a:r>
              <a:rPr lang="ru-RU" sz="1400" dirty="0"/>
              <a:t> </a:t>
            </a:r>
            <a:r>
              <a:rPr lang="ru-RU" sz="1400" dirty="0" err="1"/>
              <a:t>перспективи</a:t>
            </a:r>
            <a:r>
              <a:rPr lang="ru-RU" sz="1400" dirty="0"/>
              <a:t>. </a:t>
            </a:r>
            <a:r>
              <a:rPr lang="ru-RU" sz="1400" dirty="0" err="1"/>
              <a:t>Необхідно</a:t>
            </a:r>
            <a:r>
              <a:rPr lang="ru-RU" sz="1400" dirty="0"/>
              <a:t> </a:t>
            </a:r>
            <a:r>
              <a:rPr lang="ru-RU" sz="1400" dirty="0" err="1"/>
              <a:t>відмітити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цифрові</a:t>
            </a:r>
            <a:r>
              <a:rPr lang="ru-RU" sz="1400" dirty="0"/>
              <a:t> </a:t>
            </a:r>
            <a:r>
              <a:rPr lang="ru-RU" sz="1400" dirty="0" err="1"/>
              <a:t>можливості</a:t>
            </a:r>
            <a:r>
              <a:rPr lang="ru-RU" sz="1400" dirty="0"/>
              <a:t> </a:t>
            </a:r>
            <a:r>
              <a:rPr lang="ru-RU" sz="1400" dirty="0" err="1"/>
              <a:t>стають</a:t>
            </a:r>
            <a:r>
              <a:rPr lang="ru-RU" sz="1400" dirty="0"/>
              <a:t> </a:t>
            </a:r>
            <a:r>
              <a:rPr lang="ru-RU" sz="1400" dirty="0" err="1"/>
              <a:t>куди</a:t>
            </a:r>
            <a:r>
              <a:rPr lang="ru-RU" sz="1400" dirty="0"/>
              <a:t> </a:t>
            </a:r>
            <a:r>
              <a:rPr lang="ru-RU" sz="1400" dirty="0" err="1"/>
              <a:t>значимішими</a:t>
            </a:r>
            <a:r>
              <a:rPr lang="ru-RU" sz="1400" dirty="0"/>
              <a:t>, </a:t>
            </a:r>
            <a:r>
              <a:rPr lang="ru-RU" sz="1400" dirty="0" err="1"/>
              <a:t>ніж</a:t>
            </a:r>
            <a:r>
              <a:rPr lang="ru-RU" sz="1400" dirty="0"/>
              <a:t> </a:t>
            </a:r>
            <a:r>
              <a:rPr lang="ru-RU" sz="1400" dirty="0" err="1"/>
              <a:t>доступність</a:t>
            </a:r>
            <a:r>
              <a:rPr lang="ru-RU" sz="1400" dirty="0"/>
              <a:t> </a:t>
            </a:r>
            <a:r>
              <a:rPr lang="ru-RU" sz="1400" dirty="0" err="1"/>
              <a:t>сировини</a:t>
            </a:r>
            <a:r>
              <a:rPr lang="ru-RU" sz="1400" dirty="0"/>
              <a:t>, </a:t>
            </a:r>
            <a:r>
              <a:rPr lang="ru-RU" sz="1400" dirty="0" err="1"/>
              <a:t>наявність</a:t>
            </a:r>
            <a:r>
              <a:rPr lang="ru-RU" sz="1400" dirty="0"/>
              <a:t> </a:t>
            </a:r>
            <a:r>
              <a:rPr lang="ru-RU" sz="1400" dirty="0" err="1"/>
              <a:t>фінансових</a:t>
            </a:r>
            <a:r>
              <a:rPr lang="ru-RU" sz="1400" dirty="0"/>
              <a:t> </a:t>
            </a:r>
            <a:r>
              <a:rPr lang="ru-RU" sz="1400" dirty="0" err="1"/>
              <a:t>ресурсів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сприятливі</a:t>
            </a:r>
            <a:r>
              <a:rPr lang="ru-RU" sz="1400" dirty="0"/>
              <a:t> </a:t>
            </a:r>
            <a:r>
              <a:rPr lang="ru-RU" sz="1400" dirty="0" err="1"/>
              <a:t>стосунки</a:t>
            </a:r>
            <a:r>
              <a:rPr lang="ru-RU" sz="1400" dirty="0"/>
              <a:t> з партнерами по </a:t>
            </a:r>
            <a:r>
              <a:rPr lang="ru-RU" sz="1400" dirty="0" err="1"/>
              <a:t>бізнесу</a:t>
            </a:r>
            <a:r>
              <a:rPr lang="ru-RU" sz="1400" dirty="0"/>
              <a:t>. Без </a:t>
            </a:r>
            <a:r>
              <a:rPr lang="ru-RU" sz="1400" dirty="0" err="1"/>
              <a:t>достовірних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перераховані</a:t>
            </a:r>
            <a:r>
              <a:rPr lang="ru-RU" sz="1400" dirty="0"/>
              <a:t> </a:t>
            </a:r>
            <a:r>
              <a:rPr lang="ru-RU" sz="1400" dirty="0" err="1"/>
              <a:t>умови</a:t>
            </a:r>
            <a:r>
              <a:rPr lang="ru-RU" sz="1400" dirty="0"/>
              <a:t> просто не </a:t>
            </a:r>
            <a:r>
              <a:rPr lang="ru-RU" sz="1400" dirty="0" err="1"/>
              <a:t>будуть</a:t>
            </a:r>
            <a:r>
              <a:rPr lang="ru-RU" sz="1400" dirty="0"/>
              <a:t> </a:t>
            </a:r>
            <a:r>
              <a:rPr lang="ru-RU" sz="1400" dirty="0" err="1"/>
              <a:t>забезпечені</a:t>
            </a:r>
            <a:r>
              <a:rPr lang="ru-RU" sz="1400" dirty="0"/>
              <a:t>. </a:t>
            </a:r>
            <a:r>
              <a:rPr lang="ru-RU" sz="1400" dirty="0" err="1"/>
              <a:t>Впорядковані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є ресурсом,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дозволяє</a:t>
            </a:r>
            <a:r>
              <a:rPr lang="ru-RU" sz="1400" dirty="0"/>
              <a:t> </a:t>
            </a:r>
            <a:r>
              <a:rPr lang="ru-RU" sz="1400" dirty="0" err="1"/>
              <a:t>постійно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впродовж</a:t>
            </a:r>
            <a:r>
              <a:rPr lang="ru-RU" sz="1400" dirty="0"/>
              <a:t> </a:t>
            </a:r>
            <a:r>
              <a:rPr lang="ru-RU" sz="1400" dirty="0" err="1"/>
              <a:t>тривалих</a:t>
            </a:r>
            <a:r>
              <a:rPr lang="ru-RU" sz="1400" dirty="0"/>
              <a:t> </a:t>
            </a:r>
            <a:r>
              <a:rPr lang="ru-RU" sz="1400" dirty="0" err="1"/>
              <a:t>періодів</a:t>
            </a:r>
            <a:r>
              <a:rPr lang="ru-RU" sz="1400" dirty="0"/>
              <a:t> </a:t>
            </a:r>
            <a:r>
              <a:rPr lang="ru-RU" sz="1400" dirty="0" err="1"/>
              <a:t>планувати</a:t>
            </a:r>
            <a:r>
              <a:rPr lang="ru-RU" sz="1400" dirty="0"/>
              <a:t> </a:t>
            </a:r>
            <a:r>
              <a:rPr lang="ru-RU" sz="1400" dirty="0" err="1"/>
              <a:t>майбутні</a:t>
            </a:r>
            <a:r>
              <a:rPr lang="ru-RU" sz="1400" dirty="0"/>
              <a:t> </a:t>
            </a:r>
            <a:r>
              <a:rPr lang="ru-RU" sz="1400" dirty="0" err="1"/>
              <a:t>дії</a:t>
            </a:r>
            <a:r>
              <a:rPr lang="ru-RU" sz="1400" dirty="0"/>
              <a:t>. </a:t>
            </a:r>
            <a:r>
              <a:rPr lang="ru-RU" sz="1400" dirty="0" err="1"/>
              <a:t>Технічний</a:t>
            </a:r>
            <a:r>
              <a:rPr lang="ru-RU" sz="1400" dirty="0"/>
              <a:t> </a:t>
            </a:r>
            <a:r>
              <a:rPr lang="ru-RU" sz="1400" dirty="0" err="1"/>
              <a:t>прогрес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зводиться</a:t>
            </a:r>
            <a:r>
              <a:rPr lang="ru-RU" sz="1400" dirty="0"/>
              <a:t> до </a:t>
            </a:r>
            <a:r>
              <a:rPr lang="ru-RU" sz="1400" dirty="0" err="1"/>
              <a:t>неухильного</a:t>
            </a:r>
            <a:r>
              <a:rPr lang="ru-RU" sz="1400" dirty="0"/>
              <a:t> </a:t>
            </a:r>
            <a:r>
              <a:rPr lang="ru-RU" sz="1400" dirty="0" err="1"/>
              <a:t>вдосконалення</a:t>
            </a:r>
            <a:r>
              <a:rPr lang="ru-RU" sz="1400" dirty="0"/>
              <a:t> </a:t>
            </a:r>
            <a:r>
              <a:rPr lang="ru-RU" sz="1400" dirty="0" err="1"/>
              <a:t>технічних</a:t>
            </a:r>
            <a:r>
              <a:rPr lang="ru-RU" sz="1400" dirty="0"/>
              <a:t> систем і </a:t>
            </a:r>
            <a:r>
              <a:rPr lang="ru-RU" sz="1400" dirty="0" err="1"/>
              <a:t>підвищення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ефективності</a:t>
            </a:r>
            <a:r>
              <a:rPr lang="ru-RU" sz="1400" dirty="0"/>
              <a:t>, по </a:t>
            </a:r>
            <a:r>
              <a:rPr lang="ru-RU" sz="1400" dirty="0" err="1"/>
              <a:t>суті</a:t>
            </a:r>
            <a:r>
              <a:rPr lang="ru-RU" sz="1400" dirty="0"/>
              <a:t>, </a:t>
            </a:r>
            <a:r>
              <a:rPr lang="ru-RU" sz="1400" dirty="0" err="1"/>
              <a:t>зводиться</a:t>
            </a:r>
            <a:r>
              <a:rPr lang="ru-RU" sz="1400" dirty="0"/>
              <a:t> до </a:t>
            </a:r>
            <a:r>
              <a:rPr lang="ru-RU" sz="1400" dirty="0" err="1"/>
              <a:t>появи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про </a:t>
            </a:r>
            <a:r>
              <a:rPr lang="ru-RU" sz="1400" dirty="0" err="1"/>
              <a:t>нові</a:t>
            </a:r>
            <a:r>
              <a:rPr lang="ru-RU" sz="1400" dirty="0"/>
              <a:t> </a:t>
            </a:r>
            <a:r>
              <a:rPr lang="ru-RU" sz="1400" dirty="0" err="1"/>
              <a:t>можливості</a:t>
            </a:r>
            <a:r>
              <a:rPr lang="ru-RU" sz="1400" dirty="0"/>
              <a:t> </a:t>
            </a:r>
            <a:r>
              <a:rPr lang="ru-RU" sz="1400" dirty="0" err="1"/>
              <a:t>цих</a:t>
            </a:r>
            <a:r>
              <a:rPr lang="ru-RU" sz="1400" dirty="0"/>
              <a:t> систем. 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411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ru-RU" sz="1400" dirty="0" err="1"/>
              <a:t>Суспільство</a:t>
            </a:r>
            <a:r>
              <a:rPr lang="ru-RU" sz="1400" dirty="0"/>
              <a:t> </a:t>
            </a:r>
            <a:r>
              <a:rPr lang="ru-RU" sz="1400" dirty="0" err="1"/>
              <a:t>розвивається</a:t>
            </a:r>
            <a:r>
              <a:rPr lang="ru-RU" sz="1400" dirty="0"/>
              <a:t> </a:t>
            </a:r>
            <a:r>
              <a:rPr lang="ru-RU" sz="1400" dirty="0" err="1"/>
              <a:t>прогресивно</a:t>
            </a:r>
            <a:r>
              <a:rPr lang="ru-RU" sz="1400" dirty="0"/>
              <a:t> </a:t>
            </a:r>
            <a:r>
              <a:rPr lang="ru-RU" sz="1400" dirty="0" err="1"/>
              <a:t>тільки</a:t>
            </a:r>
            <a:r>
              <a:rPr lang="ru-RU" sz="1400" dirty="0"/>
              <a:t> </a:t>
            </a:r>
            <a:r>
              <a:rPr lang="ru-RU" sz="1400" dirty="0" err="1"/>
              <a:t>тоді</a:t>
            </a:r>
            <a:r>
              <a:rPr lang="ru-RU" sz="1400" dirty="0"/>
              <a:t>, коли на </a:t>
            </a:r>
            <a:r>
              <a:rPr lang="ru-RU" sz="1400" dirty="0" err="1"/>
              <a:t>зміну</a:t>
            </a:r>
            <a:r>
              <a:rPr lang="ru-RU" sz="1400" dirty="0"/>
              <a:t> старим </a:t>
            </a:r>
            <a:r>
              <a:rPr lang="ru-RU" sz="1400" dirty="0" err="1"/>
              <a:t>можливостям</a:t>
            </a:r>
            <a:r>
              <a:rPr lang="ru-RU" sz="1400" dirty="0"/>
              <a:t> по </a:t>
            </a:r>
            <a:r>
              <a:rPr lang="ru-RU" sz="1400" dirty="0" err="1"/>
              <a:t>обробки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створюються</a:t>
            </a:r>
            <a:r>
              <a:rPr lang="ru-RU" sz="1400" dirty="0"/>
              <a:t> </a:t>
            </a:r>
            <a:r>
              <a:rPr lang="ru-RU" sz="1400" dirty="0" err="1"/>
              <a:t>нові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перевершують</a:t>
            </a:r>
            <a:r>
              <a:rPr lang="ru-RU" sz="1400" dirty="0"/>
              <a:t> </a:t>
            </a:r>
            <a:r>
              <a:rPr lang="ru-RU" sz="1400" dirty="0" err="1"/>
              <a:t>колишні</a:t>
            </a:r>
            <a:r>
              <a:rPr lang="ru-RU" sz="1400" dirty="0"/>
              <a:t>. </a:t>
            </a:r>
            <a:r>
              <a:rPr lang="ru-RU" sz="1400" dirty="0" err="1"/>
              <a:t>Ця</a:t>
            </a:r>
            <a:r>
              <a:rPr lang="ru-RU" sz="1400" dirty="0"/>
              <a:t> </a:t>
            </a:r>
            <a:r>
              <a:rPr lang="ru-RU" sz="1400" dirty="0" err="1"/>
              <a:t>обставина</a:t>
            </a:r>
            <a:r>
              <a:rPr lang="ru-RU" sz="1400" dirty="0"/>
              <a:t> повинна </a:t>
            </a:r>
            <a:r>
              <a:rPr lang="ru-RU" sz="1400" dirty="0" err="1"/>
              <a:t>виражатися</a:t>
            </a:r>
            <a:r>
              <a:rPr lang="ru-RU" sz="1400" dirty="0"/>
              <a:t> не </a:t>
            </a:r>
            <a:r>
              <a:rPr lang="ru-RU" sz="1400" dirty="0" err="1"/>
              <a:t>лише</a:t>
            </a:r>
            <a:r>
              <a:rPr lang="ru-RU" sz="1400" dirty="0"/>
              <a:t> </a:t>
            </a:r>
            <a:r>
              <a:rPr lang="ru-RU" sz="1400" dirty="0" err="1"/>
              <a:t>тим</a:t>
            </a:r>
            <a:r>
              <a:rPr lang="ru-RU" sz="1400" dirty="0"/>
              <a:t>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уміти</a:t>
            </a:r>
            <a:r>
              <a:rPr lang="ru-RU" sz="1400" dirty="0"/>
              <a:t> </a:t>
            </a:r>
            <a:r>
              <a:rPr lang="ru-RU" sz="1400" dirty="0" err="1"/>
              <a:t>обробити</a:t>
            </a:r>
            <a:r>
              <a:rPr lang="ru-RU" sz="1400" dirty="0"/>
              <a:t> </a:t>
            </a:r>
            <a:r>
              <a:rPr lang="ru-RU" sz="1400" dirty="0" err="1"/>
              <a:t>об'єм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, </a:t>
            </a:r>
            <a:r>
              <a:rPr lang="ru-RU" sz="1400" dirty="0" err="1" smtClean="0"/>
              <a:t>що</a:t>
            </a:r>
            <a:r>
              <a:rPr lang="ru-RU" sz="1400" dirty="0"/>
              <a:t> </a:t>
            </a:r>
            <a:r>
              <a:rPr lang="ru-RU" sz="1400" dirty="0" err="1"/>
              <a:t>збільшується</a:t>
            </a:r>
            <a:r>
              <a:rPr lang="ru-RU" sz="1400" dirty="0"/>
              <a:t>, але і </a:t>
            </a:r>
            <a:r>
              <a:rPr lang="ru-RU" sz="1400" dirty="0" err="1"/>
              <a:t>використати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з метою </a:t>
            </a:r>
            <a:r>
              <a:rPr lang="ru-RU" sz="1400" dirty="0" err="1"/>
              <a:t>забезпечення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 з </a:t>
            </a:r>
            <a:r>
              <a:rPr lang="ru-RU" sz="1400" dirty="0" err="1"/>
              <a:t>віддачею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підвищується</a:t>
            </a:r>
            <a:r>
              <a:rPr lang="ru-RU" sz="1400" dirty="0"/>
              <a:t>, при </a:t>
            </a:r>
            <a:r>
              <a:rPr lang="ru-RU" sz="1400" dirty="0" err="1"/>
              <a:t>економії</a:t>
            </a:r>
            <a:r>
              <a:rPr lang="ru-RU" sz="1400" dirty="0"/>
              <a:t> </a:t>
            </a:r>
            <a:r>
              <a:rPr lang="ru-RU" sz="1400" dirty="0" err="1"/>
              <a:t>ресурсів</a:t>
            </a:r>
            <a:r>
              <a:rPr lang="ru-RU" sz="1400" dirty="0"/>
              <a:t>.</a:t>
            </a:r>
          </a:p>
          <a:p>
            <a:r>
              <a:rPr lang="ru-RU" sz="1400" dirty="0" smtClean="0"/>
              <a:t>У </a:t>
            </a:r>
            <a:r>
              <a:rPr lang="ru-RU" sz="1400" dirty="0" err="1"/>
              <a:t>сучасній</a:t>
            </a:r>
            <a:r>
              <a:rPr lang="ru-RU" sz="1400" dirty="0"/>
              <a:t> </a:t>
            </a:r>
            <a:r>
              <a:rPr lang="ru-RU" sz="1400" dirty="0" err="1"/>
              <a:t>економіці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 цифрового сектора </a:t>
            </a:r>
            <a:r>
              <a:rPr lang="ru-RU" sz="1400" dirty="0" err="1"/>
              <a:t>виходять</a:t>
            </a:r>
            <a:r>
              <a:rPr lang="ru-RU" sz="1400" dirty="0"/>
              <a:t> на перший план і </a:t>
            </a:r>
            <a:r>
              <a:rPr lang="ru-RU" sz="1400" dirty="0" err="1"/>
              <a:t>стають</a:t>
            </a:r>
            <a:r>
              <a:rPr lang="ru-RU" sz="1400" dirty="0"/>
              <a:t> точками росту,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забезпечують</a:t>
            </a:r>
            <a:r>
              <a:rPr lang="ru-RU" sz="1400" dirty="0"/>
              <a:t> </a:t>
            </a:r>
            <a:r>
              <a:rPr lang="ru-RU" sz="1400" dirty="0" err="1"/>
              <a:t>економіку</a:t>
            </a:r>
            <a:r>
              <a:rPr lang="ru-RU" sz="1400" dirty="0"/>
              <a:t> </a:t>
            </a:r>
            <a:r>
              <a:rPr lang="ru-RU" sz="1400" dirty="0" err="1"/>
              <a:t>цифровим</a:t>
            </a:r>
            <a:r>
              <a:rPr lang="ru-RU" sz="1400" dirty="0"/>
              <a:t> ресурсом. </a:t>
            </a:r>
            <a:r>
              <a:rPr lang="ru-RU" sz="1400" dirty="0" err="1"/>
              <a:t>Якщо</a:t>
            </a:r>
            <a:r>
              <a:rPr lang="ru-RU" sz="1400" dirty="0"/>
              <a:t> на початку </a:t>
            </a:r>
            <a:r>
              <a:rPr lang="en-US" sz="1400" dirty="0"/>
              <a:t>XX </a:t>
            </a:r>
            <a:r>
              <a:rPr lang="ru-RU" sz="1400" dirty="0" err="1"/>
              <a:t>століття</a:t>
            </a:r>
            <a:r>
              <a:rPr lang="ru-RU" sz="1400" dirty="0"/>
              <a:t> </a:t>
            </a:r>
            <a:r>
              <a:rPr lang="ru-RU" sz="1400" dirty="0" err="1"/>
              <a:t>основними</a:t>
            </a:r>
            <a:r>
              <a:rPr lang="ru-RU" sz="1400" dirty="0"/>
              <a:t> локомотивами </a:t>
            </a:r>
            <a:r>
              <a:rPr lang="ru-RU" sz="1400" dirty="0" err="1"/>
              <a:t>світової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</a:t>
            </a:r>
            <a:r>
              <a:rPr lang="ru-RU" sz="1400" dirty="0" err="1"/>
              <a:t>були</a:t>
            </a:r>
            <a:r>
              <a:rPr lang="ru-RU" sz="1400" dirty="0"/>
              <a:t> </a:t>
            </a:r>
            <a:r>
              <a:rPr lang="ru-RU" sz="1400" dirty="0" err="1"/>
              <a:t>великі</a:t>
            </a:r>
            <a:r>
              <a:rPr lang="ru-RU" sz="1400" dirty="0"/>
              <a:t> </a:t>
            </a:r>
            <a:r>
              <a:rPr lang="ru-RU" sz="1400" dirty="0" err="1"/>
              <a:t>нафтові</a:t>
            </a:r>
            <a:r>
              <a:rPr lang="ru-RU" sz="1400" dirty="0"/>
              <a:t>, </a:t>
            </a:r>
            <a:r>
              <a:rPr lang="ru-RU" sz="1400" dirty="0" err="1"/>
              <a:t>металургійні</a:t>
            </a:r>
            <a:r>
              <a:rPr lang="ru-RU" sz="1400" dirty="0"/>
              <a:t>, </a:t>
            </a:r>
            <a:r>
              <a:rPr lang="ru-RU" sz="1400" dirty="0" err="1"/>
              <a:t>машинобудівні</a:t>
            </a:r>
            <a:r>
              <a:rPr lang="ru-RU" sz="1400" dirty="0"/>
              <a:t> і </a:t>
            </a:r>
            <a:r>
              <a:rPr lang="ru-RU" sz="1400" dirty="0" err="1"/>
              <a:t>гірничодобувні</a:t>
            </a:r>
            <a:r>
              <a:rPr lang="ru-RU" sz="1400" dirty="0"/>
              <a:t> </a:t>
            </a:r>
            <a:r>
              <a:rPr lang="ru-RU" sz="1400" dirty="0" err="1"/>
              <a:t>підприємства</a:t>
            </a:r>
            <a:r>
              <a:rPr lang="ru-RU" sz="1400" dirty="0"/>
              <a:t>, то </a:t>
            </a:r>
            <a:r>
              <a:rPr lang="ru-RU" sz="1400" dirty="0" err="1"/>
              <a:t>нині</a:t>
            </a:r>
            <a:r>
              <a:rPr lang="ru-RU" sz="1400" dirty="0"/>
              <a:t> </a:t>
            </a:r>
            <a:r>
              <a:rPr lang="ru-RU" sz="1400" dirty="0" err="1"/>
              <a:t>найбільшими</a:t>
            </a:r>
            <a:r>
              <a:rPr lang="ru-RU" sz="1400" dirty="0"/>
              <a:t> </a:t>
            </a:r>
            <a:r>
              <a:rPr lang="ru-RU" sz="1400" dirty="0" err="1"/>
              <a:t>компаніями</a:t>
            </a:r>
            <a:r>
              <a:rPr lang="ru-RU" sz="1400" dirty="0"/>
              <a:t> є </a:t>
            </a:r>
            <a:r>
              <a:rPr lang="ru-RU" sz="1400" dirty="0" err="1"/>
              <a:t>представники</a:t>
            </a:r>
            <a:r>
              <a:rPr lang="ru-RU" sz="1400" dirty="0"/>
              <a:t> сектора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 smtClean="0"/>
              <a:t>економіки</a:t>
            </a:r>
            <a:r>
              <a:rPr lang="ru-RU" sz="1400" dirty="0" smtClean="0"/>
              <a:t>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5526118"/>
              </p:ext>
            </p:extLst>
          </p:nvPr>
        </p:nvGraphicFramePr>
        <p:xfrm>
          <a:off x="1187624" y="2564904"/>
          <a:ext cx="6400800" cy="406378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7364"/>
                <a:gridCol w="2319006"/>
                <a:gridCol w="2319006"/>
                <a:gridCol w="1035424"/>
              </a:tblGrid>
              <a:tr h="267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/>
                </a:tc>
              </a:tr>
              <a:tr h="131342">
                <a:tc>
                  <a:txBody>
                    <a:bodyPr/>
                    <a:lstStyle/>
                    <a:p>
                      <a:pPr marL="38100">
                        <a:spcAft>
                          <a:spcPts val="0"/>
                        </a:spcAft>
                      </a:pP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Компанія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Основна сфера діяльності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1270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Капіталізація, $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1026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1026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167627">
                <a:tc rowSpan="2">
                  <a:txBody>
                    <a:bodyPr/>
                    <a:lstStyle/>
                    <a:p>
                      <a:pPr marL="3810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Apple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6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Виробництво електроніки і інформаційних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marL="1270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577,4 млрд.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102691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технологій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1026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1026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1026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354546">
                <a:tc>
                  <a:txBody>
                    <a:bodyPr/>
                    <a:lstStyle/>
                    <a:p>
                      <a:pPr marL="38100">
                        <a:lnSpc>
                          <a:spcPts val="136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Google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60"/>
                        </a:lnSpc>
                        <a:spcAft>
                          <a:spcPts val="0"/>
                        </a:spcAft>
                      </a:pP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Інтернет-сервіси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додатки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відеохостинг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YouTube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12700">
                        <a:lnSpc>
                          <a:spcPts val="136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547,9 млрд.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1026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1026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129544">
                <a:tc>
                  <a:txBody>
                    <a:bodyPr/>
                    <a:lstStyle/>
                    <a:p>
                      <a:pPr marL="3810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Microsoft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Виробництво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програмного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забезпечення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1270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443 млрд.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1121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1026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133142">
                <a:tc>
                  <a:txBody>
                    <a:bodyPr/>
                    <a:lstStyle/>
                    <a:p>
                      <a:pPr marL="3810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Amazon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Торгівля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</a:t>
                      </a: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Інтернеті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1270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360 млрд.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1133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1026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129544">
                <a:tc>
                  <a:txBody>
                    <a:bodyPr/>
                    <a:lstStyle/>
                    <a:p>
                      <a:pPr marL="3810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Wells Fargo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Банки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1270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299 млрд.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1026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1026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167627">
                <a:tc rowSpan="2">
                  <a:txBody>
                    <a:bodyPr/>
                    <a:lstStyle/>
                    <a:p>
                      <a:pPr marL="3810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Samsung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ПК, мобільні пристрої, побутова техніка і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marL="1270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254 млрд.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102691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електроніка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1026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1026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1026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129544">
                <a:tc>
                  <a:txBody>
                    <a:bodyPr/>
                    <a:lstStyle/>
                    <a:p>
                      <a:pPr marL="3810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China Mobile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Телекомунікації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1270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 млрд.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1121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34046"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5880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ru-RU" sz="1400" dirty="0" err="1"/>
              <a:t>Теоретичне</a:t>
            </a:r>
            <a:r>
              <a:rPr lang="ru-RU" sz="1400" dirty="0"/>
              <a:t> </a:t>
            </a:r>
            <a:r>
              <a:rPr lang="ru-RU" sz="1400" dirty="0" err="1"/>
              <a:t>осмислення</a:t>
            </a:r>
            <a:r>
              <a:rPr lang="ru-RU" sz="1400" dirty="0"/>
              <a:t> </a:t>
            </a:r>
            <a:r>
              <a:rPr lang="ru-RU" sz="1400" dirty="0" err="1"/>
              <a:t>впливу</a:t>
            </a:r>
            <a:r>
              <a:rPr lang="ru-RU" sz="1400" dirty="0"/>
              <a:t> </a:t>
            </a:r>
            <a:r>
              <a:rPr lang="ru-RU" sz="1400" dirty="0" err="1"/>
              <a:t>зростаючих</a:t>
            </a:r>
            <a:r>
              <a:rPr lang="ru-RU" sz="1400" dirty="0"/>
              <a:t> </a:t>
            </a:r>
            <a:r>
              <a:rPr lang="ru-RU" sz="1400" dirty="0" err="1"/>
              <a:t>потоків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на </a:t>
            </a:r>
            <a:r>
              <a:rPr lang="ru-RU" sz="1400" dirty="0" err="1"/>
              <a:t>сучасну</a:t>
            </a:r>
            <a:r>
              <a:rPr lang="ru-RU" sz="1400" dirty="0"/>
              <a:t> </a:t>
            </a:r>
            <a:r>
              <a:rPr lang="ru-RU" sz="1400" dirty="0" err="1"/>
              <a:t>соціальноекономічну</a:t>
            </a:r>
            <a:r>
              <a:rPr lang="ru-RU" sz="1400" dirty="0"/>
              <a:t> систему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відмітити</a:t>
            </a:r>
            <a:r>
              <a:rPr lang="ru-RU" sz="1400" dirty="0"/>
              <a:t> в </a:t>
            </a:r>
            <a:r>
              <a:rPr lang="ru-RU" sz="1400" dirty="0" err="1"/>
              <a:t>концепціях</a:t>
            </a:r>
            <a:r>
              <a:rPr lang="ru-RU" sz="1400" dirty="0"/>
              <a:t> </a:t>
            </a:r>
            <a:r>
              <a:rPr lang="ru-RU" sz="1400" dirty="0" err="1"/>
              <a:t>постіндустріального</a:t>
            </a:r>
            <a:r>
              <a:rPr lang="ru-RU" sz="1400" dirty="0"/>
              <a:t> і </a:t>
            </a:r>
            <a:r>
              <a:rPr lang="ru-RU" sz="1400" dirty="0" err="1"/>
              <a:t>інформаційного</a:t>
            </a:r>
            <a:r>
              <a:rPr lang="ru-RU" sz="1400" dirty="0"/>
              <a:t> </a:t>
            </a:r>
            <a:r>
              <a:rPr lang="ru-RU" sz="1400" dirty="0" err="1"/>
              <a:t>суспільства</a:t>
            </a:r>
            <a:r>
              <a:rPr lang="ru-RU" sz="1400" dirty="0"/>
              <a:t>. </a:t>
            </a:r>
            <a:r>
              <a:rPr lang="ru-RU" sz="1400" dirty="0" err="1"/>
              <a:t>Зміни</a:t>
            </a:r>
            <a:r>
              <a:rPr lang="ru-RU" sz="1400" dirty="0"/>
              <a:t> у </a:t>
            </a:r>
            <a:r>
              <a:rPr lang="ru-RU" sz="1400" dirty="0" err="1"/>
              <a:t>виробничих</a:t>
            </a:r>
            <a:r>
              <a:rPr lang="ru-RU" sz="1400" dirty="0"/>
              <a:t> </a:t>
            </a:r>
            <a:r>
              <a:rPr lang="ru-RU" sz="1400" dirty="0" err="1"/>
              <a:t>процесах</a:t>
            </a:r>
            <a:r>
              <a:rPr lang="ru-RU" sz="1400" dirty="0"/>
              <a:t>, </a:t>
            </a:r>
            <a:r>
              <a:rPr lang="ru-RU" sz="1400" dirty="0" err="1"/>
              <a:t>переорієнтація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ru-RU" sz="1400" dirty="0" err="1"/>
              <a:t>матеріальних</a:t>
            </a:r>
            <a:r>
              <a:rPr lang="ru-RU" sz="1400" dirty="0"/>
              <a:t> благ на </a:t>
            </a:r>
            <a:r>
              <a:rPr lang="ru-RU" sz="1400" dirty="0" err="1"/>
              <a:t>надання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, </a:t>
            </a:r>
            <a:r>
              <a:rPr lang="ru-RU" sz="1400" dirty="0" err="1"/>
              <a:t>глобалізація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</a:t>
            </a:r>
            <a:r>
              <a:rPr lang="ru-RU" sz="1400" dirty="0" err="1"/>
              <a:t>відзначаються</a:t>
            </a:r>
            <a:r>
              <a:rPr lang="ru-RU" sz="1400" dirty="0"/>
              <a:t> теоретиками цифрового </a:t>
            </a:r>
            <a:r>
              <a:rPr lang="ru-RU" sz="1400" dirty="0" err="1"/>
              <a:t>суспільства</a:t>
            </a:r>
            <a:r>
              <a:rPr lang="ru-RU" sz="1400" dirty="0"/>
              <a:t> в </a:t>
            </a:r>
            <a:r>
              <a:rPr lang="ru-RU" sz="1400" dirty="0" err="1"/>
              <a:t>якості</a:t>
            </a:r>
            <a:r>
              <a:rPr lang="ru-RU" sz="1400" dirty="0"/>
              <a:t> </a:t>
            </a:r>
            <a:r>
              <a:rPr lang="ru-RU" sz="1400" dirty="0" err="1"/>
              <a:t>найбільш</a:t>
            </a:r>
            <a:r>
              <a:rPr lang="ru-RU" sz="1400" dirty="0"/>
              <a:t> </a:t>
            </a:r>
            <a:r>
              <a:rPr lang="ru-RU" sz="1400" dirty="0" err="1"/>
              <a:t>фундаментальних</a:t>
            </a:r>
            <a:r>
              <a:rPr lang="ru-RU" sz="1400" dirty="0"/>
              <a:t> </a:t>
            </a:r>
            <a:r>
              <a:rPr lang="ru-RU" sz="1400" dirty="0" err="1"/>
              <a:t>ознак</a:t>
            </a:r>
            <a:r>
              <a:rPr lang="ru-RU" sz="1400" dirty="0"/>
              <a:t> нового типу </a:t>
            </a:r>
            <a:r>
              <a:rPr lang="ru-RU" sz="1400" dirty="0" err="1"/>
              <a:t>суспільства</a:t>
            </a:r>
            <a:r>
              <a:rPr lang="ru-RU" sz="1400" dirty="0"/>
              <a:t>, </a:t>
            </a:r>
            <a:r>
              <a:rPr lang="ru-RU" sz="1400" dirty="0" err="1"/>
              <a:t>викликаного</a:t>
            </a:r>
            <a:r>
              <a:rPr lang="ru-RU" sz="1400" dirty="0"/>
              <a:t> </a:t>
            </a:r>
            <a:r>
              <a:rPr lang="ru-RU" sz="1400" dirty="0" err="1"/>
              <a:t>інформатизацією</a:t>
            </a:r>
            <a:r>
              <a:rPr lang="ru-RU" sz="1400" dirty="0" smtClean="0"/>
              <a:t>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5.2. </a:t>
            </a:r>
            <a:r>
              <a:rPr lang="ru-RU" sz="1400" dirty="0" err="1"/>
              <a:t>Цифрова</a:t>
            </a:r>
            <a:r>
              <a:rPr lang="ru-RU" sz="1400" dirty="0"/>
              <a:t> </a:t>
            </a:r>
            <a:r>
              <a:rPr lang="ru-RU" sz="1400" dirty="0" err="1"/>
              <a:t>економіка</a:t>
            </a:r>
            <a:r>
              <a:rPr lang="ru-RU" sz="1400" dirty="0"/>
              <a:t> як </a:t>
            </a:r>
            <a:r>
              <a:rPr lang="ru-RU" sz="1400" dirty="0" err="1"/>
              <a:t>економічна</a:t>
            </a:r>
            <a:r>
              <a:rPr lang="ru-RU" sz="1400" dirty="0"/>
              <a:t> </a:t>
            </a:r>
            <a:r>
              <a:rPr lang="ru-RU" sz="1400" dirty="0" err="1"/>
              <a:t>кібернетична</a:t>
            </a:r>
            <a:r>
              <a:rPr lang="ru-RU" sz="1400" dirty="0"/>
              <a:t> система. </a:t>
            </a:r>
            <a:r>
              <a:rPr lang="ru-RU" sz="1400" dirty="0" err="1"/>
              <a:t>Зазвичай</a:t>
            </a:r>
            <a:r>
              <a:rPr lang="ru-RU" sz="1400" dirty="0"/>
              <a:t> </a:t>
            </a:r>
            <a:r>
              <a:rPr lang="ru-RU" sz="1400" dirty="0" err="1"/>
              <a:t>під</a:t>
            </a:r>
            <a:r>
              <a:rPr lang="ru-RU" sz="1400" dirty="0"/>
              <a:t> </a:t>
            </a:r>
            <a:r>
              <a:rPr lang="ru-RU" sz="1400" dirty="0" err="1"/>
              <a:t>кібернетичним</a:t>
            </a:r>
            <a:r>
              <a:rPr lang="ru-RU" sz="1400" dirty="0"/>
              <a:t> простором </a:t>
            </a:r>
            <a:r>
              <a:rPr lang="ru-RU" sz="1400" dirty="0" err="1"/>
              <a:t>розуміється</a:t>
            </a:r>
            <a:r>
              <a:rPr lang="ru-RU" sz="1400" dirty="0"/>
              <a:t> </a:t>
            </a:r>
            <a:r>
              <a:rPr lang="ru-RU" sz="1400" dirty="0" err="1"/>
              <a:t>віртуальний</a:t>
            </a:r>
            <a:r>
              <a:rPr lang="ru-RU" sz="1400" dirty="0"/>
              <a:t> </a:t>
            </a:r>
            <a:r>
              <a:rPr lang="ru-RU" sz="1400" dirty="0" err="1"/>
              <a:t>простір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створюється</a:t>
            </a:r>
            <a:r>
              <a:rPr lang="ru-RU" sz="1400" dirty="0"/>
              <a:t> </a:t>
            </a:r>
            <a:r>
              <a:rPr lang="ru-RU" sz="1400" dirty="0" err="1"/>
              <a:t>комп'ютерними</a:t>
            </a:r>
            <a:r>
              <a:rPr lang="ru-RU" sz="1400" dirty="0"/>
              <a:t> системами, </a:t>
            </a:r>
            <a:r>
              <a:rPr lang="ru-RU" sz="1400" dirty="0" err="1"/>
              <a:t>зокрема</a:t>
            </a:r>
            <a:r>
              <a:rPr lang="ru-RU" sz="1400" dirty="0"/>
              <a:t> </a:t>
            </a:r>
            <a:r>
              <a:rPr lang="ru-RU" sz="1400" dirty="0" err="1"/>
              <a:t>Інтернетом</a:t>
            </a:r>
            <a:r>
              <a:rPr lang="ru-RU" sz="1400" dirty="0"/>
              <a:t>, в </a:t>
            </a:r>
            <a:r>
              <a:rPr lang="ru-RU" sz="1400" dirty="0" err="1"/>
              <a:t>якому</a:t>
            </a:r>
            <a:r>
              <a:rPr lang="ru-RU" sz="1400" dirty="0"/>
              <a:t> </a:t>
            </a:r>
            <a:r>
              <a:rPr lang="ru-RU" sz="1400" dirty="0" err="1"/>
              <a:t>створюються</a:t>
            </a:r>
            <a:r>
              <a:rPr lang="ru-RU" sz="1400" dirty="0"/>
              <a:t> </a:t>
            </a:r>
            <a:r>
              <a:rPr lang="ru-RU" sz="1400" dirty="0" err="1"/>
              <a:t>кібернетична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імітують</a:t>
            </a:r>
            <a:r>
              <a:rPr lang="ru-RU" sz="1400" dirty="0"/>
              <a:t> </a:t>
            </a:r>
            <a:r>
              <a:rPr lang="ru-RU" sz="1400" dirty="0" err="1"/>
              <a:t>поведінку</a:t>
            </a:r>
            <a:r>
              <a:rPr lang="ru-RU" sz="1400" dirty="0"/>
              <a:t> </a:t>
            </a:r>
            <a:r>
              <a:rPr lang="ru-RU" sz="1400" dirty="0" err="1"/>
              <a:t>реальних</a:t>
            </a:r>
            <a:r>
              <a:rPr lang="ru-RU" sz="1400" dirty="0"/>
              <a:t> </a:t>
            </a:r>
            <a:r>
              <a:rPr lang="ru-RU" sz="1400" dirty="0" err="1"/>
              <a:t>об'єктів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реагують</a:t>
            </a:r>
            <a:r>
              <a:rPr lang="ru-RU" sz="1400" dirty="0"/>
              <a:t> на </a:t>
            </a:r>
            <a:r>
              <a:rPr lang="ru-RU" sz="1400" dirty="0" err="1"/>
              <a:t>управлінські</a:t>
            </a:r>
            <a:r>
              <a:rPr lang="ru-RU" sz="1400" dirty="0"/>
              <a:t> </a:t>
            </a:r>
            <a:r>
              <a:rPr lang="ru-RU" sz="1400" dirty="0" err="1"/>
              <a:t>дії</a:t>
            </a:r>
            <a:r>
              <a:rPr lang="ru-RU" sz="1400" dirty="0"/>
              <a:t> і </a:t>
            </a:r>
            <a:r>
              <a:rPr lang="ru-RU" sz="1400" dirty="0" err="1"/>
              <a:t>події</a:t>
            </a:r>
            <a:r>
              <a:rPr lang="ru-RU" sz="1400" dirty="0"/>
              <a:t> </a:t>
            </a:r>
            <a:r>
              <a:rPr lang="ru-RU" sz="1400" dirty="0" err="1"/>
              <a:t>зовнішнього</a:t>
            </a:r>
            <a:r>
              <a:rPr lang="ru-RU" sz="1400" dirty="0"/>
              <a:t> </a:t>
            </a:r>
            <a:r>
              <a:rPr lang="ru-RU" sz="1400" dirty="0" err="1"/>
              <a:t>середовища</a:t>
            </a:r>
            <a:r>
              <a:rPr lang="ru-RU" sz="1400" dirty="0"/>
              <a:t> в </a:t>
            </a:r>
            <a:r>
              <a:rPr lang="ru-RU" sz="1400" dirty="0" err="1"/>
              <a:t>режимі</a:t>
            </a:r>
            <a:r>
              <a:rPr lang="ru-RU" sz="1400" dirty="0"/>
              <a:t> реального часу. Для того,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віртуально</a:t>
            </a:r>
            <a:r>
              <a:rPr lang="ru-RU" sz="1400" dirty="0"/>
              <a:t> </a:t>
            </a:r>
            <a:r>
              <a:rPr lang="ru-RU" sz="1400" dirty="0" err="1"/>
              <a:t>створені</a:t>
            </a:r>
            <a:r>
              <a:rPr lang="ru-RU" sz="1400" dirty="0"/>
              <a:t> </a:t>
            </a:r>
            <a:r>
              <a:rPr lang="ru-RU" sz="1400" dirty="0" err="1"/>
              <a:t>кібернетична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 </a:t>
            </a:r>
            <a:r>
              <a:rPr lang="ru-RU" sz="1400" dirty="0" err="1"/>
              <a:t>поводилися</a:t>
            </a:r>
            <a:r>
              <a:rPr lang="ru-RU" sz="1400" dirty="0"/>
              <a:t> </a:t>
            </a:r>
            <a:r>
              <a:rPr lang="ru-RU" sz="1400" dirty="0" err="1"/>
              <a:t>аналогічно</a:t>
            </a:r>
            <a:r>
              <a:rPr lang="ru-RU" sz="1400" dirty="0"/>
              <a:t> </a:t>
            </a:r>
            <a:r>
              <a:rPr lang="ru-RU" sz="1400" dirty="0" err="1"/>
              <a:t>матеріальним</a:t>
            </a:r>
            <a:r>
              <a:rPr lang="ru-RU" sz="1400" dirty="0"/>
              <a:t> системам,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розробники</a:t>
            </a:r>
            <a:r>
              <a:rPr lang="ru-RU" sz="1400" dirty="0"/>
              <a:t> </a:t>
            </a:r>
            <a:r>
              <a:rPr lang="ru-RU" sz="1400" dirty="0" err="1"/>
              <a:t>повинні</a:t>
            </a:r>
            <a:r>
              <a:rPr lang="ru-RU" sz="1400" dirty="0"/>
              <a:t> </a:t>
            </a:r>
            <a:r>
              <a:rPr lang="ru-RU" sz="1400" dirty="0" err="1"/>
              <a:t>враховувати</a:t>
            </a:r>
            <a:r>
              <a:rPr lang="ru-RU" sz="1400" dirty="0"/>
              <a:t> </a:t>
            </a:r>
            <a:r>
              <a:rPr lang="ru-RU" sz="1400" dirty="0" err="1"/>
              <a:t>об'єктивні</a:t>
            </a:r>
            <a:r>
              <a:rPr lang="ru-RU" sz="1400" dirty="0"/>
              <a:t> </a:t>
            </a:r>
            <a:r>
              <a:rPr lang="ru-RU" sz="1400" dirty="0" err="1"/>
              <a:t>закони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матеріальних</a:t>
            </a:r>
            <a:r>
              <a:rPr lang="ru-RU" sz="1400" dirty="0"/>
              <a:t> систем. </a:t>
            </a:r>
            <a:r>
              <a:rPr lang="ru-RU" sz="1400" dirty="0" err="1"/>
              <a:t>Тоді</a:t>
            </a:r>
            <a:r>
              <a:rPr lang="ru-RU" sz="1400" dirty="0"/>
              <a:t> </a:t>
            </a:r>
            <a:r>
              <a:rPr lang="ru-RU" sz="1400" dirty="0" err="1"/>
              <a:t>користувачі</a:t>
            </a:r>
            <a:r>
              <a:rPr lang="ru-RU" sz="1400" dirty="0"/>
              <a:t> </a:t>
            </a:r>
            <a:r>
              <a:rPr lang="ru-RU" sz="1400" dirty="0" err="1"/>
              <a:t>кібернетична</a:t>
            </a:r>
            <a:r>
              <a:rPr lang="ru-RU" sz="1400" dirty="0"/>
              <a:t> систем </a:t>
            </a:r>
            <a:r>
              <a:rPr lang="ru-RU" sz="1400" dirty="0" err="1"/>
              <a:t>зможуть</a:t>
            </a:r>
            <a:r>
              <a:rPr lang="ru-RU" sz="1400" dirty="0"/>
              <a:t> </a:t>
            </a:r>
            <a:r>
              <a:rPr lang="ru-RU" sz="1400" dirty="0" err="1"/>
              <a:t>впливати</a:t>
            </a:r>
            <a:r>
              <a:rPr lang="ru-RU" sz="1400" dirty="0"/>
              <a:t> на </a:t>
            </a:r>
            <a:r>
              <a:rPr lang="ru-RU" sz="1400" dirty="0" err="1"/>
              <a:t>матеріальні</a:t>
            </a:r>
            <a:r>
              <a:rPr lang="ru-RU" sz="1400" dirty="0"/>
              <a:t> </a:t>
            </a:r>
            <a:r>
              <a:rPr lang="ru-RU" sz="1400" dirty="0" err="1"/>
              <a:t>об'єкти</a:t>
            </a:r>
            <a:r>
              <a:rPr lang="ru-RU" sz="1400" dirty="0"/>
              <a:t> </a:t>
            </a:r>
            <a:r>
              <a:rPr lang="ru-RU" sz="1400" dirty="0" err="1"/>
              <a:t>відповідно</a:t>
            </a:r>
            <a:r>
              <a:rPr lang="ru-RU" sz="1400" dirty="0"/>
              <a:t> до </a:t>
            </a:r>
            <a:r>
              <a:rPr lang="ru-RU" sz="1400" dirty="0" err="1"/>
              <a:t>об'єктивних</a:t>
            </a:r>
            <a:r>
              <a:rPr lang="ru-RU" sz="1400" dirty="0"/>
              <a:t> </a:t>
            </a:r>
            <a:r>
              <a:rPr lang="ru-RU" sz="1400" dirty="0" err="1"/>
              <a:t>законів</a:t>
            </a:r>
            <a:r>
              <a:rPr lang="ru-RU" sz="1400" dirty="0"/>
              <a:t> (</a:t>
            </a:r>
            <a:r>
              <a:rPr lang="ru-RU" sz="1400" dirty="0" err="1"/>
              <a:t>наприклад</a:t>
            </a:r>
            <a:r>
              <a:rPr lang="ru-RU" sz="1400" dirty="0"/>
              <a:t>, у </a:t>
            </a:r>
            <a:r>
              <a:rPr lang="ru-RU" sz="1400" dirty="0" err="1"/>
              <a:t>фізиці</a:t>
            </a:r>
            <a:r>
              <a:rPr lang="ru-RU" sz="1400" dirty="0"/>
              <a:t> ‒ законом </a:t>
            </a:r>
            <a:r>
              <a:rPr lang="ru-RU" sz="1400" dirty="0" err="1"/>
              <a:t>всесвітнього</a:t>
            </a:r>
            <a:r>
              <a:rPr lang="ru-RU" sz="1400" dirty="0"/>
              <a:t> </a:t>
            </a:r>
            <a:r>
              <a:rPr lang="ru-RU" sz="1400" dirty="0" err="1"/>
              <a:t>тяжіння</a:t>
            </a:r>
            <a:r>
              <a:rPr lang="ru-RU" sz="1400" dirty="0"/>
              <a:t>, </a:t>
            </a:r>
            <a:r>
              <a:rPr lang="ru-RU" sz="1400" dirty="0" err="1"/>
              <a:t>відображення</a:t>
            </a:r>
            <a:r>
              <a:rPr lang="ru-RU" sz="1400" dirty="0"/>
              <a:t> та </a:t>
            </a:r>
            <a:r>
              <a:rPr lang="ru-RU" sz="1400" dirty="0" err="1"/>
              <a:t>ін</a:t>
            </a:r>
            <a:r>
              <a:rPr lang="ru-RU" sz="1400" dirty="0"/>
              <a:t>.). </a:t>
            </a:r>
            <a:endParaRPr lang="ru-RU" sz="1400" dirty="0" smtClean="0"/>
          </a:p>
          <a:p>
            <a:r>
              <a:rPr lang="ru-RU" sz="1400" dirty="0" smtClean="0"/>
              <a:t>Тому </a:t>
            </a:r>
            <a:r>
              <a:rPr lang="ru-RU" sz="1400" dirty="0"/>
              <a:t>для </a:t>
            </a:r>
            <a:r>
              <a:rPr lang="ru-RU" sz="1400" dirty="0" err="1"/>
              <a:t>організації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, </a:t>
            </a:r>
            <a:r>
              <a:rPr lang="ru-RU" sz="1400" dirty="0" err="1"/>
              <a:t>працюючої</a:t>
            </a:r>
            <a:r>
              <a:rPr lang="ru-RU" sz="1400" dirty="0"/>
              <a:t> в </a:t>
            </a:r>
            <a:r>
              <a:rPr lang="ru-RU" sz="1400" dirty="0" err="1"/>
              <a:t>кібернетичному</a:t>
            </a:r>
            <a:r>
              <a:rPr lang="ru-RU" sz="1400" dirty="0"/>
              <a:t> </a:t>
            </a:r>
            <a:r>
              <a:rPr lang="ru-RU" sz="1400" dirty="0" err="1"/>
              <a:t>просторі</a:t>
            </a:r>
            <a:r>
              <a:rPr lang="ru-RU" sz="1400" dirty="0"/>
              <a:t>, </a:t>
            </a:r>
            <a:r>
              <a:rPr lang="ru-RU" sz="1400" dirty="0" err="1"/>
              <a:t>потрібна</a:t>
            </a:r>
            <a:r>
              <a:rPr lang="ru-RU" sz="1400" dirty="0"/>
              <a:t> </a:t>
            </a:r>
            <a:r>
              <a:rPr lang="ru-RU" sz="1400" dirty="0" err="1"/>
              <a:t>економічна</a:t>
            </a:r>
            <a:r>
              <a:rPr lang="ru-RU" sz="1400" dirty="0"/>
              <a:t> </a:t>
            </a:r>
            <a:r>
              <a:rPr lang="ru-RU" sz="1400" dirty="0" err="1"/>
              <a:t>кібернетична</a:t>
            </a:r>
            <a:r>
              <a:rPr lang="ru-RU" sz="1400" dirty="0"/>
              <a:t> система,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базується</a:t>
            </a:r>
            <a:r>
              <a:rPr lang="ru-RU" sz="1400" dirty="0"/>
              <a:t> на </a:t>
            </a:r>
            <a:r>
              <a:rPr lang="ru-RU" sz="1400" dirty="0" err="1"/>
              <a:t>науково</a:t>
            </a:r>
            <a:r>
              <a:rPr lang="ru-RU" sz="1400" dirty="0"/>
              <a:t> </a:t>
            </a:r>
            <a:r>
              <a:rPr lang="ru-RU" sz="1400" dirty="0" err="1"/>
              <a:t>обґрунтованій</a:t>
            </a:r>
            <a:r>
              <a:rPr lang="ru-RU" sz="1400" dirty="0"/>
              <a:t> </a:t>
            </a:r>
            <a:r>
              <a:rPr lang="ru-RU" sz="1400" dirty="0" err="1"/>
              <a:t>економіко-математичній</a:t>
            </a:r>
            <a:r>
              <a:rPr lang="ru-RU" sz="1400" dirty="0"/>
              <a:t> </a:t>
            </a:r>
            <a:r>
              <a:rPr lang="ru-RU" sz="1400" dirty="0" err="1"/>
              <a:t>моделі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враховує</a:t>
            </a:r>
            <a:r>
              <a:rPr lang="ru-RU" sz="1400" dirty="0"/>
              <a:t> </a:t>
            </a:r>
            <a:r>
              <a:rPr lang="ru-RU" sz="1400" dirty="0" err="1"/>
              <a:t>дію</a:t>
            </a:r>
            <a:r>
              <a:rPr lang="ru-RU" sz="1400" dirty="0"/>
              <a:t> </a:t>
            </a:r>
            <a:r>
              <a:rPr lang="ru-RU" sz="1400" dirty="0" err="1"/>
              <a:t>об'єктивних</a:t>
            </a:r>
            <a:r>
              <a:rPr lang="ru-RU" sz="1400" dirty="0"/>
              <a:t> </a:t>
            </a:r>
            <a:r>
              <a:rPr lang="ru-RU" sz="1400" dirty="0" err="1"/>
              <a:t>економічних</a:t>
            </a:r>
            <a:r>
              <a:rPr lang="ru-RU" sz="1400" dirty="0"/>
              <a:t> </a:t>
            </a:r>
            <a:r>
              <a:rPr lang="ru-RU" sz="1400" dirty="0" err="1"/>
              <a:t>законів</a:t>
            </a:r>
            <a:r>
              <a:rPr lang="ru-RU" sz="1400" dirty="0"/>
              <a:t>. </a:t>
            </a:r>
            <a:r>
              <a:rPr lang="ru-RU" sz="1400" dirty="0" err="1"/>
              <a:t>Це</a:t>
            </a:r>
            <a:r>
              <a:rPr lang="ru-RU" sz="1400" dirty="0"/>
              <a:t> ‒ прерогатива </a:t>
            </a:r>
            <a:r>
              <a:rPr lang="ru-RU" sz="1400" dirty="0" err="1"/>
              <a:t>економічної</a:t>
            </a:r>
            <a:r>
              <a:rPr lang="ru-RU" sz="1400" dirty="0"/>
              <a:t> науки,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досліджує</a:t>
            </a:r>
            <a:r>
              <a:rPr lang="ru-RU" sz="1400" dirty="0"/>
              <a:t> </a:t>
            </a:r>
            <a:r>
              <a:rPr lang="ru-RU" sz="1400" dirty="0" err="1"/>
              <a:t>об'єктивні</a:t>
            </a:r>
            <a:r>
              <a:rPr lang="ru-RU" sz="1400" dirty="0"/>
              <a:t> </a:t>
            </a:r>
            <a:r>
              <a:rPr lang="ru-RU" sz="1400" dirty="0" err="1"/>
              <a:t>закони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, і </a:t>
            </a:r>
            <a:r>
              <a:rPr lang="ru-RU" sz="1400" dirty="0" err="1"/>
              <a:t>економічної</a:t>
            </a:r>
            <a:r>
              <a:rPr lang="ru-RU" sz="1400" dirty="0"/>
              <a:t> </a:t>
            </a:r>
            <a:r>
              <a:rPr lang="ru-RU" sz="1400" dirty="0" err="1"/>
              <a:t>кібернетики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використовує</a:t>
            </a:r>
            <a:r>
              <a:rPr lang="ru-RU" sz="1400" dirty="0"/>
              <a:t> </a:t>
            </a:r>
            <a:r>
              <a:rPr lang="ru-RU" sz="1400" dirty="0" err="1"/>
              <a:t>ці</a:t>
            </a:r>
            <a:r>
              <a:rPr lang="ru-RU" sz="1400" dirty="0"/>
              <a:t> </a:t>
            </a:r>
            <a:r>
              <a:rPr lang="ru-RU" sz="1400" dirty="0" err="1"/>
              <a:t>знання</a:t>
            </a:r>
            <a:r>
              <a:rPr lang="ru-RU" sz="1400" dirty="0"/>
              <a:t> в </a:t>
            </a:r>
            <a:r>
              <a:rPr lang="ru-RU" sz="1400" dirty="0" err="1"/>
              <a:t>математичному</a:t>
            </a:r>
            <a:r>
              <a:rPr lang="ru-RU" sz="1400" dirty="0"/>
              <a:t> </a:t>
            </a:r>
            <a:r>
              <a:rPr lang="ru-RU" sz="1400" dirty="0" err="1"/>
              <a:t>моделюванні</a:t>
            </a:r>
            <a:r>
              <a:rPr lang="ru-RU" sz="1400" dirty="0"/>
              <a:t> </a:t>
            </a:r>
            <a:r>
              <a:rPr lang="ru-RU" sz="1400" dirty="0" err="1"/>
              <a:t>економічних</a:t>
            </a:r>
            <a:r>
              <a:rPr lang="ru-RU" sz="1400" dirty="0"/>
              <a:t> систем для </a:t>
            </a:r>
            <a:r>
              <a:rPr lang="ru-RU" sz="1400" dirty="0" err="1"/>
              <a:t>забезпечення</a:t>
            </a:r>
            <a:r>
              <a:rPr lang="ru-RU" sz="1400" dirty="0"/>
              <a:t> </a:t>
            </a:r>
            <a:r>
              <a:rPr lang="ru-RU" sz="1400" dirty="0" err="1"/>
              <a:t>пропорційного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. </a:t>
            </a:r>
            <a:r>
              <a:rPr lang="ru-RU" sz="1400" dirty="0" err="1"/>
              <a:t>Тоді</a:t>
            </a:r>
            <a:r>
              <a:rPr lang="ru-RU" sz="1400" dirty="0"/>
              <a:t> </a:t>
            </a:r>
            <a:r>
              <a:rPr lang="ru-RU" sz="1400" dirty="0" err="1"/>
              <a:t>цифрова</a:t>
            </a:r>
            <a:r>
              <a:rPr lang="ru-RU" sz="1400" dirty="0"/>
              <a:t> </a:t>
            </a:r>
            <a:r>
              <a:rPr lang="ru-RU" sz="1400" dirty="0" err="1"/>
              <a:t>економіка</a:t>
            </a:r>
            <a:r>
              <a:rPr lang="ru-RU" sz="1400" dirty="0"/>
              <a:t>, </a:t>
            </a:r>
            <a:r>
              <a:rPr lang="ru-RU" sz="1400" dirty="0" err="1"/>
              <a:t>організована</a:t>
            </a:r>
            <a:r>
              <a:rPr lang="ru-RU" sz="1400" dirty="0"/>
              <a:t> як </a:t>
            </a:r>
            <a:r>
              <a:rPr lang="ru-RU" sz="1400" dirty="0" err="1"/>
              <a:t>економічна</a:t>
            </a:r>
            <a:r>
              <a:rPr lang="ru-RU" sz="1400" dirty="0"/>
              <a:t> </a:t>
            </a:r>
            <a:r>
              <a:rPr lang="ru-RU" sz="1400" dirty="0" err="1"/>
              <a:t>кібернетична</a:t>
            </a:r>
            <a:r>
              <a:rPr lang="ru-RU" sz="1400" dirty="0"/>
              <a:t> система, стане </a:t>
            </a:r>
            <a:r>
              <a:rPr lang="ru-RU" sz="1400" dirty="0" err="1" smtClean="0"/>
              <a:t>надійним</a:t>
            </a:r>
            <a:r>
              <a:rPr lang="ru-RU" sz="1400" dirty="0"/>
              <a:t> </a:t>
            </a:r>
            <a:r>
              <a:rPr lang="ru-RU" sz="1400" dirty="0" err="1"/>
              <a:t>інструментом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підвищує</a:t>
            </a:r>
            <a:r>
              <a:rPr lang="ru-RU" sz="1400" dirty="0"/>
              <a:t> </a:t>
            </a:r>
            <a:r>
              <a:rPr lang="ru-RU" sz="1400" dirty="0" err="1"/>
              <a:t>ефективність</a:t>
            </a:r>
            <a:r>
              <a:rPr lang="ru-RU" sz="1400" dirty="0"/>
              <a:t> </a:t>
            </a:r>
            <a:r>
              <a:rPr lang="ru-RU" sz="1400" dirty="0" err="1"/>
              <a:t>управлінських</a:t>
            </a:r>
            <a:r>
              <a:rPr lang="ru-RU" sz="1400" dirty="0"/>
              <a:t> </a:t>
            </a:r>
            <a:r>
              <a:rPr lang="ru-RU" sz="1400" dirty="0" err="1"/>
              <a:t>рішень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залученням</a:t>
            </a:r>
            <a:r>
              <a:rPr lang="ru-RU" sz="1400" dirty="0"/>
              <a:t> </a:t>
            </a:r>
            <a:r>
              <a:rPr lang="ru-RU" sz="1400" dirty="0" err="1"/>
              <a:t>можливостей</a:t>
            </a:r>
            <a:r>
              <a:rPr lang="ru-RU" sz="1400" dirty="0"/>
              <a:t> </a:t>
            </a:r>
            <a:r>
              <a:rPr lang="ru-RU" sz="1400" dirty="0" err="1"/>
              <a:t>сучасних</a:t>
            </a:r>
            <a:r>
              <a:rPr lang="ru-RU" sz="1400" dirty="0"/>
              <a:t> </a:t>
            </a:r>
            <a:r>
              <a:rPr lang="ru-RU" sz="1400" dirty="0" smtClean="0"/>
              <a:t>ІТ</a:t>
            </a:r>
            <a:r>
              <a:rPr lang="ru-RU" sz="1400" dirty="0"/>
              <a:t>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076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ru-RU" sz="1400" dirty="0"/>
              <a:t>Таким чином, для </a:t>
            </a:r>
            <a:r>
              <a:rPr lang="ru-RU" sz="1400" dirty="0" err="1"/>
              <a:t>зміни</a:t>
            </a:r>
            <a:r>
              <a:rPr lang="ru-RU" sz="1400" dirty="0"/>
              <a:t> вектору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у </a:t>
            </a:r>
            <a:r>
              <a:rPr lang="ru-RU" sz="1400" dirty="0" err="1"/>
              <a:t>напрямі</a:t>
            </a:r>
            <a:r>
              <a:rPr lang="ru-RU" sz="1400" dirty="0"/>
              <a:t> росту </a:t>
            </a:r>
            <a:r>
              <a:rPr lang="ru-RU" sz="1400" dirty="0" err="1"/>
              <a:t>процвітання</a:t>
            </a:r>
            <a:r>
              <a:rPr lang="ru-RU" sz="1400" dirty="0"/>
              <a:t> </a:t>
            </a:r>
            <a:r>
              <a:rPr lang="ru-RU" sz="1400" dirty="0" err="1"/>
              <a:t>суспільства</a:t>
            </a:r>
            <a:r>
              <a:rPr lang="ru-RU" sz="1400" dirty="0"/>
              <a:t> </a:t>
            </a:r>
            <a:r>
              <a:rPr lang="ru-RU" sz="1400" dirty="0" err="1"/>
              <a:t>потрібно</a:t>
            </a:r>
            <a:r>
              <a:rPr lang="ru-RU" sz="1400" dirty="0"/>
              <a:t> </a:t>
            </a:r>
            <a:r>
              <a:rPr lang="ru-RU" sz="1400" dirty="0" err="1"/>
              <a:t>організацію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як </a:t>
            </a:r>
            <a:r>
              <a:rPr lang="ru-RU" sz="1400" dirty="0" err="1"/>
              <a:t>економічною</a:t>
            </a:r>
            <a:r>
              <a:rPr lang="ru-RU" sz="1400" dirty="0"/>
              <a:t> </a:t>
            </a:r>
            <a:r>
              <a:rPr lang="ru-RU" sz="1400" dirty="0" err="1"/>
              <a:t>кібернетичні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імітує</a:t>
            </a:r>
            <a:r>
              <a:rPr lang="ru-RU" sz="1400" dirty="0"/>
              <a:t> </a:t>
            </a:r>
            <a:r>
              <a:rPr lang="ru-RU" sz="1400" dirty="0" err="1"/>
              <a:t>механізм</a:t>
            </a:r>
            <a:r>
              <a:rPr lang="ru-RU" sz="1400" dirty="0"/>
              <a:t> </a:t>
            </a:r>
            <a:r>
              <a:rPr lang="ru-RU" sz="1400" dirty="0" err="1"/>
              <a:t>узгодження</a:t>
            </a:r>
            <a:r>
              <a:rPr lang="ru-RU" sz="1400" dirty="0"/>
              <a:t> </a:t>
            </a:r>
            <a:r>
              <a:rPr lang="ru-RU" sz="1400" dirty="0" err="1"/>
              <a:t>планових</a:t>
            </a:r>
            <a:r>
              <a:rPr lang="ru-RU" sz="1400" dirty="0"/>
              <a:t> </a:t>
            </a:r>
            <a:r>
              <a:rPr lang="ru-RU" sz="1400" dirty="0" err="1"/>
              <a:t>розрахунків</a:t>
            </a:r>
            <a:r>
              <a:rPr lang="ru-RU" sz="1400" dirty="0"/>
              <a:t> «</a:t>
            </a:r>
            <a:r>
              <a:rPr lang="ru-RU" sz="1400" dirty="0" err="1"/>
              <a:t>витративипуск</a:t>
            </a:r>
            <a:r>
              <a:rPr lang="ru-RU" sz="1400" dirty="0"/>
              <a:t>» </a:t>
            </a:r>
            <a:r>
              <a:rPr lang="ru-RU" sz="1400" dirty="0" err="1"/>
              <a:t>усіх</a:t>
            </a:r>
            <a:r>
              <a:rPr lang="ru-RU" sz="1400" dirty="0"/>
              <a:t> </a:t>
            </a:r>
            <a:r>
              <a:rPr lang="ru-RU" sz="1400" dirty="0" err="1"/>
              <a:t>рівнів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для </a:t>
            </a:r>
            <a:r>
              <a:rPr lang="ru-RU" sz="1400" dirty="0" err="1"/>
              <a:t>забезпечення</a:t>
            </a:r>
            <a:r>
              <a:rPr lang="ru-RU" sz="1400" dirty="0"/>
              <a:t> </a:t>
            </a:r>
            <a:r>
              <a:rPr lang="ru-RU" sz="1400" dirty="0" err="1"/>
              <a:t>пропорційного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у </a:t>
            </a:r>
            <a:r>
              <a:rPr lang="ru-RU" sz="1400" dirty="0" err="1"/>
              <a:t>напрямі</a:t>
            </a:r>
            <a:r>
              <a:rPr lang="ru-RU" sz="1400" dirty="0"/>
              <a:t> росту </a:t>
            </a:r>
            <a:r>
              <a:rPr lang="ru-RU" sz="1400" dirty="0" err="1"/>
              <a:t>якості</a:t>
            </a:r>
            <a:r>
              <a:rPr lang="ru-RU" sz="1400" dirty="0"/>
              <a:t> </a:t>
            </a:r>
            <a:r>
              <a:rPr lang="ru-RU" sz="1400" dirty="0" err="1"/>
              <a:t>життя</a:t>
            </a:r>
            <a:r>
              <a:rPr lang="ru-RU" sz="1400" dirty="0"/>
              <a:t>, в </a:t>
            </a:r>
            <a:r>
              <a:rPr lang="ru-RU" sz="1400" dirty="0" err="1"/>
              <a:t>т.ч</a:t>
            </a:r>
            <a:r>
              <a:rPr lang="ru-RU" sz="1400" dirty="0"/>
              <a:t>. </a:t>
            </a:r>
            <a:r>
              <a:rPr lang="ru-RU" sz="1400" dirty="0" err="1"/>
              <a:t>гармонійного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особистості</a:t>
            </a:r>
            <a:r>
              <a:rPr lang="ru-RU" sz="1400" dirty="0"/>
              <a:t>. </a:t>
            </a:r>
            <a:r>
              <a:rPr lang="ru-RU" sz="1400" dirty="0" err="1"/>
              <a:t>Якщо</a:t>
            </a:r>
            <a:r>
              <a:rPr lang="ru-RU" sz="1400" dirty="0"/>
              <a:t> в </a:t>
            </a:r>
            <a:r>
              <a:rPr lang="ru-RU" sz="1400" dirty="0" err="1"/>
              <a:t>економікоматематичній</a:t>
            </a:r>
            <a:r>
              <a:rPr lang="ru-RU" sz="1400" dirty="0"/>
              <a:t> </a:t>
            </a:r>
            <a:r>
              <a:rPr lang="ru-RU" sz="1400" dirty="0" err="1"/>
              <a:t>моделі</a:t>
            </a:r>
            <a:r>
              <a:rPr lang="ru-RU" sz="1400" dirty="0"/>
              <a:t>, </a:t>
            </a:r>
            <a:r>
              <a:rPr lang="ru-RU" sz="1400" dirty="0" err="1"/>
              <a:t>організуючій</a:t>
            </a:r>
            <a:r>
              <a:rPr lang="ru-RU" sz="1400" dirty="0"/>
              <a:t> </a:t>
            </a:r>
            <a:r>
              <a:rPr lang="ru-RU" sz="1400" dirty="0" err="1"/>
              <a:t>цифрову</a:t>
            </a:r>
            <a:r>
              <a:rPr lang="ru-RU" sz="1400" dirty="0"/>
              <a:t> </a:t>
            </a:r>
            <a:r>
              <a:rPr lang="ru-RU" sz="1400" dirty="0" err="1"/>
              <a:t>економіку</a:t>
            </a:r>
            <a:r>
              <a:rPr lang="ru-RU" sz="1400" dirty="0"/>
              <a:t>, </a:t>
            </a:r>
            <a:r>
              <a:rPr lang="ru-RU" sz="1400" dirty="0" err="1"/>
              <a:t>імітується</a:t>
            </a:r>
            <a:r>
              <a:rPr lang="ru-RU" sz="1400" dirty="0"/>
              <a:t> </a:t>
            </a:r>
            <a:r>
              <a:rPr lang="ru-RU" sz="1400" dirty="0" err="1"/>
              <a:t>дія</a:t>
            </a:r>
            <a:r>
              <a:rPr lang="ru-RU" sz="1400" dirty="0"/>
              <a:t> закону </a:t>
            </a:r>
            <a:r>
              <a:rPr lang="ru-RU" sz="1400" dirty="0" err="1"/>
              <a:t>вартості</a:t>
            </a:r>
            <a:r>
              <a:rPr lang="ru-RU" sz="1400" dirty="0"/>
              <a:t> і закону </a:t>
            </a:r>
            <a:r>
              <a:rPr lang="ru-RU" sz="1400" dirty="0" err="1"/>
              <a:t>заощадження</a:t>
            </a:r>
            <a:r>
              <a:rPr lang="ru-RU" sz="1400" dirty="0"/>
              <a:t> часу в </a:t>
            </a:r>
            <a:r>
              <a:rPr lang="ru-RU" sz="1400" dirty="0" err="1"/>
              <a:t>планових</a:t>
            </a:r>
            <a:r>
              <a:rPr lang="ru-RU" sz="1400" dirty="0"/>
              <a:t> </a:t>
            </a:r>
            <a:r>
              <a:rPr lang="ru-RU" sz="1400" dirty="0" err="1"/>
              <a:t>розрахунках</a:t>
            </a:r>
            <a:r>
              <a:rPr lang="ru-RU" sz="1400" dirty="0"/>
              <a:t> «</a:t>
            </a:r>
            <a:r>
              <a:rPr lang="ru-RU" sz="1400" dirty="0" err="1"/>
              <a:t>витрати-випуск</a:t>
            </a:r>
            <a:r>
              <a:rPr lang="ru-RU" sz="1400" dirty="0"/>
              <a:t>», то </a:t>
            </a:r>
            <a:r>
              <a:rPr lang="ru-RU" sz="1400" dirty="0" err="1"/>
              <a:t>досягається</a:t>
            </a:r>
            <a:r>
              <a:rPr lang="ru-RU" sz="1400" dirty="0"/>
              <a:t> </a:t>
            </a:r>
            <a:r>
              <a:rPr lang="ru-RU" sz="1400" dirty="0" err="1"/>
              <a:t>пропорціональність</a:t>
            </a:r>
            <a:r>
              <a:rPr lang="ru-RU" sz="1400" dirty="0"/>
              <a:t> в </a:t>
            </a:r>
            <a:r>
              <a:rPr lang="ru-RU" sz="1400" dirty="0" err="1"/>
              <a:t>ефективному</a:t>
            </a:r>
            <a:r>
              <a:rPr lang="ru-RU" sz="1400" dirty="0"/>
              <a:t> </a:t>
            </a:r>
            <a:r>
              <a:rPr lang="ru-RU" sz="1400" dirty="0" err="1"/>
              <a:t>розподілі</a:t>
            </a:r>
            <a:r>
              <a:rPr lang="ru-RU" sz="1400" dirty="0"/>
              <a:t> </a:t>
            </a:r>
            <a:r>
              <a:rPr lang="ru-RU" sz="1400" dirty="0" err="1"/>
              <a:t>громадського</a:t>
            </a:r>
            <a:r>
              <a:rPr lang="ru-RU" sz="1400" dirty="0"/>
              <a:t> ресурсу </a:t>
            </a:r>
            <a:r>
              <a:rPr lang="ru-RU" sz="1400" dirty="0" err="1"/>
              <a:t>праці</a:t>
            </a:r>
            <a:r>
              <a:rPr lang="ru-RU" sz="1400" dirty="0"/>
              <a:t> </a:t>
            </a:r>
            <a:r>
              <a:rPr lang="ru-RU" sz="1400" dirty="0" err="1"/>
              <a:t>відповідно</a:t>
            </a:r>
            <a:r>
              <a:rPr lang="ru-RU" sz="1400" dirty="0"/>
              <a:t> до </a:t>
            </a:r>
            <a:r>
              <a:rPr lang="ru-RU" sz="1400" dirty="0" err="1"/>
              <a:t>громадських</a:t>
            </a:r>
            <a:r>
              <a:rPr lang="ru-RU" sz="1400" dirty="0"/>
              <a:t> потреб. </a:t>
            </a:r>
            <a:r>
              <a:rPr lang="ru-RU" sz="1400" dirty="0" err="1"/>
              <a:t>Імітація</a:t>
            </a:r>
            <a:r>
              <a:rPr lang="ru-RU" sz="1400" dirty="0"/>
              <a:t> в </a:t>
            </a:r>
            <a:r>
              <a:rPr lang="ru-RU" sz="1400" dirty="0" err="1"/>
              <a:t>ході</a:t>
            </a:r>
            <a:r>
              <a:rPr lang="ru-RU" sz="1400" dirty="0"/>
              <a:t> </a:t>
            </a:r>
            <a:r>
              <a:rPr lang="ru-RU" sz="1400" dirty="0" err="1"/>
              <a:t>планування</a:t>
            </a:r>
            <a:r>
              <a:rPr lang="ru-RU" sz="1400" dirty="0"/>
              <a:t> </a:t>
            </a:r>
            <a:r>
              <a:rPr lang="ru-RU" sz="1400" dirty="0" err="1"/>
              <a:t>дії</a:t>
            </a:r>
            <a:r>
              <a:rPr lang="ru-RU" sz="1400" dirty="0"/>
              <a:t> закону </a:t>
            </a:r>
            <a:r>
              <a:rPr lang="ru-RU" sz="1400" dirty="0" err="1"/>
              <a:t>вартості</a:t>
            </a:r>
            <a:r>
              <a:rPr lang="ru-RU" sz="1400" dirty="0"/>
              <a:t> </a:t>
            </a:r>
            <a:r>
              <a:rPr lang="ru-RU" sz="1400" dirty="0" err="1"/>
              <a:t>означає</a:t>
            </a:r>
            <a:r>
              <a:rPr lang="ru-RU" sz="1400" dirty="0"/>
              <a:t> </a:t>
            </a:r>
            <a:r>
              <a:rPr lang="ru-RU" sz="1400" dirty="0" err="1"/>
              <a:t>створення</a:t>
            </a:r>
            <a:r>
              <a:rPr lang="ru-RU" sz="1400" dirty="0"/>
              <a:t> умов, при </a:t>
            </a:r>
            <a:r>
              <a:rPr lang="ru-RU" sz="1400" dirty="0" err="1"/>
              <a:t>яких</a:t>
            </a:r>
            <a:r>
              <a:rPr lang="ru-RU" sz="1400" dirty="0"/>
              <a:t> </a:t>
            </a:r>
            <a:r>
              <a:rPr lang="ru-RU" sz="1400" dirty="0" err="1"/>
              <a:t>цей</a:t>
            </a:r>
            <a:r>
              <a:rPr lang="ru-RU" sz="1400" dirty="0"/>
              <a:t> закон, як </a:t>
            </a:r>
            <a:r>
              <a:rPr lang="ru-RU" sz="1400" dirty="0" err="1"/>
              <a:t>стихійний</a:t>
            </a:r>
            <a:r>
              <a:rPr lang="ru-RU" sz="1400" dirty="0"/>
              <a:t> регулятор, не </a:t>
            </a:r>
            <a:r>
              <a:rPr lang="ru-RU" sz="1400" dirty="0" err="1"/>
              <a:t>діє</a:t>
            </a:r>
            <a:r>
              <a:rPr lang="ru-RU" sz="1400" dirty="0"/>
              <a:t>, </a:t>
            </a:r>
            <a:r>
              <a:rPr lang="ru-RU" sz="1400" dirty="0" err="1"/>
              <a:t>тобто</a:t>
            </a:r>
            <a:r>
              <a:rPr lang="ru-RU" sz="1400" dirty="0"/>
              <a:t> </a:t>
            </a:r>
            <a:r>
              <a:rPr lang="ru-RU" sz="1400" dirty="0" err="1"/>
              <a:t>ліквідовується</a:t>
            </a:r>
            <a:r>
              <a:rPr lang="ru-RU" sz="1400" dirty="0"/>
              <a:t> </a:t>
            </a:r>
            <a:r>
              <a:rPr lang="ru-RU" sz="1400" dirty="0" err="1"/>
              <a:t>головна</a:t>
            </a:r>
            <a:r>
              <a:rPr lang="ru-RU" sz="1400" dirty="0"/>
              <a:t> причина </a:t>
            </a:r>
            <a:r>
              <a:rPr lang="ru-RU" sz="1400" dirty="0" err="1"/>
              <a:t>кризи</a:t>
            </a:r>
            <a:r>
              <a:rPr lang="ru-RU" sz="1400" dirty="0"/>
              <a:t> ‒ </a:t>
            </a:r>
            <a:r>
              <a:rPr lang="ru-RU" sz="1400" dirty="0" err="1"/>
              <a:t>диспропорційна</a:t>
            </a:r>
            <a:r>
              <a:rPr lang="ru-RU" sz="1400" dirty="0"/>
              <a:t>. Параметром </a:t>
            </a:r>
            <a:r>
              <a:rPr lang="ru-RU" sz="1400" dirty="0" err="1"/>
              <a:t>такої</a:t>
            </a:r>
            <a:r>
              <a:rPr lang="ru-RU" sz="1400" dirty="0"/>
              <a:t> </a:t>
            </a:r>
            <a:r>
              <a:rPr lang="ru-RU" sz="1400" dirty="0" err="1"/>
              <a:t>моделі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управляє</a:t>
            </a:r>
            <a:r>
              <a:rPr lang="ru-RU" sz="1400" dirty="0"/>
              <a:t>, є </a:t>
            </a:r>
            <a:r>
              <a:rPr lang="ru-RU" sz="1400" dirty="0" err="1"/>
              <a:t>державні</a:t>
            </a:r>
            <a:r>
              <a:rPr lang="ru-RU" sz="1400" dirty="0"/>
              <a:t> </a:t>
            </a:r>
            <a:r>
              <a:rPr lang="ru-RU" sz="1400" dirty="0" err="1"/>
              <a:t>виробничі</a:t>
            </a:r>
            <a:r>
              <a:rPr lang="ru-RU" sz="1400" dirty="0"/>
              <a:t> </a:t>
            </a:r>
            <a:r>
              <a:rPr lang="ru-RU" sz="1400" dirty="0" err="1"/>
              <a:t>інвестиції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 бути </a:t>
            </a:r>
            <a:r>
              <a:rPr lang="ru-RU" sz="1400" dirty="0" err="1"/>
              <a:t>спільними</a:t>
            </a:r>
            <a:r>
              <a:rPr lang="ru-RU" sz="1400" dirty="0"/>
              <a:t> з </a:t>
            </a:r>
            <a:r>
              <a:rPr lang="ru-RU" sz="1400" dirty="0" err="1"/>
              <a:t>бізнесом</a:t>
            </a:r>
            <a:r>
              <a:rPr lang="ru-RU" sz="1400" dirty="0"/>
              <a:t> (державно-</a:t>
            </a:r>
            <a:r>
              <a:rPr lang="ru-RU" sz="1400" dirty="0" err="1"/>
              <a:t>приватне</a:t>
            </a:r>
            <a:r>
              <a:rPr lang="ru-RU" sz="1400" dirty="0"/>
              <a:t> партнерство). В </a:t>
            </a:r>
            <a:r>
              <a:rPr lang="ru-RU" sz="1400" dirty="0" err="1"/>
              <a:t>результаті</a:t>
            </a:r>
            <a:r>
              <a:rPr lang="ru-RU" sz="1400" dirty="0"/>
              <a:t> </a:t>
            </a:r>
            <a:r>
              <a:rPr lang="ru-RU" sz="1400" dirty="0" err="1"/>
              <a:t>розрахунків</a:t>
            </a:r>
            <a:r>
              <a:rPr lang="ru-RU" sz="1400" dirty="0"/>
              <a:t> по </a:t>
            </a:r>
            <a:r>
              <a:rPr lang="ru-RU" sz="1400" dirty="0" err="1"/>
              <a:t>моделі</a:t>
            </a:r>
            <a:r>
              <a:rPr lang="ru-RU" sz="1400" dirty="0"/>
              <a:t> </a:t>
            </a:r>
            <a:r>
              <a:rPr lang="ru-RU" sz="1400" dirty="0" err="1"/>
              <a:t>визначається</a:t>
            </a:r>
            <a:r>
              <a:rPr lang="ru-RU" sz="1400" dirty="0"/>
              <a:t> </a:t>
            </a:r>
            <a:r>
              <a:rPr lang="ru-RU" sz="1400" dirty="0" err="1"/>
              <a:t>розподіл</a:t>
            </a:r>
            <a:r>
              <a:rPr lang="ru-RU" sz="1400" dirty="0"/>
              <a:t> </a:t>
            </a:r>
            <a:r>
              <a:rPr lang="ru-RU" sz="1400" dirty="0" err="1"/>
              <a:t>виробничих</a:t>
            </a:r>
            <a:r>
              <a:rPr lang="ru-RU" sz="1400" dirty="0"/>
              <a:t> </a:t>
            </a:r>
            <a:r>
              <a:rPr lang="ru-RU" sz="1400" dirty="0" err="1"/>
              <a:t>інвестицій</a:t>
            </a:r>
            <a:r>
              <a:rPr lang="ru-RU" sz="1400" dirty="0"/>
              <a:t> по </a:t>
            </a:r>
            <a:r>
              <a:rPr lang="ru-RU" sz="1400" dirty="0" err="1"/>
              <a:t>галузях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, </a:t>
            </a:r>
            <a:r>
              <a:rPr lang="ru-RU" sz="1400" dirty="0" err="1"/>
              <a:t>максимальний</a:t>
            </a:r>
            <a:r>
              <a:rPr lang="ru-RU" sz="1400" dirty="0"/>
              <a:t> </a:t>
            </a:r>
            <a:r>
              <a:rPr lang="ru-RU" sz="1400" dirty="0" err="1"/>
              <a:t>приріст</a:t>
            </a:r>
            <a:r>
              <a:rPr lang="ru-RU" sz="1400" dirty="0"/>
              <a:t> </a:t>
            </a:r>
            <a:r>
              <a:rPr lang="ru-RU" sz="1400" dirty="0" err="1"/>
              <a:t>реальної</a:t>
            </a:r>
            <a:r>
              <a:rPr lang="ru-RU" sz="1400" dirty="0"/>
              <a:t> </a:t>
            </a:r>
            <a:r>
              <a:rPr lang="ru-RU" sz="1400" dirty="0" err="1"/>
              <a:t>платоспроможності</a:t>
            </a:r>
            <a:r>
              <a:rPr lang="ru-RU" sz="1400" dirty="0"/>
              <a:t> </a:t>
            </a:r>
            <a:r>
              <a:rPr lang="ru-RU" sz="1400" dirty="0" err="1"/>
              <a:t>валюти</a:t>
            </a:r>
            <a:r>
              <a:rPr lang="ru-RU" sz="1400" dirty="0"/>
              <a:t> за </a:t>
            </a:r>
            <a:r>
              <a:rPr lang="ru-RU" sz="1400" dirty="0" err="1"/>
              <a:t>рахунок</a:t>
            </a:r>
            <a:r>
              <a:rPr lang="ru-RU" sz="1400" dirty="0"/>
              <a:t> </a:t>
            </a:r>
            <a:r>
              <a:rPr lang="ru-RU" sz="1400" dirty="0" err="1"/>
              <a:t>оптимізації</a:t>
            </a:r>
            <a:r>
              <a:rPr lang="ru-RU" sz="1400" dirty="0"/>
              <a:t> </a:t>
            </a:r>
            <a:r>
              <a:rPr lang="ru-RU" sz="1400" dirty="0" err="1"/>
              <a:t>структури</a:t>
            </a:r>
            <a:r>
              <a:rPr lang="ru-RU" sz="1400" dirty="0"/>
              <a:t> </a:t>
            </a:r>
            <a:r>
              <a:rPr lang="ru-RU" sz="1400" dirty="0" err="1"/>
              <a:t>кінцевого</a:t>
            </a:r>
            <a:r>
              <a:rPr lang="ru-RU" sz="1400" dirty="0"/>
              <a:t> продукту для </a:t>
            </a:r>
            <a:r>
              <a:rPr lang="ru-RU" sz="1400" dirty="0" err="1"/>
              <a:t>споживчого</a:t>
            </a:r>
            <a:r>
              <a:rPr lang="ru-RU" sz="1400" dirty="0"/>
              <a:t> ринку. </a:t>
            </a:r>
            <a:endParaRPr lang="ru-RU" sz="1400" dirty="0" smtClean="0"/>
          </a:p>
          <a:p>
            <a:r>
              <a:rPr lang="ru-RU" sz="1400" dirty="0" smtClean="0"/>
              <a:t>У </a:t>
            </a:r>
            <a:r>
              <a:rPr lang="ru-RU" sz="1400" dirty="0" err="1"/>
              <a:t>світі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нестримно</a:t>
            </a:r>
            <a:r>
              <a:rPr lang="ru-RU" sz="1400" dirty="0"/>
              <a:t> </a:t>
            </a:r>
            <a:r>
              <a:rPr lang="ru-RU" sz="1400" dirty="0" err="1"/>
              <a:t>змінюється</a:t>
            </a:r>
            <a:r>
              <a:rPr lang="ru-RU" sz="1400" dirty="0"/>
              <a:t>, у </a:t>
            </a:r>
            <a:r>
              <a:rPr lang="ru-RU" sz="1400" dirty="0" err="1"/>
              <a:t>країн</a:t>
            </a:r>
            <a:r>
              <a:rPr lang="ru-RU" sz="1400" dirty="0"/>
              <a:t>, </a:t>
            </a:r>
            <a:r>
              <a:rPr lang="ru-RU" sz="1400" dirty="0" err="1"/>
              <a:t>впроваджувальних</a:t>
            </a:r>
            <a:r>
              <a:rPr lang="ru-RU" sz="1400" dirty="0"/>
              <a:t> </a:t>
            </a:r>
            <a:r>
              <a:rPr lang="ru-RU" sz="1400" dirty="0" err="1"/>
              <a:t>економічну</a:t>
            </a:r>
            <a:r>
              <a:rPr lang="ru-RU" sz="1400" dirty="0"/>
              <a:t> </a:t>
            </a:r>
            <a:r>
              <a:rPr lang="ru-RU" sz="1400" dirty="0" err="1"/>
              <a:t>кібернетичну</a:t>
            </a:r>
            <a:r>
              <a:rPr lang="ru-RU" sz="1400" dirty="0"/>
              <a:t> систему, </a:t>
            </a:r>
            <a:r>
              <a:rPr lang="ru-RU" sz="1400" dirty="0" err="1"/>
              <a:t>з'являється</a:t>
            </a:r>
            <a:r>
              <a:rPr lang="ru-RU" sz="1400" dirty="0"/>
              <a:t> </a:t>
            </a:r>
            <a:r>
              <a:rPr lang="ru-RU" sz="1400" dirty="0" err="1"/>
              <a:t>історичний</a:t>
            </a:r>
            <a:r>
              <a:rPr lang="ru-RU" sz="1400" dirty="0"/>
              <a:t> шанс стати локомотивом нового </a:t>
            </a:r>
            <a:r>
              <a:rPr lang="ru-RU" sz="1400" dirty="0" err="1"/>
              <a:t>поліцентричного</a:t>
            </a:r>
            <a:r>
              <a:rPr lang="ru-RU" sz="1400" dirty="0"/>
              <a:t> </a:t>
            </a:r>
            <a:r>
              <a:rPr lang="ru-RU" sz="1400" dirty="0" err="1"/>
              <a:t>світу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змінює</a:t>
            </a:r>
            <a:r>
              <a:rPr lang="ru-RU" sz="1400" dirty="0"/>
              <a:t> вектор </a:t>
            </a:r>
            <a:r>
              <a:rPr lang="ru-RU" sz="1400" dirty="0" err="1"/>
              <a:t>глобалізації</a:t>
            </a:r>
            <a:r>
              <a:rPr lang="ru-RU" sz="1400" dirty="0"/>
              <a:t> у </a:t>
            </a:r>
            <a:r>
              <a:rPr lang="ru-RU" sz="1400" dirty="0" err="1"/>
              <a:t>напрямі</a:t>
            </a:r>
            <a:r>
              <a:rPr lang="ru-RU" sz="1400" dirty="0"/>
              <a:t> росту </a:t>
            </a:r>
            <a:r>
              <a:rPr lang="ru-RU" sz="1400" dirty="0" err="1"/>
              <a:t>якості</a:t>
            </a:r>
            <a:r>
              <a:rPr lang="ru-RU" sz="1400" dirty="0"/>
              <a:t> </a:t>
            </a:r>
            <a:r>
              <a:rPr lang="ru-RU" sz="1400" dirty="0" err="1"/>
              <a:t>життя</a:t>
            </a:r>
            <a:r>
              <a:rPr lang="ru-RU" sz="1400" dirty="0"/>
              <a:t>, в </a:t>
            </a:r>
            <a:r>
              <a:rPr lang="ru-RU" sz="1400" dirty="0" err="1"/>
              <a:t>т.ч</a:t>
            </a:r>
            <a:r>
              <a:rPr lang="ru-RU" sz="1400" dirty="0"/>
              <a:t>. </a:t>
            </a:r>
            <a:r>
              <a:rPr lang="ru-RU" sz="1400" dirty="0" err="1"/>
              <a:t>гармонійного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особистості</a:t>
            </a:r>
            <a:r>
              <a:rPr lang="ru-RU" sz="1400" dirty="0"/>
              <a:t>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466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5.3. </a:t>
            </a:r>
            <a:r>
              <a:rPr lang="ru-RU" sz="1400" dirty="0"/>
              <a:t>Для </a:t>
            </a:r>
            <a:r>
              <a:rPr lang="ru-RU" sz="1400" dirty="0" err="1"/>
              <a:t>виміру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</a:t>
            </a:r>
            <a:r>
              <a:rPr lang="ru-RU" sz="1400" dirty="0" err="1"/>
              <a:t>розроблена</a:t>
            </a:r>
            <a:r>
              <a:rPr lang="ru-RU" sz="1400" dirty="0"/>
              <a:t> система </a:t>
            </a:r>
            <a:r>
              <a:rPr lang="ru-RU" sz="1400" dirty="0" err="1"/>
              <a:t>індикаторів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характеризує</a:t>
            </a:r>
            <a:r>
              <a:rPr lang="ru-RU" sz="1400" dirty="0"/>
              <a:t> </a:t>
            </a:r>
            <a:r>
              <a:rPr lang="ru-RU" sz="1400" dirty="0" err="1"/>
              <a:t>наступні</a:t>
            </a:r>
            <a:r>
              <a:rPr lang="ru-RU" sz="1400" dirty="0"/>
              <a:t> </a:t>
            </a:r>
            <a:r>
              <a:rPr lang="ru-RU" sz="1400" dirty="0" err="1"/>
              <a:t>напрями</a:t>
            </a:r>
            <a:r>
              <a:rPr lang="ru-RU" sz="1400" dirty="0"/>
              <a:t> : </a:t>
            </a:r>
            <a:r>
              <a:rPr lang="ru-RU" sz="1400" dirty="0" err="1"/>
              <a:t>розвиток</a:t>
            </a:r>
            <a:r>
              <a:rPr lang="ru-RU" sz="1400" dirty="0"/>
              <a:t> </a:t>
            </a:r>
            <a:r>
              <a:rPr lang="ru-RU" sz="1400" dirty="0" err="1"/>
              <a:t>високотехнологічного</a:t>
            </a:r>
            <a:r>
              <a:rPr lang="ru-RU" sz="1400" dirty="0"/>
              <a:t> сектора </a:t>
            </a:r>
            <a:r>
              <a:rPr lang="ru-RU" sz="1400" dirty="0" err="1"/>
              <a:t>економіки</a:t>
            </a:r>
            <a:r>
              <a:rPr lang="ru-RU" sz="1400" dirty="0"/>
              <a:t>,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питома</a:t>
            </a:r>
            <a:r>
              <a:rPr lang="ru-RU" sz="1400" dirty="0"/>
              <a:t> вага в </a:t>
            </a:r>
            <a:r>
              <a:rPr lang="ru-RU" sz="1400" dirty="0" err="1"/>
              <a:t>продукції</a:t>
            </a:r>
            <a:r>
              <a:rPr lang="ru-RU" sz="1400" dirty="0"/>
              <a:t> </a:t>
            </a:r>
            <a:r>
              <a:rPr lang="ru-RU" sz="1400" dirty="0" err="1"/>
              <a:t>оброблювальної</a:t>
            </a:r>
            <a:r>
              <a:rPr lang="ru-RU" sz="1400" dirty="0"/>
              <a:t> </a:t>
            </a:r>
            <a:r>
              <a:rPr lang="ru-RU" sz="1400" dirty="0" err="1"/>
              <a:t>промисловості</a:t>
            </a:r>
            <a:r>
              <a:rPr lang="ru-RU" sz="1400" dirty="0"/>
              <a:t> і </a:t>
            </a:r>
            <a:r>
              <a:rPr lang="ru-RU" sz="1400" dirty="0" err="1"/>
              <a:t>послугах</a:t>
            </a:r>
            <a:r>
              <a:rPr lang="ru-RU" sz="1400" dirty="0"/>
              <a:t>; </a:t>
            </a:r>
            <a:r>
              <a:rPr lang="ru-RU" sz="1400" dirty="0" err="1"/>
              <a:t>інвестиції</a:t>
            </a:r>
            <a:r>
              <a:rPr lang="ru-RU" sz="1400" dirty="0"/>
              <a:t> в </a:t>
            </a:r>
            <a:r>
              <a:rPr lang="ru-RU" sz="1400" dirty="0" err="1"/>
              <a:t>наукові</a:t>
            </a:r>
            <a:r>
              <a:rPr lang="ru-RU" sz="1400" dirty="0"/>
              <a:t> </a:t>
            </a:r>
            <a:r>
              <a:rPr lang="ru-RU" sz="1400" dirty="0" err="1"/>
              <a:t>розробки</a:t>
            </a:r>
            <a:r>
              <a:rPr lang="ru-RU" sz="1400" dirty="0"/>
              <a:t>, </a:t>
            </a:r>
            <a:r>
              <a:rPr lang="ru-RU" sz="1400" dirty="0" err="1"/>
              <a:t>розробку</a:t>
            </a:r>
            <a:r>
              <a:rPr lang="ru-RU" sz="1400" dirty="0"/>
              <a:t> </a:t>
            </a:r>
            <a:r>
              <a:rPr lang="ru-RU" sz="1400" dirty="0" err="1"/>
              <a:t>програмного</a:t>
            </a:r>
            <a:r>
              <a:rPr lang="ru-RU" sz="1400" dirty="0"/>
              <a:t> </a:t>
            </a:r>
            <a:r>
              <a:rPr lang="ru-RU" sz="1400" dirty="0" err="1"/>
              <a:t>забезпечення</a:t>
            </a:r>
            <a:r>
              <a:rPr lang="ru-RU" sz="1400" dirty="0"/>
              <a:t>, </a:t>
            </a:r>
            <a:r>
              <a:rPr lang="ru-RU" sz="1400" dirty="0" err="1"/>
              <a:t>витрати</a:t>
            </a:r>
            <a:r>
              <a:rPr lang="ru-RU" sz="1400" dirty="0"/>
              <a:t> на </a:t>
            </a:r>
            <a:r>
              <a:rPr lang="ru-RU" sz="1400" dirty="0" err="1"/>
              <a:t>освіту</a:t>
            </a:r>
            <a:r>
              <a:rPr lang="ru-RU" sz="1400" dirty="0"/>
              <a:t> і </a:t>
            </a:r>
            <a:r>
              <a:rPr lang="ru-RU" sz="1400" dirty="0" err="1"/>
              <a:t>додаткову</a:t>
            </a:r>
            <a:r>
              <a:rPr lang="ru-RU" sz="1400" dirty="0"/>
              <a:t> </a:t>
            </a:r>
            <a:r>
              <a:rPr lang="ru-RU" sz="1400" dirty="0" err="1"/>
              <a:t>перепідготовку</a:t>
            </a:r>
            <a:r>
              <a:rPr lang="ru-RU" sz="1400" dirty="0"/>
              <a:t>; </a:t>
            </a:r>
            <a:r>
              <a:rPr lang="ru-RU" sz="1400" dirty="0" err="1"/>
              <a:t>розробка</a:t>
            </a:r>
            <a:r>
              <a:rPr lang="ru-RU" sz="1400" dirty="0"/>
              <a:t> і </a:t>
            </a:r>
            <a:r>
              <a:rPr lang="ru-RU" sz="1400" dirty="0" err="1"/>
              <a:t>випуск</a:t>
            </a:r>
            <a:r>
              <a:rPr lang="ru-RU" sz="1400" dirty="0"/>
              <a:t> </a:t>
            </a:r>
            <a:r>
              <a:rPr lang="ru-RU" sz="1400" dirty="0" err="1"/>
              <a:t>інформаційно-комунікаційного</a:t>
            </a:r>
            <a:r>
              <a:rPr lang="ru-RU" sz="1400" dirty="0"/>
              <a:t> </a:t>
            </a:r>
            <a:r>
              <a:rPr lang="ru-RU" sz="1400" dirty="0" err="1"/>
              <a:t>устаткування</a:t>
            </a:r>
            <a:r>
              <a:rPr lang="ru-RU" sz="1400" dirty="0"/>
              <a:t>; </a:t>
            </a:r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ru-RU" sz="1400" dirty="0" err="1"/>
              <a:t>робочих</a:t>
            </a:r>
            <a:r>
              <a:rPr lang="ru-RU" sz="1400" dirty="0"/>
              <a:t> </a:t>
            </a:r>
            <a:r>
              <a:rPr lang="ru-RU" sz="1400" dirty="0" err="1"/>
              <a:t>місць</a:t>
            </a:r>
            <a:r>
              <a:rPr lang="ru-RU" sz="1400" dirty="0"/>
              <a:t> у </a:t>
            </a:r>
            <a:r>
              <a:rPr lang="ru-RU" sz="1400" dirty="0" err="1"/>
              <a:t>сфері</a:t>
            </a:r>
            <a:r>
              <a:rPr lang="ru-RU" sz="1400" dirty="0"/>
              <a:t> науки і </a:t>
            </a:r>
            <a:r>
              <a:rPr lang="ru-RU" sz="1400" dirty="0" err="1"/>
              <a:t>високих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; </a:t>
            </a:r>
            <a:r>
              <a:rPr lang="ru-RU" sz="1400" dirty="0" err="1"/>
              <a:t>показники</a:t>
            </a:r>
            <a:r>
              <a:rPr lang="ru-RU" sz="1400" dirty="0"/>
              <a:t> </a:t>
            </a:r>
            <a:r>
              <a:rPr lang="ru-RU" sz="1400" dirty="0" err="1"/>
              <a:t>кооперації</a:t>
            </a:r>
            <a:r>
              <a:rPr lang="ru-RU" sz="1400" dirty="0"/>
              <a:t> </a:t>
            </a: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 err="1"/>
              <a:t>корпораціями</a:t>
            </a:r>
            <a:r>
              <a:rPr lang="ru-RU" sz="1400" dirty="0"/>
              <a:t>, </a:t>
            </a:r>
            <a:r>
              <a:rPr lang="ru-RU" sz="1400" dirty="0" err="1"/>
              <a:t>венчурними</a:t>
            </a:r>
            <a:r>
              <a:rPr lang="ru-RU" sz="1400" dirty="0"/>
              <a:t> </a:t>
            </a:r>
            <a:r>
              <a:rPr lang="ru-RU" sz="1400" dirty="0" err="1"/>
              <a:t>фірмами</a:t>
            </a:r>
            <a:r>
              <a:rPr lang="ru-RU" sz="1400" dirty="0"/>
              <a:t>, </a:t>
            </a:r>
            <a:r>
              <a:rPr lang="ru-RU" sz="1400" dirty="0" err="1"/>
              <a:t>університетами</a:t>
            </a:r>
            <a:r>
              <a:rPr lang="ru-RU" sz="1400" dirty="0"/>
              <a:t> і </a:t>
            </a:r>
            <a:r>
              <a:rPr lang="ru-RU" sz="1400" dirty="0" err="1"/>
              <a:t>науково-дослідними</a:t>
            </a:r>
            <a:r>
              <a:rPr lang="ru-RU" sz="1400" dirty="0"/>
              <a:t> </a:t>
            </a:r>
            <a:r>
              <a:rPr lang="ru-RU" sz="1400" dirty="0" err="1"/>
              <a:t>організаціями</a:t>
            </a:r>
            <a:r>
              <a:rPr lang="ru-RU" sz="1400" dirty="0"/>
              <a:t>; </a:t>
            </a:r>
            <a:r>
              <a:rPr lang="ru-RU" sz="1400" dirty="0" err="1"/>
              <a:t>міжнародні</a:t>
            </a:r>
            <a:r>
              <a:rPr lang="ru-RU" sz="1400" dirty="0"/>
              <a:t> потоки </a:t>
            </a:r>
            <a:r>
              <a:rPr lang="ru-RU" sz="1400" dirty="0" err="1"/>
              <a:t>знань</a:t>
            </a:r>
            <a:r>
              <a:rPr lang="ru-RU" sz="1400" dirty="0"/>
              <a:t>, </a:t>
            </a:r>
            <a:r>
              <a:rPr lang="ru-RU" sz="1400" dirty="0" err="1"/>
              <a:t>міжнародна</a:t>
            </a:r>
            <a:r>
              <a:rPr lang="ru-RU" sz="1400" dirty="0"/>
              <a:t> </a:t>
            </a:r>
            <a:r>
              <a:rPr lang="ru-RU" sz="1400" dirty="0" err="1"/>
              <a:t>співпраця</a:t>
            </a:r>
            <a:r>
              <a:rPr lang="ru-RU" sz="1400" dirty="0"/>
              <a:t> в </a:t>
            </a:r>
            <a:r>
              <a:rPr lang="ru-RU" sz="1400" dirty="0" err="1"/>
              <a:t>галузі</a:t>
            </a:r>
            <a:r>
              <a:rPr lang="ru-RU" sz="1400" dirty="0"/>
              <a:t> науки і </a:t>
            </a:r>
            <a:r>
              <a:rPr lang="ru-RU" sz="1400" dirty="0" err="1"/>
              <a:t>інновацій</a:t>
            </a:r>
            <a:r>
              <a:rPr lang="ru-RU" sz="1400" dirty="0"/>
              <a:t>; </a:t>
            </a:r>
            <a:r>
              <a:rPr lang="ru-RU" sz="1400" dirty="0" err="1"/>
              <a:t>мобільність</a:t>
            </a:r>
            <a:r>
              <a:rPr lang="ru-RU" sz="1400" dirty="0"/>
              <a:t> </a:t>
            </a:r>
            <a:r>
              <a:rPr lang="ru-RU" sz="1400" dirty="0" err="1"/>
              <a:t>учених</a:t>
            </a:r>
            <a:r>
              <a:rPr lang="ru-RU" sz="1400" dirty="0"/>
              <a:t>, </a:t>
            </a:r>
            <a:r>
              <a:rPr lang="ru-RU" sz="1400" dirty="0" err="1"/>
              <a:t>інженерів</a:t>
            </a:r>
            <a:r>
              <a:rPr lang="ru-RU" sz="1400" dirty="0"/>
              <a:t>, </a:t>
            </a:r>
            <a:r>
              <a:rPr lang="ru-RU" sz="1400" dirty="0" err="1"/>
              <a:t>студентів</a:t>
            </a:r>
            <a:r>
              <a:rPr lang="ru-RU" sz="1400" dirty="0"/>
              <a:t>; </a:t>
            </a:r>
            <a:r>
              <a:rPr lang="ru-RU" sz="1400" dirty="0" err="1"/>
              <a:t>динаміка</a:t>
            </a:r>
            <a:r>
              <a:rPr lang="ru-RU" sz="1400" dirty="0"/>
              <a:t> </a:t>
            </a:r>
            <a:r>
              <a:rPr lang="ru-RU" sz="1400" dirty="0" err="1"/>
              <a:t>поширення</a:t>
            </a:r>
            <a:r>
              <a:rPr lang="ru-RU" sz="1400" dirty="0"/>
              <a:t> </a:t>
            </a:r>
            <a:r>
              <a:rPr lang="ru-RU" sz="1400" dirty="0" err="1"/>
              <a:t>Інтернету</a:t>
            </a:r>
            <a:r>
              <a:rPr lang="ru-RU" sz="1400" dirty="0"/>
              <a:t>; доля </a:t>
            </a:r>
            <a:r>
              <a:rPr lang="ru-RU" sz="1400" dirty="0" err="1"/>
              <a:t>високотехнологічної</a:t>
            </a:r>
            <a:r>
              <a:rPr lang="ru-RU" sz="1400" dirty="0"/>
              <a:t> </a:t>
            </a:r>
            <a:r>
              <a:rPr lang="ru-RU" sz="1400" dirty="0" err="1"/>
              <a:t>продукції</a:t>
            </a:r>
            <a:r>
              <a:rPr lang="ru-RU" sz="1400" dirty="0"/>
              <a:t> в </a:t>
            </a:r>
            <a:r>
              <a:rPr lang="ru-RU" sz="1400" dirty="0" err="1"/>
              <a:t>міжнародній</a:t>
            </a:r>
            <a:r>
              <a:rPr lang="ru-RU" sz="1400" dirty="0"/>
              <a:t> </a:t>
            </a:r>
            <a:r>
              <a:rPr lang="ru-RU" sz="1400" dirty="0" err="1" smtClean="0"/>
              <a:t>торгівлі</a:t>
            </a:r>
            <a:r>
              <a:rPr lang="ru-RU" sz="1400" dirty="0" smtClean="0"/>
              <a:t>.</a:t>
            </a:r>
          </a:p>
          <a:p>
            <a:r>
              <a:rPr lang="ru-RU" sz="1400" dirty="0" err="1" smtClean="0"/>
              <a:t>Універсальність</a:t>
            </a:r>
            <a:r>
              <a:rPr lang="ru-RU" sz="1400" dirty="0" smtClean="0"/>
              <a:t> </a:t>
            </a:r>
            <a:r>
              <a:rPr lang="ru-RU" sz="1400" dirty="0" err="1"/>
              <a:t>дії</a:t>
            </a:r>
            <a:r>
              <a:rPr lang="ru-RU" sz="1400" dirty="0"/>
              <a:t> </a:t>
            </a:r>
            <a:r>
              <a:rPr lang="ru-RU" sz="1400" dirty="0" err="1"/>
              <a:t>зростаючих</a:t>
            </a:r>
            <a:r>
              <a:rPr lang="ru-RU" sz="1400" dirty="0"/>
              <a:t> </a:t>
            </a:r>
            <a:r>
              <a:rPr lang="ru-RU" sz="1400" dirty="0" err="1"/>
              <a:t>потоків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на </a:t>
            </a:r>
            <a:r>
              <a:rPr lang="ru-RU" sz="1400" dirty="0" err="1"/>
              <a:t>розвиток</a:t>
            </a:r>
            <a:r>
              <a:rPr lang="ru-RU" sz="1400" dirty="0"/>
              <a:t> </a:t>
            </a:r>
            <a:r>
              <a:rPr lang="ru-RU" sz="1400" dirty="0" err="1"/>
              <a:t>суспільства</a:t>
            </a:r>
            <a:r>
              <a:rPr lang="ru-RU" sz="1400" dirty="0"/>
              <a:t> і </a:t>
            </a:r>
            <a:r>
              <a:rPr lang="ru-RU" sz="1400" dirty="0" err="1"/>
              <a:t>економіки</a:t>
            </a:r>
            <a:r>
              <a:rPr lang="ru-RU" sz="1400" dirty="0"/>
              <a:t> дозволили </a:t>
            </a:r>
            <a:r>
              <a:rPr lang="ru-RU" sz="1400" dirty="0" err="1"/>
              <a:t>говорити</a:t>
            </a:r>
            <a:r>
              <a:rPr lang="ru-RU" sz="1400" dirty="0"/>
              <a:t> про них як про </a:t>
            </a:r>
            <a:r>
              <a:rPr lang="ru-RU" sz="1400" dirty="0" err="1"/>
              <a:t>провідний</a:t>
            </a:r>
            <a:r>
              <a:rPr lang="ru-RU" sz="1400" dirty="0"/>
              <a:t> ресурс </a:t>
            </a:r>
            <a:r>
              <a:rPr lang="ru-RU" sz="1400" dirty="0" err="1"/>
              <a:t>економічного</a:t>
            </a:r>
            <a:r>
              <a:rPr lang="ru-RU" sz="1400" dirty="0"/>
              <a:t> </a:t>
            </a:r>
            <a:r>
              <a:rPr lang="ru-RU" sz="1400" dirty="0" err="1"/>
              <a:t>зростання</a:t>
            </a:r>
            <a:r>
              <a:rPr lang="ru-RU" sz="1400" dirty="0"/>
              <a:t> </a:t>
            </a:r>
            <a:r>
              <a:rPr lang="ru-RU" sz="1400" dirty="0" err="1"/>
              <a:t>сучасного</a:t>
            </a:r>
            <a:r>
              <a:rPr lang="ru-RU" sz="1400" dirty="0"/>
              <a:t> </a:t>
            </a:r>
            <a:r>
              <a:rPr lang="ru-RU" sz="1400" dirty="0" err="1"/>
              <a:t>суспільства</a:t>
            </a:r>
            <a:r>
              <a:rPr lang="ru-RU" sz="1400" dirty="0"/>
              <a:t>. </a:t>
            </a:r>
            <a:r>
              <a:rPr lang="ru-RU" sz="1400" dirty="0" err="1"/>
              <a:t>Експерти</a:t>
            </a:r>
            <a:r>
              <a:rPr lang="ru-RU" sz="1400" dirty="0"/>
              <a:t> </a:t>
            </a:r>
            <a:r>
              <a:rPr lang="ru-RU" sz="1400" dirty="0" err="1"/>
              <a:t>характеризують</a:t>
            </a:r>
            <a:r>
              <a:rPr lang="ru-RU" sz="1400" dirty="0"/>
              <a:t> </a:t>
            </a:r>
            <a:r>
              <a:rPr lang="ru-RU" sz="1400" dirty="0" err="1"/>
              <a:t>цю</a:t>
            </a:r>
            <a:r>
              <a:rPr lang="ru-RU" sz="1400" dirty="0"/>
              <a:t> </a:t>
            </a:r>
            <a:r>
              <a:rPr lang="ru-RU" sz="1400" dirty="0" err="1"/>
              <a:t>ситуацію</a:t>
            </a:r>
            <a:r>
              <a:rPr lang="ru-RU" sz="1400" dirty="0"/>
              <a:t> </a:t>
            </a:r>
            <a:r>
              <a:rPr lang="ru-RU" sz="1400" dirty="0" err="1"/>
              <a:t>змінами</a:t>
            </a:r>
            <a:r>
              <a:rPr lang="ru-RU" sz="1400" dirty="0"/>
              <a:t> в </a:t>
            </a:r>
            <a:r>
              <a:rPr lang="ru-RU" sz="1400" dirty="0" err="1"/>
              <a:t>економічних</a:t>
            </a:r>
            <a:r>
              <a:rPr lang="ru-RU" sz="1400" dirty="0"/>
              <a:t> </a:t>
            </a:r>
            <a:r>
              <a:rPr lang="ru-RU" sz="1400" dirty="0" err="1"/>
              <a:t>стосунках</a:t>
            </a:r>
            <a:r>
              <a:rPr lang="ru-RU" sz="1400" dirty="0"/>
              <a:t> і </a:t>
            </a:r>
            <a:r>
              <a:rPr lang="ru-RU" sz="1400" dirty="0" err="1"/>
              <a:t>формуванням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, </a:t>
            </a:r>
            <a:r>
              <a:rPr lang="ru-RU" sz="1400" dirty="0" err="1"/>
              <a:t>вказуючи</a:t>
            </a:r>
            <a:r>
              <a:rPr lang="ru-RU" sz="1400" dirty="0"/>
              <a:t> на </a:t>
            </a:r>
            <a:r>
              <a:rPr lang="ru-RU" sz="1400" dirty="0" err="1"/>
              <a:t>необхідність</a:t>
            </a:r>
            <a:r>
              <a:rPr lang="ru-RU" sz="1400" dirty="0"/>
              <a:t> </a:t>
            </a:r>
            <a:r>
              <a:rPr lang="ru-RU" sz="1400" dirty="0" err="1"/>
              <a:t>пошуку</a:t>
            </a:r>
            <a:r>
              <a:rPr lang="ru-RU" sz="1400" dirty="0"/>
              <a:t> </a:t>
            </a:r>
            <a:r>
              <a:rPr lang="ru-RU" sz="1400" dirty="0" err="1"/>
              <a:t>нових</a:t>
            </a:r>
            <a:r>
              <a:rPr lang="ru-RU" sz="1400" dirty="0"/>
              <a:t> </a:t>
            </a:r>
            <a:r>
              <a:rPr lang="ru-RU" sz="1400" dirty="0" err="1"/>
              <a:t>підходів</a:t>
            </a:r>
            <a:r>
              <a:rPr lang="ru-RU" sz="1400" dirty="0"/>
              <a:t> до </a:t>
            </a:r>
            <a:r>
              <a:rPr lang="ru-RU" sz="1400" dirty="0" err="1"/>
              <a:t>рішення</a:t>
            </a:r>
            <a:r>
              <a:rPr lang="ru-RU" sz="1400" dirty="0"/>
              <a:t> проблем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dirty="0"/>
              <a:t>У </a:t>
            </a:r>
            <a:r>
              <a:rPr lang="ru-RU" sz="1400" dirty="0" err="1"/>
              <a:t>загальних</a:t>
            </a:r>
            <a:r>
              <a:rPr lang="ru-RU" sz="1400" dirty="0"/>
              <a:t> рисах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виділити</a:t>
            </a:r>
            <a:r>
              <a:rPr lang="ru-RU" sz="1400" dirty="0"/>
              <a:t> </a:t>
            </a:r>
            <a:r>
              <a:rPr lang="ru-RU" sz="1400" dirty="0" err="1"/>
              <a:t>чотири</a:t>
            </a:r>
            <a:r>
              <a:rPr lang="ru-RU" sz="1400" dirty="0"/>
              <a:t> </a:t>
            </a:r>
            <a:r>
              <a:rPr lang="ru-RU" sz="1400" dirty="0" err="1"/>
              <a:t>критерії</a:t>
            </a:r>
            <a:r>
              <a:rPr lang="ru-RU" sz="1400" dirty="0"/>
              <a:t> </a:t>
            </a:r>
            <a:r>
              <a:rPr lang="ru-RU" sz="1400" dirty="0" err="1"/>
              <a:t>аналізу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, в тому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іншому</a:t>
            </a:r>
            <a:r>
              <a:rPr lang="ru-RU" sz="1400" dirty="0"/>
              <a:t> </a:t>
            </a:r>
            <a:r>
              <a:rPr lang="ru-RU" sz="1400" dirty="0" err="1"/>
              <a:t>ступені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розглядаються</a:t>
            </a:r>
            <a:r>
              <a:rPr lang="ru-RU" sz="1400" dirty="0"/>
              <a:t> </a:t>
            </a:r>
            <a:r>
              <a:rPr lang="ru-RU" sz="1400" dirty="0" err="1"/>
              <a:t>різними</a:t>
            </a:r>
            <a:r>
              <a:rPr lang="ru-RU" sz="1400" dirty="0"/>
              <a:t> </a:t>
            </a:r>
            <a:r>
              <a:rPr lang="ru-RU" sz="1400" dirty="0" err="1"/>
              <a:t>дослідниками</a:t>
            </a:r>
            <a:r>
              <a:rPr lang="ru-RU" sz="1400" dirty="0"/>
              <a:t>: </a:t>
            </a:r>
            <a:r>
              <a:rPr lang="ru-RU" sz="1400" dirty="0" err="1"/>
              <a:t>критерій</a:t>
            </a:r>
            <a:r>
              <a:rPr lang="ru-RU" sz="1400" dirty="0"/>
              <a:t>, </a:t>
            </a:r>
            <a:r>
              <a:rPr lang="ru-RU" sz="1400" dirty="0" err="1"/>
              <a:t>пов'язаний</a:t>
            </a:r>
            <a:r>
              <a:rPr lang="ru-RU" sz="1400" dirty="0"/>
              <a:t> з сферою </a:t>
            </a:r>
            <a:r>
              <a:rPr lang="ru-RU" sz="1400" dirty="0" err="1"/>
              <a:t>зайнятості</a:t>
            </a:r>
            <a:r>
              <a:rPr lang="ru-RU" sz="1400" dirty="0"/>
              <a:t>; </a:t>
            </a:r>
            <a:r>
              <a:rPr lang="ru-RU" sz="1400" dirty="0" err="1"/>
              <a:t>просторовий</a:t>
            </a:r>
            <a:r>
              <a:rPr lang="ru-RU" sz="1400" dirty="0"/>
              <a:t> </a:t>
            </a:r>
            <a:r>
              <a:rPr lang="ru-RU" sz="1400" dirty="0" err="1"/>
              <a:t>критерій</a:t>
            </a:r>
            <a:r>
              <a:rPr lang="ru-RU" sz="1400" dirty="0"/>
              <a:t>; </a:t>
            </a:r>
            <a:r>
              <a:rPr lang="ru-RU" sz="1400" dirty="0" err="1"/>
              <a:t>технологічний</a:t>
            </a:r>
            <a:r>
              <a:rPr lang="ru-RU" sz="1400" dirty="0"/>
              <a:t>; і, </a:t>
            </a:r>
            <a:r>
              <a:rPr lang="ru-RU" sz="1400" dirty="0" err="1"/>
              <a:t>власне</a:t>
            </a:r>
            <a:r>
              <a:rPr lang="ru-RU" sz="1400" dirty="0"/>
              <a:t>, </a:t>
            </a:r>
            <a:r>
              <a:rPr lang="ru-RU" sz="1400" dirty="0" err="1"/>
              <a:t>економічний</a:t>
            </a:r>
            <a:r>
              <a:rPr lang="ru-RU" sz="1400" dirty="0"/>
              <a:t>. При </a:t>
            </a:r>
            <a:r>
              <a:rPr lang="ru-RU" sz="1400" dirty="0" err="1"/>
              <a:t>цьому</a:t>
            </a:r>
            <a:r>
              <a:rPr lang="ru-RU" sz="1400" dirty="0"/>
              <a:t> </a:t>
            </a:r>
            <a:r>
              <a:rPr lang="ru-RU" sz="1400" dirty="0" err="1"/>
              <a:t>можливі</a:t>
            </a:r>
            <a:r>
              <a:rPr lang="ru-RU" sz="1400" dirty="0"/>
              <a:t> </a:t>
            </a:r>
            <a:r>
              <a:rPr lang="ru-RU" sz="1400" dirty="0" err="1"/>
              <a:t>доповнюючі</a:t>
            </a:r>
            <a:r>
              <a:rPr lang="ru-RU" sz="1400" dirty="0"/>
              <a:t> один одного </a:t>
            </a:r>
            <a:r>
              <a:rPr lang="ru-RU" sz="1400" dirty="0" err="1"/>
              <a:t>критерії</a:t>
            </a:r>
            <a:r>
              <a:rPr lang="ru-RU" sz="1400" dirty="0"/>
              <a:t>, </a:t>
            </a:r>
            <a:r>
              <a:rPr lang="ru-RU" sz="1400" dirty="0" err="1"/>
              <a:t>хоча</a:t>
            </a:r>
            <a:r>
              <a:rPr lang="ru-RU" sz="1400" dirty="0"/>
              <a:t> частенько </a:t>
            </a:r>
            <a:r>
              <a:rPr lang="ru-RU" sz="1400" dirty="0" err="1"/>
              <a:t>дослідники</a:t>
            </a:r>
            <a:r>
              <a:rPr lang="ru-RU" sz="1400" dirty="0"/>
              <a:t> </a:t>
            </a:r>
            <a:r>
              <a:rPr lang="ru-RU" sz="1400" dirty="0" err="1"/>
              <a:t>виносять</a:t>
            </a:r>
            <a:r>
              <a:rPr lang="ru-RU" sz="1400" dirty="0"/>
              <a:t> на перший план те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інше</a:t>
            </a:r>
            <a:r>
              <a:rPr lang="ru-RU" sz="1400" dirty="0"/>
              <a:t> </a:t>
            </a:r>
            <a:r>
              <a:rPr lang="ru-RU" sz="1400" dirty="0" err="1"/>
              <a:t>визначення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відповідає</a:t>
            </a:r>
            <a:r>
              <a:rPr lang="ru-RU" sz="1400" dirty="0"/>
              <a:t> </a:t>
            </a:r>
            <a:r>
              <a:rPr lang="ru-RU" sz="1400" dirty="0" err="1"/>
              <a:t>власним</a:t>
            </a:r>
            <a:r>
              <a:rPr lang="ru-RU" sz="1400" dirty="0"/>
              <a:t> </a:t>
            </a:r>
            <a:r>
              <a:rPr lang="ru-RU" sz="1400" dirty="0" err="1"/>
              <a:t>представленням</a:t>
            </a:r>
            <a:r>
              <a:rPr lang="ru-RU" sz="1400" dirty="0"/>
              <a:t>. </a:t>
            </a:r>
            <a:r>
              <a:rPr lang="ru-RU" sz="1400" dirty="0" err="1"/>
              <a:t>Проте</a:t>
            </a:r>
            <a:r>
              <a:rPr lang="ru-RU" sz="1400" dirty="0"/>
              <a:t> основою </a:t>
            </a:r>
            <a:r>
              <a:rPr lang="ru-RU" sz="1400" dirty="0" err="1"/>
              <a:t>більшості</a:t>
            </a:r>
            <a:r>
              <a:rPr lang="ru-RU" sz="1400" dirty="0"/>
              <a:t> </a:t>
            </a:r>
            <a:r>
              <a:rPr lang="ru-RU" sz="1400" dirty="0" err="1"/>
              <a:t>визначень</a:t>
            </a:r>
            <a:r>
              <a:rPr lang="ru-RU" sz="1400" dirty="0"/>
              <a:t> є </a:t>
            </a:r>
            <a:r>
              <a:rPr lang="ru-RU" sz="1400" dirty="0" err="1"/>
              <a:t>переконання</a:t>
            </a:r>
            <a:r>
              <a:rPr lang="ru-RU" sz="1400" dirty="0"/>
              <a:t> в тому,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кількісні</a:t>
            </a:r>
            <a:r>
              <a:rPr lang="ru-RU" sz="1400" dirty="0"/>
              <a:t> </a:t>
            </a:r>
            <a:r>
              <a:rPr lang="ru-RU" sz="1400" dirty="0" err="1"/>
              <a:t>зміни</a:t>
            </a:r>
            <a:r>
              <a:rPr lang="ru-RU" sz="1400" dirty="0"/>
              <a:t> у </a:t>
            </a:r>
            <a:r>
              <a:rPr lang="ru-RU" sz="1400" dirty="0" err="1"/>
              <a:t>сфері</a:t>
            </a:r>
            <a:r>
              <a:rPr lang="ru-RU" sz="1400" dirty="0"/>
              <a:t> </a:t>
            </a:r>
            <a:r>
              <a:rPr lang="ru-RU" sz="1400" dirty="0" err="1"/>
              <a:t>обробки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привели до </a:t>
            </a:r>
            <a:r>
              <a:rPr lang="ru-RU" sz="1400" dirty="0" err="1"/>
              <a:t>виникнення</a:t>
            </a:r>
            <a:r>
              <a:rPr lang="ru-RU" sz="1400" dirty="0"/>
              <a:t> </a:t>
            </a:r>
            <a:r>
              <a:rPr lang="ru-RU" sz="1400" dirty="0" err="1"/>
              <a:t>якісно</a:t>
            </a:r>
            <a:r>
              <a:rPr lang="ru-RU" sz="1400" dirty="0"/>
              <a:t> </a:t>
            </a:r>
            <a:r>
              <a:rPr lang="ru-RU" sz="1400" dirty="0" err="1"/>
              <a:t>нових</a:t>
            </a:r>
            <a:r>
              <a:rPr lang="ru-RU" sz="1400" dirty="0"/>
              <a:t> </a:t>
            </a:r>
            <a:r>
              <a:rPr lang="ru-RU" sz="1400" dirty="0" err="1"/>
              <a:t>соціально-економічних</a:t>
            </a:r>
            <a:r>
              <a:rPr lang="ru-RU" sz="1400" dirty="0"/>
              <a:t> </a:t>
            </a:r>
            <a:r>
              <a:rPr lang="ru-RU" sz="1400" dirty="0" err="1"/>
              <a:t>стосунків</a:t>
            </a:r>
            <a:r>
              <a:rPr lang="ru-RU" sz="1400" dirty="0"/>
              <a:t>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00568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ru-RU" sz="1400" dirty="0" err="1"/>
              <a:t>Критерій</a:t>
            </a:r>
            <a:r>
              <a:rPr lang="ru-RU" sz="1400" dirty="0"/>
              <a:t>, </a:t>
            </a:r>
            <a:r>
              <a:rPr lang="ru-RU" sz="1400" dirty="0" err="1"/>
              <a:t>пов'язаний</a:t>
            </a:r>
            <a:r>
              <a:rPr lang="ru-RU" sz="1400" dirty="0"/>
              <a:t> з сферою </a:t>
            </a:r>
            <a:r>
              <a:rPr lang="ru-RU" sz="1400" dirty="0" err="1"/>
              <a:t>зайнятості</a:t>
            </a:r>
            <a:r>
              <a:rPr lang="ru-RU" sz="1400" dirty="0"/>
              <a:t>: </a:t>
            </a:r>
            <a:r>
              <a:rPr lang="ru-RU" sz="1400" dirty="0" err="1"/>
              <a:t>Цей</a:t>
            </a:r>
            <a:r>
              <a:rPr lang="ru-RU" sz="1400" dirty="0"/>
              <a:t> </a:t>
            </a:r>
            <a:r>
              <a:rPr lang="ru-RU" sz="1400" dirty="0" err="1"/>
              <a:t>підхід</a:t>
            </a:r>
            <a:r>
              <a:rPr lang="ru-RU" sz="1400" dirty="0"/>
              <a:t> </a:t>
            </a:r>
            <a:r>
              <a:rPr lang="ru-RU" sz="1400" dirty="0" err="1"/>
              <a:t>тісно</a:t>
            </a:r>
            <a:r>
              <a:rPr lang="ru-RU" sz="1400" dirty="0"/>
              <a:t> </a:t>
            </a:r>
            <a:r>
              <a:rPr lang="ru-RU" sz="1400" dirty="0" err="1"/>
              <a:t>зв'язується</a:t>
            </a:r>
            <a:r>
              <a:rPr lang="ru-RU" sz="1400" dirty="0"/>
              <a:t> з роботами Д. Белла, Ч. </a:t>
            </a:r>
            <a:r>
              <a:rPr lang="ru-RU" sz="1400" dirty="0" err="1"/>
              <a:t>Лідбітера</a:t>
            </a:r>
            <a:r>
              <a:rPr lang="ru-RU" sz="1400" dirty="0"/>
              <a:t>, П. </a:t>
            </a:r>
            <a:r>
              <a:rPr lang="ru-RU" sz="1400" dirty="0" err="1"/>
              <a:t>Друкера</a:t>
            </a:r>
            <a:r>
              <a:rPr lang="ru-RU" sz="1400" dirty="0"/>
              <a:t>, в </a:t>
            </a:r>
            <a:r>
              <a:rPr lang="ru-RU" sz="1400" dirty="0" err="1"/>
              <a:t>яких</a:t>
            </a:r>
            <a:r>
              <a:rPr lang="ru-RU" sz="1400" dirty="0"/>
              <a:t> </a:t>
            </a:r>
            <a:r>
              <a:rPr lang="ru-RU" sz="1400" dirty="0" err="1"/>
              <a:t>розглядаються</a:t>
            </a:r>
            <a:r>
              <a:rPr lang="ru-RU" sz="1400" dirty="0"/>
              <a:t> структура </a:t>
            </a:r>
            <a:r>
              <a:rPr lang="ru-RU" sz="1400" dirty="0" err="1"/>
              <a:t>зайнятості</a:t>
            </a:r>
            <a:r>
              <a:rPr lang="ru-RU" sz="1400" dirty="0"/>
              <a:t> </a:t>
            </a:r>
            <a:r>
              <a:rPr lang="ru-RU" sz="1400" dirty="0" err="1"/>
              <a:t>населення</a:t>
            </a:r>
            <a:r>
              <a:rPr lang="ru-RU" sz="1400" dirty="0"/>
              <a:t> і </a:t>
            </a:r>
            <a:r>
              <a:rPr lang="ru-RU" sz="1400" dirty="0" err="1"/>
              <a:t>моделі</a:t>
            </a:r>
            <a:r>
              <a:rPr lang="ru-RU" sz="1400" dirty="0"/>
              <a:t> </a:t>
            </a:r>
            <a:r>
              <a:rPr lang="ru-RU" sz="1400" dirty="0" err="1"/>
              <a:t>спостережуваних</a:t>
            </a:r>
            <a:r>
              <a:rPr lang="ru-RU" sz="1400" dirty="0"/>
              <a:t> </a:t>
            </a:r>
            <a:r>
              <a:rPr lang="ru-RU" sz="1400" dirty="0" err="1"/>
              <a:t>змін</a:t>
            </a:r>
            <a:r>
              <a:rPr lang="ru-RU" sz="1400" dirty="0"/>
              <a:t>. </a:t>
            </a:r>
            <a:r>
              <a:rPr lang="ru-RU" sz="1400" dirty="0" err="1"/>
              <a:t>Трансформація</a:t>
            </a:r>
            <a:r>
              <a:rPr lang="ru-RU" sz="1400" dirty="0"/>
              <a:t> </a:t>
            </a:r>
            <a:r>
              <a:rPr lang="ru-RU" sz="1400" dirty="0" err="1"/>
              <a:t>соціально-економічних</a:t>
            </a:r>
            <a:r>
              <a:rPr lang="ru-RU" sz="1400" dirty="0"/>
              <a:t> </a:t>
            </a:r>
            <a:r>
              <a:rPr lang="ru-RU" sz="1400" dirty="0" err="1"/>
              <a:t>стосунків</a:t>
            </a:r>
            <a:r>
              <a:rPr lang="ru-RU" sz="1400" dirty="0"/>
              <a:t> </a:t>
            </a:r>
            <a:r>
              <a:rPr lang="ru-RU" sz="1400" dirty="0" err="1"/>
              <a:t>відбувається</a:t>
            </a:r>
            <a:r>
              <a:rPr lang="ru-RU" sz="1400" dirty="0"/>
              <a:t> через те,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більшість</a:t>
            </a:r>
            <a:r>
              <a:rPr lang="ru-RU" sz="1400" dirty="0"/>
              <a:t> </a:t>
            </a:r>
            <a:r>
              <a:rPr lang="ru-RU" sz="1400" dirty="0" err="1"/>
              <a:t>зайнятих</a:t>
            </a:r>
            <a:r>
              <a:rPr lang="ru-RU" sz="1400" dirty="0"/>
              <a:t> </a:t>
            </a:r>
            <a:r>
              <a:rPr lang="ru-RU" sz="1400" dirty="0" err="1"/>
              <a:t>працюють</a:t>
            </a:r>
            <a:r>
              <a:rPr lang="ru-RU" sz="1400" dirty="0"/>
              <a:t> в </a:t>
            </a:r>
            <a:r>
              <a:rPr lang="ru-RU" sz="1400" dirty="0" err="1"/>
              <a:t>цифровій</a:t>
            </a:r>
            <a:r>
              <a:rPr lang="ru-RU" sz="1400" dirty="0"/>
              <a:t> </a:t>
            </a:r>
            <a:r>
              <a:rPr lang="ru-RU" sz="1400" dirty="0" err="1"/>
              <a:t>сфері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. </a:t>
            </a:r>
            <a:r>
              <a:rPr lang="ru-RU" sz="1400" dirty="0" err="1"/>
              <a:t>Зниження</a:t>
            </a:r>
            <a:r>
              <a:rPr lang="ru-RU" sz="1400" dirty="0"/>
              <a:t> </a:t>
            </a:r>
            <a:r>
              <a:rPr lang="ru-RU" sz="1400" dirty="0" err="1"/>
              <a:t>долі</a:t>
            </a:r>
            <a:r>
              <a:rPr lang="ru-RU" sz="1400" dirty="0"/>
              <a:t> </a:t>
            </a:r>
            <a:r>
              <a:rPr lang="ru-RU" sz="1400" dirty="0" err="1"/>
              <a:t>зайнятих</a:t>
            </a:r>
            <a:r>
              <a:rPr lang="ru-RU" sz="1400" dirty="0"/>
              <a:t> у </a:t>
            </a:r>
            <a:r>
              <a:rPr lang="ru-RU" sz="1400" dirty="0" err="1"/>
              <a:t>сфері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 і </a:t>
            </a:r>
            <a:r>
              <a:rPr lang="ru-RU" sz="1400" dirty="0" err="1"/>
              <a:t>збільшення</a:t>
            </a:r>
            <a:r>
              <a:rPr lang="ru-RU" sz="1400" dirty="0"/>
              <a:t> у </a:t>
            </a:r>
            <a:r>
              <a:rPr lang="ru-RU" sz="1400" dirty="0" err="1"/>
              <a:t>сфері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 </a:t>
            </a:r>
            <a:r>
              <a:rPr lang="ru-RU" sz="1400" dirty="0" err="1"/>
              <a:t>розглядається</a:t>
            </a:r>
            <a:r>
              <a:rPr lang="ru-RU" sz="1400" dirty="0"/>
              <a:t> як </a:t>
            </a:r>
            <a:r>
              <a:rPr lang="ru-RU" sz="1400" dirty="0" err="1"/>
              <a:t>заміщення</a:t>
            </a:r>
            <a:r>
              <a:rPr lang="ru-RU" sz="1400" dirty="0"/>
              <a:t> </a:t>
            </a:r>
            <a:r>
              <a:rPr lang="ru-RU" sz="1400" dirty="0" err="1"/>
              <a:t>фізичної</a:t>
            </a:r>
            <a:r>
              <a:rPr lang="ru-RU" sz="1400" dirty="0"/>
              <a:t> </a:t>
            </a:r>
            <a:r>
              <a:rPr lang="ru-RU" sz="1400" dirty="0" err="1"/>
              <a:t>праці</a:t>
            </a:r>
            <a:r>
              <a:rPr lang="ru-RU" sz="1400" dirty="0"/>
              <a:t> </a:t>
            </a:r>
            <a:r>
              <a:rPr lang="ru-RU" sz="1400" dirty="0" err="1"/>
              <a:t>інформаційним</a:t>
            </a:r>
            <a:r>
              <a:rPr lang="ru-RU" sz="1400" dirty="0"/>
              <a:t>. </a:t>
            </a:r>
            <a:r>
              <a:rPr lang="ru-RU" sz="1400" dirty="0" err="1"/>
              <a:t>Оскільки</a:t>
            </a:r>
            <a:r>
              <a:rPr lang="ru-RU" sz="1400" dirty="0"/>
              <a:t> </a:t>
            </a:r>
            <a:r>
              <a:rPr lang="ru-RU" sz="1400" dirty="0" err="1"/>
              <a:t>основним</a:t>
            </a:r>
            <a:r>
              <a:rPr lang="ru-RU" sz="1400" dirty="0"/>
              <a:t> ресурсом в </a:t>
            </a:r>
            <a:r>
              <a:rPr lang="ru-RU" sz="1400" dirty="0" err="1"/>
              <a:t>даному</a:t>
            </a:r>
            <a:r>
              <a:rPr lang="ru-RU" sz="1400" dirty="0"/>
              <a:t> </a:t>
            </a:r>
            <a:r>
              <a:rPr lang="ru-RU" sz="1400" dirty="0" err="1"/>
              <a:t>випадку</a:t>
            </a:r>
            <a:r>
              <a:rPr lang="ru-RU" sz="1400" dirty="0"/>
              <a:t> </a:t>
            </a:r>
            <a:r>
              <a:rPr lang="ru-RU" sz="1400" dirty="0" err="1"/>
              <a:t>виступають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, </a:t>
            </a:r>
            <a:r>
              <a:rPr lang="ru-RU" sz="1400" dirty="0" err="1"/>
              <a:t>істотне</a:t>
            </a:r>
            <a:r>
              <a:rPr lang="ru-RU" sz="1400" dirty="0"/>
              <a:t> </a:t>
            </a:r>
            <a:r>
              <a:rPr lang="ru-RU" sz="1400" dirty="0" err="1"/>
              <a:t>збільшення</a:t>
            </a:r>
            <a:r>
              <a:rPr lang="ru-RU" sz="1400" dirty="0"/>
              <a:t> </a:t>
            </a:r>
            <a:r>
              <a:rPr lang="ru-RU" sz="1400" dirty="0" err="1"/>
              <a:t>долі</a:t>
            </a:r>
            <a:r>
              <a:rPr lang="ru-RU" sz="1400" dirty="0"/>
              <a:t> </a:t>
            </a:r>
            <a:r>
              <a:rPr lang="ru-RU" sz="1400" dirty="0" err="1"/>
              <a:t>праці</a:t>
            </a:r>
            <a:r>
              <a:rPr lang="ru-RU" sz="1400" dirty="0"/>
              <a:t> у </a:t>
            </a:r>
            <a:r>
              <a:rPr lang="ru-RU" sz="1400" dirty="0" err="1"/>
              <a:t>сфері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обробки</a:t>
            </a:r>
            <a:r>
              <a:rPr lang="ru-RU" sz="1400" dirty="0"/>
              <a:t>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розглядатися</a:t>
            </a:r>
            <a:r>
              <a:rPr lang="ru-RU" sz="1400" dirty="0"/>
              <a:t> як </a:t>
            </a:r>
            <a:r>
              <a:rPr lang="ru-RU" sz="1400" dirty="0" err="1"/>
              <a:t>перехід</a:t>
            </a:r>
            <a:r>
              <a:rPr lang="ru-RU" sz="1400" dirty="0"/>
              <a:t> до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 smtClean="0"/>
              <a:t>.</a:t>
            </a:r>
          </a:p>
          <a:p>
            <a:r>
              <a:rPr lang="ru-RU" sz="1400" dirty="0" err="1"/>
              <a:t>Статистичні</a:t>
            </a:r>
            <a:r>
              <a:rPr lang="ru-RU" sz="1400" dirty="0"/>
              <a:t> </a:t>
            </a:r>
            <a:r>
              <a:rPr lang="ru-RU" sz="1400" dirty="0" err="1"/>
              <a:t>спостереження</a:t>
            </a:r>
            <a:r>
              <a:rPr lang="ru-RU" sz="1400" dirty="0"/>
              <a:t> </a:t>
            </a:r>
            <a:r>
              <a:rPr lang="ru-RU" sz="1400" dirty="0" err="1"/>
              <a:t>показують</a:t>
            </a:r>
            <a:r>
              <a:rPr lang="ru-RU" sz="1400" dirty="0"/>
              <a:t> про </a:t>
            </a:r>
            <a:r>
              <a:rPr lang="ru-RU" sz="1400" dirty="0" err="1"/>
              <a:t>долі</a:t>
            </a:r>
            <a:r>
              <a:rPr lang="ru-RU" sz="1400" dirty="0"/>
              <a:t> людей, </a:t>
            </a:r>
            <a:r>
              <a:rPr lang="ru-RU" sz="1400" dirty="0" err="1"/>
              <a:t>зайнятих</a:t>
            </a:r>
            <a:r>
              <a:rPr lang="ru-RU" sz="1400" dirty="0"/>
              <a:t> у </a:t>
            </a:r>
            <a:r>
              <a:rPr lang="ru-RU" sz="1400" dirty="0" err="1"/>
              <a:t>сфері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 (у </a:t>
            </a:r>
            <a:r>
              <a:rPr lang="ru-RU" sz="1400" dirty="0" err="1"/>
              <a:t>Західній</a:t>
            </a:r>
            <a:r>
              <a:rPr lang="ru-RU" sz="1400" dirty="0"/>
              <a:t> </a:t>
            </a:r>
            <a:r>
              <a:rPr lang="ru-RU" sz="1400" dirty="0" err="1"/>
              <a:t>Європі</a:t>
            </a:r>
            <a:r>
              <a:rPr lang="ru-RU" sz="1400" dirty="0"/>
              <a:t>, США, </a:t>
            </a:r>
            <a:r>
              <a:rPr lang="ru-RU" sz="1400" dirty="0" err="1"/>
              <a:t>Японії</a:t>
            </a:r>
            <a:r>
              <a:rPr lang="ru-RU" sz="1400" dirty="0"/>
              <a:t> </a:t>
            </a:r>
            <a:r>
              <a:rPr lang="ru-RU" sz="1400" dirty="0" err="1"/>
              <a:t>ця</a:t>
            </a:r>
            <a:r>
              <a:rPr lang="ru-RU" sz="1400" dirty="0"/>
              <a:t> доля </a:t>
            </a:r>
            <a:r>
              <a:rPr lang="ru-RU" sz="1400" dirty="0" err="1"/>
              <a:t>досягає</a:t>
            </a:r>
            <a:r>
              <a:rPr lang="ru-RU" sz="1400" dirty="0"/>
              <a:t> 70% і </a:t>
            </a:r>
            <a:r>
              <a:rPr lang="ru-RU" sz="1400" dirty="0" err="1"/>
              <a:t>більше</a:t>
            </a:r>
            <a:r>
              <a:rPr lang="ru-RU" sz="1400" dirty="0"/>
              <a:t>), велика </a:t>
            </a:r>
            <a:r>
              <a:rPr lang="ru-RU" sz="1400" dirty="0" err="1"/>
              <a:t>частина</a:t>
            </a:r>
            <a:r>
              <a:rPr lang="ru-RU" sz="1400" dirty="0"/>
              <a:t> </a:t>
            </a:r>
            <a:r>
              <a:rPr lang="ru-RU" sz="1400" dirty="0" err="1"/>
              <a:t>яких</a:t>
            </a:r>
            <a:r>
              <a:rPr lang="ru-RU" sz="1400" dirty="0"/>
              <a:t> </a:t>
            </a:r>
            <a:r>
              <a:rPr lang="ru-RU" sz="1400" dirty="0" err="1"/>
              <a:t>тим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іншим</a:t>
            </a:r>
            <a:r>
              <a:rPr lang="ru-RU" sz="1400" dirty="0"/>
              <a:t> чином </a:t>
            </a:r>
            <a:r>
              <a:rPr lang="ru-RU" sz="1400" dirty="0" err="1"/>
              <a:t>пов'язана</a:t>
            </a:r>
            <a:r>
              <a:rPr lang="ru-RU" sz="1400" dirty="0"/>
              <a:t> з </a:t>
            </a:r>
            <a:r>
              <a:rPr lang="ru-RU" sz="1400" dirty="0" err="1"/>
              <a:t>діяльністю</a:t>
            </a:r>
            <a:r>
              <a:rPr lang="ru-RU" sz="1400" dirty="0"/>
              <a:t> по </a:t>
            </a:r>
            <a:r>
              <a:rPr lang="ru-RU" sz="1400" dirty="0" err="1"/>
              <a:t>обробці</a:t>
            </a:r>
            <a:r>
              <a:rPr lang="ru-RU" sz="1400" dirty="0"/>
              <a:t> </a:t>
            </a:r>
            <a:r>
              <a:rPr lang="ru-RU" sz="1400" dirty="0" err="1"/>
              <a:t>певних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збільшилася</a:t>
            </a:r>
            <a:r>
              <a:rPr lang="ru-RU" sz="1400" dirty="0"/>
              <a:t>, і тому на </a:t>
            </a:r>
            <a:r>
              <a:rPr lang="ru-RU" sz="1400" dirty="0" err="1"/>
              <a:t>цій</a:t>
            </a:r>
            <a:r>
              <a:rPr lang="ru-RU" sz="1400" dirty="0"/>
              <a:t> </a:t>
            </a:r>
            <a:r>
              <a:rPr lang="ru-RU" sz="1400" dirty="0" err="1"/>
              <a:t>основі</a:t>
            </a:r>
            <a:r>
              <a:rPr lang="ru-RU" sz="1400" dirty="0"/>
              <a:t> </a:t>
            </a:r>
            <a:r>
              <a:rPr lang="ru-RU" sz="1400" dirty="0" err="1"/>
              <a:t>представляється</a:t>
            </a:r>
            <a:r>
              <a:rPr lang="ru-RU" sz="1400" dirty="0"/>
              <a:t> </a:t>
            </a:r>
            <a:r>
              <a:rPr lang="ru-RU" sz="1400" dirty="0" err="1"/>
              <a:t>цілком</a:t>
            </a:r>
            <a:r>
              <a:rPr lang="ru-RU" sz="1400" dirty="0"/>
              <a:t> </a:t>
            </a:r>
            <a:r>
              <a:rPr lang="ru-RU" sz="1400" dirty="0" err="1"/>
              <a:t>переконливим</a:t>
            </a:r>
            <a:r>
              <a:rPr lang="ru-RU" sz="1400" dirty="0"/>
              <a:t> </a:t>
            </a:r>
            <a:r>
              <a:rPr lang="ru-RU" sz="1400" dirty="0" err="1"/>
              <a:t>доводити</a:t>
            </a:r>
            <a:r>
              <a:rPr lang="ru-RU" sz="1400" dirty="0"/>
              <a:t> </a:t>
            </a:r>
            <a:r>
              <a:rPr lang="ru-RU" sz="1400" dirty="0" err="1"/>
              <a:t>існування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. </a:t>
            </a:r>
            <a:r>
              <a:rPr lang="ru-RU" sz="1400" dirty="0" err="1"/>
              <a:t>Основна</a:t>
            </a:r>
            <a:r>
              <a:rPr lang="ru-RU" sz="1400" dirty="0"/>
              <a:t> проблема </a:t>
            </a:r>
            <a:r>
              <a:rPr lang="ru-RU" sz="1400" dirty="0" err="1"/>
              <a:t>цього</a:t>
            </a:r>
            <a:r>
              <a:rPr lang="ru-RU" sz="1400" dirty="0"/>
              <a:t> </a:t>
            </a:r>
            <a:r>
              <a:rPr lang="ru-RU" sz="1400" dirty="0" err="1"/>
              <a:t>підходу</a:t>
            </a:r>
            <a:r>
              <a:rPr lang="ru-RU" sz="1400" dirty="0"/>
              <a:t> </a:t>
            </a:r>
            <a:r>
              <a:rPr lang="ru-RU" sz="1400" dirty="0" err="1"/>
              <a:t>полягає</a:t>
            </a:r>
            <a:r>
              <a:rPr lang="ru-RU" sz="1400" dirty="0"/>
              <a:t> в </a:t>
            </a:r>
            <a:r>
              <a:rPr lang="ru-RU" sz="1400" dirty="0" err="1"/>
              <a:t>складності</a:t>
            </a:r>
            <a:r>
              <a:rPr lang="ru-RU" sz="1400" dirty="0"/>
              <a:t> </a:t>
            </a:r>
            <a:r>
              <a:rPr lang="ru-RU" sz="1400" dirty="0" err="1"/>
              <a:t>співробітників</a:t>
            </a:r>
            <a:r>
              <a:rPr lang="ru-RU" sz="1400" dirty="0"/>
              <a:t>, </a:t>
            </a:r>
            <a:r>
              <a:rPr lang="ru-RU" sz="1400" dirty="0" err="1"/>
              <a:t>пов'язаних</a:t>
            </a:r>
            <a:r>
              <a:rPr lang="ru-RU" sz="1400" dirty="0"/>
              <a:t> з </a:t>
            </a:r>
            <a:r>
              <a:rPr lang="ru-RU" sz="1400" dirty="0" err="1"/>
              <a:t>роботою</a:t>
            </a:r>
            <a:r>
              <a:rPr lang="ru-RU" sz="1400" dirty="0"/>
              <a:t> з </a:t>
            </a:r>
            <a:r>
              <a:rPr lang="ru-RU" sz="1400" dirty="0" err="1"/>
              <a:t>даними</a:t>
            </a:r>
            <a:r>
              <a:rPr lang="ru-RU" sz="1400" dirty="0"/>
              <a:t>. </a:t>
            </a:r>
            <a:r>
              <a:rPr lang="ru-RU" sz="1400" dirty="0" err="1"/>
              <a:t>Приміром</a:t>
            </a:r>
            <a:r>
              <a:rPr lang="ru-RU" sz="1400" dirty="0"/>
              <a:t>,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вважати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основою </a:t>
            </a:r>
            <a:r>
              <a:rPr lang="ru-RU" sz="1400" dirty="0" err="1"/>
              <a:t>формування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став </a:t>
            </a:r>
            <a:r>
              <a:rPr lang="ru-RU" sz="1400" dirty="0" err="1"/>
              <a:t>процес</a:t>
            </a:r>
            <a:r>
              <a:rPr lang="ru-RU" sz="1400" dirty="0"/>
              <a:t> росту числа </a:t>
            </a:r>
            <a:r>
              <a:rPr lang="ru-RU" sz="1400" dirty="0" err="1"/>
              <a:t>фахівців</a:t>
            </a:r>
            <a:r>
              <a:rPr lang="ru-RU" sz="1400" dirty="0"/>
              <a:t> з </a:t>
            </a:r>
            <a:r>
              <a:rPr lang="ru-RU" sz="1400" dirty="0" err="1"/>
              <a:t>комп'ютерних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, </a:t>
            </a:r>
            <a:r>
              <a:rPr lang="ru-RU" sz="1400" dirty="0" err="1"/>
              <a:t>співробітників</a:t>
            </a:r>
            <a:r>
              <a:rPr lang="ru-RU" sz="1400" dirty="0"/>
              <a:t> </a:t>
            </a:r>
            <a:r>
              <a:rPr lang="ru-RU" sz="1400" dirty="0" err="1"/>
              <a:t>телекомунікаційних</a:t>
            </a:r>
            <a:r>
              <a:rPr lang="ru-RU" sz="1400" dirty="0"/>
              <a:t> </a:t>
            </a:r>
            <a:r>
              <a:rPr lang="ru-RU" sz="1400" dirty="0" err="1"/>
              <a:t>компаній</a:t>
            </a:r>
            <a:r>
              <a:rPr lang="ru-RU" sz="1400" dirty="0"/>
              <a:t>, </a:t>
            </a:r>
            <a:r>
              <a:rPr lang="ru-RU" sz="1400" dirty="0" err="1"/>
              <a:t>аналітиків</a:t>
            </a:r>
            <a:r>
              <a:rPr lang="ru-RU" sz="1400" dirty="0"/>
              <a:t>, </a:t>
            </a:r>
            <a:r>
              <a:rPr lang="ru-RU" sz="1400" dirty="0" err="1"/>
              <a:t>головним</a:t>
            </a:r>
            <a:r>
              <a:rPr lang="ru-RU" sz="1400" dirty="0"/>
              <a:t> </a:t>
            </a:r>
            <a:r>
              <a:rPr lang="ru-RU" sz="1400" dirty="0" err="1"/>
              <a:t>завданням</a:t>
            </a:r>
            <a:r>
              <a:rPr lang="ru-RU" sz="1400" dirty="0"/>
              <a:t> </a:t>
            </a:r>
            <a:r>
              <a:rPr lang="ru-RU" sz="1400" dirty="0" err="1"/>
              <a:t>яких</a:t>
            </a:r>
            <a:r>
              <a:rPr lang="ru-RU" sz="1400" dirty="0"/>
              <a:t> є </a:t>
            </a:r>
            <a:r>
              <a:rPr lang="ru-RU" sz="1400" dirty="0" err="1"/>
              <a:t>обробка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. </a:t>
            </a:r>
            <a:r>
              <a:rPr lang="ru-RU" sz="1400" dirty="0" err="1"/>
              <a:t>Проте</a:t>
            </a:r>
            <a:r>
              <a:rPr lang="ru-RU" sz="1400" dirty="0"/>
              <a:t> </a:t>
            </a:r>
            <a:r>
              <a:rPr lang="ru-RU" sz="1400" dirty="0" err="1"/>
              <a:t>нині</a:t>
            </a:r>
            <a:r>
              <a:rPr lang="ru-RU" sz="1400" dirty="0"/>
              <a:t> не </a:t>
            </a:r>
            <a:r>
              <a:rPr lang="ru-RU" sz="1400" dirty="0" err="1"/>
              <a:t>існує</a:t>
            </a:r>
            <a:r>
              <a:rPr lang="ru-RU" sz="1400" dirty="0"/>
              <a:t> методики </a:t>
            </a:r>
            <a:r>
              <a:rPr lang="ru-RU" sz="1400" dirty="0" err="1"/>
              <a:t>підрахунку</a:t>
            </a:r>
            <a:r>
              <a:rPr lang="ru-RU" sz="1400" dirty="0"/>
              <a:t> </a:t>
            </a:r>
            <a:r>
              <a:rPr lang="ru-RU" sz="1400" dirty="0" err="1"/>
              <a:t>працівників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. У </a:t>
            </a:r>
            <a:r>
              <a:rPr lang="ru-RU" sz="1400" dirty="0" err="1"/>
              <a:t>теж</a:t>
            </a:r>
            <a:r>
              <a:rPr lang="ru-RU" sz="1400" dirty="0"/>
              <a:t> час </a:t>
            </a:r>
            <a:r>
              <a:rPr lang="ru-RU" sz="1400" dirty="0" err="1"/>
              <a:t>такий</a:t>
            </a:r>
            <a:r>
              <a:rPr lang="ru-RU" sz="1400" dirty="0"/>
              <a:t> же </a:t>
            </a:r>
            <a:r>
              <a:rPr lang="ru-RU" sz="1400" dirty="0" err="1"/>
              <a:t>швидкий</a:t>
            </a:r>
            <a:r>
              <a:rPr lang="ru-RU" sz="1400" dirty="0"/>
              <a:t> </a:t>
            </a:r>
            <a:r>
              <a:rPr lang="ru-RU" sz="1400" dirty="0" err="1"/>
              <a:t>ріст</a:t>
            </a:r>
            <a:r>
              <a:rPr lang="ru-RU" sz="1400" dirty="0"/>
              <a:t> числа </a:t>
            </a:r>
            <a:r>
              <a:rPr lang="ru-RU" sz="1400" dirty="0" err="1"/>
              <a:t>працівників</a:t>
            </a:r>
            <a:r>
              <a:rPr lang="ru-RU" sz="1400" dirty="0"/>
              <a:t> </a:t>
            </a:r>
            <a:r>
              <a:rPr lang="ru-RU" sz="1400" dirty="0" err="1"/>
              <a:t>сфери</a:t>
            </a:r>
            <a:r>
              <a:rPr lang="ru-RU" sz="1400" dirty="0"/>
              <a:t> </a:t>
            </a:r>
            <a:r>
              <a:rPr lang="ru-RU" sz="1400" dirty="0" err="1"/>
              <a:t>торгівлі</a:t>
            </a:r>
            <a:r>
              <a:rPr lang="ru-RU" sz="1400" dirty="0"/>
              <a:t>, </a:t>
            </a:r>
            <a:r>
              <a:rPr lang="ru-RU" sz="1400" dirty="0" err="1"/>
              <a:t>юристів</a:t>
            </a:r>
            <a:r>
              <a:rPr lang="ru-RU" sz="1400" dirty="0"/>
              <a:t> і так </a:t>
            </a:r>
            <a:r>
              <a:rPr lang="ru-RU" sz="1400" dirty="0" err="1"/>
              <a:t>далі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мають</a:t>
            </a:r>
            <a:r>
              <a:rPr lang="ru-RU" sz="1400" dirty="0"/>
              <a:t> </a:t>
            </a:r>
            <a:r>
              <a:rPr lang="ru-RU" sz="1400" dirty="0" err="1"/>
              <a:t>слабкий</a:t>
            </a:r>
            <a:r>
              <a:rPr lang="ru-RU" sz="1400" dirty="0"/>
              <a:t> </a:t>
            </a:r>
            <a:r>
              <a:rPr lang="ru-RU" sz="1400" dirty="0" err="1"/>
              <a:t>зв'язок</a:t>
            </a:r>
            <a:r>
              <a:rPr lang="ru-RU" sz="1400" dirty="0"/>
              <a:t> з цифровою </a:t>
            </a:r>
            <a:r>
              <a:rPr lang="ru-RU" sz="1400" dirty="0" err="1"/>
              <a:t>економікою</a:t>
            </a:r>
            <a:r>
              <a:rPr lang="ru-RU" sz="1400" dirty="0"/>
              <a:t>, </a:t>
            </a:r>
            <a:r>
              <a:rPr lang="ru-RU" sz="1400" dirty="0" err="1"/>
              <a:t>проте</a:t>
            </a:r>
            <a:r>
              <a:rPr lang="ru-RU" sz="1400" dirty="0"/>
              <a:t> </a:t>
            </a:r>
            <a:r>
              <a:rPr lang="ru-RU" sz="1400" dirty="0" err="1"/>
              <a:t>усі</a:t>
            </a:r>
            <a:r>
              <a:rPr lang="ru-RU" sz="1400" dirty="0"/>
              <a:t> вони </a:t>
            </a:r>
            <a:r>
              <a:rPr lang="ru-RU" sz="1400" dirty="0" err="1"/>
              <a:t>потрапляють</a:t>
            </a:r>
            <a:r>
              <a:rPr lang="ru-RU" sz="1400" dirty="0"/>
              <a:t> в одну </a:t>
            </a:r>
            <a:r>
              <a:rPr lang="ru-RU" sz="1400" dirty="0" err="1"/>
              <a:t>категорію</a:t>
            </a:r>
            <a:r>
              <a:rPr lang="ru-RU" sz="1400" dirty="0"/>
              <a:t>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42807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ru-RU" sz="1400" dirty="0" err="1"/>
              <a:t>Просторовий</a:t>
            </a:r>
            <a:r>
              <a:rPr lang="ru-RU" sz="1400" dirty="0"/>
              <a:t> </a:t>
            </a:r>
            <a:r>
              <a:rPr lang="ru-RU" sz="1400" dirty="0" err="1"/>
              <a:t>критерій</a:t>
            </a:r>
            <a:r>
              <a:rPr lang="ru-RU" sz="1400" dirty="0"/>
              <a:t>: Ряд </a:t>
            </a:r>
            <a:r>
              <a:rPr lang="ru-RU" sz="1400" dirty="0" err="1"/>
              <a:t>концепцій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</a:t>
            </a:r>
            <a:r>
              <a:rPr lang="ru-RU" sz="1400" dirty="0" err="1"/>
              <a:t>ґрунтується</a:t>
            </a:r>
            <a:r>
              <a:rPr lang="ru-RU" sz="1400" dirty="0"/>
              <a:t> на </a:t>
            </a:r>
            <a:r>
              <a:rPr lang="ru-RU" sz="1400" dirty="0" err="1"/>
              <a:t>географічному</a:t>
            </a:r>
            <a:r>
              <a:rPr lang="ru-RU" sz="1400" dirty="0"/>
              <a:t> </a:t>
            </a:r>
            <a:r>
              <a:rPr lang="ru-RU" sz="1400" dirty="0" err="1"/>
              <a:t>принципі</a:t>
            </a:r>
            <a:r>
              <a:rPr lang="ru-RU" sz="1400" dirty="0"/>
              <a:t>. Головна </a:t>
            </a:r>
            <a:r>
              <a:rPr lang="ru-RU" sz="1400" dirty="0" err="1"/>
              <a:t>увага</a:t>
            </a:r>
            <a:r>
              <a:rPr lang="ru-RU" sz="1400" dirty="0"/>
              <a:t> </a:t>
            </a:r>
            <a:r>
              <a:rPr lang="ru-RU" sz="1400" dirty="0" err="1"/>
              <a:t>приділяється</a:t>
            </a:r>
            <a:r>
              <a:rPr lang="ru-RU" sz="1400" dirty="0"/>
              <a:t> мережам </a:t>
            </a:r>
            <a:r>
              <a:rPr lang="ru-RU" sz="1400" dirty="0" err="1"/>
              <a:t>передачі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зв'язують</a:t>
            </a:r>
            <a:r>
              <a:rPr lang="ru-RU" sz="1400" dirty="0"/>
              <a:t> </a:t>
            </a:r>
            <a:r>
              <a:rPr lang="ru-RU" sz="1400" dirty="0" err="1"/>
              <a:t>різні</a:t>
            </a:r>
            <a:r>
              <a:rPr lang="ru-RU" sz="1400" dirty="0"/>
              <a:t> </a:t>
            </a:r>
            <a:r>
              <a:rPr lang="ru-RU" sz="1400" dirty="0" err="1"/>
              <a:t>місця</a:t>
            </a:r>
            <a:r>
              <a:rPr lang="ru-RU" sz="1400" dirty="0"/>
              <a:t>, а тому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вплинути</a:t>
            </a:r>
            <a:r>
              <a:rPr lang="ru-RU" sz="1400" dirty="0"/>
              <a:t> на </a:t>
            </a:r>
            <a:r>
              <a:rPr lang="ru-RU" sz="1400" dirty="0" err="1"/>
              <a:t>формування</a:t>
            </a:r>
            <a:r>
              <a:rPr lang="ru-RU" sz="1400" dirty="0"/>
              <a:t> глобального </a:t>
            </a:r>
            <a:r>
              <a:rPr lang="ru-RU" sz="1400" dirty="0" err="1"/>
              <a:t>економічного</a:t>
            </a:r>
            <a:r>
              <a:rPr lang="ru-RU" sz="1400" dirty="0"/>
              <a:t> простору. </a:t>
            </a:r>
            <a:r>
              <a:rPr lang="ru-RU" sz="1400" dirty="0" err="1"/>
              <a:t>Мережі</a:t>
            </a:r>
            <a:r>
              <a:rPr lang="ru-RU" sz="1400" dirty="0"/>
              <a:t> </a:t>
            </a:r>
            <a:r>
              <a:rPr lang="ru-RU" sz="1400" dirty="0" err="1"/>
              <a:t>передачі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є </a:t>
            </a:r>
            <a:r>
              <a:rPr lang="ru-RU" sz="1400" dirty="0" err="1"/>
              <a:t>важливою</a:t>
            </a:r>
            <a:r>
              <a:rPr lang="ru-RU" sz="1400" dirty="0"/>
              <a:t> </a:t>
            </a:r>
            <a:r>
              <a:rPr lang="ru-RU" sz="1400" dirty="0" err="1"/>
              <a:t>відмінною</a:t>
            </a:r>
            <a:r>
              <a:rPr lang="ru-RU" sz="1400" dirty="0"/>
              <a:t> </a:t>
            </a:r>
            <a:r>
              <a:rPr lang="ru-RU" sz="1400" dirty="0" err="1"/>
              <a:t>рисою</a:t>
            </a:r>
            <a:r>
              <a:rPr lang="ru-RU" sz="1400" dirty="0"/>
              <a:t> </a:t>
            </a:r>
            <a:r>
              <a:rPr lang="ru-RU" sz="1400" dirty="0" err="1"/>
              <a:t>сучасного</a:t>
            </a:r>
            <a:r>
              <a:rPr lang="ru-RU" sz="1400" dirty="0"/>
              <a:t> </a:t>
            </a:r>
            <a:r>
              <a:rPr lang="ru-RU" sz="1400" dirty="0" err="1"/>
              <a:t>суспільства</a:t>
            </a:r>
            <a:r>
              <a:rPr lang="ru-RU" sz="1400" dirty="0"/>
              <a:t>. При </a:t>
            </a:r>
            <a:r>
              <a:rPr lang="ru-RU" sz="1400" dirty="0" err="1"/>
              <a:t>цьому</a:t>
            </a:r>
            <a:r>
              <a:rPr lang="ru-RU" sz="1400" dirty="0"/>
              <a:t> </a:t>
            </a:r>
            <a:r>
              <a:rPr lang="ru-RU" sz="1400" dirty="0" err="1"/>
              <a:t>важливим</a:t>
            </a:r>
            <a:r>
              <a:rPr lang="ru-RU" sz="1400" dirty="0"/>
              <a:t> моментом є те, </a:t>
            </a:r>
            <a:r>
              <a:rPr lang="ru-RU" sz="1400" dirty="0" err="1"/>
              <a:t>який</a:t>
            </a:r>
            <a:r>
              <a:rPr lang="ru-RU" sz="1400" dirty="0"/>
              <a:t> аспект, </a:t>
            </a:r>
            <a:r>
              <a:rPr lang="ru-RU" sz="1400" dirty="0" err="1"/>
              <a:t>пов'язаний</a:t>
            </a:r>
            <a:r>
              <a:rPr lang="ru-RU" sz="1400" dirty="0"/>
              <a:t> з мережами </a:t>
            </a:r>
            <a:r>
              <a:rPr lang="ru-RU" sz="1400" dirty="0" err="1"/>
              <a:t>передачі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</a:t>
            </a:r>
            <a:r>
              <a:rPr lang="ru-RU" sz="1400" dirty="0" err="1"/>
              <a:t>розглядати</a:t>
            </a:r>
            <a:r>
              <a:rPr lang="ru-RU" sz="1400" dirty="0"/>
              <a:t> при </a:t>
            </a:r>
            <a:r>
              <a:rPr lang="ru-RU" sz="1400" dirty="0" err="1"/>
              <a:t>дослідженні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. </a:t>
            </a:r>
            <a:r>
              <a:rPr lang="ru-RU" sz="1400" dirty="0" err="1"/>
              <a:t>Чи</a:t>
            </a:r>
            <a:r>
              <a:rPr lang="ru-RU" sz="1400" dirty="0"/>
              <a:t> буде </a:t>
            </a:r>
            <a:r>
              <a:rPr lang="ru-RU" sz="1400" dirty="0" err="1"/>
              <a:t>це</a:t>
            </a:r>
            <a:r>
              <a:rPr lang="ru-RU" sz="1400" dirty="0"/>
              <a:t> чисто </a:t>
            </a:r>
            <a:r>
              <a:rPr lang="ru-RU" sz="1400" dirty="0" err="1"/>
              <a:t>технологічний</a:t>
            </a:r>
            <a:r>
              <a:rPr lang="ru-RU" sz="1400" dirty="0"/>
              <a:t> аспект, </a:t>
            </a:r>
            <a:r>
              <a:rPr lang="ru-RU" sz="1400" dirty="0" err="1"/>
              <a:t>тобто</a:t>
            </a:r>
            <a:r>
              <a:rPr lang="ru-RU" sz="1400" dirty="0"/>
              <a:t> </a:t>
            </a:r>
            <a:r>
              <a:rPr lang="ru-RU" sz="1400" dirty="0" err="1"/>
              <a:t>наявність</a:t>
            </a:r>
            <a:r>
              <a:rPr lang="ru-RU" sz="1400" dirty="0"/>
              <a:t> </a:t>
            </a:r>
            <a:r>
              <a:rPr lang="ru-RU" sz="1400" dirty="0" err="1"/>
              <a:t>певних</a:t>
            </a:r>
            <a:r>
              <a:rPr lang="ru-RU" sz="1400" dirty="0"/>
              <a:t> систем </a:t>
            </a:r>
            <a:r>
              <a:rPr lang="ru-RU" sz="1400" dirty="0" err="1"/>
              <a:t>передачі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на </a:t>
            </a:r>
            <a:r>
              <a:rPr lang="ru-RU" sz="1400" dirty="0" err="1"/>
              <a:t>певній</a:t>
            </a:r>
            <a:r>
              <a:rPr lang="ru-RU" sz="1400" dirty="0"/>
              <a:t> </a:t>
            </a:r>
            <a:r>
              <a:rPr lang="ru-RU" sz="1400" dirty="0" err="1"/>
              <a:t>території</a:t>
            </a:r>
            <a:r>
              <a:rPr lang="ru-RU" sz="1400" dirty="0"/>
              <a:t>, </a:t>
            </a:r>
            <a:r>
              <a:rPr lang="ru-RU" sz="1400" dirty="0" err="1"/>
              <a:t>або</a:t>
            </a:r>
            <a:r>
              <a:rPr lang="ru-RU" sz="1400" dirty="0"/>
              <a:t> ж </a:t>
            </a:r>
            <a:r>
              <a:rPr lang="ru-RU" sz="1400" dirty="0" err="1"/>
              <a:t>необхідно</a:t>
            </a:r>
            <a:r>
              <a:rPr lang="ru-RU" sz="1400" dirty="0"/>
              <a:t> </a:t>
            </a:r>
            <a:r>
              <a:rPr lang="ru-RU" sz="1400" dirty="0" err="1"/>
              <a:t>аналізувати</a:t>
            </a:r>
            <a:r>
              <a:rPr lang="ru-RU" sz="1400" dirty="0"/>
              <a:t> і </a:t>
            </a:r>
            <a:r>
              <a:rPr lang="ru-RU" sz="1400" dirty="0" err="1"/>
              <a:t>інші</a:t>
            </a:r>
            <a:r>
              <a:rPr lang="ru-RU" sz="1400" dirty="0"/>
              <a:t> </a:t>
            </a:r>
            <a:r>
              <a:rPr lang="ru-RU" sz="1400" dirty="0" err="1"/>
              <a:t>аспекти</a:t>
            </a:r>
            <a:r>
              <a:rPr lang="ru-RU" sz="1400" dirty="0"/>
              <a:t>, </a:t>
            </a:r>
            <a:r>
              <a:rPr lang="ru-RU" sz="1400" dirty="0" err="1"/>
              <a:t>такі</a:t>
            </a:r>
            <a:r>
              <a:rPr lang="ru-RU" sz="1400" dirty="0"/>
              <a:t> як </a:t>
            </a:r>
            <a:r>
              <a:rPr lang="ru-RU" sz="1400" dirty="0" err="1"/>
              <a:t>кількість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передаються</a:t>
            </a:r>
            <a:r>
              <a:rPr lang="ru-RU" sz="1400" dirty="0"/>
              <a:t> по </a:t>
            </a:r>
            <a:r>
              <a:rPr lang="ru-RU" sz="1400" dirty="0" err="1"/>
              <a:t>цих</a:t>
            </a:r>
            <a:r>
              <a:rPr lang="ru-RU" sz="1400" dirty="0"/>
              <a:t> мережах, </a:t>
            </a:r>
            <a:r>
              <a:rPr lang="ru-RU" sz="1400" dirty="0" err="1"/>
              <a:t>якість</a:t>
            </a:r>
            <a:r>
              <a:rPr lang="ru-RU" sz="1400" dirty="0"/>
              <a:t> </a:t>
            </a:r>
            <a:r>
              <a:rPr lang="ru-RU" sz="1400" dirty="0" err="1"/>
              <a:t>цих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і так </a:t>
            </a:r>
            <a:r>
              <a:rPr lang="ru-RU" sz="1400" dirty="0" err="1"/>
              <a:t>далі</a:t>
            </a:r>
            <a:r>
              <a:rPr lang="ru-RU" sz="1400" dirty="0"/>
              <a:t>. </a:t>
            </a:r>
            <a:r>
              <a:rPr lang="ru-RU" sz="1400" dirty="0" err="1"/>
              <a:t>Нині</a:t>
            </a:r>
            <a:r>
              <a:rPr lang="ru-RU" sz="1400" dirty="0"/>
              <a:t> </a:t>
            </a:r>
            <a:r>
              <a:rPr lang="ru-RU" sz="1400" dirty="0" err="1"/>
              <a:t>викликає</a:t>
            </a:r>
            <a:r>
              <a:rPr lang="ru-RU" sz="1400" dirty="0"/>
              <a:t> </a:t>
            </a:r>
            <a:r>
              <a:rPr lang="ru-RU" sz="1400" dirty="0" err="1"/>
              <a:t>дискусію</a:t>
            </a:r>
            <a:r>
              <a:rPr lang="ru-RU" sz="1400" dirty="0"/>
              <a:t> і низку </a:t>
            </a:r>
            <a:r>
              <a:rPr lang="ru-RU" sz="1400" dirty="0" err="1"/>
              <a:t>загальніших</a:t>
            </a:r>
            <a:r>
              <a:rPr lang="ru-RU" sz="1400" dirty="0"/>
              <a:t> </a:t>
            </a:r>
            <a:r>
              <a:rPr lang="ru-RU" sz="1400" dirty="0" err="1"/>
              <a:t>запитань</a:t>
            </a:r>
            <a:r>
              <a:rPr lang="ru-RU" sz="1400" dirty="0"/>
              <a:t>, </a:t>
            </a:r>
            <a:r>
              <a:rPr lang="ru-RU" sz="1400" dirty="0" err="1"/>
              <a:t>наприклад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дійсно</a:t>
            </a:r>
            <a:r>
              <a:rPr lang="ru-RU" sz="1400" dirty="0"/>
              <a:t> є мережею, </a:t>
            </a:r>
            <a:r>
              <a:rPr lang="ru-RU" sz="1400" dirty="0" err="1"/>
              <a:t>яким</a:t>
            </a:r>
            <a:r>
              <a:rPr lang="ru-RU" sz="1400" dirty="0"/>
              <a:t> чином </a:t>
            </a:r>
            <a:r>
              <a:rPr lang="ru-RU" sz="1400" dirty="0" err="1"/>
              <a:t>проводити</a:t>
            </a:r>
            <a:r>
              <a:rPr lang="ru-RU" sz="1400" dirty="0"/>
              <a:t> </a:t>
            </a:r>
            <a:r>
              <a:rPr lang="ru-RU" sz="1400" dirty="0" err="1"/>
              <a:t>відмінності</a:t>
            </a:r>
            <a:r>
              <a:rPr lang="ru-RU" sz="1400" dirty="0"/>
              <a:t> </a:t>
            </a: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 err="1"/>
              <a:t>різними</a:t>
            </a:r>
            <a:r>
              <a:rPr lang="ru-RU" sz="1400" dirty="0"/>
              <a:t> </a:t>
            </a:r>
            <a:r>
              <a:rPr lang="ru-RU" sz="1400" dirty="0" err="1"/>
              <a:t>рівнями</a:t>
            </a:r>
            <a:r>
              <a:rPr lang="ru-RU" sz="1400" dirty="0"/>
              <a:t> мереж,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об'єми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і </a:t>
            </a:r>
            <a:r>
              <a:rPr lang="ru-RU" sz="1400" dirty="0" err="1"/>
              <a:t>швидкості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передачі</a:t>
            </a:r>
            <a:r>
              <a:rPr lang="ru-RU" sz="1400" dirty="0"/>
              <a:t> </a:t>
            </a:r>
            <a:r>
              <a:rPr lang="ru-RU" sz="1400" dirty="0" err="1"/>
              <a:t>визначають</a:t>
            </a:r>
            <a:r>
              <a:rPr lang="ru-RU" sz="1400" dirty="0"/>
              <a:t> </a:t>
            </a:r>
            <a:r>
              <a:rPr lang="ru-RU" sz="1400" dirty="0" err="1"/>
              <a:t>перехід</a:t>
            </a:r>
            <a:r>
              <a:rPr lang="ru-RU" sz="1400" dirty="0"/>
              <a:t> до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dirty="0" err="1" smtClean="0"/>
              <a:t>Економічний</a:t>
            </a:r>
            <a:r>
              <a:rPr lang="ru-RU" sz="1400" dirty="0" smtClean="0"/>
              <a:t> </a:t>
            </a:r>
            <a:r>
              <a:rPr lang="ru-RU" sz="1400" dirty="0" err="1"/>
              <a:t>критерій</a:t>
            </a:r>
            <a:r>
              <a:rPr lang="ru-RU" sz="1400" dirty="0"/>
              <a:t>: </a:t>
            </a:r>
            <a:r>
              <a:rPr lang="ru-RU" sz="1400" dirty="0" err="1"/>
              <a:t>Такий</a:t>
            </a:r>
            <a:r>
              <a:rPr lang="ru-RU" sz="1400" dirty="0"/>
              <a:t> </a:t>
            </a:r>
            <a:r>
              <a:rPr lang="ru-RU" sz="1400" dirty="0" err="1"/>
              <a:t>підхід</a:t>
            </a:r>
            <a:r>
              <a:rPr lang="ru-RU" sz="1400" dirty="0"/>
              <a:t> </a:t>
            </a:r>
            <a:r>
              <a:rPr lang="ru-RU" sz="1400" dirty="0" err="1"/>
              <a:t>припускає</a:t>
            </a:r>
            <a:r>
              <a:rPr lang="ru-RU" sz="1400" dirty="0"/>
              <a:t> </a:t>
            </a:r>
            <a:r>
              <a:rPr lang="ru-RU" sz="1400" dirty="0" err="1"/>
              <a:t>облік</a:t>
            </a:r>
            <a:r>
              <a:rPr lang="ru-RU" sz="1400" dirty="0"/>
              <a:t> росту </a:t>
            </a:r>
            <a:r>
              <a:rPr lang="ru-RU" sz="1400" dirty="0" err="1"/>
              <a:t>економічної</a:t>
            </a:r>
            <a:r>
              <a:rPr lang="ru-RU" sz="1400" dirty="0"/>
              <a:t> </a:t>
            </a:r>
            <a:r>
              <a:rPr lang="ru-RU" sz="1400" dirty="0" err="1"/>
              <a:t>цінності</a:t>
            </a:r>
            <a:r>
              <a:rPr lang="ru-RU" sz="1400" dirty="0"/>
              <a:t> в </a:t>
            </a:r>
            <a:r>
              <a:rPr lang="ru-RU" sz="1400" dirty="0" err="1"/>
              <a:t>області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 по </a:t>
            </a:r>
            <a:r>
              <a:rPr lang="ru-RU" sz="1400" dirty="0" err="1"/>
              <a:t>створенню</a:t>
            </a:r>
            <a:r>
              <a:rPr lang="ru-RU" sz="1400" dirty="0"/>
              <a:t>, </a:t>
            </a:r>
            <a:r>
              <a:rPr lang="ru-RU" sz="1400" dirty="0" err="1"/>
              <a:t>передачі</a:t>
            </a:r>
            <a:r>
              <a:rPr lang="ru-RU" sz="1400" dirty="0"/>
              <a:t>, </a:t>
            </a:r>
            <a:r>
              <a:rPr lang="ru-RU" sz="1400" dirty="0" err="1"/>
              <a:t>обробки</a:t>
            </a:r>
            <a:r>
              <a:rPr lang="ru-RU" sz="1400" dirty="0"/>
              <a:t>, </a:t>
            </a:r>
            <a:r>
              <a:rPr lang="ru-RU" sz="1400" dirty="0" err="1"/>
              <a:t>зберігання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. </a:t>
            </a:r>
            <a:r>
              <a:rPr lang="ru-RU" sz="1400" dirty="0" err="1"/>
              <a:t>Якщо</a:t>
            </a:r>
            <a:r>
              <a:rPr lang="ru-RU" sz="1400" dirty="0"/>
              <a:t> в </a:t>
            </a:r>
            <a:r>
              <a:rPr lang="ru-RU" sz="1400" dirty="0" err="1"/>
              <a:t>економічній</a:t>
            </a:r>
            <a:r>
              <a:rPr lang="ru-RU" sz="1400" dirty="0"/>
              <a:t> </a:t>
            </a:r>
            <a:r>
              <a:rPr lang="ru-RU" sz="1400" dirty="0" err="1"/>
              <a:t>сфері</a:t>
            </a:r>
            <a:r>
              <a:rPr lang="ru-RU" sz="1400" dirty="0"/>
              <a:t> такого роду </a:t>
            </a:r>
            <a:r>
              <a:rPr lang="ru-RU" sz="1400" dirty="0" err="1"/>
              <a:t>активність</a:t>
            </a:r>
            <a:r>
              <a:rPr lang="ru-RU" sz="1400" dirty="0"/>
              <a:t> </a:t>
            </a:r>
            <a:r>
              <a:rPr lang="ru-RU" sz="1400" dirty="0" err="1"/>
              <a:t>переважає</a:t>
            </a:r>
            <a:r>
              <a:rPr lang="ru-RU" sz="1400" dirty="0"/>
              <a:t> над </a:t>
            </a:r>
            <a:r>
              <a:rPr lang="ru-RU" sz="1400" dirty="0" err="1"/>
              <a:t>діяльністю</a:t>
            </a:r>
            <a:r>
              <a:rPr lang="ru-RU" sz="1400" dirty="0"/>
              <a:t> в </a:t>
            </a:r>
            <a:r>
              <a:rPr lang="ru-RU" sz="1400" dirty="0" err="1"/>
              <a:t>області</a:t>
            </a:r>
            <a:r>
              <a:rPr lang="ru-RU" sz="1400" dirty="0"/>
              <a:t> </a:t>
            </a:r>
            <a:r>
              <a:rPr lang="ru-RU" sz="1400" dirty="0" err="1"/>
              <a:t>сільського</a:t>
            </a:r>
            <a:r>
              <a:rPr lang="ru-RU" sz="1400" dirty="0"/>
              <a:t> </a:t>
            </a:r>
            <a:r>
              <a:rPr lang="ru-RU" sz="1400" dirty="0" err="1"/>
              <a:t>господарства</a:t>
            </a:r>
            <a:r>
              <a:rPr lang="ru-RU" sz="1400" dirty="0"/>
              <a:t> і </a:t>
            </a:r>
            <a:r>
              <a:rPr lang="ru-RU" sz="1400" dirty="0" err="1"/>
              <a:t>промисловості</a:t>
            </a:r>
            <a:r>
              <a:rPr lang="ru-RU" sz="1400" dirty="0"/>
              <a:t>, то, </a:t>
            </a:r>
            <a:r>
              <a:rPr lang="ru-RU" sz="1400" dirty="0" err="1"/>
              <a:t>отже</a:t>
            </a:r>
            <a:r>
              <a:rPr lang="ru-RU" sz="1400" dirty="0"/>
              <a:t>,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говорити</a:t>
            </a:r>
            <a:r>
              <a:rPr lang="ru-RU" sz="1400" dirty="0"/>
              <a:t> про </a:t>
            </a:r>
            <a:r>
              <a:rPr lang="ru-RU" sz="1400" dirty="0" err="1"/>
              <a:t>перехід</a:t>
            </a:r>
            <a:r>
              <a:rPr lang="ru-RU" sz="1400" dirty="0"/>
              <a:t> до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. </a:t>
            </a:r>
            <a:r>
              <a:rPr lang="ru-RU" sz="1400" dirty="0" err="1"/>
              <a:t>Крім</a:t>
            </a:r>
            <a:r>
              <a:rPr lang="ru-RU" sz="1400" dirty="0"/>
              <a:t> того, </a:t>
            </a:r>
            <a:r>
              <a:rPr lang="ru-RU" sz="1400" dirty="0" err="1"/>
              <a:t>самі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в таких </a:t>
            </a:r>
            <a:r>
              <a:rPr lang="ru-RU" sz="1400" dirty="0" err="1"/>
              <a:t>умовах</a:t>
            </a:r>
            <a:r>
              <a:rPr lang="ru-RU" sz="1400" dirty="0"/>
              <a:t> </a:t>
            </a:r>
            <a:r>
              <a:rPr lang="ru-RU" sz="1400" dirty="0" err="1"/>
              <a:t>стають</a:t>
            </a:r>
            <a:r>
              <a:rPr lang="ru-RU" sz="1400" dirty="0"/>
              <a:t> </a:t>
            </a:r>
            <a:r>
              <a:rPr lang="ru-RU" sz="1400" dirty="0" err="1"/>
              <a:t>об'єктом</a:t>
            </a:r>
            <a:r>
              <a:rPr lang="ru-RU" sz="1400" dirty="0"/>
              <a:t> </a:t>
            </a:r>
            <a:r>
              <a:rPr lang="ru-RU" sz="1400" dirty="0" err="1"/>
              <a:t>економічних</a:t>
            </a:r>
            <a:r>
              <a:rPr lang="ru-RU" sz="1400" dirty="0"/>
              <a:t> </a:t>
            </a:r>
            <a:r>
              <a:rPr lang="ru-RU" sz="1400" dirty="0" err="1"/>
              <a:t>стосунків</a:t>
            </a:r>
            <a:r>
              <a:rPr lang="ru-RU" sz="1400" dirty="0"/>
              <a:t>. </a:t>
            </a:r>
            <a:r>
              <a:rPr lang="ru-RU" sz="1400" dirty="0" err="1"/>
              <a:t>Спеціалізовані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, </a:t>
            </a:r>
            <a:r>
              <a:rPr lang="ru-RU" sz="1400" dirty="0" err="1"/>
              <a:t>науково-дослідні</a:t>
            </a:r>
            <a:r>
              <a:rPr lang="ru-RU" sz="1400" dirty="0"/>
              <a:t> </a:t>
            </a:r>
            <a:r>
              <a:rPr lang="ru-RU" sz="1400" dirty="0" err="1"/>
              <a:t>організації</a:t>
            </a:r>
            <a:r>
              <a:rPr lang="ru-RU" sz="1400" dirty="0"/>
              <a:t> </a:t>
            </a:r>
            <a:r>
              <a:rPr lang="ru-RU" sz="1400" dirty="0" err="1"/>
              <a:t>роблять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 </a:t>
            </a:r>
            <a:r>
              <a:rPr lang="ru-RU" sz="1400" dirty="0" err="1"/>
              <a:t>зі</a:t>
            </a:r>
            <a:r>
              <a:rPr lang="ru-RU" sz="1400" dirty="0"/>
              <a:t> </a:t>
            </a:r>
            <a:r>
              <a:rPr lang="ru-RU" sz="1400" dirty="0" err="1"/>
              <a:t>збору</a:t>
            </a:r>
            <a:r>
              <a:rPr lang="ru-RU" sz="1400" dirty="0"/>
              <a:t>, </a:t>
            </a:r>
            <a:r>
              <a:rPr lang="ru-RU" sz="1400" dirty="0" err="1"/>
              <a:t>аналізу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для </a:t>
            </a:r>
            <a:r>
              <a:rPr lang="ru-RU" sz="1400" dirty="0" err="1"/>
              <a:t>цілей</a:t>
            </a:r>
            <a:r>
              <a:rPr lang="ru-RU" sz="1400" dirty="0"/>
              <a:t> </a:t>
            </a:r>
            <a:r>
              <a:rPr lang="ru-RU" sz="1400" dirty="0" err="1"/>
              <a:t>замовника</a:t>
            </a:r>
            <a:r>
              <a:rPr lang="ru-RU" sz="1400" dirty="0"/>
              <a:t> і, </a:t>
            </a:r>
            <a:r>
              <a:rPr lang="ru-RU" sz="1400" dirty="0" err="1"/>
              <a:t>відповідно</a:t>
            </a:r>
            <a:r>
              <a:rPr lang="ru-RU" sz="1400" dirty="0"/>
              <a:t>, </a:t>
            </a:r>
            <a:r>
              <a:rPr lang="ru-RU" sz="1400" dirty="0" err="1"/>
              <a:t>такі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 </a:t>
            </a:r>
            <a:r>
              <a:rPr lang="ru-RU" sz="1400" dirty="0" err="1"/>
              <a:t>набувають</a:t>
            </a:r>
            <a:r>
              <a:rPr lang="ru-RU" sz="1400" dirty="0"/>
              <a:t> </a:t>
            </a:r>
            <a:r>
              <a:rPr lang="ru-RU" sz="1400" dirty="0" err="1"/>
              <a:t>певної</a:t>
            </a:r>
            <a:r>
              <a:rPr lang="ru-RU" sz="1400" dirty="0"/>
              <a:t> </a:t>
            </a:r>
            <a:r>
              <a:rPr lang="ru-RU" sz="1400" dirty="0" err="1"/>
              <a:t>вартості</a:t>
            </a:r>
            <a:r>
              <a:rPr lang="ru-RU" sz="1400" dirty="0"/>
              <a:t>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3328475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138</TotalTime>
  <Words>3918</Words>
  <Application>Microsoft Office PowerPoint</Application>
  <PresentationFormat>Экран (4:3)</PresentationFormat>
  <Paragraphs>269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Воздушный поток</vt:lpstr>
      <vt:lpstr>Теоретичні аспекти розвитку цифрової трансформації бізнесу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Процеси цифрової трансформації бізнесу</dc:title>
  <dc:creator>Ann</dc:creator>
  <cp:lastModifiedBy>Ann</cp:lastModifiedBy>
  <cp:revision>71</cp:revision>
  <dcterms:created xsi:type="dcterms:W3CDTF">2021-07-25T18:05:27Z</dcterms:created>
  <dcterms:modified xsi:type="dcterms:W3CDTF">2022-01-30T20:08:23Z</dcterms:modified>
</cp:coreProperties>
</file>