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B98E7-F63D-4A3C-A31C-5C5780B3F8BE}" type="datetimeFigureOut">
              <a:rPr lang="uk-UA" smtClean="0"/>
              <a:t>25.07.2021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04576-6EDF-4756-B228-EC6616B62FC3}" type="slidenum">
              <a:rPr lang="uk-UA" smtClean="0"/>
              <a:t>‹#›</a:t>
            </a:fld>
            <a:endParaRPr lang="uk-UA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B98E7-F63D-4A3C-A31C-5C5780B3F8BE}" type="datetimeFigureOut">
              <a:rPr lang="uk-UA" smtClean="0"/>
              <a:t>25.07.2021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04576-6EDF-4756-B228-EC6616B62FC3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B98E7-F63D-4A3C-A31C-5C5780B3F8BE}" type="datetimeFigureOut">
              <a:rPr lang="uk-UA" smtClean="0"/>
              <a:t>25.07.2021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04576-6EDF-4756-B228-EC6616B62FC3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B98E7-F63D-4A3C-A31C-5C5780B3F8BE}" type="datetimeFigureOut">
              <a:rPr lang="uk-UA" smtClean="0"/>
              <a:t>25.07.2021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04576-6EDF-4756-B228-EC6616B62FC3}" type="slidenum">
              <a:rPr lang="uk-UA" smtClean="0"/>
              <a:t>‹#›</a:t>
            </a:fld>
            <a:endParaRPr lang="uk-UA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B98E7-F63D-4A3C-A31C-5C5780B3F8BE}" type="datetimeFigureOut">
              <a:rPr lang="uk-UA" smtClean="0"/>
              <a:t>25.07.2021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04576-6EDF-4756-B228-EC6616B62FC3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B98E7-F63D-4A3C-A31C-5C5780B3F8BE}" type="datetimeFigureOut">
              <a:rPr lang="uk-UA" smtClean="0"/>
              <a:t>25.07.2021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04576-6EDF-4756-B228-EC6616B62FC3}" type="slidenum">
              <a:rPr lang="uk-UA" smtClean="0"/>
              <a:t>‹#›</a:t>
            </a:fld>
            <a:endParaRPr lang="uk-UA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B98E7-F63D-4A3C-A31C-5C5780B3F8BE}" type="datetimeFigureOut">
              <a:rPr lang="uk-UA" smtClean="0"/>
              <a:t>25.07.2021</a:t>
            </a:fld>
            <a:endParaRPr lang="uk-U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04576-6EDF-4756-B228-EC6616B62FC3}" type="slidenum">
              <a:rPr lang="uk-UA" smtClean="0"/>
              <a:t>‹#›</a:t>
            </a:fld>
            <a:endParaRPr lang="uk-UA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B98E7-F63D-4A3C-A31C-5C5780B3F8BE}" type="datetimeFigureOut">
              <a:rPr lang="uk-UA" smtClean="0"/>
              <a:t>25.07.2021</a:t>
            </a:fld>
            <a:endParaRPr lang="uk-U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04576-6EDF-4756-B228-EC6616B62FC3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B98E7-F63D-4A3C-A31C-5C5780B3F8BE}" type="datetimeFigureOut">
              <a:rPr lang="uk-UA" smtClean="0"/>
              <a:t>25.07.2021</a:t>
            </a:fld>
            <a:endParaRPr lang="uk-U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04576-6EDF-4756-B228-EC6616B62FC3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B98E7-F63D-4A3C-A31C-5C5780B3F8BE}" type="datetimeFigureOut">
              <a:rPr lang="uk-UA" smtClean="0"/>
              <a:t>25.07.2021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04576-6EDF-4756-B228-EC6616B62FC3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B98E7-F63D-4A3C-A31C-5C5780B3F8BE}" type="datetimeFigureOut">
              <a:rPr lang="uk-UA" smtClean="0"/>
              <a:t>25.07.2021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04576-6EDF-4756-B228-EC6616B62FC3}" type="slidenum">
              <a:rPr lang="uk-UA" smtClean="0"/>
              <a:t>‹#›</a:t>
            </a:fld>
            <a:endParaRPr lang="uk-U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9EB98E7-F63D-4A3C-A31C-5C5780B3F8BE}" type="datetimeFigureOut">
              <a:rPr lang="uk-UA" smtClean="0"/>
              <a:t>25.07.2021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3104576-6EDF-4756-B228-EC6616B62FC3}" type="slidenum">
              <a:rPr lang="uk-UA" smtClean="0"/>
              <a:t>‹#›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620688"/>
            <a:ext cx="8064895" cy="5904655"/>
          </a:xfrm>
        </p:spPr>
        <p:txBody>
          <a:bodyPr>
            <a:normAutofit/>
          </a:bodyPr>
          <a:lstStyle/>
          <a:p>
            <a:r>
              <a:rPr lang="uk-UA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uk-UA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.1. </a:t>
            </a:r>
            <a:r>
              <a:rPr lang="ru-RU" sz="1400" dirty="0" err="1"/>
              <a:t>Поняття</a:t>
            </a:r>
            <a:r>
              <a:rPr lang="ru-RU" sz="1400" dirty="0"/>
              <a:t>, </a:t>
            </a:r>
            <a:r>
              <a:rPr lang="ru-RU" sz="1400" dirty="0" err="1"/>
              <a:t>цілі</a:t>
            </a:r>
            <a:r>
              <a:rPr lang="ru-RU" sz="1400" dirty="0"/>
              <a:t>, </a:t>
            </a:r>
            <a:r>
              <a:rPr lang="ru-RU" sz="1400" dirty="0" err="1"/>
              <a:t>завдання</a:t>
            </a:r>
            <a:r>
              <a:rPr lang="ru-RU" sz="1400" dirty="0"/>
              <a:t> </a:t>
            </a:r>
            <a:r>
              <a:rPr lang="ru-RU" sz="1400" dirty="0" err="1"/>
              <a:t>цифрової</a:t>
            </a:r>
            <a:r>
              <a:rPr lang="ru-RU" sz="1400" dirty="0"/>
              <a:t> </a:t>
            </a:r>
            <a:r>
              <a:rPr lang="ru-RU" sz="1400" dirty="0" err="1"/>
              <a:t>економіки</a:t>
            </a:r>
            <a:r>
              <a:rPr lang="uk-UA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uk-UA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uk-UA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.2. </a:t>
            </a:r>
            <a:r>
              <a:rPr lang="ru-RU" sz="1400" dirty="0" err="1"/>
              <a:t>Основні</a:t>
            </a:r>
            <a:r>
              <a:rPr lang="ru-RU" sz="1400" dirty="0"/>
              <a:t> напрямки </a:t>
            </a:r>
            <a:r>
              <a:rPr lang="ru-RU" sz="1400" dirty="0" err="1"/>
              <a:t>цифрової</a:t>
            </a:r>
            <a:r>
              <a:rPr lang="ru-RU" sz="1400" dirty="0"/>
              <a:t> </a:t>
            </a:r>
            <a:r>
              <a:rPr lang="ru-RU" sz="1400" dirty="0" err="1"/>
              <a:t>трансформації</a:t>
            </a:r>
            <a:r>
              <a:rPr lang="uk-UA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uk-UA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uk-UA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.3. </a:t>
            </a:r>
            <a:r>
              <a:rPr lang="ru-RU" sz="1400" dirty="0"/>
              <a:t>Роль </a:t>
            </a:r>
            <a:r>
              <a:rPr lang="ru-RU" sz="1400" dirty="0" err="1"/>
              <a:t>комп’ютерних</a:t>
            </a:r>
            <a:r>
              <a:rPr lang="ru-RU" sz="1400" dirty="0"/>
              <a:t> та </a:t>
            </a:r>
            <a:r>
              <a:rPr lang="ru-RU" sz="1400" dirty="0" err="1"/>
              <a:t>інформаційних</a:t>
            </a:r>
            <a:r>
              <a:rPr lang="ru-RU" sz="1400" dirty="0"/>
              <a:t> </a:t>
            </a:r>
            <a:r>
              <a:rPr lang="ru-RU" sz="1400" dirty="0" err="1"/>
              <a:t>технологій</a:t>
            </a:r>
            <a:r>
              <a:rPr lang="ru-RU" sz="1400" dirty="0"/>
              <a:t> в </a:t>
            </a:r>
            <a:r>
              <a:rPr lang="ru-RU" sz="1400" dirty="0" err="1"/>
              <a:t>цифрової</a:t>
            </a:r>
            <a:r>
              <a:rPr lang="ru-RU" sz="1400" dirty="0"/>
              <a:t> </a:t>
            </a:r>
            <a:r>
              <a:rPr lang="ru-RU" sz="1400" dirty="0" err="1"/>
              <a:t>трансформації</a:t>
            </a:r>
            <a:r>
              <a:rPr lang="uk-UA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1400" dirty="0" err="1" smtClean="0"/>
              <a:t>Цифрова</a:t>
            </a:r>
            <a:r>
              <a:rPr lang="ru-RU" sz="1400" dirty="0" smtClean="0"/>
              <a:t> </a:t>
            </a:r>
            <a:r>
              <a:rPr lang="ru-RU" sz="1400" dirty="0" err="1"/>
              <a:t>трансформація</a:t>
            </a:r>
            <a:r>
              <a:rPr lang="ru-RU" sz="1400" dirty="0"/>
              <a:t> ‒ як </a:t>
            </a:r>
            <a:r>
              <a:rPr lang="ru-RU" sz="1400" dirty="0" err="1"/>
              <a:t>сучасний</a:t>
            </a:r>
            <a:r>
              <a:rPr lang="ru-RU" sz="1400" dirty="0"/>
              <a:t> </a:t>
            </a:r>
            <a:r>
              <a:rPr lang="ru-RU" sz="1400" dirty="0" err="1"/>
              <a:t>розвиток</a:t>
            </a:r>
            <a:r>
              <a:rPr lang="ru-RU" sz="1400" dirty="0"/>
              <a:t> </a:t>
            </a:r>
            <a:r>
              <a:rPr lang="ru-RU" sz="1400" dirty="0" err="1"/>
              <a:t>економічних</a:t>
            </a:r>
            <a:r>
              <a:rPr lang="ru-RU" sz="1400" dirty="0"/>
              <a:t> </a:t>
            </a:r>
            <a:r>
              <a:rPr lang="ru-RU" sz="1400" dirty="0" err="1"/>
              <a:t>стосунків</a:t>
            </a:r>
            <a:r>
              <a:rPr lang="ru-RU" sz="1400" dirty="0"/>
              <a:t> в </a:t>
            </a:r>
            <a:r>
              <a:rPr lang="ru-RU" sz="1400" dirty="0" err="1"/>
              <a:t>суспільстві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формує</a:t>
            </a:r>
            <a:r>
              <a:rPr lang="ru-RU" sz="1400" dirty="0"/>
              <a:t> </a:t>
            </a:r>
            <a:r>
              <a:rPr lang="ru-RU" sz="1400" dirty="0" err="1"/>
              <a:t>новий</a:t>
            </a:r>
            <a:r>
              <a:rPr lang="ru-RU" sz="1400" dirty="0"/>
              <a:t> тип </a:t>
            </a:r>
            <a:r>
              <a:rPr lang="ru-RU" sz="1400" dirty="0" err="1"/>
              <a:t>економічних</a:t>
            </a:r>
            <a:r>
              <a:rPr lang="ru-RU" sz="1400" dirty="0"/>
              <a:t> </a:t>
            </a:r>
            <a:r>
              <a:rPr lang="ru-RU" sz="1400" dirty="0" err="1"/>
              <a:t>стосунків</a:t>
            </a:r>
            <a:r>
              <a:rPr lang="ru-RU" sz="1400" dirty="0"/>
              <a:t> ‒ </a:t>
            </a:r>
            <a:r>
              <a:rPr lang="ru-RU" sz="1400" dirty="0" err="1"/>
              <a:t>цифрову</a:t>
            </a:r>
            <a:r>
              <a:rPr lang="ru-RU" sz="1400" dirty="0"/>
              <a:t> </a:t>
            </a:r>
            <a:r>
              <a:rPr lang="ru-RU" sz="1400" dirty="0" err="1"/>
              <a:t>економіку</a:t>
            </a:r>
            <a:r>
              <a:rPr lang="ru-RU" sz="1400" dirty="0"/>
              <a:t>. Суть </a:t>
            </a:r>
            <a:r>
              <a:rPr lang="ru-RU" sz="1400" dirty="0" err="1"/>
              <a:t>цифрової</a:t>
            </a:r>
            <a:r>
              <a:rPr lang="ru-RU" sz="1400" dirty="0"/>
              <a:t> </a:t>
            </a:r>
            <a:r>
              <a:rPr lang="ru-RU" sz="1400" dirty="0" err="1"/>
              <a:t>економіки</a:t>
            </a:r>
            <a:r>
              <a:rPr lang="ru-RU" sz="1400" dirty="0"/>
              <a:t>. Роль </a:t>
            </a:r>
            <a:r>
              <a:rPr lang="ru-RU" sz="1400" dirty="0" err="1"/>
              <a:t>комп'ютерних</a:t>
            </a:r>
            <a:r>
              <a:rPr lang="ru-RU" sz="1400" dirty="0"/>
              <a:t> і </a:t>
            </a:r>
            <a:r>
              <a:rPr lang="ru-RU" sz="1400" dirty="0" err="1"/>
              <a:t>інформаційних</a:t>
            </a:r>
            <a:r>
              <a:rPr lang="ru-RU" sz="1400" dirty="0"/>
              <a:t> </a:t>
            </a:r>
            <a:r>
              <a:rPr lang="ru-RU" sz="1400" dirty="0" err="1"/>
              <a:t>технологій</a:t>
            </a:r>
            <a:r>
              <a:rPr lang="ru-RU" sz="1400" dirty="0"/>
              <a:t> в </a:t>
            </a:r>
            <a:r>
              <a:rPr lang="ru-RU" sz="1400" dirty="0" err="1"/>
              <a:t>цифровій</a:t>
            </a:r>
            <a:r>
              <a:rPr lang="ru-RU" sz="1400" dirty="0"/>
              <a:t> </a:t>
            </a:r>
            <a:r>
              <a:rPr lang="ru-RU" sz="1400" dirty="0" err="1"/>
              <a:t>трансформації</a:t>
            </a:r>
            <a:r>
              <a:rPr lang="ru-RU" sz="1400" dirty="0"/>
              <a:t>. Два </a:t>
            </a:r>
            <a:r>
              <a:rPr lang="ru-RU" sz="1400" dirty="0" err="1"/>
              <a:t>основні</a:t>
            </a:r>
            <a:r>
              <a:rPr lang="ru-RU" sz="1400" dirty="0"/>
              <a:t> </a:t>
            </a:r>
            <a:r>
              <a:rPr lang="ru-RU" sz="1400" dirty="0" err="1"/>
              <a:t>напрями</a:t>
            </a:r>
            <a:r>
              <a:rPr lang="ru-RU" sz="1400" dirty="0"/>
              <a:t> </a:t>
            </a:r>
            <a:r>
              <a:rPr lang="ru-RU" sz="1400" dirty="0" err="1"/>
              <a:t>цифрової</a:t>
            </a:r>
            <a:r>
              <a:rPr lang="ru-RU" sz="1400" dirty="0"/>
              <a:t> </a:t>
            </a:r>
            <a:r>
              <a:rPr lang="ru-RU" sz="1400" dirty="0" err="1"/>
              <a:t>трансформації</a:t>
            </a:r>
            <a:r>
              <a:rPr lang="ru-RU" sz="1400" dirty="0"/>
              <a:t>. Перше ‒ </a:t>
            </a:r>
            <a:r>
              <a:rPr lang="ru-RU" sz="1400" dirty="0" err="1"/>
              <a:t>це</a:t>
            </a:r>
            <a:r>
              <a:rPr lang="ru-RU" sz="1400" dirty="0"/>
              <a:t> </a:t>
            </a:r>
            <a:r>
              <a:rPr lang="ru-RU" sz="1400" dirty="0" err="1"/>
              <a:t>автоматизація</a:t>
            </a:r>
            <a:r>
              <a:rPr lang="ru-RU" sz="1400" dirty="0"/>
              <a:t> і </a:t>
            </a:r>
            <a:r>
              <a:rPr lang="ru-RU" sz="1400" dirty="0" err="1"/>
              <a:t>роботизація</a:t>
            </a:r>
            <a:r>
              <a:rPr lang="ru-RU" sz="1400" dirty="0"/>
              <a:t> </a:t>
            </a:r>
            <a:r>
              <a:rPr lang="ru-RU" sz="1400" dirty="0" err="1"/>
              <a:t>існуючих</a:t>
            </a:r>
            <a:r>
              <a:rPr lang="ru-RU" sz="1400" dirty="0"/>
              <a:t> </a:t>
            </a:r>
            <a:r>
              <a:rPr lang="ru-RU" sz="1400" dirty="0" err="1"/>
              <a:t>бізнес-процесів</a:t>
            </a:r>
            <a:r>
              <a:rPr lang="ru-RU" sz="1400" dirty="0"/>
              <a:t> для </a:t>
            </a:r>
            <a:r>
              <a:rPr lang="ru-RU" sz="1400" dirty="0" err="1"/>
              <a:t>мінімізації</a:t>
            </a:r>
            <a:r>
              <a:rPr lang="ru-RU" sz="1400" dirty="0"/>
              <a:t> </a:t>
            </a:r>
            <a:r>
              <a:rPr lang="ru-RU" sz="1400" dirty="0" err="1"/>
              <a:t>участі</a:t>
            </a:r>
            <a:r>
              <a:rPr lang="ru-RU" sz="1400" dirty="0"/>
              <a:t> в них </a:t>
            </a:r>
            <a:r>
              <a:rPr lang="ru-RU" sz="1400" dirty="0" err="1"/>
              <a:t>людини</a:t>
            </a:r>
            <a:r>
              <a:rPr lang="ru-RU" sz="1400" dirty="0"/>
              <a:t>. Друге ‒ </a:t>
            </a:r>
            <a:r>
              <a:rPr lang="ru-RU" sz="1400" dirty="0" err="1"/>
              <a:t>це</a:t>
            </a:r>
            <a:r>
              <a:rPr lang="ru-RU" sz="1400" dirty="0"/>
              <a:t> </a:t>
            </a:r>
            <a:r>
              <a:rPr lang="ru-RU" sz="1400" dirty="0" err="1"/>
              <a:t>масштабування</a:t>
            </a:r>
            <a:r>
              <a:rPr lang="ru-RU" sz="1400" dirty="0"/>
              <a:t> </a:t>
            </a:r>
            <a:r>
              <a:rPr lang="ru-RU" sz="1400" dirty="0" err="1"/>
              <a:t>отриманої</a:t>
            </a:r>
            <a:r>
              <a:rPr lang="ru-RU" sz="1400" dirty="0"/>
              <a:t> </a:t>
            </a:r>
            <a:r>
              <a:rPr lang="ru-RU" sz="1400" dirty="0" err="1"/>
              <a:t>системи</a:t>
            </a:r>
            <a:r>
              <a:rPr lang="ru-RU" sz="1400" dirty="0"/>
              <a:t> </a:t>
            </a:r>
            <a:r>
              <a:rPr lang="ru-RU" sz="1400" dirty="0" err="1"/>
              <a:t>управління</a:t>
            </a:r>
            <a:r>
              <a:rPr lang="ru-RU" sz="1400" dirty="0"/>
              <a:t> з метою </a:t>
            </a:r>
            <a:r>
              <a:rPr lang="ru-RU" sz="1400" dirty="0" err="1"/>
              <a:t>створення</a:t>
            </a:r>
            <a:r>
              <a:rPr lang="ru-RU" sz="1400" dirty="0"/>
              <a:t> </a:t>
            </a:r>
            <a:r>
              <a:rPr lang="ru-RU" sz="1400" dirty="0" err="1"/>
              <a:t>експоненціальної</a:t>
            </a:r>
            <a:r>
              <a:rPr lang="ru-RU" sz="1400" dirty="0"/>
              <a:t> </a:t>
            </a:r>
            <a:r>
              <a:rPr lang="ru-RU" sz="1400" dirty="0" err="1"/>
              <a:t>організації</a:t>
            </a:r>
            <a:r>
              <a:rPr lang="ru-RU" sz="1400" dirty="0"/>
              <a:t>. </a:t>
            </a:r>
            <a:r>
              <a:rPr lang="ru-RU" sz="1400" dirty="0" err="1"/>
              <a:t>Під</a:t>
            </a:r>
            <a:r>
              <a:rPr lang="ru-RU" sz="1400" dirty="0"/>
              <a:t> </a:t>
            </a:r>
            <a:r>
              <a:rPr lang="ru-RU" sz="1400" dirty="0" err="1"/>
              <a:t>експоненціальною</a:t>
            </a:r>
            <a:r>
              <a:rPr lang="ru-RU" sz="1400" dirty="0"/>
              <a:t> </a:t>
            </a:r>
            <a:r>
              <a:rPr lang="ru-RU" sz="1400" dirty="0" err="1"/>
              <a:t>організацією</a:t>
            </a:r>
            <a:r>
              <a:rPr lang="ru-RU" sz="1400" dirty="0"/>
              <a:t> </a:t>
            </a:r>
            <a:r>
              <a:rPr lang="ru-RU" sz="1400" dirty="0" err="1"/>
              <a:t>розуміється</a:t>
            </a:r>
            <a:r>
              <a:rPr lang="ru-RU" sz="1400" dirty="0"/>
              <a:t> </a:t>
            </a:r>
            <a:r>
              <a:rPr lang="ru-RU" sz="1400" dirty="0" err="1"/>
              <a:t>організація</a:t>
            </a:r>
            <a:r>
              <a:rPr lang="ru-RU" sz="1400" dirty="0"/>
              <a:t>, </a:t>
            </a:r>
            <a:r>
              <a:rPr lang="ru-RU" sz="1400" dirty="0" err="1"/>
              <a:t>масштабованість</a:t>
            </a:r>
            <a:r>
              <a:rPr lang="ru-RU" sz="1400" dirty="0"/>
              <a:t> </a:t>
            </a:r>
            <a:r>
              <a:rPr lang="ru-RU" sz="1400" dirty="0" err="1"/>
              <a:t>якої</a:t>
            </a:r>
            <a:r>
              <a:rPr lang="ru-RU" sz="1400" dirty="0"/>
              <a:t> як </a:t>
            </a:r>
            <a:r>
              <a:rPr lang="ru-RU" sz="1400" dirty="0" err="1"/>
              <a:t>мінімум</a:t>
            </a:r>
            <a:r>
              <a:rPr lang="ru-RU" sz="1400" dirty="0"/>
              <a:t> вдесятеро </a:t>
            </a:r>
            <a:r>
              <a:rPr lang="ru-RU" sz="1400" dirty="0" err="1"/>
              <a:t>вище</a:t>
            </a:r>
            <a:r>
              <a:rPr lang="ru-RU" sz="1400" dirty="0"/>
              <a:t>, </a:t>
            </a:r>
            <a:r>
              <a:rPr lang="ru-RU" sz="1400" dirty="0" err="1"/>
              <a:t>ніж</a:t>
            </a:r>
            <a:r>
              <a:rPr lang="ru-RU" sz="1400" dirty="0"/>
              <a:t> у </a:t>
            </a:r>
            <a:r>
              <a:rPr lang="ru-RU" sz="1400" dirty="0" err="1"/>
              <a:t>інших</a:t>
            </a:r>
            <a:r>
              <a:rPr lang="ru-RU" sz="1400" dirty="0"/>
              <a:t> </a:t>
            </a:r>
            <a:r>
              <a:rPr lang="ru-RU" sz="1400" dirty="0" err="1"/>
              <a:t>організацій</a:t>
            </a:r>
            <a:r>
              <a:rPr lang="ru-RU" sz="1400" dirty="0"/>
              <a:t>, </a:t>
            </a:r>
            <a:r>
              <a:rPr lang="ru-RU" sz="1400" dirty="0" err="1"/>
              <a:t>працюючих</a:t>
            </a:r>
            <a:r>
              <a:rPr lang="ru-RU" sz="1400" dirty="0"/>
              <a:t> в </a:t>
            </a:r>
            <a:r>
              <a:rPr lang="ru-RU" sz="1400" dirty="0" err="1"/>
              <a:t>тій</a:t>
            </a:r>
            <a:r>
              <a:rPr lang="ru-RU" sz="1400" dirty="0"/>
              <a:t> же </a:t>
            </a:r>
            <a:r>
              <a:rPr lang="ru-RU" sz="1400" dirty="0" err="1"/>
              <a:t>області</a:t>
            </a:r>
            <a:r>
              <a:rPr lang="ru-RU" sz="1400" dirty="0"/>
              <a:t>. </a:t>
            </a:r>
            <a:r>
              <a:rPr lang="ru-RU" sz="1400" dirty="0" err="1"/>
              <a:t>Ключові</a:t>
            </a:r>
            <a:r>
              <a:rPr lang="ru-RU" sz="1400" dirty="0"/>
              <a:t> </a:t>
            </a:r>
            <a:r>
              <a:rPr lang="ru-RU" sz="1400" dirty="0" err="1"/>
              <a:t>технології</a:t>
            </a:r>
            <a:r>
              <a:rPr lang="ru-RU" sz="1400" dirty="0"/>
              <a:t>, на </a:t>
            </a:r>
            <a:r>
              <a:rPr lang="ru-RU" sz="1400" dirty="0" err="1"/>
              <a:t>яких</a:t>
            </a:r>
            <a:r>
              <a:rPr lang="ru-RU" sz="1400" dirty="0"/>
              <a:t> </a:t>
            </a:r>
            <a:r>
              <a:rPr lang="ru-RU" sz="1400" dirty="0" err="1"/>
              <a:t>ґрунтується</a:t>
            </a:r>
            <a:r>
              <a:rPr lang="ru-RU" sz="1400" dirty="0"/>
              <a:t> </a:t>
            </a:r>
            <a:r>
              <a:rPr lang="ru-RU" sz="1400" dirty="0" err="1"/>
              <a:t>цифрова</a:t>
            </a:r>
            <a:r>
              <a:rPr lang="ru-RU" sz="1400" dirty="0"/>
              <a:t> </a:t>
            </a:r>
            <a:r>
              <a:rPr lang="ru-RU" sz="1400" dirty="0" err="1"/>
              <a:t>трансформація</a:t>
            </a:r>
            <a:r>
              <a:rPr lang="ru-RU" sz="1400" dirty="0"/>
              <a:t>, ‒ </a:t>
            </a:r>
            <a:r>
              <a:rPr lang="ru-RU" sz="1400" dirty="0" err="1"/>
              <a:t>це</a:t>
            </a:r>
            <a:r>
              <a:rPr lang="ru-RU" sz="1400" dirty="0"/>
              <a:t> </a:t>
            </a:r>
            <a:r>
              <a:rPr lang="ru-RU" sz="1400" dirty="0" err="1"/>
              <a:t>Інтернет</a:t>
            </a:r>
            <a:r>
              <a:rPr lang="ru-RU" sz="1400" dirty="0"/>
              <a:t> речей, </a:t>
            </a:r>
            <a:r>
              <a:rPr lang="ru-RU" sz="1400" dirty="0" err="1"/>
              <a:t>цифровізація</a:t>
            </a:r>
            <a:r>
              <a:rPr lang="ru-RU" sz="1400" dirty="0"/>
              <a:t> (</a:t>
            </a:r>
            <a:r>
              <a:rPr lang="ru-RU" sz="1400" dirty="0" err="1"/>
              <a:t>доповнена</a:t>
            </a:r>
            <a:r>
              <a:rPr lang="ru-RU" sz="1400" dirty="0"/>
              <a:t> </a:t>
            </a:r>
            <a:r>
              <a:rPr lang="ru-RU" sz="1400" dirty="0" err="1"/>
              <a:t>реальність</a:t>
            </a:r>
            <a:r>
              <a:rPr lang="ru-RU" sz="1400" dirty="0"/>
              <a:t>), 3</a:t>
            </a:r>
            <a:r>
              <a:rPr lang="en-US" sz="1400" dirty="0"/>
              <a:t>D-</a:t>
            </a:r>
            <a:r>
              <a:rPr lang="ru-RU" sz="1400" dirty="0"/>
              <a:t>печать. </a:t>
            </a:r>
            <a:r>
              <a:rPr lang="ru-RU" sz="1400" dirty="0" err="1"/>
              <a:t>Приклади</a:t>
            </a:r>
            <a:r>
              <a:rPr lang="ru-RU" sz="1400" dirty="0" smtClean="0"/>
              <a:t>.</a:t>
            </a:r>
          </a:p>
          <a:p>
            <a:r>
              <a:rPr lang="ru-RU" sz="1400" dirty="0" smtClean="0"/>
              <a:t>4.1. </a:t>
            </a:r>
            <a:r>
              <a:rPr lang="uk-UA" sz="1400" dirty="0"/>
              <a:t>Індустрія 4.0 як інноваційна концепція підвищення конкуренції виробництва з’явилася у 2011 р. в Німеччині. У загальному сенсі під цим визначенням мається на увазі глибока інтеграція інформаційних технологій у виробничій процес, що реалізується через побудову виробництва на основі </a:t>
            </a:r>
            <a:r>
              <a:rPr lang="uk-UA" sz="1400" dirty="0" err="1"/>
              <a:t>кіберфізичних</a:t>
            </a:r>
            <a:r>
              <a:rPr lang="uk-UA" sz="1400" dirty="0"/>
              <a:t> систем (cyber-</a:t>
            </a:r>
            <a:r>
              <a:rPr lang="uk-UA" sz="1400" dirty="0" err="1"/>
              <a:t>physical</a:t>
            </a:r>
            <a:r>
              <a:rPr lang="uk-UA" sz="1400" dirty="0"/>
              <a:t> </a:t>
            </a:r>
            <a:r>
              <a:rPr lang="uk-UA" sz="1400" dirty="0" err="1"/>
              <a:t>system</a:t>
            </a:r>
            <a:r>
              <a:rPr lang="uk-UA" sz="1400" dirty="0"/>
              <a:t>). Як визначено в роботах, більшість науковців сходяться саме на такому тлумаченні концепції Індустрія 4.0, або їх дефініції базуються на понятті </a:t>
            </a:r>
            <a:r>
              <a:rPr lang="uk-UA" sz="1400" dirty="0" err="1"/>
              <a:t>кіберфізичної</a:t>
            </a:r>
            <a:r>
              <a:rPr lang="uk-UA" sz="1400" dirty="0"/>
              <a:t> системи як її основи.</a:t>
            </a:r>
            <a:endParaRPr lang="ru-RU" sz="1400" dirty="0"/>
          </a:p>
          <a:p>
            <a:r>
              <a:rPr lang="uk-UA" sz="1400" dirty="0"/>
              <a:t>Основною можливістю, що відкриває реалізація концепції Індустрії 4.0, задля чого вона і була розроблена, є підвищення конкурентоспроможності, охоплення та утримання цільових ринків збуту виробниками продукції та послуг. </a:t>
            </a:r>
            <a:r>
              <a:rPr lang="ru-RU" sz="1400" dirty="0"/>
              <a:t>Одним </a:t>
            </a:r>
            <a:r>
              <a:rPr lang="ru-RU" sz="1400" dirty="0" err="1"/>
              <a:t>із</a:t>
            </a:r>
            <a:r>
              <a:rPr lang="ru-RU" sz="1400" dirty="0"/>
              <a:t> </a:t>
            </a:r>
            <a:r>
              <a:rPr lang="ru-RU" sz="1400" dirty="0" err="1"/>
              <a:t>шляхів</a:t>
            </a:r>
            <a:r>
              <a:rPr lang="ru-RU" sz="1400" dirty="0"/>
              <a:t> </a:t>
            </a:r>
            <a:r>
              <a:rPr lang="ru-RU" sz="1400" dirty="0" err="1"/>
              <a:t>максимізації</a:t>
            </a:r>
            <a:r>
              <a:rPr lang="ru-RU" sz="1400" dirty="0"/>
              <a:t> </a:t>
            </a:r>
            <a:r>
              <a:rPr lang="ru-RU" sz="1400" dirty="0" err="1"/>
              <a:t>переваг</a:t>
            </a:r>
            <a:r>
              <a:rPr lang="ru-RU" sz="1400" dirty="0"/>
              <a:t> є </a:t>
            </a:r>
            <a:r>
              <a:rPr lang="ru-RU" sz="1400" dirty="0" err="1"/>
              <a:t>перехід</a:t>
            </a:r>
            <a:r>
              <a:rPr lang="ru-RU" sz="1400" dirty="0"/>
              <a:t> до </a:t>
            </a:r>
            <a:r>
              <a:rPr lang="ru-RU" sz="1400" dirty="0" err="1"/>
              <a:t>нової</a:t>
            </a:r>
            <a:r>
              <a:rPr lang="ru-RU" sz="1400" dirty="0"/>
              <a:t> </a:t>
            </a:r>
            <a:r>
              <a:rPr lang="ru-RU" sz="1400" dirty="0" err="1"/>
              <a:t>бізнес-моделі</a:t>
            </a:r>
            <a:r>
              <a:rPr lang="ru-RU" sz="1400" dirty="0"/>
              <a:t> – «</a:t>
            </a:r>
            <a:r>
              <a:rPr lang="ru-RU" sz="1400" dirty="0" err="1"/>
              <a:t>довгого</a:t>
            </a:r>
            <a:r>
              <a:rPr lang="ru-RU" sz="1400" dirty="0"/>
              <a:t> хвоста»,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була</a:t>
            </a:r>
            <a:r>
              <a:rPr lang="ru-RU" sz="1400" dirty="0"/>
              <a:t> </a:t>
            </a:r>
            <a:r>
              <a:rPr lang="ru-RU" sz="1400" dirty="0" err="1"/>
              <a:t>вперше</a:t>
            </a:r>
            <a:r>
              <a:rPr lang="ru-RU" sz="1400" dirty="0"/>
              <a:t> </a:t>
            </a:r>
            <a:r>
              <a:rPr lang="ru-RU" sz="1400" dirty="0" err="1"/>
              <a:t>запропонована</a:t>
            </a:r>
            <a:r>
              <a:rPr lang="ru-RU" sz="1400" dirty="0"/>
              <a:t> </a:t>
            </a:r>
            <a:r>
              <a:rPr lang="ru-RU" sz="1400" dirty="0" err="1"/>
              <a:t>Олександром</a:t>
            </a:r>
            <a:r>
              <a:rPr lang="uk-UA" sz="1400" dirty="0"/>
              <a:t> </a:t>
            </a:r>
            <a:r>
              <a:rPr lang="ru-RU" sz="1400" dirty="0" err="1"/>
              <a:t>Остервальдером</a:t>
            </a:r>
            <a:r>
              <a:rPr lang="ru-RU" sz="1400" dirty="0"/>
              <a:t> та </a:t>
            </a:r>
            <a:r>
              <a:rPr lang="ru-RU" sz="1400" dirty="0" err="1"/>
              <a:t>Івом</a:t>
            </a:r>
            <a:r>
              <a:rPr lang="uk-UA" sz="1400" dirty="0"/>
              <a:t> </a:t>
            </a:r>
            <a:r>
              <a:rPr lang="ru-RU" sz="1400" dirty="0" err="1"/>
              <a:t>Піньє</a:t>
            </a:r>
            <a:r>
              <a:rPr lang="ru-RU" sz="1400" dirty="0"/>
              <a:t> як «продаж </a:t>
            </a:r>
            <a:r>
              <a:rPr lang="ru-RU" sz="1400" dirty="0" err="1"/>
              <a:t>багато</a:t>
            </a:r>
            <a:r>
              <a:rPr lang="ru-RU" sz="1400" dirty="0"/>
              <a:t> </a:t>
            </a:r>
            <a:r>
              <a:rPr lang="ru-RU" sz="1400" dirty="0" err="1"/>
              <a:t>чого</a:t>
            </a:r>
            <a:r>
              <a:rPr lang="ru-RU" sz="1400" dirty="0"/>
              <a:t> помалу».</a:t>
            </a:r>
            <a:endParaRPr lang="ru-RU" sz="1400" dirty="0" smtClean="0"/>
          </a:p>
          <a:p>
            <a:endParaRPr 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116632"/>
            <a:ext cx="7175351" cy="440725"/>
          </a:xfrm>
        </p:spPr>
        <p:txBody>
          <a:bodyPr/>
          <a:lstStyle/>
          <a:p>
            <a:pPr marL="182880" indent="0" algn="ctr">
              <a:buNone/>
            </a:pPr>
            <a:r>
              <a:rPr lang="uk-UA" sz="1400" dirty="0">
                <a:effectLst/>
              </a:rPr>
              <a:t>Актуальні проблеми цифрової трансформації бізнесу</a:t>
            </a:r>
            <a:endParaRPr 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791693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260648"/>
            <a:ext cx="8064895" cy="6264695"/>
          </a:xfrm>
        </p:spPr>
        <p:txBody>
          <a:bodyPr>
            <a:normAutofit/>
          </a:bodyPr>
          <a:lstStyle/>
          <a:p>
            <a:r>
              <a:rPr lang="ru-RU" sz="1400" dirty="0" err="1"/>
              <a:t>Ще</a:t>
            </a:r>
            <a:r>
              <a:rPr lang="ru-RU" sz="1400" dirty="0"/>
              <a:t> один </a:t>
            </a:r>
            <a:r>
              <a:rPr lang="ru-RU" sz="1400" dirty="0" err="1"/>
              <a:t>інноваційний</a:t>
            </a:r>
            <a:r>
              <a:rPr lang="ru-RU" sz="1400" dirty="0"/>
              <a:t> </a:t>
            </a:r>
            <a:r>
              <a:rPr lang="ru-RU" sz="1400" dirty="0" err="1"/>
              <a:t>напрям</a:t>
            </a:r>
            <a:r>
              <a:rPr lang="ru-RU" sz="1400" dirty="0"/>
              <a:t>, </a:t>
            </a:r>
            <a:r>
              <a:rPr lang="ru-RU" sz="1400" dirty="0" err="1"/>
              <a:t>пов'язаний</a:t>
            </a:r>
            <a:r>
              <a:rPr lang="ru-RU" sz="1400" dirty="0"/>
              <a:t> з </a:t>
            </a:r>
            <a:r>
              <a:rPr lang="ru-RU" sz="1400" dirty="0" err="1"/>
              <a:t>цифровізацією</a:t>
            </a:r>
            <a:r>
              <a:rPr lang="ru-RU" sz="1400" dirty="0"/>
              <a:t> ‒ </a:t>
            </a:r>
            <a:r>
              <a:rPr lang="ru-RU" sz="1400" dirty="0" err="1"/>
              <a:t>це</a:t>
            </a:r>
            <a:r>
              <a:rPr lang="ru-RU" sz="1400" dirty="0"/>
              <a:t> </a:t>
            </a:r>
            <a:r>
              <a:rPr lang="ru-RU" sz="1400" dirty="0" err="1"/>
              <a:t>створення</a:t>
            </a:r>
            <a:r>
              <a:rPr lang="ru-RU" sz="1400" dirty="0"/>
              <a:t> нового продукту в </a:t>
            </a:r>
            <a:r>
              <a:rPr lang="ru-RU" sz="1400" dirty="0" err="1"/>
              <a:t>цифровій</a:t>
            </a:r>
            <a:r>
              <a:rPr lang="ru-RU" sz="1400" dirty="0"/>
              <a:t> </a:t>
            </a:r>
            <a:r>
              <a:rPr lang="ru-RU" sz="1400" dirty="0" err="1"/>
              <a:t>формі</a:t>
            </a:r>
            <a:r>
              <a:rPr lang="ru-RU" sz="1400" dirty="0"/>
              <a:t> ‒ </a:t>
            </a:r>
            <a:r>
              <a:rPr lang="ru-RU" sz="1400" dirty="0" err="1"/>
              <a:t>доповнена</a:t>
            </a:r>
            <a:r>
              <a:rPr lang="ru-RU" sz="1400" dirty="0"/>
              <a:t> </a:t>
            </a:r>
            <a:r>
              <a:rPr lang="ru-RU" sz="1400" dirty="0" err="1"/>
              <a:t>реальність</a:t>
            </a:r>
            <a:r>
              <a:rPr lang="ru-RU" sz="1400" dirty="0"/>
              <a:t> (</a:t>
            </a:r>
            <a:r>
              <a:rPr lang="en-US" sz="1400" dirty="0"/>
              <a:t>Augmented Reality, AR). </a:t>
            </a:r>
            <a:r>
              <a:rPr lang="ru-RU" sz="1400" dirty="0" err="1"/>
              <a:t>Найбільш</a:t>
            </a:r>
            <a:r>
              <a:rPr lang="ru-RU" sz="1400" dirty="0"/>
              <a:t> </a:t>
            </a:r>
            <a:r>
              <a:rPr lang="ru-RU" sz="1400" dirty="0" err="1"/>
              <a:t>багатообіцяючою</a:t>
            </a:r>
            <a:r>
              <a:rPr lang="ru-RU" sz="1400" dirty="0"/>
              <a:t> є </a:t>
            </a:r>
            <a:r>
              <a:rPr lang="ru-RU" sz="1400" dirty="0" err="1"/>
              <a:t>технологія</a:t>
            </a:r>
            <a:r>
              <a:rPr lang="ru-RU" sz="1400" dirty="0"/>
              <a:t> </a:t>
            </a:r>
            <a:r>
              <a:rPr lang="ru-RU" sz="1400" dirty="0" err="1"/>
              <a:t>доповненої</a:t>
            </a:r>
            <a:r>
              <a:rPr lang="ru-RU" sz="1400" dirty="0"/>
              <a:t> </a:t>
            </a:r>
            <a:r>
              <a:rPr lang="ru-RU" sz="1400" dirty="0" err="1"/>
              <a:t>реальності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дозволяє</a:t>
            </a:r>
            <a:r>
              <a:rPr lang="ru-RU" sz="1400" dirty="0"/>
              <a:t> </a:t>
            </a:r>
            <a:r>
              <a:rPr lang="ru-RU" sz="1400" dirty="0" err="1"/>
              <a:t>додати</a:t>
            </a:r>
            <a:r>
              <a:rPr lang="ru-RU" sz="1400" dirty="0"/>
              <a:t> в </a:t>
            </a:r>
            <a:r>
              <a:rPr lang="ru-RU" sz="1400" dirty="0" err="1"/>
              <a:t>реальний</a:t>
            </a:r>
            <a:r>
              <a:rPr lang="ru-RU" sz="1400" dirty="0"/>
              <a:t> </a:t>
            </a:r>
            <a:r>
              <a:rPr lang="ru-RU" sz="1400" dirty="0" err="1"/>
              <a:t>світ</a:t>
            </a:r>
            <a:r>
              <a:rPr lang="ru-RU" sz="1400" dirty="0"/>
              <a:t>, ‒ </a:t>
            </a:r>
            <a:r>
              <a:rPr lang="ru-RU" sz="1400" dirty="0" err="1"/>
              <a:t>об'єкти</a:t>
            </a:r>
            <a:r>
              <a:rPr lang="ru-RU" sz="1400" dirty="0"/>
              <a:t> </a:t>
            </a:r>
            <a:r>
              <a:rPr lang="ru-RU" sz="1400" dirty="0" err="1"/>
              <a:t>зі</a:t>
            </a:r>
            <a:r>
              <a:rPr lang="ru-RU" sz="1400" dirty="0"/>
              <a:t> </a:t>
            </a:r>
            <a:r>
              <a:rPr lang="ru-RU" sz="1400" dirty="0" err="1"/>
              <a:t>світу</a:t>
            </a:r>
            <a:r>
              <a:rPr lang="ru-RU" sz="1400" dirty="0"/>
              <a:t> </a:t>
            </a:r>
            <a:r>
              <a:rPr lang="ru-RU" sz="1400" dirty="0" err="1"/>
              <a:t>віртуального</a:t>
            </a:r>
            <a:r>
              <a:rPr lang="ru-RU" sz="1400" dirty="0"/>
              <a:t>. </a:t>
            </a:r>
            <a:r>
              <a:rPr lang="ru-RU" sz="1400" dirty="0" err="1"/>
              <a:t>Уявіть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, </a:t>
            </a:r>
            <a:r>
              <a:rPr lang="ru-RU" sz="1400" dirty="0" err="1"/>
              <a:t>йдучи</a:t>
            </a:r>
            <a:r>
              <a:rPr lang="ru-RU" sz="1400" dirty="0"/>
              <a:t> по </a:t>
            </a:r>
            <a:r>
              <a:rPr lang="ru-RU" sz="1400" dirty="0" err="1"/>
              <a:t>вулиці</a:t>
            </a:r>
            <a:r>
              <a:rPr lang="ru-RU" sz="1400" dirty="0"/>
              <a:t>, </a:t>
            </a:r>
            <a:r>
              <a:rPr lang="ru-RU" sz="1400" dirty="0" err="1"/>
              <a:t>ви</a:t>
            </a:r>
            <a:r>
              <a:rPr lang="ru-RU" sz="1400" dirty="0"/>
              <a:t> </a:t>
            </a:r>
            <a:r>
              <a:rPr lang="ru-RU" sz="1400" dirty="0" err="1"/>
              <a:t>бачитимете</a:t>
            </a:r>
            <a:r>
              <a:rPr lang="ru-RU" sz="1400" dirty="0"/>
              <a:t> </a:t>
            </a:r>
            <a:r>
              <a:rPr lang="ru-RU" sz="1400" dirty="0" err="1"/>
              <a:t>додаткову</a:t>
            </a:r>
            <a:r>
              <a:rPr lang="ru-RU" sz="1400" dirty="0"/>
              <a:t> </a:t>
            </a:r>
            <a:r>
              <a:rPr lang="ru-RU" sz="1400" dirty="0" err="1"/>
              <a:t>інформацію</a:t>
            </a:r>
            <a:r>
              <a:rPr lang="ru-RU" sz="1400" dirty="0"/>
              <a:t> про </a:t>
            </a:r>
            <a:r>
              <a:rPr lang="ru-RU" sz="1400" dirty="0" err="1"/>
              <a:t>об'єкти</a:t>
            </a:r>
            <a:r>
              <a:rPr lang="ru-RU" sz="1400" dirty="0"/>
              <a:t> і людей,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знаходяться</a:t>
            </a:r>
            <a:r>
              <a:rPr lang="ru-RU" sz="1400" dirty="0"/>
              <a:t> </a:t>
            </a:r>
            <a:r>
              <a:rPr lang="ru-RU" sz="1400" dirty="0" err="1"/>
              <a:t>поряд</a:t>
            </a:r>
            <a:r>
              <a:rPr lang="ru-RU" sz="1400" dirty="0"/>
              <a:t> з вами. </a:t>
            </a:r>
            <a:r>
              <a:rPr lang="ru-RU" sz="1400" dirty="0" err="1"/>
              <a:t>Приклади</a:t>
            </a:r>
            <a:r>
              <a:rPr lang="ru-RU" sz="1400" dirty="0"/>
              <a:t> </a:t>
            </a:r>
            <a:r>
              <a:rPr lang="ru-RU" sz="1400" dirty="0" err="1"/>
              <a:t>доповненої</a:t>
            </a:r>
            <a:r>
              <a:rPr lang="ru-RU" sz="1400" dirty="0"/>
              <a:t> </a:t>
            </a:r>
            <a:r>
              <a:rPr lang="ru-RU" sz="1400" dirty="0" err="1"/>
              <a:t>реальності</a:t>
            </a:r>
            <a:r>
              <a:rPr lang="ru-RU" sz="1400" dirty="0"/>
              <a:t> </a:t>
            </a:r>
            <a:r>
              <a:rPr lang="ru-RU" sz="1400" dirty="0" err="1"/>
              <a:t>вже</a:t>
            </a:r>
            <a:r>
              <a:rPr lang="ru-RU" sz="1400" dirty="0"/>
              <a:t> </a:t>
            </a:r>
            <a:r>
              <a:rPr lang="ru-RU" sz="1400" dirty="0" err="1"/>
              <a:t>існують</a:t>
            </a:r>
            <a:r>
              <a:rPr lang="ru-RU" sz="1400" dirty="0"/>
              <a:t> і активно </a:t>
            </a:r>
            <a:r>
              <a:rPr lang="ru-RU" sz="1400" dirty="0" err="1"/>
              <a:t>застосовуються</a:t>
            </a:r>
            <a:r>
              <a:rPr lang="ru-RU" sz="1400" dirty="0"/>
              <a:t>, в </a:t>
            </a:r>
            <a:r>
              <a:rPr lang="ru-RU" sz="1400" dirty="0" err="1"/>
              <a:t>деяких</a:t>
            </a:r>
            <a:r>
              <a:rPr lang="ru-RU" sz="1400" dirty="0"/>
              <a:t> парках </a:t>
            </a:r>
            <a:r>
              <a:rPr lang="ru-RU" sz="1400" dirty="0" err="1"/>
              <a:t>вже</a:t>
            </a:r>
            <a:r>
              <a:rPr lang="ru-RU" sz="1400" dirty="0"/>
              <a:t> </a:t>
            </a:r>
            <a:r>
              <a:rPr lang="ru-RU" sz="1400" dirty="0" err="1"/>
              <a:t>можна</a:t>
            </a:r>
            <a:r>
              <a:rPr lang="ru-RU" sz="1400" dirty="0"/>
              <a:t> </a:t>
            </a:r>
            <a:r>
              <a:rPr lang="ru-RU" sz="1400" dirty="0" err="1"/>
              <a:t>побачити</a:t>
            </a:r>
            <a:r>
              <a:rPr lang="ru-RU" sz="1400" dirty="0"/>
              <a:t> </a:t>
            </a:r>
            <a:r>
              <a:rPr lang="ru-RU" sz="1400" dirty="0" err="1"/>
              <a:t>мітки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показують</a:t>
            </a:r>
            <a:r>
              <a:rPr lang="ru-RU" sz="1400" dirty="0"/>
              <a:t> </a:t>
            </a:r>
            <a:r>
              <a:rPr lang="ru-RU" sz="1400" dirty="0" err="1"/>
              <a:t>прив'язки</a:t>
            </a:r>
            <a:r>
              <a:rPr lang="ru-RU" sz="1400" dirty="0"/>
              <a:t> </a:t>
            </a:r>
            <a:r>
              <a:rPr lang="ru-RU" sz="1400" dirty="0" err="1"/>
              <a:t>об'єкту</a:t>
            </a:r>
            <a:r>
              <a:rPr lang="ru-RU" sz="1400" dirty="0"/>
              <a:t> </a:t>
            </a:r>
            <a:r>
              <a:rPr lang="ru-RU" sz="1400" dirty="0" err="1"/>
              <a:t>світу</a:t>
            </a:r>
            <a:r>
              <a:rPr lang="ru-RU" sz="1400" dirty="0"/>
              <a:t> </a:t>
            </a:r>
            <a:r>
              <a:rPr lang="ru-RU" sz="1400" dirty="0" err="1"/>
              <a:t>фізичного</a:t>
            </a:r>
            <a:r>
              <a:rPr lang="ru-RU" sz="1400" dirty="0"/>
              <a:t> до </a:t>
            </a:r>
            <a:r>
              <a:rPr lang="ru-RU" sz="1400" dirty="0" err="1"/>
              <a:t>світу</a:t>
            </a:r>
            <a:r>
              <a:rPr lang="ru-RU" sz="1400" dirty="0"/>
              <a:t> </a:t>
            </a:r>
            <a:r>
              <a:rPr lang="ru-RU" sz="1400" dirty="0" err="1"/>
              <a:t>віртуального</a:t>
            </a:r>
            <a:r>
              <a:rPr lang="ru-RU" sz="1400" dirty="0"/>
              <a:t>. </a:t>
            </a:r>
            <a:endParaRPr lang="ru-RU" sz="1400" dirty="0" smtClean="0"/>
          </a:p>
          <a:p>
            <a:r>
              <a:rPr lang="ru-RU" sz="1400" dirty="0" smtClean="0"/>
              <a:t>Активно </a:t>
            </a:r>
            <a:r>
              <a:rPr lang="ru-RU" sz="1400" dirty="0" err="1"/>
              <a:t>поширюється</a:t>
            </a:r>
            <a:r>
              <a:rPr lang="ru-RU" sz="1400" dirty="0"/>
              <a:t> </a:t>
            </a:r>
            <a:r>
              <a:rPr lang="ru-RU" sz="1400" dirty="0" err="1"/>
              <a:t>ігри</a:t>
            </a:r>
            <a:r>
              <a:rPr lang="ru-RU" sz="1400" dirty="0"/>
              <a:t> з </a:t>
            </a:r>
            <a:r>
              <a:rPr lang="ru-RU" sz="1400" dirty="0" err="1"/>
              <a:t>елементами</a:t>
            </a:r>
            <a:r>
              <a:rPr lang="ru-RU" sz="1400" dirty="0"/>
              <a:t> </a:t>
            </a:r>
            <a:r>
              <a:rPr lang="ru-RU" sz="1400" dirty="0" err="1"/>
              <a:t>доповненої</a:t>
            </a:r>
            <a:r>
              <a:rPr lang="ru-RU" sz="1400" dirty="0"/>
              <a:t> </a:t>
            </a:r>
            <a:r>
              <a:rPr lang="ru-RU" sz="1400" dirty="0" err="1"/>
              <a:t>реальності</a:t>
            </a:r>
            <a:r>
              <a:rPr lang="ru-RU" sz="1400" dirty="0"/>
              <a:t>, є </a:t>
            </a:r>
            <a:r>
              <a:rPr lang="ru-RU" sz="1400" dirty="0" err="1"/>
              <a:t>віртуальні</a:t>
            </a:r>
            <a:r>
              <a:rPr lang="ru-RU" sz="1400" dirty="0"/>
              <a:t> </a:t>
            </a:r>
            <a:r>
              <a:rPr lang="ru-RU" sz="1400" dirty="0" err="1"/>
              <a:t>дзеркала</a:t>
            </a:r>
            <a:r>
              <a:rPr lang="ru-RU" sz="1400" dirty="0"/>
              <a:t> і </a:t>
            </a:r>
            <a:r>
              <a:rPr lang="ru-RU" sz="1400" dirty="0" err="1"/>
              <a:t>примірювальні</a:t>
            </a:r>
            <a:r>
              <a:rPr lang="ru-RU" sz="1400" dirty="0"/>
              <a:t> в магазинах,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продають</a:t>
            </a:r>
            <a:r>
              <a:rPr lang="ru-RU" sz="1400" dirty="0"/>
              <a:t> </a:t>
            </a:r>
            <a:r>
              <a:rPr lang="ru-RU" sz="1400" dirty="0" err="1"/>
              <a:t>одяг</a:t>
            </a:r>
            <a:r>
              <a:rPr lang="ru-RU" sz="1400" dirty="0"/>
              <a:t>, </a:t>
            </a:r>
            <a:r>
              <a:rPr lang="ru-RU" sz="1400" dirty="0" err="1"/>
              <a:t>доповнена</a:t>
            </a:r>
            <a:r>
              <a:rPr lang="ru-RU" sz="1400" dirty="0"/>
              <a:t> </a:t>
            </a:r>
            <a:r>
              <a:rPr lang="ru-RU" sz="1400" dirty="0" err="1"/>
              <a:t>реальність</a:t>
            </a:r>
            <a:r>
              <a:rPr lang="ru-RU" sz="1400" dirty="0"/>
              <a:t> </a:t>
            </a:r>
            <a:r>
              <a:rPr lang="ru-RU" sz="1400" dirty="0" err="1"/>
              <a:t>вже</a:t>
            </a:r>
            <a:r>
              <a:rPr lang="ru-RU" sz="1400" dirty="0"/>
              <a:t> </a:t>
            </a:r>
            <a:r>
              <a:rPr lang="ru-RU" sz="1400" dirty="0" err="1"/>
              <a:t>тестується</a:t>
            </a:r>
            <a:r>
              <a:rPr lang="ru-RU" sz="1400" dirty="0"/>
              <a:t> в </a:t>
            </a:r>
            <a:r>
              <a:rPr lang="ru-RU" sz="1400" dirty="0" err="1"/>
              <a:t>автомобілях</a:t>
            </a:r>
            <a:r>
              <a:rPr lang="ru-RU" sz="1400" dirty="0"/>
              <a:t>. В той же час на шляху активного </a:t>
            </a:r>
            <a:r>
              <a:rPr lang="ru-RU" sz="1400" dirty="0" err="1"/>
              <a:t>застосування</a:t>
            </a:r>
            <a:r>
              <a:rPr lang="ru-RU" sz="1400" dirty="0"/>
              <a:t> </a:t>
            </a:r>
            <a:r>
              <a:rPr lang="ru-RU" sz="1400" dirty="0" err="1"/>
              <a:t>технологій</a:t>
            </a:r>
            <a:r>
              <a:rPr lang="ru-RU" sz="1400" dirty="0"/>
              <a:t> </a:t>
            </a:r>
            <a:r>
              <a:rPr lang="ru-RU" sz="1400" dirty="0" err="1"/>
              <a:t>доповненої</a:t>
            </a:r>
            <a:r>
              <a:rPr lang="ru-RU" sz="1400" dirty="0"/>
              <a:t> </a:t>
            </a:r>
            <a:r>
              <a:rPr lang="ru-RU" sz="1400" dirty="0" err="1"/>
              <a:t>реальності</a:t>
            </a:r>
            <a:r>
              <a:rPr lang="ru-RU" sz="1400" dirty="0"/>
              <a:t> є </a:t>
            </a:r>
            <a:r>
              <a:rPr lang="ru-RU" sz="1400" dirty="0" err="1"/>
              <a:t>ще</a:t>
            </a:r>
            <a:r>
              <a:rPr lang="ru-RU" sz="1400" dirty="0"/>
              <a:t> </a:t>
            </a:r>
            <a:r>
              <a:rPr lang="ru-RU" sz="1400" dirty="0" err="1"/>
              <a:t>питання</a:t>
            </a:r>
            <a:r>
              <a:rPr lang="ru-RU" sz="1400" dirty="0"/>
              <a:t>, </a:t>
            </a:r>
            <a:r>
              <a:rPr lang="ru-RU" sz="1400" dirty="0" err="1"/>
              <a:t>які</a:t>
            </a:r>
            <a:r>
              <a:rPr lang="ru-RU" sz="1400" dirty="0"/>
              <a:t> треба </a:t>
            </a:r>
            <a:r>
              <a:rPr lang="ru-RU" sz="1400" dirty="0" err="1"/>
              <a:t>вирішити</a:t>
            </a:r>
            <a:r>
              <a:rPr lang="ru-RU" sz="1400" dirty="0"/>
              <a:t>. </a:t>
            </a:r>
            <a:r>
              <a:rPr lang="ru-RU" sz="1400" dirty="0" err="1"/>
              <a:t>Наприклад</a:t>
            </a:r>
            <a:r>
              <a:rPr lang="ru-RU" sz="1400" dirty="0"/>
              <a:t>, </a:t>
            </a:r>
            <a:r>
              <a:rPr lang="ru-RU" sz="1400" dirty="0" err="1"/>
              <a:t>поки</a:t>
            </a:r>
            <a:r>
              <a:rPr lang="ru-RU" sz="1400" dirty="0"/>
              <a:t> </a:t>
            </a:r>
            <a:r>
              <a:rPr lang="ru-RU" sz="1400" dirty="0" err="1"/>
              <a:t>ще</a:t>
            </a:r>
            <a:r>
              <a:rPr lang="ru-RU" sz="1400" dirty="0"/>
              <a:t> </a:t>
            </a:r>
            <a:r>
              <a:rPr lang="ru-RU" sz="1400" dirty="0" err="1"/>
              <a:t>недостатня</a:t>
            </a:r>
            <a:r>
              <a:rPr lang="ru-RU" sz="1400" dirty="0"/>
              <a:t> </a:t>
            </a:r>
            <a:r>
              <a:rPr lang="ru-RU" sz="1400" dirty="0" err="1"/>
              <a:t>точність</a:t>
            </a:r>
            <a:r>
              <a:rPr lang="ru-RU" sz="1400" dirty="0"/>
              <a:t> </a:t>
            </a:r>
            <a:r>
              <a:rPr lang="ru-RU" sz="1400" dirty="0" err="1"/>
              <a:t>інструментарію</a:t>
            </a:r>
            <a:r>
              <a:rPr lang="ru-RU" sz="1400" dirty="0"/>
              <a:t> </a:t>
            </a:r>
            <a:r>
              <a:rPr lang="ru-RU" sz="1400" dirty="0" err="1"/>
              <a:t>геопозициціонування</a:t>
            </a:r>
            <a:r>
              <a:rPr lang="ru-RU" sz="1400" dirty="0"/>
              <a:t> </a:t>
            </a:r>
            <a:r>
              <a:rPr lang="ru-RU" sz="1400" dirty="0" err="1"/>
              <a:t>або</a:t>
            </a:r>
            <a:r>
              <a:rPr lang="ru-RU" sz="1400" dirty="0"/>
              <a:t> </a:t>
            </a:r>
            <a:r>
              <a:rPr lang="ru-RU" sz="1400" dirty="0" err="1"/>
              <a:t>недосконалі</a:t>
            </a:r>
            <a:r>
              <a:rPr lang="ru-RU" sz="1400" dirty="0"/>
              <a:t> </a:t>
            </a:r>
            <a:r>
              <a:rPr lang="ru-RU" sz="1400" dirty="0" err="1"/>
              <a:t>технології</a:t>
            </a:r>
            <a:r>
              <a:rPr lang="ru-RU" sz="1400" dirty="0"/>
              <a:t> </a:t>
            </a:r>
            <a:r>
              <a:rPr lang="ru-RU" sz="1400" dirty="0" err="1"/>
              <a:t>комп'ютерного</a:t>
            </a:r>
            <a:r>
              <a:rPr lang="ru-RU" sz="1400" dirty="0"/>
              <a:t> </a:t>
            </a:r>
            <a:r>
              <a:rPr lang="ru-RU" sz="1400" dirty="0" err="1"/>
              <a:t>зору</a:t>
            </a:r>
            <a:r>
              <a:rPr lang="ru-RU" sz="1400" dirty="0"/>
              <a:t> для </a:t>
            </a:r>
            <a:r>
              <a:rPr lang="ru-RU" sz="1400" dirty="0" err="1"/>
              <a:t>прив'язки</a:t>
            </a:r>
            <a:r>
              <a:rPr lang="ru-RU" sz="1400" dirty="0"/>
              <a:t> </a:t>
            </a:r>
            <a:r>
              <a:rPr lang="ru-RU" sz="1400" dirty="0" err="1"/>
              <a:t>об'єктів</a:t>
            </a:r>
            <a:r>
              <a:rPr lang="ru-RU" sz="1400" dirty="0"/>
              <a:t> </a:t>
            </a:r>
            <a:r>
              <a:rPr lang="ru-RU" sz="1400" dirty="0" err="1"/>
              <a:t>фізичного</a:t>
            </a:r>
            <a:r>
              <a:rPr lang="ru-RU" sz="1400" dirty="0"/>
              <a:t> </a:t>
            </a:r>
            <a:r>
              <a:rPr lang="ru-RU" sz="1400" dirty="0" err="1"/>
              <a:t>світу</a:t>
            </a:r>
            <a:r>
              <a:rPr lang="ru-RU" sz="1400" dirty="0"/>
              <a:t> до </a:t>
            </a:r>
            <a:r>
              <a:rPr lang="ru-RU" sz="1400" dirty="0" err="1"/>
              <a:t>їх</a:t>
            </a:r>
            <a:r>
              <a:rPr lang="ru-RU" sz="1400" dirty="0"/>
              <a:t> </a:t>
            </a:r>
            <a:r>
              <a:rPr lang="ru-RU" sz="1400" dirty="0" err="1"/>
              <a:t>віртуальних</a:t>
            </a:r>
            <a:r>
              <a:rPr lang="ru-RU" sz="1400" dirty="0"/>
              <a:t> </a:t>
            </a:r>
            <a:r>
              <a:rPr lang="ru-RU" sz="1400" dirty="0" err="1"/>
              <a:t>копій</a:t>
            </a:r>
            <a:r>
              <a:rPr lang="ru-RU" sz="1400" dirty="0"/>
              <a:t>. </a:t>
            </a:r>
            <a:r>
              <a:rPr lang="ru-RU" sz="1400" dirty="0" err="1"/>
              <a:t>Проте</a:t>
            </a:r>
            <a:r>
              <a:rPr lang="ru-RU" sz="1400" dirty="0"/>
              <a:t>, </a:t>
            </a:r>
            <a:r>
              <a:rPr lang="ru-RU" sz="1400" dirty="0" err="1"/>
              <a:t>можна</a:t>
            </a:r>
            <a:r>
              <a:rPr lang="ru-RU" sz="1400" dirty="0"/>
              <a:t> з </a:t>
            </a:r>
            <a:r>
              <a:rPr lang="ru-RU" sz="1400" dirty="0" err="1"/>
              <a:t>упевненістю</a:t>
            </a:r>
            <a:r>
              <a:rPr lang="ru-RU" sz="1400" dirty="0"/>
              <a:t> </a:t>
            </a:r>
            <a:r>
              <a:rPr lang="ru-RU" sz="1400" dirty="0" err="1"/>
              <a:t>сказати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найближчим</a:t>
            </a:r>
            <a:r>
              <a:rPr lang="ru-RU" sz="1400" dirty="0"/>
              <a:t> часом </a:t>
            </a:r>
            <a:r>
              <a:rPr lang="ru-RU" sz="1400" dirty="0" err="1"/>
              <a:t>цю</a:t>
            </a:r>
            <a:r>
              <a:rPr lang="ru-RU" sz="1400" dirty="0"/>
              <a:t> </a:t>
            </a:r>
            <a:r>
              <a:rPr lang="ru-RU" sz="1400" dirty="0" err="1"/>
              <a:t>технологію</a:t>
            </a:r>
            <a:r>
              <a:rPr lang="ru-RU" sz="1400" dirty="0"/>
              <a:t> явно </a:t>
            </a:r>
            <a:r>
              <a:rPr lang="ru-RU" sz="1400" dirty="0" err="1"/>
              <a:t>можна</a:t>
            </a:r>
            <a:r>
              <a:rPr lang="ru-RU" sz="1400" dirty="0"/>
              <a:t> </a:t>
            </a:r>
            <a:r>
              <a:rPr lang="ru-RU" sz="1400" dirty="0" err="1"/>
              <a:t>віднести</a:t>
            </a:r>
            <a:r>
              <a:rPr lang="ru-RU" sz="1400" dirty="0"/>
              <a:t> до </a:t>
            </a:r>
            <a:r>
              <a:rPr lang="ru-RU" sz="1400" dirty="0" err="1"/>
              <a:t>проривної</a:t>
            </a:r>
            <a:r>
              <a:rPr lang="ru-RU" sz="1400" dirty="0"/>
              <a:t>. </a:t>
            </a:r>
            <a:endParaRPr lang="ru-RU" sz="1400" dirty="0" smtClean="0"/>
          </a:p>
          <a:p>
            <a:r>
              <a:rPr lang="ru-RU" sz="1400" dirty="0" smtClean="0"/>
              <a:t>Не </a:t>
            </a:r>
            <a:r>
              <a:rPr lang="ru-RU" sz="1400" dirty="0" err="1"/>
              <a:t>менш</a:t>
            </a:r>
            <a:r>
              <a:rPr lang="ru-RU" sz="1400" dirty="0"/>
              <a:t> </a:t>
            </a:r>
            <a:r>
              <a:rPr lang="ru-RU" sz="1400" dirty="0" err="1"/>
              <a:t>цікавим</a:t>
            </a:r>
            <a:r>
              <a:rPr lang="ru-RU" sz="1400" dirty="0"/>
              <a:t> </a:t>
            </a:r>
            <a:r>
              <a:rPr lang="ru-RU" sz="1400" dirty="0" err="1"/>
              <a:t>інноваційним</a:t>
            </a:r>
            <a:r>
              <a:rPr lang="ru-RU" sz="1400" dirty="0"/>
              <a:t> </a:t>
            </a:r>
            <a:r>
              <a:rPr lang="ru-RU" sz="1400" dirty="0" err="1"/>
              <a:t>очікуванням</a:t>
            </a:r>
            <a:r>
              <a:rPr lang="ru-RU" sz="1400" dirty="0"/>
              <a:t> </a:t>
            </a:r>
            <a:r>
              <a:rPr lang="ru-RU" sz="1400" dirty="0" err="1"/>
              <a:t>стає</a:t>
            </a:r>
            <a:r>
              <a:rPr lang="ru-RU" sz="1400" dirty="0"/>
              <a:t> </a:t>
            </a:r>
            <a:r>
              <a:rPr lang="ru-RU" sz="1400" dirty="0" err="1"/>
              <a:t>віртуальна</a:t>
            </a:r>
            <a:r>
              <a:rPr lang="ru-RU" sz="1400" dirty="0"/>
              <a:t> </a:t>
            </a:r>
            <a:r>
              <a:rPr lang="ru-RU" sz="1400" dirty="0" err="1"/>
              <a:t>реальність</a:t>
            </a:r>
            <a:r>
              <a:rPr lang="ru-RU" sz="1400" dirty="0"/>
              <a:t> (</a:t>
            </a:r>
            <a:r>
              <a:rPr lang="en-US" sz="1400" dirty="0"/>
              <a:t>Virtual Reality, VR). </a:t>
            </a:r>
            <a:r>
              <a:rPr lang="ru-RU" sz="1400" dirty="0" err="1"/>
              <a:t>Поява</a:t>
            </a:r>
            <a:r>
              <a:rPr lang="ru-RU" sz="1400" dirty="0"/>
              <a:t> </a:t>
            </a:r>
            <a:r>
              <a:rPr lang="ru-RU" sz="1400" dirty="0" err="1"/>
              <a:t>технічних</a:t>
            </a:r>
            <a:r>
              <a:rPr lang="ru-RU" sz="1400" dirty="0"/>
              <a:t> </a:t>
            </a:r>
            <a:r>
              <a:rPr lang="ru-RU" sz="1400" dirty="0" err="1"/>
              <a:t>пристроїв</a:t>
            </a:r>
            <a:r>
              <a:rPr lang="ru-RU" sz="1400" dirty="0"/>
              <a:t>, </a:t>
            </a:r>
            <a:r>
              <a:rPr lang="ru-RU" sz="1400" dirty="0" err="1"/>
              <a:t>які</a:t>
            </a:r>
            <a:r>
              <a:rPr lang="ru-RU" sz="1400" dirty="0"/>
              <a:t> </a:t>
            </a:r>
            <a:r>
              <a:rPr lang="ru-RU" sz="1400" dirty="0" err="1"/>
              <a:t>дозволяють</a:t>
            </a:r>
            <a:r>
              <a:rPr lang="ru-RU" sz="1400" dirty="0"/>
              <a:t> </a:t>
            </a:r>
            <a:r>
              <a:rPr lang="ru-RU" sz="1400" dirty="0" err="1"/>
              <a:t>людині</a:t>
            </a:r>
            <a:r>
              <a:rPr lang="ru-RU" sz="1400" dirty="0"/>
              <a:t> </a:t>
            </a:r>
            <a:r>
              <a:rPr lang="ru-RU" sz="1400" dirty="0" err="1"/>
              <a:t>знаходитися</a:t>
            </a:r>
            <a:r>
              <a:rPr lang="ru-RU" sz="1400" dirty="0"/>
              <a:t> у </a:t>
            </a:r>
            <a:r>
              <a:rPr lang="ru-RU" sz="1400" dirty="0" err="1"/>
              <a:t>віртуальній</a:t>
            </a:r>
            <a:r>
              <a:rPr lang="ru-RU" sz="1400" dirty="0"/>
              <a:t> </a:t>
            </a:r>
            <a:r>
              <a:rPr lang="ru-RU" sz="1400" dirty="0" err="1"/>
              <a:t>реальності</a:t>
            </a:r>
            <a:r>
              <a:rPr lang="ru-RU" sz="1400" dirty="0"/>
              <a:t>, </a:t>
            </a:r>
            <a:r>
              <a:rPr lang="ru-RU" sz="1400" dirty="0" err="1"/>
              <a:t>зробила</a:t>
            </a:r>
            <a:r>
              <a:rPr lang="ru-RU" sz="1400" dirty="0"/>
              <a:t> </a:t>
            </a:r>
            <a:r>
              <a:rPr lang="ru-RU" sz="1400" dirty="0" err="1"/>
              <a:t>цю</a:t>
            </a:r>
            <a:r>
              <a:rPr lang="ru-RU" sz="1400" dirty="0"/>
              <a:t> </a:t>
            </a:r>
            <a:r>
              <a:rPr lang="ru-RU" sz="1400" dirty="0" err="1"/>
              <a:t>технологію</a:t>
            </a:r>
            <a:r>
              <a:rPr lang="ru-RU" sz="1400" dirty="0"/>
              <a:t> </a:t>
            </a:r>
            <a:r>
              <a:rPr lang="ru-RU" sz="1400" dirty="0" err="1"/>
              <a:t>затребуваною</a:t>
            </a:r>
            <a:r>
              <a:rPr lang="ru-RU" sz="1400" dirty="0"/>
              <a:t> в </a:t>
            </a:r>
            <a:r>
              <a:rPr lang="ru-RU" sz="1400" dirty="0" err="1"/>
              <a:t>індустрії</a:t>
            </a:r>
            <a:r>
              <a:rPr lang="ru-RU" sz="1400" dirty="0"/>
              <a:t> </a:t>
            </a:r>
            <a:r>
              <a:rPr lang="ru-RU" sz="1400" dirty="0" err="1"/>
              <a:t>розваг</a:t>
            </a:r>
            <a:r>
              <a:rPr lang="ru-RU" sz="1400" dirty="0"/>
              <a:t>. </a:t>
            </a:r>
            <a:r>
              <a:rPr lang="ru-RU" sz="1400" dirty="0" err="1"/>
              <a:t>Шоломи</a:t>
            </a:r>
            <a:r>
              <a:rPr lang="ru-RU" sz="1400" dirty="0"/>
              <a:t> і </a:t>
            </a:r>
            <a:r>
              <a:rPr lang="ru-RU" sz="1400" dirty="0" err="1"/>
              <a:t>костюми</a:t>
            </a:r>
            <a:r>
              <a:rPr lang="ru-RU" sz="1400" dirty="0"/>
              <a:t> </a:t>
            </a:r>
            <a:r>
              <a:rPr lang="ru-RU" sz="1400" dirty="0" err="1"/>
              <a:t>віртуальної</a:t>
            </a:r>
            <a:r>
              <a:rPr lang="ru-RU" sz="1400" dirty="0"/>
              <a:t> </a:t>
            </a:r>
            <a:r>
              <a:rPr lang="ru-RU" sz="1400" dirty="0" err="1"/>
              <a:t>реальності</a:t>
            </a:r>
            <a:r>
              <a:rPr lang="ru-RU" sz="1400" dirty="0"/>
              <a:t>, </a:t>
            </a:r>
            <a:r>
              <a:rPr lang="ru-RU" sz="1400" dirty="0" err="1"/>
              <a:t>спеціалізовані</a:t>
            </a:r>
            <a:r>
              <a:rPr lang="ru-RU" sz="1400" dirty="0"/>
              <a:t> </a:t>
            </a:r>
            <a:r>
              <a:rPr lang="ru-RU" sz="1400" dirty="0" err="1"/>
              <a:t>кімнати</a:t>
            </a:r>
            <a:r>
              <a:rPr lang="ru-RU" sz="1400" dirty="0"/>
              <a:t>, </a:t>
            </a:r>
            <a:r>
              <a:rPr lang="ru-RU" sz="1400" dirty="0" err="1"/>
              <a:t>дозволяють</a:t>
            </a:r>
            <a:r>
              <a:rPr lang="ru-RU" sz="1400" dirty="0"/>
              <a:t> </a:t>
            </a:r>
            <a:r>
              <a:rPr lang="ru-RU" sz="1400" dirty="0" err="1"/>
              <a:t>потрапити</a:t>
            </a:r>
            <a:r>
              <a:rPr lang="ru-RU" sz="1400" dirty="0"/>
              <a:t> в </a:t>
            </a:r>
            <a:r>
              <a:rPr lang="ru-RU" sz="1400" dirty="0" err="1"/>
              <a:t>невідомий</a:t>
            </a:r>
            <a:r>
              <a:rPr lang="ru-RU" sz="1400" dirty="0"/>
              <a:t> </a:t>
            </a:r>
            <a:r>
              <a:rPr lang="ru-RU" sz="1400" dirty="0" err="1"/>
              <a:t>світ</a:t>
            </a:r>
            <a:r>
              <a:rPr lang="ru-RU" sz="1400" dirty="0"/>
              <a:t>, </a:t>
            </a:r>
            <a:r>
              <a:rPr lang="ru-RU" sz="1400" dirty="0" err="1"/>
              <a:t>який</a:t>
            </a:r>
            <a:r>
              <a:rPr lang="ru-RU" sz="1400" dirty="0"/>
              <a:t> </a:t>
            </a:r>
            <a:r>
              <a:rPr lang="ru-RU" sz="1400" dirty="0" err="1"/>
              <a:t>запрограмований</a:t>
            </a:r>
            <a:r>
              <a:rPr lang="ru-RU" sz="1400" dirty="0"/>
              <a:t> так,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усі</a:t>
            </a:r>
            <a:r>
              <a:rPr lang="ru-RU" sz="1400" dirty="0"/>
              <a:t> </a:t>
            </a:r>
            <a:r>
              <a:rPr lang="ru-RU" sz="1400" dirty="0" err="1"/>
              <a:t>ваші</a:t>
            </a:r>
            <a:r>
              <a:rPr lang="ru-RU" sz="1400" dirty="0"/>
              <a:t> </a:t>
            </a:r>
            <a:r>
              <a:rPr lang="ru-RU" sz="1400" dirty="0" err="1"/>
              <a:t>дії</a:t>
            </a:r>
            <a:r>
              <a:rPr lang="ru-RU" sz="1400" dirty="0"/>
              <a:t> </a:t>
            </a:r>
            <a:r>
              <a:rPr lang="ru-RU" sz="1400" dirty="0" err="1"/>
              <a:t>викликають</a:t>
            </a:r>
            <a:r>
              <a:rPr lang="ru-RU" sz="1400" dirty="0"/>
              <a:t> </a:t>
            </a:r>
            <a:r>
              <a:rPr lang="ru-RU" sz="1400" dirty="0" err="1"/>
              <a:t>реакцію</a:t>
            </a:r>
            <a:r>
              <a:rPr lang="ru-RU" sz="1400" dirty="0"/>
              <a:t> у </a:t>
            </a:r>
            <a:r>
              <a:rPr lang="ru-RU" sz="1400" dirty="0" err="1"/>
              <a:t>відповідь</a:t>
            </a:r>
            <a:r>
              <a:rPr lang="ru-RU" sz="1400" dirty="0"/>
              <a:t> </a:t>
            </a:r>
            <a:r>
              <a:rPr lang="ru-RU" sz="1400" dirty="0" err="1"/>
              <a:t>віртуального</a:t>
            </a:r>
            <a:r>
              <a:rPr lang="ru-RU" sz="1400" dirty="0"/>
              <a:t> </a:t>
            </a:r>
            <a:r>
              <a:rPr lang="ru-RU" sz="1400" dirty="0" err="1"/>
              <a:t>світу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дозволяє</a:t>
            </a:r>
            <a:r>
              <a:rPr lang="ru-RU" sz="1400" dirty="0"/>
              <a:t> </a:t>
            </a:r>
            <a:r>
              <a:rPr lang="ru-RU" sz="1400" dirty="0" err="1"/>
              <a:t>зануритися</a:t>
            </a:r>
            <a:r>
              <a:rPr lang="ru-RU" sz="1400" dirty="0"/>
              <a:t> в </a:t>
            </a:r>
            <a:r>
              <a:rPr lang="ru-RU" sz="1400" dirty="0" err="1"/>
              <a:t>нього</a:t>
            </a:r>
            <a:r>
              <a:rPr lang="ru-RU" sz="1400" dirty="0"/>
              <a:t> на усе 100%.</a:t>
            </a:r>
            <a:endParaRPr 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12337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260648"/>
            <a:ext cx="8064895" cy="6264695"/>
          </a:xfrm>
        </p:spPr>
        <p:txBody>
          <a:bodyPr>
            <a:normAutofit/>
          </a:bodyPr>
          <a:lstStyle/>
          <a:p>
            <a:r>
              <a:rPr lang="ru-RU" sz="1400" dirty="0"/>
              <a:t>У </a:t>
            </a:r>
            <a:r>
              <a:rPr lang="ru-RU" sz="1400" dirty="0" err="1"/>
              <a:t>бізнесі</a:t>
            </a:r>
            <a:r>
              <a:rPr lang="ru-RU" sz="1400" dirty="0"/>
              <a:t> </a:t>
            </a:r>
            <a:r>
              <a:rPr lang="ru-RU" sz="1400" dirty="0" err="1"/>
              <a:t>технології</a:t>
            </a:r>
            <a:r>
              <a:rPr lang="ru-RU" sz="1400" dirty="0"/>
              <a:t> </a:t>
            </a:r>
            <a:r>
              <a:rPr lang="ru-RU" sz="1400" dirty="0" err="1"/>
              <a:t>віртуальної</a:t>
            </a:r>
            <a:r>
              <a:rPr lang="ru-RU" sz="1400" dirty="0"/>
              <a:t> </a:t>
            </a:r>
            <a:r>
              <a:rPr lang="ru-RU" sz="1400" dirty="0" err="1"/>
              <a:t>реальності</a:t>
            </a:r>
            <a:r>
              <a:rPr lang="ru-RU" sz="1400" dirty="0"/>
              <a:t> не так активно </a:t>
            </a:r>
            <a:r>
              <a:rPr lang="ru-RU" sz="1400" dirty="0" err="1"/>
              <a:t>застосовуються</a:t>
            </a:r>
            <a:r>
              <a:rPr lang="ru-RU" sz="1400" dirty="0"/>
              <a:t>, </a:t>
            </a:r>
            <a:r>
              <a:rPr lang="ru-RU" sz="1400" dirty="0" err="1"/>
              <a:t>швидше</a:t>
            </a:r>
            <a:r>
              <a:rPr lang="ru-RU" sz="1400" dirty="0"/>
              <a:t> там зараз </a:t>
            </a:r>
            <a:r>
              <a:rPr lang="ru-RU" sz="1400" dirty="0" err="1"/>
              <a:t>затребувані</a:t>
            </a:r>
            <a:r>
              <a:rPr lang="ru-RU" sz="1400" dirty="0"/>
              <a:t> </a:t>
            </a:r>
            <a:r>
              <a:rPr lang="ru-RU" sz="1400" dirty="0" err="1"/>
              <a:t>технології</a:t>
            </a:r>
            <a:r>
              <a:rPr lang="ru-RU" sz="1400" dirty="0"/>
              <a:t> 3</a:t>
            </a:r>
            <a:r>
              <a:rPr lang="en-US" sz="1400" dirty="0"/>
              <a:t>D-</a:t>
            </a:r>
            <a:r>
              <a:rPr lang="ru-RU" sz="1400" dirty="0"/>
              <a:t>моделирования. Прикладами </a:t>
            </a:r>
            <a:r>
              <a:rPr lang="ru-RU" sz="1400" dirty="0" err="1"/>
              <a:t>побудови</a:t>
            </a:r>
            <a:r>
              <a:rPr lang="ru-RU" sz="1400" dirty="0"/>
              <a:t> </a:t>
            </a:r>
            <a:r>
              <a:rPr lang="ru-RU" sz="1400" dirty="0" err="1"/>
              <a:t>цифрових</a:t>
            </a:r>
            <a:r>
              <a:rPr lang="ru-RU" sz="1400" dirty="0"/>
              <a:t> 3</a:t>
            </a:r>
            <a:r>
              <a:rPr lang="en-US" sz="1400" dirty="0"/>
              <a:t>D</a:t>
            </a:r>
            <a:r>
              <a:rPr lang="ru-RU" sz="1400" dirty="0"/>
              <a:t>моделей </a:t>
            </a:r>
            <a:r>
              <a:rPr lang="ru-RU" sz="1400" dirty="0" err="1"/>
              <a:t>об'єктів</a:t>
            </a:r>
            <a:r>
              <a:rPr lang="ru-RU" sz="1400" dirty="0"/>
              <a:t> реального </a:t>
            </a:r>
            <a:r>
              <a:rPr lang="ru-RU" sz="1400" dirty="0" err="1"/>
              <a:t>світу</a:t>
            </a:r>
            <a:r>
              <a:rPr lang="ru-RU" sz="1400" dirty="0"/>
              <a:t> є </a:t>
            </a:r>
            <a:r>
              <a:rPr lang="ru-RU" sz="1400" dirty="0" err="1"/>
              <a:t>підприємства</a:t>
            </a:r>
            <a:r>
              <a:rPr lang="ru-RU" sz="1400" dirty="0"/>
              <a:t> </a:t>
            </a:r>
            <a:r>
              <a:rPr lang="ru-RU" sz="1400" dirty="0" err="1"/>
              <a:t>сфери</a:t>
            </a:r>
            <a:r>
              <a:rPr lang="ru-RU" sz="1400" dirty="0"/>
              <a:t> </a:t>
            </a:r>
            <a:r>
              <a:rPr lang="ru-RU" sz="1400" dirty="0" err="1"/>
              <a:t>сервісу</a:t>
            </a:r>
            <a:r>
              <a:rPr lang="ru-RU" sz="1400" dirty="0"/>
              <a:t>, </a:t>
            </a:r>
            <a:r>
              <a:rPr lang="ru-RU" sz="1400" dirty="0" err="1"/>
              <a:t>будівельні</a:t>
            </a:r>
            <a:r>
              <a:rPr lang="ru-RU" sz="1400" dirty="0"/>
              <a:t> </a:t>
            </a:r>
            <a:r>
              <a:rPr lang="ru-RU" sz="1400" dirty="0" err="1"/>
              <a:t>компанії</a:t>
            </a:r>
            <a:r>
              <a:rPr lang="ru-RU" sz="1400" dirty="0"/>
              <a:t>, </a:t>
            </a:r>
            <a:r>
              <a:rPr lang="ru-RU" sz="1400" dirty="0" err="1"/>
              <a:t>виробники</a:t>
            </a:r>
            <a:r>
              <a:rPr lang="ru-RU" sz="1400" dirty="0"/>
              <a:t> </a:t>
            </a:r>
            <a:r>
              <a:rPr lang="ru-RU" sz="1400" dirty="0" err="1"/>
              <a:t>складних</a:t>
            </a:r>
            <a:r>
              <a:rPr lang="ru-RU" sz="1400" dirty="0"/>
              <a:t> </a:t>
            </a:r>
            <a:r>
              <a:rPr lang="ru-RU" sz="1400" dirty="0" err="1"/>
              <a:t>технологічних</a:t>
            </a:r>
            <a:r>
              <a:rPr lang="ru-RU" sz="1400" dirty="0"/>
              <a:t> </a:t>
            </a:r>
            <a:r>
              <a:rPr lang="ru-RU" sz="1400" dirty="0" err="1"/>
              <a:t>виробів</a:t>
            </a:r>
            <a:r>
              <a:rPr lang="ru-RU" sz="1400" dirty="0"/>
              <a:t>, </a:t>
            </a:r>
            <a:r>
              <a:rPr lang="ru-RU" sz="1400" dirty="0" err="1"/>
              <a:t>нафтовидобуток</a:t>
            </a:r>
            <a:r>
              <a:rPr lang="ru-RU" sz="1400" dirty="0"/>
              <a:t>, а </a:t>
            </a:r>
            <a:r>
              <a:rPr lang="ru-RU" sz="1400" dirty="0" err="1"/>
              <a:t>також</a:t>
            </a:r>
            <a:r>
              <a:rPr lang="ru-RU" sz="1400" dirty="0"/>
              <a:t> </a:t>
            </a:r>
            <a:r>
              <a:rPr lang="ru-RU" sz="1400" dirty="0" err="1"/>
              <a:t>інші</a:t>
            </a:r>
            <a:r>
              <a:rPr lang="ru-RU" sz="1400" dirty="0"/>
              <a:t> </a:t>
            </a:r>
            <a:r>
              <a:rPr lang="ru-RU" sz="1400" dirty="0" err="1"/>
              <a:t>галузі</a:t>
            </a:r>
            <a:r>
              <a:rPr lang="ru-RU" sz="1400" dirty="0"/>
              <a:t>. </a:t>
            </a:r>
            <a:endParaRPr lang="ru-RU" sz="1400" dirty="0" smtClean="0"/>
          </a:p>
          <a:p>
            <a:r>
              <a:rPr lang="ru-RU" sz="1400" dirty="0" smtClean="0"/>
              <a:t>У </a:t>
            </a:r>
            <a:r>
              <a:rPr lang="ru-RU" sz="1400" dirty="0"/>
              <a:t>рамках 3</a:t>
            </a:r>
            <a:r>
              <a:rPr lang="en-US" sz="1400" dirty="0"/>
              <a:t>D-</a:t>
            </a:r>
            <a:r>
              <a:rPr lang="ru-RU" sz="1400" dirty="0"/>
              <a:t>моделирования </a:t>
            </a:r>
            <a:r>
              <a:rPr lang="ru-RU" sz="1400" dirty="0" err="1"/>
              <a:t>можна</a:t>
            </a:r>
            <a:r>
              <a:rPr lang="ru-RU" sz="1400" dirty="0"/>
              <a:t> </a:t>
            </a:r>
            <a:r>
              <a:rPr lang="ru-RU" sz="1400" dirty="0" err="1"/>
              <a:t>говорити</a:t>
            </a:r>
            <a:r>
              <a:rPr lang="ru-RU" sz="1400" dirty="0"/>
              <a:t> не </a:t>
            </a:r>
            <a:r>
              <a:rPr lang="ru-RU" sz="1400" dirty="0" err="1"/>
              <a:t>лише</a:t>
            </a:r>
            <a:r>
              <a:rPr lang="ru-RU" sz="1400" dirty="0"/>
              <a:t> про </a:t>
            </a:r>
            <a:r>
              <a:rPr lang="ru-RU" sz="1400" dirty="0" err="1"/>
              <a:t>побудову</a:t>
            </a:r>
            <a:r>
              <a:rPr lang="ru-RU" sz="1400" dirty="0"/>
              <a:t> моделей </a:t>
            </a:r>
            <a:r>
              <a:rPr lang="ru-RU" sz="1400" dirty="0" err="1"/>
              <a:t>об'єктів</a:t>
            </a:r>
            <a:r>
              <a:rPr lang="ru-RU" sz="1400" dirty="0"/>
              <a:t>, але і </a:t>
            </a:r>
            <a:r>
              <a:rPr lang="ru-RU" sz="1400" dirty="0" err="1"/>
              <a:t>наповнення</a:t>
            </a:r>
            <a:r>
              <a:rPr lang="ru-RU" sz="1400" dirty="0"/>
              <a:t> </a:t>
            </a:r>
            <a:r>
              <a:rPr lang="ru-RU" sz="1400" dirty="0" err="1"/>
              <a:t>їх</a:t>
            </a:r>
            <a:r>
              <a:rPr lang="ru-RU" sz="1400" dirty="0"/>
              <a:t> </a:t>
            </a:r>
            <a:r>
              <a:rPr lang="ru-RU" sz="1400" dirty="0" err="1"/>
              <a:t>даними</a:t>
            </a:r>
            <a:r>
              <a:rPr lang="ru-RU" sz="1400" dirty="0"/>
              <a:t>, </a:t>
            </a:r>
            <a:r>
              <a:rPr lang="ru-RU" sz="1400" dirty="0" err="1"/>
              <a:t>які</a:t>
            </a:r>
            <a:r>
              <a:rPr lang="ru-RU" sz="1400" dirty="0"/>
              <a:t> у свою </a:t>
            </a:r>
            <a:r>
              <a:rPr lang="ru-RU" sz="1400" dirty="0" err="1"/>
              <a:t>чергу</a:t>
            </a:r>
            <a:r>
              <a:rPr lang="ru-RU" sz="1400" dirty="0"/>
              <a:t> </a:t>
            </a:r>
            <a:r>
              <a:rPr lang="ru-RU" sz="1400" dirty="0" err="1"/>
              <a:t>дозволяють</a:t>
            </a:r>
            <a:r>
              <a:rPr lang="ru-RU" sz="1400" dirty="0"/>
              <a:t> </a:t>
            </a:r>
            <a:r>
              <a:rPr lang="ru-RU" sz="1400" dirty="0" err="1"/>
              <a:t>оптимізувати</a:t>
            </a:r>
            <a:r>
              <a:rPr lang="ru-RU" sz="1400" dirty="0"/>
              <a:t> </a:t>
            </a:r>
            <a:r>
              <a:rPr lang="ru-RU" sz="1400" dirty="0" err="1"/>
              <a:t>процеси</a:t>
            </a:r>
            <a:r>
              <a:rPr lang="ru-RU" sz="1400" dirty="0"/>
              <a:t> </a:t>
            </a:r>
            <a:r>
              <a:rPr lang="ru-RU" sz="1400" dirty="0" err="1"/>
              <a:t>ухвалення</a:t>
            </a:r>
            <a:r>
              <a:rPr lang="ru-RU" sz="1400" dirty="0"/>
              <a:t> </a:t>
            </a:r>
            <a:r>
              <a:rPr lang="ru-RU" sz="1400" dirty="0" err="1"/>
              <a:t>управлінських</a:t>
            </a:r>
            <a:r>
              <a:rPr lang="ru-RU" sz="1400" dirty="0"/>
              <a:t> </a:t>
            </a:r>
            <a:r>
              <a:rPr lang="ru-RU" sz="1400" dirty="0" err="1"/>
              <a:t>рішень</a:t>
            </a:r>
            <a:r>
              <a:rPr lang="ru-RU" sz="1400" dirty="0"/>
              <a:t> і </a:t>
            </a:r>
            <a:r>
              <a:rPr lang="ru-RU" sz="1400" dirty="0" err="1"/>
              <a:t>згодом</a:t>
            </a:r>
            <a:r>
              <a:rPr lang="ru-RU" sz="1400" dirty="0"/>
              <a:t> </a:t>
            </a:r>
            <a:r>
              <a:rPr lang="ru-RU" sz="1400" dirty="0" err="1"/>
              <a:t>зв'язати</a:t>
            </a:r>
            <a:r>
              <a:rPr lang="ru-RU" sz="1400" dirty="0"/>
              <a:t> </a:t>
            </a:r>
            <a:r>
              <a:rPr lang="ru-RU" sz="1400" dirty="0" err="1"/>
              <a:t>між</a:t>
            </a:r>
            <a:r>
              <a:rPr lang="ru-RU" sz="1400" dirty="0"/>
              <a:t> собою </a:t>
            </a:r>
            <a:r>
              <a:rPr lang="ru-RU" sz="1400" dirty="0" err="1"/>
              <a:t>засоби</a:t>
            </a:r>
            <a:r>
              <a:rPr lang="ru-RU" sz="1400" dirty="0"/>
              <a:t> </a:t>
            </a:r>
            <a:r>
              <a:rPr lang="ru-RU" sz="1400" dirty="0" err="1"/>
              <a:t>проектування</a:t>
            </a:r>
            <a:r>
              <a:rPr lang="ru-RU" sz="1400" dirty="0"/>
              <a:t> </a:t>
            </a:r>
            <a:r>
              <a:rPr lang="ru-RU" sz="1400" dirty="0" err="1"/>
              <a:t>виробів</a:t>
            </a:r>
            <a:r>
              <a:rPr lang="ru-RU" sz="1400" dirty="0"/>
              <a:t> </a:t>
            </a:r>
            <a:r>
              <a:rPr lang="ru-RU" sz="1400" dirty="0" err="1"/>
              <a:t>із</a:t>
            </a:r>
            <a:r>
              <a:rPr lang="ru-RU" sz="1400" dirty="0"/>
              <a:t> </a:t>
            </a:r>
            <a:r>
              <a:rPr lang="ru-RU" sz="1400" dirty="0" err="1"/>
              <a:t>засобами</a:t>
            </a:r>
            <a:r>
              <a:rPr lang="ru-RU" sz="1400" dirty="0"/>
              <a:t> </a:t>
            </a:r>
            <a:r>
              <a:rPr lang="ru-RU" sz="1400" dirty="0" err="1"/>
              <a:t>їх</a:t>
            </a:r>
            <a:r>
              <a:rPr lang="ru-RU" sz="1400" dirty="0"/>
              <a:t> </a:t>
            </a:r>
            <a:r>
              <a:rPr lang="ru-RU" sz="1400" dirty="0" err="1"/>
              <a:t>виробництва</a:t>
            </a:r>
            <a:r>
              <a:rPr lang="ru-RU" sz="1400" dirty="0"/>
              <a:t>. </a:t>
            </a:r>
            <a:endParaRPr lang="ru-RU" sz="1400" dirty="0" smtClean="0"/>
          </a:p>
          <a:p>
            <a:r>
              <a:rPr lang="ru-RU" sz="1400" dirty="0" smtClean="0"/>
              <a:t>В </a:t>
            </a:r>
            <a:r>
              <a:rPr lang="ru-RU" sz="1400" dirty="0"/>
              <a:t>той же час на шляху </a:t>
            </a:r>
            <a:r>
              <a:rPr lang="ru-RU" sz="1400" dirty="0" err="1"/>
              <a:t>масового</a:t>
            </a:r>
            <a:r>
              <a:rPr lang="ru-RU" sz="1400" dirty="0"/>
              <a:t> </a:t>
            </a:r>
            <a:r>
              <a:rPr lang="ru-RU" sz="1400" dirty="0" err="1"/>
              <a:t>впровадження</a:t>
            </a:r>
            <a:r>
              <a:rPr lang="ru-RU" sz="1400" dirty="0"/>
              <a:t> </a:t>
            </a:r>
            <a:r>
              <a:rPr lang="ru-RU" sz="1400" dirty="0" err="1"/>
              <a:t>технологій</a:t>
            </a:r>
            <a:r>
              <a:rPr lang="ru-RU" sz="1400" dirty="0"/>
              <a:t> </a:t>
            </a:r>
            <a:r>
              <a:rPr lang="ru-RU" sz="1400" dirty="0" err="1"/>
              <a:t>віртуальної</a:t>
            </a:r>
            <a:r>
              <a:rPr lang="ru-RU" sz="1400" dirty="0"/>
              <a:t> </a:t>
            </a:r>
            <a:r>
              <a:rPr lang="ru-RU" sz="1400" dirty="0" err="1"/>
              <a:t>реальності</a:t>
            </a:r>
            <a:r>
              <a:rPr lang="ru-RU" sz="1400" dirty="0"/>
              <a:t> </a:t>
            </a:r>
            <a:r>
              <a:rPr lang="ru-RU" sz="1400" dirty="0" err="1"/>
              <a:t>ще</a:t>
            </a:r>
            <a:r>
              <a:rPr lang="ru-RU" sz="1400" dirty="0"/>
              <a:t> треба буде </a:t>
            </a:r>
            <a:r>
              <a:rPr lang="ru-RU" sz="1400" dirty="0" err="1"/>
              <a:t>підвищити</a:t>
            </a:r>
            <a:r>
              <a:rPr lang="ru-RU" sz="1400" dirty="0"/>
              <a:t> </a:t>
            </a:r>
            <a:r>
              <a:rPr lang="ru-RU" sz="1400" dirty="0" err="1"/>
              <a:t>реалістичність</a:t>
            </a:r>
            <a:r>
              <a:rPr lang="ru-RU" sz="1400" dirty="0"/>
              <a:t> </a:t>
            </a:r>
            <a:r>
              <a:rPr lang="ru-RU" sz="1400" dirty="0" err="1"/>
              <a:t>відображення</a:t>
            </a:r>
            <a:r>
              <a:rPr lang="ru-RU" sz="1400" dirty="0"/>
              <a:t> </a:t>
            </a:r>
            <a:r>
              <a:rPr lang="ru-RU" sz="1400" dirty="0" err="1"/>
              <a:t>віртуального</a:t>
            </a:r>
            <a:r>
              <a:rPr lang="ru-RU" sz="1400" dirty="0"/>
              <a:t> </a:t>
            </a:r>
            <a:r>
              <a:rPr lang="ru-RU" sz="1400" dirty="0" err="1"/>
              <a:t>світу</a:t>
            </a:r>
            <a:r>
              <a:rPr lang="ru-RU" sz="1400" dirty="0"/>
              <a:t> в </a:t>
            </a:r>
            <a:r>
              <a:rPr lang="ru-RU" sz="1400" dirty="0" err="1"/>
              <a:t>нових</a:t>
            </a:r>
            <a:r>
              <a:rPr lang="ru-RU" sz="1400" dirty="0"/>
              <a:t> </a:t>
            </a:r>
            <a:r>
              <a:rPr lang="ru-RU" sz="1400" dirty="0" err="1"/>
              <a:t>версіях</a:t>
            </a:r>
            <a:r>
              <a:rPr lang="ru-RU" sz="1400" dirty="0"/>
              <a:t> </a:t>
            </a:r>
            <a:r>
              <a:rPr lang="ru-RU" sz="1400" dirty="0" err="1"/>
              <a:t>приладів</a:t>
            </a:r>
            <a:r>
              <a:rPr lang="ru-RU" sz="1400" dirty="0"/>
              <a:t>, </a:t>
            </a:r>
            <a:r>
              <a:rPr lang="ru-RU" sz="1400" dirty="0" err="1"/>
              <a:t>які</a:t>
            </a:r>
            <a:r>
              <a:rPr lang="ru-RU" sz="1400" dirty="0"/>
              <a:t> </a:t>
            </a:r>
            <a:r>
              <a:rPr lang="ru-RU" sz="1400" dirty="0" err="1"/>
              <a:t>забезпечать</a:t>
            </a:r>
            <a:r>
              <a:rPr lang="ru-RU" sz="1400" dirty="0"/>
              <a:t> </a:t>
            </a:r>
            <a:r>
              <a:rPr lang="ru-RU" sz="1400" dirty="0" err="1"/>
              <a:t>ще</a:t>
            </a:r>
            <a:r>
              <a:rPr lang="ru-RU" sz="1400" dirty="0"/>
              <a:t> </a:t>
            </a:r>
            <a:r>
              <a:rPr lang="ru-RU" sz="1400" dirty="0" err="1"/>
              <a:t>реалістичнішу</a:t>
            </a:r>
            <a:r>
              <a:rPr lang="ru-RU" sz="1400" dirty="0"/>
              <a:t> </a:t>
            </a:r>
            <a:r>
              <a:rPr lang="ru-RU" sz="1400" dirty="0" err="1"/>
              <a:t>присутність</a:t>
            </a:r>
            <a:r>
              <a:rPr lang="ru-RU" sz="1400" dirty="0"/>
              <a:t> </a:t>
            </a:r>
            <a:r>
              <a:rPr lang="ru-RU" sz="1400" dirty="0" err="1"/>
              <a:t>людини</a:t>
            </a:r>
            <a:r>
              <a:rPr lang="ru-RU" sz="1400" dirty="0"/>
              <a:t> у </a:t>
            </a:r>
            <a:r>
              <a:rPr lang="ru-RU" sz="1400" dirty="0" err="1"/>
              <a:t>віртуальній</a:t>
            </a:r>
            <a:r>
              <a:rPr lang="ru-RU" sz="1400" dirty="0"/>
              <a:t> </a:t>
            </a:r>
            <a:r>
              <a:rPr lang="ru-RU" sz="1400" dirty="0" err="1"/>
              <a:t>реальності</a:t>
            </a:r>
            <a:r>
              <a:rPr lang="ru-RU" sz="1400" dirty="0"/>
              <a:t>. </a:t>
            </a:r>
            <a:r>
              <a:rPr lang="ru-RU" sz="1400" dirty="0" err="1"/>
              <a:t>Технології</a:t>
            </a:r>
            <a:r>
              <a:rPr lang="ru-RU" sz="1400" dirty="0"/>
              <a:t> машинного </a:t>
            </a:r>
            <a:r>
              <a:rPr lang="ru-RU" sz="1400" dirty="0" err="1"/>
              <a:t>навчання</a:t>
            </a:r>
            <a:r>
              <a:rPr lang="ru-RU" sz="1400" dirty="0"/>
              <a:t> (</a:t>
            </a:r>
            <a:r>
              <a:rPr lang="en-US" sz="1400" dirty="0"/>
              <a:t>Machine Learning, ML) </a:t>
            </a:r>
            <a:r>
              <a:rPr lang="ru-RU" sz="1400" dirty="0"/>
              <a:t>і штучного </a:t>
            </a:r>
            <a:r>
              <a:rPr lang="ru-RU" sz="1400" dirty="0" err="1"/>
              <a:t>інтелекту</a:t>
            </a:r>
            <a:r>
              <a:rPr lang="ru-RU" sz="1400" dirty="0"/>
              <a:t> (</a:t>
            </a:r>
            <a:r>
              <a:rPr lang="en-US" sz="1400" dirty="0"/>
              <a:t>Artificial Intelligence, AI) </a:t>
            </a:r>
            <a:r>
              <a:rPr lang="ru-RU" sz="1400" dirty="0" err="1"/>
              <a:t>також</a:t>
            </a:r>
            <a:r>
              <a:rPr lang="ru-RU" sz="1400" dirty="0"/>
              <a:t> </a:t>
            </a:r>
            <a:r>
              <a:rPr lang="ru-RU" sz="1400" dirty="0" err="1"/>
              <a:t>переживають</a:t>
            </a:r>
            <a:r>
              <a:rPr lang="ru-RU" sz="1400" dirty="0"/>
              <a:t> </a:t>
            </a:r>
            <a:r>
              <a:rPr lang="ru-RU" sz="1400" dirty="0" err="1"/>
              <a:t>зліт</a:t>
            </a:r>
            <a:r>
              <a:rPr lang="ru-RU" sz="1400" dirty="0"/>
              <a:t>. Переклад з </a:t>
            </a:r>
            <a:r>
              <a:rPr lang="ru-RU" sz="1400" dirty="0" err="1"/>
              <a:t>мови</a:t>
            </a:r>
            <a:r>
              <a:rPr lang="ru-RU" sz="1400" dirty="0"/>
              <a:t> на </a:t>
            </a:r>
            <a:r>
              <a:rPr lang="ru-RU" sz="1400" dirty="0" err="1"/>
              <a:t>мову</a:t>
            </a:r>
            <a:r>
              <a:rPr lang="ru-RU" sz="1400" dirty="0"/>
              <a:t>, </a:t>
            </a:r>
            <a:r>
              <a:rPr lang="ru-RU" sz="1400" dirty="0" err="1"/>
              <a:t>розпізнавання</a:t>
            </a:r>
            <a:r>
              <a:rPr lang="ru-RU" sz="1400" dirty="0"/>
              <a:t> </a:t>
            </a:r>
            <a:r>
              <a:rPr lang="ru-RU" sz="1400" dirty="0" err="1"/>
              <a:t>мови</a:t>
            </a:r>
            <a:r>
              <a:rPr lang="ru-RU" sz="1400" dirty="0"/>
              <a:t>, </a:t>
            </a:r>
            <a:r>
              <a:rPr lang="ru-RU" sz="1400" dirty="0" err="1"/>
              <a:t>алгоритми</a:t>
            </a:r>
            <a:r>
              <a:rPr lang="ru-RU" sz="1400" dirty="0"/>
              <a:t> </a:t>
            </a:r>
            <a:r>
              <a:rPr lang="ru-RU" sz="1400" dirty="0" err="1"/>
              <a:t>пошуку</a:t>
            </a:r>
            <a:r>
              <a:rPr lang="ru-RU" sz="1400" dirty="0"/>
              <a:t> </a:t>
            </a:r>
            <a:r>
              <a:rPr lang="ru-RU" sz="1400" dirty="0" err="1"/>
              <a:t>правильних</a:t>
            </a:r>
            <a:r>
              <a:rPr lang="ru-RU" sz="1400" dirty="0"/>
              <a:t> </a:t>
            </a:r>
            <a:r>
              <a:rPr lang="ru-RU" sz="1400" dirty="0" err="1"/>
              <a:t>рішень</a:t>
            </a:r>
            <a:r>
              <a:rPr lang="ru-RU" sz="1400" dirty="0"/>
              <a:t>, ‒ усе </a:t>
            </a:r>
            <a:r>
              <a:rPr lang="ru-RU" sz="1400" dirty="0" err="1"/>
              <a:t>це</a:t>
            </a:r>
            <a:r>
              <a:rPr lang="ru-RU" sz="1400" dirty="0"/>
              <a:t> дозволило </a:t>
            </a:r>
            <a:r>
              <a:rPr lang="ru-RU" sz="1400" dirty="0" err="1"/>
              <a:t>добитися</a:t>
            </a:r>
            <a:r>
              <a:rPr lang="ru-RU" sz="1400" dirty="0"/>
              <a:t> </a:t>
            </a:r>
            <a:r>
              <a:rPr lang="ru-RU" sz="1400" dirty="0" err="1"/>
              <a:t>появи</a:t>
            </a:r>
            <a:r>
              <a:rPr lang="ru-RU" sz="1400" dirty="0"/>
              <a:t> </a:t>
            </a:r>
            <a:r>
              <a:rPr lang="ru-RU" sz="1400" dirty="0" err="1"/>
              <a:t>комп'ютерів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мають</a:t>
            </a:r>
            <a:r>
              <a:rPr lang="ru-RU" sz="1400" dirty="0"/>
              <a:t> </a:t>
            </a:r>
            <a:r>
              <a:rPr lang="ru-RU" sz="1400" dirty="0" err="1"/>
              <a:t>елементи</a:t>
            </a:r>
            <a:r>
              <a:rPr lang="ru-RU" sz="1400" dirty="0"/>
              <a:t> штучного </a:t>
            </a:r>
            <a:r>
              <a:rPr lang="ru-RU" sz="1400" dirty="0" err="1"/>
              <a:t>інтелекту</a:t>
            </a:r>
            <a:r>
              <a:rPr lang="ru-RU" sz="1400" dirty="0"/>
              <a:t>, </a:t>
            </a:r>
            <a:r>
              <a:rPr lang="ru-RU" sz="1400" dirty="0" err="1"/>
              <a:t>який</a:t>
            </a:r>
            <a:r>
              <a:rPr lang="ru-RU" sz="1400" dirty="0"/>
              <a:t> в </a:t>
            </a:r>
            <a:r>
              <a:rPr lang="ru-RU" sz="1400" dirty="0" err="1"/>
              <a:t>деяких</a:t>
            </a:r>
            <a:r>
              <a:rPr lang="ru-RU" sz="1400" dirty="0"/>
              <a:t> областях </a:t>
            </a:r>
            <a:r>
              <a:rPr lang="ru-RU" sz="1400" dirty="0" err="1"/>
              <a:t>вже</a:t>
            </a:r>
            <a:r>
              <a:rPr lang="ru-RU" sz="1400" dirty="0"/>
              <a:t> </a:t>
            </a:r>
            <a:r>
              <a:rPr lang="ru-RU" sz="1400" dirty="0" err="1"/>
              <a:t>сильніше</a:t>
            </a:r>
            <a:r>
              <a:rPr lang="ru-RU" sz="1400" dirty="0"/>
              <a:t> за </a:t>
            </a:r>
            <a:r>
              <a:rPr lang="ru-RU" sz="1400" dirty="0" err="1"/>
              <a:t>людину</a:t>
            </a:r>
            <a:r>
              <a:rPr lang="ru-RU" sz="1400" dirty="0"/>
              <a:t>. </a:t>
            </a:r>
            <a:endParaRPr lang="ru-RU" sz="1400" dirty="0" smtClean="0"/>
          </a:p>
          <a:p>
            <a:r>
              <a:rPr lang="ru-RU" sz="1400" dirty="0" smtClean="0"/>
              <a:t>Одним </a:t>
            </a:r>
            <a:r>
              <a:rPr lang="ru-RU" sz="1400" dirty="0"/>
              <a:t>з </a:t>
            </a:r>
            <a:r>
              <a:rPr lang="ru-RU" sz="1400" dirty="0" err="1"/>
              <a:t>прикладів</a:t>
            </a:r>
            <a:r>
              <a:rPr lang="ru-RU" sz="1400" dirty="0"/>
              <a:t> </a:t>
            </a:r>
            <a:r>
              <a:rPr lang="ru-RU" sz="1400" dirty="0" err="1"/>
              <a:t>поширення</a:t>
            </a:r>
            <a:r>
              <a:rPr lang="ru-RU" sz="1400" dirty="0"/>
              <a:t> </a:t>
            </a:r>
            <a:r>
              <a:rPr lang="ru-RU" sz="1400" dirty="0" err="1"/>
              <a:t>технологій</a:t>
            </a:r>
            <a:r>
              <a:rPr lang="ru-RU" sz="1400" dirty="0"/>
              <a:t> штучного </a:t>
            </a:r>
            <a:r>
              <a:rPr lang="ru-RU" sz="1400" dirty="0" err="1"/>
              <a:t>інтелекту</a:t>
            </a:r>
            <a:r>
              <a:rPr lang="ru-RU" sz="1400" dirty="0"/>
              <a:t> є </a:t>
            </a:r>
            <a:r>
              <a:rPr lang="ru-RU" sz="1400" dirty="0" err="1"/>
              <a:t>активне</a:t>
            </a:r>
            <a:r>
              <a:rPr lang="ru-RU" sz="1400" dirty="0"/>
              <a:t> </a:t>
            </a:r>
            <a:r>
              <a:rPr lang="ru-RU" sz="1400" dirty="0" err="1"/>
              <a:t>просування</a:t>
            </a:r>
            <a:r>
              <a:rPr lang="ru-RU" sz="1400" dirty="0"/>
              <a:t> </a:t>
            </a:r>
            <a:r>
              <a:rPr lang="ru-RU" sz="1400" dirty="0" err="1"/>
              <a:t>компанією</a:t>
            </a:r>
            <a:r>
              <a:rPr lang="ru-RU" sz="1400" dirty="0"/>
              <a:t> </a:t>
            </a:r>
            <a:r>
              <a:rPr lang="en-US" sz="1400" dirty="0"/>
              <a:t>IBM </a:t>
            </a:r>
            <a:r>
              <a:rPr lang="ru-RU" sz="1400" dirty="0" err="1"/>
              <a:t>сервісу</a:t>
            </a:r>
            <a:r>
              <a:rPr lang="ru-RU" sz="1400" dirty="0"/>
              <a:t> </a:t>
            </a:r>
            <a:r>
              <a:rPr lang="en-US" sz="1400" dirty="0"/>
              <a:t>Watson, </a:t>
            </a:r>
            <a:r>
              <a:rPr lang="ru-RU" sz="1400" dirty="0" err="1"/>
              <a:t>який</a:t>
            </a:r>
            <a:r>
              <a:rPr lang="ru-RU" sz="1400" dirty="0"/>
              <a:t> </a:t>
            </a:r>
            <a:r>
              <a:rPr lang="ru-RU" sz="1400" dirty="0" err="1"/>
              <a:t>показує</a:t>
            </a:r>
            <a:r>
              <a:rPr lang="ru-RU" sz="1400" dirty="0"/>
              <a:t> чудеса не </a:t>
            </a:r>
            <a:r>
              <a:rPr lang="ru-RU" sz="1400" dirty="0" err="1"/>
              <a:t>лише</a:t>
            </a:r>
            <a:r>
              <a:rPr lang="ru-RU" sz="1400" dirty="0"/>
              <a:t> в </a:t>
            </a:r>
            <a:r>
              <a:rPr lang="ru-RU" sz="1400" dirty="0" err="1"/>
              <a:t>грі</a:t>
            </a:r>
            <a:r>
              <a:rPr lang="ru-RU" sz="1400" dirty="0"/>
              <a:t> в шахи і “</a:t>
            </a:r>
            <a:r>
              <a:rPr lang="en-US" sz="1400" dirty="0"/>
              <a:t>GO”, </a:t>
            </a:r>
            <a:r>
              <a:rPr lang="ru-RU" sz="1400" dirty="0"/>
              <a:t>але і в </a:t>
            </a:r>
            <a:r>
              <a:rPr lang="ru-RU" sz="1400" dirty="0" err="1"/>
              <a:t>постановці</a:t>
            </a:r>
            <a:r>
              <a:rPr lang="ru-RU" sz="1400" dirty="0"/>
              <a:t> </a:t>
            </a:r>
            <a:r>
              <a:rPr lang="ru-RU" sz="1400" dirty="0" err="1"/>
              <a:t>лікарських</a:t>
            </a:r>
            <a:r>
              <a:rPr lang="ru-RU" sz="1400" dirty="0"/>
              <a:t> </a:t>
            </a:r>
            <a:r>
              <a:rPr lang="ru-RU" sz="1400" dirty="0" err="1"/>
              <a:t>діагнозів</a:t>
            </a:r>
            <a:r>
              <a:rPr lang="ru-RU" sz="1400" dirty="0"/>
              <a:t>, а </a:t>
            </a:r>
            <a:r>
              <a:rPr lang="ru-RU" sz="1400" dirty="0" err="1"/>
              <a:t>також</a:t>
            </a:r>
            <a:r>
              <a:rPr lang="ru-RU" sz="1400" dirty="0"/>
              <a:t> в </a:t>
            </a:r>
            <a:r>
              <a:rPr lang="ru-RU" sz="1400" dirty="0" err="1"/>
              <a:t>інших</a:t>
            </a:r>
            <a:r>
              <a:rPr lang="ru-RU" sz="1400" dirty="0"/>
              <a:t> областях </a:t>
            </a:r>
            <a:r>
              <a:rPr lang="ru-RU" sz="1400" dirty="0" err="1"/>
              <a:t>людської</a:t>
            </a:r>
            <a:r>
              <a:rPr lang="ru-RU" sz="1400" dirty="0"/>
              <a:t> </a:t>
            </a:r>
            <a:r>
              <a:rPr lang="ru-RU" sz="1400" dirty="0" err="1"/>
              <a:t>діяльності</a:t>
            </a:r>
            <a:r>
              <a:rPr lang="ru-RU" sz="1400" dirty="0"/>
              <a:t>, де </a:t>
            </a:r>
            <a:r>
              <a:rPr lang="ru-RU" sz="1400" dirty="0" err="1"/>
              <a:t>застосування</a:t>
            </a:r>
            <a:r>
              <a:rPr lang="ru-RU" sz="1400" dirty="0"/>
              <a:t> </a:t>
            </a:r>
            <a:r>
              <a:rPr lang="ru-RU" sz="1400" dirty="0" err="1"/>
              <a:t>комп'ютерів</a:t>
            </a:r>
            <a:r>
              <a:rPr lang="ru-RU" sz="1400" dirty="0"/>
              <a:t> </a:t>
            </a:r>
            <a:r>
              <a:rPr lang="ru-RU" sz="1400" dirty="0" err="1"/>
              <a:t>раніше</a:t>
            </a:r>
            <a:r>
              <a:rPr lang="ru-RU" sz="1400" dirty="0"/>
              <a:t> </a:t>
            </a:r>
            <a:r>
              <a:rPr lang="ru-RU" sz="1400" dirty="0" err="1"/>
              <a:t>було</a:t>
            </a:r>
            <a:r>
              <a:rPr lang="ru-RU" sz="1400" dirty="0"/>
              <a:t> </a:t>
            </a:r>
            <a:r>
              <a:rPr lang="ru-RU" sz="1400" dirty="0" err="1"/>
              <a:t>немислиме</a:t>
            </a:r>
            <a:r>
              <a:rPr lang="ru-RU" sz="1400" dirty="0"/>
              <a:t>. </a:t>
            </a:r>
            <a:r>
              <a:rPr lang="ru-RU" sz="1400" dirty="0" err="1"/>
              <a:t>Водій</a:t>
            </a:r>
            <a:r>
              <a:rPr lang="ru-RU" sz="1400" dirty="0"/>
              <a:t>, </a:t>
            </a:r>
            <a:r>
              <a:rPr lang="ru-RU" sz="1400" dirty="0" err="1"/>
              <a:t>журналіст</a:t>
            </a:r>
            <a:r>
              <a:rPr lang="ru-RU" sz="1400" dirty="0"/>
              <a:t>, юрист, </a:t>
            </a:r>
            <a:r>
              <a:rPr lang="ru-RU" sz="1400" dirty="0" err="1"/>
              <a:t>лікар</a:t>
            </a:r>
            <a:r>
              <a:rPr lang="ru-RU" sz="1400" dirty="0"/>
              <a:t> ‒ </a:t>
            </a:r>
            <a:r>
              <a:rPr lang="ru-RU" sz="1400" dirty="0" err="1"/>
              <a:t>усі</a:t>
            </a:r>
            <a:r>
              <a:rPr lang="ru-RU" sz="1400" dirty="0"/>
              <a:t> </a:t>
            </a:r>
            <a:r>
              <a:rPr lang="ru-RU" sz="1400" dirty="0" err="1"/>
              <a:t>ці</a:t>
            </a:r>
            <a:r>
              <a:rPr lang="ru-RU" sz="1400" dirty="0"/>
              <a:t> </a:t>
            </a:r>
            <a:r>
              <a:rPr lang="ru-RU" sz="1400" dirty="0" err="1"/>
              <a:t>спеціальності</a:t>
            </a:r>
            <a:r>
              <a:rPr lang="ru-RU" sz="1400" dirty="0"/>
              <a:t> </a:t>
            </a:r>
            <a:r>
              <a:rPr lang="ru-RU" sz="1400" dirty="0" err="1"/>
              <a:t>вже</a:t>
            </a:r>
            <a:r>
              <a:rPr lang="ru-RU" sz="1400" dirty="0"/>
              <a:t> </a:t>
            </a:r>
            <a:r>
              <a:rPr lang="ru-RU" sz="1400" dirty="0" err="1"/>
              <a:t>можуть</a:t>
            </a:r>
            <a:r>
              <a:rPr lang="ru-RU" sz="1400" dirty="0"/>
              <a:t> бути </a:t>
            </a:r>
            <a:r>
              <a:rPr lang="ru-RU" sz="1400" dirty="0" err="1"/>
              <a:t>замінені</a:t>
            </a:r>
            <a:r>
              <a:rPr lang="ru-RU" sz="1400" dirty="0"/>
              <a:t> </a:t>
            </a:r>
            <a:r>
              <a:rPr lang="ru-RU" sz="1400" dirty="0" err="1"/>
              <a:t>штучним</a:t>
            </a:r>
            <a:r>
              <a:rPr lang="ru-RU" sz="1400" dirty="0"/>
              <a:t> </a:t>
            </a:r>
            <a:r>
              <a:rPr lang="ru-RU" sz="1400" dirty="0" err="1"/>
              <a:t>інтелектом</a:t>
            </a:r>
            <a:r>
              <a:rPr lang="ru-RU" sz="1400" dirty="0"/>
              <a:t>. І </a:t>
            </a:r>
            <a:r>
              <a:rPr lang="ru-RU" sz="1400" dirty="0" err="1"/>
              <a:t>хоча</a:t>
            </a:r>
            <a:r>
              <a:rPr lang="ru-RU" sz="1400" dirty="0"/>
              <a:t> на шляху </a:t>
            </a:r>
            <a:r>
              <a:rPr lang="ru-RU" sz="1400" dirty="0" err="1"/>
              <a:t>розвитку</a:t>
            </a:r>
            <a:r>
              <a:rPr lang="ru-RU" sz="1400" dirty="0"/>
              <a:t> </a:t>
            </a:r>
            <a:r>
              <a:rPr lang="ru-RU" sz="1400" dirty="0" err="1"/>
              <a:t>технологій</a:t>
            </a:r>
            <a:r>
              <a:rPr lang="ru-RU" sz="1400" dirty="0"/>
              <a:t> штучного </a:t>
            </a:r>
            <a:r>
              <a:rPr lang="ru-RU" sz="1400" dirty="0" err="1"/>
              <a:t>інтелекту</a:t>
            </a:r>
            <a:r>
              <a:rPr lang="ru-RU" sz="1400" dirty="0"/>
              <a:t> </a:t>
            </a:r>
            <a:r>
              <a:rPr lang="ru-RU" sz="1400" dirty="0" err="1"/>
              <a:t>ще</a:t>
            </a:r>
            <a:r>
              <a:rPr lang="ru-RU" sz="1400" dirty="0"/>
              <a:t> </a:t>
            </a:r>
            <a:r>
              <a:rPr lang="ru-RU" sz="1400" dirty="0" err="1"/>
              <a:t>знаходиться</a:t>
            </a:r>
            <a:r>
              <a:rPr lang="ru-RU" sz="1400" dirty="0"/>
              <a:t> </a:t>
            </a:r>
            <a:r>
              <a:rPr lang="ru-RU" sz="1400" dirty="0" err="1"/>
              <a:t>безліч</a:t>
            </a:r>
            <a:r>
              <a:rPr lang="ru-RU" sz="1400" dirty="0"/>
              <a:t> </a:t>
            </a:r>
            <a:r>
              <a:rPr lang="ru-RU" sz="1400" dirty="0" err="1"/>
              <a:t>невирішених</a:t>
            </a:r>
            <a:r>
              <a:rPr lang="ru-RU" sz="1400" dirty="0"/>
              <a:t> </a:t>
            </a:r>
            <a:r>
              <a:rPr lang="ru-RU" sz="1400" dirty="0" err="1"/>
              <a:t>питань</a:t>
            </a:r>
            <a:r>
              <a:rPr lang="ru-RU" sz="1400" dirty="0"/>
              <a:t>, в </a:t>
            </a:r>
            <a:r>
              <a:rPr lang="ru-RU" sz="1400" dirty="0" err="1"/>
              <a:t>найближчі</a:t>
            </a:r>
            <a:r>
              <a:rPr lang="ru-RU" sz="1400" dirty="0"/>
              <a:t> </a:t>
            </a:r>
            <a:r>
              <a:rPr lang="ru-RU" sz="1400" dirty="0" err="1"/>
              <a:t>п'ять-сім</a:t>
            </a:r>
            <a:r>
              <a:rPr lang="ru-RU" sz="1400" dirty="0"/>
              <a:t> </a:t>
            </a:r>
            <a:r>
              <a:rPr lang="ru-RU" sz="1400" dirty="0" err="1"/>
              <a:t>років</a:t>
            </a:r>
            <a:r>
              <a:rPr lang="ru-RU" sz="1400" dirty="0"/>
              <a:t> ми </a:t>
            </a:r>
            <a:r>
              <a:rPr lang="ru-RU" sz="1400" dirty="0" err="1"/>
              <a:t>побачимо</a:t>
            </a:r>
            <a:r>
              <a:rPr lang="ru-RU" sz="1400" dirty="0"/>
              <a:t> </a:t>
            </a:r>
            <a:r>
              <a:rPr lang="ru-RU" sz="1400" dirty="0" err="1"/>
              <a:t>вибуховий</a:t>
            </a:r>
            <a:r>
              <a:rPr lang="ru-RU" sz="1400" dirty="0"/>
              <a:t> </a:t>
            </a:r>
            <a:r>
              <a:rPr lang="ru-RU" sz="1400" dirty="0" err="1"/>
              <a:t>ріст</a:t>
            </a:r>
            <a:r>
              <a:rPr lang="ru-RU" sz="1400" dirty="0"/>
              <a:t> </a:t>
            </a:r>
            <a:r>
              <a:rPr lang="ru-RU" sz="1400" dirty="0" err="1"/>
              <a:t>досягнень</a:t>
            </a:r>
            <a:r>
              <a:rPr lang="ru-RU" sz="1400" dirty="0"/>
              <a:t> в </a:t>
            </a:r>
            <a:r>
              <a:rPr lang="ru-RU" sz="1400" dirty="0" err="1"/>
              <a:t>цій</a:t>
            </a:r>
            <a:r>
              <a:rPr lang="ru-RU" sz="1400" dirty="0"/>
              <a:t> </a:t>
            </a:r>
            <a:r>
              <a:rPr lang="ru-RU" sz="1400" dirty="0" err="1"/>
              <a:t>області</a:t>
            </a:r>
            <a:r>
              <a:rPr lang="ru-RU" sz="1400" dirty="0"/>
              <a:t>.</a:t>
            </a:r>
            <a:endParaRPr 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768842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260648"/>
            <a:ext cx="8064895" cy="6264695"/>
          </a:xfrm>
        </p:spPr>
        <p:txBody>
          <a:bodyPr>
            <a:normAutofit/>
          </a:bodyPr>
          <a:lstStyle/>
          <a:p>
            <a:r>
              <a:rPr lang="ru-RU" sz="1400" dirty="0"/>
              <a:t>Поза </a:t>
            </a:r>
            <a:r>
              <a:rPr lang="ru-RU" sz="1400" dirty="0" err="1"/>
              <a:t>сумнівом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цифрова</a:t>
            </a:r>
            <a:r>
              <a:rPr lang="ru-RU" sz="1400" dirty="0"/>
              <a:t> </a:t>
            </a:r>
            <a:r>
              <a:rPr lang="ru-RU" sz="1400" dirty="0" err="1"/>
              <a:t>економіка</a:t>
            </a:r>
            <a:r>
              <a:rPr lang="ru-RU" sz="1400" dirty="0"/>
              <a:t> </a:t>
            </a:r>
            <a:r>
              <a:rPr lang="ru-RU" sz="1400" dirty="0" err="1"/>
              <a:t>дуже</a:t>
            </a:r>
            <a:r>
              <a:rPr lang="ru-RU" sz="1400" dirty="0"/>
              <a:t> </a:t>
            </a:r>
            <a:r>
              <a:rPr lang="ru-RU" sz="1400" dirty="0" err="1"/>
              <a:t>тісно</a:t>
            </a:r>
            <a:r>
              <a:rPr lang="ru-RU" sz="1400" dirty="0"/>
              <a:t> </a:t>
            </a:r>
            <a:r>
              <a:rPr lang="ru-RU" sz="1400" dirty="0" err="1"/>
              <a:t>пов'язана</a:t>
            </a:r>
            <a:r>
              <a:rPr lang="ru-RU" sz="1400" dirty="0"/>
              <a:t> з </a:t>
            </a:r>
            <a:r>
              <a:rPr lang="ru-RU" sz="1400" dirty="0" err="1"/>
              <a:t>робототехнікою</a:t>
            </a:r>
            <a:r>
              <a:rPr lang="ru-RU" sz="1400" dirty="0"/>
              <a:t>. </a:t>
            </a:r>
            <a:r>
              <a:rPr lang="ru-RU" sz="1400" dirty="0" err="1"/>
              <a:t>Присутність</a:t>
            </a:r>
            <a:r>
              <a:rPr lang="ru-RU" sz="1400" dirty="0"/>
              <a:t> </a:t>
            </a:r>
            <a:r>
              <a:rPr lang="ru-RU" sz="1400" dirty="0" err="1"/>
              <a:t>роботів</a:t>
            </a:r>
            <a:r>
              <a:rPr lang="ru-RU" sz="1400" dirty="0"/>
              <a:t> в </a:t>
            </a:r>
            <a:r>
              <a:rPr lang="ru-RU" sz="1400" dirty="0" err="1"/>
              <a:t>житті</a:t>
            </a:r>
            <a:r>
              <a:rPr lang="ru-RU" sz="1400" dirty="0"/>
              <a:t> </a:t>
            </a:r>
            <a:r>
              <a:rPr lang="ru-RU" sz="1400" dirty="0" err="1"/>
              <a:t>людини</a:t>
            </a:r>
            <a:r>
              <a:rPr lang="ru-RU" sz="1400" dirty="0"/>
              <a:t> не раз </a:t>
            </a:r>
            <a:r>
              <a:rPr lang="ru-RU" sz="1400" dirty="0" err="1"/>
              <a:t>обговорювалася</a:t>
            </a:r>
            <a:r>
              <a:rPr lang="ru-RU" sz="1400" dirty="0"/>
              <a:t> фантастами, </a:t>
            </a:r>
            <a:r>
              <a:rPr lang="ru-RU" sz="1400" dirty="0" err="1"/>
              <a:t>проте</a:t>
            </a:r>
            <a:r>
              <a:rPr lang="ru-RU" sz="1400" dirty="0"/>
              <a:t> зараз, </a:t>
            </a:r>
            <a:r>
              <a:rPr lang="ru-RU" sz="1400" dirty="0" err="1"/>
              <a:t>роботи</a:t>
            </a:r>
            <a:r>
              <a:rPr lang="ru-RU" sz="1400" dirty="0"/>
              <a:t> </a:t>
            </a:r>
            <a:r>
              <a:rPr lang="ru-RU" sz="1400" dirty="0" err="1"/>
              <a:t>вже</a:t>
            </a:r>
            <a:r>
              <a:rPr lang="ru-RU" sz="1400" dirty="0"/>
              <a:t> </a:t>
            </a:r>
            <a:r>
              <a:rPr lang="ru-RU" sz="1400" dirty="0" err="1"/>
              <a:t>приходять</a:t>
            </a:r>
            <a:r>
              <a:rPr lang="ru-RU" sz="1400" dirty="0"/>
              <a:t> в нашу </a:t>
            </a:r>
            <a:r>
              <a:rPr lang="ru-RU" sz="1400" dirty="0" err="1"/>
              <a:t>реальність</a:t>
            </a:r>
            <a:r>
              <a:rPr lang="ru-RU" sz="1400" dirty="0"/>
              <a:t>. </a:t>
            </a:r>
            <a:r>
              <a:rPr lang="ru-RU" sz="1400" dirty="0" err="1"/>
              <a:t>Заміщення</a:t>
            </a:r>
            <a:r>
              <a:rPr lang="ru-RU" sz="1400" dirty="0"/>
              <a:t> </a:t>
            </a:r>
            <a:r>
              <a:rPr lang="ru-RU" sz="1400" dirty="0" err="1"/>
              <a:t>простих</a:t>
            </a:r>
            <a:r>
              <a:rPr lang="ru-RU" sz="1400" dirty="0"/>
              <a:t> </a:t>
            </a:r>
            <a:r>
              <a:rPr lang="ru-RU" sz="1400" dirty="0" err="1"/>
              <a:t>функцій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виконуються</a:t>
            </a:r>
            <a:r>
              <a:rPr lang="ru-RU" sz="1400" dirty="0"/>
              <a:t> людьми на </a:t>
            </a:r>
            <a:r>
              <a:rPr lang="ru-RU" sz="1400" dirty="0" err="1"/>
              <a:t>виробництві</a:t>
            </a:r>
            <a:r>
              <a:rPr lang="ru-RU" sz="1400" dirty="0"/>
              <a:t>, </a:t>
            </a:r>
            <a:r>
              <a:rPr lang="ru-RU" sz="1400" dirty="0" err="1"/>
              <a:t>дозволяє</a:t>
            </a:r>
            <a:r>
              <a:rPr lang="ru-RU" sz="1400" dirty="0"/>
              <a:t> </a:t>
            </a:r>
            <a:r>
              <a:rPr lang="ru-RU" sz="1400" dirty="0" err="1"/>
              <a:t>зменшити</a:t>
            </a:r>
            <a:r>
              <a:rPr lang="ru-RU" sz="1400" dirty="0"/>
              <a:t> </a:t>
            </a:r>
            <a:r>
              <a:rPr lang="ru-RU" sz="1400" dirty="0" err="1"/>
              <a:t>кількість</a:t>
            </a:r>
            <a:r>
              <a:rPr lang="ru-RU" sz="1400" dirty="0"/>
              <a:t> </a:t>
            </a:r>
            <a:r>
              <a:rPr lang="ru-RU" sz="1400" dirty="0" err="1"/>
              <a:t>помилок</a:t>
            </a:r>
            <a:r>
              <a:rPr lang="ru-RU" sz="1400" dirty="0"/>
              <a:t>, а </a:t>
            </a:r>
            <a:r>
              <a:rPr lang="ru-RU" sz="1400" dirty="0" err="1"/>
              <a:t>також</a:t>
            </a:r>
            <a:r>
              <a:rPr lang="ru-RU" sz="1400" dirty="0"/>
              <a:t> </a:t>
            </a:r>
            <a:r>
              <a:rPr lang="ru-RU" sz="1400" dirty="0" err="1"/>
              <a:t>прискорити</a:t>
            </a:r>
            <a:r>
              <a:rPr lang="ru-RU" sz="1400" dirty="0"/>
              <a:t> </a:t>
            </a:r>
            <a:r>
              <a:rPr lang="ru-RU" sz="1400" dirty="0" err="1"/>
              <a:t>їх</a:t>
            </a:r>
            <a:r>
              <a:rPr lang="ru-RU" sz="1400" dirty="0"/>
              <a:t> </a:t>
            </a:r>
            <a:r>
              <a:rPr lang="ru-RU" sz="1400" dirty="0" err="1"/>
              <a:t>виконання</a:t>
            </a:r>
            <a:r>
              <a:rPr lang="ru-RU" sz="1400" dirty="0"/>
              <a:t>. Не секрет,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багато</a:t>
            </a:r>
            <a:r>
              <a:rPr lang="ru-RU" sz="1400" dirty="0"/>
              <a:t> </a:t>
            </a:r>
            <a:r>
              <a:rPr lang="ru-RU" sz="1400" dirty="0" err="1"/>
              <a:t>промислових</a:t>
            </a:r>
            <a:r>
              <a:rPr lang="ru-RU" sz="1400" dirty="0"/>
              <a:t> </a:t>
            </a:r>
            <a:r>
              <a:rPr lang="ru-RU" sz="1400" dirty="0" err="1"/>
              <a:t>компаній</a:t>
            </a:r>
            <a:r>
              <a:rPr lang="ru-RU" sz="1400" dirty="0"/>
              <a:t> активно </a:t>
            </a:r>
            <a:r>
              <a:rPr lang="ru-RU" sz="1400" dirty="0" err="1"/>
              <a:t>застосовують</a:t>
            </a:r>
            <a:r>
              <a:rPr lang="ru-RU" sz="1400" dirty="0"/>
              <a:t> </a:t>
            </a:r>
            <a:r>
              <a:rPr lang="ru-RU" sz="1400" dirty="0" err="1"/>
              <a:t>робототехніку</a:t>
            </a:r>
            <a:r>
              <a:rPr lang="ru-RU" sz="1400" dirty="0"/>
              <a:t> в </a:t>
            </a:r>
            <a:r>
              <a:rPr lang="ru-RU" sz="1400" dirty="0" err="1"/>
              <a:t>складальних</a:t>
            </a:r>
            <a:r>
              <a:rPr lang="ru-RU" sz="1400" dirty="0"/>
              <a:t> </a:t>
            </a:r>
            <a:r>
              <a:rPr lang="ru-RU" sz="1400" dirty="0" err="1"/>
              <a:t>лініях</a:t>
            </a:r>
            <a:r>
              <a:rPr lang="ru-RU" sz="1400" dirty="0"/>
              <a:t> і в </a:t>
            </a:r>
            <a:r>
              <a:rPr lang="ru-RU" sz="1400" dirty="0" err="1"/>
              <a:t>логістиці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дозволяє</a:t>
            </a:r>
            <a:r>
              <a:rPr lang="ru-RU" sz="1400" dirty="0"/>
              <a:t> </a:t>
            </a:r>
            <a:r>
              <a:rPr lang="ru-RU" sz="1400" dirty="0" err="1"/>
              <a:t>понизити</a:t>
            </a:r>
            <a:r>
              <a:rPr lang="ru-RU" sz="1400" dirty="0"/>
              <a:t> </a:t>
            </a:r>
            <a:r>
              <a:rPr lang="ru-RU" sz="1400" dirty="0" err="1"/>
              <a:t>людський</a:t>
            </a:r>
            <a:r>
              <a:rPr lang="ru-RU" sz="1400" dirty="0"/>
              <a:t> </a:t>
            </a:r>
            <a:r>
              <a:rPr lang="ru-RU" sz="1400" dirty="0" err="1"/>
              <a:t>чинник</a:t>
            </a:r>
            <a:r>
              <a:rPr lang="ru-RU" sz="1400" dirty="0"/>
              <a:t> і </a:t>
            </a:r>
            <a:r>
              <a:rPr lang="ru-RU" sz="1400" dirty="0" err="1"/>
              <a:t>обійтися</a:t>
            </a:r>
            <a:r>
              <a:rPr lang="ru-RU" sz="1400" dirty="0"/>
              <a:t> </a:t>
            </a:r>
            <a:r>
              <a:rPr lang="ru-RU" sz="1400" dirty="0" err="1"/>
              <a:t>мінімальним</a:t>
            </a:r>
            <a:r>
              <a:rPr lang="ru-RU" sz="1400" dirty="0"/>
              <a:t> </a:t>
            </a:r>
            <a:r>
              <a:rPr lang="ru-RU" sz="1400" dirty="0" err="1"/>
              <a:t>залученням</a:t>
            </a:r>
            <a:r>
              <a:rPr lang="ru-RU" sz="1400" dirty="0"/>
              <a:t> людей. </a:t>
            </a:r>
            <a:endParaRPr lang="ru-RU" sz="1400" dirty="0" smtClean="0"/>
          </a:p>
          <a:p>
            <a:r>
              <a:rPr lang="ru-RU" sz="1400" dirty="0" err="1" smtClean="0"/>
              <a:t>Зниження</a:t>
            </a:r>
            <a:r>
              <a:rPr lang="ru-RU" sz="1400" dirty="0" smtClean="0"/>
              <a:t> </a:t>
            </a:r>
            <a:r>
              <a:rPr lang="ru-RU" sz="1400" dirty="0" err="1"/>
              <a:t>вартості</a:t>
            </a:r>
            <a:r>
              <a:rPr lang="ru-RU" sz="1400" dirty="0"/>
              <a:t> </a:t>
            </a:r>
            <a:r>
              <a:rPr lang="ru-RU" sz="1400" dirty="0" err="1"/>
              <a:t>промислових</a:t>
            </a:r>
            <a:r>
              <a:rPr lang="ru-RU" sz="1400" dirty="0"/>
              <a:t> </a:t>
            </a:r>
            <a:r>
              <a:rPr lang="ru-RU" sz="1400" dirty="0" err="1"/>
              <a:t>роботів</a:t>
            </a:r>
            <a:r>
              <a:rPr lang="ru-RU" sz="1400" dirty="0"/>
              <a:t> </a:t>
            </a:r>
            <a:r>
              <a:rPr lang="ru-RU" sz="1400" dirty="0" err="1"/>
              <a:t>дозволяє</a:t>
            </a:r>
            <a:r>
              <a:rPr lang="ru-RU" sz="1400" dirty="0"/>
              <a:t> </a:t>
            </a:r>
            <a:r>
              <a:rPr lang="ru-RU" sz="1400" dirty="0" err="1"/>
              <a:t>добитися</a:t>
            </a:r>
            <a:r>
              <a:rPr lang="ru-RU" sz="1400" dirty="0"/>
              <a:t> </a:t>
            </a:r>
            <a:r>
              <a:rPr lang="ru-RU" sz="1400" dirty="0" err="1"/>
              <a:t>економічної</a:t>
            </a:r>
            <a:r>
              <a:rPr lang="ru-RU" sz="1400" dirty="0"/>
              <a:t> </a:t>
            </a:r>
            <a:r>
              <a:rPr lang="ru-RU" sz="1400" dirty="0" err="1"/>
              <a:t>ефективності</a:t>
            </a:r>
            <a:r>
              <a:rPr lang="ru-RU" sz="1400" dirty="0"/>
              <a:t> </a:t>
            </a:r>
            <a:r>
              <a:rPr lang="ru-RU" sz="1400" dirty="0" err="1"/>
              <a:t>від</a:t>
            </a:r>
            <a:r>
              <a:rPr lang="ru-RU" sz="1400" dirty="0"/>
              <a:t> </a:t>
            </a:r>
            <a:r>
              <a:rPr lang="ru-RU" sz="1400" dirty="0" err="1"/>
              <a:t>їх</a:t>
            </a:r>
            <a:r>
              <a:rPr lang="ru-RU" sz="1400" dirty="0"/>
              <a:t> </a:t>
            </a:r>
            <a:r>
              <a:rPr lang="ru-RU" sz="1400" dirty="0" err="1"/>
              <a:t>застосування</a:t>
            </a:r>
            <a:r>
              <a:rPr lang="ru-RU" sz="1400" dirty="0"/>
              <a:t>, і </a:t>
            </a:r>
            <a:r>
              <a:rPr lang="ru-RU" sz="1400" dirty="0" err="1"/>
              <a:t>фактично</a:t>
            </a:r>
            <a:r>
              <a:rPr lang="ru-RU" sz="1400" dirty="0"/>
              <a:t> людям </a:t>
            </a:r>
            <a:r>
              <a:rPr lang="ru-RU" sz="1400" dirty="0" err="1"/>
              <a:t>тільки</a:t>
            </a:r>
            <a:r>
              <a:rPr lang="ru-RU" sz="1400" dirty="0"/>
              <a:t> </a:t>
            </a:r>
            <a:r>
              <a:rPr lang="ru-RU" sz="1400" dirty="0" err="1"/>
              <a:t>залишається</a:t>
            </a:r>
            <a:r>
              <a:rPr lang="ru-RU" sz="1400" dirty="0"/>
              <a:t> </a:t>
            </a:r>
            <a:r>
              <a:rPr lang="ru-RU" sz="1400" dirty="0" err="1"/>
              <a:t>стежити</a:t>
            </a:r>
            <a:r>
              <a:rPr lang="ru-RU" sz="1400" dirty="0"/>
              <a:t>, як </a:t>
            </a:r>
            <a:r>
              <a:rPr lang="ru-RU" sz="1400" dirty="0" err="1"/>
              <a:t>механізми</a:t>
            </a:r>
            <a:r>
              <a:rPr lang="ru-RU" sz="1400" dirty="0"/>
              <a:t> в автоматичному </a:t>
            </a:r>
            <a:r>
              <a:rPr lang="ru-RU" sz="1400" dirty="0" err="1"/>
              <a:t>режимі</a:t>
            </a:r>
            <a:r>
              <a:rPr lang="ru-RU" sz="1400" dirty="0"/>
              <a:t> </a:t>
            </a:r>
            <a:r>
              <a:rPr lang="ru-RU" sz="1400" dirty="0" err="1"/>
              <a:t>роблять</a:t>
            </a:r>
            <a:r>
              <a:rPr lang="ru-RU" sz="1400" dirty="0"/>
              <a:t> </a:t>
            </a:r>
            <a:r>
              <a:rPr lang="ru-RU" sz="1400" dirty="0" err="1"/>
              <a:t>продукцію</a:t>
            </a:r>
            <a:r>
              <a:rPr lang="ru-RU" sz="1400" dirty="0"/>
              <a:t> без </a:t>
            </a:r>
            <a:r>
              <a:rPr lang="ru-RU" sz="1400" dirty="0" err="1"/>
              <a:t>участі</a:t>
            </a:r>
            <a:r>
              <a:rPr lang="ru-RU" sz="1400" dirty="0"/>
              <a:t> </a:t>
            </a:r>
            <a:r>
              <a:rPr lang="ru-RU" sz="1400" dirty="0" err="1"/>
              <a:t>людини</a:t>
            </a:r>
            <a:r>
              <a:rPr lang="ru-RU" sz="1400" dirty="0"/>
              <a:t>. </a:t>
            </a:r>
            <a:endParaRPr lang="ru-RU" sz="1400" dirty="0" smtClean="0"/>
          </a:p>
          <a:p>
            <a:r>
              <a:rPr lang="ru-RU" sz="1400" dirty="0" smtClean="0"/>
              <a:t>3</a:t>
            </a:r>
            <a:r>
              <a:rPr lang="en-US" sz="1400" dirty="0"/>
              <a:t>D-</a:t>
            </a:r>
            <a:r>
              <a:rPr lang="ru-RU" sz="1400" dirty="0" err="1"/>
              <a:t>друк</a:t>
            </a:r>
            <a:r>
              <a:rPr lang="ru-RU" sz="1400" dirty="0"/>
              <a:t>. </a:t>
            </a:r>
            <a:r>
              <a:rPr lang="ru-RU" sz="1400" dirty="0" err="1"/>
              <a:t>Ще</a:t>
            </a:r>
            <a:r>
              <a:rPr lang="ru-RU" sz="1400" dirty="0"/>
              <a:t> одна </a:t>
            </a:r>
            <a:r>
              <a:rPr lang="ru-RU" sz="1400" dirty="0" err="1"/>
              <a:t>технологія</a:t>
            </a:r>
            <a:r>
              <a:rPr lang="ru-RU" sz="1400" dirty="0"/>
              <a:t>, яка </a:t>
            </a:r>
            <a:r>
              <a:rPr lang="ru-RU" sz="1400" dirty="0" err="1"/>
              <a:t>може</a:t>
            </a:r>
            <a:r>
              <a:rPr lang="ru-RU" sz="1400" dirty="0"/>
              <a:t> </a:t>
            </a:r>
            <a:r>
              <a:rPr lang="ru-RU" sz="1400" dirty="0" err="1"/>
              <a:t>змінити</a:t>
            </a:r>
            <a:r>
              <a:rPr lang="ru-RU" sz="1400" dirty="0"/>
              <a:t> </a:t>
            </a:r>
            <a:r>
              <a:rPr lang="ru-RU" sz="1400" dirty="0" err="1"/>
              <a:t>будівельні</a:t>
            </a:r>
            <a:r>
              <a:rPr lang="ru-RU" sz="1400" dirty="0"/>
              <a:t> </a:t>
            </a:r>
            <a:r>
              <a:rPr lang="ru-RU" sz="1400" dirty="0" err="1"/>
              <a:t>галузі</a:t>
            </a:r>
            <a:r>
              <a:rPr lang="ru-RU" sz="1400" dirty="0"/>
              <a:t> і </a:t>
            </a:r>
            <a:r>
              <a:rPr lang="ru-RU" sz="1400" dirty="0" err="1"/>
              <a:t>машинобудування</a:t>
            </a:r>
            <a:r>
              <a:rPr lang="ru-RU" sz="1400" dirty="0"/>
              <a:t>. </a:t>
            </a:r>
            <a:r>
              <a:rPr lang="ru-RU" sz="1400" dirty="0" err="1"/>
              <a:t>Створення</a:t>
            </a:r>
            <a:r>
              <a:rPr lang="ru-RU" sz="1400" dirty="0"/>
              <a:t> </a:t>
            </a:r>
            <a:r>
              <a:rPr lang="ru-RU" sz="1400" dirty="0" err="1"/>
              <a:t>величезної</a:t>
            </a:r>
            <a:r>
              <a:rPr lang="ru-RU" sz="1400" dirty="0"/>
              <a:t> </a:t>
            </a:r>
            <a:r>
              <a:rPr lang="ru-RU" sz="1400" dirty="0" err="1"/>
              <a:t>кількості</a:t>
            </a:r>
            <a:r>
              <a:rPr lang="ru-RU" sz="1400" dirty="0"/>
              <a:t> 3</a:t>
            </a:r>
            <a:r>
              <a:rPr lang="en-US" sz="1400" dirty="0"/>
              <a:t>D-</a:t>
            </a:r>
            <a:r>
              <a:rPr lang="ru-RU" sz="1400" dirty="0" err="1"/>
              <a:t>прінтерів</a:t>
            </a:r>
            <a:r>
              <a:rPr lang="ru-RU" sz="1400" dirty="0"/>
              <a:t>, </a:t>
            </a:r>
            <a:r>
              <a:rPr lang="ru-RU" sz="1400" dirty="0" err="1"/>
              <a:t>які</a:t>
            </a:r>
            <a:r>
              <a:rPr lang="ru-RU" sz="1400" dirty="0"/>
              <a:t> </a:t>
            </a:r>
            <a:r>
              <a:rPr lang="ru-RU" sz="1400" dirty="0" err="1"/>
              <a:t>можуть</a:t>
            </a:r>
            <a:r>
              <a:rPr lang="ru-RU" sz="1400" dirty="0"/>
              <a:t> </a:t>
            </a:r>
            <a:r>
              <a:rPr lang="ru-RU" sz="1400" dirty="0" err="1"/>
              <a:t>друкувати</a:t>
            </a:r>
            <a:r>
              <a:rPr lang="ru-RU" sz="1400" dirty="0"/>
              <a:t> </a:t>
            </a:r>
            <a:r>
              <a:rPr lang="ru-RU" sz="1400" dirty="0" err="1"/>
              <a:t>вироби</a:t>
            </a:r>
            <a:r>
              <a:rPr lang="ru-RU" sz="1400" dirty="0"/>
              <a:t> з </a:t>
            </a:r>
            <a:r>
              <a:rPr lang="ru-RU" sz="1400" dirty="0" err="1"/>
              <a:t>полімерів</a:t>
            </a:r>
            <a:r>
              <a:rPr lang="ru-RU" sz="1400" dirty="0"/>
              <a:t>, бетону, </a:t>
            </a:r>
            <a:r>
              <a:rPr lang="ru-RU" sz="1400" dirty="0" err="1"/>
              <a:t>металів</a:t>
            </a:r>
            <a:r>
              <a:rPr lang="ru-RU" sz="1400" dirty="0"/>
              <a:t> і </a:t>
            </a:r>
            <a:r>
              <a:rPr lang="ru-RU" sz="1400" dirty="0" err="1"/>
              <a:t>навіть</a:t>
            </a:r>
            <a:r>
              <a:rPr lang="ru-RU" sz="1400" dirty="0"/>
              <a:t> золота, </a:t>
            </a:r>
            <a:r>
              <a:rPr lang="ru-RU" sz="1400" dirty="0" err="1"/>
              <a:t>міняє</a:t>
            </a:r>
            <a:r>
              <a:rPr lang="ru-RU" sz="1400" dirty="0"/>
              <a:t> </a:t>
            </a:r>
            <a:r>
              <a:rPr lang="ru-RU" sz="1400" dirty="0" err="1"/>
              <a:t>саме</a:t>
            </a:r>
            <a:r>
              <a:rPr lang="ru-RU" sz="1400" dirty="0"/>
              <a:t> </a:t>
            </a:r>
            <a:r>
              <a:rPr lang="ru-RU" sz="1400" dirty="0" err="1"/>
              <a:t>розуміння</a:t>
            </a:r>
            <a:r>
              <a:rPr lang="ru-RU" sz="1400" dirty="0"/>
              <a:t> </a:t>
            </a:r>
            <a:r>
              <a:rPr lang="ru-RU" sz="1400" dirty="0" err="1"/>
              <a:t>виробничого</a:t>
            </a:r>
            <a:r>
              <a:rPr lang="ru-RU" sz="1400" dirty="0"/>
              <a:t> циклу, </a:t>
            </a:r>
            <a:r>
              <a:rPr lang="ru-RU" sz="1400" dirty="0" err="1"/>
              <a:t>адже</a:t>
            </a:r>
            <a:r>
              <a:rPr lang="ru-RU" sz="1400" dirty="0"/>
              <a:t> </a:t>
            </a:r>
            <a:r>
              <a:rPr lang="ru-RU" sz="1400" dirty="0" err="1"/>
              <a:t>багато</a:t>
            </a:r>
            <a:r>
              <a:rPr lang="ru-RU" sz="1400" dirty="0"/>
              <a:t> з </a:t>
            </a:r>
            <a:r>
              <a:rPr lang="ru-RU" sz="1400" dirty="0" err="1"/>
              <a:t>виробів</a:t>
            </a:r>
            <a:r>
              <a:rPr lang="ru-RU" sz="1400" dirty="0"/>
              <a:t> </a:t>
            </a:r>
            <a:r>
              <a:rPr lang="ru-RU" sz="1400" dirty="0" err="1"/>
              <a:t>можна</a:t>
            </a:r>
            <a:r>
              <a:rPr lang="ru-RU" sz="1400" dirty="0"/>
              <a:t> </a:t>
            </a:r>
            <a:r>
              <a:rPr lang="ru-RU" sz="1400" dirty="0" err="1"/>
              <a:t>отримати</a:t>
            </a:r>
            <a:r>
              <a:rPr lang="ru-RU" sz="1400" dirty="0"/>
              <a:t> у себе </a:t>
            </a:r>
            <a:r>
              <a:rPr lang="ru-RU" sz="1400" dirty="0" err="1"/>
              <a:t>удома</a:t>
            </a:r>
            <a:r>
              <a:rPr lang="ru-RU" sz="1400" dirty="0"/>
              <a:t>, </a:t>
            </a:r>
            <a:r>
              <a:rPr lang="ru-RU" sz="1400" dirty="0" err="1"/>
              <a:t>маючи</a:t>
            </a:r>
            <a:r>
              <a:rPr lang="ru-RU" sz="1400" dirty="0"/>
              <a:t> </a:t>
            </a:r>
            <a:r>
              <a:rPr lang="ru-RU" sz="1400" dirty="0" err="1"/>
              <a:t>лише</a:t>
            </a:r>
            <a:r>
              <a:rPr lang="ru-RU" sz="1400" dirty="0"/>
              <a:t> </a:t>
            </a:r>
            <a:r>
              <a:rPr lang="ru-RU" sz="1400" dirty="0" err="1"/>
              <a:t>тривимірну</a:t>
            </a:r>
            <a:r>
              <a:rPr lang="ru-RU" sz="1400" dirty="0"/>
              <a:t> модель і 3</a:t>
            </a:r>
            <a:r>
              <a:rPr lang="en-US" sz="1400" dirty="0"/>
              <a:t>D-</a:t>
            </a:r>
            <a:r>
              <a:rPr lang="ru-RU" sz="1400" dirty="0" err="1"/>
              <a:t>прінтерів</a:t>
            </a:r>
            <a:r>
              <a:rPr lang="ru-RU" sz="1400" dirty="0"/>
              <a:t>. </a:t>
            </a:r>
            <a:r>
              <a:rPr lang="ru-RU" sz="1400" dirty="0" err="1"/>
              <a:t>Вже</a:t>
            </a:r>
            <a:r>
              <a:rPr lang="ru-RU" sz="1400" dirty="0"/>
              <a:t> є </a:t>
            </a:r>
            <a:r>
              <a:rPr lang="ru-RU" sz="1400" dirty="0" err="1"/>
              <a:t>приклади</a:t>
            </a:r>
            <a:r>
              <a:rPr lang="ru-RU" sz="1400" dirty="0"/>
              <a:t> </a:t>
            </a:r>
            <a:r>
              <a:rPr lang="ru-RU" sz="1400" dirty="0" err="1"/>
              <a:t>друку</a:t>
            </a:r>
            <a:r>
              <a:rPr lang="ru-RU" sz="1400" dirty="0"/>
              <a:t> </a:t>
            </a:r>
            <a:r>
              <a:rPr lang="ru-RU" sz="1400" dirty="0" err="1"/>
              <a:t>цілих</a:t>
            </a:r>
            <a:r>
              <a:rPr lang="ru-RU" sz="1400" dirty="0"/>
              <a:t> </a:t>
            </a:r>
            <a:r>
              <a:rPr lang="ru-RU" sz="1400" dirty="0" err="1"/>
              <a:t>будинків</a:t>
            </a:r>
            <a:r>
              <a:rPr lang="ru-RU" sz="1400" dirty="0"/>
              <a:t> за </a:t>
            </a:r>
            <a:r>
              <a:rPr lang="ru-RU" sz="1400" dirty="0" err="1"/>
              <a:t>допомогою</a:t>
            </a:r>
            <a:r>
              <a:rPr lang="ru-RU" sz="1400" dirty="0"/>
              <a:t> </a:t>
            </a:r>
            <a:r>
              <a:rPr lang="ru-RU" sz="1400" dirty="0" err="1"/>
              <a:t>спеціалізованих</a:t>
            </a:r>
            <a:r>
              <a:rPr lang="ru-RU" sz="1400" dirty="0"/>
              <a:t> 3</a:t>
            </a:r>
            <a:r>
              <a:rPr lang="en-US" sz="1400" dirty="0"/>
              <a:t>D-</a:t>
            </a:r>
            <a:r>
              <a:rPr lang="ru-RU" sz="1400" dirty="0" err="1"/>
              <a:t>прінтерів</a:t>
            </a:r>
            <a:r>
              <a:rPr lang="ru-RU" sz="1400" dirty="0"/>
              <a:t>, на </a:t>
            </a:r>
            <a:r>
              <a:rPr lang="ru-RU" sz="1400" dirty="0" err="1"/>
              <a:t>підході</a:t>
            </a:r>
            <a:r>
              <a:rPr lang="ru-RU" sz="1400" dirty="0"/>
              <a:t> </a:t>
            </a:r>
            <a:r>
              <a:rPr lang="ru-RU" sz="1400" dirty="0" err="1"/>
              <a:t>друк</a:t>
            </a:r>
            <a:r>
              <a:rPr lang="ru-RU" sz="1400" dirty="0"/>
              <a:t> </a:t>
            </a:r>
            <a:r>
              <a:rPr lang="ru-RU" sz="1400" dirty="0" err="1"/>
              <a:t>мостів</a:t>
            </a:r>
            <a:r>
              <a:rPr lang="ru-RU" sz="1400" dirty="0"/>
              <a:t>. Є </a:t>
            </a:r>
            <a:r>
              <a:rPr lang="ru-RU" sz="1400" dirty="0" err="1"/>
              <a:t>навіть</a:t>
            </a:r>
            <a:r>
              <a:rPr lang="ru-RU" sz="1400" dirty="0"/>
              <a:t> приклад </a:t>
            </a:r>
            <a:r>
              <a:rPr lang="ru-RU" sz="1400" dirty="0" err="1" smtClean="0"/>
              <a:t>повністю</a:t>
            </a:r>
            <a:r>
              <a:rPr lang="ru-RU" sz="1400" dirty="0"/>
              <a:t> </a:t>
            </a:r>
            <a:r>
              <a:rPr lang="ru-RU" sz="1400" dirty="0" err="1"/>
              <a:t>надрукованого</a:t>
            </a:r>
            <a:r>
              <a:rPr lang="ru-RU" sz="1400" dirty="0"/>
              <a:t> на 3D-прінтері автобуса. У </a:t>
            </a:r>
            <a:r>
              <a:rPr lang="ru-RU" sz="1400" dirty="0" err="1"/>
              <a:t>освоєння</a:t>
            </a:r>
            <a:r>
              <a:rPr lang="ru-RU" sz="1400" dirty="0"/>
              <a:t> 3D-друку </a:t>
            </a:r>
            <a:r>
              <a:rPr lang="ru-RU" sz="1400" dirty="0" err="1"/>
              <a:t>вже</a:t>
            </a:r>
            <a:r>
              <a:rPr lang="ru-RU" sz="1400" dirty="0"/>
              <a:t> активно </a:t>
            </a:r>
            <a:r>
              <a:rPr lang="ru-RU" sz="1400" dirty="0" err="1"/>
              <a:t>включилося</a:t>
            </a:r>
            <a:r>
              <a:rPr lang="ru-RU" sz="1400" dirty="0"/>
              <a:t> </a:t>
            </a:r>
            <a:r>
              <a:rPr lang="ru-RU" sz="1400" dirty="0" err="1"/>
              <a:t>машинобудування</a:t>
            </a:r>
            <a:r>
              <a:rPr lang="ru-RU" sz="1400" dirty="0"/>
              <a:t>, де </a:t>
            </a:r>
            <a:r>
              <a:rPr lang="ru-RU" sz="1400" dirty="0" err="1"/>
              <a:t>деякі</a:t>
            </a:r>
            <a:r>
              <a:rPr lang="ru-RU" sz="1400" dirty="0"/>
              <a:t> </a:t>
            </a:r>
            <a:r>
              <a:rPr lang="ru-RU" sz="1400" dirty="0" err="1"/>
              <a:t>деталі</a:t>
            </a:r>
            <a:r>
              <a:rPr lang="ru-RU" sz="1400" dirty="0"/>
              <a:t> </a:t>
            </a:r>
            <a:r>
              <a:rPr lang="ru-RU" sz="1400" dirty="0" err="1"/>
              <a:t>дешевше</a:t>
            </a:r>
            <a:r>
              <a:rPr lang="ru-RU" sz="1400" dirty="0"/>
              <a:t> </a:t>
            </a:r>
            <a:r>
              <a:rPr lang="ru-RU" sz="1400" dirty="0" err="1"/>
              <a:t>друкувати</a:t>
            </a:r>
            <a:r>
              <a:rPr lang="ru-RU" sz="1400" dirty="0"/>
              <a:t>, </a:t>
            </a:r>
            <a:r>
              <a:rPr lang="ru-RU" sz="1400" dirty="0" err="1"/>
              <a:t>ніж</a:t>
            </a:r>
            <a:r>
              <a:rPr lang="ru-RU" sz="1400" dirty="0"/>
              <a:t> </a:t>
            </a:r>
            <a:r>
              <a:rPr lang="ru-RU" sz="1400" dirty="0" err="1"/>
              <a:t>отримувати</a:t>
            </a:r>
            <a:r>
              <a:rPr lang="ru-RU" sz="1400" dirty="0"/>
              <a:t> «</a:t>
            </a:r>
            <a:r>
              <a:rPr lang="ru-RU" sz="1400" dirty="0" err="1"/>
              <a:t>класичними</a:t>
            </a:r>
            <a:r>
              <a:rPr lang="ru-RU" sz="1400" dirty="0"/>
              <a:t>» способами. </a:t>
            </a:r>
            <a:endParaRPr 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728657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260648"/>
            <a:ext cx="8064895" cy="6264695"/>
          </a:xfrm>
        </p:spPr>
        <p:txBody>
          <a:bodyPr>
            <a:normAutofit/>
          </a:bodyPr>
          <a:lstStyle/>
          <a:p>
            <a:r>
              <a:rPr lang="ru-RU" sz="1400" dirty="0" err="1"/>
              <a:t>Дизайнери</a:t>
            </a:r>
            <a:r>
              <a:rPr lang="ru-RU" sz="1400" dirty="0"/>
              <a:t> </a:t>
            </a:r>
            <a:r>
              <a:rPr lang="ru-RU" sz="1400" dirty="0" err="1"/>
              <a:t>одягу</a:t>
            </a:r>
            <a:r>
              <a:rPr lang="ru-RU" sz="1400" dirty="0"/>
              <a:t> і </a:t>
            </a:r>
            <a:r>
              <a:rPr lang="ru-RU" sz="1400" dirty="0" err="1"/>
              <a:t>взуття</a:t>
            </a:r>
            <a:r>
              <a:rPr lang="ru-RU" sz="1400" dirty="0"/>
              <a:t> </a:t>
            </a:r>
            <a:r>
              <a:rPr lang="ru-RU" sz="1400" dirty="0" err="1"/>
              <a:t>вже</a:t>
            </a:r>
            <a:r>
              <a:rPr lang="ru-RU" sz="1400" dirty="0"/>
              <a:t> </a:t>
            </a:r>
            <a:r>
              <a:rPr lang="ru-RU" sz="1400" dirty="0" err="1"/>
              <a:t>друкують</a:t>
            </a:r>
            <a:r>
              <a:rPr lang="ru-RU" sz="1400" dirty="0"/>
              <a:t> </a:t>
            </a:r>
            <a:r>
              <a:rPr lang="ru-RU" sz="1400" dirty="0" err="1"/>
              <a:t>свої</a:t>
            </a:r>
            <a:r>
              <a:rPr lang="ru-RU" sz="1400" dirty="0"/>
              <a:t> </a:t>
            </a:r>
            <a:r>
              <a:rPr lang="ru-RU" sz="1400" dirty="0" err="1"/>
              <a:t>нові</a:t>
            </a:r>
            <a:r>
              <a:rPr lang="ru-RU" sz="1400" dirty="0"/>
              <a:t> </a:t>
            </a:r>
            <a:r>
              <a:rPr lang="ru-RU" sz="1400" dirty="0" err="1"/>
              <a:t>вироби</a:t>
            </a:r>
            <a:r>
              <a:rPr lang="ru-RU" sz="1400" dirty="0"/>
              <a:t>. </a:t>
            </a:r>
            <a:r>
              <a:rPr lang="ru-RU" sz="1400" dirty="0" err="1"/>
              <a:t>Будівельники</a:t>
            </a:r>
            <a:r>
              <a:rPr lang="ru-RU" sz="1400" dirty="0"/>
              <a:t>, </a:t>
            </a:r>
            <a:r>
              <a:rPr lang="ru-RU" sz="1400" dirty="0" err="1"/>
              <a:t>ювеліри</a:t>
            </a:r>
            <a:r>
              <a:rPr lang="ru-RU" sz="1400" dirty="0"/>
              <a:t>, медики </a:t>
            </a:r>
            <a:r>
              <a:rPr lang="ru-RU" sz="1400" dirty="0" err="1"/>
              <a:t>усі</a:t>
            </a:r>
            <a:r>
              <a:rPr lang="ru-RU" sz="1400" dirty="0"/>
              <a:t> вони </a:t>
            </a:r>
            <a:r>
              <a:rPr lang="ru-RU" sz="1400" dirty="0" err="1"/>
              <a:t>вже</a:t>
            </a:r>
            <a:r>
              <a:rPr lang="ru-RU" sz="1400" dirty="0"/>
              <a:t> активно </a:t>
            </a:r>
            <a:r>
              <a:rPr lang="ru-RU" sz="1400" dirty="0" err="1"/>
              <a:t>застосовують</a:t>
            </a:r>
            <a:r>
              <a:rPr lang="ru-RU" sz="1400" dirty="0"/>
              <a:t> 3</a:t>
            </a:r>
            <a:r>
              <a:rPr lang="en-US" sz="1400" dirty="0"/>
              <a:t>D-</a:t>
            </a:r>
            <a:r>
              <a:rPr lang="ru-RU" sz="1400" dirty="0" err="1"/>
              <a:t>друк</a:t>
            </a:r>
            <a:r>
              <a:rPr lang="ru-RU" sz="1400" dirty="0"/>
              <a:t> у </a:t>
            </a:r>
            <a:r>
              <a:rPr lang="ru-RU" sz="1400" dirty="0" err="1"/>
              <a:t>своїх</a:t>
            </a:r>
            <a:r>
              <a:rPr lang="ru-RU" sz="1400" dirty="0"/>
              <a:t> </a:t>
            </a:r>
            <a:r>
              <a:rPr lang="ru-RU" sz="1400" dirty="0" err="1"/>
              <a:t>бізнес-процесах</a:t>
            </a:r>
            <a:r>
              <a:rPr lang="ru-RU" sz="1400" dirty="0"/>
              <a:t>. </a:t>
            </a:r>
            <a:r>
              <a:rPr lang="ru-RU" sz="1400" dirty="0" err="1"/>
              <a:t>Вже</a:t>
            </a:r>
            <a:r>
              <a:rPr lang="ru-RU" sz="1400" dirty="0"/>
              <a:t> </a:t>
            </a:r>
            <a:r>
              <a:rPr lang="ru-RU" sz="1400" dirty="0" err="1"/>
              <a:t>створений</a:t>
            </a:r>
            <a:r>
              <a:rPr lang="ru-RU" sz="1400" dirty="0"/>
              <a:t> принтер, </a:t>
            </a:r>
            <a:r>
              <a:rPr lang="ru-RU" sz="1400" dirty="0" err="1"/>
              <a:t>який</a:t>
            </a:r>
            <a:r>
              <a:rPr lang="ru-RU" sz="1400" dirty="0"/>
              <a:t> </a:t>
            </a:r>
            <a:r>
              <a:rPr lang="ru-RU" sz="1400" dirty="0" err="1"/>
              <a:t>може</a:t>
            </a:r>
            <a:r>
              <a:rPr lang="ru-RU" sz="1400" dirty="0"/>
              <a:t> </a:t>
            </a:r>
            <a:r>
              <a:rPr lang="ru-RU" sz="1400" dirty="0" err="1"/>
              <a:t>надрукувати</a:t>
            </a:r>
            <a:r>
              <a:rPr lang="ru-RU" sz="1400" dirty="0"/>
              <a:t> сам себе, а </a:t>
            </a:r>
            <a:r>
              <a:rPr lang="ru-RU" sz="1400" dirty="0" err="1"/>
              <a:t>китайські</a:t>
            </a:r>
            <a:r>
              <a:rPr lang="ru-RU" sz="1400" dirty="0"/>
              <a:t> </a:t>
            </a:r>
            <a:r>
              <a:rPr lang="ru-RU" sz="1400" dirty="0" err="1"/>
              <a:t>компанії</a:t>
            </a:r>
            <a:r>
              <a:rPr lang="ru-RU" sz="1400" dirty="0"/>
              <a:t> почали </a:t>
            </a:r>
            <a:r>
              <a:rPr lang="ru-RU" sz="1400" dirty="0" err="1"/>
              <a:t>випускати</a:t>
            </a:r>
            <a:r>
              <a:rPr lang="ru-RU" sz="1400" dirty="0"/>
              <a:t> </a:t>
            </a:r>
            <a:r>
              <a:rPr lang="ru-RU" sz="1400" dirty="0" err="1"/>
              <a:t>конструктори</a:t>
            </a:r>
            <a:r>
              <a:rPr lang="ru-RU" sz="1400" dirty="0"/>
              <a:t>, з </a:t>
            </a:r>
            <a:r>
              <a:rPr lang="ru-RU" sz="1400" dirty="0" err="1"/>
              <a:t>яких</a:t>
            </a:r>
            <a:r>
              <a:rPr lang="ru-RU" sz="1400" dirty="0"/>
              <a:t> </a:t>
            </a:r>
            <a:r>
              <a:rPr lang="ru-RU" sz="1400" dirty="0" err="1"/>
              <a:t>кожен</a:t>
            </a:r>
            <a:r>
              <a:rPr lang="ru-RU" sz="1400" dirty="0"/>
              <a:t> охочий </a:t>
            </a:r>
            <a:r>
              <a:rPr lang="ru-RU" sz="1400" dirty="0" err="1"/>
              <a:t>може</a:t>
            </a:r>
            <a:r>
              <a:rPr lang="ru-RU" sz="1400" dirty="0"/>
              <a:t> </a:t>
            </a:r>
            <a:r>
              <a:rPr lang="ru-RU" sz="1400" dirty="0" err="1"/>
              <a:t>зібрати</a:t>
            </a:r>
            <a:r>
              <a:rPr lang="ru-RU" sz="1400" dirty="0"/>
              <a:t> 3</a:t>
            </a:r>
            <a:r>
              <a:rPr lang="en-US" sz="1400" dirty="0"/>
              <a:t>D-</a:t>
            </a:r>
            <a:r>
              <a:rPr lang="ru-RU" sz="1400" dirty="0"/>
              <a:t>принтер в </a:t>
            </a:r>
            <a:r>
              <a:rPr lang="ru-RU" sz="1400" dirty="0" err="1"/>
              <a:t>домашніх</a:t>
            </a:r>
            <a:r>
              <a:rPr lang="ru-RU" sz="1400" dirty="0"/>
              <a:t> </a:t>
            </a:r>
            <a:r>
              <a:rPr lang="ru-RU" sz="1400" dirty="0" err="1"/>
              <a:t>умовах</a:t>
            </a:r>
            <a:r>
              <a:rPr lang="ru-RU" sz="1400" dirty="0"/>
              <a:t>. І </a:t>
            </a:r>
            <a:r>
              <a:rPr lang="ru-RU" sz="1400" dirty="0" err="1"/>
              <a:t>хоча</a:t>
            </a:r>
            <a:r>
              <a:rPr lang="ru-RU" sz="1400" dirty="0"/>
              <a:t> на шляху </a:t>
            </a:r>
            <a:r>
              <a:rPr lang="ru-RU" sz="1400" dirty="0" err="1"/>
              <a:t>технології</a:t>
            </a:r>
            <a:r>
              <a:rPr lang="ru-RU" sz="1400" dirty="0"/>
              <a:t> доки стоять </a:t>
            </a:r>
            <a:r>
              <a:rPr lang="ru-RU" sz="1400" dirty="0" err="1"/>
              <a:t>питання</a:t>
            </a:r>
            <a:r>
              <a:rPr lang="ru-RU" sz="1400" dirty="0"/>
              <a:t>, </a:t>
            </a:r>
            <a:r>
              <a:rPr lang="ru-RU" sz="1400" dirty="0" err="1"/>
              <a:t>пов'язані</a:t>
            </a:r>
            <a:r>
              <a:rPr lang="ru-RU" sz="1400" dirty="0"/>
              <a:t> з </a:t>
            </a:r>
            <a:r>
              <a:rPr lang="ru-RU" sz="1400" dirty="0" err="1"/>
              <a:t>друком</a:t>
            </a:r>
            <a:r>
              <a:rPr lang="ru-RU" sz="1400" dirty="0"/>
              <a:t> </a:t>
            </a:r>
            <a:r>
              <a:rPr lang="ru-RU" sz="1400" dirty="0" err="1"/>
              <a:t>складених</a:t>
            </a:r>
            <a:r>
              <a:rPr lang="ru-RU" sz="1400" dirty="0"/>
              <a:t> </a:t>
            </a:r>
            <a:r>
              <a:rPr lang="ru-RU" sz="1400" dirty="0" err="1"/>
              <a:t>виробів</a:t>
            </a:r>
            <a:r>
              <a:rPr lang="ru-RU" sz="1400" dirty="0"/>
              <a:t>, </a:t>
            </a:r>
            <a:r>
              <a:rPr lang="ru-RU" sz="1400" dirty="0" err="1"/>
              <a:t>цілком</a:t>
            </a:r>
            <a:r>
              <a:rPr lang="ru-RU" sz="1400" dirty="0"/>
              <a:t> </a:t>
            </a:r>
            <a:r>
              <a:rPr lang="ru-RU" sz="1400" dirty="0" err="1"/>
              <a:t>імовірно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скоро стане </a:t>
            </a:r>
            <a:r>
              <a:rPr lang="ru-RU" sz="1400" dirty="0" err="1"/>
              <a:t>можливим</a:t>
            </a:r>
            <a:r>
              <a:rPr lang="ru-RU" sz="1400" dirty="0"/>
              <a:t> </a:t>
            </a:r>
            <a:r>
              <a:rPr lang="ru-RU" sz="1400" dirty="0" err="1"/>
              <a:t>надрукувати</a:t>
            </a:r>
            <a:r>
              <a:rPr lang="ru-RU" sz="1400" dirty="0"/>
              <a:t> </a:t>
            </a:r>
            <a:r>
              <a:rPr lang="ru-RU" sz="1400" dirty="0" err="1"/>
              <a:t>собі</a:t>
            </a:r>
            <a:r>
              <a:rPr lang="ru-RU" sz="1400" dirty="0"/>
              <a:t> </a:t>
            </a:r>
            <a:r>
              <a:rPr lang="ru-RU" sz="1400" dirty="0" err="1"/>
              <a:t>нові</a:t>
            </a:r>
            <a:r>
              <a:rPr lang="ru-RU" sz="1400" dirty="0"/>
              <a:t> </a:t>
            </a:r>
            <a:r>
              <a:rPr lang="ru-RU" sz="1400" dirty="0" err="1"/>
              <a:t>кросівки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максимально </a:t>
            </a:r>
            <a:r>
              <a:rPr lang="ru-RU" sz="1400" dirty="0" err="1"/>
              <a:t>враховують</a:t>
            </a:r>
            <a:r>
              <a:rPr lang="ru-RU" sz="1400" dirty="0"/>
              <a:t> </a:t>
            </a:r>
            <a:r>
              <a:rPr lang="ru-RU" sz="1400" dirty="0" err="1"/>
              <a:t>особливості</a:t>
            </a:r>
            <a:r>
              <a:rPr lang="ru-RU" sz="1400" dirty="0"/>
              <a:t> </a:t>
            </a:r>
            <a:r>
              <a:rPr lang="ru-RU" sz="1400" dirty="0" err="1"/>
              <a:t>вашої</a:t>
            </a:r>
            <a:r>
              <a:rPr lang="ru-RU" sz="1400" dirty="0"/>
              <a:t> стопи. І </a:t>
            </a:r>
            <a:r>
              <a:rPr lang="ru-RU" sz="1400" dirty="0" err="1"/>
              <a:t>зробити</a:t>
            </a:r>
            <a:r>
              <a:rPr lang="ru-RU" sz="1400" dirty="0"/>
              <a:t> </a:t>
            </a:r>
            <a:r>
              <a:rPr lang="ru-RU" sz="1400" dirty="0" err="1"/>
              <a:t>це</a:t>
            </a:r>
            <a:r>
              <a:rPr lang="ru-RU" sz="1400" dirty="0"/>
              <a:t> не </a:t>
            </a:r>
            <a:r>
              <a:rPr lang="ru-RU" sz="1400" dirty="0" err="1"/>
              <a:t>виходячи</a:t>
            </a:r>
            <a:r>
              <a:rPr lang="ru-RU" sz="1400" dirty="0"/>
              <a:t> з </a:t>
            </a:r>
            <a:r>
              <a:rPr lang="ru-RU" sz="1400" dirty="0" err="1"/>
              <a:t>будинку</a:t>
            </a:r>
            <a:r>
              <a:rPr lang="ru-RU" sz="1400" dirty="0"/>
              <a:t>. </a:t>
            </a:r>
            <a:endParaRPr lang="ru-RU" sz="1400" dirty="0" smtClean="0"/>
          </a:p>
          <a:p>
            <a:r>
              <a:rPr lang="ru-RU" sz="1400" dirty="0" smtClean="0"/>
              <a:t>У </a:t>
            </a:r>
            <a:r>
              <a:rPr lang="ru-RU" sz="1400" dirty="0" err="1"/>
              <a:t>завершальній</a:t>
            </a:r>
            <a:r>
              <a:rPr lang="ru-RU" sz="1400" dirty="0"/>
              <a:t> </a:t>
            </a:r>
            <a:r>
              <a:rPr lang="ru-RU" sz="1400" dirty="0" err="1"/>
              <a:t>частині</a:t>
            </a:r>
            <a:r>
              <a:rPr lang="ru-RU" sz="1400" dirty="0"/>
              <a:t> </a:t>
            </a:r>
            <a:r>
              <a:rPr lang="ru-RU" sz="1400" dirty="0" err="1"/>
              <a:t>хотілося</a:t>
            </a:r>
            <a:r>
              <a:rPr lang="ru-RU" sz="1400" dirty="0"/>
              <a:t> б </a:t>
            </a:r>
            <a:r>
              <a:rPr lang="ru-RU" sz="1400" dirty="0" err="1"/>
              <a:t>відмітити</a:t>
            </a:r>
            <a:r>
              <a:rPr lang="ru-RU" sz="1400" dirty="0"/>
              <a:t> </a:t>
            </a:r>
            <a:r>
              <a:rPr lang="ru-RU" sz="1400" dirty="0" err="1"/>
              <a:t>наступні</a:t>
            </a:r>
            <a:r>
              <a:rPr lang="ru-RU" sz="1400" dirty="0"/>
              <a:t> </a:t>
            </a:r>
            <a:r>
              <a:rPr lang="ru-RU" sz="1400" dirty="0" err="1"/>
              <a:t>закономірності</a:t>
            </a:r>
            <a:r>
              <a:rPr lang="ru-RU" sz="1400" dirty="0"/>
              <a:t>. </a:t>
            </a:r>
            <a:endParaRPr lang="ru-RU" sz="1400" dirty="0" smtClean="0"/>
          </a:p>
          <a:p>
            <a:r>
              <a:rPr lang="ru-RU" sz="1400" dirty="0" err="1" smtClean="0"/>
              <a:t>По-перше</a:t>
            </a:r>
            <a:r>
              <a:rPr lang="ru-RU" sz="1400" dirty="0"/>
              <a:t>, ‒ </a:t>
            </a:r>
            <a:r>
              <a:rPr lang="ru-RU" sz="1400" dirty="0" err="1"/>
              <a:t>цифровізація</a:t>
            </a:r>
            <a:r>
              <a:rPr lang="ru-RU" sz="1400" dirty="0"/>
              <a:t> </a:t>
            </a:r>
            <a:r>
              <a:rPr lang="ru-RU" sz="1400" dirty="0" err="1"/>
              <a:t>це</a:t>
            </a:r>
            <a:r>
              <a:rPr lang="ru-RU" sz="1400" dirty="0"/>
              <a:t> </a:t>
            </a:r>
            <a:r>
              <a:rPr lang="ru-RU" sz="1400" dirty="0" err="1"/>
              <a:t>вже</a:t>
            </a:r>
            <a:r>
              <a:rPr lang="ru-RU" sz="1400" dirty="0"/>
              <a:t> </a:t>
            </a:r>
            <a:r>
              <a:rPr lang="ru-RU" sz="1400" dirty="0" err="1"/>
              <a:t>повсюдна</a:t>
            </a:r>
            <a:r>
              <a:rPr lang="ru-RU" sz="1400" dirty="0"/>
              <a:t> </a:t>
            </a:r>
            <a:r>
              <a:rPr lang="ru-RU" sz="1400" dirty="0" err="1"/>
              <a:t>реальність</a:t>
            </a:r>
            <a:r>
              <a:rPr lang="ru-RU" sz="1400" dirty="0"/>
              <a:t>. </a:t>
            </a:r>
            <a:r>
              <a:rPr lang="ru-RU" sz="1400" dirty="0" err="1"/>
              <a:t>Приклади</a:t>
            </a:r>
            <a:r>
              <a:rPr lang="ru-RU" sz="1400" dirty="0"/>
              <a:t> </a:t>
            </a:r>
            <a:r>
              <a:rPr lang="ru-RU" sz="1400" dirty="0" err="1"/>
              <a:t>зародження</a:t>
            </a:r>
            <a:r>
              <a:rPr lang="ru-RU" sz="1400" dirty="0"/>
              <a:t> «</a:t>
            </a:r>
            <a:r>
              <a:rPr lang="ru-RU" sz="1400" dirty="0" err="1"/>
              <a:t>економіки</a:t>
            </a:r>
            <a:r>
              <a:rPr lang="ru-RU" sz="1400" dirty="0"/>
              <a:t> </a:t>
            </a:r>
            <a:r>
              <a:rPr lang="ru-RU" sz="1400" dirty="0" err="1"/>
              <a:t>усіх</a:t>
            </a:r>
            <a:r>
              <a:rPr lang="ru-RU" sz="1400" dirty="0"/>
              <a:t> нас» через </a:t>
            </a:r>
            <a:r>
              <a:rPr lang="ru-RU" sz="1400" dirty="0" err="1"/>
              <a:t>створення</a:t>
            </a:r>
            <a:r>
              <a:rPr lang="ru-RU" sz="1400" dirty="0"/>
              <a:t> </a:t>
            </a:r>
            <a:r>
              <a:rPr lang="ru-RU" sz="1400" dirty="0" err="1"/>
              <a:t>нових</a:t>
            </a:r>
            <a:r>
              <a:rPr lang="ru-RU" sz="1400" dirty="0"/>
              <a:t> </a:t>
            </a:r>
            <a:r>
              <a:rPr lang="ru-RU" sz="1400" dirty="0" err="1"/>
              <a:t>цифрових</a:t>
            </a:r>
            <a:r>
              <a:rPr lang="ru-RU" sz="1400" dirty="0"/>
              <a:t> </a:t>
            </a:r>
            <a:r>
              <a:rPr lang="ru-RU" sz="1400" dirty="0" err="1"/>
              <a:t>екосистем</a:t>
            </a:r>
            <a:r>
              <a:rPr lang="ru-RU" sz="1400" dirty="0"/>
              <a:t> </a:t>
            </a:r>
            <a:r>
              <a:rPr lang="ru-RU" sz="1400" dirty="0" err="1"/>
              <a:t>сьогодні</a:t>
            </a:r>
            <a:r>
              <a:rPr lang="ru-RU" sz="1400" dirty="0"/>
              <a:t> </a:t>
            </a:r>
            <a:r>
              <a:rPr lang="ru-RU" sz="1400" dirty="0" err="1"/>
              <a:t>з'являються</a:t>
            </a:r>
            <a:r>
              <a:rPr lang="ru-RU" sz="1400" dirty="0"/>
              <a:t> в самих </a:t>
            </a:r>
            <a:r>
              <a:rPr lang="ru-RU" sz="1400" dirty="0" err="1"/>
              <a:t>різних</a:t>
            </a:r>
            <a:r>
              <a:rPr lang="ru-RU" sz="1400" dirty="0"/>
              <a:t> </a:t>
            </a:r>
            <a:r>
              <a:rPr lang="ru-RU" sz="1400" dirty="0" err="1"/>
              <a:t>індустріях</a:t>
            </a:r>
            <a:r>
              <a:rPr lang="ru-RU" sz="1400" dirty="0"/>
              <a:t>. </a:t>
            </a:r>
            <a:r>
              <a:rPr lang="ru-RU" sz="1400" dirty="0" err="1"/>
              <a:t>Найбільш</a:t>
            </a:r>
            <a:r>
              <a:rPr lang="ru-RU" sz="1400" dirty="0"/>
              <a:t> </a:t>
            </a:r>
            <a:r>
              <a:rPr lang="ru-RU" sz="1400" dirty="0" err="1"/>
              <a:t>просунутими</a:t>
            </a:r>
            <a:r>
              <a:rPr lang="ru-RU" sz="1400" dirty="0"/>
              <a:t> є </a:t>
            </a:r>
            <a:r>
              <a:rPr lang="ru-RU" sz="1400" dirty="0" err="1"/>
              <a:t>компанії</a:t>
            </a:r>
            <a:r>
              <a:rPr lang="ru-RU" sz="1400" dirty="0"/>
              <a:t> в </a:t>
            </a:r>
            <a:r>
              <a:rPr lang="ru-RU" sz="1400" dirty="0" err="1"/>
              <a:t>недійній</a:t>
            </a:r>
            <a:r>
              <a:rPr lang="ru-RU" sz="1400" dirty="0"/>
              <a:t>, </a:t>
            </a:r>
            <a:r>
              <a:rPr lang="ru-RU" sz="1400" dirty="0" err="1"/>
              <a:t>роздрібній</a:t>
            </a:r>
            <a:r>
              <a:rPr lang="ru-RU" sz="1400" dirty="0"/>
              <a:t> і </a:t>
            </a:r>
            <a:r>
              <a:rPr lang="ru-RU" sz="1400" dirty="0" err="1"/>
              <a:t>банківській</a:t>
            </a:r>
            <a:r>
              <a:rPr lang="ru-RU" sz="1400" dirty="0"/>
              <a:t> </a:t>
            </a:r>
            <a:r>
              <a:rPr lang="ru-RU" sz="1400" dirty="0" err="1"/>
              <a:t>сфері</a:t>
            </a:r>
            <a:r>
              <a:rPr lang="ru-RU" sz="1400" dirty="0"/>
              <a:t>. </a:t>
            </a:r>
            <a:r>
              <a:rPr lang="ru-RU" sz="1400" dirty="0" err="1"/>
              <a:t>Наприклад</a:t>
            </a:r>
            <a:r>
              <a:rPr lang="ru-RU" sz="1400" dirty="0"/>
              <a:t>, </a:t>
            </a:r>
            <a:r>
              <a:rPr lang="ru-RU" sz="1400" dirty="0" err="1"/>
              <a:t>роздрібні</a:t>
            </a:r>
            <a:r>
              <a:rPr lang="ru-RU" sz="1400" dirty="0"/>
              <a:t> </a:t>
            </a:r>
            <a:r>
              <a:rPr lang="ru-RU" sz="1400" dirty="0" err="1"/>
              <a:t>магазини</a:t>
            </a:r>
            <a:r>
              <a:rPr lang="ru-RU" sz="1400" dirty="0"/>
              <a:t> </a:t>
            </a:r>
            <a:r>
              <a:rPr lang="ru-RU" sz="1400" dirty="0" err="1"/>
              <a:t>створюють</a:t>
            </a:r>
            <a:r>
              <a:rPr lang="ru-RU" sz="1400" dirty="0"/>
              <a:t> для нас </a:t>
            </a:r>
            <a:r>
              <a:rPr lang="ru-RU" sz="1400" dirty="0" err="1"/>
              <a:t>нові</a:t>
            </a:r>
            <a:r>
              <a:rPr lang="ru-RU" sz="1400" dirty="0"/>
              <a:t> </a:t>
            </a:r>
            <a:r>
              <a:rPr lang="ru-RU" sz="1400" dirty="0" err="1"/>
              <a:t>набори</a:t>
            </a:r>
            <a:r>
              <a:rPr lang="ru-RU" sz="1400" dirty="0"/>
              <a:t> </a:t>
            </a:r>
            <a:r>
              <a:rPr lang="ru-RU" sz="1400" dirty="0" err="1"/>
              <a:t>товарів</a:t>
            </a:r>
            <a:r>
              <a:rPr lang="ru-RU" sz="1400" dirty="0"/>
              <a:t> </a:t>
            </a:r>
            <a:r>
              <a:rPr lang="ru-RU" sz="1400" dirty="0" err="1"/>
              <a:t>відповідно</a:t>
            </a:r>
            <a:r>
              <a:rPr lang="ru-RU" sz="1400" dirty="0"/>
              <a:t> до наших </a:t>
            </a:r>
            <a:r>
              <a:rPr lang="ru-RU" sz="1400" dirty="0" err="1"/>
              <a:t>смаків</a:t>
            </a:r>
            <a:r>
              <a:rPr lang="ru-RU" sz="1400" dirty="0"/>
              <a:t> за </a:t>
            </a:r>
            <a:r>
              <a:rPr lang="ru-RU" sz="1400" dirty="0" err="1"/>
              <a:t>допомогою</a:t>
            </a:r>
            <a:r>
              <a:rPr lang="ru-RU" sz="1400" dirty="0"/>
              <a:t> </a:t>
            </a:r>
            <a:r>
              <a:rPr lang="ru-RU" sz="1400" dirty="0" err="1"/>
              <a:t>аналізу</a:t>
            </a:r>
            <a:r>
              <a:rPr lang="ru-RU" sz="1400" dirty="0"/>
              <a:t> </a:t>
            </a:r>
            <a:r>
              <a:rPr lang="ru-RU" sz="1400" dirty="0" err="1"/>
              <a:t>нашої</a:t>
            </a:r>
            <a:r>
              <a:rPr lang="ru-RU" sz="1400" dirty="0"/>
              <a:t> </a:t>
            </a:r>
            <a:r>
              <a:rPr lang="ru-RU" sz="1400" dirty="0" err="1"/>
              <a:t>присутності</a:t>
            </a:r>
            <a:r>
              <a:rPr lang="ru-RU" sz="1400" dirty="0"/>
              <a:t> в </a:t>
            </a:r>
            <a:r>
              <a:rPr lang="ru-RU" sz="1400" dirty="0" err="1"/>
              <a:t>соціальних</a:t>
            </a:r>
            <a:r>
              <a:rPr lang="ru-RU" sz="1400" dirty="0"/>
              <a:t> мережах. </a:t>
            </a:r>
            <a:r>
              <a:rPr lang="ru-RU" sz="1400" dirty="0" err="1"/>
              <a:t>Власники</a:t>
            </a:r>
            <a:r>
              <a:rPr lang="ru-RU" sz="1400" dirty="0"/>
              <a:t> </a:t>
            </a:r>
            <a:r>
              <a:rPr lang="ru-RU" sz="1400" dirty="0" err="1"/>
              <a:t>банківських</a:t>
            </a:r>
            <a:r>
              <a:rPr lang="ru-RU" sz="1400" dirty="0"/>
              <a:t> </a:t>
            </a:r>
            <a:r>
              <a:rPr lang="ru-RU" sz="1400" dirty="0" err="1"/>
              <a:t>рахунків</a:t>
            </a:r>
            <a:r>
              <a:rPr lang="ru-RU" sz="1400" dirty="0"/>
              <a:t> </a:t>
            </a:r>
            <a:r>
              <a:rPr lang="ru-RU" sz="1400" dirty="0" err="1"/>
              <a:t>здійснюють</a:t>
            </a:r>
            <a:r>
              <a:rPr lang="ru-RU" sz="1400" dirty="0"/>
              <a:t> </a:t>
            </a:r>
            <a:r>
              <a:rPr lang="ru-RU" sz="1400" dirty="0" err="1"/>
              <a:t>операції</a:t>
            </a:r>
            <a:r>
              <a:rPr lang="ru-RU" sz="1400" dirty="0"/>
              <a:t> через </a:t>
            </a:r>
            <a:r>
              <a:rPr lang="ru-RU" sz="1400" dirty="0" err="1"/>
              <a:t>рішення</a:t>
            </a:r>
            <a:r>
              <a:rPr lang="ru-RU" sz="1400" dirty="0"/>
              <a:t>, </a:t>
            </a:r>
            <a:r>
              <a:rPr lang="ru-RU" sz="1400" dirty="0" err="1"/>
              <a:t>створені</a:t>
            </a:r>
            <a:r>
              <a:rPr lang="ru-RU" sz="1400" dirty="0"/>
              <a:t> банками разом з </a:t>
            </a:r>
            <a:r>
              <a:rPr lang="ru-RU" sz="1400" dirty="0" err="1"/>
              <a:t>провідними</a:t>
            </a:r>
            <a:r>
              <a:rPr lang="ru-RU" sz="1400" dirty="0"/>
              <a:t> </a:t>
            </a:r>
            <a:r>
              <a:rPr lang="ru-RU" sz="1400" dirty="0" err="1"/>
              <a:t>інтернет-компаніями</a:t>
            </a:r>
            <a:r>
              <a:rPr lang="ru-RU" sz="1400" dirty="0"/>
              <a:t>. При </a:t>
            </a:r>
            <a:r>
              <a:rPr lang="ru-RU" sz="1400" dirty="0" err="1"/>
              <a:t>цьому</a:t>
            </a:r>
            <a:r>
              <a:rPr lang="ru-RU" sz="1400" dirty="0"/>
              <a:t> </a:t>
            </a:r>
            <a:r>
              <a:rPr lang="ru-RU" sz="1400" dirty="0" err="1"/>
              <a:t>цифровізація</a:t>
            </a:r>
            <a:r>
              <a:rPr lang="ru-RU" sz="1400" dirty="0"/>
              <a:t> </a:t>
            </a:r>
            <a:r>
              <a:rPr lang="ru-RU" sz="1400" dirty="0" err="1"/>
              <a:t>проникає</a:t>
            </a:r>
            <a:r>
              <a:rPr lang="ru-RU" sz="1400" dirty="0"/>
              <a:t> і в </a:t>
            </a:r>
            <a:r>
              <a:rPr lang="ru-RU" sz="1400" dirty="0" err="1"/>
              <a:t>такі</a:t>
            </a:r>
            <a:r>
              <a:rPr lang="ru-RU" sz="1400" dirty="0"/>
              <a:t> </a:t>
            </a:r>
            <a:r>
              <a:rPr lang="ru-RU" sz="1400" dirty="0" err="1"/>
              <a:t>традиційні</a:t>
            </a:r>
            <a:r>
              <a:rPr lang="ru-RU" sz="1400" dirty="0"/>
              <a:t> </a:t>
            </a:r>
            <a:r>
              <a:rPr lang="ru-RU" sz="1400" dirty="0" err="1"/>
              <a:t>галузі</a:t>
            </a:r>
            <a:r>
              <a:rPr lang="ru-RU" sz="1400" dirty="0"/>
              <a:t>, як </a:t>
            </a:r>
            <a:r>
              <a:rPr lang="ru-RU" sz="1400" dirty="0" err="1"/>
              <a:t>видобуток</a:t>
            </a:r>
            <a:r>
              <a:rPr lang="ru-RU" sz="1400" dirty="0"/>
              <a:t> </a:t>
            </a:r>
            <a:r>
              <a:rPr lang="ru-RU" sz="1400" dirty="0" err="1"/>
              <a:t>нафти</a:t>
            </a:r>
            <a:r>
              <a:rPr lang="ru-RU" sz="1400" dirty="0"/>
              <a:t> і газу. </a:t>
            </a:r>
            <a:r>
              <a:rPr lang="ru-RU" sz="1400" dirty="0" err="1"/>
              <a:t>Вже</a:t>
            </a:r>
            <a:r>
              <a:rPr lang="ru-RU" sz="1400" dirty="0"/>
              <a:t> зараз </a:t>
            </a:r>
            <a:r>
              <a:rPr lang="ru-RU" sz="1400" dirty="0" err="1"/>
              <a:t>компанії</a:t>
            </a:r>
            <a:r>
              <a:rPr lang="ru-RU" sz="1400" dirty="0"/>
              <a:t> </a:t>
            </a:r>
            <a:r>
              <a:rPr lang="ru-RU" sz="1400" dirty="0" err="1"/>
              <a:t>ресурсної</a:t>
            </a:r>
            <a:r>
              <a:rPr lang="ru-RU" sz="1400" dirty="0"/>
              <a:t> </a:t>
            </a:r>
            <a:r>
              <a:rPr lang="ru-RU" sz="1400" dirty="0" err="1"/>
              <a:t>сфери</a:t>
            </a:r>
            <a:r>
              <a:rPr lang="ru-RU" sz="1400" dirty="0"/>
              <a:t> </a:t>
            </a:r>
            <a:r>
              <a:rPr lang="ru-RU" sz="1400" dirty="0" err="1"/>
              <a:t>аналізують</a:t>
            </a:r>
            <a:r>
              <a:rPr lang="ru-RU" sz="1400" dirty="0"/>
              <a:t> </a:t>
            </a:r>
            <a:r>
              <a:rPr lang="ru-RU" sz="1400" dirty="0" err="1"/>
              <a:t>цифрову</a:t>
            </a:r>
            <a:r>
              <a:rPr lang="ru-RU" sz="1400" dirty="0"/>
              <a:t> </a:t>
            </a:r>
            <a:r>
              <a:rPr lang="ru-RU" sz="1400" dirty="0" err="1"/>
              <a:t>інформацію</a:t>
            </a:r>
            <a:r>
              <a:rPr lang="ru-RU" sz="1400" dirty="0"/>
              <a:t> з </a:t>
            </a:r>
            <a:r>
              <a:rPr lang="ru-RU" sz="1400" dirty="0" err="1"/>
              <a:t>безпілотних</a:t>
            </a:r>
            <a:r>
              <a:rPr lang="ru-RU" sz="1400" dirty="0"/>
              <a:t> </a:t>
            </a:r>
            <a:r>
              <a:rPr lang="ru-RU" sz="1400" dirty="0" err="1"/>
              <a:t>літальних</a:t>
            </a:r>
            <a:r>
              <a:rPr lang="ru-RU" sz="1400" dirty="0"/>
              <a:t> </a:t>
            </a:r>
            <a:r>
              <a:rPr lang="ru-RU" sz="1400" dirty="0" err="1"/>
              <a:t>пристроїв</a:t>
            </a:r>
            <a:r>
              <a:rPr lang="ru-RU" sz="1400" dirty="0"/>
              <a:t>, </a:t>
            </a:r>
            <a:r>
              <a:rPr lang="ru-RU" sz="1400" dirty="0" err="1"/>
              <a:t>контролюючих</a:t>
            </a:r>
            <a:r>
              <a:rPr lang="ru-RU" sz="1400" dirty="0"/>
              <a:t> </a:t>
            </a:r>
            <a:r>
              <a:rPr lang="ru-RU" sz="1400" dirty="0" err="1"/>
              <a:t>нафтові</a:t>
            </a:r>
            <a:r>
              <a:rPr lang="ru-RU" sz="1400" dirty="0"/>
              <a:t> поля, </a:t>
            </a:r>
            <a:r>
              <a:rPr lang="ru-RU" sz="1400" dirty="0" err="1"/>
              <a:t>використовуючи</a:t>
            </a:r>
            <a:r>
              <a:rPr lang="ru-RU" sz="1400" dirty="0"/>
              <a:t> </a:t>
            </a:r>
            <a:r>
              <a:rPr lang="ru-RU" sz="1400" dirty="0" err="1"/>
              <a:t>новітні</a:t>
            </a:r>
            <a:r>
              <a:rPr lang="ru-RU" sz="1400" dirty="0"/>
              <a:t> </a:t>
            </a:r>
            <a:r>
              <a:rPr lang="ru-RU" sz="1400" dirty="0" err="1"/>
              <a:t>засоби</a:t>
            </a:r>
            <a:r>
              <a:rPr lang="ru-RU" sz="1400" dirty="0"/>
              <a:t> </a:t>
            </a:r>
            <a:r>
              <a:rPr lang="ru-RU" sz="1400" dirty="0" err="1"/>
              <a:t>обробки</a:t>
            </a:r>
            <a:r>
              <a:rPr lang="ru-RU" sz="1400" dirty="0"/>
              <a:t> великих </a:t>
            </a:r>
            <a:r>
              <a:rPr lang="ru-RU" sz="1400" dirty="0" err="1"/>
              <a:t>даних</a:t>
            </a:r>
            <a:r>
              <a:rPr lang="ru-RU" sz="1400" dirty="0"/>
              <a:t> в «</a:t>
            </a:r>
            <a:r>
              <a:rPr lang="ru-RU" sz="1400" dirty="0" err="1"/>
              <a:t>хмарах</a:t>
            </a:r>
            <a:r>
              <a:rPr lang="ru-RU" sz="1400" dirty="0"/>
              <a:t>» для </a:t>
            </a:r>
            <a:r>
              <a:rPr lang="ru-RU" sz="1400" dirty="0" err="1"/>
              <a:t>прогнозування</a:t>
            </a:r>
            <a:r>
              <a:rPr lang="ru-RU" sz="1400" dirty="0"/>
              <a:t> </a:t>
            </a:r>
            <a:r>
              <a:rPr lang="ru-RU" sz="1400" dirty="0" err="1"/>
              <a:t>критичних</a:t>
            </a:r>
            <a:r>
              <a:rPr lang="ru-RU" sz="1400" dirty="0"/>
              <a:t> </a:t>
            </a:r>
            <a:r>
              <a:rPr lang="ru-RU" sz="1400" dirty="0" err="1"/>
              <a:t>ситуацій</a:t>
            </a:r>
            <a:r>
              <a:rPr lang="ru-RU" sz="1400" dirty="0"/>
              <a:t>. </a:t>
            </a:r>
            <a:r>
              <a:rPr lang="ru-RU" sz="1400" dirty="0" err="1"/>
              <a:t>Багато</a:t>
            </a:r>
            <a:r>
              <a:rPr lang="ru-RU" sz="1400" dirty="0"/>
              <a:t> великих </a:t>
            </a:r>
            <a:r>
              <a:rPr lang="ru-RU" sz="1400" dirty="0" err="1"/>
              <a:t>міжнародних</a:t>
            </a:r>
            <a:r>
              <a:rPr lang="ru-RU" sz="1400" dirty="0"/>
              <a:t> </a:t>
            </a:r>
            <a:r>
              <a:rPr lang="ru-RU" sz="1400" dirty="0" err="1"/>
              <a:t>нафтогазових</a:t>
            </a:r>
            <a:r>
              <a:rPr lang="ru-RU" sz="1400" dirty="0"/>
              <a:t> </a:t>
            </a:r>
            <a:r>
              <a:rPr lang="ru-RU" sz="1400" dirty="0" err="1"/>
              <a:t>компаній</a:t>
            </a:r>
            <a:r>
              <a:rPr lang="ru-RU" sz="1400" dirty="0"/>
              <a:t> </a:t>
            </a:r>
            <a:r>
              <a:rPr lang="ru-RU" sz="1400" dirty="0" err="1"/>
              <a:t>вже</a:t>
            </a:r>
            <a:r>
              <a:rPr lang="ru-RU" sz="1400" dirty="0"/>
              <a:t> давно </a:t>
            </a:r>
            <a:r>
              <a:rPr lang="ru-RU" sz="1400" dirty="0" err="1"/>
              <a:t>реалізують</a:t>
            </a:r>
            <a:r>
              <a:rPr lang="ru-RU" sz="1400" dirty="0"/>
              <a:t> </a:t>
            </a:r>
            <a:r>
              <a:rPr lang="ru-RU" sz="1400" dirty="0" err="1"/>
              <a:t>програми</a:t>
            </a:r>
            <a:r>
              <a:rPr lang="ru-RU" sz="1400" dirty="0"/>
              <a:t> «</a:t>
            </a:r>
            <a:r>
              <a:rPr lang="ru-RU" sz="1400" dirty="0" err="1"/>
              <a:t>Інтелектуальних</a:t>
            </a:r>
            <a:r>
              <a:rPr lang="ru-RU" sz="1400" dirty="0"/>
              <a:t> </a:t>
            </a:r>
            <a:r>
              <a:rPr lang="ru-RU" sz="1400" dirty="0" err="1"/>
              <a:t>родовищ</a:t>
            </a:r>
            <a:r>
              <a:rPr lang="ru-RU" sz="1400" dirty="0"/>
              <a:t>», </a:t>
            </a:r>
            <a:r>
              <a:rPr lang="ru-RU" sz="1400" dirty="0" err="1"/>
              <a:t>які</a:t>
            </a:r>
            <a:r>
              <a:rPr lang="ru-RU" sz="1400" dirty="0"/>
              <a:t> не просто </a:t>
            </a:r>
            <a:r>
              <a:rPr lang="ru-RU" sz="1400" dirty="0" err="1"/>
              <a:t>спрямовані</a:t>
            </a:r>
            <a:r>
              <a:rPr lang="ru-RU" sz="1400" dirty="0"/>
              <a:t> на </a:t>
            </a:r>
            <a:r>
              <a:rPr lang="ru-RU" sz="1400" dirty="0" err="1"/>
              <a:t>підвищення</a:t>
            </a:r>
            <a:r>
              <a:rPr lang="ru-RU" sz="1400" dirty="0"/>
              <a:t> </a:t>
            </a:r>
            <a:r>
              <a:rPr lang="ru-RU" sz="1400" dirty="0" err="1"/>
              <a:t>ефективності</a:t>
            </a:r>
            <a:r>
              <a:rPr lang="ru-RU" sz="1400" dirty="0"/>
              <a:t> </a:t>
            </a:r>
            <a:r>
              <a:rPr lang="ru-RU" sz="1400" dirty="0" err="1"/>
              <a:t>виробництва</a:t>
            </a:r>
            <a:r>
              <a:rPr lang="ru-RU" sz="1400" dirty="0"/>
              <a:t> і </a:t>
            </a:r>
            <a:r>
              <a:rPr lang="ru-RU" sz="1400" dirty="0" err="1"/>
              <a:t>якості</a:t>
            </a:r>
            <a:r>
              <a:rPr lang="ru-RU" sz="1400" dirty="0"/>
              <a:t> </a:t>
            </a:r>
            <a:r>
              <a:rPr lang="ru-RU" sz="1400" dirty="0" err="1"/>
              <a:t>продукції</a:t>
            </a:r>
            <a:r>
              <a:rPr lang="ru-RU" sz="1400" dirty="0"/>
              <a:t>, а </a:t>
            </a:r>
            <a:r>
              <a:rPr lang="ru-RU" sz="1400" dirty="0" err="1"/>
              <a:t>орієнтовані</a:t>
            </a:r>
            <a:r>
              <a:rPr lang="ru-RU" sz="1400" dirty="0"/>
              <a:t> на </a:t>
            </a:r>
            <a:r>
              <a:rPr lang="ru-RU" sz="1400" dirty="0" err="1"/>
              <a:t>конкретні</a:t>
            </a:r>
            <a:r>
              <a:rPr lang="ru-RU" sz="1400" dirty="0"/>
              <a:t> </a:t>
            </a:r>
            <a:r>
              <a:rPr lang="ru-RU" sz="1400" dirty="0" err="1"/>
              <a:t>результати</a:t>
            </a:r>
            <a:r>
              <a:rPr lang="ru-RU" sz="1400" dirty="0"/>
              <a:t> на тих </a:t>
            </a:r>
            <a:r>
              <a:rPr lang="ru-RU" sz="1400" dirty="0" err="1"/>
              <a:t>або</a:t>
            </a:r>
            <a:r>
              <a:rPr lang="ru-RU" sz="1400" dirty="0"/>
              <a:t> </a:t>
            </a:r>
            <a:r>
              <a:rPr lang="ru-RU" sz="1400" dirty="0" err="1"/>
              <a:t>інших</a:t>
            </a:r>
            <a:r>
              <a:rPr lang="ru-RU" sz="1400" dirty="0"/>
              <a:t> </a:t>
            </a:r>
            <a:r>
              <a:rPr lang="ru-RU" sz="1400" dirty="0" err="1"/>
              <a:t>виробничих</a:t>
            </a:r>
            <a:r>
              <a:rPr lang="ru-RU" sz="1400" dirty="0"/>
              <a:t> </a:t>
            </a:r>
            <a:r>
              <a:rPr lang="ru-RU" sz="1400" dirty="0" err="1"/>
              <a:t>ділянках</a:t>
            </a:r>
            <a:r>
              <a:rPr lang="ru-RU" sz="1400" dirty="0"/>
              <a:t>.</a:t>
            </a:r>
            <a:endParaRPr 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511685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260648"/>
            <a:ext cx="8064895" cy="6264695"/>
          </a:xfrm>
        </p:spPr>
        <p:txBody>
          <a:bodyPr>
            <a:normAutofit/>
          </a:bodyPr>
          <a:lstStyle/>
          <a:p>
            <a:r>
              <a:rPr lang="ru-RU" sz="1400" dirty="0" err="1"/>
              <a:t>По-друге</a:t>
            </a:r>
            <a:r>
              <a:rPr lang="ru-RU" sz="1400" dirty="0"/>
              <a:t>, ‒ </a:t>
            </a:r>
            <a:r>
              <a:rPr lang="ru-RU" sz="1400" dirty="0" err="1"/>
              <a:t>вже</a:t>
            </a:r>
            <a:r>
              <a:rPr lang="ru-RU" sz="1400" dirty="0"/>
              <a:t> зараз </a:t>
            </a:r>
            <a:r>
              <a:rPr lang="ru-RU" sz="1400" dirty="0" err="1"/>
              <a:t>цифровізація</a:t>
            </a:r>
            <a:r>
              <a:rPr lang="ru-RU" sz="1400" dirty="0"/>
              <a:t> </a:t>
            </a:r>
            <a:r>
              <a:rPr lang="ru-RU" sz="1400" dirty="0" err="1"/>
              <a:t>має</a:t>
            </a:r>
            <a:r>
              <a:rPr lang="ru-RU" sz="1400" dirty="0"/>
              <a:t> </a:t>
            </a:r>
            <a:r>
              <a:rPr lang="ru-RU" sz="1400" dirty="0" err="1"/>
              <a:t>глобальні</a:t>
            </a:r>
            <a:r>
              <a:rPr lang="ru-RU" sz="1400" dirty="0"/>
              <a:t> </a:t>
            </a:r>
            <a:r>
              <a:rPr lang="ru-RU" sz="1400" dirty="0" err="1"/>
              <a:t>масштаби</a:t>
            </a:r>
            <a:r>
              <a:rPr lang="ru-RU" sz="1400" dirty="0"/>
              <a:t> ‒ </a:t>
            </a:r>
            <a:r>
              <a:rPr lang="ru-RU" sz="1400" dirty="0" err="1"/>
              <a:t>приклади</a:t>
            </a:r>
            <a:r>
              <a:rPr lang="ru-RU" sz="1400" dirty="0"/>
              <a:t> «</a:t>
            </a:r>
            <a:r>
              <a:rPr lang="ru-RU" sz="1400" dirty="0" err="1"/>
              <a:t>цифрових</a:t>
            </a:r>
            <a:r>
              <a:rPr lang="ru-RU" sz="1400" dirty="0"/>
              <a:t> </a:t>
            </a:r>
            <a:r>
              <a:rPr lang="ru-RU" sz="1400" dirty="0" err="1"/>
              <a:t>екосистем</a:t>
            </a:r>
            <a:r>
              <a:rPr lang="ru-RU" sz="1400" dirty="0"/>
              <a:t>» є в самих </a:t>
            </a:r>
            <a:r>
              <a:rPr lang="ru-RU" sz="1400" dirty="0" err="1"/>
              <a:t>різних</a:t>
            </a:r>
            <a:r>
              <a:rPr lang="ru-RU" sz="1400" dirty="0"/>
              <a:t> </a:t>
            </a:r>
            <a:r>
              <a:rPr lang="ru-RU" sz="1400" dirty="0" err="1"/>
              <a:t>галузях</a:t>
            </a:r>
            <a:r>
              <a:rPr lang="ru-RU" sz="1400" dirty="0"/>
              <a:t> і </a:t>
            </a:r>
            <a:r>
              <a:rPr lang="ru-RU" sz="1400" dirty="0" err="1"/>
              <a:t>компаніях</a:t>
            </a:r>
            <a:r>
              <a:rPr lang="ru-RU" sz="1400" dirty="0"/>
              <a:t>. З </a:t>
            </a:r>
            <a:r>
              <a:rPr lang="ru-RU" sz="1400" dirty="0" err="1"/>
              <a:t>кожним</a:t>
            </a:r>
            <a:r>
              <a:rPr lang="ru-RU" sz="1400" dirty="0"/>
              <a:t> роком ми </a:t>
            </a:r>
            <a:r>
              <a:rPr lang="ru-RU" sz="1400" dirty="0" err="1"/>
              <a:t>наближатимемося</a:t>
            </a:r>
            <a:r>
              <a:rPr lang="ru-RU" sz="1400" dirty="0"/>
              <a:t> до того, </a:t>
            </a:r>
            <a:r>
              <a:rPr lang="ru-RU" sz="1400" dirty="0" err="1"/>
              <a:t>що</a:t>
            </a:r>
            <a:r>
              <a:rPr lang="ru-RU" sz="1400" dirty="0"/>
              <a:t> усе наше </a:t>
            </a:r>
            <a:r>
              <a:rPr lang="ru-RU" sz="1400" dirty="0" err="1"/>
              <a:t>життя</a:t>
            </a:r>
            <a:r>
              <a:rPr lang="ru-RU" sz="1400" dirty="0"/>
              <a:t> і робота </a:t>
            </a:r>
            <a:r>
              <a:rPr lang="ru-RU" sz="1400" dirty="0" err="1"/>
              <a:t>існуватиме</a:t>
            </a:r>
            <a:r>
              <a:rPr lang="ru-RU" sz="1400" dirty="0"/>
              <a:t> у рамках </a:t>
            </a:r>
            <a:r>
              <a:rPr lang="ru-RU" sz="1400" dirty="0" err="1"/>
              <a:t>цих</a:t>
            </a:r>
            <a:r>
              <a:rPr lang="ru-RU" sz="1400" dirty="0"/>
              <a:t> систем. </a:t>
            </a:r>
            <a:r>
              <a:rPr lang="ru-RU" sz="1400" dirty="0" err="1"/>
              <a:t>Якщо</a:t>
            </a:r>
            <a:r>
              <a:rPr lang="ru-RU" sz="1400" dirty="0"/>
              <a:t> </a:t>
            </a:r>
            <a:r>
              <a:rPr lang="ru-RU" sz="1400" dirty="0" err="1"/>
              <a:t>говорити</a:t>
            </a:r>
            <a:r>
              <a:rPr lang="ru-RU" sz="1400" dirty="0"/>
              <a:t> про </a:t>
            </a:r>
            <a:r>
              <a:rPr lang="ru-RU" sz="1400" dirty="0" err="1"/>
              <a:t>дорожню</a:t>
            </a:r>
            <a:r>
              <a:rPr lang="ru-RU" sz="1400" dirty="0"/>
              <a:t> карту, то, </a:t>
            </a:r>
            <a:r>
              <a:rPr lang="ru-RU" sz="1400" dirty="0" err="1"/>
              <a:t>по-перше</a:t>
            </a:r>
            <a:r>
              <a:rPr lang="ru-RU" sz="1400" dirty="0"/>
              <a:t>, у </a:t>
            </a:r>
            <a:r>
              <a:rPr lang="ru-RU" sz="1400" dirty="0" err="1"/>
              <a:t>світі</a:t>
            </a:r>
            <a:r>
              <a:rPr lang="ru-RU" sz="1400" dirty="0"/>
              <a:t> </a:t>
            </a:r>
            <a:r>
              <a:rPr lang="ru-RU" sz="1400" dirty="0" err="1"/>
              <a:t>Інтернету</a:t>
            </a:r>
            <a:r>
              <a:rPr lang="ru-RU" sz="1400" dirty="0"/>
              <a:t> речей все </a:t>
            </a:r>
            <a:r>
              <a:rPr lang="ru-RU" sz="1400" dirty="0" err="1"/>
              <a:t>більше</a:t>
            </a:r>
            <a:r>
              <a:rPr lang="ru-RU" sz="1400" dirty="0"/>
              <a:t> і </a:t>
            </a:r>
            <a:r>
              <a:rPr lang="ru-RU" sz="1400" dirty="0" err="1"/>
              <a:t>більше</a:t>
            </a:r>
            <a:r>
              <a:rPr lang="ru-RU" sz="1400" dirty="0"/>
              <a:t> </a:t>
            </a:r>
            <a:r>
              <a:rPr lang="ru-RU" sz="1400" dirty="0" err="1"/>
              <a:t>очікувань</a:t>
            </a:r>
            <a:r>
              <a:rPr lang="ru-RU" sz="1400" dirty="0"/>
              <a:t> </a:t>
            </a:r>
            <a:r>
              <a:rPr lang="ru-RU" sz="1400" dirty="0" err="1"/>
              <a:t>від</a:t>
            </a:r>
            <a:r>
              <a:rPr lang="ru-RU" sz="1400" dirty="0"/>
              <a:t> </a:t>
            </a:r>
            <a:r>
              <a:rPr lang="ru-RU" sz="1400" dirty="0" err="1"/>
              <a:t>звичок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змінилися</a:t>
            </a:r>
            <a:r>
              <a:rPr lang="ru-RU" sz="1400" dirty="0"/>
              <a:t>: «нас </a:t>
            </a:r>
            <a:r>
              <a:rPr lang="ru-RU" sz="1400" dirty="0" err="1"/>
              <a:t>знайдуть</a:t>
            </a:r>
            <a:r>
              <a:rPr lang="ru-RU" sz="1400" dirty="0"/>
              <a:t>» </a:t>
            </a:r>
            <a:r>
              <a:rPr lang="ru-RU" sz="1400" dirty="0" err="1"/>
              <a:t>переважає</a:t>
            </a:r>
            <a:r>
              <a:rPr lang="ru-RU" sz="1400" dirty="0"/>
              <a:t> над «ми </a:t>
            </a:r>
            <a:r>
              <a:rPr lang="ru-RU" sz="1400" dirty="0" err="1"/>
              <a:t>шукатимемо</a:t>
            </a:r>
            <a:r>
              <a:rPr lang="ru-RU" sz="1400" dirty="0"/>
              <a:t>». Тому </a:t>
            </a:r>
            <a:r>
              <a:rPr lang="ru-RU" sz="1400" dirty="0" err="1"/>
              <a:t>компанії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формують</a:t>
            </a:r>
            <a:r>
              <a:rPr lang="ru-RU" sz="1400" dirty="0"/>
              <a:t> бренди </a:t>
            </a:r>
            <a:r>
              <a:rPr lang="ru-RU" sz="1400" dirty="0" err="1"/>
              <a:t>майбутнього</a:t>
            </a:r>
            <a:r>
              <a:rPr lang="ru-RU" sz="1400" dirty="0"/>
              <a:t>, </a:t>
            </a:r>
            <a:r>
              <a:rPr lang="ru-RU" sz="1400" dirty="0" err="1"/>
              <a:t>повинні</a:t>
            </a:r>
            <a:r>
              <a:rPr lang="ru-RU" sz="1400" dirty="0"/>
              <a:t> </a:t>
            </a:r>
            <a:r>
              <a:rPr lang="ru-RU" sz="1400" dirty="0" err="1"/>
              <a:t>замислитися</a:t>
            </a:r>
            <a:r>
              <a:rPr lang="ru-RU" sz="1400" dirty="0"/>
              <a:t> про </a:t>
            </a:r>
            <a:r>
              <a:rPr lang="ru-RU" sz="1400" dirty="0" err="1"/>
              <a:t>технології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дозволяють</a:t>
            </a:r>
            <a:r>
              <a:rPr lang="ru-RU" sz="1400" dirty="0"/>
              <a:t> </a:t>
            </a:r>
            <a:r>
              <a:rPr lang="ru-RU" sz="1400" dirty="0" err="1"/>
              <a:t>персоніфікувати</a:t>
            </a:r>
            <a:r>
              <a:rPr lang="ru-RU" sz="1400" dirty="0"/>
              <a:t> </a:t>
            </a:r>
            <a:r>
              <a:rPr lang="ru-RU" sz="1400" dirty="0" err="1"/>
              <a:t>пропозицію</a:t>
            </a:r>
            <a:r>
              <a:rPr lang="ru-RU" sz="1400" dirty="0"/>
              <a:t> для </a:t>
            </a:r>
            <a:r>
              <a:rPr lang="ru-RU" sz="1400" dirty="0" err="1"/>
              <a:t>своїх</a:t>
            </a:r>
            <a:r>
              <a:rPr lang="ru-RU" sz="1400" dirty="0"/>
              <a:t> </a:t>
            </a:r>
            <a:r>
              <a:rPr lang="ru-RU" sz="1400" dirty="0" err="1"/>
              <a:t>клієнтів</a:t>
            </a:r>
            <a:r>
              <a:rPr lang="ru-RU" sz="1400" dirty="0"/>
              <a:t> в </a:t>
            </a:r>
            <a:r>
              <a:rPr lang="ru-RU" sz="1400" dirty="0" err="1"/>
              <a:t>потрібному</a:t>
            </a:r>
            <a:r>
              <a:rPr lang="ru-RU" sz="1400" dirty="0"/>
              <a:t> </a:t>
            </a:r>
            <a:r>
              <a:rPr lang="ru-RU" sz="1400" dirty="0" err="1"/>
              <a:t>місці</a:t>
            </a:r>
            <a:r>
              <a:rPr lang="ru-RU" sz="1400" dirty="0"/>
              <a:t> і в </a:t>
            </a:r>
            <a:r>
              <a:rPr lang="ru-RU" sz="1400" dirty="0" err="1"/>
              <a:t>потрібний</a:t>
            </a:r>
            <a:r>
              <a:rPr lang="ru-RU" sz="1400" dirty="0"/>
              <a:t> час. </a:t>
            </a:r>
            <a:endParaRPr lang="ru-RU" sz="1400" dirty="0" smtClean="0"/>
          </a:p>
          <a:p>
            <a:r>
              <a:rPr lang="ru-RU" sz="1400" dirty="0" err="1" smtClean="0"/>
              <a:t>Візьмемо</a:t>
            </a:r>
            <a:r>
              <a:rPr lang="ru-RU" sz="1400" dirty="0" smtClean="0"/>
              <a:t> </a:t>
            </a:r>
            <a:r>
              <a:rPr lang="ru-RU" sz="1400" dirty="0" err="1"/>
              <a:t>таку</a:t>
            </a:r>
            <a:r>
              <a:rPr lang="ru-RU" sz="1400" dirty="0"/>
              <a:t> сферу як </a:t>
            </a:r>
            <a:r>
              <a:rPr lang="ru-RU" sz="1400" dirty="0" err="1"/>
              <a:t>енергозбереження</a:t>
            </a:r>
            <a:r>
              <a:rPr lang="ru-RU" sz="1400" dirty="0"/>
              <a:t>. </a:t>
            </a:r>
            <a:r>
              <a:rPr lang="ru-RU" sz="1400" dirty="0" err="1"/>
              <a:t>Розроблені</a:t>
            </a:r>
            <a:r>
              <a:rPr lang="ru-RU" sz="1400" dirty="0"/>
              <a:t> «</a:t>
            </a:r>
            <a:r>
              <a:rPr lang="ru-RU" sz="1400" dirty="0" err="1"/>
              <a:t>розумні</a:t>
            </a:r>
            <a:r>
              <a:rPr lang="ru-RU" sz="1400" dirty="0"/>
              <a:t> </a:t>
            </a:r>
            <a:r>
              <a:rPr lang="ru-RU" sz="1400" dirty="0" err="1"/>
              <a:t>термостати</a:t>
            </a:r>
            <a:r>
              <a:rPr lang="ru-RU" sz="1400" dirty="0"/>
              <a:t>»,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регулюють</a:t>
            </a:r>
            <a:r>
              <a:rPr lang="ru-RU" sz="1400" dirty="0"/>
              <a:t> </a:t>
            </a:r>
            <a:r>
              <a:rPr lang="ru-RU" sz="1400" dirty="0" err="1"/>
              <a:t>подання</a:t>
            </a:r>
            <a:r>
              <a:rPr lang="ru-RU" sz="1400" dirty="0"/>
              <a:t> газу для </a:t>
            </a:r>
            <a:r>
              <a:rPr lang="ru-RU" sz="1400" dirty="0" err="1"/>
              <a:t>обігріву</a:t>
            </a:r>
            <a:r>
              <a:rPr lang="ru-RU" sz="1400" dirty="0"/>
              <a:t> </a:t>
            </a:r>
            <a:r>
              <a:rPr lang="ru-RU" sz="1400" dirty="0" err="1"/>
              <a:t>будинку</a:t>
            </a:r>
            <a:r>
              <a:rPr lang="ru-RU" sz="1400" dirty="0"/>
              <a:t>, у той момент, коли </a:t>
            </a:r>
            <a:r>
              <a:rPr lang="ru-RU" sz="1400" dirty="0" err="1"/>
              <a:t>власник</a:t>
            </a:r>
            <a:r>
              <a:rPr lang="ru-RU" sz="1400" dirty="0"/>
              <a:t> </a:t>
            </a:r>
            <a:r>
              <a:rPr lang="ru-RU" sz="1400" dirty="0" err="1"/>
              <a:t>від'їжджає</a:t>
            </a:r>
            <a:r>
              <a:rPr lang="ru-RU" sz="1400" dirty="0"/>
              <a:t> з </a:t>
            </a:r>
            <a:r>
              <a:rPr lang="ru-RU" sz="1400" dirty="0" err="1"/>
              <a:t>будинку</a:t>
            </a:r>
            <a:r>
              <a:rPr lang="ru-RU" sz="1400" dirty="0"/>
              <a:t>. </a:t>
            </a:r>
            <a:r>
              <a:rPr lang="ru-RU" sz="1400" dirty="0" err="1"/>
              <a:t>Їх</a:t>
            </a:r>
            <a:r>
              <a:rPr lang="ru-RU" sz="1400" dirty="0"/>
              <a:t> </a:t>
            </a:r>
            <a:r>
              <a:rPr lang="ru-RU" sz="1400" dirty="0" err="1"/>
              <a:t>має</a:t>
            </a:r>
            <a:r>
              <a:rPr lang="ru-RU" sz="1400" dirty="0"/>
              <a:t> </a:t>
            </a:r>
            <a:r>
              <a:rPr lang="ru-RU" sz="1400" dirty="0" err="1"/>
              <a:t>сенс</a:t>
            </a:r>
            <a:r>
              <a:rPr lang="ru-RU" sz="1400" dirty="0"/>
              <a:t> </a:t>
            </a:r>
            <a:r>
              <a:rPr lang="ru-RU" sz="1400" dirty="0" err="1"/>
              <a:t>пропонувати</a:t>
            </a:r>
            <a:r>
              <a:rPr lang="ru-RU" sz="1400" dirty="0"/>
              <a:t> </a:t>
            </a:r>
            <a:r>
              <a:rPr lang="ru-RU" sz="1400" dirty="0" err="1"/>
              <a:t>власникам</a:t>
            </a:r>
            <a:r>
              <a:rPr lang="ru-RU" sz="1400" dirty="0"/>
              <a:t> </a:t>
            </a:r>
            <a:r>
              <a:rPr lang="ru-RU" sz="1400" dirty="0" err="1"/>
              <a:t>приватних</a:t>
            </a:r>
            <a:r>
              <a:rPr lang="ru-RU" sz="1400" dirty="0"/>
              <a:t> </a:t>
            </a:r>
            <a:r>
              <a:rPr lang="ru-RU" sz="1400" dirty="0" err="1"/>
              <a:t>вілл</a:t>
            </a:r>
            <a:r>
              <a:rPr lang="ru-RU" sz="1400" dirty="0"/>
              <a:t>, але не </a:t>
            </a:r>
            <a:r>
              <a:rPr lang="ru-RU" sz="1400" dirty="0" err="1"/>
              <a:t>власникам</a:t>
            </a:r>
            <a:r>
              <a:rPr lang="ru-RU" sz="1400" dirty="0"/>
              <a:t> квартир в 20-поверхових </a:t>
            </a:r>
            <a:r>
              <a:rPr lang="ru-RU" sz="1400" dirty="0" err="1"/>
              <a:t>будинках</a:t>
            </a:r>
            <a:r>
              <a:rPr lang="ru-RU" sz="1400" dirty="0"/>
              <a:t> (у </a:t>
            </a:r>
            <a:r>
              <a:rPr lang="ru-RU" sz="1400" dirty="0" err="1"/>
              <a:t>багатоповерхових</a:t>
            </a:r>
            <a:r>
              <a:rPr lang="ru-RU" sz="1400" dirty="0"/>
              <a:t> </a:t>
            </a:r>
            <a:r>
              <a:rPr lang="ru-RU" sz="1400" dirty="0" err="1"/>
              <a:t>будинках</a:t>
            </a:r>
            <a:r>
              <a:rPr lang="ru-RU" sz="1400" dirty="0"/>
              <a:t> </a:t>
            </a:r>
            <a:r>
              <a:rPr lang="ru-RU" sz="1400" dirty="0" err="1"/>
              <a:t>ця</a:t>
            </a:r>
            <a:r>
              <a:rPr lang="ru-RU" sz="1400" dirty="0"/>
              <a:t> </a:t>
            </a:r>
            <a:r>
              <a:rPr lang="ru-RU" sz="1400" dirty="0" err="1"/>
              <a:t>технологія</a:t>
            </a:r>
            <a:r>
              <a:rPr lang="ru-RU" sz="1400" dirty="0"/>
              <a:t> </a:t>
            </a:r>
            <a:r>
              <a:rPr lang="ru-RU" sz="1400" dirty="0" err="1"/>
              <a:t>непридатна</a:t>
            </a:r>
            <a:r>
              <a:rPr lang="ru-RU" sz="1400" dirty="0"/>
              <a:t>). </a:t>
            </a:r>
            <a:r>
              <a:rPr lang="ru-RU" sz="1400" dirty="0" err="1"/>
              <a:t>Проте</a:t>
            </a:r>
            <a:r>
              <a:rPr lang="ru-RU" sz="1400" dirty="0"/>
              <a:t> </a:t>
            </a:r>
            <a:r>
              <a:rPr lang="ru-RU" sz="1400" dirty="0" err="1"/>
              <a:t>якщо</a:t>
            </a:r>
            <a:r>
              <a:rPr lang="ru-RU" sz="1400" dirty="0"/>
              <a:t> ми говоримо про </a:t>
            </a:r>
            <a:r>
              <a:rPr lang="ru-RU" sz="1400" dirty="0" err="1"/>
              <a:t>регулювання</a:t>
            </a:r>
            <a:r>
              <a:rPr lang="ru-RU" sz="1400" dirty="0"/>
              <a:t> </a:t>
            </a:r>
            <a:r>
              <a:rPr lang="ru-RU" sz="1400" dirty="0" err="1"/>
              <a:t>освітленості</a:t>
            </a:r>
            <a:r>
              <a:rPr lang="ru-RU" sz="1400" dirty="0"/>
              <a:t> </a:t>
            </a:r>
            <a:r>
              <a:rPr lang="ru-RU" sz="1400" dirty="0" err="1"/>
              <a:t>приміщення</a:t>
            </a:r>
            <a:r>
              <a:rPr lang="ru-RU" sz="1400" dirty="0"/>
              <a:t> з </a:t>
            </a:r>
            <a:r>
              <a:rPr lang="ru-RU" sz="1400" dirty="0" err="1"/>
              <a:t>вашого</a:t>
            </a:r>
            <a:r>
              <a:rPr lang="ru-RU" sz="1400" dirty="0"/>
              <a:t> </a:t>
            </a:r>
            <a:r>
              <a:rPr lang="ru-RU" sz="1400" dirty="0" err="1"/>
              <a:t>мобільного</a:t>
            </a:r>
            <a:r>
              <a:rPr lang="ru-RU" sz="1400" dirty="0"/>
              <a:t> пристрою, то </a:t>
            </a:r>
            <a:r>
              <a:rPr lang="ru-RU" sz="1400" dirty="0" err="1"/>
              <a:t>іноді</a:t>
            </a:r>
            <a:r>
              <a:rPr lang="ru-RU" sz="1400" dirty="0"/>
              <a:t> </a:t>
            </a:r>
            <a:r>
              <a:rPr lang="ru-RU" sz="1400" dirty="0" err="1"/>
              <a:t>економія</a:t>
            </a:r>
            <a:r>
              <a:rPr lang="ru-RU" sz="1400" dirty="0"/>
              <a:t> </a:t>
            </a:r>
            <a:r>
              <a:rPr lang="ru-RU" sz="1400" dirty="0" err="1"/>
              <a:t>електрики</a:t>
            </a:r>
            <a:r>
              <a:rPr lang="ru-RU" sz="1400" dirty="0"/>
              <a:t> не </a:t>
            </a:r>
            <a:r>
              <a:rPr lang="ru-RU" sz="1400" dirty="0" err="1"/>
              <a:t>пошкодить</a:t>
            </a:r>
            <a:r>
              <a:rPr lang="ru-RU" sz="1400" dirty="0"/>
              <a:t> і жителям </a:t>
            </a:r>
            <a:r>
              <a:rPr lang="ru-RU" sz="1400" dirty="0" err="1"/>
              <a:t>багатоповерхівок</a:t>
            </a:r>
            <a:r>
              <a:rPr lang="ru-RU" sz="1400" dirty="0"/>
              <a:t>. Так, </a:t>
            </a:r>
            <a:r>
              <a:rPr lang="ru-RU" sz="1400" dirty="0" err="1"/>
              <a:t>щоб</a:t>
            </a:r>
            <a:r>
              <a:rPr lang="ru-RU" sz="1400" dirty="0"/>
              <a:t> не </a:t>
            </a:r>
            <a:r>
              <a:rPr lang="ru-RU" sz="1400" dirty="0" err="1"/>
              <a:t>витрачати</a:t>
            </a:r>
            <a:r>
              <a:rPr lang="ru-RU" sz="1400" dirty="0"/>
              <a:t> </a:t>
            </a:r>
            <a:r>
              <a:rPr lang="ru-RU" sz="1400" dirty="0" err="1"/>
              <a:t>ресурси</a:t>
            </a:r>
            <a:r>
              <a:rPr lang="ru-RU" sz="1400" dirty="0"/>
              <a:t> на </a:t>
            </a:r>
            <a:r>
              <a:rPr lang="ru-RU" sz="1400" dirty="0" err="1"/>
              <a:t>контакти</a:t>
            </a:r>
            <a:r>
              <a:rPr lang="ru-RU" sz="1400" dirty="0"/>
              <a:t> з </a:t>
            </a:r>
            <a:r>
              <a:rPr lang="ru-RU" sz="1400" dirty="0" err="1"/>
              <a:t>непрофільними</a:t>
            </a:r>
            <a:r>
              <a:rPr lang="ru-RU" sz="1400" dirty="0"/>
              <a:t> </a:t>
            </a:r>
            <a:r>
              <a:rPr lang="ru-RU" sz="1400" dirty="0" err="1"/>
              <a:t>клієнтами</a:t>
            </a:r>
            <a:r>
              <a:rPr lang="ru-RU" sz="1400" dirty="0"/>
              <a:t>, </a:t>
            </a:r>
            <a:r>
              <a:rPr lang="ru-RU" sz="1400" dirty="0" err="1"/>
              <a:t>компанія</a:t>
            </a:r>
            <a:r>
              <a:rPr lang="ru-RU" sz="1400" dirty="0"/>
              <a:t> за </a:t>
            </a:r>
            <a:r>
              <a:rPr lang="ru-RU" sz="1400" dirty="0" err="1"/>
              <a:t>допомогою</a:t>
            </a:r>
            <a:r>
              <a:rPr lang="ru-RU" sz="1400" dirty="0"/>
              <a:t> </a:t>
            </a:r>
            <a:r>
              <a:rPr lang="ru-RU" sz="1400" dirty="0" err="1"/>
              <a:t>персональних</a:t>
            </a:r>
            <a:r>
              <a:rPr lang="ru-RU" sz="1400" dirty="0"/>
              <a:t> </a:t>
            </a:r>
            <a:r>
              <a:rPr lang="ru-RU" sz="1400" dirty="0" err="1"/>
              <a:t>налаштувань</a:t>
            </a:r>
            <a:r>
              <a:rPr lang="ru-RU" sz="1400" dirty="0"/>
              <a:t> </a:t>
            </a:r>
            <a:r>
              <a:rPr lang="ru-RU" sz="1400" dirty="0" err="1"/>
              <a:t>націлює</a:t>
            </a:r>
            <a:r>
              <a:rPr lang="ru-RU" sz="1400" dirty="0"/>
              <a:t> </a:t>
            </a:r>
            <a:r>
              <a:rPr lang="ru-RU" sz="1400" dirty="0" err="1"/>
              <a:t>пропозицію</a:t>
            </a:r>
            <a:r>
              <a:rPr lang="ru-RU" sz="1400" dirty="0"/>
              <a:t> з </a:t>
            </a:r>
            <a:r>
              <a:rPr lang="ru-RU" sz="1400" dirty="0" err="1"/>
              <a:t>точністю</a:t>
            </a:r>
            <a:r>
              <a:rPr lang="ru-RU" sz="1400" dirty="0"/>
              <a:t> до </a:t>
            </a:r>
            <a:r>
              <a:rPr lang="ru-RU" sz="1400" dirty="0" err="1"/>
              <a:t>конкретної</a:t>
            </a:r>
            <a:r>
              <a:rPr lang="ru-RU" sz="1400" dirty="0"/>
              <a:t> </a:t>
            </a:r>
            <a:r>
              <a:rPr lang="ru-RU" sz="1400" dirty="0" err="1"/>
              <a:t>людини</a:t>
            </a:r>
            <a:r>
              <a:rPr lang="ru-RU" sz="1400" dirty="0"/>
              <a:t>. </a:t>
            </a:r>
            <a:r>
              <a:rPr lang="ru-RU" sz="1400" dirty="0" err="1"/>
              <a:t>Цей</a:t>
            </a:r>
            <a:r>
              <a:rPr lang="ru-RU" sz="1400" dirty="0"/>
              <a:t> </a:t>
            </a:r>
            <a:r>
              <a:rPr lang="ru-RU" sz="1400" dirty="0" err="1"/>
              <a:t>ефект</a:t>
            </a:r>
            <a:r>
              <a:rPr lang="ru-RU" sz="1400" dirty="0"/>
              <a:t> </a:t>
            </a:r>
            <a:r>
              <a:rPr lang="ru-RU" sz="1400" dirty="0" err="1"/>
              <a:t>досягається</a:t>
            </a:r>
            <a:r>
              <a:rPr lang="ru-RU" sz="1400" dirty="0"/>
              <a:t> при </a:t>
            </a:r>
            <a:r>
              <a:rPr lang="ru-RU" sz="1400" dirty="0" err="1"/>
              <a:t>використанні</a:t>
            </a:r>
            <a:r>
              <a:rPr lang="ru-RU" sz="1400" dirty="0"/>
              <a:t> </a:t>
            </a:r>
            <a:r>
              <a:rPr lang="ru-RU" sz="1400" dirty="0" err="1"/>
              <a:t>інтелектуальних</a:t>
            </a:r>
            <a:r>
              <a:rPr lang="ru-RU" sz="1400" dirty="0"/>
              <a:t> систем,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об'єднують</a:t>
            </a:r>
            <a:r>
              <a:rPr lang="ru-RU" sz="1400" dirty="0"/>
              <a:t> </a:t>
            </a:r>
            <a:r>
              <a:rPr lang="ru-RU" sz="1400" dirty="0" err="1"/>
              <a:t>дані</a:t>
            </a:r>
            <a:r>
              <a:rPr lang="ru-RU" sz="1400" dirty="0"/>
              <a:t> про </a:t>
            </a:r>
            <a:r>
              <a:rPr lang="ru-RU" sz="1400" dirty="0" err="1"/>
              <a:t>ваші</a:t>
            </a:r>
            <a:r>
              <a:rPr lang="ru-RU" sz="1400" dirty="0"/>
              <a:t> </a:t>
            </a:r>
            <a:r>
              <a:rPr lang="ru-RU" sz="1400" dirty="0" err="1"/>
              <a:t>операції</a:t>
            </a:r>
            <a:r>
              <a:rPr lang="ru-RU" sz="1400" dirty="0"/>
              <a:t>, </a:t>
            </a:r>
            <a:r>
              <a:rPr lang="ru-RU" sz="1400" dirty="0" err="1"/>
              <a:t>дії</a:t>
            </a:r>
            <a:r>
              <a:rPr lang="ru-RU" sz="1400" dirty="0"/>
              <a:t> ваших </a:t>
            </a:r>
            <a:r>
              <a:rPr lang="ru-RU" sz="1400" dirty="0" err="1"/>
              <a:t>партнерів</a:t>
            </a:r>
            <a:r>
              <a:rPr lang="ru-RU" sz="1400" dirty="0"/>
              <a:t>, </a:t>
            </a:r>
            <a:r>
              <a:rPr lang="ru-RU" sz="1400" dirty="0" err="1"/>
              <a:t>переваги</a:t>
            </a:r>
            <a:r>
              <a:rPr lang="ru-RU" sz="1400" dirty="0"/>
              <a:t> ваших </a:t>
            </a:r>
            <a:r>
              <a:rPr lang="ru-RU" sz="1400" dirty="0" err="1"/>
              <a:t>клієнтів</a:t>
            </a:r>
            <a:r>
              <a:rPr lang="ru-RU" sz="1400" dirty="0"/>
              <a:t>. </a:t>
            </a:r>
            <a:r>
              <a:rPr lang="ru-RU" sz="1400" dirty="0" err="1"/>
              <a:t>Об'єднання</a:t>
            </a:r>
            <a:r>
              <a:rPr lang="ru-RU" sz="1400" dirty="0"/>
              <a:t> </a:t>
            </a:r>
            <a:r>
              <a:rPr lang="ru-RU" sz="1400" dirty="0" err="1"/>
              <a:t>цих</a:t>
            </a:r>
            <a:r>
              <a:rPr lang="ru-RU" sz="1400" dirty="0"/>
              <a:t> </a:t>
            </a:r>
            <a:r>
              <a:rPr lang="ru-RU" sz="1400" dirty="0" err="1"/>
              <a:t>розумних</a:t>
            </a:r>
            <a:r>
              <a:rPr lang="ru-RU" sz="1400" dirty="0"/>
              <a:t> </a:t>
            </a:r>
            <a:r>
              <a:rPr lang="ru-RU" sz="1400" dirty="0" err="1"/>
              <a:t>сенсорів</a:t>
            </a:r>
            <a:r>
              <a:rPr lang="ru-RU" sz="1400" dirty="0"/>
              <a:t>, </a:t>
            </a:r>
            <a:r>
              <a:rPr lang="ru-RU" sz="1400" dirty="0" err="1"/>
              <a:t>додатків</a:t>
            </a:r>
            <a:r>
              <a:rPr lang="ru-RU" sz="1400" dirty="0"/>
              <a:t> і </a:t>
            </a:r>
            <a:r>
              <a:rPr lang="ru-RU" sz="1400" dirty="0" err="1"/>
              <a:t>самонавчальних</a:t>
            </a:r>
            <a:r>
              <a:rPr lang="ru-RU" sz="1400" dirty="0"/>
              <a:t> систем дозволить </a:t>
            </a:r>
            <a:r>
              <a:rPr lang="ru-RU" sz="1400" dirty="0" err="1"/>
              <a:t>розвинути</a:t>
            </a:r>
            <a:r>
              <a:rPr lang="ru-RU" sz="1400" dirty="0"/>
              <a:t> </a:t>
            </a:r>
            <a:r>
              <a:rPr lang="ru-RU" sz="1400" dirty="0" err="1"/>
              <a:t>бізнес</a:t>
            </a:r>
            <a:r>
              <a:rPr lang="ru-RU" sz="1400" dirty="0"/>
              <a:t> в новому </a:t>
            </a:r>
            <a:r>
              <a:rPr lang="ru-RU" sz="1400" dirty="0" err="1"/>
              <a:t>напрямі</a:t>
            </a:r>
            <a:r>
              <a:rPr lang="ru-RU" sz="1400" dirty="0" smtClean="0"/>
              <a:t>.</a:t>
            </a:r>
          </a:p>
          <a:p>
            <a:endParaRPr 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896286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260648"/>
            <a:ext cx="8064895" cy="6264695"/>
          </a:xfrm>
        </p:spPr>
        <p:txBody>
          <a:bodyPr>
            <a:normAutofit/>
          </a:bodyPr>
          <a:lstStyle/>
          <a:p>
            <a:r>
              <a:rPr lang="ru-RU" sz="1400" dirty="0" err="1"/>
              <a:t>По-третє</a:t>
            </a:r>
            <a:r>
              <a:rPr lang="ru-RU" sz="1400" dirty="0"/>
              <a:t>, ‒ </a:t>
            </a:r>
            <a:r>
              <a:rPr lang="ru-RU" sz="1400" dirty="0" err="1"/>
              <a:t>сьогодні</a:t>
            </a:r>
            <a:r>
              <a:rPr lang="ru-RU" sz="1400" dirty="0"/>
              <a:t> </a:t>
            </a:r>
            <a:r>
              <a:rPr lang="ru-RU" sz="1400" dirty="0" err="1"/>
              <a:t>спостерігається</a:t>
            </a:r>
            <a:r>
              <a:rPr lang="ru-RU" sz="1400" dirty="0"/>
              <a:t> </a:t>
            </a:r>
            <a:r>
              <a:rPr lang="ru-RU" sz="1400" dirty="0" err="1"/>
              <a:t>зрушення</a:t>
            </a:r>
            <a:r>
              <a:rPr lang="ru-RU" sz="1400" dirty="0"/>
              <a:t> в </a:t>
            </a:r>
            <a:r>
              <a:rPr lang="ru-RU" sz="1400" dirty="0" err="1"/>
              <a:t>економіці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помітно</a:t>
            </a:r>
            <a:r>
              <a:rPr lang="ru-RU" sz="1400" dirty="0"/>
              <a:t> </a:t>
            </a:r>
            <a:r>
              <a:rPr lang="ru-RU" sz="1400" dirty="0" err="1"/>
              <a:t>міняє</a:t>
            </a:r>
            <a:r>
              <a:rPr lang="ru-RU" sz="1400" dirty="0"/>
              <a:t> </a:t>
            </a:r>
            <a:r>
              <a:rPr lang="ru-RU" sz="1400" dirty="0" err="1"/>
              <a:t>стосунки</a:t>
            </a:r>
            <a:r>
              <a:rPr lang="ru-RU" sz="1400" dirty="0"/>
              <a:t> </a:t>
            </a:r>
            <a:r>
              <a:rPr lang="ru-RU" sz="1400" dirty="0" err="1"/>
              <a:t>між</a:t>
            </a:r>
            <a:r>
              <a:rPr lang="ru-RU" sz="1400" dirty="0"/>
              <a:t> </a:t>
            </a:r>
            <a:r>
              <a:rPr lang="ru-RU" sz="1400" dirty="0" err="1"/>
              <a:t>компаніями</a:t>
            </a:r>
            <a:r>
              <a:rPr lang="ru-RU" sz="1400" dirty="0"/>
              <a:t> на ринку. </a:t>
            </a:r>
            <a:r>
              <a:rPr lang="ru-RU" sz="1400" dirty="0" err="1"/>
              <a:t>Інтернет</a:t>
            </a:r>
            <a:r>
              <a:rPr lang="ru-RU" sz="1400" dirty="0"/>
              <a:t> речей,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насувається</a:t>
            </a:r>
            <a:r>
              <a:rPr lang="ru-RU" sz="1400" dirty="0"/>
              <a:t> на нас, </a:t>
            </a:r>
            <a:r>
              <a:rPr lang="ru-RU" sz="1400" dirty="0" err="1"/>
              <a:t>здійснює</a:t>
            </a:r>
            <a:r>
              <a:rPr lang="ru-RU" sz="1400" dirty="0"/>
              <a:t> </a:t>
            </a:r>
            <a:r>
              <a:rPr lang="ru-RU" sz="1400" dirty="0" err="1"/>
              <a:t>перенесення</a:t>
            </a:r>
            <a:r>
              <a:rPr lang="ru-RU" sz="1400" dirty="0"/>
              <a:t> в </a:t>
            </a:r>
            <a:r>
              <a:rPr lang="ru-RU" sz="1400" dirty="0" err="1"/>
              <a:t>єдиний</a:t>
            </a:r>
            <a:r>
              <a:rPr lang="ru-RU" sz="1400" dirty="0"/>
              <a:t> </a:t>
            </a:r>
            <a:r>
              <a:rPr lang="ru-RU" sz="1400" dirty="0" err="1"/>
              <a:t>світ</a:t>
            </a:r>
            <a:r>
              <a:rPr lang="ru-RU" sz="1400" dirty="0"/>
              <a:t> </a:t>
            </a:r>
            <a:r>
              <a:rPr lang="ru-RU" sz="1400" dirty="0" err="1"/>
              <a:t>усіх</a:t>
            </a:r>
            <a:r>
              <a:rPr lang="ru-RU" sz="1400" dirty="0"/>
              <a:t> </a:t>
            </a:r>
            <a:r>
              <a:rPr lang="ru-RU" sz="1400" dirty="0" err="1"/>
              <a:t>учасників</a:t>
            </a:r>
            <a:r>
              <a:rPr lang="ru-RU" sz="1400" dirty="0"/>
              <a:t> ринку ‒ </a:t>
            </a:r>
            <a:r>
              <a:rPr lang="ru-RU" sz="1400" dirty="0" err="1"/>
              <a:t>від</a:t>
            </a:r>
            <a:r>
              <a:rPr lang="ru-RU" sz="1400" dirty="0"/>
              <a:t> </a:t>
            </a:r>
            <a:r>
              <a:rPr lang="ru-RU" sz="1400" dirty="0" err="1"/>
              <a:t>компаній</a:t>
            </a:r>
            <a:r>
              <a:rPr lang="ru-RU" sz="1400" dirty="0"/>
              <a:t>, до </a:t>
            </a:r>
            <a:r>
              <a:rPr lang="ru-RU" sz="1400" dirty="0" err="1"/>
              <a:t>споживача</a:t>
            </a:r>
            <a:r>
              <a:rPr lang="ru-RU" sz="1400" dirty="0"/>
              <a:t>, </a:t>
            </a:r>
            <a:r>
              <a:rPr lang="ru-RU" sz="1400" dirty="0" err="1"/>
              <a:t>продукти</a:t>
            </a:r>
            <a:r>
              <a:rPr lang="ru-RU" sz="1400" dirty="0"/>
              <a:t>, </a:t>
            </a:r>
            <a:r>
              <a:rPr lang="ru-RU" sz="1400" dirty="0" err="1"/>
              <a:t>сервіси</a:t>
            </a:r>
            <a:r>
              <a:rPr lang="ru-RU" sz="1400" dirty="0"/>
              <a:t>, </a:t>
            </a:r>
            <a:r>
              <a:rPr lang="ru-RU" sz="1400" dirty="0" err="1"/>
              <a:t>процеси</a:t>
            </a:r>
            <a:r>
              <a:rPr lang="ru-RU" sz="1400" dirty="0"/>
              <a:t>. </a:t>
            </a:r>
            <a:r>
              <a:rPr lang="ru-RU" sz="1400" dirty="0" err="1"/>
              <a:t>Це</a:t>
            </a:r>
            <a:r>
              <a:rPr lang="ru-RU" sz="1400" dirty="0"/>
              <a:t> </a:t>
            </a:r>
            <a:r>
              <a:rPr lang="ru-RU" sz="1400" dirty="0" err="1"/>
              <a:t>відбувається</a:t>
            </a:r>
            <a:r>
              <a:rPr lang="ru-RU" sz="1400" dirty="0"/>
              <a:t> </a:t>
            </a:r>
            <a:r>
              <a:rPr lang="ru-RU" sz="1400" dirty="0" err="1"/>
              <a:t>завдяки</a:t>
            </a:r>
            <a:r>
              <a:rPr lang="ru-RU" sz="1400" dirty="0"/>
              <a:t> </a:t>
            </a:r>
            <a:r>
              <a:rPr lang="ru-RU" sz="1400" dirty="0" err="1"/>
              <a:t>появі</a:t>
            </a:r>
            <a:r>
              <a:rPr lang="ru-RU" sz="1400" dirty="0"/>
              <a:t> </a:t>
            </a:r>
            <a:r>
              <a:rPr lang="ru-RU" sz="1400" dirty="0" err="1"/>
              <a:t>нових</a:t>
            </a:r>
            <a:r>
              <a:rPr lang="ru-RU" sz="1400" dirty="0"/>
              <a:t> «</a:t>
            </a:r>
            <a:r>
              <a:rPr lang="ru-RU" sz="1400" dirty="0" err="1"/>
              <a:t>цифрових</a:t>
            </a:r>
            <a:r>
              <a:rPr lang="ru-RU" sz="1400" dirty="0"/>
              <a:t> </a:t>
            </a:r>
            <a:r>
              <a:rPr lang="ru-RU" sz="1400" dirty="0" err="1"/>
              <a:t>екосистем</a:t>
            </a:r>
            <a:r>
              <a:rPr lang="ru-RU" sz="1400" dirty="0"/>
              <a:t>»,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об'єднують</a:t>
            </a:r>
            <a:r>
              <a:rPr lang="ru-RU" sz="1400" dirty="0"/>
              <a:t> </a:t>
            </a:r>
            <a:r>
              <a:rPr lang="ru-RU" sz="1400" dirty="0" err="1"/>
              <a:t>виробників</a:t>
            </a:r>
            <a:r>
              <a:rPr lang="ru-RU" sz="1400" dirty="0"/>
              <a:t>, </a:t>
            </a:r>
            <a:r>
              <a:rPr lang="ru-RU" sz="1400" dirty="0" err="1"/>
              <a:t>платформи</a:t>
            </a:r>
            <a:r>
              <a:rPr lang="ru-RU" sz="1400" dirty="0"/>
              <a:t>, </a:t>
            </a:r>
            <a:r>
              <a:rPr lang="ru-RU" sz="1400" dirty="0" err="1"/>
              <a:t>додатки</a:t>
            </a:r>
            <a:r>
              <a:rPr lang="ru-RU" sz="1400" dirty="0"/>
              <a:t>, </a:t>
            </a:r>
            <a:r>
              <a:rPr lang="ru-RU" sz="1400" dirty="0" err="1"/>
              <a:t>виробників</a:t>
            </a:r>
            <a:r>
              <a:rPr lang="ru-RU" sz="1400" dirty="0"/>
              <a:t> </a:t>
            </a:r>
            <a:r>
              <a:rPr lang="ru-RU" sz="1400" dirty="0" err="1"/>
              <a:t>пристроїв</a:t>
            </a:r>
            <a:r>
              <a:rPr lang="ru-RU" sz="1400" dirty="0"/>
              <a:t> і </a:t>
            </a:r>
            <a:r>
              <a:rPr lang="ru-RU" sz="1400" dirty="0" err="1"/>
              <a:t>постачальників</a:t>
            </a:r>
            <a:r>
              <a:rPr lang="ru-RU" sz="1400" dirty="0"/>
              <a:t> </a:t>
            </a:r>
            <a:r>
              <a:rPr lang="ru-RU" sz="1400" dirty="0" err="1"/>
              <a:t>послуг</a:t>
            </a:r>
            <a:r>
              <a:rPr lang="ru-RU" sz="1400" dirty="0"/>
              <a:t>. </a:t>
            </a:r>
            <a:r>
              <a:rPr lang="ru-RU" sz="1400" dirty="0" err="1"/>
              <a:t>Компанії</a:t>
            </a:r>
            <a:r>
              <a:rPr lang="ru-RU" sz="1400" dirty="0"/>
              <a:t> </a:t>
            </a:r>
            <a:r>
              <a:rPr lang="ru-RU" sz="1400" dirty="0" err="1"/>
              <a:t>міняють</a:t>
            </a:r>
            <a:r>
              <a:rPr lang="ru-RU" sz="1400" dirty="0"/>
              <a:t> </a:t>
            </a:r>
            <a:r>
              <a:rPr lang="ru-RU" sz="1400" dirty="0" err="1"/>
              <a:t>погляд</a:t>
            </a:r>
            <a:r>
              <a:rPr lang="ru-RU" sz="1400" dirty="0"/>
              <a:t> на себе, </a:t>
            </a:r>
            <a:r>
              <a:rPr lang="ru-RU" sz="1400" dirty="0" err="1"/>
              <a:t>переходячи</a:t>
            </a:r>
            <a:r>
              <a:rPr lang="ru-RU" sz="1400" dirty="0"/>
              <a:t> </a:t>
            </a:r>
            <a:r>
              <a:rPr lang="ru-RU" sz="1400" dirty="0" err="1"/>
              <a:t>від</a:t>
            </a:r>
            <a:r>
              <a:rPr lang="ru-RU" sz="1400" dirty="0"/>
              <a:t> «Я ‒ </a:t>
            </a:r>
            <a:r>
              <a:rPr lang="ru-RU" sz="1400" dirty="0" err="1"/>
              <a:t>Компанія</a:t>
            </a:r>
            <a:r>
              <a:rPr lang="ru-RU" sz="1400" dirty="0"/>
              <a:t>» до «Ми </a:t>
            </a:r>
            <a:r>
              <a:rPr lang="ru-RU" sz="1400" dirty="0" err="1"/>
              <a:t>всі</a:t>
            </a:r>
            <a:r>
              <a:rPr lang="ru-RU" sz="1400" dirty="0"/>
              <a:t> разом». </a:t>
            </a:r>
            <a:r>
              <a:rPr lang="ru-RU" sz="1400" dirty="0" err="1"/>
              <a:t>Обмін</a:t>
            </a:r>
            <a:r>
              <a:rPr lang="ru-RU" sz="1400" dirty="0"/>
              <a:t> </a:t>
            </a:r>
            <a:r>
              <a:rPr lang="ru-RU" sz="1400" dirty="0" err="1"/>
              <a:t>даними</a:t>
            </a:r>
            <a:r>
              <a:rPr lang="ru-RU" sz="1400" dirty="0"/>
              <a:t>, </a:t>
            </a:r>
            <a:r>
              <a:rPr lang="ru-RU" sz="1400" dirty="0" err="1"/>
              <a:t>досвідом</a:t>
            </a:r>
            <a:r>
              <a:rPr lang="ru-RU" sz="1400" dirty="0"/>
              <a:t>, </a:t>
            </a:r>
            <a:r>
              <a:rPr lang="ru-RU" sz="1400" dirty="0" err="1"/>
              <a:t>підходом</a:t>
            </a:r>
            <a:r>
              <a:rPr lang="ru-RU" sz="1400" dirty="0"/>
              <a:t> </a:t>
            </a:r>
            <a:r>
              <a:rPr lang="ru-RU" sz="1400" dirty="0" err="1"/>
              <a:t>розмиває</a:t>
            </a:r>
            <a:r>
              <a:rPr lang="ru-RU" sz="1400" dirty="0"/>
              <a:t> </a:t>
            </a:r>
            <a:r>
              <a:rPr lang="ru-RU" sz="1400" dirty="0" err="1"/>
              <a:t>межі</a:t>
            </a:r>
            <a:r>
              <a:rPr lang="ru-RU" sz="1400" dirty="0"/>
              <a:t> </a:t>
            </a:r>
            <a:r>
              <a:rPr lang="ru-RU" sz="1400" dirty="0" err="1"/>
              <a:t>традиційних</a:t>
            </a:r>
            <a:r>
              <a:rPr lang="ru-RU" sz="1400" dirty="0"/>
              <a:t> </a:t>
            </a:r>
            <a:r>
              <a:rPr lang="ru-RU" sz="1400" dirty="0" err="1"/>
              <a:t>індустрій</a:t>
            </a:r>
            <a:r>
              <a:rPr lang="ru-RU" sz="1400" dirty="0"/>
              <a:t>. </a:t>
            </a:r>
            <a:r>
              <a:rPr lang="ru-RU" sz="1400" dirty="0" err="1"/>
              <a:t>Наприклад</a:t>
            </a:r>
            <a:r>
              <a:rPr lang="ru-RU" sz="1400" dirty="0"/>
              <a:t>, </a:t>
            </a:r>
            <a:r>
              <a:rPr lang="ru-RU" sz="1400" dirty="0" err="1"/>
              <a:t>екосистема</a:t>
            </a:r>
            <a:r>
              <a:rPr lang="ru-RU" sz="1400" dirty="0"/>
              <a:t>, створена </a:t>
            </a:r>
            <a:r>
              <a:rPr lang="en-US" sz="1400" dirty="0"/>
              <a:t>Phillips, </a:t>
            </a:r>
            <a:r>
              <a:rPr lang="ru-RU" sz="1400" dirty="0" err="1"/>
              <a:t>дозволяє</a:t>
            </a:r>
            <a:r>
              <a:rPr lang="ru-RU" sz="1400" dirty="0"/>
              <a:t> </a:t>
            </a:r>
            <a:r>
              <a:rPr lang="ru-RU" sz="1400" dirty="0" err="1"/>
              <a:t>об'єднати</a:t>
            </a:r>
            <a:r>
              <a:rPr lang="ru-RU" sz="1400" dirty="0"/>
              <a:t> </a:t>
            </a:r>
            <a:r>
              <a:rPr lang="ru-RU" sz="1400" dirty="0" err="1"/>
              <a:t>медичне</a:t>
            </a:r>
            <a:r>
              <a:rPr lang="ru-RU" sz="1400" dirty="0"/>
              <a:t> </a:t>
            </a:r>
            <a:r>
              <a:rPr lang="ru-RU" sz="1400" dirty="0" err="1"/>
              <a:t>устаткування</a:t>
            </a:r>
            <a:r>
              <a:rPr lang="ru-RU" sz="1400" dirty="0"/>
              <a:t>, </a:t>
            </a:r>
            <a:r>
              <a:rPr lang="ru-RU" sz="1400" dirty="0" err="1"/>
              <a:t>додатки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збирають</a:t>
            </a:r>
            <a:r>
              <a:rPr lang="ru-RU" sz="1400" dirty="0"/>
              <a:t> </a:t>
            </a:r>
            <a:r>
              <a:rPr lang="ru-RU" sz="1400" dirty="0" err="1"/>
              <a:t>електронні</a:t>
            </a:r>
            <a:r>
              <a:rPr lang="ru-RU" sz="1400" dirty="0"/>
              <a:t> </a:t>
            </a:r>
            <a:r>
              <a:rPr lang="ru-RU" sz="1400" dirty="0" err="1"/>
              <a:t>медичні</a:t>
            </a:r>
            <a:r>
              <a:rPr lang="ru-RU" sz="1400" dirty="0"/>
              <a:t> </a:t>
            </a:r>
            <a:r>
              <a:rPr lang="ru-RU" sz="1400" dirty="0" err="1"/>
              <a:t>карти</a:t>
            </a:r>
            <a:r>
              <a:rPr lang="ru-RU" sz="1400" dirty="0"/>
              <a:t> з </a:t>
            </a:r>
            <a:r>
              <a:rPr lang="ru-RU" sz="1400" dirty="0" err="1"/>
              <a:t>даними</a:t>
            </a:r>
            <a:r>
              <a:rPr lang="ru-RU" sz="1400" dirty="0"/>
              <a:t> про </a:t>
            </a:r>
            <a:r>
              <a:rPr lang="ru-RU" sz="1400" dirty="0" err="1"/>
              <a:t>діагностику</a:t>
            </a:r>
            <a:r>
              <a:rPr lang="ru-RU" sz="1400" dirty="0"/>
              <a:t> і </a:t>
            </a:r>
            <a:r>
              <a:rPr lang="ru-RU" sz="1400" dirty="0" err="1"/>
              <a:t>лікування</a:t>
            </a:r>
            <a:r>
              <a:rPr lang="ru-RU" sz="1400" dirty="0"/>
              <a:t> для </a:t>
            </a:r>
            <a:r>
              <a:rPr lang="ru-RU" sz="1400" dirty="0" err="1"/>
              <a:t>візуалізації</a:t>
            </a:r>
            <a:r>
              <a:rPr lang="ru-RU" sz="1400" dirty="0"/>
              <a:t> і </a:t>
            </a:r>
            <a:r>
              <a:rPr lang="ru-RU" sz="1400" dirty="0" err="1"/>
              <a:t>моніторингу</a:t>
            </a:r>
            <a:r>
              <a:rPr lang="ru-RU" sz="1400" dirty="0"/>
              <a:t> хворого</a:t>
            </a:r>
            <a:r>
              <a:rPr lang="ru-RU" sz="1400" dirty="0" smtClean="0"/>
              <a:t>.</a:t>
            </a:r>
          </a:p>
          <a:p>
            <a:r>
              <a:rPr lang="uk-UA" sz="1400" dirty="0"/>
              <a:t>Однак можна виділити цілу низку інституційних, інфраструктурних, </a:t>
            </a:r>
            <a:r>
              <a:rPr lang="uk-UA" sz="1400" dirty="0" err="1"/>
              <a:t>екосистемних</a:t>
            </a:r>
            <a:r>
              <a:rPr lang="uk-UA" sz="1400" dirty="0"/>
              <a:t> та урядових проблеми, які перешкоджають розвитку в Україні цифрових трендів та трансформації української економіки у цифрову.</a:t>
            </a:r>
            <a:endParaRPr lang="ru-RU" sz="1400" dirty="0"/>
          </a:p>
          <a:p>
            <a:r>
              <a:rPr lang="uk-UA" sz="1400" dirty="0"/>
              <a:t>До інституційних проблем належать:</a:t>
            </a:r>
            <a:endParaRPr lang="ru-RU" sz="1400" dirty="0"/>
          </a:p>
          <a:p>
            <a:r>
              <a:rPr lang="uk-UA" sz="1400" dirty="0"/>
              <a:t> − низька </a:t>
            </a:r>
            <a:r>
              <a:rPr lang="uk-UA" sz="1400" dirty="0" err="1"/>
              <a:t>включеність</a:t>
            </a:r>
            <a:r>
              <a:rPr lang="uk-UA" sz="1400" dirty="0"/>
              <a:t> державних установ щодо реалізації Концепції розвитку цифрової економіки та суспільства (Цифрова </a:t>
            </a:r>
            <a:r>
              <a:rPr lang="uk-UA" sz="1400" dirty="0" err="1"/>
              <a:t>адженда</a:t>
            </a:r>
            <a:r>
              <a:rPr lang="uk-UA" sz="1400" dirty="0"/>
              <a:t> України);</a:t>
            </a:r>
            <a:endParaRPr lang="ru-RU" sz="1400" dirty="0"/>
          </a:p>
          <a:p>
            <a:r>
              <a:rPr lang="uk-UA" sz="1400" dirty="0"/>
              <a:t> − невідповідність профільного законодавства глобальним викликам та можливостям;</a:t>
            </a:r>
            <a:endParaRPr lang="ru-RU" sz="1400" dirty="0"/>
          </a:p>
          <a:p>
            <a:r>
              <a:rPr lang="uk-UA" sz="1400" dirty="0"/>
              <a:t> − невідповідність національних, регіональних, галузевих стратегій та програм розвитку цифровим можливостям.</a:t>
            </a:r>
            <a:endParaRPr lang="ru-RU" sz="1400" dirty="0"/>
          </a:p>
          <a:p>
            <a:r>
              <a:rPr lang="uk-UA" sz="1400" dirty="0"/>
              <a:t>Інфраструктурними проблемами є:</a:t>
            </a:r>
            <a:endParaRPr lang="ru-RU" sz="1400" dirty="0"/>
          </a:p>
          <a:p>
            <a:r>
              <a:rPr lang="uk-UA" sz="1400" dirty="0"/>
              <a:t> − низький рівень покриття території країни цифровими інфраструктурами;</a:t>
            </a:r>
            <a:endParaRPr lang="ru-RU" sz="1400" dirty="0"/>
          </a:p>
          <a:p>
            <a:r>
              <a:rPr lang="uk-UA" sz="1400" dirty="0"/>
              <a:t> − відсутність окремих цифрових інфраструктур (наприклад, інфраструктури Інтернету речей, електронної ідентифікації та довіри тощо);</a:t>
            </a:r>
            <a:endParaRPr lang="ru-RU" sz="1400" dirty="0"/>
          </a:p>
          <a:p>
            <a:r>
              <a:rPr lang="uk-UA" sz="1400" dirty="0"/>
              <a:t> − нерівний доступ громадян до цифрових технологій та нових можливостей (цифрові розриви).</a:t>
            </a:r>
            <a:endParaRPr lang="ru-RU" sz="1400" dirty="0"/>
          </a:p>
          <a:p>
            <a:endParaRPr 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29292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260648"/>
            <a:ext cx="8064895" cy="6264695"/>
          </a:xfrm>
        </p:spPr>
        <p:txBody>
          <a:bodyPr>
            <a:normAutofit/>
          </a:bodyPr>
          <a:lstStyle/>
          <a:p>
            <a:r>
              <a:rPr lang="uk-UA" sz="1400" dirty="0"/>
              <a:t>Серед </a:t>
            </a:r>
            <a:r>
              <a:rPr lang="uk-UA" sz="1400" dirty="0" err="1"/>
              <a:t>екосистемних</a:t>
            </a:r>
            <a:r>
              <a:rPr lang="uk-UA" sz="1400" dirty="0"/>
              <a:t> проблем найбільш впливовими є:</a:t>
            </a:r>
            <a:endParaRPr lang="ru-RU" sz="1400" dirty="0"/>
          </a:p>
          <a:p>
            <a:r>
              <a:rPr lang="uk-UA" sz="1400" dirty="0"/>
              <a:t> − слабка державна політика щодо стимулів та заохочень розвитку інноваційної економіки;</a:t>
            </a:r>
            <a:endParaRPr lang="ru-RU" sz="1400" dirty="0"/>
          </a:p>
          <a:p>
            <a:r>
              <a:rPr lang="uk-UA" sz="1400" dirty="0"/>
              <a:t> − незрілий ринок інвестиційного капіталу;</a:t>
            </a:r>
            <a:endParaRPr lang="ru-RU" sz="1400" dirty="0"/>
          </a:p>
          <a:p>
            <a:r>
              <a:rPr lang="uk-UA" sz="1400" dirty="0"/>
              <a:t> − застаріла система освіти, методик викладання, відсутність фокусу на </a:t>
            </a:r>
            <a:r>
              <a:rPr lang="ru-RU" sz="1400" dirty="0"/>
              <a:t>STEM</a:t>
            </a:r>
            <a:r>
              <a:rPr lang="uk-UA" sz="1400" dirty="0" err="1"/>
              <a:t>‑освіту</a:t>
            </a:r>
            <a:r>
              <a:rPr lang="uk-UA" sz="1400" dirty="0"/>
              <a:t>, </a:t>
            </a:r>
            <a:r>
              <a:rPr lang="ru-RU" sz="1400" dirty="0" err="1"/>
              <a:t>soft</a:t>
            </a:r>
            <a:r>
              <a:rPr lang="ru-RU" sz="1400" dirty="0"/>
              <a:t> </a:t>
            </a:r>
            <a:r>
              <a:rPr lang="ru-RU" sz="1400" dirty="0" err="1"/>
              <a:t>skills</a:t>
            </a:r>
            <a:r>
              <a:rPr lang="uk-UA" sz="1400" dirty="0"/>
              <a:t> та підприємницькі навички, недосконалі моделі трансферу технологій та закріплення знань та вмінь;</a:t>
            </a:r>
            <a:endParaRPr lang="ru-RU" sz="1400" dirty="0"/>
          </a:p>
          <a:p>
            <a:r>
              <a:rPr lang="uk-UA" sz="1400" dirty="0"/>
              <a:t> − дефіцит висококваліфікованих кадрів. </a:t>
            </a:r>
            <a:endParaRPr lang="ru-RU" sz="1400" dirty="0"/>
          </a:p>
          <a:p>
            <a:r>
              <a:rPr lang="ru-RU" sz="1400" dirty="0" err="1"/>
              <a:t>Основна</a:t>
            </a:r>
            <a:r>
              <a:rPr lang="ru-RU" sz="1400" dirty="0"/>
              <a:t> проблема у </a:t>
            </a:r>
            <a:r>
              <a:rPr lang="ru-RU" sz="1400" dirty="0" err="1"/>
              <a:t>сфері</a:t>
            </a:r>
            <a:r>
              <a:rPr lang="ru-RU" sz="1400" dirty="0"/>
              <a:t> </a:t>
            </a:r>
            <a:r>
              <a:rPr lang="ru-RU" sz="1400" dirty="0" err="1"/>
              <a:t>електронного</a:t>
            </a:r>
            <a:r>
              <a:rPr lang="ru-RU" sz="1400" dirty="0"/>
              <a:t> уряду та </a:t>
            </a:r>
            <a:r>
              <a:rPr lang="ru-RU" sz="1400" dirty="0" err="1"/>
              <a:t>врядування</a:t>
            </a:r>
            <a:r>
              <a:rPr lang="ru-RU" sz="1400" dirty="0"/>
              <a:t> – </a:t>
            </a:r>
            <a:r>
              <a:rPr lang="ru-RU" sz="1400" dirty="0" err="1"/>
              <a:t>низький</a:t>
            </a:r>
            <a:r>
              <a:rPr lang="ru-RU" sz="1400" dirty="0"/>
              <a:t> </a:t>
            </a:r>
            <a:r>
              <a:rPr lang="ru-RU" sz="1400" dirty="0" err="1"/>
              <a:t>рівень</a:t>
            </a:r>
            <a:r>
              <a:rPr lang="ru-RU" sz="1400" dirty="0"/>
              <a:t> </a:t>
            </a:r>
            <a:r>
              <a:rPr lang="ru-RU" sz="1400" dirty="0" err="1"/>
              <a:t>автоматизації</a:t>
            </a:r>
            <a:r>
              <a:rPr lang="ru-RU" sz="1400" dirty="0"/>
              <a:t> та </a:t>
            </a:r>
            <a:r>
              <a:rPr lang="ru-RU" sz="1400" dirty="0" err="1"/>
              <a:t>цифровізації</a:t>
            </a:r>
            <a:r>
              <a:rPr lang="ru-RU" sz="1400" dirty="0"/>
              <a:t> </a:t>
            </a:r>
            <a:r>
              <a:rPr lang="ru-RU" sz="1400" dirty="0" err="1"/>
              <a:t>державних</a:t>
            </a:r>
            <a:r>
              <a:rPr lang="ru-RU" sz="1400" dirty="0"/>
              <a:t> </a:t>
            </a:r>
            <a:r>
              <a:rPr lang="ru-RU" sz="1400" dirty="0" err="1"/>
              <a:t>послуг</a:t>
            </a:r>
            <a:r>
              <a:rPr lang="ru-RU" sz="1400" dirty="0"/>
              <a:t>. </a:t>
            </a:r>
          </a:p>
          <a:p>
            <a:r>
              <a:rPr lang="uk-UA" sz="1400" dirty="0"/>
              <a:t>Напрацювання шляхів вирішення комплексу окреслених проблем значно активізує процеси </a:t>
            </a:r>
            <a:r>
              <a:rPr lang="uk-UA" sz="1400" dirty="0" err="1"/>
              <a:t>цифровізації</a:t>
            </a:r>
            <a:r>
              <a:rPr lang="uk-UA" sz="1400"/>
              <a:t> та пришвидшить розвиток цифрової економіки в Україні.</a:t>
            </a:r>
            <a:endParaRPr 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1115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260648"/>
            <a:ext cx="8064895" cy="6264695"/>
          </a:xfrm>
        </p:spPr>
        <p:txBody>
          <a:bodyPr>
            <a:normAutofit/>
          </a:bodyPr>
          <a:lstStyle/>
          <a:p>
            <a:r>
              <a:rPr lang="uk-UA" sz="1400" dirty="0"/>
              <a:t>Сутністю даної моделі є реалізація великих обсягів товарів малими партіями, тоді коли ефективність її криється у фундаментальній різноманітності та неповторності персональних вподобань та смаків споживачів. Конкретно в</a:t>
            </a:r>
            <a:r>
              <a:rPr lang="ru-RU" sz="1400" dirty="0"/>
              <a:t>она </a:t>
            </a:r>
            <a:r>
              <a:rPr lang="ru-RU" sz="1400" dirty="0" err="1"/>
              <a:t>полягає</a:t>
            </a:r>
            <a:r>
              <a:rPr lang="ru-RU" sz="1400" dirty="0"/>
              <a:t> в </a:t>
            </a:r>
            <a:r>
              <a:rPr lang="ru-RU" sz="1400" dirty="0" err="1"/>
              <a:t>охопленні</a:t>
            </a:r>
            <a:r>
              <a:rPr lang="ru-RU" sz="1400" dirty="0"/>
              <a:t> </a:t>
            </a:r>
            <a:r>
              <a:rPr lang="ru-RU" sz="1400" dirty="0" err="1"/>
              <a:t>найбільш</a:t>
            </a:r>
            <a:r>
              <a:rPr lang="ru-RU" sz="1400" dirty="0"/>
              <a:t> </a:t>
            </a:r>
            <a:r>
              <a:rPr lang="ru-RU" sz="1400" dirty="0" err="1"/>
              <a:t>можливого</a:t>
            </a:r>
            <a:r>
              <a:rPr lang="ru-RU" sz="1400" dirty="0"/>
              <a:t> </a:t>
            </a:r>
            <a:r>
              <a:rPr lang="ru-RU" sz="1400" dirty="0" err="1"/>
              <a:t>їх</a:t>
            </a:r>
            <a:r>
              <a:rPr lang="ru-RU" sz="1400" dirty="0"/>
              <a:t> кола за </a:t>
            </a:r>
            <a:r>
              <a:rPr lang="ru-RU" sz="1400" dirty="0" err="1"/>
              <a:t>рахунок</a:t>
            </a:r>
            <a:r>
              <a:rPr lang="ru-RU" sz="1400" dirty="0"/>
              <a:t> </a:t>
            </a:r>
            <a:r>
              <a:rPr lang="ru-RU" sz="1400" dirty="0" err="1"/>
              <a:t>задоволення</a:t>
            </a:r>
            <a:r>
              <a:rPr lang="ru-RU" sz="1400" dirty="0"/>
              <a:t> </a:t>
            </a:r>
            <a:r>
              <a:rPr lang="ru-RU" sz="1400" dirty="0" err="1"/>
              <a:t>персональних</a:t>
            </a:r>
            <a:r>
              <a:rPr lang="ru-RU" sz="1400" dirty="0"/>
              <a:t> потреб,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досягається</a:t>
            </a:r>
            <a:r>
              <a:rPr lang="ru-RU" sz="1400" dirty="0"/>
              <a:t> шляхом </a:t>
            </a:r>
            <a:r>
              <a:rPr lang="ru-RU" sz="1400" dirty="0" err="1"/>
              <a:t>кастомізації</a:t>
            </a:r>
            <a:r>
              <a:rPr lang="ru-RU" sz="1400" dirty="0"/>
              <a:t> </a:t>
            </a:r>
            <a:r>
              <a:rPr lang="ru-RU" sz="1400" dirty="0" err="1"/>
              <a:t>кінцевого</a:t>
            </a:r>
            <a:r>
              <a:rPr lang="ru-RU" sz="1400" dirty="0"/>
              <a:t> продукту. </a:t>
            </a:r>
            <a:r>
              <a:rPr lang="uk-UA" sz="1400" dirty="0"/>
              <a:t>Як відомо, з</a:t>
            </a:r>
            <a:r>
              <a:rPr lang="ru-RU" sz="1400" dirty="0" err="1"/>
              <a:t>береження</a:t>
            </a:r>
            <a:r>
              <a:rPr lang="ru-RU" sz="1400" dirty="0"/>
              <a:t> </a:t>
            </a:r>
            <a:r>
              <a:rPr lang="ru-RU" sz="1400" dirty="0" err="1"/>
              <a:t>потужності</a:t>
            </a:r>
            <a:r>
              <a:rPr lang="ru-RU" sz="1400" dirty="0"/>
              <a:t> </a:t>
            </a:r>
            <a:r>
              <a:rPr lang="ru-RU" sz="1400" dirty="0" err="1"/>
              <a:t>виробництва</a:t>
            </a:r>
            <a:r>
              <a:rPr lang="ru-RU" sz="1400" dirty="0"/>
              <a:t> та </a:t>
            </a:r>
            <a:r>
              <a:rPr lang="ru-RU" sz="1400" dirty="0" err="1"/>
              <a:t>забезпечення</a:t>
            </a:r>
            <a:r>
              <a:rPr lang="ru-RU" sz="1400" dirty="0"/>
              <a:t> </a:t>
            </a:r>
            <a:r>
              <a:rPr lang="ru-RU" sz="1400" dirty="0" err="1"/>
              <a:t>рентабельності</a:t>
            </a:r>
            <a:r>
              <a:rPr lang="ru-RU" sz="1400" dirty="0"/>
              <a:t> </a:t>
            </a:r>
            <a:r>
              <a:rPr lang="ru-RU" sz="1400" dirty="0" err="1"/>
              <a:t>підприємства</a:t>
            </a:r>
            <a:r>
              <a:rPr lang="ru-RU" sz="1400" dirty="0"/>
              <a:t> </a:t>
            </a:r>
            <a:r>
              <a:rPr lang="uk-UA" sz="1400" dirty="0"/>
              <a:t>залежить від</a:t>
            </a:r>
            <a:r>
              <a:rPr lang="ru-RU" sz="1400" dirty="0"/>
              <a:t> </a:t>
            </a:r>
            <a:r>
              <a:rPr lang="ru-RU" sz="1400" dirty="0" err="1"/>
              <a:t>інтенсифікаці</a:t>
            </a:r>
            <a:r>
              <a:rPr lang="uk-UA" sz="1400" dirty="0"/>
              <a:t>ї</a:t>
            </a:r>
            <a:r>
              <a:rPr lang="ru-RU" sz="1400" dirty="0"/>
              <a:t> </a:t>
            </a:r>
            <a:r>
              <a:rPr lang="ru-RU" sz="1400" dirty="0" err="1"/>
              <a:t>виробництва</a:t>
            </a:r>
            <a:r>
              <a:rPr lang="ru-RU" sz="1400" dirty="0"/>
              <a:t> (3D-друк, </a:t>
            </a:r>
            <a:r>
              <a:rPr lang="ru-RU" sz="1400" dirty="0" err="1"/>
              <a:t>роботизація</a:t>
            </a:r>
            <a:r>
              <a:rPr lang="ru-RU" sz="1400" dirty="0"/>
              <a:t>) та </a:t>
            </a:r>
            <a:r>
              <a:rPr lang="ru-RU" sz="1400" dirty="0" err="1"/>
              <a:t>операційної</a:t>
            </a:r>
            <a:r>
              <a:rPr lang="ru-RU" sz="1400" dirty="0"/>
              <a:t> </a:t>
            </a:r>
            <a:r>
              <a:rPr lang="ru-RU" sz="1400" dirty="0" err="1"/>
              <a:t>ефективності</a:t>
            </a:r>
            <a:r>
              <a:rPr lang="ru-RU" sz="1400" dirty="0"/>
              <a:t> (</a:t>
            </a:r>
            <a:r>
              <a:rPr lang="ru-RU" sz="1400" dirty="0" err="1"/>
              <a:t>штучний</a:t>
            </a:r>
            <a:r>
              <a:rPr lang="ru-RU" sz="1400" dirty="0"/>
              <a:t> </a:t>
            </a:r>
            <a:r>
              <a:rPr lang="ru-RU" sz="1400" dirty="0" err="1"/>
              <a:t>інтелект</a:t>
            </a:r>
            <a:r>
              <a:rPr lang="ru-RU" sz="1400" dirty="0"/>
              <a:t>, хмари, вертикальна і горизонтальна </a:t>
            </a:r>
            <a:r>
              <a:rPr lang="ru-RU" sz="1400" dirty="0" err="1"/>
              <a:t>інтеграція</a:t>
            </a:r>
            <a:r>
              <a:rPr lang="ru-RU" sz="1400" dirty="0"/>
              <a:t>)</a:t>
            </a:r>
            <a:r>
              <a:rPr lang="uk-UA" sz="1400" dirty="0"/>
              <a:t> тощо. Тоді як </a:t>
            </a:r>
            <a:r>
              <a:rPr lang="ru-RU" sz="1400" dirty="0" err="1"/>
              <a:t>утримання</a:t>
            </a:r>
            <a:r>
              <a:rPr lang="ru-RU" sz="1400" dirty="0"/>
              <a:t> </a:t>
            </a:r>
            <a:r>
              <a:rPr lang="ru-RU" sz="1400" dirty="0" err="1"/>
              <a:t>зростаючих</a:t>
            </a:r>
            <a:r>
              <a:rPr lang="ru-RU" sz="1400" dirty="0"/>
              <a:t> </a:t>
            </a:r>
            <a:r>
              <a:rPr lang="ru-RU" sz="1400" dirty="0" err="1"/>
              <a:t>операційних</a:t>
            </a:r>
            <a:r>
              <a:rPr lang="ru-RU" sz="1400" dirty="0"/>
              <a:t> </a:t>
            </a:r>
            <a:r>
              <a:rPr lang="ru-RU" sz="1400" dirty="0" err="1"/>
              <a:t>витрат</a:t>
            </a:r>
            <a:r>
              <a:rPr lang="ru-RU" sz="1400" dirty="0"/>
              <a:t> </a:t>
            </a:r>
            <a:r>
              <a:rPr lang="uk-UA" sz="1400" dirty="0"/>
              <a:t>досягається</a:t>
            </a:r>
            <a:r>
              <a:rPr lang="ru-RU" sz="1400" dirty="0"/>
              <a:t> </a:t>
            </a:r>
            <a:r>
              <a:rPr lang="ru-RU" sz="1400" dirty="0" err="1"/>
              <a:t>усуненням</a:t>
            </a:r>
            <a:r>
              <a:rPr lang="ru-RU" sz="1400" dirty="0"/>
              <a:t> </a:t>
            </a:r>
            <a:r>
              <a:rPr lang="ru-RU" sz="1400" dirty="0" err="1"/>
              <a:t>людської</a:t>
            </a:r>
            <a:r>
              <a:rPr lang="ru-RU" sz="1400" dirty="0"/>
              <a:t> </a:t>
            </a:r>
            <a:r>
              <a:rPr lang="ru-RU" sz="1400" dirty="0" err="1"/>
              <a:t>праці</a:t>
            </a:r>
            <a:r>
              <a:rPr lang="ru-RU" sz="1400" dirty="0"/>
              <a:t> </a:t>
            </a:r>
            <a:r>
              <a:rPr lang="ru-RU" sz="1400" dirty="0" err="1"/>
              <a:t>із</a:t>
            </a:r>
            <a:r>
              <a:rPr lang="ru-RU" sz="1400" dirty="0"/>
              <a:t> </a:t>
            </a:r>
            <a:r>
              <a:rPr lang="ru-RU" sz="1400" dirty="0" err="1"/>
              <a:t>процесу</a:t>
            </a:r>
            <a:r>
              <a:rPr lang="ru-RU" sz="1400" dirty="0"/>
              <a:t> </a:t>
            </a:r>
            <a:r>
              <a:rPr lang="ru-RU" sz="1400" dirty="0" err="1"/>
              <a:t>обслуговування</a:t>
            </a:r>
            <a:r>
              <a:rPr lang="ru-RU" sz="1400" dirty="0"/>
              <a:t> </a:t>
            </a:r>
            <a:r>
              <a:rPr lang="ru-RU" sz="1400" dirty="0" err="1"/>
              <a:t>устаткування</a:t>
            </a:r>
            <a:r>
              <a:rPr lang="ru-RU" sz="1400" dirty="0"/>
              <a:t>.</a:t>
            </a:r>
          </a:p>
          <a:p>
            <a:r>
              <a:rPr lang="uk-UA" sz="1400" dirty="0"/>
              <a:t>Очевидно, що впровадження Індустрії 4.0 несе в собі не тільки можливість економії за рахунок оптимізації виробничого процесу, але й суттєве скорочення складських і логістичних витрат як наслідок моделі «довгого хвоста». Підвищення якості готової продукції, зменшення втрат від браку, зменшення кількості позапланових зупинок, поламок і втрат виробничого часу матимуть великий вплив на зменшення собівартості кінцевої продукції. У цьому сенсі перебудова світових взаємозв’язків і системи міжнародного розділення праці створить безпрецедентні умови для виходу інноваційних виробництв на нові ринки, надасть можливості для зростання і розвитку. Втім, четверта промислова революція у формі Індустрії 4.0 несе в собі й низку ризиків, що поділяються на дві категорії:</a:t>
            </a:r>
            <a:endParaRPr lang="ru-RU" sz="1400" dirty="0"/>
          </a:p>
          <a:p>
            <a:r>
              <a:rPr lang="uk-UA" sz="1400" dirty="0"/>
              <a:t>- ризики, пов’язані із впровадженням, або входженням до концепції;</a:t>
            </a:r>
            <a:endParaRPr lang="ru-RU" sz="1400" dirty="0"/>
          </a:p>
          <a:p>
            <a:r>
              <a:rPr lang="uk-UA" sz="1400" dirty="0"/>
              <a:t>- ризики її реалізації та розвитку.</a:t>
            </a:r>
            <a:endParaRPr lang="ru-RU" sz="1400" dirty="0"/>
          </a:p>
          <a:p>
            <a:endParaRPr 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1864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260648"/>
            <a:ext cx="8064895" cy="6264695"/>
          </a:xfrm>
        </p:spPr>
        <p:txBody>
          <a:bodyPr>
            <a:normAutofit/>
          </a:bodyPr>
          <a:lstStyle/>
          <a:p>
            <a:r>
              <a:rPr lang="uk-UA" sz="1400" dirty="0"/>
              <a:t>Перша категорія походить із широкого загалу своєчасних і комплексних умов, необхідних для повної та всебічної реалізації концепції. Вона включає в себе ризики, пов’язані із успішним запуском реалізації концепції Індустрія 4.0 та наслідків невдачі або відмови від її реалізації, що виходять із передумови набуття нею поширення у світі.</a:t>
            </a:r>
            <a:endParaRPr lang="ru-RU" sz="1400" dirty="0"/>
          </a:p>
          <a:p>
            <a:r>
              <a:rPr lang="uk-UA" sz="1400" dirty="0"/>
              <a:t>Друга категорія ризиків передбачає умову, що процес реалізації та впровадження концепції Індустрія 4.0 розпочався і пов’язаний із появою нових елементів виробничого процесу, нових видів взаємодій у виробництві, з постачальниками і споживачами та зміною в існуючих виробничих і ділових процесах.</a:t>
            </a:r>
            <a:endParaRPr lang="ru-RU" sz="1400" dirty="0"/>
          </a:p>
          <a:p>
            <a:r>
              <a:rPr lang="ru-RU" sz="1400" dirty="0" err="1"/>
              <a:t>Загалом</a:t>
            </a:r>
            <a:r>
              <a:rPr lang="ru-RU" sz="1400" dirty="0"/>
              <a:t> </a:t>
            </a:r>
            <a:r>
              <a:rPr lang="ru-RU" sz="1400" dirty="0" err="1"/>
              <a:t>поняття</a:t>
            </a:r>
            <a:r>
              <a:rPr lang="ru-RU" sz="1400" dirty="0"/>
              <a:t> «</a:t>
            </a:r>
            <a:r>
              <a:rPr lang="ru-RU" sz="1400" dirty="0" err="1"/>
              <a:t>Індустрія</a:t>
            </a:r>
            <a:r>
              <a:rPr lang="ru-RU" sz="1400" dirty="0"/>
              <a:t> 4.0» </a:t>
            </a:r>
            <a:r>
              <a:rPr lang="ru-RU" sz="1400" dirty="0" err="1"/>
              <a:t>можна</a:t>
            </a:r>
            <a:r>
              <a:rPr lang="ru-RU" sz="1400" dirty="0"/>
              <a:t> </a:t>
            </a:r>
            <a:r>
              <a:rPr lang="ru-RU" sz="1400" dirty="0" err="1"/>
              <a:t>охарактеризувати</a:t>
            </a:r>
            <a:r>
              <a:rPr lang="ru-RU" sz="1400" dirty="0"/>
              <a:t> як «</a:t>
            </a:r>
            <a:r>
              <a:rPr lang="ru-RU" sz="1400" dirty="0" err="1"/>
              <a:t>новий</a:t>
            </a:r>
            <a:r>
              <a:rPr lang="ru-RU" sz="1400" dirty="0"/>
              <a:t> </a:t>
            </a:r>
            <a:r>
              <a:rPr lang="ru-RU" sz="1400" dirty="0" err="1"/>
              <a:t>рівень</a:t>
            </a:r>
            <a:r>
              <a:rPr lang="ru-RU" sz="1400" dirty="0"/>
              <a:t> </a:t>
            </a:r>
            <a:r>
              <a:rPr lang="ru-RU" sz="1400" dirty="0" err="1"/>
              <a:t>організації</a:t>
            </a:r>
            <a:r>
              <a:rPr lang="ru-RU" sz="1400" dirty="0"/>
              <a:t> та контролю над </a:t>
            </a:r>
            <a:r>
              <a:rPr lang="ru-RU" sz="1400" dirty="0" err="1"/>
              <a:t>ланцюгом</a:t>
            </a:r>
            <a:r>
              <a:rPr lang="ru-RU" sz="1400" dirty="0"/>
              <a:t> </a:t>
            </a:r>
            <a:r>
              <a:rPr lang="ru-RU" sz="1400" dirty="0" err="1"/>
              <a:t>життєвого</a:t>
            </a:r>
            <a:r>
              <a:rPr lang="ru-RU" sz="1400" dirty="0"/>
              <a:t> циклу </a:t>
            </a:r>
            <a:r>
              <a:rPr lang="ru-RU" sz="1400" dirty="0" err="1"/>
              <a:t>товарів</a:t>
            </a:r>
            <a:r>
              <a:rPr lang="ru-RU" sz="1400" dirty="0"/>
              <a:t>, </a:t>
            </a:r>
            <a:r>
              <a:rPr lang="ru-RU" sz="1400" dirty="0" err="1"/>
              <a:t>орієнтований</a:t>
            </a:r>
            <a:r>
              <a:rPr lang="ru-RU" sz="1400" dirty="0"/>
              <a:t> на </a:t>
            </a:r>
            <a:r>
              <a:rPr lang="ru-RU" sz="1400" dirty="0" err="1"/>
              <a:t>задоволення</a:t>
            </a:r>
            <a:r>
              <a:rPr lang="ru-RU" sz="1400" dirty="0"/>
              <a:t> </a:t>
            </a:r>
            <a:r>
              <a:rPr lang="ru-RU" sz="1400" dirty="0" err="1"/>
              <a:t>індивідуальних</a:t>
            </a:r>
            <a:r>
              <a:rPr lang="ru-RU" sz="1400" dirty="0"/>
              <a:t> потреб </a:t>
            </a:r>
            <a:r>
              <a:rPr lang="ru-RU" sz="1400" dirty="0" err="1"/>
              <a:t>споживачів</a:t>
            </a:r>
            <a:r>
              <a:rPr lang="ru-RU" sz="1400" dirty="0"/>
              <a:t>… </a:t>
            </a:r>
            <a:r>
              <a:rPr lang="ru-RU" sz="1400" dirty="0" err="1"/>
              <a:t>Цей</a:t>
            </a:r>
            <a:r>
              <a:rPr lang="ru-RU" sz="1400" dirty="0"/>
              <a:t> цикл </a:t>
            </a:r>
            <a:r>
              <a:rPr lang="ru-RU" sz="1400" dirty="0" err="1"/>
              <a:t>починається</a:t>
            </a:r>
            <a:r>
              <a:rPr lang="ru-RU" sz="1400" dirty="0"/>
              <a:t> з </a:t>
            </a:r>
            <a:r>
              <a:rPr lang="ru-RU" sz="1400" dirty="0" err="1"/>
              <a:t>ідеї</a:t>
            </a:r>
            <a:r>
              <a:rPr lang="ru-RU" sz="1400" dirty="0"/>
              <a:t> товару, </a:t>
            </a:r>
            <a:r>
              <a:rPr lang="ru-RU" sz="1400" dirty="0" err="1"/>
              <a:t>охоплює</a:t>
            </a:r>
            <a:r>
              <a:rPr lang="ru-RU" sz="1400" dirty="0"/>
              <a:t> </a:t>
            </a:r>
            <a:r>
              <a:rPr lang="ru-RU" sz="1400" dirty="0" err="1"/>
              <a:t>розміщення</a:t>
            </a:r>
            <a:r>
              <a:rPr lang="ru-RU" sz="1400" dirty="0"/>
              <a:t> </a:t>
            </a:r>
            <a:r>
              <a:rPr lang="ru-RU" sz="1400" dirty="0" err="1"/>
              <a:t>замовлення</a:t>
            </a:r>
            <a:r>
              <a:rPr lang="ru-RU" sz="1400" dirty="0"/>
              <a:t>, </a:t>
            </a:r>
            <a:r>
              <a:rPr lang="ru-RU" sz="1400" dirty="0" err="1"/>
              <a:t>розроблення</a:t>
            </a:r>
            <a:r>
              <a:rPr lang="ru-RU" sz="1400" dirty="0"/>
              <a:t> товару та </a:t>
            </a:r>
            <a:r>
              <a:rPr lang="ru-RU" sz="1400" dirty="0" err="1"/>
              <a:t>його</a:t>
            </a:r>
            <a:r>
              <a:rPr lang="ru-RU" sz="1400" dirty="0"/>
              <a:t> </a:t>
            </a:r>
            <a:r>
              <a:rPr lang="ru-RU" sz="1400" dirty="0" err="1"/>
              <a:t>комерційне</a:t>
            </a:r>
            <a:r>
              <a:rPr lang="ru-RU" sz="1400" dirty="0"/>
              <a:t> </a:t>
            </a:r>
            <a:r>
              <a:rPr lang="ru-RU" sz="1400" dirty="0" err="1"/>
              <a:t>виробництво</a:t>
            </a:r>
            <a:r>
              <a:rPr lang="ru-RU" sz="1400" dirty="0"/>
              <a:t>, а </a:t>
            </a:r>
            <a:r>
              <a:rPr lang="ru-RU" sz="1400" dirty="0" err="1"/>
              <a:t>також</a:t>
            </a:r>
            <a:r>
              <a:rPr lang="ru-RU" sz="1400" dirty="0"/>
              <a:t> </a:t>
            </a:r>
            <a:r>
              <a:rPr lang="ru-RU" sz="1400" dirty="0" err="1"/>
              <a:t>постачання</a:t>
            </a:r>
            <a:r>
              <a:rPr lang="ru-RU" sz="1400" dirty="0"/>
              <a:t> товару </a:t>
            </a:r>
            <a:r>
              <a:rPr lang="ru-RU" sz="1400" dirty="0" err="1"/>
              <a:t>кінцевим</a:t>
            </a:r>
            <a:r>
              <a:rPr lang="ru-RU" sz="1400" dirty="0"/>
              <a:t> </a:t>
            </a:r>
            <a:r>
              <a:rPr lang="ru-RU" sz="1400" dirty="0" err="1"/>
              <a:t>споживачам</a:t>
            </a:r>
            <a:r>
              <a:rPr lang="ru-RU" sz="1400" dirty="0"/>
              <a:t> і </a:t>
            </a:r>
            <a:r>
              <a:rPr lang="ru-RU" sz="1400" dirty="0" err="1"/>
              <a:t>завершується</a:t>
            </a:r>
            <a:r>
              <a:rPr lang="ru-RU" sz="1400" dirty="0"/>
              <a:t> </a:t>
            </a:r>
            <a:r>
              <a:rPr lang="ru-RU" sz="1400" dirty="0" err="1"/>
              <a:t>утилізацією</a:t>
            </a:r>
            <a:r>
              <a:rPr lang="ru-RU" sz="1400" dirty="0"/>
              <a:t>».</a:t>
            </a:r>
          </a:p>
          <a:p>
            <a:r>
              <a:rPr lang="uk-UA" sz="1400" dirty="0"/>
              <a:t>Індустрія 4.0 є моделлю, на основі якої світові компанії забезпечують вертикальну інтеграцію «розумних» машин, продуктів і виробничих ресурсів у гнучкі виробничі системи та їх горизонтальну інтеграцію в міжгалузеві мережі цінностей.</a:t>
            </a:r>
            <a:endParaRPr lang="ru-RU" sz="1400" dirty="0"/>
          </a:p>
          <a:p>
            <a:r>
              <a:rPr lang="uk-UA" sz="1400" dirty="0"/>
              <a:t>Можна виділити три основні драйвери, що свідчать про доцільність переходу до Індустрії 4.0:</a:t>
            </a:r>
            <a:endParaRPr lang="ru-RU" sz="1400" dirty="0"/>
          </a:p>
          <a:p>
            <a:r>
              <a:rPr lang="uk-UA" sz="1400" dirty="0"/>
              <a:t>1. Можливість інтегрувати та краще керувати горизонтальними та вертикальними ланцюгами вартості.</a:t>
            </a:r>
            <a:endParaRPr lang="ru-RU" sz="1400" dirty="0"/>
          </a:p>
          <a:p>
            <a:r>
              <a:rPr lang="uk-UA" sz="1400" dirty="0"/>
              <a:t>2. Цифрові технології та взаємозв'язок товарів та послуг (Інтернет речей/послуг).</a:t>
            </a:r>
            <a:endParaRPr lang="ru-RU" sz="1400" dirty="0"/>
          </a:p>
          <a:p>
            <a:r>
              <a:rPr lang="uk-UA" sz="1400" dirty="0"/>
              <a:t>3. Нові цифрові бізнес-моделі, що пропонують значну додану цінність для споживачів на основі індивідуальних рішень.</a:t>
            </a:r>
            <a:endParaRPr lang="ru-RU" sz="1400" dirty="0"/>
          </a:p>
          <a:p>
            <a:endParaRPr 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64110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260648"/>
            <a:ext cx="8064895" cy="6264695"/>
          </a:xfrm>
        </p:spPr>
        <p:txBody>
          <a:bodyPr>
            <a:normAutofit/>
          </a:bodyPr>
          <a:lstStyle/>
          <a:p>
            <a:r>
              <a:rPr lang="uk-UA" sz="1400" dirty="0"/>
              <a:t>Як показує світовий досвід, Індустрія 4.0 стимулює розвиток нових технологій виробництва, що значно впливають на глобальні виробничі системи:</a:t>
            </a:r>
            <a:endParaRPr lang="ru-RU" sz="1400" dirty="0"/>
          </a:p>
          <a:p>
            <a:pPr lvl="0"/>
            <a:r>
              <a:rPr lang="uk-UA" sz="1400" dirty="0"/>
              <a:t>розроблення мереж та цифрові технології (26%):</a:t>
            </a:r>
            <a:endParaRPr lang="ru-RU" sz="1400" dirty="0"/>
          </a:p>
          <a:p>
            <a:pPr lvl="0"/>
            <a:r>
              <a:rPr lang="uk-UA" sz="1400" dirty="0"/>
              <a:t>нові бізнес-моделі (16%);</a:t>
            </a:r>
            <a:endParaRPr lang="ru-RU" sz="1400" dirty="0"/>
          </a:p>
          <a:p>
            <a:pPr lvl="0"/>
            <a:r>
              <a:rPr lang="uk-UA" sz="1400" dirty="0"/>
              <a:t>автоматизація (18%);</a:t>
            </a:r>
            <a:endParaRPr lang="ru-RU" sz="1400" dirty="0"/>
          </a:p>
          <a:p>
            <a:pPr lvl="0"/>
            <a:r>
              <a:rPr lang="uk-UA" sz="1400" dirty="0"/>
              <a:t>оптимізація виробництва (20%);</a:t>
            </a:r>
            <a:endParaRPr lang="ru-RU" sz="1400" dirty="0"/>
          </a:p>
          <a:p>
            <a:pPr lvl="0"/>
            <a:r>
              <a:rPr lang="uk-UA" sz="1400" dirty="0" err="1"/>
              <a:t>смарт-товари</a:t>
            </a:r>
            <a:r>
              <a:rPr lang="uk-UA" sz="1400" dirty="0"/>
              <a:t> (20%).</a:t>
            </a:r>
            <a:endParaRPr lang="ru-RU" sz="1400" dirty="0"/>
          </a:p>
          <a:p>
            <a:r>
              <a:rPr lang="uk-UA" sz="1400" dirty="0"/>
              <a:t>Включення України до всесвітнього руху «Індустрія 4.0» дасть можливість підвищувати конкурентоздатність виробництв, стимулювати внутрішній ринок, утримувати й нарощувати свої позиції в секторах із високою доданою вартістю на національному, а в окремих випадках – і на глобальному рівні.</a:t>
            </a:r>
            <a:endParaRPr lang="ru-RU" sz="1400" dirty="0"/>
          </a:p>
          <a:p>
            <a:r>
              <a:rPr lang="ru-RU" sz="1400" dirty="0" err="1"/>
              <a:t>Ефекти</a:t>
            </a:r>
            <a:r>
              <a:rPr lang="ru-RU" sz="1400" dirty="0"/>
              <a:t> </a:t>
            </a:r>
            <a:r>
              <a:rPr lang="ru-RU" sz="1400" dirty="0" err="1"/>
              <a:t>від</a:t>
            </a:r>
            <a:r>
              <a:rPr lang="ru-RU" sz="1400" dirty="0"/>
              <a:t> </a:t>
            </a:r>
            <a:r>
              <a:rPr lang="ru-RU" sz="1400" dirty="0" err="1"/>
              <a:t>розвитку</a:t>
            </a:r>
            <a:r>
              <a:rPr lang="ru-RU" sz="1400" dirty="0"/>
              <a:t> </a:t>
            </a:r>
            <a:r>
              <a:rPr lang="ru-RU" sz="1400" dirty="0" err="1"/>
              <a:t>Індустрії</a:t>
            </a:r>
            <a:r>
              <a:rPr lang="ru-RU" sz="1400" dirty="0"/>
              <a:t> 4.0</a:t>
            </a:r>
            <a:r>
              <a:rPr lang="uk-UA" sz="1400" dirty="0"/>
              <a:t> з</a:t>
            </a:r>
            <a:r>
              <a:rPr lang="ru-RU" sz="1400" dirty="0" err="1"/>
              <a:t>гідно</a:t>
            </a:r>
            <a:r>
              <a:rPr lang="ru-RU" sz="1400" dirty="0"/>
              <a:t> </a:t>
            </a:r>
            <a:r>
              <a:rPr lang="uk-UA" sz="1400" dirty="0"/>
              <a:t>даних </a:t>
            </a:r>
            <a:r>
              <a:rPr lang="ru-RU" sz="1400" dirty="0"/>
              <a:t>АППАУ, </a:t>
            </a:r>
            <a:r>
              <a:rPr lang="ru-RU" sz="1400" dirty="0" err="1"/>
              <a:t>показники</a:t>
            </a:r>
            <a:r>
              <a:rPr lang="ru-RU" sz="1400" dirty="0"/>
              <a:t> </a:t>
            </a:r>
            <a:r>
              <a:rPr lang="ru-RU" sz="1400" dirty="0" err="1"/>
              <a:t>розвитку</a:t>
            </a:r>
            <a:r>
              <a:rPr lang="ru-RU" sz="1400" dirty="0"/>
              <a:t> </a:t>
            </a:r>
            <a:r>
              <a:rPr lang="ru-RU" sz="1400" dirty="0" err="1"/>
              <a:t>Індустрії</a:t>
            </a:r>
            <a:r>
              <a:rPr lang="ru-RU" sz="1400" dirty="0"/>
              <a:t> 4.0 по</a:t>
            </a:r>
            <a:r>
              <a:rPr lang="en-US" sz="1400" dirty="0"/>
              <a:t> </a:t>
            </a:r>
            <a:r>
              <a:rPr lang="ru-RU" sz="1400" dirty="0" err="1"/>
              <a:t>промислових</a:t>
            </a:r>
            <a:r>
              <a:rPr lang="ru-RU" sz="1400" dirty="0"/>
              <a:t> </a:t>
            </a:r>
            <a:r>
              <a:rPr lang="ru-RU" sz="1400" dirty="0" err="1"/>
              <a:t>підприємствах</a:t>
            </a:r>
            <a:r>
              <a:rPr lang="ru-RU" sz="1400" dirty="0"/>
              <a:t> є такими:</a:t>
            </a:r>
          </a:p>
          <a:p>
            <a:pPr lvl="0"/>
            <a:r>
              <a:rPr lang="ru-RU" sz="1400" dirty="0" err="1"/>
              <a:t>зростання</a:t>
            </a:r>
            <a:r>
              <a:rPr lang="ru-RU" sz="1400" dirty="0"/>
              <a:t> </a:t>
            </a:r>
            <a:r>
              <a:rPr lang="ru-RU" sz="1400" dirty="0" err="1"/>
              <a:t>пропускної</a:t>
            </a:r>
            <a:r>
              <a:rPr lang="ru-RU" sz="1400" dirty="0"/>
              <a:t> </a:t>
            </a:r>
            <a:r>
              <a:rPr lang="ru-RU" sz="1400" dirty="0" err="1"/>
              <a:t>здатності</a:t>
            </a:r>
            <a:r>
              <a:rPr lang="ru-RU" sz="1400" dirty="0"/>
              <a:t> </a:t>
            </a:r>
            <a:r>
              <a:rPr lang="ru-RU" sz="1400" dirty="0" err="1"/>
              <a:t>виробництва</a:t>
            </a:r>
            <a:r>
              <a:rPr lang="ru-RU" sz="1400" dirty="0"/>
              <a:t> – до 60%;</a:t>
            </a:r>
          </a:p>
          <a:p>
            <a:pPr lvl="0"/>
            <a:r>
              <a:rPr lang="ru-RU" sz="1400" dirty="0" err="1"/>
              <a:t>зростання</a:t>
            </a:r>
            <a:r>
              <a:rPr lang="ru-RU" sz="1400" dirty="0"/>
              <a:t> </a:t>
            </a:r>
            <a:r>
              <a:rPr lang="ru-RU" sz="1400" dirty="0" err="1"/>
              <a:t>кількості</a:t>
            </a:r>
            <a:r>
              <a:rPr lang="ru-RU" sz="1400" dirty="0"/>
              <a:t> </a:t>
            </a:r>
            <a:r>
              <a:rPr lang="ru-RU" sz="1400" dirty="0" err="1"/>
              <a:t>замовлень</a:t>
            </a:r>
            <a:r>
              <a:rPr lang="ru-RU" sz="1400" dirty="0"/>
              <a:t>, </a:t>
            </a:r>
            <a:r>
              <a:rPr lang="ru-RU" sz="1400" dirty="0" err="1"/>
              <a:t>виконаних</a:t>
            </a:r>
            <a:r>
              <a:rPr lang="ru-RU" sz="1400" dirty="0"/>
              <a:t> </a:t>
            </a:r>
            <a:r>
              <a:rPr lang="ru-RU" sz="1400" dirty="0" err="1"/>
              <a:t>вчасно</a:t>
            </a:r>
            <a:r>
              <a:rPr lang="ru-RU" sz="1400" dirty="0"/>
              <a:t>, – до 95%;</a:t>
            </a:r>
          </a:p>
          <a:p>
            <a:pPr lvl="0"/>
            <a:r>
              <a:rPr lang="ru-RU" sz="1400" dirty="0" err="1"/>
              <a:t>скорочення</a:t>
            </a:r>
            <a:r>
              <a:rPr lang="ru-RU" sz="1400" dirty="0"/>
              <a:t> </a:t>
            </a:r>
            <a:r>
              <a:rPr lang="ru-RU" sz="1400" dirty="0" err="1"/>
              <a:t>запасів</a:t>
            </a:r>
            <a:r>
              <a:rPr lang="ru-RU" sz="1400" dirty="0"/>
              <a:t> – до 20%;</a:t>
            </a:r>
          </a:p>
          <a:p>
            <a:pPr lvl="0"/>
            <a:r>
              <a:rPr lang="ru-RU" sz="1400" dirty="0" err="1"/>
              <a:t>зростання</a:t>
            </a:r>
            <a:r>
              <a:rPr lang="ru-RU" sz="1400" dirty="0"/>
              <a:t> </a:t>
            </a:r>
            <a:r>
              <a:rPr lang="ru-RU" sz="1400" dirty="0" err="1"/>
              <a:t>загальної</a:t>
            </a:r>
            <a:r>
              <a:rPr lang="ru-RU" sz="1400" dirty="0"/>
              <a:t> </a:t>
            </a:r>
            <a:r>
              <a:rPr lang="ru-RU" sz="1400" dirty="0" err="1"/>
              <a:t>ефективності</a:t>
            </a:r>
            <a:r>
              <a:rPr lang="ru-RU" sz="1400" dirty="0"/>
              <a:t> </a:t>
            </a:r>
            <a:r>
              <a:rPr lang="ru-RU" sz="1400" dirty="0" err="1"/>
              <a:t>встановленого</a:t>
            </a:r>
            <a:r>
              <a:rPr lang="ru-RU" sz="1400" dirty="0"/>
              <a:t> </a:t>
            </a:r>
            <a:r>
              <a:rPr lang="ru-RU" sz="1400" dirty="0" err="1"/>
              <a:t>обладнання</a:t>
            </a:r>
            <a:r>
              <a:rPr lang="ru-RU" sz="1400" dirty="0"/>
              <a:t> – до 15</a:t>
            </a:r>
            <a:r>
              <a:rPr lang="ru-RU" sz="1400" b="1" dirty="0"/>
              <a:t>%</a:t>
            </a:r>
            <a:r>
              <a:rPr lang="ru-RU" sz="1400" dirty="0"/>
              <a:t>;</a:t>
            </a:r>
          </a:p>
          <a:p>
            <a:pPr lvl="0"/>
            <a:r>
              <a:rPr lang="ru-RU" sz="1400" dirty="0" err="1"/>
              <a:t>скорочення</a:t>
            </a:r>
            <a:r>
              <a:rPr lang="ru-RU" sz="1400" dirty="0"/>
              <a:t> </a:t>
            </a:r>
            <a:r>
              <a:rPr lang="ru-RU" sz="1400" dirty="0" err="1"/>
              <a:t>простоїв</a:t>
            </a:r>
            <a:r>
              <a:rPr lang="ru-RU" sz="1400" dirty="0"/>
              <a:t> </a:t>
            </a:r>
            <a:r>
              <a:rPr lang="ru-RU" sz="1400" dirty="0" err="1"/>
              <a:t>обладнання</a:t>
            </a:r>
            <a:r>
              <a:rPr lang="ru-RU" sz="1400" dirty="0"/>
              <a:t> – до 22</a:t>
            </a:r>
            <a:r>
              <a:rPr lang="ru-RU" sz="1400" b="1" dirty="0"/>
              <a:t>%</a:t>
            </a:r>
            <a:r>
              <a:rPr lang="ru-RU" sz="1400" dirty="0"/>
              <a:t>;</a:t>
            </a:r>
          </a:p>
          <a:p>
            <a:pPr lvl="0"/>
            <a:r>
              <a:rPr lang="ru-RU" sz="1400" dirty="0" err="1"/>
              <a:t>економія</a:t>
            </a:r>
            <a:r>
              <a:rPr lang="ru-RU" sz="1400" dirty="0"/>
              <a:t> </a:t>
            </a:r>
            <a:r>
              <a:rPr lang="ru-RU" sz="1400" dirty="0" err="1"/>
              <a:t>витрат</a:t>
            </a:r>
            <a:r>
              <a:rPr lang="ru-RU" sz="1400" dirty="0"/>
              <a:t> на </a:t>
            </a:r>
            <a:r>
              <a:rPr lang="ru-RU" sz="1400" dirty="0" err="1"/>
              <a:t>закупівлю</a:t>
            </a:r>
            <a:r>
              <a:rPr lang="ru-RU" sz="1400" dirty="0"/>
              <a:t> – до 30</a:t>
            </a:r>
            <a:r>
              <a:rPr lang="ru-RU" sz="1400" b="1" dirty="0"/>
              <a:t>%</a:t>
            </a:r>
            <a:r>
              <a:rPr lang="ru-RU" sz="1400" dirty="0"/>
              <a:t>.</a:t>
            </a:r>
          </a:p>
          <a:p>
            <a:r>
              <a:rPr lang="ru-RU" sz="1400" dirty="0"/>
              <a:t>У </a:t>
            </a:r>
            <a:r>
              <a:rPr lang="ru-RU" sz="1400" dirty="0" err="1"/>
              <a:t>разі</a:t>
            </a:r>
            <a:r>
              <a:rPr lang="ru-RU" sz="1400" dirty="0"/>
              <a:t> переходу на </a:t>
            </a:r>
            <a:r>
              <a:rPr lang="ru-RU" sz="1400" dirty="0" err="1"/>
              <a:t>Індустрії</a:t>
            </a:r>
            <a:r>
              <a:rPr lang="ru-RU" sz="1400" dirty="0"/>
              <a:t> 4.0 </a:t>
            </a:r>
            <a:r>
              <a:rPr lang="ru-RU" sz="1400" dirty="0" err="1"/>
              <a:t>зростання</a:t>
            </a:r>
            <a:r>
              <a:rPr lang="ru-RU" sz="1400" dirty="0"/>
              <a:t> </a:t>
            </a:r>
            <a:r>
              <a:rPr lang="ru-RU" sz="1400" dirty="0" err="1"/>
              <a:t>промислового</a:t>
            </a:r>
            <a:r>
              <a:rPr lang="ru-RU" sz="1400" dirty="0"/>
              <a:t> </a:t>
            </a:r>
            <a:r>
              <a:rPr lang="ru-RU" sz="1400" dirty="0" err="1"/>
              <a:t>виробництва</a:t>
            </a:r>
            <a:r>
              <a:rPr lang="ru-RU" sz="1400" dirty="0"/>
              <a:t> становить не </a:t>
            </a:r>
            <a:r>
              <a:rPr lang="ru-RU" sz="1400" dirty="0" err="1"/>
              <a:t>менше</a:t>
            </a:r>
            <a:r>
              <a:rPr lang="ru-RU" sz="1400" dirty="0"/>
              <a:t> 7–10% на </a:t>
            </a:r>
            <a:r>
              <a:rPr lang="ru-RU" sz="1400" dirty="0" err="1"/>
              <a:t>рік</a:t>
            </a:r>
            <a:r>
              <a:rPr lang="ru-RU" sz="1400" dirty="0"/>
              <a:t>. До того ж </a:t>
            </a:r>
            <a:r>
              <a:rPr lang="ru-RU" sz="1400" dirty="0" err="1"/>
              <a:t>більшість</a:t>
            </a:r>
            <a:r>
              <a:rPr lang="ru-RU" sz="1400" dirty="0"/>
              <a:t> </a:t>
            </a:r>
            <a:r>
              <a:rPr lang="ru-RU" sz="1400" dirty="0" err="1"/>
              <a:t>українських</a:t>
            </a:r>
            <a:r>
              <a:rPr lang="ru-RU" sz="1400" dirty="0"/>
              <a:t> </a:t>
            </a:r>
            <a:r>
              <a:rPr lang="ru-RU" sz="1400" dirty="0" err="1"/>
              <a:t>підприємств</a:t>
            </a:r>
            <a:r>
              <a:rPr lang="ru-RU" sz="1400" dirty="0"/>
              <a:t> </a:t>
            </a:r>
            <a:r>
              <a:rPr lang="ru-RU" sz="1400" dirty="0" err="1"/>
              <a:t>значно</a:t>
            </a:r>
            <a:r>
              <a:rPr lang="ru-RU" sz="1400" dirty="0"/>
              <a:t> </a:t>
            </a:r>
            <a:r>
              <a:rPr lang="ru-RU" sz="1400" dirty="0" err="1"/>
              <a:t>відстають</a:t>
            </a:r>
            <a:r>
              <a:rPr lang="ru-RU" sz="1400" dirty="0"/>
              <a:t> </a:t>
            </a:r>
            <a:r>
              <a:rPr lang="ru-RU" sz="1400" dirty="0" err="1"/>
              <a:t>від</a:t>
            </a:r>
            <a:r>
              <a:rPr lang="ru-RU" sz="1400" dirty="0"/>
              <a:t> </a:t>
            </a:r>
            <a:r>
              <a:rPr lang="ru-RU" sz="1400" dirty="0" err="1"/>
              <a:t>країн</a:t>
            </a:r>
            <a:r>
              <a:rPr lang="ru-RU" sz="1400" dirty="0"/>
              <a:t> ЄС </a:t>
            </a:r>
            <a:r>
              <a:rPr lang="ru-RU" sz="1400" dirty="0" err="1"/>
              <a:t>чи</a:t>
            </a:r>
            <a:r>
              <a:rPr lang="ru-RU" sz="1400" dirty="0"/>
              <a:t> </a:t>
            </a:r>
            <a:r>
              <a:rPr lang="ru-RU" sz="1400" dirty="0" err="1"/>
              <a:t>світу</a:t>
            </a:r>
            <a:r>
              <a:rPr lang="ru-RU" sz="1400" dirty="0"/>
              <a:t>, </a:t>
            </a:r>
            <a:r>
              <a:rPr lang="ru-RU" sz="1400" dirty="0" err="1"/>
              <a:t>це</a:t>
            </a:r>
            <a:r>
              <a:rPr lang="ru-RU" sz="1400" dirty="0"/>
              <a:t> </a:t>
            </a:r>
            <a:r>
              <a:rPr lang="ru-RU" sz="1400" dirty="0" err="1"/>
              <a:t>означає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початковий</a:t>
            </a:r>
            <a:r>
              <a:rPr lang="ru-RU" sz="1400" dirty="0"/>
              <a:t> </a:t>
            </a:r>
            <a:r>
              <a:rPr lang="ru-RU" sz="1400" dirty="0" err="1"/>
              <a:t>ефект</a:t>
            </a:r>
            <a:r>
              <a:rPr lang="ru-RU" sz="1400" dirty="0"/>
              <a:t> </a:t>
            </a:r>
            <a:r>
              <a:rPr lang="ru-RU" sz="1400" dirty="0" err="1"/>
              <a:t>від</a:t>
            </a:r>
            <a:r>
              <a:rPr lang="ru-RU" sz="1400" dirty="0"/>
              <a:t> </a:t>
            </a:r>
            <a:r>
              <a:rPr lang="ru-RU" sz="1400" dirty="0" err="1"/>
              <a:t>зростання</a:t>
            </a:r>
            <a:r>
              <a:rPr lang="ru-RU" sz="1400" dirty="0"/>
              <a:t> буде </a:t>
            </a:r>
            <a:r>
              <a:rPr lang="ru-RU" sz="1400" dirty="0" err="1"/>
              <a:t>набагато</a:t>
            </a:r>
            <a:r>
              <a:rPr lang="ru-RU" sz="1400" dirty="0"/>
              <a:t> </a:t>
            </a:r>
            <a:r>
              <a:rPr lang="ru-RU" sz="1400" dirty="0" err="1"/>
              <a:t>більший</a:t>
            </a:r>
            <a:r>
              <a:rPr lang="ru-RU" sz="1400" dirty="0"/>
              <a:t>.</a:t>
            </a:r>
          </a:p>
          <a:p>
            <a:endParaRPr 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58800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260648"/>
            <a:ext cx="8064895" cy="6264695"/>
          </a:xfrm>
        </p:spPr>
        <p:txBody>
          <a:bodyPr>
            <a:normAutofit lnSpcReduction="10000"/>
          </a:bodyPr>
          <a:lstStyle/>
          <a:p>
            <a:r>
              <a:rPr lang="uk-UA" sz="1400" dirty="0"/>
              <a:t>Немає єдиного розуміння явища «цифрова економіка», але є безліч визначень. </a:t>
            </a:r>
            <a:r>
              <a:rPr lang="ru-RU" sz="1400" dirty="0" err="1"/>
              <a:t>Їх</a:t>
            </a:r>
            <a:r>
              <a:rPr lang="ru-RU" sz="1400" dirty="0"/>
              <a:t> </a:t>
            </a:r>
            <a:r>
              <a:rPr lang="ru-RU" sz="1400" dirty="0" err="1"/>
              <a:t>аналіз</a:t>
            </a:r>
            <a:r>
              <a:rPr lang="ru-RU" sz="1400" dirty="0"/>
              <a:t> дав нам </a:t>
            </a:r>
            <a:r>
              <a:rPr lang="ru-RU" sz="1400" dirty="0" err="1"/>
              <a:t>можливість</a:t>
            </a:r>
            <a:r>
              <a:rPr lang="ru-RU" sz="1400" dirty="0"/>
              <a:t> </a:t>
            </a:r>
            <a:r>
              <a:rPr lang="ru-RU" sz="1400" dirty="0" err="1"/>
              <a:t>виявити</a:t>
            </a:r>
            <a:r>
              <a:rPr lang="ru-RU" sz="1400" dirty="0"/>
              <a:t> </a:t>
            </a:r>
            <a:r>
              <a:rPr lang="ru-RU" sz="1400" dirty="0" err="1"/>
              <a:t>дві</a:t>
            </a:r>
            <a:r>
              <a:rPr lang="ru-RU" sz="1400" dirty="0"/>
              <a:t> </a:t>
            </a:r>
            <a:r>
              <a:rPr lang="ru-RU" sz="1400" dirty="0" err="1"/>
              <a:t>важливі</a:t>
            </a:r>
            <a:r>
              <a:rPr lang="ru-RU" sz="1400" dirty="0"/>
              <a:t> </a:t>
            </a:r>
            <a:r>
              <a:rPr lang="ru-RU" sz="1400" dirty="0" err="1"/>
              <a:t>ознаки</a:t>
            </a:r>
            <a:r>
              <a:rPr lang="ru-RU" sz="1400" dirty="0"/>
              <a:t>. </a:t>
            </a:r>
            <a:r>
              <a:rPr lang="ru-RU" sz="1400" dirty="0" err="1"/>
              <a:t>По-перше</a:t>
            </a:r>
            <a:r>
              <a:rPr lang="ru-RU" sz="1400" dirty="0"/>
              <a:t>, </a:t>
            </a:r>
            <a:r>
              <a:rPr lang="ru-RU" sz="1400" dirty="0" err="1"/>
              <a:t>диференціація</a:t>
            </a:r>
            <a:r>
              <a:rPr lang="ru-RU" sz="1400" dirty="0"/>
              <a:t> на </a:t>
            </a:r>
            <a:r>
              <a:rPr lang="ru-RU" sz="1400" dirty="0" err="1"/>
              <a:t>компоненти</a:t>
            </a:r>
            <a:r>
              <a:rPr lang="ru-RU" sz="1400" dirty="0"/>
              <a:t>. </a:t>
            </a:r>
            <a:r>
              <a:rPr lang="ru-RU" sz="1400" dirty="0" err="1"/>
              <a:t>Наприклад</a:t>
            </a:r>
            <a:r>
              <a:rPr lang="ru-RU" sz="1400" dirty="0"/>
              <a:t>, Н.</a:t>
            </a:r>
            <a:r>
              <a:rPr lang="uk-UA" sz="1400" dirty="0"/>
              <a:t> </a:t>
            </a:r>
            <a:r>
              <a:rPr lang="ru-RU" sz="1400" dirty="0" err="1"/>
              <a:t>Лейн</a:t>
            </a:r>
            <a:r>
              <a:rPr lang="ru-RU" sz="1400" dirty="0"/>
              <a:t> </a:t>
            </a:r>
            <a:r>
              <a:rPr lang="ru-RU" sz="1400" dirty="0" err="1"/>
              <a:t>цифрову</a:t>
            </a:r>
            <a:r>
              <a:rPr lang="ru-RU" sz="1400" dirty="0"/>
              <a:t> </a:t>
            </a:r>
            <a:r>
              <a:rPr lang="ru-RU" sz="1400" dirty="0" err="1"/>
              <a:t>економіку</a:t>
            </a:r>
            <a:r>
              <a:rPr lang="ru-RU" sz="1400" dirty="0"/>
              <a:t> </a:t>
            </a:r>
            <a:r>
              <a:rPr lang="ru-RU" sz="1400" dirty="0" err="1"/>
              <a:t>трактує</a:t>
            </a:r>
            <a:r>
              <a:rPr lang="ru-RU" sz="1400" dirty="0"/>
              <a:t> як </a:t>
            </a:r>
            <a:r>
              <a:rPr lang="ru-RU" sz="1400" dirty="0" err="1"/>
              <a:t>конвергенцію</a:t>
            </a:r>
            <a:r>
              <a:rPr lang="ru-RU" sz="1400" dirty="0"/>
              <a:t> </a:t>
            </a:r>
            <a:r>
              <a:rPr lang="ru-RU" sz="1400" dirty="0" err="1"/>
              <a:t>обчислювальних</a:t>
            </a:r>
            <a:r>
              <a:rPr lang="ru-RU" sz="1400" dirty="0"/>
              <a:t> та </a:t>
            </a:r>
            <a:r>
              <a:rPr lang="ru-RU" sz="1400" dirty="0" err="1"/>
              <a:t>комунікаційних</a:t>
            </a:r>
            <a:r>
              <a:rPr lang="ru-RU" sz="1400" dirty="0"/>
              <a:t> </a:t>
            </a:r>
            <a:r>
              <a:rPr lang="ru-RU" sz="1400" dirty="0" err="1"/>
              <a:t>технологій</a:t>
            </a:r>
            <a:r>
              <a:rPr lang="ru-RU" sz="1400" dirty="0"/>
              <a:t> в </a:t>
            </a:r>
            <a:r>
              <a:rPr lang="ru-RU" sz="1400" dirty="0" err="1"/>
              <a:t>Інтернеті</a:t>
            </a:r>
            <a:r>
              <a:rPr lang="ru-RU" sz="1400" dirty="0"/>
              <a:t> та потоку </a:t>
            </a:r>
            <a:r>
              <a:rPr lang="ru-RU" sz="1400" dirty="0" err="1"/>
              <a:t>інформації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стимулює</a:t>
            </a:r>
            <a:r>
              <a:rPr lang="ru-RU" sz="1400" dirty="0"/>
              <a:t> всю </a:t>
            </a:r>
            <a:r>
              <a:rPr lang="ru-RU" sz="1400" dirty="0" err="1"/>
              <a:t>електронну</a:t>
            </a:r>
            <a:r>
              <a:rPr lang="ru-RU" sz="1400" dirty="0"/>
              <a:t> </a:t>
            </a:r>
            <a:r>
              <a:rPr lang="ru-RU" sz="1400" dirty="0" err="1"/>
              <a:t>комерцію</a:t>
            </a:r>
            <a:r>
              <a:rPr lang="ru-RU" sz="1400" dirty="0"/>
              <a:t> та </a:t>
            </a:r>
            <a:r>
              <a:rPr lang="ru-RU" sz="1400" dirty="0" err="1"/>
              <a:t>величезні</a:t>
            </a:r>
            <a:r>
              <a:rPr lang="ru-RU" sz="1400" dirty="0"/>
              <a:t> </a:t>
            </a:r>
            <a:r>
              <a:rPr lang="ru-RU" sz="1400" dirty="0" err="1"/>
              <a:t>організаційні</a:t>
            </a:r>
            <a:r>
              <a:rPr lang="ru-RU" sz="1400" dirty="0"/>
              <a:t> </a:t>
            </a:r>
            <a:r>
              <a:rPr lang="ru-RU" sz="1400" dirty="0" err="1"/>
              <a:t>зміни</a:t>
            </a:r>
            <a:r>
              <a:rPr lang="ru-RU" sz="1400" dirty="0"/>
              <a:t>.</a:t>
            </a:r>
          </a:p>
          <a:p>
            <a:r>
              <a:rPr lang="uk-UA" sz="1400" dirty="0"/>
              <a:t>Т. </a:t>
            </a:r>
            <a:r>
              <a:rPr lang="uk-UA" sz="1400" dirty="0" err="1"/>
              <a:t>Мезенбург</a:t>
            </a:r>
            <a:r>
              <a:rPr lang="uk-UA" sz="1400" dirty="0"/>
              <a:t> подібно сегментує цифрову економіку на виробництво інфраструктури ІКТ та використання ІКТ для інших економічних процесів. Л. </a:t>
            </a:r>
            <a:r>
              <a:rPr lang="uk-UA" sz="1400" dirty="0" err="1"/>
              <a:t>Марджеріо</a:t>
            </a:r>
            <a:r>
              <a:rPr lang="uk-UA" sz="1400" dirty="0"/>
              <a:t> вперше пропонує чітку сегментацію цифрової економіки та визначає чотири її основні драйвери: доступність Інтернету, електронна комерція серед підприємств, цифрова доставка товарів і послуг, роздрібна торгівля матеріальними товарами.</a:t>
            </a:r>
            <a:endParaRPr lang="ru-RU" sz="1400" dirty="0"/>
          </a:p>
          <a:p>
            <a:r>
              <a:rPr lang="ru-RU" sz="1400" dirty="0"/>
              <a:t>Р.</a:t>
            </a:r>
            <a:r>
              <a:rPr lang="uk-UA" sz="1400" dirty="0"/>
              <a:t> </a:t>
            </a:r>
            <a:r>
              <a:rPr lang="ru-RU" sz="1400" dirty="0" err="1"/>
              <a:t>Клінг</a:t>
            </a:r>
            <a:r>
              <a:rPr lang="ru-RU" sz="1400" dirty="0"/>
              <a:t> та Р.</a:t>
            </a:r>
            <a:r>
              <a:rPr lang="uk-UA" sz="1400" dirty="0"/>
              <a:t> </a:t>
            </a:r>
            <a:r>
              <a:rPr lang="ru-RU" sz="1400" dirty="0" err="1"/>
              <a:t>Лемп</a:t>
            </a:r>
            <a:r>
              <a:rPr lang="ru-RU" sz="1400" dirty="0"/>
              <a:t> </a:t>
            </a:r>
            <a:r>
              <a:rPr lang="ru-RU" sz="1400" dirty="0" err="1"/>
              <a:t>дають</a:t>
            </a:r>
            <a:r>
              <a:rPr lang="ru-RU" sz="1400" dirty="0"/>
              <a:t> </a:t>
            </a:r>
            <a:r>
              <a:rPr lang="ru-RU" sz="1400" dirty="0" err="1"/>
              <a:t>визначення</a:t>
            </a:r>
            <a:r>
              <a:rPr lang="ru-RU" sz="1400" dirty="0"/>
              <a:t> </a:t>
            </a:r>
            <a:r>
              <a:rPr lang="ru-RU" sz="1400" dirty="0" err="1"/>
              <a:t>чотирьох</a:t>
            </a:r>
            <a:r>
              <a:rPr lang="ru-RU" sz="1400" dirty="0"/>
              <a:t> </a:t>
            </a:r>
            <a:r>
              <a:rPr lang="ru-RU" sz="1400" dirty="0" err="1"/>
              <a:t>частин</a:t>
            </a:r>
            <a:r>
              <a:rPr lang="ru-RU" sz="1400" dirty="0"/>
              <a:t> </a:t>
            </a:r>
            <a:r>
              <a:rPr lang="ru-RU" sz="1400" dirty="0" err="1"/>
              <a:t>цифрової</a:t>
            </a:r>
            <a:r>
              <a:rPr lang="ru-RU" sz="1400" dirty="0"/>
              <a:t> </a:t>
            </a:r>
            <a:r>
              <a:rPr lang="ru-RU" sz="1400" dirty="0" err="1"/>
              <a:t>економіки</a:t>
            </a:r>
            <a:r>
              <a:rPr lang="ru-RU" sz="1400" dirty="0"/>
              <a:t>:</a:t>
            </a:r>
          </a:p>
          <a:p>
            <a:r>
              <a:rPr lang="ru-RU" sz="1400" dirty="0"/>
              <a:t>1.</a:t>
            </a:r>
            <a:r>
              <a:rPr lang="uk-UA" sz="1400" dirty="0"/>
              <a:t> </a:t>
            </a:r>
            <a:r>
              <a:rPr lang="ru-RU" sz="1400" dirty="0" err="1"/>
              <a:t>Високоцифрові</a:t>
            </a:r>
            <a:r>
              <a:rPr lang="ru-RU" sz="1400" dirty="0"/>
              <a:t> </a:t>
            </a:r>
            <a:r>
              <a:rPr lang="ru-RU" sz="1400" dirty="0" err="1"/>
              <a:t>товари</a:t>
            </a:r>
            <a:r>
              <a:rPr lang="ru-RU" sz="1400" dirty="0"/>
              <a:t> та </a:t>
            </a:r>
            <a:r>
              <a:rPr lang="ru-RU" sz="1400" dirty="0" err="1"/>
              <a:t>послуги</a:t>
            </a:r>
            <a:r>
              <a:rPr lang="ru-RU" sz="1400" dirty="0"/>
              <a:t>: </a:t>
            </a:r>
            <a:r>
              <a:rPr lang="ru-RU" sz="1400" dirty="0" err="1"/>
              <a:t>це</a:t>
            </a:r>
            <a:r>
              <a:rPr lang="ru-RU" sz="1400" dirty="0"/>
              <a:t> </a:t>
            </a:r>
            <a:r>
              <a:rPr lang="ru-RU" sz="1400" dirty="0" err="1"/>
              <a:t>товари</a:t>
            </a:r>
            <a:r>
              <a:rPr lang="ru-RU" sz="1400" dirty="0"/>
              <a:t>, </a:t>
            </a:r>
            <a:r>
              <a:rPr lang="ru-RU" sz="1400" dirty="0" err="1"/>
              <a:t>які</a:t>
            </a:r>
            <a:r>
              <a:rPr lang="ru-RU" sz="1400" dirty="0"/>
              <a:t> </a:t>
            </a:r>
            <a:r>
              <a:rPr lang="ru-RU" sz="1400" dirty="0" err="1"/>
              <a:t>доставляються</a:t>
            </a:r>
            <a:r>
              <a:rPr lang="ru-RU" sz="1400" dirty="0"/>
              <a:t> в цифровому </a:t>
            </a:r>
            <a:r>
              <a:rPr lang="ru-RU" sz="1400" dirty="0" err="1"/>
              <a:t>вигляді</a:t>
            </a:r>
            <a:r>
              <a:rPr lang="ru-RU" sz="1400" dirty="0"/>
              <a:t>, і </a:t>
            </a:r>
            <a:r>
              <a:rPr lang="ru-RU" sz="1400" dirty="0" err="1"/>
              <a:t>послуги</a:t>
            </a:r>
            <a:r>
              <a:rPr lang="ru-RU" sz="1400" dirty="0"/>
              <a:t>, </a:t>
            </a:r>
            <a:r>
              <a:rPr lang="ru-RU" sz="1400" dirty="0" err="1"/>
              <a:t>значні</a:t>
            </a:r>
            <a:r>
              <a:rPr lang="ru-RU" sz="1400" dirty="0"/>
              <a:t> </a:t>
            </a:r>
            <a:r>
              <a:rPr lang="ru-RU" sz="1400" dirty="0" err="1"/>
              <a:t>частини</a:t>
            </a:r>
            <a:r>
              <a:rPr lang="ru-RU" sz="1400" dirty="0"/>
              <a:t> </a:t>
            </a:r>
            <a:r>
              <a:rPr lang="ru-RU" sz="1400" dirty="0" err="1"/>
              <a:t>яких</a:t>
            </a:r>
            <a:r>
              <a:rPr lang="ru-RU" sz="1400" dirty="0"/>
              <a:t> </a:t>
            </a:r>
            <a:r>
              <a:rPr lang="ru-RU" sz="1400" dirty="0" err="1"/>
              <a:t>доставляються</a:t>
            </a:r>
            <a:r>
              <a:rPr lang="ru-RU" sz="1400" dirty="0"/>
              <a:t> в цифровому </a:t>
            </a:r>
            <a:r>
              <a:rPr lang="ru-RU" sz="1400" dirty="0" err="1"/>
              <a:t>вигляді</a:t>
            </a:r>
            <a:r>
              <a:rPr lang="ru-RU" sz="1400" dirty="0"/>
              <a:t> (</a:t>
            </a:r>
            <a:r>
              <a:rPr lang="ru-RU" sz="1400" dirty="0" err="1"/>
              <a:t>наприклад</a:t>
            </a:r>
            <a:r>
              <a:rPr lang="ru-RU" sz="1400" dirty="0"/>
              <a:t>, </a:t>
            </a:r>
            <a:r>
              <a:rPr lang="ru-RU" sz="1400" dirty="0" err="1"/>
              <a:t>інформаційні</a:t>
            </a:r>
            <a:r>
              <a:rPr lang="ru-RU" sz="1400" dirty="0"/>
              <a:t> </a:t>
            </a:r>
            <a:r>
              <a:rPr lang="ru-RU" sz="1400" dirty="0" err="1"/>
              <a:t>послуги</a:t>
            </a:r>
            <a:r>
              <a:rPr lang="ru-RU" sz="1400" dirty="0"/>
              <a:t> в </a:t>
            </a:r>
            <a:r>
              <a:rPr lang="ru-RU" sz="1400" dirty="0" err="1"/>
              <a:t>Інтернеті</a:t>
            </a:r>
            <a:r>
              <a:rPr lang="ru-RU" sz="1400" dirty="0"/>
              <a:t>, продаж </a:t>
            </a:r>
            <a:r>
              <a:rPr lang="ru-RU" sz="1400" dirty="0" err="1"/>
              <a:t>програмного</a:t>
            </a:r>
            <a:r>
              <a:rPr lang="ru-RU" sz="1400" dirty="0"/>
              <a:t> </a:t>
            </a:r>
            <a:r>
              <a:rPr lang="ru-RU" sz="1400" dirty="0" err="1"/>
              <a:t>забезпечення</a:t>
            </a:r>
            <a:r>
              <a:rPr lang="ru-RU" sz="1400" dirty="0"/>
              <a:t>, онлайн-</a:t>
            </a:r>
            <a:r>
              <a:rPr lang="ru-RU" sz="1400" dirty="0" err="1"/>
              <a:t>освіта</a:t>
            </a:r>
            <a:r>
              <a:rPr lang="ru-RU" sz="1400" dirty="0"/>
              <a:t>).</a:t>
            </a:r>
          </a:p>
          <a:p>
            <a:r>
              <a:rPr lang="ru-RU" sz="1400" dirty="0"/>
              <a:t>2.</a:t>
            </a:r>
            <a:r>
              <a:rPr lang="uk-UA" sz="1400" dirty="0"/>
              <a:t> </a:t>
            </a:r>
            <a:r>
              <a:rPr lang="ru-RU" sz="1400" dirty="0" err="1"/>
              <a:t>Змішані</a:t>
            </a:r>
            <a:r>
              <a:rPr lang="ru-RU" sz="1400" dirty="0"/>
              <a:t> </a:t>
            </a:r>
            <a:r>
              <a:rPr lang="ru-RU" sz="1400" dirty="0" err="1"/>
              <a:t>цифрові</a:t>
            </a:r>
            <a:r>
              <a:rPr lang="ru-RU" sz="1400" dirty="0"/>
              <a:t> </a:t>
            </a:r>
            <a:r>
              <a:rPr lang="ru-RU" sz="1400" dirty="0" err="1"/>
              <a:t>товари</a:t>
            </a:r>
            <a:r>
              <a:rPr lang="ru-RU" sz="1400" dirty="0"/>
              <a:t> та </a:t>
            </a:r>
            <a:r>
              <a:rPr lang="ru-RU" sz="1400" dirty="0" err="1"/>
              <a:t>послуги</a:t>
            </a:r>
            <a:r>
              <a:rPr lang="ru-RU" sz="1400" dirty="0"/>
              <a:t>: </a:t>
            </a:r>
            <a:r>
              <a:rPr lang="ru-RU" sz="1400" dirty="0" err="1"/>
              <a:t>роздрібна</a:t>
            </a:r>
            <a:r>
              <a:rPr lang="ru-RU" sz="1400" dirty="0"/>
              <a:t> </a:t>
            </a:r>
            <a:r>
              <a:rPr lang="ru-RU" sz="1400" dirty="0" err="1"/>
              <a:t>торгівля</a:t>
            </a:r>
            <a:r>
              <a:rPr lang="ru-RU" sz="1400" dirty="0"/>
              <a:t> </a:t>
            </a:r>
            <a:r>
              <a:rPr lang="ru-RU" sz="1400" dirty="0" err="1"/>
              <a:t>матеріальними</a:t>
            </a:r>
            <a:r>
              <a:rPr lang="ru-RU" sz="1400" dirty="0"/>
              <a:t> товарами (</a:t>
            </a:r>
            <a:r>
              <a:rPr lang="ru-RU" sz="1400" dirty="0" err="1"/>
              <a:t>наприклад</a:t>
            </a:r>
            <a:r>
              <a:rPr lang="ru-RU" sz="1400" dirty="0"/>
              <a:t>, книги, </a:t>
            </a:r>
            <a:r>
              <a:rPr lang="ru-RU" sz="1400" dirty="0" err="1"/>
              <a:t>квіти</a:t>
            </a:r>
            <a:r>
              <a:rPr lang="ru-RU" sz="1400" dirty="0"/>
              <a:t>, </a:t>
            </a:r>
            <a:r>
              <a:rPr lang="ru-RU" sz="1400" dirty="0" err="1"/>
              <a:t>готельні</a:t>
            </a:r>
            <a:r>
              <a:rPr lang="ru-RU" sz="1400" dirty="0"/>
              <a:t> </a:t>
            </a:r>
            <a:r>
              <a:rPr lang="ru-RU" sz="1400" dirty="0" err="1"/>
              <a:t>номери</a:t>
            </a:r>
            <a:r>
              <a:rPr lang="ru-RU" sz="1400" dirty="0"/>
              <a:t> плюс </a:t>
            </a:r>
            <a:r>
              <a:rPr lang="ru-RU" sz="1400" dirty="0" err="1"/>
              <a:t>пов'язані</a:t>
            </a:r>
            <a:r>
              <a:rPr lang="ru-RU" sz="1400" dirty="0"/>
              <a:t> з </a:t>
            </a:r>
            <a:r>
              <a:rPr lang="ru-RU" sz="1400" dirty="0" err="1"/>
              <a:t>цим</a:t>
            </a:r>
            <a:r>
              <a:rPr lang="ru-RU" sz="1400" dirty="0"/>
              <a:t> </a:t>
            </a:r>
            <a:r>
              <a:rPr lang="ru-RU" sz="1400" dirty="0" err="1"/>
              <a:t>продажі</a:t>
            </a:r>
            <a:r>
              <a:rPr lang="ru-RU" sz="1400" dirty="0"/>
              <a:t> та маркетинг).</a:t>
            </a:r>
          </a:p>
          <a:p>
            <a:r>
              <a:rPr lang="uk-UA" sz="1400" dirty="0"/>
              <a:t>3. </a:t>
            </a:r>
            <a:r>
              <a:rPr lang="uk-UA" sz="1400" dirty="0" err="1"/>
              <a:t>ІТ-інтенсивні</a:t>
            </a:r>
            <a:r>
              <a:rPr lang="uk-UA" sz="1400" dirty="0"/>
              <a:t> послуги чи виробництво товарів: послуги, які критично залежать від ІТ для їх надання (наприклад, бухгалтерські послуги або складна інженерна конструкція), виробництво матеріальних товарів, у розробці яких ІТ має вирішальне значення (наприклад, точна обробка, яка використовує комп'ютеризовані чисельні системи управління або хімічні процеси, що контролюються комп'ютером).</a:t>
            </a:r>
            <a:endParaRPr lang="ru-RU" sz="1400" dirty="0"/>
          </a:p>
          <a:p>
            <a:r>
              <a:rPr lang="uk-UA" sz="1400" dirty="0"/>
              <a:t>4. Сегменти </a:t>
            </a:r>
            <a:r>
              <a:rPr lang="uk-UA" sz="1400" dirty="0" err="1"/>
              <a:t>ІТ-індустрії</a:t>
            </a:r>
            <a:r>
              <a:rPr lang="uk-UA" sz="1400" dirty="0"/>
              <a:t>, які підтримують ці три сегменти цифрової економіки: товари та послуги </a:t>
            </a:r>
            <a:r>
              <a:rPr lang="uk-UA" sz="1400" dirty="0" err="1"/>
              <a:t>ІТ-індустрії</a:t>
            </a:r>
            <a:r>
              <a:rPr lang="uk-UA" sz="1400" dirty="0"/>
              <a:t>, які найбільш безпосередньо підтримують вищезгадані три сегменти цифрової економіки, включають значну частину </a:t>
            </a:r>
            <a:r>
              <a:rPr lang="uk-UA" sz="1400" dirty="0" err="1"/>
              <a:t>підпромисловості</a:t>
            </a:r>
            <a:r>
              <a:rPr lang="uk-UA" sz="1400" dirty="0"/>
              <a:t> підключення до комп'ютерних мереж, виробництва ПК та ін. деякі </a:t>
            </a:r>
            <a:r>
              <a:rPr lang="uk-UA" sz="1400" dirty="0" err="1"/>
              <a:t>ІТ-консалтингові</a:t>
            </a:r>
            <a:r>
              <a:rPr lang="uk-UA" sz="1400" dirty="0"/>
              <a:t> фірми. </a:t>
            </a:r>
            <a:r>
              <a:rPr lang="ru-RU" sz="1400" dirty="0" err="1"/>
              <a:t>Ця</a:t>
            </a:r>
            <a:r>
              <a:rPr lang="ru-RU" sz="1400" dirty="0"/>
              <a:t> </a:t>
            </a:r>
            <a:r>
              <a:rPr lang="ru-RU" sz="1400" dirty="0" err="1"/>
              <a:t>сегментація</a:t>
            </a:r>
            <a:r>
              <a:rPr lang="ru-RU" sz="1400" dirty="0"/>
              <a:t> </a:t>
            </a:r>
            <a:r>
              <a:rPr lang="ru-RU" sz="1400" dirty="0" err="1"/>
              <a:t>включає</a:t>
            </a:r>
            <a:r>
              <a:rPr lang="ru-RU" sz="1400" dirty="0"/>
              <a:t> </a:t>
            </a:r>
            <a:r>
              <a:rPr lang="ru-RU" sz="1400" dirty="0" err="1"/>
              <a:t>одне</a:t>
            </a:r>
            <a:r>
              <a:rPr lang="ru-RU" sz="1400" dirty="0"/>
              <a:t> з </a:t>
            </a:r>
            <a:r>
              <a:rPr lang="ru-RU" sz="1400" dirty="0" err="1"/>
              <a:t>порівняно</a:t>
            </a:r>
            <a:r>
              <a:rPr lang="ru-RU" sz="1400" dirty="0"/>
              <a:t> </a:t>
            </a:r>
            <a:r>
              <a:rPr lang="ru-RU" sz="1400" dirty="0" err="1"/>
              <a:t>нечисленних</a:t>
            </a:r>
            <a:r>
              <a:rPr lang="ru-RU" sz="1400" dirty="0"/>
              <a:t> </a:t>
            </a:r>
            <a:r>
              <a:rPr lang="ru-RU" sz="1400" dirty="0" err="1"/>
              <a:t>явних</a:t>
            </a:r>
            <a:r>
              <a:rPr lang="ru-RU" sz="1400" dirty="0"/>
              <a:t> </a:t>
            </a:r>
            <a:r>
              <a:rPr lang="ru-RU" sz="1400" dirty="0" err="1"/>
              <a:t>визнань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виробництво</a:t>
            </a:r>
            <a:r>
              <a:rPr lang="ru-RU" sz="1400" dirty="0"/>
              <a:t> </a:t>
            </a:r>
            <a:r>
              <a:rPr lang="ru-RU" sz="1400" dirty="0" err="1"/>
              <a:t>товарів</a:t>
            </a:r>
            <a:r>
              <a:rPr lang="ru-RU" sz="1400" dirty="0"/>
              <a:t> та </a:t>
            </a:r>
            <a:r>
              <a:rPr lang="ru-RU" sz="1400" dirty="0" err="1"/>
              <a:t>послуг</a:t>
            </a:r>
            <a:r>
              <a:rPr lang="ru-RU" sz="1400" dirty="0"/>
              <a:t> ІКТ, </a:t>
            </a:r>
            <a:r>
              <a:rPr lang="ru-RU" sz="1400" dirty="0" err="1"/>
              <a:t>включаючи</a:t>
            </a:r>
            <a:r>
              <a:rPr lang="ru-RU" sz="1400" dirty="0"/>
              <a:t> </a:t>
            </a:r>
            <a:r>
              <a:rPr lang="ru-RU" sz="1400" dirty="0" err="1"/>
              <a:t>телекомунікації</a:t>
            </a:r>
            <a:r>
              <a:rPr lang="ru-RU" sz="1400" dirty="0"/>
              <a:t>, є </a:t>
            </a:r>
            <a:r>
              <a:rPr lang="ru-RU" sz="1400" dirty="0" err="1"/>
              <a:t>частиною</a:t>
            </a:r>
            <a:r>
              <a:rPr lang="ru-RU" sz="1400" dirty="0"/>
              <a:t> </a:t>
            </a:r>
            <a:r>
              <a:rPr lang="ru-RU" sz="1400" dirty="0" err="1"/>
              <a:t>цифрової</a:t>
            </a:r>
            <a:r>
              <a:rPr lang="ru-RU" sz="1400" dirty="0"/>
              <a:t> </a:t>
            </a:r>
            <a:r>
              <a:rPr lang="ru-RU" sz="1400" dirty="0" err="1"/>
              <a:t>економіки</a:t>
            </a:r>
            <a:r>
              <a:rPr lang="ru-RU" sz="1400" dirty="0"/>
              <a:t>.</a:t>
            </a:r>
          </a:p>
          <a:p>
            <a:endParaRPr 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7076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260648"/>
            <a:ext cx="8064895" cy="6264695"/>
          </a:xfrm>
        </p:spPr>
        <p:txBody>
          <a:bodyPr>
            <a:normAutofit/>
          </a:bodyPr>
          <a:lstStyle/>
          <a:p>
            <a:r>
              <a:rPr lang="uk-UA" sz="1400" dirty="0"/>
              <a:t>Станом на середину 2019 р. ключовими цифровими трендами (напрями розвитку цифрових технологій), якими визначатиметься розвиток цифрової економіки як в Україні, так і в цілому світі є:</a:t>
            </a:r>
            <a:endParaRPr lang="ru-RU" sz="1400" dirty="0"/>
          </a:p>
          <a:p>
            <a:r>
              <a:rPr lang="uk-UA" sz="1400" dirty="0"/>
              <a:t> − дані, які стають головним джерелом конкурентоспроможності;</a:t>
            </a:r>
            <a:endParaRPr lang="ru-RU" sz="1400" dirty="0"/>
          </a:p>
          <a:p>
            <a:r>
              <a:rPr lang="uk-UA" sz="1400" dirty="0"/>
              <a:t> − Інтернет речей (</a:t>
            </a:r>
            <a:r>
              <a:rPr lang="en-US" sz="1400" dirty="0"/>
              <a:t>Internet of things</a:t>
            </a:r>
            <a:r>
              <a:rPr lang="uk-UA" sz="1400" dirty="0"/>
              <a:t>, </a:t>
            </a:r>
            <a:r>
              <a:rPr lang="en-US" sz="1400" dirty="0" err="1"/>
              <a:t>IoT</a:t>
            </a:r>
            <a:r>
              <a:rPr lang="uk-UA" sz="1400" dirty="0"/>
              <a:t>);</a:t>
            </a:r>
            <a:endParaRPr lang="ru-RU" sz="1400" dirty="0"/>
          </a:p>
          <a:p>
            <a:r>
              <a:rPr lang="uk-UA" sz="1400" dirty="0"/>
              <a:t> − цифрові трансформації як окремих бізнесів, так і цілих секторів;</a:t>
            </a:r>
            <a:endParaRPr lang="ru-RU" sz="1400" dirty="0"/>
          </a:p>
          <a:p>
            <a:r>
              <a:rPr lang="uk-UA" sz="1400" dirty="0"/>
              <a:t> − економіка спільного користування (</a:t>
            </a:r>
            <a:r>
              <a:rPr lang="ru-RU" sz="1400" dirty="0" err="1"/>
              <a:t>sharing</a:t>
            </a:r>
            <a:r>
              <a:rPr lang="ru-RU" sz="1400" dirty="0"/>
              <a:t> </a:t>
            </a:r>
            <a:r>
              <a:rPr lang="ru-RU" sz="1400" dirty="0" err="1"/>
              <a:t>economy</a:t>
            </a:r>
            <a:r>
              <a:rPr lang="uk-UA" sz="1400" dirty="0"/>
              <a:t>);</a:t>
            </a:r>
            <a:endParaRPr lang="ru-RU" sz="1400" dirty="0"/>
          </a:p>
          <a:p>
            <a:r>
              <a:rPr lang="uk-UA" sz="1400" dirty="0"/>
              <a:t> − віртуалізація фізичних інфраструктурних </a:t>
            </a:r>
            <a:r>
              <a:rPr lang="ru-RU" sz="1400" dirty="0"/>
              <a:t>IT</a:t>
            </a:r>
            <a:r>
              <a:rPr lang="uk-UA" sz="1400" dirty="0" err="1"/>
              <a:t>‑систем</a:t>
            </a:r>
            <a:r>
              <a:rPr lang="uk-UA" sz="1400" dirty="0"/>
              <a:t>;</a:t>
            </a:r>
            <a:endParaRPr lang="ru-RU" sz="1400" dirty="0"/>
          </a:p>
          <a:p>
            <a:r>
              <a:rPr lang="uk-UA" sz="1400" dirty="0"/>
              <a:t> − штучний інтелект;</a:t>
            </a:r>
            <a:endParaRPr lang="ru-RU" sz="1400" dirty="0"/>
          </a:p>
          <a:p>
            <a:r>
              <a:rPr lang="uk-UA" sz="1400" dirty="0"/>
              <a:t> − цифрові платформи</a:t>
            </a:r>
            <a:r>
              <a:rPr lang="uk-UA" sz="1400" dirty="0" smtClean="0"/>
              <a:t>.</a:t>
            </a:r>
          </a:p>
          <a:p>
            <a:r>
              <a:rPr lang="uk-UA" sz="1400" dirty="0" smtClean="0"/>
              <a:t>Отже, ключові поняття ЦЕ: </a:t>
            </a:r>
            <a:r>
              <a:rPr lang="ru-RU" sz="1400" dirty="0" err="1"/>
              <a:t>цифровізація</a:t>
            </a:r>
            <a:r>
              <a:rPr lang="ru-RU" sz="1400" dirty="0"/>
              <a:t>, </a:t>
            </a:r>
            <a:r>
              <a:rPr lang="ru-RU" sz="1400" dirty="0" err="1"/>
              <a:t>цифрові</a:t>
            </a:r>
            <a:r>
              <a:rPr lang="ru-RU" sz="1400" dirty="0"/>
              <a:t> </a:t>
            </a:r>
            <a:r>
              <a:rPr lang="ru-RU" sz="1400" dirty="0" err="1"/>
              <a:t>технології</a:t>
            </a:r>
            <a:r>
              <a:rPr lang="ru-RU" sz="1400" dirty="0"/>
              <a:t>, </a:t>
            </a:r>
            <a:r>
              <a:rPr lang="ru-RU" sz="1400" dirty="0" err="1"/>
              <a:t>електронний</a:t>
            </a:r>
            <a:r>
              <a:rPr lang="ru-RU" sz="1400" dirty="0"/>
              <a:t> </a:t>
            </a:r>
            <a:r>
              <a:rPr lang="ru-RU" sz="1400" dirty="0" err="1"/>
              <a:t>бізнес</a:t>
            </a:r>
            <a:r>
              <a:rPr lang="ru-RU" sz="1400" dirty="0"/>
              <a:t>, </a:t>
            </a:r>
            <a:r>
              <a:rPr lang="ru-RU" sz="1400" dirty="0" err="1"/>
              <a:t>електронна</a:t>
            </a:r>
            <a:r>
              <a:rPr lang="ru-RU" sz="1400" dirty="0"/>
              <a:t> </a:t>
            </a:r>
            <a:r>
              <a:rPr lang="ru-RU" sz="1400" dirty="0" err="1"/>
              <a:t>комерція</a:t>
            </a:r>
            <a:r>
              <a:rPr lang="ru-RU" sz="1400" dirty="0"/>
              <a:t>, </a:t>
            </a:r>
            <a:r>
              <a:rPr lang="ru-RU" sz="1400" dirty="0" err="1"/>
              <a:t>цифрова</a:t>
            </a:r>
            <a:r>
              <a:rPr lang="ru-RU" sz="1400" dirty="0"/>
              <a:t> </a:t>
            </a:r>
            <a:r>
              <a:rPr lang="ru-RU" sz="1400" dirty="0" err="1"/>
              <a:t>інфраструктура</a:t>
            </a:r>
            <a:r>
              <a:rPr lang="ru-RU" sz="1400" dirty="0"/>
              <a:t>, </a:t>
            </a:r>
            <a:r>
              <a:rPr lang="ru-RU" sz="1400" dirty="0" err="1"/>
              <a:t>мережі</a:t>
            </a:r>
            <a:r>
              <a:rPr lang="ru-RU" sz="1400" dirty="0"/>
              <a:t>, </a:t>
            </a:r>
            <a:r>
              <a:rPr lang="ru-RU" sz="1400" dirty="0" err="1"/>
              <a:t>платформи</a:t>
            </a:r>
            <a:r>
              <a:rPr lang="ru-RU" sz="1400" dirty="0"/>
              <a:t>, </a:t>
            </a:r>
            <a:r>
              <a:rPr lang="ru-RU" sz="1400" dirty="0" err="1"/>
              <a:t>цифрові</a:t>
            </a:r>
            <a:r>
              <a:rPr lang="ru-RU" sz="1400" dirty="0"/>
              <a:t> </a:t>
            </a:r>
            <a:r>
              <a:rPr lang="ru-RU" sz="1400" dirty="0" err="1"/>
              <a:t>комунікації</a:t>
            </a:r>
            <a:r>
              <a:rPr lang="ru-RU" sz="1400" dirty="0"/>
              <a:t>, </a:t>
            </a:r>
            <a:r>
              <a:rPr lang="ru-RU" sz="1400" dirty="0" err="1"/>
              <a:t>блокчейн</a:t>
            </a:r>
            <a:r>
              <a:rPr lang="ru-RU" sz="1400" dirty="0"/>
              <a:t>, </a:t>
            </a:r>
            <a:r>
              <a:rPr lang="ru-RU" sz="1400" dirty="0" err="1"/>
              <a:t>цифровий</a:t>
            </a:r>
            <a:r>
              <a:rPr lang="ru-RU" sz="1400" dirty="0"/>
              <a:t> </a:t>
            </a:r>
            <a:r>
              <a:rPr lang="ru-RU" sz="1400" dirty="0" err="1"/>
              <a:t>розрив</a:t>
            </a:r>
            <a:r>
              <a:rPr lang="ru-RU" sz="1400" dirty="0"/>
              <a:t>, </a:t>
            </a:r>
            <a:r>
              <a:rPr lang="ru-RU" sz="1400" dirty="0" err="1"/>
              <a:t>Індустрія</a:t>
            </a:r>
            <a:r>
              <a:rPr lang="ru-RU" sz="1400" dirty="0"/>
              <a:t> </a:t>
            </a:r>
            <a:r>
              <a:rPr lang="ru-RU" sz="1400" dirty="0" smtClean="0"/>
              <a:t>4.0.</a:t>
            </a:r>
          </a:p>
          <a:p>
            <a:r>
              <a:rPr lang="ru-RU" sz="1400" dirty="0" err="1" smtClean="0"/>
              <a:t>Ознаки</a:t>
            </a:r>
            <a:r>
              <a:rPr lang="ru-RU" sz="1400" dirty="0" smtClean="0"/>
              <a:t> ЦЕ: </a:t>
            </a:r>
            <a:r>
              <a:rPr lang="ru-RU" sz="1400" dirty="0" err="1"/>
              <a:t>ц</a:t>
            </a:r>
            <a:r>
              <a:rPr lang="ru-RU" sz="1400" dirty="0" err="1" smtClean="0"/>
              <a:t>ифровізація</a:t>
            </a:r>
            <a:r>
              <a:rPr lang="ru-RU" sz="1400" dirty="0" smtClean="0"/>
              <a:t> </a:t>
            </a:r>
            <a:r>
              <a:rPr lang="ru-RU" sz="1400" dirty="0" err="1"/>
              <a:t>економіки</a:t>
            </a:r>
            <a:r>
              <a:rPr lang="ru-RU" sz="1400" dirty="0"/>
              <a:t>, </a:t>
            </a:r>
            <a:r>
              <a:rPr lang="ru-RU" sz="1400" dirty="0" err="1"/>
              <a:t>активне</a:t>
            </a:r>
            <a:r>
              <a:rPr lang="ru-RU" sz="1400" dirty="0"/>
              <a:t> </a:t>
            </a:r>
            <a:r>
              <a:rPr lang="ru-RU" sz="1400" dirty="0" err="1"/>
              <a:t>використання</a:t>
            </a:r>
            <a:r>
              <a:rPr lang="ru-RU" sz="1400" dirty="0"/>
              <a:t> </a:t>
            </a:r>
            <a:r>
              <a:rPr lang="ru-RU" sz="1400" dirty="0" err="1"/>
              <a:t>цифрових</a:t>
            </a:r>
            <a:r>
              <a:rPr lang="ru-RU" sz="1400" dirty="0"/>
              <a:t> </a:t>
            </a:r>
            <a:r>
              <a:rPr lang="ru-RU" sz="1400" dirty="0" err="1"/>
              <a:t>технологій</a:t>
            </a:r>
            <a:r>
              <a:rPr lang="ru-RU" sz="1400" dirty="0"/>
              <a:t>, мереж, платформ у </a:t>
            </a:r>
            <a:r>
              <a:rPr lang="ru-RU" sz="1400" dirty="0" err="1"/>
              <a:t>традиційних</a:t>
            </a:r>
            <a:r>
              <a:rPr lang="ru-RU" sz="1400" dirty="0"/>
              <a:t> і </a:t>
            </a:r>
            <a:r>
              <a:rPr lang="ru-RU" sz="1400" dirty="0" err="1"/>
              <a:t>нових</a:t>
            </a:r>
            <a:r>
              <a:rPr lang="ru-RU" sz="1400" dirty="0"/>
              <a:t> </a:t>
            </a:r>
            <a:r>
              <a:rPr lang="ru-RU" sz="1400" dirty="0" err="1"/>
              <a:t>високотехнологічних</a:t>
            </a:r>
            <a:r>
              <a:rPr lang="ru-RU" sz="1400" dirty="0"/>
              <a:t> </a:t>
            </a:r>
            <a:r>
              <a:rPr lang="ru-RU" sz="1400" dirty="0" err="1"/>
              <a:t>галузях</a:t>
            </a:r>
            <a:r>
              <a:rPr lang="ru-RU" sz="1400" dirty="0"/>
              <a:t> </a:t>
            </a:r>
            <a:r>
              <a:rPr lang="ru-RU" sz="1400" dirty="0" err="1"/>
              <a:t>економіки</a:t>
            </a:r>
            <a:r>
              <a:rPr lang="ru-RU" sz="1400" dirty="0"/>
              <a:t>, </a:t>
            </a:r>
            <a:r>
              <a:rPr lang="ru-RU" sz="1400" dirty="0" err="1"/>
              <a:t>суспільному</a:t>
            </a:r>
            <a:r>
              <a:rPr lang="ru-RU" sz="1400" dirty="0"/>
              <a:t> </a:t>
            </a:r>
            <a:r>
              <a:rPr lang="ru-RU" sz="1400" dirty="0" err="1"/>
              <a:t>житті</a:t>
            </a:r>
            <a:r>
              <a:rPr lang="ru-RU" sz="1400" dirty="0"/>
              <a:t> (</a:t>
            </a:r>
            <a:r>
              <a:rPr lang="ru-RU" sz="1400" dirty="0" err="1"/>
              <a:t>фінан-совій</a:t>
            </a:r>
            <a:r>
              <a:rPr lang="ru-RU" sz="1400" dirty="0"/>
              <a:t>, </a:t>
            </a:r>
            <a:r>
              <a:rPr lang="ru-RU" sz="1400" dirty="0" err="1"/>
              <a:t>освітній</a:t>
            </a:r>
            <a:r>
              <a:rPr lang="ru-RU" sz="1400" dirty="0"/>
              <a:t> сферах, </a:t>
            </a:r>
            <a:r>
              <a:rPr lang="ru-RU" sz="1400" dirty="0" err="1"/>
              <a:t>охороні</a:t>
            </a:r>
            <a:r>
              <a:rPr lang="ru-RU" sz="1400" dirty="0"/>
              <a:t> </a:t>
            </a:r>
            <a:r>
              <a:rPr lang="ru-RU" sz="1400" dirty="0" err="1"/>
              <a:t>здоров’я</a:t>
            </a:r>
            <a:r>
              <a:rPr lang="ru-RU" sz="1400" dirty="0"/>
              <a:t>, </a:t>
            </a:r>
            <a:r>
              <a:rPr lang="ru-RU" sz="1400" dirty="0" err="1"/>
              <a:t>сфері</a:t>
            </a:r>
            <a:r>
              <a:rPr lang="ru-RU" sz="1400" dirty="0"/>
              <a:t> </a:t>
            </a:r>
            <a:r>
              <a:rPr lang="ru-RU" sz="1400" dirty="0" err="1"/>
              <a:t>послуг</a:t>
            </a:r>
            <a:r>
              <a:rPr lang="ru-RU" sz="1400" dirty="0"/>
              <a:t>, </a:t>
            </a:r>
            <a:r>
              <a:rPr lang="ru-RU" sz="1400" dirty="0" err="1"/>
              <a:t>торгівлі</a:t>
            </a:r>
            <a:r>
              <a:rPr lang="ru-RU" sz="1400" dirty="0"/>
              <a:t>) та державному </a:t>
            </a:r>
            <a:r>
              <a:rPr lang="ru-RU" sz="1400" dirty="0" err="1"/>
              <a:t>управлінні</a:t>
            </a:r>
            <a:r>
              <a:rPr lang="ru-RU" sz="1400" dirty="0"/>
              <a:t>, </a:t>
            </a:r>
            <a:r>
              <a:rPr lang="ru-RU" sz="1400" dirty="0" err="1"/>
              <a:t>розвиток</a:t>
            </a:r>
            <a:r>
              <a:rPr lang="ru-RU" sz="1400" dirty="0"/>
              <a:t> </a:t>
            </a:r>
            <a:r>
              <a:rPr lang="ru-RU" sz="1400" dirty="0" err="1"/>
              <a:t>електронного</a:t>
            </a:r>
            <a:r>
              <a:rPr lang="ru-RU" sz="1400" dirty="0"/>
              <a:t> </a:t>
            </a:r>
            <a:r>
              <a:rPr lang="ru-RU" sz="1400" dirty="0" err="1"/>
              <a:t>бізнесу</a:t>
            </a:r>
            <a:r>
              <a:rPr lang="ru-RU" sz="1400" dirty="0"/>
              <a:t>, </a:t>
            </a:r>
            <a:r>
              <a:rPr lang="ru-RU" sz="1400" dirty="0" err="1"/>
              <a:t>динамічне</a:t>
            </a:r>
            <a:r>
              <a:rPr lang="ru-RU" sz="1400" dirty="0"/>
              <a:t> </a:t>
            </a:r>
            <a:r>
              <a:rPr lang="ru-RU" sz="1400" dirty="0" err="1"/>
              <a:t>зростання</a:t>
            </a:r>
            <a:r>
              <a:rPr lang="ru-RU" sz="1400" dirty="0"/>
              <a:t> </a:t>
            </a:r>
            <a:r>
              <a:rPr lang="ru-RU" sz="1400" dirty="0" err="1"/>
              <a:t>обсягів</a:t>
            </a:r>
            <a:r>
              <a:rPr lang="ru-RU" sz="1400" dirty="0"/>
              <a:t> </a:t>
            </a:r>
            <a:r>
              <a:rPr lang="ru-RU" sz="1400" dirty="0" err="1"/>
              <a:t>електронної</a:t>
            </a:r>
            <a:r>
              <a:rPr lang="ru-RU" sz="1400" dirty="0"/>
              <a:t> </a:t>
            </a:r>
            <a:r>
              <a:rPr lang="ru-RU" sz="1400" dirty="0" err="1"/>
              <a:t>комерції</a:t>
            </a:r>
            <a:r>
              <a:rPr lang="ru-RU" sz="1400" dirty="0"/>
              <a:t>. Основою </a:t>
            </a:r>
            <a:r>
              <a:rPr lang="ru-RU" sz="1400" dirty="0" err="1"/>
              <a:t>формування</a:t>
            </a:r>
            <a:r>
              <a:rPr lang="ru-RU" sz="1400" dirty="0"/>
              <a:t> </a:t>
            </a:r>
            <a:r>
              <a:rPr lang="ru-RU" sz="1400" dirty="0" err="1"/>
              <a:t>інформаційної</a:t>
            </a:r>
            <a:r>
              <a:rPr lang="ru-RU" sz="1400" dirty="0"/>
              <a:t> </a:t>
            </a:r>
            <a:r>
              <a:rPr lang="ru-RU" sz="1400" dirty="0" err="1"/>
              <a:t>економіки</a:t>
            </a:r>
            <a:r>
              <a:rPr lang="ru-RU" sz="1400" dirty="0"/>
              <a:t> є </a:t>
            </a:r>
            <a:r>
              <a:rPr lang="ru-RU" sz="1400" dirty="0" err="1"/>
              <a:t>цифрові</a:t>
            </a:r>
            <a:r>
              <a:rPr lang="ru-RU" sz="1400" dirty="0"/>
              <a:t> та </a:t>
            </a:r>
            <a:r>
              <a:rPr lang="ru-RU" sz="1400" dirty="0" err="1"/>
              <a:t>інформаційно-комунікаційні</a:t>
            </a:r>
            <a:r>
              <a:rPr lang="ru-RU" sz="1400" dirty="0"/>
              <a:t> </a:t>
            </a:r>
            <a:r>
              <a:rPr lang="ru-RU" sz="1400" dirty="0" err="1"/>
              <a:t>технології</a:t>
            </a:r>
            <a:r>
              <a:rPr lang="ru-RU" sz="1400" dirty="0"/>
              <a:t> </a:t>
            </a:r>
            <a:r>
              <a:rPr lang="ru-RU" sz="1400" dirty="0" err="1"/>
              <a:t>застосування</a:t>
            </a:r>
            <a:r>
              <a:rPr lang="ru-RU" sz="1400" dirty="0"/>
              <a:t> </a:t>
            </a:r>
            <a:r>
              <a:rPr lang="ru-RU" sz="1400" dirty="0" err="1"/>
              <a:t>яких</a:t>
            </a:r>
            <a:r>
              <a:rPr lang="ru-RU" sz="1400" dirty="0"/>
              <a:t> </a:t>
            </a:r>
            <a:r>
              <a:rPr lang="ru-RU" sz="1400" dirty="0" err="1"/>
              <a:t>змінює</a:t>
            </a:r>
            <a:r>
              <a:rPr lang="ru-RU" sz="1400" dirty="0"/>
              <a:t> </a:t>
            </a:r>
            <a:r>
              <a:rPr lang="ru-RU" sz="1400" dirty="0" err="1"/>
              <a:t>традиційну</a:t>
            </a:r>
            <a:r>
              <a:rPr lang="ru-RU" sz="1400" dirty="0"/>
              <a:t> </a:t>
            </a:r>
            <a:r>
              <a:rPr lang="ru-RU" sz="1400" dirty="0" err="1"/>
              <a:t>економіку</a:t>
            </a:r>
            <a:r>
              <a:rPr lang="ru-RU" sz="1400" dirty="0"/>
              <a:t> та </a:t>
            </a:r>
            <a:r>
              <a:rPr lang="ru-RU" sz="1400" dirty="0" err="1"/>
              <a:t>перетворює</a:t>
            </a:r>
            <a:r>
              <a:rPr lang="ru-RU" sz="1400" dirty="0"/>
              <a:t>, </a:t>
            </a:r>
            <a:r>
              <a:rPr lang="ru-RU" sz="1400" dirty="0" err="1"/>
              <a:t>трансформує</a:t>
            </a:r>
            <a:r>
              <a:rPr lang="ru-RU" sz="1400" dirty="0"/>
              <a:t> </a:t>
            </a:r>
            <a:r>
              <a:rPr lang="ru-RU" sz="1400" dirty="0" err="1"/>
              <a:t>її</a:t>
            </a:r>
            <a:r>
              <a:rPr lang="ru-RU" sz="1400" dirty="0"/>
              <a:t> </a:t>
            </a:r>
            <a:r>
              <a:rPr lang="ru-RU" sz="1400" dirty="0" err="1"/>
              <a:t>із</a:t>
            </a:r>
            <a:r>
              <a:rPr lang="ru-RU" sz="1400" dirty="0"/>
              <a:t> </a:t>
            </a:r>
            <a:r>
              <a:rPr lang="ru-RU" sz="1400" dirty="0" err="1"/>
              <a:t>економіки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споживає</a:t>
            </a:r>
            <a:r>
              <a:rPr lang="ru-RU" sz="1400" dirty="0"/>
              <a:t> </a:t>
            </a:r>
            <a:r>
              <a:rPr lang="ru-RU" sz="1400" dirty="0" err="1"/>
              <a:t>ресурси</a:t>
            </a:r>
            <a:r>
              <a:rPr lang="ru-RU" sz="1400" dirty="0"/>
              <a:t>, в </a:t>
            </a:r>
            <a:r>
              <a:rPr lang="ru-RU" sz="1400" dirty="0" err="1"/>
              <a:t>економіку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створює</a:t>
            </a:r>
            <a:r>
              <a:rPr lang="ru-RU" sz="1400" dirty="0"/>
              <a:t>, </a:t>
            </a:r>
            <a:r>
              <a:rPr lang="ru-RU" sz="1400" dirty="0" err="1"/>
              <a:t>генерує</a:t>
            </a:r>
            <a:r>
              <a:rPr lang="ru-RU" sz="1400" dirty="0"/>
              <a:t> </a:t>
            </a:r>
            <a:r>
              <a:rPr lang="ru-RU" sz="1400" dirty="0" err="1" smtClean="0"/>
              <a:t>ресурси</a:t>
            </a:r>
            <a:r>
              <a:rPr lang="ru-RU" sz="1400" dirty="0" smtClean="0"/>
              <a:t>.</a:t>
            </a:r>
            <a:endParaRPr lang="ru-RU" sz="1400" dirty="0"/>
          </a:p>
          <a:p>
            <a:endParaRPr 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44663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260648"/>
            <a:ext cx="8064895" cy="6264695"/>
          </a:xfrm>
        </p:spPr>
        <p:txBody>
          <a:bodyPr>
            <a:normAutofit/>
          </a:bodyPr>
          <a:lstStyle/>
          <a:p>
            <a:r>
              <a:rPr lang="uk-UA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Цілі: </a:t>
            </a:r>
            <a:r>
              <a:rPr lang="ru-RU" sz="1400" dirty="0" err="1"/>
              <a:t>ц</a:t>
            </a:r>
            <a:r>
              <a:rPr lang="ru-RU" sz="1400" dirty="0" err="1" smtClean="0"/>
              <a:t>ифрова</a:t>
            </a:r>
            <a:r>
              <a:rPr lang="ru-RU" sz="1400" dirty="0" smtClean="0"/>
              <a:t> </a:t>
            </a:r>
            <a:r>
              <a:rPr lang="ru-RU" sz="1400" dirty="0" err="1"/>
              <a:t>трансформація</a:t>
            </a:r>
            <a:r>
              <a:rPr lang="ru-RU" sz="1400" dirty="0"/>
              <a:t>, </a:t>
            </a:r>
            <a:r>
              <a:rPr lang="ru-RU" sz="1400" dirty="0" err="1"/>
              <a:t>цифровізація</a:t>
            </a:r>
            <a:r>
              <a:rPr lang="ru-RU" sz="1400" dirty="0"/>
              <a:t> </a:t>
            </a:r>
            <a:r>
              <a:rPr lang="ru-RU" sz="1400" dirty="0" err="1"/>
              <a:t>існуючих</a:t>
            </a:r>
            <a:r>
              <a:rPr lang="ru-RU" sz="1400" dirty="0"/>
              <a:t> </a:t>
            </a:r>
            <a:r>
              <a:rPr lang="ru-RU" sz="1400" dirty="0" err="1"/>
              <a:t>традиційних</a:t>
            </a:r>
            <a:r>
              <a:rPr lang="ru-RU" sz="1400" dirty="0"/>
              <a:t> </a:t>
            </a:r>
            <a:r>
              <a:rPr lang="ru-RU" sz="1400" dirty="0" err="1"/>
              <a:t>галузей</a:t>
            </a:r>
            <a:r>
              <a:rPr lang="ru-RU" sz="1400" dirty="0"/>
              <a:t> реального сектора </a:t>
            </a:r>
            <a:r>
              <a:rPr lang="ru-RU" sz="1400" dirty="0" err="1"/>
              <a:t>економіки</a:t>
            </a:r>
            <a:r>
              <a:rPr lang="ru-RU" sz="1400" dirty="0"/>
              <a:t>; </a:t>
            </a:r>
            <a:r>
              <a:rPr lang="ru-RU" sz="1400" dirty="0" err="1"/>
              <a:t>розвиток</a:t>
            </a:r>
            <a:r>
              <a:rPr lang="ru-RU" sz="1400" dirty="0"/>
              <a:t> </a:t>
            </a:r>
            <a:r>
              <a:rPr lang="ru-RU" sz="1400" dirty="0" err="1"/>
              <a:t>нових</a:t>
            </a:r>
            <a:r>
              <a:rPr lang="ru-RU" sz="1400" dirty="0"/>
              <a:t> </a:t>
            </a:r>
            <a:r>
              <a:rPr lang="ru-RU" sz="1400" dirty="0" err="1"/>
              <a:t>високотехнологічних</a:t>
            </a:r>
            <a:r>
              <a:rPr lang="ru-RU" sz="1400" dirty="0"/>
              <a:t> </a:t>
            </a:r>
            <a:r>
              <a:rPr lang="ru-RU" sz="1400" dirty="0" err="1"/>
              <a:t>галузей</a:t>
            </a:r>
            <a:r>
              <a:rPr lang="ru-RU" sz="1400" dirty="0"/>
              <a:t> </a:t>
            </a:r>
            <a:r>
              <a:rPr lang="ru-RU" sz="1400" dirty="0" err="1"/>
              <a:t>економіки</a:t>
            </a:r>
            <a:r>
              <a:rPr lang="ru-RU" sz="1400" dirty="0"/>
              <a:t>; </a:t>
            </a:r>
            <a:r>
              <a:rPr lang="ru-RU" sz="1400" dirty="0" err="1"/>
              <a:t>активне</a:t>
            </a:r>
            <a:r>
              <a:rPr lang="ru-RU" sz="1400" dirty="0"/>
              <a:t> </a:t>
            </a:r>
            <a:r>
              <a:rPr lang="ru-RU" sz="1400" dirty="0" err="1"/>
              <a:t>створення</a:t>
            </a:r>
            <a:r>
              <a:rPr lang="ru-RU" sz="1400" dirty="0"/>
              <a:t> та </a:t>
            </a:r>
            <a:r>
              <a:rPr lang="ru-RU" sz="1400" dirty="0" err="1"/>
              <a:t>впровадження</a:t>
            </a:r>
            <a:r>
              <a:rPr lang="ru-RU" sz="1400" dirty="0"/>
              <a:t> </a:t>
            </a:r>
            <a:r>
              <a:rPr lang="ru-RU" sz="1400" dirty="0" err="1"/>
              <a:t>нових</a:t>
            </a:r>
            <a:r>
              <a:rPr lang="ru-RU" sz="1400" dirty="0"/>
              <a:t> </a:t>
            </a:r>
            <a:r>
              <a:rPr lang="ru-RU" sz="1400" dirty="0" err="1"/>
              <a:t>наукових</a:t>
            </a:r>
            <a:r>
              <a:rPr lang="ru-RU" sz="1400" dirty="0"/>
              <a:t> </a:t>
            </a:r>
            <a:r>
              <a:rPr lang="ru-RU" sz="1400" dirty="0" err="1"/>
              <a:t>розробок</a:t>
            </a:r>
            <a:r>
              <a:rPr lang="ru-RU" sz="1400" dirty="0"/>
              <a:t>, НДДКР у </a:t>
            </a:r>
            <a:r>
              <a:rPr lang="ru-RU" sz="1400" dirty="0" err="1"/>
              <a:t>розвиток</a:t>
            </a:r>
            <a:r>
              <a:rPr lang="ru-RU" sz="1400" dirty="0"/>
              <a:t> </a:t>
            </a:r>
            <a:r>
              <a:rPr lang="ru-RU" sz="1400" dirty="0" err="1"/>
              <a:t>цифрових</a:t>
            </a:r>
            <a:r>
              <a:rPr lang="ru-RU" sz="1400" dirty="0"/>
              <a:t> </a:t>
            </a:r>
            <a:r>
              <a:rPr lang="ru-RU" sz="1400" dirty="0" err="1"/>
              <a:t>технологій</a:t>
            </a:r>
            <a:r>
              <a:rPr lang="ru-RU" sz="1400" dirty="0"/>
              <a:t>, ІТ-</a:t>
            </a:r>
            <a:r>
              <a:rPr lang="ru-RU" sz="1400" dirty="0" err="1"/>
              <a:t>технологій</a:t>
            </a:r>
            <a:r>
              <a:rPr lang="ru-RU" sz="1400" dirty="0"/>
              <a:t>; </a:t>
            </a:r>
            <a:r>
              <a:rPr lang="ru-RU" sz="1400" dirty="0" err="1"/>
              <a:t>розбудова</a:t>
            </a:r>
            <a:r>
              <a:rPr lang="ru-RU" sz="1400" dirty="0"/>
              <a:t> </a:t>
            </a:r>
            <a:r>
              <a:rPr lang="ru-RU" sz="1400" dirty="0" err="1"/>
              <a:t>електронно-комунікаційних</a:t>
            </a:r>
            <a:r>
              <a:rPr lang="ru-RU" sz="1400" dirty="0"/>
              <a:t> систем, </a:t>
            </a:r>
            <a:r>
              <a:rPr lang="ru-RU" sz="1400" dirty="0" err="1"/>
              <a:t>інфраструктури</a:t>
            </a:r>
            <a:r>
              <a:rPr lang="ru-RU" sz="1400" dirty="0"/>
              <a:t>; </a:t>
            </a:r>
            <a:r>
              <a:rPr lang="ru-RU" sz="1400" dirty="0" err="1"/>
              <a:t>налагоджен-ня</a:t>
            </a:r>
            <a:r>
              <a:rPr lang="ru-RU" sz="1400" dirty="0"/>
              <a:t> </a:t>
            </a:r>
            <a:r>
              <a:rPr lang="ru-RU" sz="1400" dirty="0" err="1"/>
              <a:t>електронно-комунікаційного</a:t>
            </a:r>
            <a:r>
              <a:rPr lang="ru-RU" sz="1400" dirty="0"/>
              <a:t> </a:t>
            </a:r>
            <a:r>
              <a:rPr lang="ru-RU" sz="1400" dirty="0" err="1"/>
              <a:t>обміну</a:t>
            </a:r>
            <a:r>
              <a:rPr lang="ru-RU" sz="1400" dirty="0"/>
              <a:t>; </a:t>
            </a:r>
            <a:r>
              <a:rPr lang="ru-RU" sz="1400" dirty="0" err="1"/>
              <a:t>цифровізація</a:t>
            </a:r>
            <a:r>
              <a:rPr lang="ru-RU" sz="1400" dirty="0"/>
              <a:t>, </a:t>
            </a:r>
            <a:r>
              <a:rPr lang="ru-RU" sz="1400" dirty="0" err="1"/>
              <a:t>технологізація</a:t>
            </a:r>
            <a:r>
              <a:rPr lang="ru-RU" sz="1400" dirty="0"/>
              <a:t> </a:t>
            </a:r>
            <a:r>
              <a:rPr lang="ru-RU" sz="1400" dirty="0" err="1"/>
              <a:t>інтелектуальної</a:t>
            </a:r>
            <a:r>
              <a:rPr lang="ru-RU" sz="1400" dirty="0"/>
              <a:t> </a:t>
            </a:r>
            <a:r>
              <a:rPr lang="ru-RU" sz="1400" dirty="0" err="1"/>
              <a:t>діяльності</a:t>
            </a:r>
            <a:r>
              <a:rPr lang="ru-RU" sz="1400" dirty="0"/>
              <a:t>; </a:t>
            </a:r>
            <a:r>
              <a:rPr lang="ru-RU" sz="1400" dirty="0" err="1"/>
              <a:t>якісні</a:t>
            </a:r>
            <a:r>
              <a:rPr lang="ru-RU" sz="1400" dirty="0"/>
              <a:t> </a:t>
            </a:r>
            <a:r>
              <a:rPr lang="ru-RU" sz="1400" dirty="0" err="1"/>
              <a:t>зміни</a:t>
            </a:r>
            <a:r>
              <a:rPr lang="ru-RU" sz="1400" dirty="0"/>
              <a:t> в сферах </a:t>
            </a:r>
            <a:r>
              <a:rPr lang="ru-RU" sz="1400" dirty="0" err="1"/>
              <a:t>обігу</a:t>
            </a:r>
            <a:r>
              <a:rPr lang="ru-RU" sz="1400" dirty="0"/>
              <a:t> та </a:t>
            </a:r>
            <a:r>
              <a:rPr lang="ru-RU" sz="1400" dirty="0" err="1" smtClean="0"/>
              <a:t>споживання</a:t>
            </a:r>
            <a:r>
              <a:rPr lang="ru-RU" sz="1400" dirty="0" smtClean="0"/>
              <a:t>.</a:t>
            </a:r>
          </a:p>
          <a:p>
            <a:r>
              <a:rPr lang="ru-RU" sz="1400" dirty="0" smtClean="0"/>
              <a:t>4.2. Структура </a:t>
            </a:r>
            <a:r>
              <a:rPr lang="ru-RU" sz="1400" dirty="0" err="1"/>
              <a:t>цифрової</a:t>
            </a:r>
            <a:r>
              <a:rPr lang="ru-RU" sz="1400" dirty="0"/>
              <a:t> </a:t>
            </a:r>
            <a:r>
              <a:rPr lang="ru-RU" sz="1400" dirty="0" err="1"/>
              <a:t>економіки</a:t>
            </a:r>
            <a:r>
              <a:rPr lang="ru-RU" sz="1400" dirty="0"/>
              <a:t> </a:t>
            </a:r>
            <a:r>
              <a:rPr lang="ru-RU" sz="1400" dirty="0" err="1"/>
              <a:t>складається</a:t>
            </a:r>
            <a:r>
              <a:rPr lang="ru-RU" sz="1400" dirty="0"/>
              <a:t> </a:t>
            </a:r>
            <a:r>
              <a:rPr lang="ru-RU" sz="1400" dirty="0" err="1"/>
              <a:t>із</a:t>
            </a:r>
            <a:r>
              <a:rPr lang="ru-RU" sz="1400" dirty="0"/>
              <a:t> </a:t>
            </a:r>
            <a:r>
              <a:rPr lang="ru-RU" sz="1400" dirty="0" err="1"/>
              <a:t>трьох</a:t>
            </a:r>
            <a:r>
              <a:rPr lang="ru-RU" sz="1400" dirty="0"/>
              <a:t> </a:t>
            </a:r>
            <a:r>
              <a:rPr lang="ru-RU" sz="1400" dirty="0" err="1"/>
              <a:t>основних</a:t>
            </a:r>
            <a:r>
              <a:rPr lang="ru-RU" sz="1400" dirty="0"/>
              <a:t> компонент: </a:t>
            </a:r>
            <a:r>
              <a:rPr lang="ru-RU" sz="1400" dirty="0" err="1"/>
              <a:t>інфраструктури</a:t>
            </a:r>
            <a:r>
              <a:rPr lang="ru-RU" sz="1400" dirty="0"/>
              <a:t> </a:t>
            </a:r>
            <a:r>
              <a:rPr lang="ru-RU" sz="1400" dirty="0" err="1"/>
              <a:t>електронного</a:t>
            </a:r>
            <a:r>
              <a:rPr lang="ru-RU" sz="1400" dirty="0"/>
              <a:t> </a:t>
            </a:r>
            <a:r>
              <a:rPr lang="ru-RU" sz="1400" dirty="0" err="1"/>
              <a:t>бізнесу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включає</a:t>
            </a:r>
            <a:r>
              <a:rPr lang="ru-RU" sz="1400" dirty="0"/>
              <a:t> </a:t>
            </a:r>
            <a:r>
              <a:rPr lang="ru-RU" sz="1400" dirty="0" err="1"/>
              <a:t>обладнан-ня</a:t>
            </a:r>
            <a:r>
              <a:rPr lang="ru-RU" sz="1400" dirty="0"/>
              <a:t>, </a:t>
            </a:r>
            <a:r>
              <a:rPr lang="ru-RU" sz="1400" dirty="0" err="1"/>
              <a:t>мережі</a:t>
            </a:r>
            <a:r>
              <a:rPr lang="ru-RU" sz="1400" dirty="0"/>
              <a:t>, </a:t>
            </a:r>
            <a:r>
              <a:rPr lang="ru-RU" sz="1400" dirty="0" err="1"/>
              <a:t>програмне</a:t>
            </a:r>
            <a:r>
              <a:rPr lang="ru-RU" sz="1400" dirty="0"/>
              <a:t> </a:t>
            </a:r>
            <a:r>
              <a:rPr lang="ru-RU" sz="1400" dirty="0" err="1"/>
              <a:t>забезпечення</a:t>
            </a:r>
            <a:r>
              <a:rPr lang="ru-RU" sz="1400" dirty="0"/>
              <a:t>, </a:t>
            </a:r>
            <a:r>
              <a:rPr lang="ru-RU" sz="1400" dirty="0" err="1"/>
              <a:t>комунікації</a:t>
            </a:r>
            <a:r>
              <a:rPr lang="ru-RU" sz="1400" dirty="0"/>
              <a:t> та </a:t>
            </a:r>
            <a:r>
              <a:rPr lang="ru-RU" sz="1400" dirty="0" err="1"/>
              <a:t>ін</a:t>
            </a:r>
            <a:r>
              <a:rPr lang="ru-RU" sz="1400" dirty="0"/>
              <a:t>.; </a:t>
            </a:r>
            <a:r>
              <a:rPr lang="ru-RU" sz="1400" dirty="0" err="1"/>
              <a:t>електронного</a:t>
            </a:r>
            <a:r>
              <a:rPr lang="ru-RU" sz="1400" dirty="0"/>
              <a:t> </a:t>
            </a:r>
            <a:r>
              <a:rPr lang="ru-RU" sz="1400" dirty="0" err="1"/>
              <a:t>бізнесу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полягає</a:t>
            </a:r>
            <a:r>
              <a:rPr lang="ru-RU" sz="1400" dirty="0"/>
              <a:t> в </a:t>
            </a:r>
            <a:r>
              <a:rPr lang="ru-RU" sz="1400" dirty="0" err="1"/>
              <a:t>здійсненні</a:t>
            </a:r>
            <a:r>
              <a:rPr lang="ru-RU" sz="1400" dirty="0"/>
              <a:t> </a:t>
            </a:r>
            <a:r>
              <a:rPr lang="ru-RU" sz="1400" dirty="0" err="1"/>
              <a:t>основних</a:t>
            </a:r>
            <a:r>
              <a:rPr lang="ru-RU" sz="1400" dirty="0"/>
              <a:t> </a:t>
            </a:r>
            <a:r>
              <a:rPr lang="ru-RU" sz="1400" dirty="0" err="1"/>
              <a:t>бізнес-процесів</a:t>
            </a:r>
            <a:r>
              <a:rPr lang="ru-RU" sz="1400" dirty="0"/>
              <a:t> </a:t>
            </a:r>
            <a:r>
              <a:rPr lang="ru-RU" sz="1400" dirty="0" err="1"/>
              <a:t>із</a:t>
            </a:r>
            <a:r>
              <a:rPr lang="ru-RU" sz="1400" dirty="0"/>
              <a:t> </a:t>
            </a:r>
            <a:r>
              <a:rPr lang="ru-RU" sz="1400" dirty="0" err="1"/>
              <a:t>застосуванням</a:t>
            </a:r>
            <a:r>
              <a:rPr lang="ru-RU" sz="1400" dirty="0"/>
              <a:t> </a:t>
            </a:r>
            <a:r>
              <a:rPr lang="ru-RU" sz="1400" dirty="0" err="1"/>
              <a:t>мережі</a:t>
            </a:r>
            <a:r>
              <a:rPr lang="ru-RU" sz="1400" dirty="0"/>
              <a:t> </a:t>
            </a:r>
            <a:r>
              <a:rPr lang="ru-RU" sz="1400" dirty="0" err="1"/>
              <a:t>Інтернет</a:t>
            </a:r>
            <a:r>
              <a:rPr lang="ru-RU" sz="1400" dirty="0"/>
              <a:t>; </a:t>
            </a:r>
            <a:r>
              <a:rPr lang="ru-RU" sz="1400" dirty="0" err="1"/>
              <a:t>електронної</a:t>
            </a:r>
            <a:r>
              <a:rPr lang="ru-RU" sz="1400" dirty="0"/>
              <a:t> </a:t>
            </a:r>
            <a:r>
              <a:rPr lang="ru-RU" sz="1400" dirty="0" err="1"/>
              <a:t>комерції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забезпечує</a:t>
            </a:r>
            <a:r>
              <a:rPr lang="ru-RU" sz="1400" dirty="0"/>
              <a:t> </a:t>
            </a:r>
            <a:r>
              <a:rPr lang="ru-RU" sz="1400" dirty="0" err="1"/>
              <a:t>реалі-зацію</a:t>
            </a:r>
            <a:r>
              <a:rPr lang="ru-RU" sz="1400" dirty="0"/>
              <a:t> </a:t>
            </a:r>
            <a:r>
              <a:rPr lang="ru-RU" sz="1400" dirty="0" err="1"/>
              <a:t>товарів</a:t>
            </a:r>
            <a:r>
              <a:rPr lang="ru-RU" sz="1400" dirty="0"/>
              <a:t> та </a:t>
            </a:r>
            <a:r>
              <a:rPr lang="ru-RU" sz="1400" dirty="0" err="1"/>
              <a:t>послуг</a:t>
            </a:r>
            <a:r>
              <a:rPr lang="ru-RU" sz="1400" dirty="0"/>
              <a:t> </a:t>
            </a:r>
            <a:r>
              <a:rPr lang="ru-RU" sz="1400" dirty="0" err="1"/>
              <a:t>із</a:t>
            </a:r>
            <a:r>
              <a:rPr lang="ru-RU" sz="1400" dirty="0"/>
              <a:t> </a:t>
            </a:r>
            <a:r>
              <a:rPr lang="ru-RU" sz="1400" dirty="0" err="1"/>
              <a:t>застосуванням</a:t>
            </a:r>
            <a:r>
              <a:rPr lang="ru-RU" sz="1400" dirty="0"/>
              <a:t> </a:t>
            </a:r>
            <a:r>
              <a:rPr lang="ru-RU" sz="1400" dirty="0" err="1"/>
              <a:t>мережі</a:t>
            </a:r>
            <a:r>
              <a:rPr lang="ru-RU" sz="1400" dirty="0"/>
              <a:t> </a:t>
            </a:r>
            <a:r>
              <a:rPr lang="ru-RU" sz="1400" dirty="0" err="1"/>
              <a:t>Ін-тернет</a:t>
            </a:r>
            <a:r>
              <a:rPr lang="ru-RU" sz="1400" dirty="0"/>
              <a:t>. </a:t>
            </a:r>
            <a:r>
              <a:rPr lang="ru-RU" sz="1400" dirty="0" err="1"/>
              <a:t>Розбудова</a:t>
            </a:r>
            <a:r>
              <a:rPr lang="ru-RU" sz="1400" dirty="0"/>
              <a:t> та </a:t>
            </a:r>
            <a:r>
              <a:rPr lang="ru-RU" sz="1400" dirty="0" err="1"/>
              <a:t>збалансованість</a:t>
            </a:r>
            <a:r>
              <a:rPr lang="ru-RU" sz="1400" dirty="0"/>
              <a:t> </a:t>
            </a:r>
            <a:r>
              <a:rPr lang="ru-RU" sz="1400" dirty="0" err="1"/>
              <a:t>основних</a:t>
            </a:r>
            <a:r>
              <a:rPr lang="ru-RU" sz="1400" dirty="0"/>
              <a:t> </a:t>
            </a:r>
            <a:r>
              <a:rPr lang="ru-RU" sz="1400" dirty="0" smtClean="0"/>
              <a:t>компонент </a:t>
            </a:r>
            <a:r>
              <a:rPr lang="ru-RU" sz="1400" dirty="0" err="1"/>
              <a:t>структури</a:t>
            </a:r>
            <a:r>
              <a:rPr lang="ru-RU" sz="1400" dirty="0"/>
              <a:t> сектора </a:t>
            </a:r>
            <a:r>
              <a:rPr lang="ru-RU" sz="1400" dirty="0" err="1"/>
              <a:t>цифрової</a:t>
            </a:r>
            <a:r>
              <a:rPr lang="ru-RU" sz="1400" dirty="0"/>
              <a:t> </a:t>
            </a:r>
            <a:r>
              <a:rPr lang="ru-RU" sz="1400" dirty="0" err="1"/>
              <a:t>економіки</a:t>
            </a:r>
            <a:r>
              <a:rPr lang="ru-RU" sz="1400" dirty="0"/>
              <a:t>, таких як: </a:t>
            </a:r>
            <a:r>
              <a:rPr lang="ru-RU" sz="1400" dirty="0" err="1"/>
              <a:t>інфраструктура</a:t>
            </a:r>
            <a:r>
              <a:rPr lang="ru-RU" sz="1400" dirty="0"/>
              <a:t> мереж, </a:t>
            </a:r>
            <a:r>
              <a:rPr lang="ru-RU" sz="1400" dirty="0" err="1"/>
              <a:t>системи</a:t>
            </a:r>
            <a:r>
              <a:rPr lang="ru-RU" sz="1400" dirty="0"/>
              <a:t>, </a:t>
            </a:r>
            <a:r>
              <a:rPr lang="ru-RU" sz="1400" dirty="0" err="1"/>
              <a:t>технічні</a:t>
            </a:r>
            <a:r>
              <a:rPr lang="ru-RU" sz="1400" dirty="0"/>
              <a:t>, </a:t>
            </a:r>
            <a:r>
              <a:rPr lang="ru-RU" sz="1400" dirty="0" err="1" smtClean="0"/>
              <a:t>технологічні</a:t>
            </a:r>
            <a:r>
              <a:rPr lang="ru-RU" sz="1400" dirty="0" smtClean="0"/>
              <a:t> </a:t>
            </a:r>
            <a:r>
              <a:rPr lang="ru-RU" sz="1400" dirty="0"/>
              <a:t>та </a:t>
            </a:r>
            <a:r>
              <a:rPr lang="ru-RU" sz="1400" dirty="0" err="1"/>
              <a:t>програмні</a:t>
            </a:r>
            <a:r>
              <a:rPr lang="ru-RU" sz="1400" dirty="0"/>
              <a:t> </a:t>
            </a:r>
            <a:r>
              <a:rPr lang="ru-RU" sz="1400" dirty="0" err="1"/>
              <a:t>засоби</a:t>
            </a:r>
            <a:r>
              <a:rPr lang="ru-RU" sz="1400" dirty="0"/>
              <a:t>, </a:t>
            </a:r>
            <a:r>
              <a:rPr lang="ru-RU" sz="1400" dirty="0" err="1"/>
              <a:t>дозволяє</a:t>
            </a:r>
            <a:r>
              <a:rPr lang="ru-RU" sz="1400" dirty="0"/>
              <a:t> </a:t>
            </a:r>
            <a:r>
              <a:rPr lang="ru-RU" sz="1400" dirty="0" err="1"/>
              <a:t>забезпечувати</a:t>
            </a:r>
            <a:r>
              <a:rPr lang="ru-RU" sz="1400" dirty="0"/>
              <a:t> </a:t>
            </a:r>
            <a:r>
              <a:rPr lang="ru-RU" sz="1400" dirty="0" err="1"/>
              <a:t>активне</a:t>
            </a:r>
            <a:r>
              <a:rPr lang="ru-RU" sz="1400" dirty="0"/>
              <a:t> </a:t>
            </a:r>
            <a:r>
              <a:rPr lang="ru-RU" sz="1400" dirty="0" err="1"/>
              <a:t>впровадження</a:t>
            </a:r>
            <a:r>
              <a:rPr lang="ru-RU" sz="1400" dirty="0"/>
              <a:t> </a:t>
            </a:r>
            <a:r>
              <a:rPr lang="ru-RU" sz="1400" dirty="0" err="1"/>
              <a:t>бізнес-процесів</a:t>
            </a:r>
            <a:r>
              <a:rPr lang="ru-RU" sz="1400" dirty="0"/>
              <a:t> та </a:t>
            </a:r>
            <a:r>
              <a:rPr lang="ru-RU" sz="1400" dirty="0" err="1"/>
              <a:t>здійсню-вати</a:t>
            </a:r>
            <a:r>
              <a:rPr lang="ru-RU" sz="1400" dirty="0"/>
              <a:t> </a:t>
            </a:r>
            <a:r>
              <a:rPr lang="ru-RU" sz="1400" dirty="0" err="1"/>
              <a:t>управління</a:t>
            </a:r>
            <a:r>
              <a:rPr lang="ru-RU" sz="1400" dirty="0"/>
              <a:t> </a:t>
            </a:r>
            <a:r>
              <a:rPr lang="ru-RU" sz="1400" dirty="0" err="1"/>
              <a:t>виробничими</a:t>
            </a:r>
            <a:r>
              <a:rPr lang="ru-RU" sz="1400" dirty="0"/>
              <a:t>, </a:t>
            </a:r>
            <a:r>
              <a:rPr lang="ru-RU" sz="1400" dirty="0" err="1"/>
              <a:t>маркетинговими</a:t>
            </a:r>
            <a:r>
              <a:rPr lang="ru-RU" sz="1400" dirty="0"/>
              <a:t>, </a:t>
            </a:r>
            <a:r>
              <a:rPr lang="ru-RU" sz="1400" dirty="0" err="1"/>
              <a:t>фі-нансовими</a:t>
            </a:r>
            <a:r>
              <a:rPr lang="ru-RU" sz="1400" dirty="0"/>
              <a:t> та </a:t>
            </a:r>
            <a:r>
              <a:rPr lang="ru-RU" sz="1400" dirty="0" err="1"/>
              <a:t>іншими</a:t>
            </a:r>
            <a:r>
              <a:rPr lang="ru-RU" sz="1400" dirty="0"/>
              <a:t> </a:t>
            </a:r>
            <a:r>
              <a:rPr lang="ru-RU" sz="1400" dirty="0" err="1"/>
              <a:t>процесами</a:t>
            </a:r>
            <a:r>
              <a:rPr lang="ru-RU" sz="1400" dirty="0"/>
              <a:t> </a:t>
            </a:r>
            <a:r>
              <a:rPr lang="ru-RU" sz="1400" dirty="0" err="1"/>
              <a:t>із</a:t>
            </a:r>
            <a:r>
              <a:rPr lang="ru-RU" sz="1400" dirty="0"/>
              <a:t> </a:t>
            </a:r>
            <a:r>
              <a:rPr lang="ru-RU" sz="1400" dirty="0" err="1"/>
              <a:t>застосуванням</a:t>
            </a:r>
            <a:r>
              <a:rPr lang="ru-RU" sz="1400" dirty="0"/>
              <a:t> </a:t>
            </a:r>
            <a:r>
              <a:rPr lang="ru-RU" sz="1400" dirty="0" err="1"/>
              <a:t>цифрових</a:t>
            </a:r>
            <a:r>
              <a:rPr lang="ru-RU" sz="1400" dirty="0"/>
              <a:t> </a:t>
            </a:r>
            <a:r>
              <a:rPr lang="ru-RU" sz="1400" dirty="0" err="1"/>
              <a:t>технологій</a:t>
            </a:r>
            <a:r>
              <a:rPr lang="ru-RU" sz="1400" dirty="0"/>
              <a:t>; </a:t>
            </a:r>
            <a:r>
              <a:rPr lang="ru-RU" sz="1400" dirty="0" err="1"/>
              <a:t>прискорювати</a:t>
            </a:r>
            <a:r>
              <a:rPr lang="ru-RU" sz="1400" dirty="0"/>
              <a:t> та </a:t>
            </a:r>
            <a:r>
              <a:rPr lang="ru-RU" sz="1400" dirty="0" err="1"/>
              <a:t>оптимізувати</a:t>
            </a:r>
            <a:r>
              <a:rPr lang="ru-RU" sz="1400" dirty="0"/>
              <a:t>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їх</a:t>
            </a:r>
            <a:r>
              <a:rPr lang="ru-RU" sz="1400" dirty="0"/>
              <a:t> </a:t>
            </a:r>
            <a:r>
              <a:rPr lang="ru-RU" sz="1400" dirty="0" err="1"/>
              <a:t>впровадження</a:t>
            </a:r>
            <a:r>
              <a:rPr lang="ru-RU" sz="1400" dirty="0"/>
              <a:t> та </a:t>
            </a:r>
            <a:r>
              <a:rPr lang="ru-RU" sz="1400" dirty="0" err="1"/>
              <a:t>значною</a:t>
            </a:r>
            <a:r>
              <a:rPr lang="ru-RU" sz="1400" dirty="0"/>
              <a:t> </a:t>
            </a:r>
            <a:r>
              <a:rPr lang="ru-RU" sz="1400" dirty="0" err="1"/>
              <a:t>мірою</a:t>
            </a:r>
            <a:r>
              <a:rPr lang="ru-RU" sz="1400" dirty="0"/>
              <a:t> </a:t>
            </a:r>
            <a:r>
              <a:rPr lang="ru-RU" sz="1400" dirty="0" err="1"/>
              <a:t>підвищувати</a:t>
            </a:r>
            <a:r>
              <a:rPr lang="ru-RU" sz="1400" dirty="0"/>
              <a:t> </a:t>
            </a:r>
            <a:r>
              <a:rPr lang="ru-RU" sz="1400" dirty="0" err="1"/>
              <a:t>їх</a:t>
            </a:r>
            <a:r>
              <a:rPr lang="ru-RU" sz="1400" dirty="0"/>
              <a:t> </a:t>
            </a:r>
            <a:r>
              <a:rPr lang="ru-RU" sz="1400" dirty="0" err="1"/>
              <a:t>ефективність</a:t>
            </a:r>
            <a:r>
              <a:rPr lang="ru-RU" sz="1400" dirty="0"/>
              <a:t> та </a:t>
            </a:r>
            <a:r>
              <a:rPr lang="ru-RU" sz="1400" dirty="0" err="1"/>
              <a:t>продуктивність</a:t>
            </a:r>
            <a:r>
              <a:rPr lang="ru-RU" sz="1400" dirty="0"/>
              <a:t>, </a:t>
            </a:r>
            <a:r>
              <a:rPr lang="ru-RU" sz="1400" dirty="0" err="1"/>
              <a:t>нарощувати</a:t>
            </a:r>
            <a:r>
              <a:rPr lang="ru-RU" sz="1400" dirty="0"/>
              <a:t> </a:t>
            </a:r>
            <a:r>
              <a:rPr lang="ru-RU" sz="1400" dirty="0" err="1"/>
              <a:t>частку</a:t>
            </a:r>
            <a:r>
              <a:rPr lang="ru-RU" sz="1400" dirty="0"/>
              <a:t> </a:t>
            </a:r>
            <a:r>
              <a:rPr lang="ru-RU" sz="1400" dirty="0" err="1"/>
              <a:t>високотехнологічного</a:t>
            </a:r>
            <a:r>
              <a:rPr lang="ru-RU" sz="1400" dirty="0"/>
              <a:t> </a:t>
            </a:r>
            <a:r>
              <a:rPr lang="ru-RU" sz="1400" dirty="0" err="1"/>
              <a:t>виробництва</a:t>
            </a:r>
            <a:r>
              <a:rPr lang="ru-RU" sz="1400" dirty="0"/>
              <a:t> в </a:t>
            </a:r>
            <a:r>
              <a:rPr lang="ru-RU" sz="1400" dirty="0" err="1"/>
              <a:t>структурі</a:t>
            </a:r>
            <a:r>
              <a:rPr lang="ru-RU" sz="1400" dirty="0"/>
              <a:t> ВВП </a:t>
            </a:r>
            <a:r>
              <a:rPr lang="ru-RU" sz="1400" dirty="0" err="1"/>
              <a:t>країни</a:t>
            </a:r>
            <a:r>
              <a:rPr lang="ru-RU" sz="1400" dirty="0"/>
              <a:t>. </a:t>
            </a:r>
            <a:endParaRPr lang="ru-RU" sz="1400" dirty="0" smtClean="0"/>
          </a:p>
          <a:p>
            <a:r>
              <a:rPr lang="ru-RU" sz="1400" dirty="0" err="1"/>
              <a:t>Водночас</a:t>
            </a:r>
            <a:r>
              <a:rPr lang="ru-RU" sz="1400" dirty="0"/>
              <a:t> </a:t>
            </a:r>
            <a:r>
              <a:rPr lang="ru-RU" sz="1400" dirty="0" err="1"/>
              <a:t>формування</a:t>
            </a:r>
            <a:r>
              <a:rPr lang="ru-RU" sz="1400" dirty="0"/>
              <a:t> та </a:t>
            </a:r>
            <a:r>
              <a:rPr lang="ru-RU" sz="1400" dirty="0" err="1"/>
              <a:t>функціонування</a:t>
            </a:r>
            <a:r>
              <a:rPr lang="ru-RU" sz="1400" dirty="0"/>
              <a:t> </a:t>
            </a:r>
            <a:r>
              <a:rPr lang="ru-RU" sz="1400" dirty="0" err="1"/>
              <a:t>цифрової</a:t>
            </a:r>
            <a:r>
              <a:rPr lang="ru-RU" sz="1400" dirty="0"/>
              <a:t> </a:t>
            </a:r>
            <a:r>
              <a:rPr lang="ru-RU" sz="1400" dirty="0" err="1"/>
              <a:t>інфраструктури</a:t>
            </a:r>
            <a:r>
              <a:rPr lang="ru-RU" sz="1400" dirty="0"/>
              <a:t> та </a:t>
            </a:r>
            <a:r>
              <a:rPr lang="ru-RU" sz="1400" dirty="0" err="1"/>
              <a:t>впровадження</a:t>
            </a:r>
            <a:r>
              <a:rPr lang="ru-RU" sz="1400" dirty="0"/>
              <a:t> </a:t>
            </a:r>
            <a:r>
              <a:rPr lang="ru-RU" sz="1400" dirty="0" err="1"/>
              <a:t>електро-нного</a:t>
            </a:r>
            <a:r>
              <a:rPr lang="ru-RU" sz="1400" dirty="0"/>
              <a:t> </a:t>
            </a:r>
            <a:r>
              <a:rPr lang="ru-RU" sz="1400" dirty="0" err="1"/>
              <a:t>бізнесу</a:t>
            </a:r>
            <a:r>
              <a:rPr lang="ru-RU" sz="1400" dirty="0"/>
              <a:t> </a:t>
            </a:r>
            <a:r>
              <a:rPr lang="ru-RU" sz="1400" dirty="0" err="1"/>
              <a:t>приведе</a:t>
            </a:r>
            <a:r>
              <a:rPr lang="ru-RU" sz="1400" dirty="0"/>
              <a:t> до </a:t>
            </a:r>
            <a:r>
              <a:rPr lang="ru-RU" sz="1400" dirty="0" err="1"/>
              <a:t>зростання</a:t>
            </a:r>
            <a:r>
              <a:rPr lang="ru-RU" sz="1400" dirty="0"/>
              <a:t> </a:t>
            </a:r>
            <a:r>
              <a:rPr lang="ru-RU" sz="1400" dirty="0" err="1"/>
              <a:t>обсягів</a:t>
            </a:r>
            <a:r>
              <a:rPr lang="ru-RU" sz="1400" dirty="0"/>
              <a:t> </a:t>
            </a:r>
            <a:r>
              <a:rPr lang="ru-RU" sz="1400" dirty="0" err="1"/>
              <a:t>викорис-тання</a:t>
            </a:r>
            <a:r>
              <a:rPr lang="ru-RU" sz="1400" dirty="0"/>
              <a:t> </a:t>
            </a:r>
            <a:r>
              <a:rPr lang="ru-RU" sz="1400" dirty="0" err="1"/>
              <a:t>електронної</a:t>
            </a:r>
            <a:r>
              <a:rPr lang="ru-RU" sz="1400" dirty="0"/>
              <a:t> </a:t>
            </a:r>
            <a:r>
              <a:rPr lang="ru-RU" sz="1400" dirty="0" err="1"/>
              <a:t>комерції</a:t>
            </a:r>
            <a:r>
              <a:rPr lang="ru-RU" sz="1400" dirty="0"/>
              <a:t> та, </a:t>
            </a:r>
            <a:r>
              <a:rPr lang="ru-RU" sz="1400" dirty="0" err="1"/>
              <a:t>відповідно</a:t>
            </a:r>
            <a:r>
              <a:rPr lang="ru-RU" sz="1400" dirty="0"/>
              <a:t>, до </a:t>
            </a:r>
            <a:r>
              <a:rPr lang="ru-RU" sz="1400" dirty="0" err="1"/>
              <a:t>зрос-тання</a:t>
            </a:r>
            <a:r>
              <a:rPr lang="ru-RU" sz="1400" dirty="0"/>
              <a:t> </a:t>
            </a:r>
            <a:r>
              <a:rPr lang="ru-RU" sz="1400" dirty="0" err="1"/>
              <a:t>економічної</a:t>
            </a:r>
            <a:r>
              <a:rPr lang="ru-RU" sz="1400" dirty="0"/>
              <a:t> </a:t>
            </a:r>
            <a:r>
              <a:rPr lang="ru-RU" sz="1400" dirty="0" err="1"/>
              <a:t>ринкової</a:t>
            </a:r>
            <a:r>
              <a:rPr lang="ru-RU" sz="1400" dirty="0"/>
              <a:t> </a:t>
            </a:r>
            <a:r>
              <a:rPr lang="ru-RU" sz="1400" dirty="0" err="1"/>
              <a:t>активності</a:t>
            </a:r>
            <a:r>
              <a:rPr lang="ru-RU" sz="1400" dirty="0"/>
              <a:t> як </a:t>
            </a:r>
            <a:r>
              <a:rPr lang="ru-RU" sz="1400" dirty="0" err="1"/>
              <a:t>виробни-ків</a:t>
            </a:r>
            <a:r>
              <a:rPr lang="ru-RU" sz="1400" dirty="0"/>
              <a:t>, </a:t>
            </a:r>
            <a:r>
              <a:rPr lang="ru-RU" sz="1400" dirty="0" err="1"/>
              <a:t>суб’єктів</a:t>
            </a:r>
            <a:r>
              <a:rPr lang="ru-RU" sz="1400" dirty="0"/>
              <a:t> </a:t>
            </a:r>
            <a:r>
              <a:rPr lang="ru-RU" sz="1400" dirty="0" err="1"/>
              <a:t>ринкових</a:t>
            </a:r>
            <a:r>
              <a:rPr lang="ru-RU" sz="1400" dirty="0"/>
              <a:t> </a:t>
            </a:r>
            <a:r>
              <a:rPr lang="ru-RU" sz="1400" dirty="0" err="1"/>
              <a:t>відносин</a:t>
            </a:r>
            <a:r>
              <a:rPr lang="ru-RU" sz="1400" dirty="0"/>
              <a:t>, так і </a:t>
            </a:r>
            <a:r>
              <a:rPr lang="ru-RU" sz="1400" dirty="0" err="1"/>
              <a:t>покупців</a:t>
            </a:r>
            <a:r>
              <a:rPr lang="ru-RU" sz="1400" dirty="0"/>
              <a:t>; </a:t>
            </a:r>
            <a:r>
              <a:rPr lang="ru-RU" sz="1400" dirty="0" err="1"/>
              <a:t>змі</a:t>
            </a:r>
            <a:r>
              <a:rPr lang="ru-RU" sz="1400" dirty="0"/>
              <a:t>-нить </a:t>
            </a:r>
            <a:r>
              <a:rPr lang="ru-RU" sz="1400" dirty="0" err="1"/>
              <a:t>суспільно-економічні</a:t>
            </a:r>
            <a:r>
              <a:rPr lang="ru-RU" sz="1400" dirty="0"/>
              <a:t> засади </a:t>
            </a:r>
            <a:r>
              <a:rPr lang="ru-RU" sz="1400" dirty="0" err="1"/>
              <a:t>функціонування</a:t>
            </a:r>
            <a:r>
              <a:rPr lang="ru-RU" sz="1400" dirty="0"/>
              <a:t> </a:t>
            </a:r>
            <a:r>
              <a:rPr lang="ru-RU" sz="1400" dirty="0" err="1"/>
              <a:t>внутрішнього</a:t>
            </a:r>
            <a:r>
              <a:rPr lang="ru-RU" sz="1400" dirty="0"/>
              <a:t> ринку; </a:t>
            </a:r>
            <a:r>
              <a:rPr lang="ru-RU" sz="1400" dirty="0" err="1"/>
              <a:t>приведе</a:t>
            </a:r>
            <a:r>
              <a:rPr lang="ru-RU" sz="1400" dirty="0"/>
              <a:t> до </a:t>
            </a:r>
            <a:r>
              <a:rPr lang="ru-RU" sz="1400" dirty="0" err="1"/>
              <a:t>зростання</a:t>
            </a:r>
            <a:r>
              <a:rPr lang="ru-RU" sz="1400" dirty="0"/>
              <a:t> </a:t>
            </a:r>
            <a:r>
              <a:rPr lang="ru-RU" sz="1400" dirty="0" err="1"/>
              <a:t>ринкової</a:t>
            </a:r>
            <a:r>
              <a:rPr lang="ru-RU" sz="1400" dirty="0"/>
              <a:t> </a:t>
            </a:r>
            <a:r>
              <a:rPr lang="ru-RU" sz="1400" dirty="0" err="1"/>
              <a:t>інтеграції</a:t>
            </a:r>
            <a:r>
              <a:rPr lang="ru-RU" sz="1400" dirty="0"/>
              <a:t> та </a:t>
            </a:r>
            <a:r>
              <a:rPr lang="ru-RU" sz="1400" dirty="0" err="1"/>
              <a:t>глобалізації</a:t>
            </a:r>
            <a:r>
              <a:rPr lang="ru-RU" sz="1400" dirty="0"/>
              <a:t>.</a:t>
            </a:r>
            <a:endParaRPr lang="ru-RU" sz="1400" dirty="0" smtClean="0"/>
          </a:p>
          <a:p>
            <a:endParaRPr 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00568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260648"/>
            <a:ext cx="8064895" cy="6264695"/>
          </a:xfrm>
        </p:spPr>
        <p:txBody>
          <a:bodyPr>
            <a:normAutofit/>
          </a:bodyPr>
          <a:lstStyle/>
          <a:p>
            <a:r>
              <a:rPr lang="ru-RU" sz="1400" dirty="0"/>
              <a:t>З </a:t>
            </a:r>
            <a:r>
              <a:rPr lang="ru-RU" sz="1400" dirty="0" err="1"/>
              <a:t>періоду</a:t>
            </a:r>
            <a:r>
              <a:rPr lang="ru-RU" sz="1400" dirty="0"/>
              <a:t> активного </a:t>
            </a:r>
            <a:r>
              <a:rPr lang="ru-RU" sz="1400" dirty="0" err="1"/>
              <a:t>розвитку</a:t>
            </a:r>
            <a:r>
              <a:rPr lang="ru-RU" sz="1400" dirty="0"/>
              <a:t> та </a:t>
            </a:r>
            <a:r>
              <a:rPr lang="ru-RU" sz="1400" dirty="0" err="1"/>
              <a:t>застосуван-ня</a:t>
            </a:r>
            <a:r>
              <a:rPr lang="ru-RU" sz="1400" dirty="0"/>
              <a:t> </a:t>
            </a:r>
            <a:r>
              <a:rPr lang="ru-RU" sz="1400" dirty="0" err="1"/>
              <a:t>Інтернету</a:t>
            </a:r>
            <a:r>
              <a:rPr lang="ru-RU" sz="1400" dirty="0"/>
              <a:t> </a:t>
            </a:r>
            <a:r>
              <a:rPr lang="ru-RU" sz="1400" dirty="0" err="1"/>
              <a:t>найшвидше</a:t>
            </a:r>
            <a:r>
              <a:rPr lang="ru-RU" sz="1400" dirty="0"/>
              <a:t> </a:t>
            </a:r>
            <a:r>
              <a:rPr lang="ru-RU" sz="1400" dirty="0" err="1"/>
              <a:t>його</a:t>
            </a:r>
            <a:r>
              <a:rPr lang="ru-RU" sz="1400" dirty="0"/>
              <a:t> </a:t>
            </a:r>
            <a:r>
              <a:rPr lang="ru-RU" sz="1400" dirty="0" err="1"/>
              <a:t>поширення</a:t>
            </a:r>
            <a:r>
              <a:rPr lang="ru-RU" sz="1400" dirty="0"/>
              <a:t> </a:t>
            </a:r>
            <a:r>
              <a:rPr lang="ru-RU" sz="1400" dirty="0" err="1"/>
              <a:t>відбулося</a:t>
            </a:r>
            <a:r>
              <a:rPr lang="ru-RU" sz="1400" dirty="0"/>
              <a:t> в корпоративному </a:t>
            </a:r>
            <a:r>
              <a:rPr lang="ru-RU" sz="1400" dirty="0" err="1"/>
              <a:t>секторі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видозмінило</a:t>
            </a:r>
            <a:r>
              <a:rPr lang="ru-RU" sz="1400" dirty="0"/>
              <a:t> </a:t>
            </a:r>
            <a:r>
              <a:rPr lang="ru-RU" sz="1400" dirty="0" err="1"/>
              <a:t>відно</a:t>
            </a:r>
            <a:r>
              <a:rPr lang="ru-RU" sz="1400" dirty="0"/>
              <a:t>-сини </a:t>
            </a:r>
            <a:r>
              <a:rPr lang="ru-RU" sz="1400" dirty="0" err="1"/>
              <a:t>із</a:t>
            </a:r>
            <a:r>
              <a:rPr lang="ru-RU" sz="1400" dirty="0"/>
              <a:t> </a:t>
            </a:r>
            <a:r>
              <a:rPr lang="ru-RU" sz="1400" dirty="0" err="1"/>
              <a:t>постачальниками</a:t>
            </a:r>
            <a:r>
              <a:rPr lang="ru-RU" sz="1400" dirty="0"/>
              <a:t>, партнерами, </a:t>
            </a:r>
            <a:r>
              <a:rPr lang="ru-RU" sz="1400" dirty="0" err="1"/>
              <a:t>споживача</a:t>
            </a:r>
            <a:r>
              <a:rPr lang="ru-RU" sz="1400" dirty="0"/>
              <a:t>-ми та привело до </a:t>
            </a:r>
            <a:r>
              <a:rPr lang="ru-RU" sz="1400" dirty="0" err="1"/>
              <a:t>появи</a:t>
            </a:r>
            <a:r>
              <a:rPr lang="ru-RU" sz="1400" dirty="0"/>
              <a:t> та </a:t>
            </a:r>
            <a:r>
              <a:rPr lang="ru-RU" sz="1400" dirty="0" err="1"/>
              <a:t>динамічного</a:t>
            </a:r>
            <a:r>
              <a:rPr lang="ru-RU" sz="1400" dirty="0"/>
              <a:t> </a:t>
            </a:r>
            <a:r>
              <a:rPr lang="ru-RU" sz="1400" dirty="0" err="1"/>
              <a:t>розвитку</a:t>
            </a:r>
            <a:r>
              <a:rPr lang="ru-RU" sz="1400" dirty="0"/>
              <a:t> у </a:t>
            </a:r>
            <a:r>
              <a:rPr lang="ru-RU" sz="1400" dirty="0" err="1"/>
              <a:t>світі</a:t>
            </a:r>
            <a:r>
              <a:rPr lang="ru-RU" sz="1400" dirty="0"/>
              <a:t> </a:t>
            </a:r>
            <a:r>
              <a:rPr lang="ru-RU" sz="1400" dirty="0" err="1"/>
              <a:t>електронного</a:t>
            </a:r>
            <a:r>
              <a:rPr lang="ru-RU" sz="1400" dirty="0"/>
              <a:t> </a:t>
            </a:r>
            <a:r>
              <a:rPr lang="ru-RU" sz="1400" dirty="0" err="1"/>
              <a:t>бізнесу</a:t>
            </a:r>
            <a:r>
              <a:rPr lang="ru-RU" sz="1400" dirty="0"/>
              <a:t> та </a:t>
            </a:r>
            <a:r>
              <a:rPr lang="ru-RU" sz="1400" dirty="0" err="1"/>
              <a:t>електронної</a:t>
            </a:r>
            <a:r>
              <a:rPr lang="ru-RU" sz="1400" dirty="0"/>
              <a:t> </a:t>
            </a:r>
            <a:r>
              <a:rPr lang="ru-RU" sz="1400" dirty="0" err="1"/>
              <a:t>комерції</a:t>
            </a:r>
            <a:r>
              <a:rPr lang="ru-RU" sz="1400" dirty="0"/>
              <a:t>. </a:t>
            </a:r>
            <a:r>
              <a:rPr lang="ru-RU" sz="1400" dirty="0" err="1"/>
              <a:t>Провідні</a:t>
            </a:r>
            <a:r>
              <a:rPr lang="ru-RU" sz="1400" dirty="0"/>
              <a:t> </a:t>
            </a:r>
            <a:r>
              <a:rPr lang="ru-RU" sz="1400" dirty="0" err="1"/>
              <a:t>компанії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впроваджують</a:t>
            </a:r>
            <a:r>
              <a:rPr lang="ru-RU" sz="1400" dirty="0"/>
              <a:t> </a:t>
            </a:r>
            <a:r>
              <a:rPr lang="ru-RU" sz="1400" dirty="0" err="1"/>
              <a:t>системи</a:t>
            </a:r>
            <a:r>
              <a:rPr lang="ru-RU" sz="1400" dirty="0"/>
              <a:t> </a:t>
            </a:r>
            <a:r>
              <a:rPr lang="ru-RU" sz="1400" dirty="0" err="1"/>
              <a:t>елек</a:t>
            </a:r>
            <a:r>
              <a:rPr lang="ru-RU" sz="1400" dirty="0"/>
              <a:t>-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тронного </a:t>
            </a:r>
            <a:r>
              <a:rPr lang="ru-RU" sz="1400" dirty="0" err="1"/>
              <a:t>бізнесу</a:t>
            </a:r>
            <a:r>
              <a:rPr lang="ru-RU" sz="1400" dirty="0"/>
              <a:t>, </a:t>
            </a:r>
            <a:r>
              <a:rPr lang="ru-RU" sz="1400" dirty="0" err="1"/>
              <a:t>створювали</a:t>
            </a:r>
            <a:r>
              <a:rPr lang="ru-RU" sz="1400" dirty="0"/>
              <a:t> </a:t>
            </a:r>
            <a:r>
              <a:rPr lang="ru-RU" sz="1400" dirty="0" err="1"/>
              <a:t>власні</a:t>
            </a:r>
            <a:r>
              <a:rPr lang="ru-RU" sz="1400" dirty="0"/>
              <a:t> </a:t>
            </a:r>
            <a:r>
              <a:rPr lang="ru-RU" sz="1400" dirty="0" err="1"/>
              <a:t>бізнес-моделі</a:t>
            </a:r>
            <a:r>
              <a:rPr lang="ru-RU" sz="1400" dirty="0"/>
              <a:t>, </a:t>
            </a:r>
            <a:r>
              <a:rPr lang="ru-RU" sz="1400" dirty="0" err="1"/>
              <a:t>використовуючи</a:t>
            </a:r>
            <a:r>
              <a:rPr lang="ru-RU" sz="1400" dirty="0"/>
              <a:t> </a:t>
            </a:r>
            <a:r>
              <a:rPr lang="ru-RU" sz="1400" dirty="0" err="1"/>
              <a:t>надані</a:t>
            </a:r>
            <a:r>
              <a:rPr lang="ru-RU" sz="1400" dirty="0"/>
              <a:t> </a:t>
            </a:r>
            <a:r>
              <a:rPr lang="ru-RU" sz="1400" dirty="0" err="1"/>
              <a:t>Інтернет-технологіями</a:t>
            </a:r>
            <a:r>
              <a:rPr lang="ru-RU" sz="1400" dirty="0"/>
              <a:t> </a:t>
            </a:r>
            <a:r>
              <a:rPr lang="ru-RU" sz="1400" dirty="0" err="1" smtClean="0"/>
              <a:t>мож</a:t>
            </a:r>
            <a:r>
              <a:rPr lang="ru-RU" sz="1400" dirty="0"/>
              <a:t> </a:t>
            </a:r>
            <a:r>
              <a:rPr lang="ru-RU" sz="1400" dirty="0" err="1"/>
              <a:t>ливості</a:t>
            </a:r>
            <a:r>
              <a:rPr lang="ru-RU" sz="1400" dirty="0"/>
              <a:t>. </a:t>
            </a:r>
            <a:r>
              <a:rPr lang="ru-RU" sz="1400" dirty="0" err="1"/>
              <a:t>Отже</a:t>
            </a:r>
            <a:r>
              <a:rPr lang="ru-RU" sz="1400" dirty="0"/>
              <a:t>, в </a:t>
            </a:r>
            <a:r>
              <a:rPr lang="ru-RU" sz="1400" dirty="0" err="1"/>
              <a:t>умовах</a:t>
            </a:r>
            <a:r>
              <a:rPr lang="ru-RU" sz="1400" dirty="0"/>
              <a:t> </a:t>
            </a:r>
            <a:r>
              <a:rPr lang="ru-RU" sz="1400" dirty="0" err="1"/>
              <a:t>сьогодення</a:t>
            </a:r>
            <a:r>
              <a:rPr lang="ru-RU" sz="1400" dirty="0"/>
              <a:t> </a:t>
            </a:r>
            <a:r>
              <a:rPr lang="ru-RU" sz="1400" dirty="0" err="1"/>
              <a:t>мережеві</a:t>
            </a:r>
            <a:r>
              <a:rPr lang="ru-RU" sz="1400" dirty="0"/>
              <a:t> </a:t>
            </a:r>
            <a:r>
              <a:rPr lang="ru-RU" sz="1400" dirty="0" err="1"/>
              <a:t>Інтер</a:t>
            </a:r>
            <a:r>
              <a:rPr lang="ru-RU" sz="1400" dirty="0"/>
              <a:t>-нет-</a:t>
            </a:r>
            <a:r>
              <a:rPr lang="ru-RU" sz="1400" dirty="0" err="1"/>
              <a:t>моделі</a:t>
            </a:r>
            <a:r>
              <a:rPr lang="ru-RU" sz="1400" dirty="0"/>
              <a:t> </a:t>
            </a:r>
            <a:r>
              <a:rPr lang="ru-RU" sz="1400" dirty="0" err="1"/>
              <a:t>розвитку</a:t>
            </a:r>
            <a:r>
              <a:rPr lang="ru-RU" sz="1400" dirty="0"/>
              <a:t> </a:t>
            </a:r>
            <a:r>
              <a:rPr lang="ru-RU" sz="1400" dirty="0" err="1"/>
              <a:t>електронного</a:t>
            </a:r>
            <a:r>
              <a:rPr lang="ru-RU" sz="1400" dirty="0"/>
              <a:t> </a:t>
            </a:r>
            <a:r>
              <a:rPr lang="ru-RU" sz="1400" dirty="0" err="1"/>
              <a:t>бізнесу</a:t>
            </a:r>
            <a:r>
              <a:rPr lang="ru-RU" sz="1400" dirty="0"/>
              <a:t> </a:t>
            </a:r>
            <a:r>
              <a:rPr lang="ru-RU" sz="1400" dirty="0" err="1"/>
              <a:t>стають</a:t>
            </a:r>
            <a:r>
              <a:rPr lang="ru-RU" sz="1400" dirty="0"/>
              <a:t> </a:t>
            </a:r>
            <a:r>
              <a:rPr lang="ru-RU" sz="1400" dirty="0" err="1"/>
              <a:t>домінуючими</a:t>
            </a:r>
            <a:r>
              <a:rPr lang="ru-RU" sz="1400" dirty="0"/>
              <a:t>. </a:t>
            </a:r>
            <a:r>
              <a:rPr lang="ru-RU" sz="1400" dirty="0" err="1"/>
              <a:t>Зазначимо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розвиток</a:t>
            </a:r>
            <a:r>
              <a:rPr lang="ru-RU" sz="1400" dirty="0"/>
              <a:t> </a:t>
            </a:r>
            <a:r>
              <a:rPr lang="ru-RU" sz="1400" dirty="0" err="1"/>
              <a:t>електронно-го</a:t>
            </a:r>
            <a:r>
              <a:rPr lang="ru-RU" sz="1400" dirty="0"/>
              <a:t> </a:t>
            </a:r>
            <a:r>
              <a:rPr lang="ru-RU" sz="1400" dirty="0" err="1"/>
              <a:t>бізнесу</a:t>
            </a:r>
            <a:r>
              <a:rPr lang="ru-RU" sz="1400" dirty="0"/>
              <a:t> та </a:t>
            </a:r>
            <a:r>
              <a:rPr lang="ru-RU" sz="1400" dirty="0" err="1"/>
              <a:t>електронної</a:t>
            </a:r>
            <a:r>
              <a:rPr lang="ru-RU" sz="1400" dirty="0"/>
              <a:t> </a:t>
            </a:r>
            <a:r>
              <a:rPr lang="ru-RU" sz="1400" dirty="0" err="1"/>
              <a:t>комерції</a:t>
            </a:r>
            <a:r>
              <a:rPr lang="ru-RU" sz="1400" dirty="0"/>
              <a:t> </a:t>
            </a:r>
            <a:r>
              <a:rPr lang="ru-RU" sz="1400" dirty="0" err="1"/>
              <a:t>змінив</a:t>
            </a:r>
            <a:r>
              <a:rPr lang="ru-RU" sz="1400" dirty="0"/>
              <a:t> </a:t>
            </a:r>
            <a:r>
              <a:rPr lang="ru-RU" sz="1400" dirty="0" err="1"/>
              <a:t>процеси</a:t>
            </a:r>
            <a:r>
              <a:rPr lang="ru-RU" sz="1400" dirty="0"/>
              <a:t> </a:t>
            </a:r>
            <a:r>
              <a:rPr lang="ru-RU" sz="1400" dirty="0" err="1"/>
              <a:t>функціонування</a:t>
            </a:r>
            <a:r>
              <a:rPr lang="ru-RU" sz="1400" dirty="0"/>
              <a:t>, </a:t>
            </a:r>
            <a:r>
              <a:rPr lang="ru-RU" sz="1400" dirty="0" err="1"/>
              <a:t>взаємозв’язку</a:t>
            </a:r>
            <a:r>
              <a:rPr lang="ru-RU" sz="1400" dirty="0"/>
              <a:t> та </a:t>
            </a:r>
            <a:r>
              <a:rPr lang="ru-RU" sz="1400" dirty="0" err="1"/>
              <a:t>взаємодії</a:t>
            </a:r>
            <a:r>
              <a:rPr lang="ru-RU" sz="1400" dirty="0"/>
              <a:t> в </a:t>
            </a:r>
            <a:r>
              <a:rPr lang="ru-RU" sz="1400" dirty="0" err="1"/>
              <a:t>серед-овищі</a:t>
            </a:r>
            <a:r>
              <a:rPr lang="ru-RU" sz="1400" dirty="0"/>
              <a:t> </a:t>
            </a:r>
            <a:r>
              <a:rPr lang="ru-RU" sz="1400" dirty="0" err="1"/>
              <a:t>економічних</a:t>
            </a:r>
            <a:r>
              <a:rPr lang="ru-RU" sz="1400" dirty="0"/>
              <a:t> систем та </a:t>
            </a:r>
            <a:r>
              <a:rPr lang="ru-RU" sz="1400" dirty="0" err="1"/>
              <a:t>їх</a:t>
            </a:r>
            <a:r>
              <a:rPr lang="ru-RU" sz="1400" dirty="0"/>
              <a:t> </a:t>
            </a:r>
            <a:r>
              <a:rPr lang="ru-RU" sz="1400" dirty="0" err="1"/>
              <a:t>функціонуванні</a:t>
            </a:r>
            <a:r>
              <a:rPr lang="ru-RU" sz="1400" dirty="0"/>
              <a:t>, </a:t>
            </a:r>
            <a:r>
              <a:rPr lang="ru-RU" sz="1400" dirty="0" err="1"/>
              <a:t>ви-дозмінив</a:t>
            </a:r>
            <a:r>
              <a:rPr lang="ru-RU" sz="1400" dirty="0"/>
              <a:t> та </a:t>
            </a:r>
            <a:r>
              <a:rPr lang="ru-RU" sz="1400" dirty="0" err="1"/>
              <a:t>інтегрував</a:t>
            </a:r>
            <a:r>
              <a:rPr lang="ru-RU" sz="1400" dirty="0"/>
              <a:t> </a:t>
            </a:r>
            <a:r>
              <a:rPr lang="ru-RU" sz="1400" dirty="0" err="1"/>
              <a:t>їх</a:t>
            </a:r>
            <a:r>
              <a:rPr lang="ru-RU" sz="1400" dirty="0"/>
              <a:t> </a:t>
            </a:r>
            <a:r>
              <a:rPr lang="ru-RU" sz="1400" dirty="0" err="1"/>
              <a:t>діяльність</a:t>
            </a:r>
            <a:r>
              <a:rPr lang="ru-RU" sz="1400" dirty="0" smtClean="0"/>
              <a:t>.</a:t>
            </a: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4.3. </a:t>
            </a:r>
            <a:r>
              <a:rPr lang="ru-RU" sz="1400" dirty="0" err="1"/>
              <a:t>Вибуховий</a:t>
            </a:r>
            <a:r>
              <a:rPr lang="ru-RU" sz="1400" dirty="0"/>
              <a:t> </a:t>
            </a:r>
            <a:r>
              <a:rPr lang="ru-RU" sz="1400" dirty="0" err="1"/>
              <a:t>ріст</a:t>
            </a:r>
            <a:r>
              <a:rPr lang="ru-RU" sz="1400" dirty="0"/>
              <a:t> </a:t>
            </a:r>
            <a:r>
              <a:rPr lang="ru-RU" sz="1400" dirty="0" err="1"/>
              <a:t>соціальних</a:t>
            </a:r>
            <a:r>
              <a:rPr lang="ru-RU" sz="1400" dirty="0"/>
              <a:t> мереж, ринку </a:t>
            </a:r>
            <a:r>
              <a:rPr lang="ru-RU" sz="1400" dirty="0" err="1"/>
              <a:t>смартфонів</a:t>
            </a:r>
            <a:r>
              <a:rPr lang="ru-RU" sz="1400" dirty="0"/>
              <a:t>, </a:t>
            </a:r>
            <a:r>
              <a:rPr lang="ru-RU" sz="1400" dirty="0" err="1"/>
              <a:t>широкосмугового</a:t>
            </a:r>
            <a:r>
              <a:rPr lang="ru-RU" sz="1400" dirty="0"/>
              <a:t> доступу до </a:t>
            </a:r>
            <a:r>
              <a:rPr lang="ru-RU" sz="1400" dirty="0" err="1"/>
              <a:t>Інтернету</a:t>
            </a:r>
            <a:r>
              <a:rPr lang="ru-RU" sz="1400" dirty="0"/>
              <a:t>, </a:t>
            </a:r>
            <a:r>
              <a:rPr lang="ru-RU" sz="1400" dirty="0" err="1"/>
              <a:t>технологій</a:t>
            </a:r>
            <a:r>
              <a:rPr lang="ru-RU" sz="1400" dirty="0"/>
              <a:t> машинного </a:t>
            </a:r>
            <a:r>
              <a:rPr lang="ru-RU" sz="1400" dirty="0" err="1"/>
              <a:t>навчання</a:t>
            </a:r>
            <a:r>
              <a:rPr lang="ru-RU" sz="1400" dirty="0"/>
              <a:t> і штучного </a:t>
            </a:r>
            <a:r>
              <a:rPr lang="ru-RU" sz="1400" dirty="0" err="1"/>
              <a:t>інтелекту</a:t>
            </a:r>
            <a:r>
              <a:rPr lang="ru-RU" sz="1400" dirty="0"/>
              <a:t> </a:t>
            </a:r>
            <a:r>
              <a:rPr lang="ru-RU" sz="1400" dirty="0" err="1"/>
              <a:t>міняють</a:t>
            </a:r>
            <a:r>
              <a:rPr lang="ru-RU" sz="1400" dirty="0"/>
              <a:t> </a:t>
            </a:r>
            <a:r>
              <a:rPr lang="ru-RU" sz="1400" dirty="0" err="1"/>
              <a:t>світ</a:t>
            </a:r>
            <a:r>
              <a:rPr lang="ru-RU" sz="1400" dirty="0"/>
              <a:t>, в </a:t>
            </a:r>
            <a:r>
              <a:rPr lang="ru-RU" sz="1400" dirty="0" err="1"/>
              <a:t>якому</a:t>
            </a:r>
            <a:r>
              <a:rPr lang="ru-RU" sz="1400" dirty="0"/>
              <a:t> </a:t>
            </a:r>
            <a:r>
              <a:rPr lang="ru-RU" sz="1400" dirty="0" err="1"/>
              <a:t>діють</a:t>
            </a:r>
            <a:r>
              <a:rPr lang="ru-RU" sz="1400" dirty="0"/>
              <a:t> </a:t>
            </a:r>
            <a:r>
              <a:rPr lang="ru-RU" sz="1400" dirty="0" err="1"/>
              <a:t>компанії</a:t>
            </a:r>
            <a:r>
              <a:rPr lang="ru-RU" sz="1400" dirty="0"/>
              <a:t>. </a:t>
            </a:r>
            <a:r>
              <a:rPr lang="ru-RU" sz="1400" dirty="0" err="1"/>
              <a:t>Адаптуватися</a:t>
            </a:r>
            <a:r>
              <a:rPr lang="ru-RU" sz="1400" dirty="0"/>
              <a:t> до </a:t>
            </a:r>
            <a:r>
              <a:rPr lang="ru-RU" sz="1400" dirty="0" err="1"/>
              <a:t>змін</a:t>
            </a:r>
            <a:r>
              <a:rPr lang="ru-RU" sz="1400" dirty="0"/>
              <a:t> вони </a:t>
            </a:r>
            <a:r>
              <a:rPr lang="ru-RU" sz="1400" dirty="0" err="1"/>
              <a:t>повинні</a:t>
            </a:r>
            <a:r>
              <a:rPr lang="ru-RU" sz="1400" dirty="0"/>
              <a:t>, </a:t>
            </a:r>
            <a:r>
              <a:rPr lang="ru-RU" sz="1400" dirty="0" err="1"/>
              <a:t>або</a:t>
            </a:r>
            <a:r>
              <a:rPr lang="ru-RU" sz="1400" dirty="0"/>
              <a:t> </a:t>
            </a:r>
            <a:r>
              <a:rPr lang="ru-RU" sz="1400" dirty="0" err="1"/>
              <a:t>завойовуючи</a:t>
            </a:r>
            <a:r>
              <a:rPr lang="ru-RU" sz="1400" dirty="0"/>
              <a:t> </a:t>
            </a:r>
            <a:r>
              <a:rPr lang="ru-RU" sz="1400" dirty="0" err="1"/>
              <a:t>нові</a:t>
            </a:r>
            <a:r>
              <a:rPr lang="ru-RU" sz="1400" dirty="0"/>
              <a:t> </a:t>
            </a:r>
            <a:r>
              <a:rPr lang="ru-RU" sz="1400" dirty="0" err="1"/>
              <a:t>ніші</a:t>
            </a:r>
            <a:r>
              <a:rPr lang="ru-RU" sz="1400" dirty="0"/>
              <a:t>, </a:t>
            </a:r>
            <a:r>
              <a:rPr lang="ru-RU" sz="1400" dirty="0" err="1"/>
              <a:t>або</a:t>
            </a:r>
            <a:r>
              <a:rPr lang="ru-RU" sz="1400" dirty="0"/>
              <a:t> </a:t>
            </a:r>
            <a:r>
              <a:rPr lang="ru-RU" sz="1400" dirty="0" err="1"/>
              <a:t>трансформуючи</a:t>
            </a:r>
            <a:r>
              <a:rPr lang="ru-RU" sz="1400" dirty="0"/>
              <a:t> </a:t>
            </a:r>
            <a:r>
              <a:rPr lang="ru-RU" sz="1400" dirty="0" err="1"/>
              <a:t>вже</a:t>
            </a:r>
            <a:r>
              <a:rPr lang="ru-RU" sz="1400" dirty="0"/>
              <a:t> </a:t>
            </a:r>
            <a:r>
              <a:rPr lang="ru-RU" sz="1400" dirty="0" err="1"/>
              <a:t>існуючі</a:t>
            </a:r>
            <a:r>
              <a:rPr lang="ru-RU" sz="1400" dirty="0"/>
              <a:t>. </a:t>
            </a:r>
            <a:r>
              <a:rPr lang="ru-RU" sz="1400" dirty="0" err="1"/>
              <a:t>Виходить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цифрова</a:t>
            </a:r>
            <a:r>
              <a:rPr lang="ru-RU" sz="1400" dirty="0"/>
              <a:t> </a:t>
            </a:r>
            <a:r>
              <a:rPr lang="ru-RU" sz="1400" dirty="0" err="1"/>
              <a:t>трансформація</a:t>
            </a:r>
            <a:r>
              <a:rPr lang="ru-RU" sz="1400" dirty="0"/>
              <a:t> </a:t>
            </a:r>
            <a:r>
              <a:rPr lang="ru-RU" sz="1400" dirty="0" err="1"/>
              <a:t>організацій</a:t>
            </a:r>
            <a:r>
              <a:rPr lang="ru-RU" sz="1400" dirty="0"/>
              <a:t> ‒ </a:t>
            </a:r>
            <a:r>
              <a:rPr lang="ru-RU" sz="1400" dirty="0" err="1"/>
              <a:t>це</a:t>
            </a:r>
            <a:r>
              <a:rPr lang="ru-RU" sz="1400" dirty="0"/>
              <a:t> </a:t>
            </a:r>
            <a:r>
              <a:rPr lang="ru-RU" sz="1400" dirty="0" err="1"/>
              <a:t>реакція</a:t>
            </a:r>
            <a:r>
              <a:rPr lang="ru-RU" sz="1400" dirty="0"/>
              <a:t> на </a:t>
            </a:r>
            <a:r>
              <a:rPr lang="ru-RU" sz="1400" dirty="0" err="1"/>
              <a:t>розвиток</a:t>
            </a:r>
            <a:r>
              <a:rPr lang="ru-RU" sz="1400" dirty="0"/>
              <a:t> і </a:t>
            </a:r>
            <a:r>
              <a:rPr lang="ru-RU" sz="1400" dirty="0" err="1"/>
              <a:t>активне</a:t>
            </a:r>
            <a:r>
              <a:rPr lang="ru-RU" sz="1400" dirty="0"/>
              <a:t> </a:t>
            </a:r>
            <a:r>
              <a:rPr lang="ru-RU" sz="1400" dirty="0" err="1"/>
              <a:t>поширення</a:t>
            </a:r>
            <a:r>
              <a:rPr lang="ru-RU" sz="1400" dirty="0"/>
              <a:t> по </a:t>
            </a:r>
            <a:r>
              <a:rPr lang="ru-RU" sz="1400" dirty="0" err="1"/>
              <a:t>всьому</a:t>
            </a:r>
            <a:r>
              <a:rPr lang="ru-RU" sz="1400" dirty="0"/>
              <a:t> </a:t>
            </a:r>
            <a:r>
              <a:rPr lang="ru-RU" sz="1400" dirty="0" err="1"/>
              <a:t>світу</a:t>
            </a:r>
            <a:r>
              <a:rPr lang="ru-RU" sz="1400" dirty="0"/>
              <a:t> </a:t>
            </a:r>
            <a:r>
              <a:rPr lang="ru-RU" sz="1400" dirty="0" err="1"/>
              <a:t>нових</a:t>
            </a:r>
            <a:r>
              <a:rPr lang="ru-RU" sz="1400" dirty="0"/>
              <a:t> </a:t>
            </a:r>
            <a:r>
              <a:rPr lang="ru-RU" sz="1400" dirty="0" err="1"/>
              <a:t>інформаційних</a:t>
            </a:r>
            <a:r>
              <a:rPr lang="ru-RU" sz="1400" dirty="0"/>
              <a:t> </a:t>
            </a:r>
            <a:r>
              <a:rPr lang="ru-RU" sz="1400" dirty="0" err="1"/>
              <a:t>технологій</a:t>
            </a:r>
            <a:r>
              <a:rPr lang="ru-RU" sz="1400" dirty="0"/>
              <a:t>. </a:t>
            </a:r>
            <a:endParaRPr lang="ru-RU" sz="1400" dirty="0" smtClean="0"/>
          </a:p>
          <a:p>
            <a:r>
              <a:rPr lang="ru-RU" sz="1400" dirty="0" err="1" smtClean="0"/>
              <a:t>Фактично</a:t>
            </a:r>
            <a:r>
              <a:rPr lang="ru-RU" sz="1400" dirty="0" smtClean="0"/>
              <a:t> </a:t>
            </a:r>
            <a:r>
              <a:rPr lang="ru-RU" sz="1400" dirty="0"/>
              <a:t>у </a:t>
            </a:r>
            <a:r>
              <a:rPr lang="ru-RU" sz="1400" dirty="0" err="1"/>
              <a:t>цифрової</a:t>
            </a:r>
            <a:r>
              <a:rPr lang="ru-RU" sz="1400" dirty="0"/>
              <a:t> </a:t>
            </a:r>
            <a:r>
              <a:rPr lang="ru-RU" sz="1400" dirty="0" err="1"/>
              <a:t>трансформації</a:t>
            </a:r>
            <a:r>
              <a:rPr lang="ru-RU" sz="1400" dirty="0"/>
              <a:t> є два </a:t>
            </a:r>
            <a:r>
              <a:rPr lang="ru-RU" sz="1400" dirty="0" err="1"/>
              <a:t>напрями</a:t>
            </a:r>
            <a:r>
              <a:rPr lang="ru-RU" sz="1400" dirty="0"/>
              <a:t>. Перше ‒ </a:t>
            </a:r>
            <a:r>
              <a:rPr lang="ru-RU" sz="1400" dirty="0" err="1"/>
              <a:t>це</a:t>
            </a:r>
            <a:r>
              <a:rPr lang="ru-RU" sz="1400" dirty="0"/>
              <a:t> </a:t>
            </a:r>
            <a:r>
              <a:rPr lang="ru-RU" sz="1400" dirty="0" err="1"/>
              <a:t>автоматизація</a:t>
            </a:r>
            <a:r>
              <a:rPr lang="ru-RU" sz="1400" dirty="0"/>
              <a:t> і </a:t>
            </a:r>
            <a:r>
              <a:rPr lang="ru-RU" sz="1400" dirty="0" err="1"/>
              <a:t>роботизація</a:t>
            </a:r>
            <a:r>
              <a:rPr lang="ru-RU" sz="1400" dirty="0"/>
              <a:t> </a:t>
            </a:r>
            <a:r>
              <a:rPr lang="ru-RU" sz="1400" dirty="0" err="1"/>
              <a:t>існуючих</a:t>
            </a:r>
            <a:r>
              <a:rPr lang="ru-RU" sz="1400" dirty="0"/>
              <a:t> </a:t>
            </a:r>
            <a:r>
              <a:rPr lang="ru-RU" sz="1400" dirty="0" err="1"/>
              <a:t>бізнес-процесів</a:t>
            </a:r>
            <a:r>
              <a:rPr lang="ru-RU" sz="1400" dirty="0"/>
              <a:t> для </a:t>
            </a:r>
            <a:r>
              <a:rPr lang="ru-RU" sz="1400" dirty="0" err="1"/>
              <a:t>мінімізації</a:t>
            </a:r>
            <a:r>
              <a:rPr lang="ru-RU" sz="1400" dirty="0"/>
              <a:t> </a:t>
            </a:r>
            <a:r>
              <a:rPr lang="ru-RU" sz="1400" dirty="0" err="1"/>
              <a:t>участі</a:t>
            </a:r>
            <a:r>
              <a:rPr lang="ru-RU" sz="1400" dirty="0"/>
              <a:t> в них </a:t>
            </a:r>
            <a:r>
              <a:rPr lang="ru-RU" sz="1400" dirty="0" err="1"/>
              <a:t>людини</a:t>
            </a:r>
            <a:r>
              <a:rPr lang="ru-RU" sz="1400" dirty="0"/>
              <a:t>. Друге ‒ </a:t>
            </a:r>
            <a:r>
              <a:rPr lang="ru-RU" sz="1400" dirty="0" err="1"/>
              <a:t>це</a:t>
            </a:r>
            <a:r>
              <a:rPr lang="ru-RU" sz="1400" dirty="0"/>
              <a:t> </a:t>
            </a:r>
            <a:r>
              <a:rPr lang="ru-RU" sz="1400" dirty="0" err="1"/>
              <a:t>масштабування</a:t>
            </a:r>
            <a:r>
              <a:rPr lang="ru-RU" sz="1400" dirty="0"/>
              <a:t> </a:t>
            </a:r>
            <a:r>
              <a:rPr lang="ru-RU" sz="1400" dirty="0" err="1"/>
              <a:t>отриманої</a:t>
            </a:r>
            <a:r>
              <a:rPr lang="ru-RU" sz="1400" dirty="0"/>
              <a:t> </a:t>
            </a:r>
            <a:r>
              <a:rPr lang="ru-RU" sz="1400" dirty="0" err="1"/>
              <a:t>системи</a:t>
            </a:r>
            <a:r>
              <a:rPr lang="ru-RU" sz="1400" dirty="0"/>
              <a:t> </a:t>
            </a:r>
            <a:r>
              <a:rPr lang="ru-RU" sz="1400" dirty="0" err="1"/>
              <a:t>управління</a:t>
            </a:r>
            <a:r>
              <a:rPr lang="ru-RU" sz="1400" dirty="0"/>
              <a:t> з метою </a:t>
            </a:r>
            <a:r>
              <a:rPr lang="ru-RU" sz="1400" dirty="0" err="1"/>
              <a:t>створення</a:t>
            </a:r>
            <a:r>
              <a:rPr lang="ru-RU" sz="1400" dirty="0"/>
              <a:t> </a:t>
            </a:r>
            <a:r>
              <a:rPr lang="ru-RU" sz="1400" dirty="0" err="1"/>
              <a:t>експоненціальної</a:t>
            </a:r>
            <a:r>
              <a:rPr lang="ru-RU" sz="1400" dirty="0"/>
              <a:t> </a:t>
            </a:r>
            <a:r>
              <a:rPr lang="ru-RU" sz="1400" dirty="0" err="1"/>
              <a:t>організації</a:t>
            </a:r>
            <a:r>
              <a:rPr lang="ru-RU" sz="1400" dirty="0"/>
              <a:t>. </a:t>
            </a:r>
            <a:r>
              <a:rPr lang="ru-RU" sz="1400" dirty="0" err="1"/>
              <a:t>Під</a:t>
            </a:r>
            <a:r>
              <a:rPr lang="ru-RU" sz="1400" dirty="0"/>
              <a:t> </a:t>
            </a:r>
            <a:r>
              <a:rPr lang="ru-RU" sz="1400" dirty="0" err="1"/>
              <a:t>експоненціальною</a:t>
            </a:r>
            <a:r>
              <a:rPr lang="ru-RU" sz="1400" dirty="0"/>
              <a:t> </a:t>
            </a:r>
            <a:r>
              <a:rPr lang="ru-RU" sz="1400" dirty="0" err="1"/>
              <a:t>організацією</a:t>
            </a:r>
            <a:r>
              <a:rPr lang="ru-RU" sz="1400" dirty="0"/>
              <a:t> ми </a:t>
            </a:r>
            <a:r>
              <a:rPr lang="ru-RU" sz="1400" dirty="0" err="1"/>
              <a:t>розуміємо</a:t>
            </a:r>
            <a:r>
              <a:rPr lang="ru-RU" sz="1400" dirty="0"/>
              <a:t> </a:t>
            </a:r>
            <a:r>
              <a:rPr lang="ru-RU" sz="1400" dirty="0" err="1"/>
              <a:t>організації</a:t>
            </a:r>
            <a:r>
              <a:rPr lang="ru-RU" sz="1400" dirty="0"/>
              <a:t>, </a:t>
            </a:r>
            <a:r>
              <a:rPr lang="ru-RU" sz="1400" dirty="0" err="1"/>
              <a:t>масштабованість</a:t>
            </a:r>
            <a:r>
              <a:rPr lang="ru-RU" sz="1400" dirty="0"/>
              <a:t> </a:t>
            </a:r>
            <a:r>
              <a:rPr lang="ru-RU" sz="1400" dirty="0" err="1"/>
              <a:t>яких</a:t>
            </a:r>
            <a:r>
              <a:rPr lang="ru-RU" sz="1400" dirty="0"/>
              <a:t> як </a:t>
            </a:r>
            <a:r>
              <a:rPr lang="ru-RU" sz="1400" dirty="0" err="1"/>
              <a:t>мінімум</a:t>
            </a:r>
            <a:r>
              <a:rPr lang="ru-RU" sz="1400" dirty="0"/>
              <a:t> вдесятеро </a:t>
            </a:r>
            <a:r>
              <a:rPr lang="ru-RU" sz="1400" dirty="0" err="1"/>
              <a:t>вище</a:t>
            </a:r>
            <a:r>
              <a:rPr lang="ru-RU" sz="1400" dirty="0"/>
              <a:t>, </a:t>
            </a:r>
            <a:r>
              <a:rPr lang="ru-RU" sz="1400" dirty="0" err="1"/>
              <a:t>ніж</a:t>
            </a:r>
            <a:r>
              <a:rPr lang="ru-RU" sz="1400" dirty="0"/>
              <a:t> у </a:t>
            </a:r>
            <a:r>
              <a:rPr lang="ru-RU" sz="1400" dirty="0" err="1"/>
              <a:t>інших</a:t>
            </a:r>
            <a:r>
              <a:rPr lang="ru-RU" sz="1400" dirty="0"/>
              <a:t> </a:t>
            </a:r>
            <a:r>
              <a:rPr lang="ru-RU" sz="1400" dirty="0" err="1"/>
              <a:t>організацій</a:t>
            </a:r>
            <a:r>
              <a:rPr lang="ru-RU" sz="1400" dirty="0"/>
              <a:t>, </a:t>
            </a:r>
            <a:r>
              <a:rPr lang="ru-RU" sz="1400" dirty="0" err="1"/>
              <a:t>працюючих</a:t>
            </a:r>
            <a:r>
              <a:rPr lang="ru-RU" sz="1400" dirty="0"/>
              <a:t> в </a:t>
            </a:r>
            <a:r>
              <a:rPr lang="ru-RU" sz="1400" dirty="0" err="1"/>
              <a:t>тій</a:t>
            </a:r>
            <a:r>
              <a:rPr lang="ru-RU" sz="1400" dirty="0"/>
              <a:t> же </a:t>
            </a:r>
            <a:r>
              <a:rPr lang="ru-RU" sz="1400" dirty="0" err="1"/>
              <a:t>області</a:t>
            </a:r>
            <a:r>
              <a:rPr lang="ru-RU" sz="1400" dirty="0"/>
              <a:t>. </a:t>
            </a:r>
            <a:r>
              <a:rPr lang="ru-RU" sz="1400" dirty="0" err="1"/>
              <a:t>Цифрова</a:t>
            </a:r>
            <a:r>
              <a:rPr lang="ru-RU" sz="1400" dirty="0"/>
              <a:t> </a:t>
            </a:r>
            <a:r>
              <a:rPr lang="ru-RU" sz="1400" dirty="0" err="1"/>
              <a:t>трансформація</a:t>
            </a:r>
            <a:r>
              <a:rPr lang="ru-RU" sz="1400" dirty="0"/>
              <a:t> за </a:t>
            </a:r>
            <a:r>
              <a:rPr lang="ru-RU" sz="1400" dirty="0" err="1"/>
              <a:t>рахунок</a:t>
            </a:r>
            <a:r>
              <a:rPr lang="ru-RU" sz="1400" dirty="0"/>
              <a:t> </a:t>
            </a:r>
            <a:r>
              <a:rPr lang="ru-RU" sz="1400" dirty="0" err="1"/>
              <a:t>автоматизації</a:t>
            </a:r>
            <a:r>
              <a:rPr lang="ru-RU" sz="1400" dirty="0"/>
              <a:t> </a:t>
            </a:r>
            <a:r>
              <a:rPr lang="ru-RU" sz="1400" dirty="0" err="1"/>
              <a:t>дозволяє</a:t>
            </a:r>
            <a:r>
              <a:rPr lang="ru-RU" sz="1400" dirty="0"/>
              <a:t> </a:t>
            </a:r>
            <a:r>
              <a:rPr lang="ru-RU" sz="1400" dirty="0" err="1"/>
              <a:t>стандартизувати</a:t>
            </a:r>
            <a:r>
              <a:rPr lang="ru-RU" sz="1400" dirty="0"/>
              <a:t> систему </a:t>
            </a:r>
            <a:r>
              <a:rPr lang="ru-RU" sz="1400" dirty="0" err="1"/>
              <a:t>управління</a:t>
            </a:r>
            <a:r>
              <a:rPr lang="ru-RU" sz="1400" dirty="0"/>
              <a:t> і </a:t>
            </a:r>
            <a:r>
              <a:rPr lang="ru-RU" sz="1400" dirty="0" err="1"/>
              <a:t>бізнес-процеси</a:t>
            </a:r>
            <a:r>
              <a:rPr lang="ru-RU" sz="1400" dirty="0"/>
              <a:t>, </a:t>
            </a:r>
            <a:r>
              <a:rPr lang="ru-RU" sz="1400" dirty="0" err="1"/>
              <a:t>тобто</a:t>
            </a:r>
            <a:r>
              <a:rPr lang="ru-RU" sz="1400" dirty="0"/>
              <a:t> </a:t>
            </a:r>
            <a:r>
              <a:rPr lang="ru-RU" sz="1400" dirty="0" err="1"/>
              <a:t>дає</a:t>
            </a:r>
            <a:r>
              <a:rPr lang="ru-RU" sz="1400" dirty="0"/>
              <a:t> </a:t>
            </a:r>
            <a:r>
              <a:rPr lang="ru-RU" sz="1400" dirty="0" err="1"/>
              <a:t>можливість</a:t>
            </a:r>
            <a:r>
              <a:rPr lang="ru-RU" sz="1400" dirty="0"/>
              <a:t> </a:t>
            </a:r>
            <a:r>
              <a:rPr lang="ru-RU" sz="1400" dirty="0" err="1"/>
              <a:t>швидко</a:t>
            </a:r>
            <a:r>
              <a:rPr lang="ru-RU" sz="1400" dirty="0"/>
              <a:t> </a:t>
            </a:r>
            <a:r>
              <a:rPr lang="ru-RU" sz="1400" dirty="0" err="1"/>
              <a:t>розгорнути</a:t>
            </a:r>
            <a:r>
              <a:rPr lang="ru-RU" sz="1400" dirty="0"/>
              <a:t> </a:t>
            </a:r>
            <a:r>
              <a:rPr lang="ru-RU" sz="1400" dirty="0" err="1"/>
              <a:t>їх</a:t>
            </a:r>
            <a:r>
              <a:rPr lang="ru-RU" sz="1400" dirty="0"/>
              <a:t> на </a:t>
            </a:r>
            <a:r>
              <a:rPr lang="ru-RU" sz="1400" dirty="0" err="1"/>
              <a:t>світовому</a:t>
            </a:r>
            <a:r>
              <a:rPr lang="ru-RU" sz="1400" dirty="0"/>
              <a:t> </a:t>
            </a:r>
            <a:r>
              <a:rPr lang="ru-RU" sz="1400" dirty="0" err="1"/>
              <a:t>рівні</a:t>
            </a:r>
            <a:r>
              <a:rPr lang="ru-RU" sz="1400" dirty="0"/>
              <a:t>.</a:t>
            </a:r>
            <a:endParaRPr 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42807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260648"/>
            <a:ext cx="8064895" cy="6264695"/>
          </a:xfrm>
        </p:spPr>
        <p:txBody>
          <a:bodyPr>
            <a:normAutofit/>
          </a:bodyPr>
          <a:lstStyle/>
          <a:p>
            <a:r>
              <a:rPr lang="ru-RU" sz="1400" dirty="0"/>
              <a:t>Прикладом </a:t>
            </a:r>
            <a:r>
              <a:rPr lang="ru-RU" sz="1400" dirty="0" err="1"/>
              <a:t>може</a:t>
            </a:r>
            <a:r>
              <a:rPr lang="ru-RU" sz="1400" dirty="0"/>
              <a:t> бути </a:t>
            </a:r>
            <a:r>
              <a:rPr lang="ru-RU" sz="1400" dirty="0" err="1"/>
              <a:t>трансформація</a:t>
            </a:r>
            <a:r>
              <a:rPr lang="ru-RU" sz="1400" dirty="0"/>
              <a:t> </a:t>
            </a:r>
            <a:r>
              <a:rPr lang="ru-RU" sz="1400" dirty="0" err="1"/>
              <a:t>повчального</a:t>
            </a:r>
            <a:r>
              <a:rPr lang="ru-RU" sz="1400" dirty="0"/>
              <a:t> </a:t>
            </a:r>
            <a:r>
              <a:rPr lang="ru-RU" sz="1400" dirty="0" err="1"/>
              <a:t>процесу</a:t>
            </a:r>
            <a:r>
              <a:rPr lang="ru-RU" sz="1400" dirty="0"/>
              <a:t>, </a:t>
            </a:r>
            <a:r>
              <a:rPr lang="ru-RU" sz="1400" dirty="0" err="1"/>
              <a:t>який</a:t>
            </a:r>
            <a:r>
              <a:rPr lang="ru-RU" sz="1400" dirty="0"/>
              <a:t> </a:t>
            </a:r>
            <a:r>
              <a:rPr lang="ru-RU" sz="1400" dirty="0" err="1"/>
              <a:t>може</a:t>
            </a:r>
            <a:r>
              <a:rPr lang="ru-RU" sz="1400" dirty="0"/>
              <a:t> </a:t>
            </a:r>
            <a:r>
              <a:rPr lang="ru-RU" sz="1400" dirty="0" err="1"/>
              <a:t>дозволити</a:t>
            </a:r>
            <a:r>
              <a:rPr lang="ru-RU" sz="1400" dirty="0"/>
              <a:t> з </a:t>
            </a:r>
            <a:r>
              <a:rPr lang="ru-RU" sz="1400" dirty="0" err="1"/>
              <a:t>бізнес-школи</a:t>
            </a:r>
            <a:r>
              <a:rPr lang="ru-RU" sz="1400" dirty="0"/>
              <a:t>, </a:t>
            </a:r>
            <a:r>
              <a:rPr lang="ru-RU" sz="1400" dirty="0" err="1"/>
              <a:t>обмеженої</a:t>
            </a:r>
            <a:r>
              <a:rPr lang="ru-RU" sz="1400" dirty="0"/>
              <a:t> масштабом </a:t>
            </a:r>
            <a:r>
              <a:rPr lang="ru-RU" sz="1400" dirty="0" err="1"/>
              <a:t>регіону</a:t>
            </a:r>
            <a:r>
              <a:rPr lang="ru-RU" sz="1400" dirty="0"/>
              <a:t>, </a:t>
            </a:r>
            <a:r>
              <a:rPr lang="ru-RU" sz="1400" dirty="0" err="1"/>
              <a:t>розміром</a:t>
            </a:r>
            <a:r>
              <a:rPr lang="ru-RU" sz="1400" dirty="0"/>
              <a:t> </a:t>
            </a:r>
            <a:r>
              <a:rPr lang="ru-RU" sz="1400" dirty="0" err="1"/>
              <a:t>аудиторій</a:t>
            </a:r>
            <a:r>
              <a:rPr lang="ru-RU" sz="1400" dirty="0"/>
              <a:t> і </a:t>
            </a:r>
            <a:r>
              <a:rPr lang="ru-RU" sz="1400" dirty="0" err="1"/>
              <a:t>кількістю</a:t>
            </a:r>
            <a:r>
              <a:rPr lang="ru-RU" sz="1400" dirty="0"/>
              <a:t> </a:t>
            </a:r>
            <a:r>
              <a:rPr lang="ru-RU" sz="1400" dirty="0" err="1"/>
              <a:t>викладачів</a:t>
            </a:r>
            <a:r>
              <a:rPr lang="ru-RU" sz="1400" dirty="0"/>
              <a:t>, </a:t>
            </a:r>
            <a:r>
              <a:rPr lang="ru-RU" sz="1400" dirty="0" err="1"/>
              <a:t>зробити</a:t>
            </a:r>
            <a:r>
              <a:rPr lang="ru-RU" sz="1400" dirty="0"/>
              <a:t> </a:t>
            </a:r>
            <a:r>
              <a:rPr lang="ru-RU" sz="1400" dirty="0" err="1"/>
              <a:t>бізнес</a:t>
            </a:r>
            <a:r>
              <a:rPr lang="ru-RU" sz="1400" dirty="0"/>
              <a:t> </a:t>
            </a:r>
            <a:r>
              <a:rPr lang="ru-RU" sz="1400" dirty="0" err="1"/>
              <a:t>національного</a:t>
            </a:r>
            <a:r>
              <a:rPr lang="ru-RU" sz="1400" dirty="0"/>
              <a:t> </a:t>
            </a:r>
            <a:r>
              <a:rPr lang="ru-RU" sz="1400" dirty="0" err="1"/>
              <a:t>або</a:t>
            </a:r>
            <a:r>
              <a:rPr lang="ru-RU" sz="1400" dirty="0"/>
              <a:t> </a:t>
            </a:r>
            <a:r>
              <a:rPr lang="ru-RU" sz="1400" dirty="0" err="1"/>
              <a:t>навіть</a:t>
            </a:r>
            <a:r>
              <a:rPr lang="ru-RU" sz="1400" dirty="0"/>
              <a:t> </a:t>
            </a:r>
            <a:r>
              <a:rPr lang="ru-RU" sz="1400" dirty="0" err="1"/>
              <a:t>світового</a:t>
            </a:r>
            <a:r>
              <a:rPr lang="ru-RU" sz="1400" dirty="0"/>
              <a:t> масштабу. </a:t>
            </a:r>
            <a:r>
              <a:rPr lang="ru-RU" sz="1400" dirty="0" err="1"/>
              <a:t>Оцифрування</a:t>
            </a:r>
            <a:r>
              <a:rPr lang="ru-RU" sz="1400" dirty="0"/>
              <a:t> </a:t>
            </a:r>
            <a:r>
              <a:rPr lang="ru-RU" sz="1400" dirty="0" err="1"/>
              <a:t>процесу</a:t>
            </a:r>
            <a:r>
              <a:rPr lang="ru-RU" sz="1400" dirty="0"/>
              <a:t> </a:t>
            </a:r>
            <a:r>
              <a:rPr lang="ru-RU" sz="1400" dirty="0" err="1"/>
              <a:t>навчання</a:t>
            </a:r>
            <a:r>
              <a:rPr lang="ru-RU" sz="1400" dirty="0"/>
              <a:t> ‒ </a:t>
            </a:r>
            <a:r>
              <a:rPr lang="ru-RU" sz="1400" dirty="0" err="1"/>
              <a:t>це</a:t>
            </a:r>
            <a:r>
              <a:rPr lang="ru-RU" sz="1400" dirty="0"/>
              <a:t> переклад </a:t>
            </a:r>
            <a:r>
              <a:rPr lang="ru-RU" sz="1400" dirty="0" err="1"/>
              <a:t>інформації</a:t>
            </a:r>
            <a:r>
              <a:rPr lang="ru-RU" sz="1400" dirty="0"/>
              <a:t> з </a:t>
            </a:r>
            <a:r>
              <a:rPr lang="ru-RU" sz="1400" dirty="0" err="1"/>
              <a:t>фізичних</a:t>
            </a:r>
            <a:r>
              <a:rPr lang="ru-RU" sz="1400" dirty="0"/>
              <a:t> </a:t>
            </a:r>
            <a:r>
              <a:rPr lang="ru-RU" sz="1400" dirty="0" err="1"/>
              <a:t>носіїв</a:t>
            </a:r>
            <a:r>
              <a:rPr lang="ru-RU" sz="1400" dirty="0"/>
              <a:t> на </a:t>
            </a:r>
            <a:r>
              <a:rPr lang="ru-RU" sz="1400" dirty="0" err="1"/>
              <a:t>цифрові</a:t>
            </a:r>
            <a:r>
              <a:rPr lang="ru-RU" sz="1400" dirty="0"/>
              <a:t> </a:t>
            </a:r>
            <a:r>
              <a:rPr lang="ru-RU" sz="1400" dirty="0" err="1"/>
              <a:t>дозволяє</a:t>
            </a:r>
            <a:r>
              <a:rPr lang="ru-RU" sz="1400" dirty="0"/>
              <a:t> </a:t>
            </a:r>
            <a:r>
              <a:rPr lang="ru-RU" sz="1400" dirty="0" err="1"/>
              <a:t>мінімізувати</a:t>
            </a:r>
            <a:r>
              <a:rPr lang="ru-RU" sz="1400" dirty="0"/>
              <a:t> </a:t>
            </a:r>
            <a:r>
              <a:rPr lang="ru-RU" sz="1400" dirty="0" err="1"/>
              <a:t>витрати</a:t>
            </a:r>
            <a:r>
              <a:rPr lang="ru-RU" sz="1400" dirty="0"/>
              <a:t>, при </a:t>
            </a:r>
            <a:r>
              <a:rPr lang="ru-RU" sz="1400" dirty="0" err="1"/>
              <a:t>цьому</a:t>
            </a:r>
            <a:r>
              <a:rPr lang="ru-RU" sz="1400" dirty="0"/>
              <a:t> </a:t>
            </a:r>
            <a:r>
              <a:rPr lang="ru-RU" sz="1400" dirty="0" err="1"/>
              <a:t>якщо</a:t>
            </a:r>
            <a:r>
              <a:rPr lang="ru-RU" sz="1400" dirty="0"/>
              <a:t> </a:t>
            </a:r>
            <a:r>
              <a:rPr lang="ru-RU" sz="1400" dirty="0" err="1"/>
              <a:t>забезпечити</a:t>
            </a:r>
            <a:r>
              <a:rPr lang="ru-RU" sz="1400" dirty="0"/>
              <a:t> </a:t>
            </a:r>
            <a:r>
              <a:rPr lang="ru-RU" sz="1400" dirty="0" err="1"/>
              <a:t>синхронний</a:t>
            </a:r>
            <a:r>
              <a:rPr lang="ru-RU" sz="1400" dirty="0"/>
              <a:t> переклад </a:t>
            </a:r>
            <a:r>
              <a:rPr lang="ru-RU" sz="1400" dirty="0" err="1"/>
              <a:t>повчального</a:t>
            </a:r>
            <a:r>
              <a:rPr lang="ru-RU" sz="1400" dirty="0"/>
              <a:t> </a:t>
            </a:r>
            <a:r>
              <a:rPr lang="ru-RU" sz="1400" dirty="0" err="1"/>
              <a:t>процесу</a:t>
            </a:r>
            <a:r>
              <a:rPr lang="ru-RU" sz="1400" dirty="0"/>
              <a:t> на </a:t>
            </a:r>
            <a:r>
              <a:rPr lang="ru-RU" sz="1400" dirty="0" err="1"/>
              <a:t>різні</a:t>
            </a:r>
            <a:r>
              <a:rPr lang="ru-RU" sz="1400" dirty="0"/>
              <a:t> </a:t>
            </a:r>
            <a:r>
              <a:rPr lang="ru-RU" sz="1400" dirty="0" err="1"/>
              <a:t>мови</a:t>
            </a:r>
            <a:r>
              <a:rPr lang="ru-RU" sz="1400" dirty="0"/>
              <a:t> те </a:t>
            </a:r>
            <a:r>
              <a:rPr lang="ru-RU" sz="1400" dirty="0" err="1"/>
              <a:t>це</a:t>
            </a:r>
            <a:r>
              <a:rPr lang="ru-RU" sz="1400" dirty="0"/>
              <a:t> дозволить </a:t>
            </a:r>
            <a:r>
              <a:rPr lang="ru-RU" sz="1400" dirty="0" err="1"/>
              <a:t>зробити</a:t>
            </a:r>
            <a:r>
              <a:rPr lang="ru-RU" sz="1400" dirty="0"/>
              <a:t> </a:t>
            </a:r>
            <a:r>
              <a:rPr lang="ru-RU" sz="1400" dirty="0" err="1"/>
              <a:t>курси</a:t>
            </a:r>
            <a:r>
              <a:rPr lang="ru-RU" sz="1400" dirty="0"/>
              <a:t> </a:t>
            </a:r>
            <a:r>
              <a:rPr lang="ru-RU" sz="1400" dirty="0" err="1"/>
              <a:t>доступними</a:t>
            </a:r>
            <a:r>
              <a:rPr lang="ru-RU" sz="1400" dirty="0"/>
              <a:t> для </a:t>
            </a:r>
            <a:r>
              <a:rPr lang="ru-RU" sz="1400" dirty="0" err="1"/>
              <a:t>необмеженої</a:t>
            </a:r>
            <a:r>
              <a:rPr lang="ru-RU" sz="1400" dirty="0"/>
              <a:t> </a:t>
            </a:r>
            <a:r>
              <a:rPr lang="ru-RU" sz="1400" dirty="0" err="1"/>
              <a:t>аудиторії</a:t>
            </a:r>
            <a:r>
              <a:rPr lang="ru-RU" sz="1400" dirty="0"/>
              <a:t>. </a:t>
            </a:r>
            <a:r>
              <a:rPr lang="ru-RU" sz="1400" dirty="0" err="1"/>
              <a:t>Однією</a:t>
            </a:r>
            <a:r>
              <a:rPr lang="ru-RU" sz="1400" dirty="0"/>
              <a:t> з </a:t>
            </a:r>
            <a:r>
              <a:rPr lang="ru-RU" sz="1400" dirty="0" err="1"/>
              <a:t>ключових</a:t>
            </a:r>
            <a:r>
              <a:rPr lang="ru-RU" sz="1400" dirty="0"/>
              <a:t> умов </a:t>
            </a:r>
            <a:r>
              <a:rPr lang="ru-RU" sz="1400" dirty="0" err="1"/>
              <a:t>створення</a:t>
            </a:r>
            <a:r>
              <a:rPr lang="ru-RU" sz="1400" dirty="0"/>
              <a:t> </a:t>
            </a:r>
            <a:r>
              <a:rPr lang="ru-RU" sz="1400" dirty="0" err="1"/>
              <a:t>експоненціальної</a:t>
            </a:r>
            <a:r>
              <a:rPr lang="ru-RU" sz="1400" dirty="0"/>
              <a:t> </a:t>
            </a:r>
            <a:r>
              <a:rPr lang="ru-RU" sz="1400" dirty="0" err="1"/>
              <a:t>організації</a:t>
            </a:r>
            <a:r>
              <a:rPr lang="ru-RU" sz="1400" dirty="0"/>
              <a:t> є </a:t>
            </a:r>
            <a:r>
              <a:rPr lang="ru-RU" sz="1400" dirty="0" err="1"/>
              <a:t>можливість</a:t>
            </a:r>
            <a:r>
              <a:rPr lang="ru-RU" sz="1400" dirty="0"/>
              <a:t> </a:t>
            </a:r>
            <a:r>
              <a:rPr lang="ru-RU" sz="1400" dirty="0" err="1"/>
              <a:t>типізації</a:t>
            </a:r>
            <a:r>
              <a:rPr lang="ru-RU" sz="1400" dirty="0"/>
              <a:t> </a:t>
            </a:r>
            <a:r>
              <a:rPr lang="ru-RU" sz="1400" dirty="0" err="1"/>
              <a:t>послуг</a:t>
            </a:r>
            <a:r>
              <a:rPr lang="ru-RU" sz="1400" dirty="0"/>
              <a:t>, і </a:t>
            </a:r>
            <a:r>
              <a:rPr lang="ru-RU" sz="1400" dirty="0" err="1"/>
              <a:t>якщо</a:t>
            </a:r>
            <a:r>
              <a:rPr lang="ru-RU" sz="1400" dirty="0"/>
              <a:t> </a:t>
            </a:r>
            <a:r>
              <a:rPr lang="ru-RU" sz="1400" dirty="0" err="1"/>
              <a:t>послуга</a:t>
            </a:r>
            <a:r>
              <a:rPr lang="ru-RU" sz="1400" dirty="0"/>
              <a:t> </a:t>
            </a:r>
            <a:r>
              <a:rPr lang="ru-RU" sz="1400" dirty="0" err="1"/>
              <a:t>може</a:t>
            </a:r>
            <a:r>
              <a:rPr lang="ru-RU" sz="1400" dirty="0"/>
              <a:t> </a:t>
            </a:r>
            <a:r>
              <a:rPr lang="ru-RU" sz="1400" dirty="0" err="1"/>
              <a:t>типізуватися</a:t>
            </a:r>
            <a:r>
              <a:rPr lang="ru-RU" sz="1400" dirty="0"/>
              <a:t>, то система </a:t>
            </a:r>
            <a:r>
              <a:rPr lang="ru-RU" sz="1400" dirty="0" err="1"/>
              <a:t>управління</a:t>
            </a:r>
            <a:r>
              <a:rPr lang="ru-RU" sz="1400" dirty="0"/>
              <a:t> </a:t>
            </a:r>
            <a:r>
              <a:rPr lang="ru-RU" sz="1400" dirty="0" err="1"/>
              <a:t>наданням</a:t>
            </a:r>
            <a:r>
              <a:rPr lang="ru-RU" sz="1400" dirty="0"/>
              <a:t> </a:t>
            </a:r>
            <a:r>
              <a:rPr lang="ru-RU" sz="1400" dirty="0" err="1"/>
              <a:t>цих</a:t>
            </a:r>
            <a:r>
              <a:rPr lang="ru-RU" sz="1400" dirty="0"/>
              <a:t> </a:t>
            </a:r>
            <a:r>
              <a:rPr lang="ru-RU" sz="1400" dirty="0" err="1"/>
              <a:t>послуг</a:t>
            </a:r>
            <a:r>
              <a:rPr lang="ru-RU" sz="1400" dirty="0"/>
              <a:t> </a:t>
            </a:r>
            <a:r>
              <a:rPr lang="ru-RU" sz="1400" dirty="0" err="1"/>
              <a:t>також</a:t>
            </a:r>
            <a:r>
              <a:rPr lang="ru-RU" sz="1400" dirty="0"/>
              <a:t> </a:t>
            </a:r>
            <a:r>
              <a:rPr lang="ru-RU" sz="1400" dirty="0" err="1"/>
              <a:t>може</a:t>
            </a:r>
            <a:r>
              <a:rPr lang="ru-RU" sz="1400" dirty="0"/>
              <a:t> бути </a:t>
            </a:r>
            <a:r>
              <a:rPr lang="ru-RU" sz="1400" dirty="0" err="1"/>
              <a:t>піддана</a:t>
            </a:r>
            <a:r>
              <a:rPr lang="ru-RU" sz="1400" dirty="0"/>
              <a:t> </a:t>
            </a:r>
            <a:r>
              <a:rPr lang="ru-RU" sz="1400" dirty="0" err="1"/>
              <a:t>типізації</a:t>
            </a:r>
            <a:r>
              <a:rPr lang="ru-RU" sz="1400" dirty="0"/>
              <a:t> і </a:t>
            </a:r>
            <a:r>
              <a:rPr lang="ru-RU" sz="1400" dirty="0" err="1"/>
              <a:t>подальшій</a:t>
            </a:r>
            <a:r>
              <a:rPr lang="ru-RU" sz="1400" dirty="0"/>
              <a:t> </a:t>
            </a:r>
            <a:r>
              <a:rPr lang="ru-RU" sz="1400" dirty="0" err="1"/>
              <a:t>автоматизації</a:t>
            </a:r>
            <a:r>
              <a:rPr lang="ru-RU" sz="1400" dirty="0"/>
              <a:t>. </a:t>
            </a:r>
            <a:endParaRPr lang="ru-RU" sz="1400" dirty="0" smtClean="0"/>
          </a:p>
          <a:p>
            <a:r>
              <a:rPr lang="ru-RU" sz="1400" dirty="0" smtClean="0"/>
              <a:t>Одна </a:t>
            </a:r>
            <a:r>
              <a:rPr lang="ru-RU" sz="1400" dirty="0"/>
              <a:t>з </a:t>
            </a:r>
            <a:r>
              <a:rPr lang="ru-RU" sz="1400" dirty="0" err="1"/>
              <a:t>ключових</a:t>
            </a:r>
            <a:r>
              <a:rPr lang="ru-RU" sz="1400" dirty="0"/>
              <a:t> </a:t>
            </a:r>
            <a:r>
              <a:rPr lang="ru-RU" sz="1400" dirty="0" err="1"/>
              <a:t>технологій</a:t>
            </a:r>
            <a:r>
              <a:rPr lang="ru-RU" sz="1400" dirty="0"/>
              <a:t>, на </a:t>
            </a:r>
            <a:r>
              <a:rPr lang="ru-RU" sz="1400" dirty="0" err="1"/>
              <a:t>якій</a:t>
            </a:r>
            <a:r>
              <a:rPr lang="ru-RU" sz="1400" dirty="0"/>
              <a:t> </a:t>
            </a:r>
            <a:r>
              <a:rPr lang="ru-RU" sz="1400" dirty="0" err="1"/>
              <a:t>ґрунтується</a:t>
            </a:r>
            <a:r>
              <a:rPr lang="ru-RU" sz="1400" dirty="0"/>
              <a:t> </a:t>
            </a:r>
            <a:r>
              <a:rPr lang="ru-RU" sz="1400" dirty="0" err="1"/>
              <a:t>цифрова</a:t>
            </a:r>
            <a:r>
              <a:rPr lang="ru-RU" sz="1400" dirty="0"/>
              <a:t> </a:t>
            </a:r>
            <a:r>
              <a:rPr lang="ru-RU" sz="1400" dirty="0" err="1"/>
              <a:t>трансформація</a:t>
            </a:r>
            <a:r>
              <a:rPr lang="ru-RU" sz="1400" dirty="0"/>
              <a:t>, ‒ </a:t>
            </a:r>
            <a:r>
              <a:rPr lang="ru-RU" sz="1400" dirty="0" err="1"/>
              <a:t>це</a:t>
            </a:r>
            <a:r>
              <a:rPr lang="ru-RU" sz="1400" dirty="0"/>
              <a:t> «</a:t>
            </a:r>
            <a:r>
              <a:rPr lang="ru-RU" sz="1400" dirty="0" err="1"/>
              <a:t>Інтернет</a:t>
            </a:r>
            <a:r>
              <a:rPr lang="ru-RU" sz="1400" dirty="0"/>
              <a:t> </a:t>
            </a:r>
            <a:r>
              <a:rPr lang="ru-RU" sz="1400" dirty="0" err="1"/>
              <a:t>речі</a:t>
            </a:r>
            <a:r>
              <a:rPr lang="ru-RU" sz="1400" dirty="0"/>
              <a:t>». Те,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багато</a:t>
            </a:r>
            <a:r>
              <a:rPr lang="ru-RU" sz="1400" dirty="0"/>
              <a:t> </a:t>
            </a:r>
            <a:r>
              <a:rPr lang="ru-RU" sz="1400" dirty="0" err="1"/>
              <a:t>побутових</a:t>
            </a:r>
            <a:r>
              <a:rPr lang="ru-RU" sz="1400" dirty="0"/>
              <a:t> </a:t>
            </a:r>
            <a:r>
              <a:rPr lang="ru-RU" sz="1400" dirty="0" err="1"/>
              <a:t>приладів</a:t>
            </a:r>
            <a:r>
              <a:rPr lang="ru-RU" sz="1400" dirty="0"/>
              <a:t> </a:t>
            </a:r>
            <a:r>
              <a:rPr lang="ru-RU" sz="1400" dirty="0" err="1"/>
              <a:t>підключені</a:t>
            </a:r>
            <a:r>
              <a:rPr lang="ru-RU" sz="1400" dirty="0"/>
              <a:t> до </a:t>
            </a:r>
            <a:r>
              <a:rPr lang="ru-RU" sz="1400" dirty="0" err="1"/>
              <a:t>електромережі</a:t>
            </a:r>
            <a:r>
              <a:rPr lang="ru-RU" sz="1400" dirty="0"/>
              <a:t> ‒ </a:t>
            </a:r>
            <a:r>
              <a:rPr lang="ru-RU" sz="1400" dirty="0" err="1"/>
              <a:t>це</a:t>
            </a:r>
            <a:r>
              <a:rPr lang="ru-RU" sz="1400" dirty="0"/>
              <a:t> </a:t>
            </a:r>
            <a:r>
              <a:rPr lang="ru-RU" sz="1400" dirty="0" err="1"/>
              <a:t>звично</a:t>
            </a:r>
            <a:r>
              <a:rPr lang="ru-RU" sz="1400" dirty="0"/>
              <a:t>, але </a:t>
            </a:r>
            <a:r>
              <a:rPr lang="ru-RU" sz="1400" dirty="0" err="1"/>
              <a:t>поступово</a:t>
            </a:r>
            <a:r>
              <a:rPr lang="ru-RU" sz="1400" dirty="0"/>
              <a:t>, все </a:t>
            </a:r>
            <a:r>
              <a:rPr lang="ru-RU" sz="1400" dirty="0" err="1"/>
              <a:t>більше</a:t>
            </a:r>
            <a:r>
              <a:rPr lang="ru-RU" sz="1400" dirty="0"/>
              <a:t> </a:t>
            </a:r>
            <a:r>
              <a:rPr lang="ru-RU" sz="1400" dirty="0" err="1"/>
              <a:t>об'єктів</a:t>
            </a:r>
            <a:r>
              <a:rPr lang="ru-RU" sz="1400" dirty="0"/>
              <a:t> </a:t>
            </a:r>
            <a:r>
              <a:rPr lang="ru-RU" sz="1400" dirty="0" err="1"/>
              <a:t>фізичного</a:t>
            </a:r>
            <a:r>
              <a:rPr lang="ru-RU" sz="1400" dirty="0"/>
              <a:t> </a:t>
            </a:r>
            <a:r>
              <a:rPr lang="ru-RU" sz="1400" dirty="0" err="1"/>
              <a:t>світу</a:t>
            </a:r>
            <a:r>
              <a:rPr lang="ru-RU" sz="1400" dirty="0"/>
              <a:t> </a:t>
            </a:r>
            <a:r>
              <a:rPr lang="ru-RU" sz="1400" dirty="0" err="1"/>
              <a:t>підключають</a:t>
            </a:r>
            <a:r>
              <a:rPr lang="ru-RU" sz="1400" dirty="0"/>
              <a:t> до </a:t>
            </a:r>
            <a:r>
              <a:rPr lang="ru-RU" sz="1400" dirty="0" err="1"/>
              <a:t>Інтернету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дозволяє</a:t>
            </a:r>
            <a:r>
              <a:rPr lang="ru-RU" sz="1400" dirty="0"/>
              <a:t> </a:t>
            </a:r>
            <a:r>
              <a:rPr lang="ru-RU" sz="1400" dirty="0" err="1"/>
              <a:t>забезпечити</a:t>
            </a:r>
            <a:r>
              <a:rPr lang="ru-RU" sz="1400" dirty="0"/>
              <a:t> </a:t>
            </a:r>
            <a:r>
              <a:rPr lang="ru-RU" sz="1400" dirty="0" err="1"/>
              <a:t>збір</a:t>
            </a:r>
            <a:r>
              <a:rPr lang="ru-RU" sz="1400" dirty="0"/>
              <a:t> </a:t>
            </a:r>
            <a:r>
              <a:rPr lang="ru-RU" sz="1400" dirty="0" err="1"/>
              <a:t>інформації</a:t>
            </a:r>
            <a:r>
              <a:rPr lang="ru-RU" sz="1400" dirty="0"/>
              <a:t> і </a:t>
            </a:r>
            <a:r>
              <a:rPr lang="ru-RU" sz="1400" dirty="0" err="1"/>
              <a:t>навіть</a:t>
            </a:r>
            <a:r>
              <a:rPr lang="ru-RU" sz="1400" dirty="0"/>
              <a:t> </a:t>
            </a:r>
            <a:r>
              <a:rPr lang="ru-RU" sz="1400" dirty="0" err="1"/>
              <a:t>видалене</a:t>
            </a:r>
            <a:r>
              <a:rPr lang="ru-RU" sz="1400" dirty="0"/>
              <a:t> </a:t>
            </a:r>
            <a:r>
              <a:rPr lang="ru-RU" sz="1400" dirty="0" err="1"/>
              <a:t>управління</a:t>
            </a:r>
            <a:r>
              <a:rPr lang="ru-RU" sz="1400" dirty="0"/>
              <a:t> </a:t>
            </a:r>
            <a:r>
              <a:rPr lang="ru-RU" sz="1400" dirty="0" err="1"/>
              <a:t>цими</a:t>
            </a:r>
            <a:r>
              <a:rPr lang="ru-RU" sz="1400" dirty="0"/>
              <a:t> </a:t>
            </a:r>
            <a:r>
              <a:rPr lang="ru-RU" sz="1400" dirty="0" err="1"/>
              <a:t>об'єктами</a:t>
            </a:r>
            <a:r>
              <a:rPr lang="ru-RU" sz="1400" dirty="0"/>
              <a:t>. </a:t>
            </a:r>
            <a:r>
              <a:rPr lang="ru-RU" sz="1400" dirty="0" err="1"/>
              <a:t>Фактично</a:t>
            </a:r>
            <a:r>
              <a:rPr lang="ru-RU" sz="1400" dirty="0"/>
              <a:t> в </a:t>
            </a:r>
            <a:r>
              <a:rPr lang="ru-RU" sz="1400" dirty="0" err="1"/>
              <a:t>Інтернеті</a:t>
            </a:r>
            <a:r>
              <a:rPr lang="ru-RU" sz="1400" dirty="0"/>
              <a:t> </a:t>
            </a:r>
            <a:r>
              <a:rPr lang="ru-RU" sz="1400" dirty="0" err="1"/>
              <a:t>з'являється</a:t>
            </a:r>
            <a:r>
              <a:rPr lang="ru-RU" sz="1400" dirty="0"/>
              <a:t> </a:t>
            </a:r>
            <a:r>
              <a:rPr lang="ru-RU" sz="1400" dirty="0" err="1"/>
              <a:t>віртуальна</a:t>
            </a:r>
            <a:r>
              <a:rPr lang="ru-RU" sz="1400" dirty="0"/>
              <a:t> </a:t>
            </a:r>
            <a:r>
              <a:rPr lang="ru-RU" sz="1400" dirty="0" err="1"/>
              <a:t>копія</a:t>
            </a:r>
            <a:r>
              <a:rPr lang="ru-RU" sz="1400" dirty="0"/>
              <a:t> </a:t>
            </a:r>
            <a:r>
              <a:rPr lang="ru-RU" sz="1400" dirty="0" err="1"/>
              <a:t>фізичного</a:t>
            </a:r>
            <a:r>
              <a:rPr lang="ru-RU" sz="1400" dirty="0"/>
              <a:t> </a:t>
            </a:r>
            <a:r>
              <a:rPr lang="ru-RU" sz="1400" dirty="0" err="1"/>
              <a:t>об'єкту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містить</a:t>
            </a:r>
            <a:r>
              <a:rPr lang="ru-RU" sz="1400" dirty="0"/>
              <a:t> </a:t>
            </a:r>
            <a:r>
              <a:rPr lang="ru-RU" sz="1400" dirty="0" err="1"/>
              <a:t>різні</a:t>
            </a:r>
            <a:r>
              <a:rPr lang="ru-RU" sz="1400" dirty="0"/>
              <a:t> </a:t>
            </a:r>
            <a:r>
              <a:rPr lang="ru-RU" sz="1400" dirty="0" err="1"/>
              <a:t>параметри</a:t>
            </a:r>
            <a:r>
              <a:rPr lang="ru-RU" sz="1400" dirty="0"/>
              <a:t> </a:t>
            </a:r>
            <a:r>
              <a:rPr lang="ru-RU" sz="1400" dirty="0" err="1"/>
              <a:t>об'єкту</a:t>
            </a:r>
            <a:r>
              <a:rPr lang="ru-RU" sz="1400" dirty="0"/>
              <a:t> і </a:t>
            </a:r>
            <a:r>
              <a:rPr lang="ru-RU" sz="1400" dirty="0" err="1"/>
              <a:t>зовнішнього</a:t>
            </a:r>
            <a:r>
              <a:rPr lang="ru-RU" sz="1400" dirty="0"/>
              <a:t> </a:t>
            </a:r>
            <a:r>
              <a:rPr lang="ru-RU" sz="1400" dirty="0" err="1"/>
              <a:t>світу</a:t>
            </a:r>
            <a:r>
              <a:rPr lang="ru-RU" sz="1400" dirty="0"/>
              <a:t>, і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дозволяє</a:t>
            </a:r>
            <a:r>
              <a:rPr lang="ru-RU" sz="1400" dirty="0"/>
              <a:t> </a:t>
            </a:r>
            <a:r>
              <a:rPr lang="ru-RU" sz="1400" dirty="0" err="1"/>
              <a:t>управляти</a:t>
            </a:r>
            <a:r>
              <a:rPr lang="ru-RU" sz="1400" dirty="0"/>
              <a:t> </a:t>
            </a:r>
            <a:r>
              <a:rPr lang="ru-RU" sz="1400" dirty="0" err="1"/>
              <a:t>об'єктом</a:t>
            </a:r>
            <a:r>
              <a:rPr lang="ru-RU" sz="1400" dirty="0"/>
              <a:t> через </a:t>
            </a:r>
            <a:r>
              <a:rPr lang="ru-RU" sz="1400" dirty="0" err="1"/>
              <a:t>Інтернет</a:t>
            </a:r>
            <a:r>
              <a:rPr lang="ru-RU" sz="1400" dirty="0"/>
              <a:t>. Прикладом «</a:t>
            </a:r>
            <a:r>
              <a:rPr lang="ru-RU" sz="1400" dirty="0" err="1"/>
              <a:t>Інтернет</a:t>
            </a:r>
            <a:r>
              <a:rPr lang="ru-RU" sz="1400" dirty="0"/>
              <a:t> речей» </a:t>
            </a:r>
            <a:r>
              <a:rPr lang="ru-RU" sz="1400" dirty="0" err="1"/>
              <a:t>може</a:t>
            </a:r>
            <a:r>
              <a:rPr lang="ru-RU" sz="1400" dirty="0"/>
              <a:t> </a:t>
            </a:r>
            <a:r>
              <a:rPr lang="ru-RU" sz="1400" dirty="0" err="1"/>
              <a:t>служити</a:t>
            </a:r>
            <a:r>
              <a:rPr lang="ru-RU" sz="1400" dirty="0"/>
              <a:t> </a:t>
            </a:r>
            <a:r>
              <a:rPr lang="ru-RU" sz="1400" dirty="0" err="1"/>
              <a:t>прилад</a:t>
            </a:r>
            <a:r>
              <a:rPr lang="ru-RU" sz="1400" dirty="0"/>
              <a:t>, </a:t>
            </a:r>
            <a:r>
              <a:rPr lang="ru-RU" sz="1400" dirty="0" err="1"/>
              <a:t>наприклад</a:t>
            </a:r>
            <a:r>
              <a:rPr lang="ru-RU" sz="1400" dirty="0"/>
              <a:t>, проектор в </a:t>
            </a:r>
            <a:r>
              <a:rPr lang="ru-RU" sz="1400" dirty="0" err="1"/>
              <a:t>кінотеатрі</a:t>
            </a:r>
            <a:r>
              <a:rPr lang="ru-RU" sz="1400" dirty="0"/>
              <a:t>, </a:t>
            </a:r>
            <a:r>
              <a:rPr lang="ru-RU" sz="1400" dirty="0" err="1"/>
              <a:t>який</a:t>
            </a:r>
            <a:r>
              <a:rPr lang="ru-RU" sz="1400" dirty="0"/>
              <a:t> </a:t>
            </a:r>
            <a:r>
              <a:rPr lang="ru-RU" sz="1400" dirty="0" err="1"/>
              <a:t>посилає</a:t>
            </a:r>
            <a:r>
              <a:rPr lang="ru-RU" sz="1400" dirty="0"/>
              <a:t> в службу </a:t>
            </a:r>
            <a:r>
              <a:rPr lang="ru-RU" sz="1400" dirty="0" err="1"/>
              <a:t>технічної</a:t>
            </a:r>
            <a:r>
              <a:rPr lang="ru-RU" sz="1400" dirty="0"/>
              <a:t> </a:t>
            </a:r>
            <a:r>
              <a:rPr lang="ru-RU" sz="1400" dirty="0" err="1"/>
              <a:t>підтримки</a:t>
            </a:r>
            <a:r>
              <a:rPr lang="ru-RU" sz="1400" dirty="0"/>
              <a:t> сигнал про </a:t>
            </a:r>
            <a:r>
              <a:rPr lang="ru-RU" sz="1400" dirty="0" err="1"/>
              <a:t>виявлену</a:t>
            </a:r>
            <a:r>
              <a:rPr lang="ru-RU" sz="1400" dirty="0"/>
              <a:t> </a:t>
            </a:r>
            <a:r>
              <a:rPr lang="ru-RU" sz="1400" dirty="0" err="1"/>
              <a:t>несправність</a:t>
            </a:r>
            <a:r>
              <a:rPr lang="ru-RU" sz="1400" dirty="0"/>
              <a:t>, і </a:t>
            </a:r>
            <a:r>
              <a:rPr lang="ru-RU" sz="1400" dirty="0" err="1"/>
              <a:t>перелік</a:t>
            </a:r>
            <a:r>
              <a:rPr lang="ru-RU" sz="1400" dirty="0"/>
              <a:t> </a:t>
            </a:r>
            <a:r>
              <a:rPr lang="ru-RU" sz="1400" dirty="0" err="1"/>
              <a:t>запасних</a:t>
            </a:r>
            <a:r>
              <a:rPr lang="ru-RU" sz="1400" dirty="0"/>
              <a:t> </a:t>
            </a:r>
            <a:r>
              <a:rPr lang="ru-RU" sz="1400" dirty="0" err="1"/>
              <a:t>частин</a:t>
            </a:r>
            <a:r>
              <a:rPr lang="ru-RU" sz="1400" dirty="0"/>
              <a:t>, </a:t>
            </a:r>
            <a:r>
              <a:rPr lang="ru-RU" sz="1400" dirty="0" err="1"/>
              <a:t>які</a:t>
            </a:r>
            <a:r>
              <a:rPr lang="ru-RU" sz="1400" dirty="0"/>
              <a:t> треба </a:t>
            </a:r>
            <a:r>
              <a:rPr lang="ru-RU" sz="1400" dirty="0" err="1"/>
              <a:t>замінити</a:t>
            </a:r>
            <a:r>
              <a:rPr lang="ru-RU" sz="1400" dirty="0"/>
              <a:t> у рамках </a:t>
            </a:r>
            <a:r>
              <a:rPr lang="ru-RU" sz="1400" dirty="0" err="1"/>
              <a:t>позапланового</a:t>
            </a:r>
            <a:r>
              <a:rPr lang="ru-RU" sz="1400" dirty="0"/>
              <a:t> ремонту</a:t>
            </a:r>
            <a:r>
              <a:rPr lang="ru-RU" sz="1400" dirty="0" smtClean="0"/>
              <a:t>.</a:t>
            </a:r>
          </a:p>
          <a:p>
            <a:r>
              <a:rPr lang="ru-RU" sz="1400" dirty="0" err="1"/>
              <a:t>Наступним</a:t>
            </a:r>
            <a:r>
              <a:rPr lang="ru-RU" sz="1400" dirty="0"/>
              <a:t> </a:t>
            </a:r>
            <a:r>
              <a:rPr lang="ru-RU" sz="1400" dirty="0" err="1"/>
              <a:t>етапом</a:t>
            </a:r>
            <a:r>
              <a:rPr lang="ru-RU" sz="1400" dirty="0"/>
              <a:t> </a:t>
            </a:r>
            <a:r>
              <a:rPr lang="ru-RU" sz="1400" dirty="0" err="1"/>
              <a:t>розвитку</a:t>
            </a:r>
            <a:r>
              <a:rPr lang="ru-RU" sz="1400" dirty="0"/>
              <a:t> «</a:t>
            </a:r>
            <a:r>
              <a:rPr lang="ru-RU" sz="1400" dirty="0" err="1"/>
              <a:t>Інтернет</a:t>
            </a:r>
            <a:r>
              <a:rPr lang="ru-RU" sz="1400" dirty="0"/>
              <a:t> речей» є </a:t>
            </a:r>
            <a:r>
              <a:rPr lang="ru-RU" sz="1400" dirty="0" err="1"/>
              <a:t>взаємодія</a:t>
            </a:r>
            <a:r>
              <a:rPr lang="ru-RU" sz="1400" dirty="0"/>
              <a:t> речей не </a:t>
            </a:r>
            <a:r>
              <a:rPr lang="ru-RU" sz="1400" dirty="0" err="1"/>
              <a:t>лише</a:t>
            </a:r>
            <a:r>
              <a:rPr lang="ru-RU" sz="1400" dirty="0"/>
              <a:t> з </a:t>
            </a:r>
            <a:r>
              <a:rPr lang="ru-RU" sz="1400" dirty="0" err="1"/>
              <a:t>людиною</a:t>
            </a:r>
            <a:r>
              <a:rPr lang="ru-RU" sz="1400" dirty="0"/>
              <a:t>, але і </a:t>
            </a:r>
            <a:r>
              <a:rPr lang="ru-RU" sz="1400" dirty="0" err="1"/>
              <a:t>між</a:t>
            </a:r>
            <a:r>
              <a:rPr lang="ru-RU" sz="1400" dirty="0"/>
              <a:t> собою, </a:t>
            </a:r>
            <a:r>
              <a:rPr lang="ru-RU" sz="1400" dirty="0" err="1"/>
              <a:t>що</a:t>
            </a:r>
            <a:r>
              <a:rPr lang="ru-RU" sz="1400" dirty="0"/>
              <a:t> дозволить </a:t>
            </a:r>
            <a:r>
              <a:rPr lang="ru-RU" sz="1400" dirty="0" err="1"/>
              <a:t>добитися</a:t>
            </a:r>
            <a:r>
              <a:rPr lang="ru-RU" sz="1400" dirty="0"/>
              <a:t> </a:t>
            </a:r>
            <a:r>
              <a:rPr lang="ru-RU" sz="1400" dirty="0" err="1"/>
              <a:t>автоматизованої</a:t>
            </a:r>
            <a:r>
              <a:rPr lang="ru-RU" sz="1400" dirty="0"/>
              <a:t> </a:t>
            </a:r>
            <a:r>
              <a:rPr lang="ru-RU" sz="1400" dirty="0" err="1"/>
              <a:t>взаємодії</a:t>
            </a:r>
            <a:r>
              <a:rPr lang="ru-RU" sz="1400" dirty="0"/>
              <a:t> на </a:t>
            </a:r>
            <a:r>
              <a:rPr lang="ru-RU" sz="1400" dirty="0" err="1"/>
              <a:t>конвеєрних</a:t>
            </a:r>
            <a:r>
              <a:rPr lang="ru-RU" sz="1400" dirty="0"/>
              <a:t> </a:t>
            </a:r>
            <a:r>
              <a:rPr lang="ru-RU" sz="1400" dirty="0" err="1"/>
              <a:t>лініях</a:t>
            </a:r>
            <a:r>
              <a:rPr lang="ru-RU" sz="1400" dirty="0"/>
              <a:t>, в системах </a:t>
            </a:r>
            <a:r>
              <a:rPr lang="ru-RU" sz="1400" dirty="0" err="1"/>
              <a:t>технічного</a:t>
            </a:r>
            <a:r>
              <a:rPr lang="ru-RU" sz="1400" dirty="0"/>
              <a:t> ремонту і </a:t>
            </a:r>
            <a:r>
              <a:rPr lang="ru-RU" sz="1400" dirty="0" err="1"/>
              <a:t>обслуговування</a:t>
            </a:r>
            <a:r>
              <a:rPr lang="ru-RU" sz="1400" dirty="0"/>
              <a:t> </a:t>
            </a:r>
            <a:r>
              <a:rPr lang="ru-RU" sz="1400" dirty="0" err="1"/>
              <a:t>устаткування</a:t>
            </a:r>
            <a:r>
              <a:rPr lang="ru-RU" sz="1400" dirty="0"/>
              <a:t>, в </a:t>
            </a:r>
            <a:r>
              <a:rPr lang="ru-RU" sz="1400" dirty="0" err="1"/>
              <a:t>логістиці</a:t>
            </a:r>
            <a:r>
              <a:rPr lang="ru-RU" sz="1400" dirty="0"/>
              <a:t> і </a:t>
            </a:r>
            <a:r>
              <a:rPr lang="ru-RU" sz="1400" dirty="0" err="1"/>
              <a:t>багатьох</a:t>
            </a:r>
            <a:r>
              <a:rPr lang="ru-RU" sz="1400" dirty="0"/>
              <a:t> </a:t>
            </a:r>
            <a:r>
              <a:rPr lang="ru-RU" sz="1400" dirty="0" err="1"/>
              <a:t>інших</a:t>
            </a:r>
            <a:r>
              <a:rPr lang="ru-RU" sz="1400" dirty="0"/>
              <a:t> областях </a:t>
            </a:r>
            <a:r>
              <a:rPr lang="ru-RU" sz="1400" dirty="0" err="1"/>
              <a:t>бізнесу</a:t>
            </a:r>
            <a:r>
              <a:rPr lang="ru-RU" sz="1400" dirty="0"/>
              <a:t>. </a:t>
            </a:r>
            <a:r>
              <a:rPr lang="ru-RU" sz="1400" dirty="0" err="1"/>
              <a:t>Існують</a:t>
            </a:r>
            <a:r>
              <a:rPr lang="ru-RU" sz="1400" dirty="0"/>
              <a:t> і </a:t>
            </a:r>
            <a:r>
              <a:rPr lang="ru-RU" sz="1400" dirty="0" err="1"/>
              <a:t>питання</a:t>
            </a:r>
            <a:r>
              <a:rPr lang="ru-RU" sz="1400" dirty="0"/>
              <a:t>, </a:t>
            </a:r>
            <a:r>
              <a:rPr lang="ru-RU" sz="1400" dirty="0" err="1"/>
              <a:t>які</a:t>
            </a:r>
            <a:r>
              <a:rPr lang="ru-RU" sz="1400" dirty="0"/>
              <a:t> </a:t>
            </a:r>
            <a:r>
              <a:rPr lang="ru-RU" sz="1400" dirty="0" err="1"/>
              <a:t>ще</a:t>
            </a:r>
            <a:r>
              <a:rPr lang="ru-RU" sz="1400" dirty="0"/>
              <a:t> </a:t>
            </a:r>
            <a:r>
              <a:rPr lang="ru-RU" sz="1400" dirty="0" err="1"/>
              <a:t>належить</a:t>
            </a:r>
            <a:r>
              <a:rPr lang="ru-RU" sz="1400" dirty="0"/>
              <a:t> </a:t>
            </a:r>
            <a:r>
              <a:rPr lang="ru-RU" sz="1400" dirty="0" err="1"/>
              <a:t>вирішити</a:t>
            </a:r>
            <a:r>
              <a:rPr lang="ru-RU" sz="1400" dirty="0"/>
              <a:t> : </a:t>
            </a:r>
            <a:r>
              <a:rPr lang="ru-RU" sz="1400" dirty="0" err="1"/>
              <a:t>це</a:t>
            </a:r>
            <a:r>
              <a:rPr lang="ru-RU" sz="1400" dirty="0"/>
              <a:t> </a:t>
            </a:r>
            <a:r>
              <a:rPr lang="ru-RU" sz="1400" dirty="0" err="1"/>
              <a:t>створення</a:t>
            </a:r>
            <a:r>
              <a:rPr lang="ru-RU" sz="1400" dirty="0"/>
              <a:t> </a:t>
            </a:r>
            <a:r>
              <a:rPr lang="ru-RU" sz="1400" dirty="0" err="1"/>
              <a:t>електроніки</a:t>
            </a:r>
            <a:r>
              <a:rPr lang="ru-RU" sz="1400" dirty="0"/>
              <a:t> з </a:t>
            </a:r>
            <a:r>
              <a:rPr lang="ru-RU" sz="1400" dirty="0" err="1"/>
              <a:t>мінімальним</a:t>
            </a:r>
            <a:r>
              <a:rPr lang="ru-RU" sz="1400" dirty="0"/>
              <a:t> </a:t>
            </a:r>
            <a:r>
              <a:rPr lang="ru-RU" sz="1400" dirty="0" err="1"/>
              <a:t>споживанням</a:t>
            </a:r>
            <a:r>
              <a:rPr lang="ru-RU" sz="1400" dirty="0"/>
              <a:t> </a:t>
            </a:r>
            <a:r>
              <a:rPr lang="ru-RU" sz="1400" dirty="0" err="1"/>
              <a:t>електроенергії</a:t>
            </a:r>
            <a:r>
              <a:rPr lang="ru-RU" sz="1400" dirty="0"/>
              <a:t>, а </a:t>
            </a:r>
            <a:r>
              <a:rPr lang="ru-RU" sz="1400" dirty="0" err="1"/>
              <a:t>також</a:t>
            </a:r>
            <a:r>
              <a:rPr lang="ru-RU" sz="1400" dirty="0"/>
              <a:t> </a:t>
            </a:r>
            <a:r>
              <a:rPr lang="ru-RU" sz="1400" dirty="0" err="1"/>
              <a:t>створення</a:t>
            </a:r>
            <a:r>
              <a:rPr lang="ru-RU" sz="1400" dirty="0"/>
              <a:t> </a:t>
            </a:r>
            <a:r>
              <a:rPr lang="ru-RU" sz="1400" dirty="0" err="1"/>
              <a:t>нових</a:t>
            </a:r>
            <a:r>
              <a:rPr lang="ru-RU" sz="1400" dirty="0"/>
              <a:t> </a:t>
            </a:r>
            <a:r>
              <a:rPr lang="ru-RU" sz="1400" dirty="0" err="1"/>
              <a:t>стандартів</a:t>
            </a:r>
            <a:r>
              <a:rPr lang="ru-RU" sz="1400" dirty="0"/>
              <a:t> </a:t>
            </a:r>
            <a:r>
              <a:rPr lang="ru-RU" sz="1400" dirty="0" err="1"/>
              <a:t>зв'язку</a:t>
            </a:r>
            <a:r>
              <a:rPr lang="ru-RU" sz="1400" dirty="0"/>
              <a:t> для </a:t>
            </a:r>
            <a:r>
              <a:rPr lang="ru-RU" sz="1400" dirty="0" err="1"/>
              <a:t>взаємодії</a:t>
            </a:r>
            <a:r>
              <a:rPr lang="ru-RU" sz="1400" dirty="0"/>
              <a:t> речей </a:t>
            </a:r>
            <a:r>
              <a:rPr lang="ru-RU" sz="1400" dirty="0" err="1"/>
              <a:t>між</a:t>
            </a:r>
            <a:r>
              <a:rPr lang="ru-RU" sz="1400" dirty="0"/>
              <a:t> собою.</a:t>
            </a:r>
            <a:endParaRPr 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3328475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95</TotalTime>
  <Words>3240</Words>
  <Application>Microsoft Office PowerPoint</Application>
  <PresentationFormat>Экран (4:3)</PresentationFormat>
  <Paragraphs>92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Воздушный поток</vt:lpstr>
      <vt:lpstr>Актуальні проблеми цифрової трансформації бізнесу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Процеси цифрової трансформації бізнесу</dc:title>
  <dc:creator>Ann</dc:creator>
  <cp:lastModifiedBy>Ann</cp:lastModifiedBy>
  <cp:revision>29</cp:revision>
  <dcterms:created xsi:type="dcterms:W3CDTF">2021-07-25T18:05:27Z</dcterms:created>
  <dcterms:modified xsi:type="dcterms:W3CDTF">2021-07-25T19:40:39Z</dcterms:modified>
</cp:coreProperties>
</file>