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77" r:id="rId3"/>
    <p:sldId id="257" r:id="rId4"/>
    <p:sldId id="289" r:id="rId5"/>
    <p:sldId id="291" r:id="rId6"/>
    <p:sldId id="292" r:id="rId7"/>
    <p:sldId id="278" r:id="rId8"/>
    <p:sldId id="279" r:id="rId9"/>
    <p:sldId id="280" r:id="rId10"/>
    <p:sldId id="264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97" r:id="rId19"/>
    <p:sldId id="299" r:id="rId20"/>
    <p:sldId id="267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BE6003-1059-4624-A5AB-951EF646D6E5}" type="doc">
      <dgm:prSet loTypeId="urn:microsoft.com/office/officeart/2008/layout/PictureAccent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0DB2E3C-4BCD-4891-AB83-BD23A9E385D1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800" b="1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1.Природних </a:t>
          </a:r>
          <a:r>
            <a:rPr lang="ru-RU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чинників</a:t>
          </a:r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землетруси</a:t>
          </a:r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виверження</a:t>
          </a:r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вулканів</a:t>
          </a:r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зсуви</a:t>
          </a:r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r>
            <a: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Антропогенних</a:t>
          </a:r>
          <a:r>
            <a: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чинників</a:t>
          </a:r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забруднення</a:t>
          </a:r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атмосферного </a:t>
          </a:r>
          <a:r>
            <a:rPr lang="ru-RU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повітря</a:t>
          </a:r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водойм</a:t>
          </a:r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ґрунту</a:t>
          </a:r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екосистем</a:t>
          </a:r>
          <a:r>
            <a: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2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A27606-1510-4895-90A4-3DD6CDBF6CB7}" type="sibTrans" cxnId="{451EE88B-E7B5-480C-B436-8AA3D36D0141}">
      <dgm:prSet/>
      <dgm:spPr/>
      <dgm:t>
        <a:bodyPr/>
        <a:lstStyle/>
        <a:p>
          <a:endParaRPr lang="ru-RU"/>
        </a:p>
      </dgm:t>
    </dgm:pt>
    <dgm:pt modelId="{D4751BC8-CB4E-49E4-B872-DCA807E68DC6}" type="parTrans" cxnId="{451EE88B-E7B5-480C-B436-8AA3D36D0141}">
      <dgm:prSet/>
      <dgm:spPr/>
      <dgm:t>
        <a:bodyPr/>
        <a:lstStyle/>
        <a:p>
          <a:endParaRPr lang="ru-RU"/>
        </a:p>
      </dgm:t>
    </dgm:pt>
    <dgm:pt modelId="{FC8B6713-26FF-449A-8361-0C72025C0312}">
      <dgm:prSet custT="1"/>
      <dgm:spPr/>
      <dgm:t>
        <a:bodyPr/>
        <a:lstStyle/>
        <a:p>
          <a:pPr algn="l"/>
          <a:r>
            <a:rPr lang="ru-RU" sz="24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Основними</a:t>
          </a:r>
          <a:r>
            <a: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антропогенними</a:t>
          </a:r>
          <a:r>
            <a: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забруднювачами</a:t>
          </a:r>
          <a:r>
            <a: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є: </a:t>
          </a:r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1.хімічна </a:t>
          </a:r>
          <a:r>
            <a:rPr lang="ru-RU" sz="24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промисловість</a:t>
          </a:r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 algn="l"/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2.металургія (</a:t>
          </a:r>
          <a:r>
            <a:rPr lang="ru-RU" sz="24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чорна</a:t>
          </a:r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24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кольорова</a:t>
          </a:r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), </a:t>
          </a:r>
        </a:p>
        <a:p>
          <a:pPr algn="l"/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3.сільське </a:t>
          </a:r>
          <a:r>
            <a:rPr lang="ru-RU" sz="24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господарство</a:t>
          </a:r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 algn="l"/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4.енергетика (</a:t>
          </a:r>
          <a:r>
            <a:rPr lang="ru-RU" sz="24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нафтопереробні</a:t>
          </a:r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заводи, ТЕС, ТЕЦ, ГЕС, АЕС), </a:t>
          </a:r>
        </a:p>
        <a:p>
          <a:pPr algn="l"/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5.Транспорт (</a:t>
          </a:r>
          <a:r>
            <a:rPr lang="ru-RU" sz="24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передусім</a:t>
          </a:r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автомобільний</a:t>
          </a:r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563EC2C7-8300-4847-B7A3-70ED6BC0A979}" type="parTrans" cxnId="{69CE1E94-834F-4932-AE1B-AC6E9D087CD0}">
      <dgm:prSet/>
      <dgm:spPr/>
      <dgm:t>
        <a:bodyPr/>
        <a:lstStyle/>
        <a:p>
          <a:endParaRPr lang="ru-RU"/>
        </a:p>
      </dgm:t>
    </dgm:pt>
    <dgm:pt modelId="{6DD63368-24DD-42E8-A88E-946B969424C9}" type="sibTrans" cxnId="{69CE1E94-834F-4932-AE1B-AC6E9D087CD0}">
      <dgm:prSet/>
      <dgm:spPr/>
      <dgm:t>
        <a:bodyPr/>
        <a:lstStyle/>
        <a:p>
          <a:endParaRPr lang="ru-RU"/>
        </a:p>
      </dgm:t>
    </dgm:pt>
    <dgm:pt modelId="{861693F7-6881-49D3-BD4D-3B6526ACED65}">
      <dgm:prSet phldrT="[Текст]" custT="1"/>
      <dgm:spPr>
        <a:solidFill>
          <a:srgbClr val="FFFF00"/>
        </a:solidFill>
      </dgm:spPr>
      <dgm:t>
        <a:bodyPr/>
        <a:lstStyle/>
        <a:p>
          <a:pPr algn="l"/>
          <a:r>
            <a: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4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BD6B47-E48B-4795-A79E-14F2E7025643}" type="sibTrans" cxnId="{32239A5A-3BF2-4E4F-84A9-C7D5FA28D012}">
      <dgm:prSet/>
      <dgm:spPr/>
      <dgm:t>
        <a:bodyPr/>
        <a:lstStyle/>
        <a:p>
          <a:endParaRPr lang="ru-RU"/>
        </a:p>
      </dgm:t>
    </dgm:pt>
    <dgm:pt modelId="{951C6710-C5BA-4C7D-8FDE-86F9D2C00E06}" type="parTrans" cxnId="{32239A5A-3BF2-4E4F-84A9-C7D5FA28D012}">
      <dgm:prSet/>
      <dgm:spPr/>
      <dgm:t>
        <a:bodyPr/>
        <a:lstStyle/>
        <a:p>
          <a:endParaRPr lang="ru-RU"/>
        </a:p>
      </dgm:t>
    </dgm:pt>
    <dgm:pt modelId="{66E683E5-4DFF-401F-BA44-98B7F24C4F0A}" type="pres">
      <dgm:prSet presAssocID="{EFBE6003-1059-4624-A5AB-951EF646D6E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713D9F1-34C5-410D-9597-CC018081CC1E}" type="pres">
      <dgm:prSet presAssocID="{861693F7-6881-49D3-BD4D-3B6526ACED65}" presName="root" presStyleCnt="0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6336AAE5-77B6-422E-8984-25E4F8846EAF}" type="pres">
      <dgm:prSet presAssocID="{861693F7-6881-49D3-BD4D-3B6526ACED65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A2B16686-ADA9-49D6-B7AF-5D4FE32ABCD3}" type="pres">
      <dgm:prSet presAssocID="{861693F7-6881-49D3-BD4D-3B6526ACED65}" presName="rootText" presStyleLbl="node0" presStyleIdx="0" presStyleCnt="1" custFlipHor="1" custScaleX="10946" custScaleY="8355" custLinFactNeighborX="-460" custLinFactNeighborY="27670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15997CBA-384D-45B3-B3D9-188F618CDD3C}" type="pres">
      <dgm:prSet presAssocID="{861693F7-6881-49D3-BD4D-3B6526ACED65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2A3A410-0B07-48DC-A99B-FCC6E7390C9F}" type="pres">
      <dgm:prSet presAssocID="{E0DB2E3C-4BCD-4891-AB83-BD23A9E385D1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58AF53CC-3439-4C62-87AC-0C674C2A2BFD}" type="pres">
      <dgm:prSet presAssocID="{E0DB2E3C-4BCD-4891-AB83-BD23A9E385D1}" presName="Image" presStyleLbl="node1" presStyleIdx="0" presStyleCnt="2" custScaleX="289539" custScaleY="237419" custLinFactNeighborX="-89184" custLinFactNeighborY="-1119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3CF1217-A366-4CCF-B2EC-407F80667D01}" type="pres">
      <dgm:prSet presAssocID="{E0DB2E3C-4BCD-4891-AB83-BD23A9E385D1}" presName="childText" presStyleLbl="lnNode1" presStyleIdx="0" presStyleCnt="2" custScaleX="98746" custScaleY="211581" custLinFactNeighborX="3909" custLinFactNeighborY="-371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CB3465-5B6C-459B-BBF5-F9B31CF82B52}" type="pres">
      <dgm:prSet presAssocID="{FC8B6713-26FF-449A-8361-0C72025C0312}" presName="childComposite" presStyleCnt="0">
        <dgm:presLayoutVars>
          <dgm:chMax val="0"/>
          <dgm:chPref val="0"/>
        </dgm:presLayoutVars>
      </dgm:prSet>
      <dgm:spPr/>
    </dgm:pt>
    <dgm:pt modelId="{E42C7D62-352A-4CDB-BC7C-AC279E88DE12}" type="pres">
      <dgm:prSet presAssocID="{FC8B6713-26FF-449A-8361-0C72025C0312}" presName="Image" presStyleLbl="node1" presStyleIdx="1" presStyleCnt="2" custScaleX="399940" custScaleY="278914" custLinFactNeighborX="-76253" custLinFactNeighborY="-1897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DC9FFA5-CF0A-4A21-8FA4-17C23D661383}" type="pres">
      <dgm:prSet presAssocID="{FC8B6713-26FF-449A-8361-0C72025C0312}" presName="childText" presStyleLbl="lnNode1" presStyleIdx="1" presStyleCnt="2" custScaleX="97181" custScaleY="262014" custLinFactNeighborX="14034" custLinFactNeighborY="-247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239A5A-3BF2-4E4F-84A9-C7D5FA28D012}" srcId="{EFBE6003-1059-4624-A5AB-951EF646D6E5}" destId="{861693F7-6881-49D3-BD4D-3B6526ACED65}" srcOrd="0" destOrd="0" parTransId="{951C6710-C5BA-4C7D-8FDE-86F9D2C00E06}" sibTransId="{31BD6B47-E48B-4795-A79E-14F2E7025643}"/>
    <dgm:cxn modelId="{451EE88B-E7B5-480C-B436-8AA3D36D0141}" srcId="{861693F7-6881-49D3-BD4D-3B6526ACED65}" destId="{E0DB2E3C-4BCD-4891-AB83-BD23A9E385D1}" srcOrd="0" destOrd="0" parTransId="{D4751BC8-CB4E-49E4-B872-DCA807E68DC6}" sibTransId="{EAA27606-1510-4895-90A4-3DD6CDBF6CB7}"/>
    <dgm:cxn modelId="{AF775093-EF40-4E71-812D-D0AC0E60F384}" type="presOf" srcId="{FC8B6713-26FF-449A-8361-0C72025C0312}" destId="{FDC9FFA5-CF0A-4A21-8FA4-17C23D661383}" srcOrd="0" destOrd="0" presId="urn:microsoft.com/office/officeart/2008/layout/PictureAccentList"/>
    <dgm:cxn modelId="{79EFA276-5CAE-45BE-9E0A-E69F0EF5E71E}" type="presOf" srcId="{EFBE6003-1059-4624-A5AB-951EF646D6E5}" destId="{66E683E5-4DFF-401F-BA44-98B7F24C4F0A}" srcOrd="0" destOrd="0" presId="urn:microsoft.com/office/officeart/2008/layout/PictureAccentList"/>
    <dgm:cxn modelId="{621CD927-B461-405E-87C2-DBBD09956573}" type="presOf" srcId="{E0DB2E3C-4BCD-4891-AB83-BD23A9E385D1}" destId="{23CF1217-A366-4CCF-B2EC-407F80667D01}" srcOrd="0" destOrd="0" presId="urn:microsoft.com/office/officeart/2008/layout/PictureAccentList"/>
    <dgm:cxn modelId="{86B676C7-2889-4427-8B7C-CE814ABD8910}" type="presOf" srcId="{861693F7-6881-49D3-BD4D-3B6526ACED65}" destId="{A2B16686-ADA9-49D6-B7AF-5D4FE32ABCD3}" srcOrd="0" destOrd="0" presId="urn:microsoft.com/office/officeart/2008/layout/PictureAccentList"/>
    <dgm:cxn modelId="{69CE1E94-834F-4932-AE1B-AC6E9D087CD0}" srcId="{861693F7-6881-49D3-BD4D-3B6526ACED65}" destId="{FC8B6713-26FF-449A-8361-0C72025C0312}" srcOrd="1" destOrd="0" parTransId="{563EC2C7-8300-4847-B7A3-70ED6BC0A979}" sibTransId="{6DD63368-24DD-42E8-A88E-946B969424C9}"/>
    <dgm:cxn modelId="{6080940A-A53D-4F18-8E36-3B43D21C58C9}" type="presParOf" srcId="{66E683E5-4DFF-401F-BA44-98B7F24C4F0A}" destId="{F713D9F1-34C5-410D-9597-CC018081CC1E}" srcOrd="0" destOrd="0" presId="urn:microsoft.com/office/officeart/2008/layout/PictureAccentList"/>
    <dgm:cxn modelId="{38A322D2-3545-4973-82A4-E59570EEB735}" type="presParOf" srcId="{F713D9F1-34C5-410D-9597-CC018081CC1E}" destId="{6336AAE5-77B6-422E-8984-25E4F8846EAF}" srcOrd="0" destOrd="0" presId="urn:microsoft.com/office/officeart/2008/layout/PictureAccentList"/>
    <dgm:cxn modelId="{5965D85F-002E-4E44-B07D-5F9F1DEA9F76}" type="presParOf" srcId="{6336AAE5-77B6-422E-8984-25E4F8846EAF}" destId="{A2B16686-ADA9-49D6-B7AF-5D4FE32ABCD3}" srcOrd="0" destOrd="0" presId="urn:microsoft.com/office/officeart/2008/layout/PictureAccentList"/>
    <dgm:cxn modelId="{0EA41B6A-3B76-4579-911A-D4BB2E9B7B35}" type="presParOf" srcId="{F713D9F1-34C5-410D-9597-CC018081CC1E}" destId="{15997CBA-384D-45B3-B3D9-188F618CDD3C}" srcOrd="1" destOrd="0" presId="urn:microsoft.com/office/officeart/2008/layout/PictureAccentList"/>
    <dgm:cxn modelId="{54C9C393-D8E6-4C2C-B0BE-FF67C086F3D0}" type="presParOf" srcId="{15997CBA-384D-45B3-B3D9-188F618CDD3C}" destId="{02A3A410-0B07-48DC-A99B-FCC6E7390C9F}" srcOrd="0" destOrd="0" presId="urn:microsoft.com/office/officeart/2008/layout/PictureAccentList"/>
    <dgm:cxn modelId="{F43F5FB2-C49A-492E-BF2C-8C870AA2C4C7}" type="presParOf" srcId="{02A3A410-0B07-48DC-A99B-FCC6E7390C9F}" destId="{58AF53CC-3439-4C62-87AC-0C674C2A2BFD}" srcOrd="0" destOrd="0" presId="urn:microsoft.com/office/officeart/2008/layout/PictureAccentList"/>
    <dgm:cxn modelId="{4FDEBCC7-BDFB-4CE2-9627-76E5DDDBBB78}" type="presParOf" srcId="{02A3A410-0B07-48DC-A99B-FCC6E7390C9F}" destId="{23CF1217-A366-4CCF-B2EC-407F80667D01}" srcOrd="1" destOrd="0" presId="urn:microsoft.com/office/officeart/2008/layout/PictureAccentList"/>
    <dgm:cxn modelId="{C490F9B8-E606-4CF7-A8FD-65AD3AD12F95}" type="presParOf" srcId="{15997CBA-384D-45B3-B3D9-188F618CDD3C}" destId="{50CB3465-5B6C-459B-BBF5-F9B31CF82B52}" srcOrd="1" destOrd="0" presId="urn:microsoft.com/office/officeart/2008/layout/PictureAccentList"/>
    <dgm:cxn modelId="{CF246E55-021E-43DA-A9D0-6DDE54614BF2}" type="presParOf" srcId="{50CB3465-5B6C-459B-BBF5-F9B31CF82B52}" destId="{E42C7D62-352A-4CDB-BC7C-AC279E88DE12}" srcOrd="0" destOrd="0" presId="urn:microsoft.com/office/officeart/2008/layout/PictureAccentList"/>
    <dgm:cxn modelId="{4B417AF8-3466-45B3-ADC2-A50E1CE393D0}" type="presParOf" srcId="{50CB3465-5B6C-459B-BBF5-F9B31CF82B52}" destId="{FDC9FFA5-CF0A-4A21-8FA4-17C23D66138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16686-ADA9-49D6-B7AF-5D4FE32ABCD3}">
      <dsp:nvSpPr>
        <dsp:cNvPr id="0" name=""/>
        <dsp:cNvSpPr/>
      </dsp:nvSpPr>
      <dsp:spPr>
        <a:xfrm flipH="1">
          <a:off x="5530334" y="286942"/>
          <a:ext cx="954153" cy="86136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44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2857" y="289465"/>
        <a:ext cx="949107" cy="81090"/>
      </dsp:txXfrm>
    </dsp:sp>
    <dsp:sp modelId="{58AF53CC-3439-4C62-87AC-0C674C2A2BFD}">
      <dsp:nvSpPr>
        <dsp:cNvPr id="0" name=""/>
        <dsp:cNvSpPr/>
      </dsp:nvSpPr>
      <dsp:spPr>
        <a:xfrm>
          <a:off x="559708" y="158022"/>
          <a:ext cx="2985010" cy="2447677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CF1217-A366-4CCF-B2EC-407F80667D01}">
      <dsp:nvSpPr>
        <dsp:cNvPr id="0" name=""/>
        <dsp:cNvSpPr/>
      </dsp:nvSpPr>
      <dsp:spPr>
        <a:xfrm>
          <a:off x="3894821" y="23957"/>
          <a:ext cx="7528501" cy="21812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800" b="1" kern="120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1.Природних </a:t>
          </a:r>
          <a:r>
            <a:rPr lang="ru-RU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чинників</a:t>
          </a: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землетруси</a:t>
          </a: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виверження</a:t>
          </a: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вулканів</a:t>
          </a: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зсуви</a:t>
          </a: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Антропогенних</a:t>
          </a:r>
          <a:r>
            <a:rPr lang="ru-RU" sz="2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чинників</a:t>
          </a: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забруднення</a:t>
          </a: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атмосферного </a:t>
          </a:r>
          <a:r>
            <a:rPr lang="ru-RU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повітря</a:t>
          </a: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водойм</a:t>
          </a: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ґрунту</a:t>
          </a: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екосистем</a:t>
          </a:r>
          <a:r>
            <a:rPr lang="ru-RU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2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1322" y="130458"/>
        <a:ext cx="7315499" cy="1968297"/>
      </dsp:txXfrm>
    </dsp:sp>
    <dsp:sp modelId="{E42C7D62-352A-4CDB-BC7C-AC279E88DE12}">
      <dsp:nvSpPr>
        <dsp:cNvPr id="0" name=""/>
        <dsp:cNvSpPr/>
      </dsp:nvSpPr>
      <dsp:spPr>
        <a:xfrm>
          <a:off x="183589" y="2649143"/>
          <a:ext cx="4123192" cy="287547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DC9FFA5-CF0A-4A21-8FA4-17C23D661383}">
      <dsp:nvSpPr>
        <dsp:cNvPr id="0" name=""/>
        <dsp:cNvSpPr/>
      </dsp:nvSpPr>
      <dsp:spPr>
        <a:xfrm>
          <a:off x="4685834" y="2676959"/>
          <a:ext cx="7409183" cy="270124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Основними</a:t>
          </a:r>
          <a:r>
            <a:rPr lang="ru-RU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антропогенними</a:t>
          </a:r>
          <a:r>
            <a:rPr lang="ru-RU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забруднювачами</a:t>
          </a:r>
          <a:r>
            <a:rPr lang="ru-RU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є: </a:t>
          </a: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1.хімічна 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промисловість</a:t>
          </a: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2.металургія (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чорна</a:t>
          </a: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кольорова</a:t>
          </a: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),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3.сільське 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господарство</a:t>
          </a: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4.енергетика (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нафтопереробні</a:t>
          </a: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заводи, ТЕС, ТЕЦ, ГЕС, АЕС),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5.Транспорт (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передусім</a:t>
          </a: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автомобільний</a:t>
          </a: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4817721" y="2808846"/>
        <a:ext cx="7145409" cy="2437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AE0D-8E1F-4D82-94EB-EF58812E37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5AA-7199-46D1-9F48-5577E3A9A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42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AE0D-8E1F-4D82-94EB-EF58812E37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5AA-7199-46D1-9F48-5577E3A9A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0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AE0D-8E1F-4D82-94EB-EF58812E37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5AA-7199-46D1-9F48-5577E3A9A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AE0D-8E1F-4D82-94EB-EF58812E37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5AA-7199-46D1-9F48-5577E3A9A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0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AE0D-8E1F-4D82-94EB-EF58812E37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5AA-7199-46D1-9F48-5577E3A9A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8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AE0D-8E1F-4D82-94EB-EF58812E37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5AA-7199-46D1-9F48-5577E3A9A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8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AE0D-8E1F-4D82-94EB-EF58812E37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5AA-7199-46D1-9F48-5577E3A9A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25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AE0D-8E1F-4D82-94EB-EF58812E37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5AA-7199-46D1-9F48-5577E3A9A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2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AE0D-8E1F-4D82-94EB-EF58812E37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5AA-7199-46D1-9F48-5577E3A9A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7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AE0D-8E1F-4D82-94EB-EF58812E37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5AA-7199-46D1-9F48-5577E3A9A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4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AE0D-8E1F-4D82-94EB-EF58812E37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5AA-7199-46D1-9F48-5577E3A9A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4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EAE0D-8E1F-4D82-94EB-EF58812E37B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0B5AA-7199-46D1-9F48-5577E3A9A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4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13"/>
            <a:ext cx="12292012" cy="291971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br>
              <a:rPr lang="ru-RU" sz="4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6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6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6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sz="6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6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6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endParaRPr lang="en-US" sz="5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2566987"/>
            <a:ext cx="7015162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13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4300" y="0"/>
            <a:ext cx="12192000" cy="5781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найвразливішими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Через те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меристеми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ретикулярні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кісткового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мозку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хребетних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зазнають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шкоди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Результатом такого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онкологічні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Найчутливішими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забруднювачів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негативна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полютантів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вад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6" y="2814638"/>
            <a:ext cx="4530230" cy="301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3277906"/>
            <a:ext cx="4062412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44" y="2403757"/>
            <a:ext cx="3727944" cy="332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78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1"/>
            <a:ext cx="12192000" cy="2571750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ЯКІСТЬ </a:t>
            </a:r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ДОВКІЛЛЯ–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міра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відповідності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 потребам людей та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найзагальніша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властивість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оцінюється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передусім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негативних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уекосистемах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3100280"/>
            <a:ext cx="4995863" cy="375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7" y="2814530"/>
            <a:ext cx="5715000" cy="404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2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00038"/>
            <a:ext cx="5259068" cy="445214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«Про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оцінку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 р. Для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передбачування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експертиза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нормування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сертифікація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стандартизація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ліцензування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аудит.</a:t>
            </a:r>
            <a:endParaRPr lang="ru-RU" sz="10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4218779"/>
            <a:ext cx="38004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4"/>
          <a:stretch/>
        </p:blipFill>
        <p:spPr bwMode="auto">
          <a:xfrm>
            <a:off x="4172429" y="3357562"/>
            <a:ext cx="4984108" cy="345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3" y="236907"/>
            <a:ext cx="3838575" cy="257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537" y="691115"/>
            <a:ext cx="3035461" cy="326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48" y="3952293"/>
            <a:ext cx="3322640" cy="26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09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14285"/>
            <a:ext cx="12192000" cy="2543177"/>
          </a:xfrm>
        </p:spPr>
        <p:txBody>
          <a:bodyPr>
            <a:noAutofit/>
          </a:bodyPr>
          <a:lstStyle/>
          <a:p>
            <a:pPr algn="l"/>
            <a:r>
              <a:rPr lang="ru-RU" sz="4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</a:t>
            </a:r>
            <a:r>
              <a:rPr lang="ru-RU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експертиза</a:t>
            </a:r>
            <a:r>
              <a:rPr lang="ru-RU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певними</a:t>
            </a:r>
            <a:r>
              <a:rPr lang="ru-RU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параметрами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наприклад,кількість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важких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ксенобіотиків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температура,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кисню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СО2,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Нормування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зменшувати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антропогенний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процесам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самовідновлення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2386013"/>
            <a:ext cx="9186862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4891088"/>
            <a:ext cx="2647950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4891088"/>
            <a:ext cx="3333750" cy="203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21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626" y="-208733"/>
            <a:ext cx="11852374" cy="2971799"/>
          </a:xfrm>
        </p:spPr>
        <p:txBody>
          <a:bodyPr>
            <a:noAutofit/>
          </a:bodyPr>
          <a:lstStyle/>
          <a:p>
            <a:pPr algn="l"/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Екологічне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нормування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закріплення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законодавчому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стандартів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екологічної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2314575"/>
            <a:ext cx="6896101" cy="440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2590800"/>
            <a:ext cx="4571998" cy="392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23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34212"/>
            <a:ext cx="12363449" cy="36097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екологічних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нормативів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атмосферного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викидів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скидів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забруднювачів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допустима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ГДК –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витримує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шкоди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забруднювачів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ступенем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І – </a:t>
            </a:r>
            <a:r>
              <a:rPr lang="ru-RU" sz="2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небезпечні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(ртуть,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нікель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високонебезпечні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сірководень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нітроген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IV)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оксид),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небезпечні</a:t>
            </a: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(сажа, цемент), 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– </a:t>
            </a:r>
            <a:r>
              <a:rPr lang="ru-RU" sz="2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малонебезпечні</a:t>
            </a:r>
            <a:r>
              <a:rPr lang="ru-RU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(бензин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фенол).</a:t>
            </a:r>
            <a:endParaRPr lang="ru-RU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3773782"/>
            <a:ext cx="372495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644" y="5333826"/>
            <a:ext cx="3222856" cy="152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95" y="3409453"/>
            <a:ext cx="4019549" cy="314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412" y="3153540"/>
            <a:ext cx="3662026" cy="238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7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3688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Екологічне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прогнозування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застосуванням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Результатом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прогнозування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прогноз,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прогнозні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прогноз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кліматичних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карта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родючості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ґрунту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828800"/>
            <a:ext cx="98012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65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000376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прогнозування</a:t>
            </a:r>
            <a:r>
              <a:rPr lang="ru-RU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експертного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ціалістів-експертів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2.методи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екстраполювання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перенесення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отриманиху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певній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аналогічні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моделювання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спрощеної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версії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1318"/>
            <a:ext cx="5510213" cy="378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2947590"/>
            <a:ext cx="6905625" cy="375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7590"/>
            <a:ext cx="5157788" cy="386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3035770"/>
            <a:ext cx="6343650" cy="357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35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8" y="0"/>
            <a:ext cx="12063412" cy="1231900"/>
          </a:xfrm>
        </p:spPr>
        <p:txBody>
          <a:bodyPr>
            <a:noAutofit/>
          </a:bodyPr>
          <a:lstStyle/>
          <a:p>
            <a:pPr algn="l"/>
            <a:r>
              <a:rPr lang="uk-UA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Отже, однією з обов’язкових умов організації охорони </a:t>
            </a:r>
            <a:r>
              <a:rPr lang="uk-UA" sz="3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довкілляє</a:t>
            </a:r>
            <a:r>
              <a:rPr lang="uk-UA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системи критеріїв визначення якості довкілля.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6" y="1385886"/>
            <a:ext cx="2857500" cy="244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6" y="3943960"/>
            <a:ext cx="2943224" cy="291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0" y="1385887"/>
            <a:ext cx="8817674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16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5" y="274637"/>
            <a:ext cx="10982325" cy="3011487"/>
          </a:xfrm>
        </p:spPr>
        <p:txBody>
          <a:bodyPr>
            <a:noAutofit/>
          </a:bodyPr>
          <a:lstStyle/>
          <a:p>
            <a:r>
              <a:rPr lang="ru-RU" sz="6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Самостійна</a:t>
            </a:r>
            <a:r>
              <a:rPr lang="ru-RU" sz="6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</a:t>
            </a:r>
            <a:br>
              <a:rPr lang="ru-RU" sz="6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забруднювачів</a:t>
            </a: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ст. 182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1685925"/>
            <a:ext cx="11830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4188"/>
            <a:ext cx="12306300" cy="223327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 ДОВКІЛЛЯ –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біосистем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2100262"/>
            <a:ext cx="685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7" y="2733674"/>
            <a:ext cx="4671945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4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025" y="-239712"/>
            <a:ext cx="10972800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endParaRPr lang="ru-RU" sz="6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57231"/>
            <a:ext cx="12192000" cy="60007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Назвіть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прогнозування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Назвіть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Як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Висловіть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судження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необхідності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критеріїв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90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163" y="1600206"/>
            <a:ext cx="12034837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47. ВИДИ ЗАБРУДНЕННЯ, ЇХНІ НАСЛІДКИ ДЛЯ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</a:p>
          <a:p>
            <a:pPr marL="0" indent="0" algn="ctr">
              <a:buNone/>
            </a:pPr>
            <a:r>
              <a:rPr lang="uk-UA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uk-UA" sz="6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 стандарт   </a:t>
            </a:r>
            <a:r>
              <a:rPr lang="uk-UA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В.Соболь</a:t>
            </a:r>
            <a:endParaRPr lang="ru-RU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8582"/>
            <a:ext cx="12192000" cy="12930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800" b="1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4800" b="1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4800" b="1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статися</a:t>
            </a:r>
            <a:r>
              <a:rPr lang="ru-RU" sz="4800" b="1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4800" b="1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800" b="1" dirty="0">
                <a:ln w="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n w="0"/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62476355"/>
              </p:ext>
            </p:extLst>
          </p:nvPr>
        </p:nvGraphicFramePr>
        <p:xfrm>
          <a:off x="48491" y="1136073"/>
          <a:ext cx="12095018" cy="5721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494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908" y="-300037"/>
            <a:ext cx="12234908" cy="4672013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природою </a:t>
            </a:r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забруднювачів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Механічне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засмічення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продуктами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пластмасові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цегла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радіаційне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шумове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роботою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високовольтних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електростанцій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телерадіостанцій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мікрохвильових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печей,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3638549"/>
            <a:ext cx="4292483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3638549"/>
            <a:ext cx="3495675" cy="299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83" y="3971924"/>
            <a:ext cx="4749741" cy="265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27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85801"/>
            <a:ext cx="12192000" cy="3974655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Хімічне</a:t>
            </a:r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привнесення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ксенобіотиків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найзначнішою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формою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сполуками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важких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нафтове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фармакологічне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80 %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антибіотиків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антипаразитарних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потрапляють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);у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глобальному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переважають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шість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забруднювачів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Плюмбум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Кадмій</a:t>
            </a:r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Хром, ртуть,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радіонукліди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5105"/>
            <a:ext cx="4086225" cy="200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2840829"/>
            <a:ext cx="4060886" cy="227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6" y="4938710"/>
            <a:ext cx="2862262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61" y="2755104"/>
            <a:ext cx="3259077" cy="200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48" y="4642698"/>
            <a:ext cx="3767902" cy="23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4" y="4767261"/>
            <a:ext cx="4062411" cy="206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61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3" y="557214"/>
            <a:ext cx="12091987" cy="155733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4.Біологічне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привнесення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масове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розмноження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довкіллі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зоогенне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вселення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колорадського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жука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фітогенне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опунції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мікробіогенне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масове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розмноження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ціанобактерій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генетичне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пов’язане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розвитком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генної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інженерії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7603"/>
            <a:ext cx="4812252" cy="319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252" y="2677603"/>
            <a:ext cx="4430617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4" y="509695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94" y="5096953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4" y="2677602"/>
            <a:ext cx="3305174" cy="418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82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71638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5840419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екологічних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біосферного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глобального </a:t>
            </a:r>
            <a:r>
              <a:rPr lang="ru-RU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набули</a:t>
            </a:r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1.парниковий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2.озонові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діри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3.кислотні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опади,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4.смог,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5.цвітіння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води,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6.евтрофікіція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водойм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700087"/>
            <a:ext cx="3328988" cy="249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6"/>
          <a:stretch/>
        </p:blipFill>
        <p:spPr bwMode="auto">
          <a:xfrm>
            <a:off x="5000625" y="1057276"/>
            <a:ext cx="2857500" cy="20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3089851"/>
            <a:ext cx="3071812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44" y="2924237"/>
            <a:ext cx="2843212" cy="209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105" y="501866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770" y="4833372"/>
            <a:ext cx="3083755" cy="211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2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0014"/>
            <a:ext cx="12192000" cy="6026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привнесення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вилучення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спричиняєпорушення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призвестидо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забруднювачів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трофічними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рівнями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таксономічного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різноманіття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екосистеми,зниження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первинної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видовийсклад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редуцентів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консументів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стабільність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91" y="3271160"/>
            <a:ext cx="3183634" cy="33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6" y="3271160"/>
            <a:ext cx="3859754" cy="284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54"/>
          <a:stretch/>
        </p:blipFill>
        <p:spPr bwMode="auto">
          <a:xfrm>
            <a:off x="7603077" y="3033548"/>
            <a:ext cx="4588923" cy="382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28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42951"/>
            <a:ext cx="12192000" cy="44577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популяційно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-видовому </a:t>
            </a:r>
            <a:r>
              <a:rPr lang="ru-RU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спостерігаються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проростання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насінин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гальмування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росту й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морфологічні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кореневої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пагонів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змінюються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вікова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просторова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статева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тенсивність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розмноження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статевої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зрілості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відчувають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ґрунтом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едафобіонти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та дном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водойм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бентос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99" y="2576512"/>
            <a:ext cx="5115051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" y="2843212"/>
            <a:ext cx="6864627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4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</TotalTime>
  <Words>650</Words>
  <Application>Microsoft Office PowerPoint</Application>
  <PresentationFormat>Широкоэкранный</PresentationFormat>
  <Paragraphs>52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Тема:   Види забруднення,  їхні наслідки для екосистем</vt:lpstr>
      <vt:lpstr>ЗАБРУДНЕННЯ ДОВКІЛЛЯ – це надходження в навколишнє середовище речовин та енергії, що призводить до порушення структури й функцій біосистем.</vt:lpstr>
      <vt:lpstr>Презентация PowerPoint</vt:lpstr>
      <vt:lpstr>За природою забруднювачів розрізняють такі види забруднення: 1. Механічне – засмічення довкілля стійкими продуктами діяльності (пластмасові вироби, скло, цегла), 2. Фізичне – забруднення, пов’язане зі змінами фізичних параметрів середовища (теплове, світлове, електромагнітне, радіаційне, шумове, електромагнітне забруднення), пов'язане з роботою високовольтних ліній електростанцій, телерадіостанцій, а також мікрохвильових печей, комп'ютерів, мобільних телефонів) </vt:lpstr>
      <vt:lpstr>3. Хімічне – привнесення в довкілля ксенобіотиків або великої кількості речовин, що є найзначнішою формою забруднення: забруднення сполуками важких металів, нафтове забруднення, фармакологічне забруднення 70 – 80 % антибіотиків, антипаразитарних препаратів потрапляють у річки);у глобальному масштабі переважають шість забруднювачів: Плюмбум, Кадмій, Хром, ртуть, пестициди, радіонукліди</vt:lpstr>
      <vt:lpstr>4.Біологічне – привнесення й масове розмноження в довкіллі організмів: зоогенне (наприклад, вселення колорадського жука)  фітогенне (наприклад, поширення опунції),  мікробіогенне (наприклад, масове розмноження ціанобактерій), генетичне (пов’язане з розвитком генної інженерії).</vt:lpstr>
      <vt:lpstr> </vt:lpstr>
      <vt:lpstr>Презентация PowerPoint</vt:lpstr>
      <vt:lpstr>На популяційно-видовому рівні у більшості видів рослин спостерігаються: зниження енергії проростання насінин, гальмування процесів росту й розвитку, морфологічні порушення кореневої системи та пагонів. У природних популяці- ях тварин змінюються вікова, генетична, просторова й статева структура, ін- тенсивність розмноження, вік досягнення статевої зрілості та ін. Найбільший негативний вплив відчувають живі організми, пов'язані з ґрунтом (едафобіонти) та дном водойм - бентос.</vt:lpstr>
      <vt:lpstr>Презентация PowerPoint</vt:lpstr>
      <vt:lpstr>ЯКІСТЬ ДОВКІЛЛЯ– міра відповідності навколишнього середовища і природних умов потребам людей та інших організмів. Ця найзагальніша властивість довкілля оцінюється передусім через вплив і розвиток негативних процесів уекосистемах.</vt:lpstr>
      <vt:lpstr>Закон  України «Про оцінку впливу на довкілля» від 2017 р. Для визначення, обмеження, передбачування змін й якості довкілля застосовують певні механізми. Це екологічна експертиза, екологічні нормування, прогнозування, сертифікація, стандартизація, ліцензування, екологічний аудит.</vt:lpstr>
      <vt:lpstr>Екологічна експертиза за певними параметрами (наприклад,кількість сполук важких металів, деяких ксенобіотиків, температура, кількість кисню, СО2, NO в атмосфері). Нормування в галузі охорони довкілля визначає показники, що мають зменшувати антропогенний вплив і сприяти процесам самовідновлення   екосистем.</vt:lpstr>
      <vt:lpstr>Екологічне нормування – це закріплення на законодавчому рівні певних правил, вимог, стандартів щодо охорони довкілля, використання природних ресурсів і забезпечення екологічної безпеки.</vt:lpstr>
      <vt:lpstr>Система екологічних нормативів якості довкілля включає: 1) нормативи екологічної безпеки (наприклад, нормативи якості атмосферного повітря); 2) гранично допустиму кількість викидів і скидів у довкілля забруднювачів (наприклад, гранично допустима концентрація, ГДК – максимальний рівень забруднення, що його людина витримує без шкоди своєму здоров’ю); 3) рівні шкідливого впливу забруднювачів (наприклад, усі шкідливі речовини за ступенем дії на організм людини поділяють на такі класи безпеки: І – надзвичайно небезпечні (ртуть, нікель),  ІІ – високонебезпечні (сірководень, нітроген (IV) оксид),  ІІІ – помірно небезпечні (сажа, цемент), IV – малонебезпечні (бензин, фенол).</vt:lpstr>
      <vt:lpstr>Презентация PowerPoint</vt:lpstr>
      <vt:lpstr>  Існує три основні групи методів прогнозування: 1.методи експертного оцінювання (способи отримання інформації за участі спе- ціалістів-експертів),  2.методи екстраполювання (перенесення даних, отриманиху певній галузі діяльності, на аналогічні галузі), 3. методи моделювання процесів(створення спрощеної версії екологічного процесу).</vt:lpstr>
      <vt:lpstr>Отже, однією з обов’язкових умов організації охорони довкілляє створення системи критеріїв визначення якості довкілля.</vt:lpstr>
      <vt:lpstr>Самостійна робота   Види забруднювачів  ст. 182</vt:lpstr>
      <vt:lpstr>Запитання</vt:lpstr>
      <vt:lpstr>Домашнє 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Біогеохімічні цикли як необхадна умова існування біосфери</dc:title>
  <dc:creator>Павло Пантелеєнко</dc:creator>
  <cp:lastModifiedBy>Пользователь Windows</cp:lastModifiedBy>
  <cp:revision>103</cp:revision>
  <dcterms:created xsi:type="dcterms:W3CDTF">2020-01-26T12:45:58Z</dcterms:created>
  <dcterms:modified xsi:type="dcterms:W3CDTF">2022-01-17T08:33:11Z</dcterms:modified>
</cp:coreProperties>
</file>