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4" r:id="rId26"/>
    <p:sldId id="283" r:id="rId27"/>
    <p:sldId id="285" r:id="rId28"/>
    <p:sldId id="288" r:id="rId29"/>
    <p:sldId id="289" r:id="rId30"/>
    <p:sldId id="290" r:id="rId31"/>
    <p:sldId id="292" r:id="rId32"/>
    <p:sldId id="294" r:id="rId33"/>
    <p:sldId id="296" r:id="rId34"/>
    <p:sldId id="297" r:id="rId35"/>
    <p:sldId id="299" r:id="rId36"/>
    <p:sldId id="301" r:id="rId37"/>
    <p:sldId id="303" r:id="rId38"/>
    <p:sldId id="304" r:id="rId39"/>
    <p:sldId id="305" r:id="rId40"/>
    <p:sldId id="306" r:id="rId41"/>
    <p:sldId id="307" r:id="rId42"/>
    <p:sldId id="308" r:id="rId43"/>
    <p:sldId id="309" r:id="rId4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5FD700F-6C67-454C-80DB-66DA6808F1BD}" type="datetimeFigureOut">
              <a:rPr lang="ru-RU"/>
              <a:pPr>
                <a:defRPr/>
              </a:pPr>
              <a:t>17.01.2022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7797FA3A-A4F0-45A5-86A8-CB2CE15D40E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22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903E90-2FB9-493E-8C56-6DC763AEEEB5}" type="slidenum">
              <a:rPr lang="ru-RU" altLang="en-US"/>
              <a:pPr fontAlgn="base">
                <a:spcBef>
                  <a:spcPct val="0"/>
                </a:spcBef>
                <a:spcAft>
                  <a:spcPct val="0"/>
                </a:spcAft>
              </a:pPr>
              <a:t>9</a:t>
            </a:fld>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CE006AB-3493-447B-94A1-F69D4C796BB1}" type="datetimeFigureOut">
              <a:rPr lang="ru-RU"/>
              <a:pPr>
                <a:defRPr/>
              </a:pPr>
              <a:t>17.01.2022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DEF581F-FADD-4125-8911-DF11CBE97431}" type="slidenum">
              <a:rPr lang="ru-RU"/>
              <a:pPr>
                <a:defRPr/>
              </a:pPr>
              <a:t>‹#›</a:t>
            </a:fld>
            <a:endParaRPr lang="ru-RU"/>
          </a:p>
        </p:txBody>
      </p:sp>
    </p:spTree>
    <p:extLst>
      <p:ext uri="{BB962C8B-B14F-4D97-AF65-F5344CB8AC3E}">
        <p14:creationId xmlns:p14="http://schemas.microsoft.com/office/powerpoint/2010/main" val="375705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0D89C47-046A-456E-B36A-49DFA2E0307A}" type="datetimeFigureOut">
              <a:rPr lang="ru-RU"/>
              <a:pPr>
                <a:defRPr/>
              </a:pPr>
              <a:t>17.01.2022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59103C1-C59E-4D6B-857F-1EC7C0A0903E}" type="slidenum">
              <a:rPr lang="ru-RU"/>
              <a:pPr>
                <a:defRPr/>
              </a:pPr>
              <a:t>‹#›</a:t>
            </a:fld>
            <a:endParaRPr lang="ru-RU"/>
          </a:p>
        </p:txBody>
      </p:sp>
    </p:spTree>
    <p:extLst>
      <p:ext uri="{BB962C8B-B14F-4D97-AF65-F5344CB8AC3E}">
        <p14:creationId xmlns:p14="http://schemas.microsoft.com/office/powerpoint/2010/main" val="2629720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0323AB6-1A84-4F38-B30F-C384182ACF74}" type="datetimeFigureOut">
              <a:rPr lang="ru-RU"/>
              <a:pPr>
                <a:defRPr/>
              </a:pPr>
              <a:t>17.01.2022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07135FB-2B58-435B-95F2-7D7A6576C8E9}" type="slidenum">
              <a:rPr lang="ru-RU"/>
              <a:pPr>
                <a:defRPr/>
              </a:pPr>
              <a:t>‹#›</a:t>
            </a:fld>
            <a:endParaRPr lang="ru-RU"/>
          </a:p>
        </p:txBody>
      </p:sp>
    </p:spTree>
    <p:extLst>
      <p:ext uri="{BB962C8B-B14F-4D97-AF65-F5344CB8AC3E}">
        <p14:creationId xmlns:p14="http://schemas.microsoft.com/office/powerpoint/2010/main" val="221761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8B6DBBC-3B3E-49AE-AD5C-D28DD947BE8E}" type="datetimeFigureOut">
              <a:rPr lang="ru-RU"/>
              <a:pPr>
                <a:defRPr/>
              </a:pPr>
              <a:t>17.01.2022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0899025-B2FA-495A-9A11-4DC9181149A9}" type="slidenum">
              <a:rPr lang="ru-RU"/>
              <a:pPr>
                <a:defRPr/>
              </a:pPr>
              <a:t>‹#›</a:t>
            </a:fld>
            <a:endParaRPr lang="ru-RU"/>
          </a:p>
        </p:txBody>
      </p:sp>
    </p:spTree>
    <p:extLst>
      <p:ext uri="{BB962C8B-B14F-4D97-AF65-F5344CB8AC3E}">
        <p14:creationId xmlns:p14="http://schemas.microsoft.com/office/powerpoint/2010/main" val="21846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265BDB4-C639-40A1-93F0-0670307CDD37}" type="datetimeFigureOut">
              <a:rPr lang="ru-RU"/>
              <a:pPr>
                <a:defRPr/>
              </a:pPr>
              <a:t>17.01.2022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1339496-F919-4532-8506-0703C10D3232}" type="slidenum">
              <a:rPr lang="ru-RU"/>
              <a:pPr>
                <a:defRPr/>
              </a:pPr>
              <a:t>‹#›</a:t>
            </a:fld>
            <a:endParaRPr lang="ru-RU"/>
          </a:p>
        </p:txBody>
      </p:sp>
    </p:spTree>
    <p:extLst>
      <p:ext uri="{BB962C8B-B14F-4D97-AF65-F5344CB8AC3E}">
        <p14:creationId xmlns:p14="http://schemas.microsoft.com/office/powerpoint/2010/main" val="63491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131C35D-AF19-4145-B4CA-3A6F1D6FEBB5}" type="datetimeFigureOut">
              <a:rPr lang="ru-RU"/>
              <a:pPr>
                <a:defRPr/>
              </a:pPr>
              <a:t>17.01.2022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86B26D3-ADB3-476C-AB22-8A9ECD866AD5}" type="slidenum">
              <a:rPr lang="ru-RU"/>
              <a:pPr>
                <a:defRPr/>
              </a:pPr>
              <a:t>‹#›</a:t>
            </a:fld>
            <a:endParaRPr lang="ru-RU"/>
          </a:p>
        </p:txBody>
      </p:sp>
    </p:spTree>
    <p:extLst>
      <p:ext uri="{BB962C8B-B14F-4D97-AF65-F5344CB8AC3E}">
        <p14:creationId xmlns:p14="http://schemas.microsoft.com/office/powerpoint/2010/main" val="355037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B6EE8CD-E660-48C2-B85C-CC0E077F2A2C}" type="datetimeFigureOut">
              <a:rPr lang="ru-RU"/>
              <a:pPr>
                <a:defRPr/>
              </a:pPr>
              <a:t>17.01.2022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4E82594-715A-494B-82E5-A99817C9101F}" type="slidenum">
              <a:rPr lang="ru-RU"/>
              <a:pPr>
                <a:defRPr/>
              </a:pPr>
              <a:t>‹#›</a:t>
            </a:fld>
            <a:endParaRPr lang="ru-RU"/>
          </a:p>
        </p:txBody>
      </p:sp>
    </p:spTree>
    <p:extLst>
      <p:ext uri="{BB962C8B-B14F-4D97-AF65-F5344CB8AC3E}">
        <p14:creationId xmlns:p14="http://schemas.microsoft.com/office/powerpoint/2010/main" val="123545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F3ECB6C-DE60-40CA-A63A-47CE9C7C3CE6}" type="datetimeFigureOut">
              <a:rPr lang="ru-RU"/>
              <a:pPr>
                <a:defRPr/>
              </a:pPr>
              <a:t>17.01.2022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05DB520-6DCB-4E39-916D-A5BD014040F8}" type="slidenum">
              <a:rPr lang="ru-RU"/>
              <a:pPr>
                <a:defRPr/>
              </a:pPr>
              <a:t>‹#›</a:t>
            </a:fld>
            <a:endParaRPr lang="ru-RU"/>
          </a:p>
        </p:txBody>
      </p:sp>
    </p:spTree>
    <p:extLst>
      <p:ext uri="{BB962C8B-B14F-4D97-AF65-F5344CB8AC3E}">
        <p14:creationId xmlns:p14="http://schemas.microsoft.com/office/powerpoint/2010/main" val="2541692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BF7D5DF-A058-455C-B9E0-8C950F449964}" type="datetimeFigureOut">
              <a:rPr lang="ru-RU"/>
              <a:pPr>
                <a:defRPr/>
              </a:pPr>
              <a:t>17.01.2022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F250A5F-849A-43F4-BF2A-D29624D43183}" type="slidenum">
              <a:rPr lang="ru-RU"/>
              <a:pPr>
                <a:defRPr/>
              </a:pPr>
              <a:t>‹#›</a:t>
            </a:fld>
            <a:endParaRPr lang="ru-RU"/>
          </a:p>
        </p:txBody>
      </p:sp>
    </p:spTree>
    <p:extLst>
      <p:ext uri="{BB962C8B-B14F-4D97-AF65-F5344CB8AC3E}">
        <p14:creationId xmlns:p14="http://schemas.microsoft.com/office/powerpoint/2010/main" val="2968323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4C2ABB6-869C-431B-964D-7922725B9105}" type="datetimeFigureOut">
              <a:rPr lang="ru-RU"/>
              <a:pPr>
                <a:defRPr/>
              </a:pPr>
              <a:t>17.01.2022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EC2B7C2-DD80-4F96-80CA-5F01FAA3CB1A}" type="slidenum">
              <a:rPr lang="ru-RU"/>
              <a:pPr>
                <a:defRPr/>
              </a:pPr>
              <a:t>‹#›</a:t>
            </a:fld>
            <a:endParaRPr lang="ru-RU"/>
          </a:p>
        </p:txBody>
      </p:sp>
    </p:spTree>
    <p:extLst>
      <p:ext uri="{BB962C8B-B14F-4D97-AF65-F5344CB8AC3E}">
        <p14:creationId xmlns:p14="http://schemas.microsoft.com/office/powerpoint/2010/main" val="1127634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EEF36CC-1718-4E61-AD48-9A5D28BB5230}" type="datetimeFigureOut">
              <a:rPr lang="ru-RU"/>
              <a:pPr>
                <a:defRPr/>
              </a:pPr>
              <a:t>17.01.2022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1C0F149-6C36-42F8-8824-93EA34BD5893}" type="slidenum">
              <a:rPr lang="ru-RU"/>
              <a:pPr>
                <a:defRPr/>
              </a:pPr>
              <a:t>‹#›</a:t>
            </a:fld>
            <a:endParaRPr lang="ru-RU"/>
          </a:p>
        </p:txBody>
      </p:sp>
    </p:spTree>
    <p:extLst>
      <p:ext uri="{BB962C8B-B14F-4D97-AF65-F5344CB8AC3E}">
        <p14:creationId xmlns:p14="http://schemas.microsoft.com/office/powerpoint/2010/main" val="254471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92DB7EA-D436-46CA-BF22-34989302BC17}" type="datetimeFigureOut">
              <a:rPr lang="ru-RU"/>
              <a:pPr>
                <a:defRPr/>
              </a:pPr>
              <a:t>17.01.2022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A78C13F-1F1D-4F0A-8AE2-1A8F3DCF160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hyperlink" Target="http://uk.wikipedia.org/wiki/%D0%A4%D0%BB%D0%BE%D1%80%D0%B0"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uk.wikipedia.org/wiki/%D0%91%D1%96%D0%BE%D1%81%D1%84%D0%B5%D1%80%D0%BD%D0%B8%D0%B9_%D0%B7%D0%B0%D0%BF%D0%BE%D0%B2%D1%96%D0%B4%D0%BD%D0%B8%D0%BA" TargetMode="External"/><Relationship Id="rId2" Type="http://schemas.openxmlformats.org/officeDocument/2006/relationships/image" Target="../media/image62.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astol.com.ua/pic/201302/1920x1080/nastol.com.ua-40511.jpg"/>
          <p:cNvPicPr>
            <a:picLocks noChangeAspect="1" noChangeArrowheads="1"/>
          </p:cNvPicPr>
          <p:nvPr/>
        </p:nvPicPr>
        <p:blipFill>
          <a:blip r:embed="rId2">
            <a:extLst>
              <a:ext uri="{28A0092B-C50C-407E-A947-70E740481C1C}">
                <a14:useLocalDpi xmlns:a14="http://schemas.microsoft.com/office/drawing/2010/main" val="0"/>
              </a:ext>
            </a:extLst>
          </a:blip>
          <a:srcRect r="2493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Цилиндр 4"/>
          <p:cNvSpPr/>
          <p:nvPr/>
        </p:nvSpPr>
        <p:spPr>
          <a:xfrm>
            <a:off x="1403648" y="476672"/>
            <a:ext cx="7215238" cy="2286016"/>
          </a:xfrm>
          <a:prstGeom prst="can">
            <a:avLst/>
          </a:prstGeom>
          <a:solidFill>
            <a:srgbClr val="FFFF99"/>
          </a:solidFill>
          <a:ln>
            <a:solidFill>
              <a:srgbClr val="663300"/>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r>
              <a:rPr lang="ru-RU" sz="3600" dirty="0">
                <a:solidFill>
                  <a:srgbClr val="663300"/>
                </a:solidFill>
                <a:latin typeface="Times New Roman" pitchFamily="18" charset="0"/>
                <a:cs typeface="Times New Roman" pitchFamily="18" charset="0"/>
              </a:rPr>
              <a:t>Природокористування. Використання природних умов і ресурсів та їх охорона</a:t>
            </a:r>
            <a:endParaRPr lang="ru-RU" sz="3600" dirty="0">
              <a:solidFill>
                <a:srgbClr val="6633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88" y="2786063"/>
            <a:ext cx="8286750" cy="1570037"/>
          </a:xfrm>
          <a:prstGeom prst="rect">
            <a:avLst/>
          </a:prstGeom>
          <a:noFill/>
        </p:spPr>
        <p:txBody>
          <a:bodyPr>
            <a:spAutoFit/>
          </a:bodyPr>
          <a:lstStyle/>
          <a:p>
            <a:pPr algn="ctr" eaLnBrk="1" fontAlgn="auto" hangingPunct="1">
              <a:spcBef>
                <a:spcPts val="0"/>
              </a:spcBef>
              <a:spcAft>
                <a:spcPts val="0"/>
              </a:spcAft>
              <a:defRPr/>
            </a:pPr>
            <a:r>
              <a:rPr lang="uk-UA" sz="2400" b="1" i="1" dirty="0">
                <a:solidFill>
                  <a:schemeClr val="accent1">
                    <a:lumMod val="50000"/>
                  </a:schemeClr>
                </a:solidFill>
                <a:latin typeface="+mn-lt"/>
              </a:rPr>
              <a:t>Порівняння обсягів і структури забруднення 10-ти найзабрудненіших міст України </a:t>
            </a:r>
            <a:r>
              <a:rPr lang="ru-RU" sz="2400" b="1" i="1" dirty="0">
                <a:solidFill>
                  <a:schemeClr val="accent1">
                    <a:lumMod val="50000"/>
                  </a:schemeClr>
                </a:solidFill>
                <a:latin typeface="+mn-lt"/>
              </a:rPr>
              <a:t>за даними </a:t>
            </a:r>
            <a:r>
              <a:rPr lang="ru-RU" sz="2400" b="1" i="1" dirty="0" err="1">
                <a:solidFill>
                  <a:schemeClr val="accent1">
                    <a:lumMod val="50000"/>
                  </a:schemeClr>
                </a:solidFill>
                <a:latin typeface="+mn-lt"/>
              </a:rPr>
              <a:t>спостережень</a:t>
            </a:r>
            <a:r>
              <a:rPr lang="ru-RU" sz="2400" b="1" i="1" dirty="0">
                <a:solidFill>
                  <a:schemeClr val="accent1">
                    <a:lumMod val="50000"/>
                  </a:schemeClr>
                </a:solidFill>
                <a:latin typeface="+mn-lt"/>
              </a:rPr>
              <a:t> </a:t>
            </a:r>
            <a:r>
              <a:rPr lang="ru-RU" sz="2400" b="1" i="1" dirty="0" err="1">
                <a:solidFill>
                  <a:schemeClr val="accent1">
                    <a:lumMod val="50000"/>
                  </a:schemeClr>
                </a:solidFill>
                <a:latin typeface="+mn-lt"/>
              </a:rPr>
              <a:t>гідрометеорологічних</a:t>
            </a:r>
            <a:r>
              <a:rPr lang="ru-RU" sz="2400" b="1" i="1" dirty="0">
                <a:solidFill>
                  <a:schemeClr val="accent1">
                    <a:lumMod val="50000"/>
                  </a:schemeClr>
                </a:solidFill>
                <a:latin typeface="+mn-lt"/>
              </a:rPr>
              <a:t> організацій станом на 2019 рік</a:t>
            </a:r>
          </a:p>
          <a:p>
            <a:pPr algn="ctr" eaLnBrk="1" fontAlgn="auto" hangingPunct="1">
              <a:spcBef>
                <a:spcPts val="0"/>
              </a:spcBef>
              <a:spcAft>
                <a:spcPts val="0"/>
              </a:spcAft>
              <a:defRPr/>
            </a:pPr>
            <a:endParaRPr lang="ru-RU" sz="2400" b="1" i="1" dirty="0">
              <a:solidFill>
                <a:schemeClr val="accent1">
                  <a:lumMod val="50000"/>
                </a:schemeClr>
              </a:solidFill>
              <a:latin typeface="+mn-lt"/>
            </a:endParaRPr>
          </a:p>
        </p:txBody>
      </p:sp>
      <p:pic>
        <p:nvPicPr>
          <p:cNvPr id="53250" name="Picture 2" descr="Файл:Gorlivka gerb.png"/>
          <p:cNvPicPr>
            <a:picLocks noChangeAspect="1" noChangeArrowheads="1"/>
          </p:cNvPicPr>
          <p:nvPr/>
        </p:nvPicPr>
        <p:blipFill>
          <a:blip r:embed="rId2"/>
          <a:srcRect/>
          <a:stretch>
            <a:fillRect/>
          </a:stretch>
        </p:blipFill>
        <p:spPr bwMode="auto">
          <a:xfrm>
            <a:off x="428625" y="428625"/>
            <a:ext cx="1519238"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252" name="Picture 4" descr="Файл:Coat of Arms of Odessa.svg"/>
          <p:cNvPicPr>
            <a:picLocks noChangeAspect="1" noChangeArrowheads="1"/>
          </p:cNvPicPr>
          <p:nvPr/>
        </p:nvPicPr>
        <p:blipFill>
          <a:blip r:embed="rId3"/>
          <a:srcRect/>
          <a:stretch>
            <a:fillRect/>
          </a:stretch>
        </p:blipFill>
        <p:spPr bwMode="auto">
          <a:xfrm>
            <a:off x="2214563" y="428625"/>
            <a:ext cx="1584325"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254" name="Picture 6" descr="Файл:Armyansk COA.png"/>
          <p:cNvPicPr>
            <a:picLocks noChangeAspect="1" noChangeArrowheads="1"/>
          </p:cNvPicPr>
          <p:nvPr/>
        </p:nvPicPr>
        <p:blipFill>
          <a:blip r:embed="rId4"/>
          <a:srcRect/>
          <a:stretch>
            <a:fillRect/>
          </a:stretch>
        </p:blipFill>
        <p:spPr bwMode="auto">
          <a:xfrm>
            <a:off x="4000500" y="428625"/>
            <a:ext cx="1604963"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256" name="Picture 8" descr="Файл:Slovja s.png"/>
          <p:cNvPicPr>
            <a:picLocks noChangeAspect="1" noChangeArrowheads="1"/>
          </p:cNvPicPr>
          <p:nvPr/>
        </p:nvPicPr>
        <p:blipFill>
          <a:blip r:embed="rId5"/>
          <a:srcRect/>
          <a:stretch>
            <a:fillRect/>
          </a:stretch>
        </p:blipFill>
        <p:spPr bwMode="auto">
          <a:xfrm>
            <a:off x="5786438" y="428625"/>
            <a:ext cx="1590675"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319" name="Picture 8" descr="C:\Users\Папиш\Desktop\Безымянный.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 descr="Файл:Dneprodzerzhinsk CoA.png"/>
          <p:cNvPicPr>
            <a:picLocks noChangeAspect="1" noChangeArrowheads="1"/>
          </p:cNvPicPr>
          <p:nvPr/>
        </p:nvPicPr>
        <p:blipFill>
          <a:blip r:embed="rId7"/>
          <a:srcRect/>
          <a:stretch>
            <a:fillRect/>
          </a:stretch>
        </p:blipFill>
        <p:spPr bwMode="auto">
          <a:xfrm>
            <a:off x="7500938" y="428625"/>
            <a:ext cx="1385887"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260" name="Picture 12" descr="Файл:Krasnoperekopsk-COA.gif"/>
          <p:cNvPicPr>
            <a:picLocks noChangeAspect="1" noChangeArrowheads="1"/>
          </p:cNvPicPr>
          <p:nvPr/>
        </p:nvPicPr>
        <p:blipFill>
          <a:blip r:embed="rId8"/>
          <a:srcRect/>
          <a:stretch>
            <a:fillRect/>
          </a:stretch>
        </p:blipFill>
        <p:spPr bwMode="auto">
          <a:xfrm>
            <a:off x="357188" y="4286250"/>
            <a:ext cx="1579562"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262" name="Picture 14" descr="Файл:Mariupol gerb.png"/>
          <p:cNvPicPr>
            <a:picLocks noChangeAspect="1" noChangeArrowheads="1"/>
          </p:cNvPicPr>
          <p:nvPr/>
        </p:nvPicPr>
        <p:blipFill>
          <a:blip r:embed="rId9"/>
          <a:srcRect/>
          <a:stretch>
            <a:fillRect/>
          </a:stretch>
        </p:blipFill>
        <p:spPr bwMode="auto">
          <a:xfrm>
            <a:off x="2143125" y="4286250"/>
            <a:ext cx="1462088"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264" name="Picture 16" descr="Файл:Большой герб Донецка.png"/>
          <p:cNvPicPr>
            <a:picLocks noChangeAspect="1" noChangeArrowheads="1"/>
          </p:cNvPicPr>
          <p:nvPr/>
        </p:nvPicPr>
        <p:blipFill>
          <a:blip r:embed="rId10"/>
          <a:srcRect/>
          <a:stretch>
            <a:fillRect/>
          </a:stretch>
        </p:blipFill>
        <p:spPr bwMode="auto">
          <a:xfrm>
            <a:off x="3857625" y="4286250"/>
            <a:ext cx="17367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266" name="Picture 18" descr="Файл:Coat of Arms of Kryvyy Rih.png"/>
          <p:cNvPicPr>
            <a:picLocks noChangeAspect="1" noChangeArrowheads="1"/>
          </p:cNvPicPr>
          <p:nvPr/>
        </p:nvPicPr>
        <p:blipFill>
          <a:blip r:embed="rId11"/>
          <a:srcRect/>
          <a:stretch>
            <a:fillRect/>
          </a:stretch>
        </p:blipFill>
        <p:spPr bwMode="auto">
          <a:xfrm>
            <a:off x="5715000" y="4286250"/>
            <a:ext cx="1511300"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268" name="Picture 20" descr="Файл:Герб Макеевки (1690).jpg"/>
          <p:cNvPicPr>
            <a:picLocks noChangeAspect="1" noChangeArrowheads="1"/>
          </p:cNvPicPr>
          <p:nvPr/>
        </p:nvPicPr>
        <p:blipFill>
          <a:blip r:embed="rId12"/>
          <a:srcRect/>
          <a:stretch>
            <a:fillRect/>
          </a:stretch>
        </p:blipFill>
        <p:spPr bwMode="auto">
          <a:xfrm>
            <a:off x="7358063" y="4286250"/>
            <a:ext cx="13938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357166"/>
            <a:ext cx="2238113"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uk-U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Критерії</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56321" name="Rectangle 1"/>
          <p:cNvSpPr>
            <a:spLocks noChangeArrowheads="1"/>
          </p:cNvSpPr>
          <p:nvPr/>
        </p:nvSpPr>
        <p:spPr bwMode="auto">
          <a:xfrm>
            <a:off x="428625" y="1298575"/>
            <a:ext cx="5715000" cy="3416300"/>
          </a:xfrm>
          <a:prstGeom prst="rect">
            <a:avLst/>
          </a:prstGeom>
          <a:noFill/>
          <a:ln w="9525">
            <a:noFill/>
            <a:miter lim="800000"/>
            <a:headEnd/>
            <a:tailEnd/>
          </a:ln>
          <a:effec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Times New Roman" panose="02020603050405020304" pitchFamily="18" charset="0"/>
              <a:buChar char="–"/>
            </a:pPr>
            <a:r>
              <a:rPr lang="uk-UA" altLang="en-US" sz="2400">
                <a:latin typeface="Times New Roman" panose="02020603050405020304" pitchFamily="18" charset="0"/>
                <a:cs typeface="Times New Roman" panose="02020603050405020304" pitchFamily="18" charset="0"/>
              </a:rPr>
              <a:t> </a:t>
            </a:r>
            <a:r>
              <a:rPr lang="uk-UA" altLang="en-US" sz="2400" b="1">
                <a:solidFill>
                  <a:srgbClr val="800000"/>
                </a:solidFill>
                <a:latin typeface="Times New Roman" panose="02020603050405020304" pitchFamily="18" charset="0"/>
                <a:cs typeface="Times New Roman" panose="02020603050405020304" pitchFamily="18" charset="0"/>
              </a:rPr>
              <a:t>Економічно-географічний регіон</a:t>
            </a:r>
          </a:p>
          <a:p>
            <a:pPr eaLnBrk="1" hangingPunct="1">
              <a:buFont typeface="Times New Roman" panose="02020603050405020304" pitchFamily="18" charset="0"/>
              <a:buChar char="–"/>
            </a:pPr>
            <a:r>
              <a:rPr lang="uk-UA" altLang="en-US" sz="2400" b="1"/>
              <a:t> </a:t>
            </a:r>
            <a:r>
              <a:rPr lang="uk-UA" altLang="en-US" sz="2400" b="1">
                <a:solidFill>
                  <a:srgbClr val="004200"/>
                </a:solidFill>
              </a:rPr>
              <a:t>Кількість населення</a:t>
            </a:r>
            <a:endParaRPr lang="ru-RU" altLang="en-US" sz="2400" b="1">
              <a:solidFill>
                <a:srgbClr val="004200"/>
              </a:solidFill>
            </a:endParaRPr>
          </a:p>
          <a:p>
            <a:pPr eaLnBrk="1" hangingPunct="1">
              <a:buFont typeface="Times New Roman" panose="02020603050405020304" pitchFamily="18" charset="0"/>
              <a:buChar char="–"/>
            </a:pPr>
            <a:r>
              <a:rPr lang="uk-UA" altLang="en-US" sz="2400" b="1">
                <a:latin typeface="Times New Roman" panose="02020603050405020304" pitchFamily="18" charset="0"/>
                <a:cs typeface="Times New Roman" panose="02020603050405020304" pitchFamily="18" charset="0"/>
              </a:rPr>
              <a:t> </a:t>
            </a:r>
            <a:r>
              <a:rPr lang="uk-UA" altLang="en-US" sz="2400" b="1">
                <a:solidFill>
                  <a:srgbClr val="F79646"/>
                </a:solidFill>
              </a:rPr>
              <a:t>Характерні види промисловості</a:t>
            </a:r>
            <a:endParaRPr lang="ru-RU" altLang="en-US" sz="2400" b="1">
              <a:solidFill>
                <a:srgbClr val="F79646"/>
              </a:solidFill>
            </a:endParaRPr>
          </a:p>
          <a:p>
            <a:pPr eaLnBrk="1" hangingPunct="1">
              <a:buFont typeface="Times New Roman" panose="02020603050405020304" pitchFamily="18" charset="0"/>
              <a:buChar char="–"/>
            </a:pPr>
            <a:r>
              <a:rPr lang="uk-UA" altLang="en-US" sz="2400" b="1"/>
              <a:t> </a:t>
            </a:r>
            <a:r>
              <a:rPr lang="uk-UA" altLang="en-US" sz="2400" b="1">
                <a:solidFill>
                  <a:srgbClr val="102C34"/>
                </a:solidFill>
              </a:rPr>
              <a:t>Види забруднень</a:t>
            </a:r>
            <a:r>
              <a:rPr lang="ru-RU" altLang="en-US" sz="2400" b="1">
                <a:solidFill>
                  <a:srgbClr val="102C34"/>
                </a:solidFill>
              </a:rPr>
              <a:t> </a:t>
            </a:r>
          </a:p>
          <a:p>
            <a:pPr eaLnBrk="1" hangingPunct="1">
              <a:buFont typeface="Times New Roman" panose="02020603050405020304" pitchFamily="18" charset="0"/>
              <a:buChar char="–"/>
            </a:pPr>
            <a:r>
              <a:rPr lang="uk-UA" altLang="en-US" sz="2400" b="1"/>
              <a:t> </a:t>
            </a:r>
            <a:r>
              <a:rPr lang="uk-UA" altLang="en-US" sz="2400" b="1">
                <a:solidFill>
                  <a:schemeClr val="accent2"/>
                </a:solidFill>
              </a:rPr>
              <a:t>Об’єкти забруднень</a:t>
            </a:r>
            <a:r>
              <a:rPr lang="uk-UA" altLang="en-US" sz="2400">
                <a:solidFill>
                  <a:schemeClr val="accent2"/>
                </a:solidFill>
              </a:rPr>
              <a:t> </a:t>
            </a:r>
            <a:r>
              <a:rPr lang="uk-UA" altLang="en-US" sz="2400" i="1"/>
              <a:t>(ґрунти, річки, атмосфера та ін.)</a:t>
            </a:r>
            <a:endParaRPr lang="ru-RU" altLang="en-US" sz="2400" i="1"/>
          </a:p>
          <a:p>
            <a:pPr eaLnBrk="1" hangingPunct="1">
              <a:buFont typeface="Times New Roman" panose="02020603050405020304" pitchFamily="18" charset="0"/>
              <a:buChar char="–"/>
            </a:pPr>
            <a:r>
              <a:rPr lang="uk-UA" altLang="en-US" sz="2400">
                <a:latin typeface="Times New Roman" panose="02020603050405020304" pitchFamily="18" charset="0"/>
                <a:cs typeface="Times New Roman" panose="02020603050405020304" pitchFamily="18" charset="0"/>
              </a:rPr>
              <a:t> </a:t>
            </a:r>
            <a:r>
              <a:rPr lang="uk-UA" altLang="en-US" sz="2400" b="1">
                <a:solidFill>
                  <a:srgbClr val="C00000"/>
                </a:solidFill>
              </a:rPr>
              <a:t>Стан захворюваності населення </a:t>
            </a:r>
            <a:r>
              <a:rPr lang="uk-UA" altLang="en-US" sz="2400" i="1"/>
              <a:t>(високий, низький). </a:t>
            </a:r>
            <a:endParaRPr lang="ru-RU" altLang="en-US" sz="2400" i="1"/>
          </a:p>
          <a:p>
            <a:pPr eaLnBrk="1" hangingPunct="1">
              <a:buFont typeface="Times New Roman" panose="02020603050405020304" pitchFamily="18" charset="0"/>
              <a:buChar char="–"/>
            </a:pPr>
            <a:endParaRPr lang="uk-UA" altLang="en-US" sz="2400">
              <a:latin typeface="Times New Roman" panose="02020603050405020304" pitchFamily="18" charset="0"/>
              <a:cs typeface="Times New Roman" panose="02020603050405020304" pitchFamily="18" charset="0"/>
            </a:endParaRPr>
          </a:p>
        </p:txBody>
      </p:sp>
      <p:pic>
        <p:nvPicPr>
          <p:cNvPr id="56323" name="Picture 3" descr="http://pro-vincia.com.ua/uploads/posts/2012-08/1345449452_1294850587_file.jpg"/>
          <p:cNvPicPr>
            <a:picLocks noChangeAspect="1" noChangeArrowheads="1"/>
          </p:cNvPicPr>
          <p:nvPr/>
        </p:nvPicPr>
        <p:blipFill>
          <a:blip r:embed="rId2" cstate="print"/>
          <a:srcRect/>
          <a:stretch>
            <a:fillRect/>
          </a:stretch>
        </p:blipFill>
        <p:spPr bwMode="auto">
          <a:xfrm>
            <a:off x="5214942" y="3286124"/>
            <a:ext cx="3415315" cy="3090861"/>
          </a:xfrm>
          <a:prstGeom prst="rect">
            <a:avLst/>
          </a:prstGeom>
          <a:ln>
            <a:noFill/>
          </a:ln>
          <a:effectLst>
            <a:softEdge rad="112500"/>
          </a:effectLst>
        </p:spPr>
      </p:pic>
      <p:pic>
        <p:nvPicPr>
          <p:cNvPr id="14341" name="Picture 8" descr="C:\Users\Папиш\Desktop\Безымянный.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85728"/>
            <a:ext cx="1629549"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Горлівка</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pic>
        <p:nvPicPr>
          <p:cNvPr id="15363" name="Picture 8" descr="C:\Users\Папиш\Desktop\Безымянны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Файл:Gorlivka gerb.png"/>
          <p:cNvPicPr>
            <a:picLocks noChangeAspect="1" noChangeArrowheads="1"/>
          </p:cNvPicPr>
          <p:nvPr/>
        </p:nvPicPr>
        <p:blipFill>
          <a:blip r:embed="rId3"/>
          <a:srcRect/>
          <a:stretch>
            <a:fillRect/>
          </a:stretch>
        </p:blipFill>
        <p:spPr bwMode="auto">
          <a:xfrm>
            <a:off x="6643688" y="428625"/>
            <a:ext cx="2090737" cy="2752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2226" name="Picture 2" descr="http://ngo.donetsk.ua/sites/default/files/styles/main_news/public/images/news/-.jpg"/>
          <p:cNvPicPr>
            <a:picLocks noChangeAspect="1" noChangeArrowheads="1"/>
          </p:cNvPicPr>
          <p:nvPr/>
        </p:nvPicPr>
        <p:blipFill>
          <a:blip r:embed="rId4"/>
          <a:srcRect/>
          <a:stretch>
            <a:fillRect/>
          </a:stretch>
        </p:blipFill>
        <p:spPr bwMode="auto">
          <a:xfrm>
            <a:off x="4357688" y="4000500"/>
            <a:ext cx="4286250" cy="2500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1"/>
          <p:cNvSpPr>
            <a:spLocks noChangeArrowheads="1"/>
          </p:cNvSpPr>
          <p:nvPr/>
        </p:nvSpPr>
        <p:spPr bwMode="auto">
          <a:xfrm>
            <a:off x="285750" y="714375"/>
            <a:ext cx="6286500" cy="3970338"/>
          </a:xfrm>
          <a:prstGeom prst="rect">
            <a:avLst/>
          </a:prstGeom>
          <a:noFill/>
          <a:ln w="9525">
            <a:noFill/>
            <a:miter lim="800000"/>
            <a:headEnd/>
            <a:tailEnd/>
          </a:ln>
          <a:effec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800000"/>
                </a:solidFill>
                <a:latin typeface="Times New Roman" panose="02020603050405020304" pitchFamily="18" charset="0"/>
                <a:cs typeface="Times New Roman" panose="02020603050405020304" pitchFamily="18" charset="0"/>
              </a:rPr>
              <a:t>Економічно-географічний регіон</a:t>
            </a:r>
          </a:p>
          <a:p>
            <a:pPr eaLnBrk="1" hangingPunct="1"/>
            <a:r>
              <a:rPr lang="uk-UA" altLang="en-US" i="1">
                <a:latin typeface="Times New Roman" panose="02020603050405020304" pitchFamily="18" charset="0"/>
                <a:cs typeface="Times New Roman" panose="02020603050405020304" pitchFamily="18" charset="0"/>
              </a:rPr>
              <a:t>Донецький економічний район</a:t>
            </a:r>
          </a:p>
          <a:p>
            <a:pPr eaLnBrk="1" hangingPunct="1">
              <a:buFont typeface="Times New Roman" panose="02020603050405020304" pitchFamily="18" charset="0"/>
              <a:buChar char="–"/>
            </a:pPr>
            <a:r>
              <a:rPr lang="uk-UA" altLang="en-US" b="1"/>
              <a:t> </a:t>
            </a:r>
            <a:r>
              <a:rPr lang="uk-UA" altLang="en-US" b="1">
                <a:solidFill>
                  <a:srgbClr val="004200"/>
                </a:solidFill>
              </a:rPr>
              <a:t>Кількість населення</a:t>
            </a:r>
          </a:p>
          <a:p>
            <a:pPr eaLnBrk="1" hangingPunct="1"/>
            <a:r>
              <a:rPr lang="ru-RU" altLang="en-US" i="1"/>
              <a:t>258 879 осіб</a:t>
            </a:r>
            <a:endParaRPr lang="ru-RU" altLang="en-US" b="1" i="1">
              <a:solidFill>
                <a:srgbClr val="004200"/>
              </a:solidFill>
            </a:endParaRPr>
          </a:p>
          <a:p>
            <a:pPr eaLnBrk="1" hangingPunct="1">
              <a:buFont typeface="Times New Roman" panose="02020603050405020304" pitchFamily="18" charset="0"/>
              <a:buChar char="–"/>
            </a:pPr>
            <a:r>
              <a:rPr lang="uk-UA" altLang="en-US" b="1">
                <a:latin typeface="Times New Roman" panose="02020603050405020304" pitchFamily="18" charset="0"/>
                <a:cs typeface="Times New Roman" panose="02020603050405020304" pitchFamily="18" charset="0"/>
              </a:rPr>
              <a:t> </a:t>
            </a:r>
            <a:r>
              <a:rPr lang="uk-UA" altLang="en-US" b="1">
                <a:solidFill>
                  <a:srgbClr val="F79646"/>
                </a:solidFill>
              </a:rPr>
              <a:t>Характерні види промисловості</a:t>
            </a:r>
          </a:p>
          <a:p>
            <a:pPr eaLnBrk="1" hangingPunct="1"/>
            <a:r>
              <a:rPr lang="ru-RU" altLang="en-US" i="1"/>
              <a:t>Хімічна, вугільна, машинобудівна, харчова і переробна</a:t>
            </a:r>
            <a:endParaRPr lang="ru-RU" altLang="en-US" b="1" i="1">
              <a:solidFill>
                <a:srgbClr val="F79646"/>
              </a:solidFill>
            </a:endParaRPr>
          </a:p>
          <a:p>
            <a:pPr eaLnBrk="1" hangingPunct="1">
              <a:buFont typeface="Times New Roman" panose="02020603050405020304" pitchFamily="18" charset="0"/>
              <a:buChar char="–"/>
            </a:pPr>
            <a:r>
              <a:rPr lang="uk-UA" altLang="en-US" b="1"/>
              <a:t> </a:t>
            </a:r>
            <a:r>
              <a:rPr lang="uk-UA" altLang="en-US" b="1">
                <a:solidFill>
                  <a:srgbClr val="102C34"/>
                </a:solidFill>
              </a:rPr>
              <a:t>Види забруднень</a:t>
            </a:r>
            <a:r>
              <a:rPr lang="ru-RU" altLang="en-US" b="1">
                <a:solidFill>
                  <a:srgbClr val="102C34"/>
                </a:solidFill>
              </a:rPr>
              <a:t> </a:t>
            </a:r>
          </a:p>
          <a:p>
            <a:pPr eaLnBrk="1" hangingPunct="1"/>
            <a:r>
              <a:rPr lang="uk-UA" altLang="en-US" i="1"/>
              <a:t>В основному штучні (антропогенні). Переважають механічні види забруднення</a:t>
            </a:r>
            <a:endParaRPr lang="ru-RU" altLang="en-US" i="1"/>
          </a:p>
          <a:p>
            <a:pPr eaLnBrk="1" hangingPunct="1">
              <a:buFont typeface="Times New Roman" panose="02020603050405020304" pitchFamily="18" charset="0"/>
              <a:buChar char="–"/>
            </a:pPr>
            <a:r>
              <a:rPr lang="uk-UA" altLang="en-US" b="1"/>
              <a:t> </a:t>
            </a:r>
            <a:r>
              <a:rPr lang="uk-UA" altLang="en-US" b="1">
                <a:solidFill>
                  <a:schemeClr val="accent2"/>
                </a:solidFill>
              </a:rPr>
              <a:t>Об’єкти забруднень</a:t>
            </a:r>
          </a:p>
          <a:p>
            <a:pPr eaLnBrk="1" hangingPunct="1"/>
            <a:r>
              <a:rPr lang="uk-UA" altLang="en-US" i="1"/>
              <a:t>Ґрунти, води, атмосфера, тощо.</a:t>
            </a:r>
            <a:endParaRPr lang="ru-RU" altLang="en-US" i="1"/>
          </a:p>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C00000"/>
                </a:solidFill>
              </a:rPr>
              <a:t>Стан захворюваності населення</a:t>
            </a:r>
            <a:endParaRPr lang="uk-UA" altLang="en-US" i="1"/>
          </a:p>
          <a:p>
            <a:pPr eaLnBrk="1" hangingPunct="1"/>
            <a:r>
              <a:rPr lang="uk-UA" altLang="en-US" i="1"/>
              <a:t> Високий</a:t>
            </a:r>
            <a:endParaRPr lang="ru-RU" altLang="en-US" i="1"/>
          </a:p>
          <a:p>
            <a:pPr eaLnBrk="1" hangingPunct="1">
              <a:buFont typeface="Times New Roman" panose="02020603050405020304" pitchFamily="18" charset="0"/>
              <a:buChar char="–"/>
            </a:pPr>
            <a:endParaRPr lang="uk-UA"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m.ruvr.ru/data/2013/03/04/1338594792/4picturepicture21977_73106.jpg"/>
          <p:cNvPicPr>
            <a:picLocks noChangeAspect="1" noChangeArrowheads="1"/>
          </p:cNvPicPr>
          <p:nvPr/>
        </p:nvPicPr>
        <p:blipFill>
          <a:blip r:embed="rId2"/>
          <a:srcRect/>
          <a:stretch>
            <a:fillRect/>
          </a:stretch>
        </p:blipFill>
        <p:spPr bwMode="auto">
          <a:xfrm>
            <a:off x="4286250" y="3851275"/>
            <a:ext cx="4452938" cy="2595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28596" y="285728"/>
            <a:ext cx="1145635"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Одеса</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pic>
        <p:nvPicPr>
          <p:cNvPr id="4" name="Picture 4" descr="Файл:Coat of Arms of Odessa.svg"/>
          <p:cNvPicPr>
            <a:picLocks noChangeAspect="1" noChangeArrowheads="1"/>
          </p:cNvPicPr>
          <p:nvPr/>
        </p:nvPicPr>
        <p:blipFill>
          <a:blip r:embed="rId3"/>
          <a:srcRect/>
          <a:stretch>
            <a:fillRect/>
          </a:stretch>
        </p:blipFill>
        <p:spPr bwMode="auto">
          <a:xfrm>
            <a:off x="6929438" y="428625"/>
            <a:ext cx="1811337"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1"/>
          <p:cNvSpPr>
            <a:spLocks noChangeArrowheads="1"/>
          </p:cNvSpPr>
          <p:nvPr/>
        </p:nvSpPr>
        <p:spPr bwMode="auto">
          <a:xfrm>
            <a:off x="285750" y="714375"/>
            <a:ext cx="6286500" cy="3970338"/>
          </a:xfrm>
          <a:prstGeom prst="rect">
            <a:avLst/>
          </a:prstGeom>
          <a:noFill/>
          <a:ln w="9525">
            <a:noFill/>
            <a:miter lim="800000"/>
            <a:headEnd/>
            <a:tailEnd/>
          </a:ln>
          <a:effec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800000"/>
                </a:solidFill>
                <a:latin typeface="Times New Roman" panose="02020603050405020304" pitchFamily="18" charset="0"/>
                <a:cs typeface="Times New Roman" panose="02020603050405020304" pitchFamily="18" charset="0"/>
              </a:rPr>
              <a:t>Економічно-географічний регіон</a:t>
            </a:r>
          </a:p>
          <a:p>
            <a:pPr eaLnBrk="1" hangingPunct="1"/>
            <a:r>
              <a:rPr lang="uk-UA" altLang="en-US" i="1">
                <a:cs typeface="Times New Roman" panose="02020603050405020304" pitchFamily="18" charset="0"/>
              </a:rPr>
              <a:t>Причорноморський</a:t>
            </a:r>
            <a:r>
              <a:rPr lang="uk-UA" altLang="en-US" i="1">
                <a:latin typeface="Times New Roman" panose="02020603050405020304" pitchFamily="18" charset="0"/>
                <a:cs typeface="Times New Roman" panose="02020603050405020304" pitchFamily="18" charset="0"/>
              </a:rPr>
              <a:t> економічний район</a:t>
            </a:r>
          </a:p>
          <a:p>
            <a:pPr eaLnBrk="1" hangingPunct="1">
              <a:buFont typeface="Times New Roman" panose="02020603050405020304" pitchFamily="18" charset="0"/>
              <a:buChar char="–"/>
            </a:pPr>
            <a:r>
              <a:rPr lang="uk-UA" altLang="en-US" b="1"/>
              <a:t> </a:t>
            </a:r>
            <a:r>
              <a:rPr lang="uk-UA" altLang="en-US" b="1">
                <a:solidFill>
                  <a:srgbClr val="004200"/>
                </a:solidFill>
              </a:rPr>
              <a:t>Кількість населення</a:t>
            </a:r>
          </a:p>
          <a:p>
            <a:pPr eaLnBrk="1" hangingPunct="1"/>
            <a:r>
              <a:rPr lang="ru-RU" altLang="en-US" i="1"/>
              <a:t>1 010 845 осіб</a:t>
            </a:r>
            <a:endParaRPr lang="ru-RU" altLang="en-US" b="1" i="1">
              <a:solidFill>
                <a:srgbClr val="004200"/>
              </a:solidFill>
            </a:endParaRPr>
          </a:p>
          <a:p>
            <a:pPr eaLnBrk="1" hangingPunct="1">
              <a:buFont typeface="Times New Roman" panose="02020603050405020304" pitchFamily="18" charset="0"/>
              <a:buChar char="–"/>
            </a:pPr>
            <a:r>
              <a:rPr lang="uk-UA" altLang="en-US" b="1">
                <a:latin typeface="Times New Roman" panose="02020603050405020304" pitchFamily="18" charset="0"/>
                <a:cs typeface="Times New Roman" panose="02020603050405020304" pitchFamily="18" charset="0"/>
              </a:rPr>
              <a:t> </a:t>
            </a:r>
            <a:r>
              <a:rPr lang="uk-UA" altLang="en-US" b="1">
                <a:solidFill>
                  <a:srgbClr val="F79646"/>
                </a:solidFill>
              </a:rPr>
              <a:t>Характерні види промисловості</a:t>
            </a:r>
          </a:p>
          <a:p>
            <a:pPr eaLnBrk="1" hangingPunct="1"/>
            <a:r>
              <a:rPr lang="ru-RU" altLang="en-US" i="1"/>
              <a:t>Хімічна, нафтохімічна, машинобудівна, харчова і переробна</a:t>
            </a:r>
            <a:endParaRPr lang="ru-RU" altLang="en-US" b="1" i="1">
              <a:solidFill>
                <a:srgbClr val="F79646"/>
              </a:solidFill>
            </a:endParaRPr>
          </a:p>
          <a:p>
            <a:pPr eaLnBrk="1" hangingPunct="1">
              <a:buFont typeface="Times New Roman" panose="02020603050405020304" pitchFamily="18" charset="0"/>
              <a:buChar char="–"/>
            </a:pPr>
            <a:r>
              <a:rPr lang="uk-UA" altLang="en-US" b="1"/>
              <a:t> </a:t>
            </a:r>
            <a:r>
              <a:rPr lang="uk-UA" altLang="en-US" b="1">
                <a:solidFill>
                  <a:srgbClr val="102C34"/>
                </a:solidFill>
              </a:rPr>
              <a:t>Види забруднень</a:t>
            </a:r>
            <a:r>
              <a:rPr lang="ru-RU" altLang="en-US" b="1">
                <a:solidFill>
                  <a:srgbClr val="102C34"/>
                </a:solidFill>
              </a:rPr>
              <a:t> </a:t>
            </a:r>
          </a:p>
          <a:p>
            <a:pPr eaLnBrk="1" hangingPunct="1"/>
            <a:r>
              <a:rPr lang="uk-UA" altLang="en-US" i="1"/>
              <a:t>Штучні (антропогенні) та природні. Помітні хімічні, механічні та фізичні види забруднення</a:t>
            </a:r>
            <a:endParaRPr lang="ru-RU" altLang="en-US" i="1"/>
          </a:p>
          <a:p>
            <a:pPr eaLnBrk="1" hangingPunct="1">
              <a:buFont typeface="Times New Roman" panose="02020603050405020304" pitchFamily="18" charset="0"/>
              <a:buChar char="–"/>
            </a:pPr>
            <a:r>
              <a:rPr lang="uk-UA" altLang="en-US" b="1"/>
              <a:t> </a:t>
            </a:r>
            <a:r>
              <a:rPr lang="uk-UA" altLang="en-US" b="1">
                <a:solidFill>
                  <a:schemeClr val="accent2"/>
                </a:solidFill>
              </a:rPr>
              <a:t>Об’єкти забруднень</a:t>
            </a:r>
          </a:p>
          <a:p>
            <a:pPr eaLnBrk="1" hangingPunct="1"/>
            <a:r>
              <a:rPr lang="uk-UA" altLang="en-US" i="1"/>
              <a:t>Води, атмосфера, ліси, море, тощо.</a:t>
            </a:r>
            <a:endParaRPr lang="ru-RU" altLang="en-US" i="1"/>
          </a:p>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C00000"/>
                </a:solidFill>
              </a:rPr>
              <a:t>Стан захворюваності населення</a:t>
            </a:r>
            <a:endParaRPr lang="uk-UA" altLang="en-US" i="1"/>
          </a:p>
          <a:p>
            <a:pPr eaLnBrk="1" hangingPunct="1"/>
            <a:r>
              <a:rPr lang="uk-UA" altLang="en-US" i="1"/>
              <a:t> Середній</a:t>
            </a:r>
            <a:endParaRPr lang="ru-RU" altLang="en-US" i="1"/>
          </a:p>
          <a:p>
            <a:pPr eaLnBrk="1" hangingPunct="1">
              <a:buFont typeface="Times New Roman" panose="02020603050405020304" pitchFamily="18" charset="0"/>
              <a:buChar char="–"/>
            </a:pPr>
            <a:endParaRPr lang="uk-UA" altLang="en-US">
              <a:latin typeface="Times New Roman" panose="02020603050405020304" pitchFamily="18" charset="0"/>
              <a:cs typeface="Times New Roman" panose="02020603050405020304" pitchFamily="18" charset="0"/>
            </a:endParaRPr>
          </a:p>
        </p:txBody>
      </p:sp>
      <p:pic>
        <p:nvPicPr>
          <p:cNvPr id="16390" name="Picture 8" descr="C:\Users\Папиш\Desktop\Безымянный.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85728"/>
            <a:ext cx="1839927"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uk-UA"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Армянськ</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3" name="Rectangle 1"/>
          <p:cNvSpPr>
            <a:spLocks noChangeArrowheads="1"/>
          </p:cNvSpPr>
          <p:nvPr/>
        </p:nvSpPr>
        <p:spPr bwMode="auto">
          <a:xfrm>
            <a:off x="285750" y="714375"/>
            <a:ext cx="6286500" cy="3970338"/>
          </a:xfrm>
          <a:prstGeom prst="rect">
            <a:avLst/>
          </a:prstGeom>
          <a:noFill/>
          <a:ln w="9525">
            <a:noFill/>
            <a:miter lim="800000"/>
            <a:headEnd/>
            <a:tailEnd/>
          </a:ln>
          <a:effec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800000"/>
                </a:solidFill>
                <a:latin typeface="Times New Roman" panose="02020603050405020304" pitchFamily="18" charset="0"/>
                <a:cs typeface="Times New Roman" panose="02020603050405020304" pitchFamily="18" charset="0"/>
              </a:rPr>
              <a:t>Економічно-географічний регіон</a:t>
            </a:r>
          </a:p>
          <a:p>
            <a:pPr eaLnBrk="1" hangingPunct="1"/>
            <a:r>
              <a:rPr lang="uk-UA" altLang="en-US" i="1">
                <a:cs typeface="Times New Roman" panose="02020603050405020304" pitchFamily="18" charset="0"/>
              </a:rPr>
              <a:t>Причорноморський</a:t>
            </a:r>
            <a:r>
              <a:rPr lang="uk-UA" altLang="en-US" i="1">
                <a:latin typeface="Times New Roman" panose="02020603050405020304" pitchFamily="18" charset="0"/>
                <a:cs typeface="Times New Roman" panose="02020603050405020304" pitchFamily="18" charset="0"/>
              </a:rPr>
              <a:t> економічний район</a:t>
            </a:r>
          </a:p>
          <a:p>
            <a:pPr eaLnBrk="1" hangingPunct="1">
              <a:buFont typeface="Times New Roman" panose="02020603050405020304" pitchFamily="18" charset="0"/>
              <a:buChar char="–"/>
            </a:pPr>
            <a:r>
              <a:rPr lang="uk-UA" altLang="en-US" b="1"/>
              <a:t> </a:t>
            </a:r>
            <a:r>
              <a:rPr lang="uk-UA" altLang="en-US" b="1">
                <a:solidFill>
                  <a:srgbClr val="004200"/>
                </a:solidFill>
              </a:rPr>
              <a:t>Кількість населення</a:t>
            </a:r>
          </a:p>
          <a:p>
            <a:pPr eaLnBrk="1" hangingPunct="1"/>
            <a:r>
              <a:rPr lang="ru-RU" altLang="en-US" i="1"/>
              <a:t>22 530  осіб</a:t>
            </a:r>
            <a:endParaRPr lang="ru-RU" altLang="en-US" b="1" i="1">
              <a:solidFill>
                <a:srgbClr val="004200"/>
              </a:solidFill>
            </a:endParaRPr>
          </a:p>
          <a:p>
            <a:pPr eaLnBrk="1" hangingPunct="1">
              <a:buFont typeface="Times New Roman" panose="02020603050405020304" pitchFamily="18" charset="0"/>
              <a:buChar char="–"/>
            </a:pPr>
            <a:r>
              <a:rPr lang="uk-UA" altLang="en-US" b="1">
                <a:latin typeface="Times New Roman" panose="02020603050405020304" pitchFamily="18" charset="0"/>
                <a:cs typeface="Times New Roman" panose="02020603050405020304" pitchFamily="18" charset="0"/>
              </a:rPr>
              <a:t> </a:t>
            </a:r>
            <a:r>
              <a:rPr lang="uk-UA" altLang="en-US" b="1">
                <a:solidFill>
                  <a:srgbClr val="F79646"/>
                </a:solidFill>
              </a:rPr>
              <a:t>Характерні види промисловості</a:t>
            </a:r>
          </a:p>
          <a:p>
            <a:pPr eaLnBrk="1" hangingPunct="1"/>
            <a:r>
              <a:rPr lang="ru-RU" altLang="en-US" i="1"/>
              <a:t>Хімічна (виробництво двоокису титану, сірчаної кислоти, мінеральних добрив), важка та легка</a:t>
            </a:r>
            <a:endParaRPr lang="ru-RU" altLang="en-US" b="1" i="1">
              <a:solidFill>
                <a:srgbClr val="F79646"/>
              </a:solidFill>
            </a:endParaRPr>
          </a:p>
          <a:p>
            <a:pPr eaLnBrk="1" hangingPunct="1">
              <a:buFont typeface="Times New Roman" panose="02020603050405020304" pitchFamily="18" charset="0"/>
              <a:buChar char="–"/>
            </a:pPr>
            <a:r>
              <a:rPr lang="uk-UA" altLang="en-US" b="1"/>
              <a:t> </a:t>
            </a:r>
            <a:r>
              <a:rPr lang="uk-UA" altLang="en-US" b="1">
                <a:solidFill>
                  <a:srgbClr val="102C34"/>
                </a:solidFill>
              </a:rPr>
              <a:t>Види забруднень</a:t>
            </a:r>
            <a:r>
              <a:rPr lang="ru-RU" altLang="en-US" b="1">
                <a:solidFill>
                  <a:srgbClr val="102C34"/>
                </a:solidFill>
              </a:rPr>
              <a:t> </a:t>
            </a:r>
          </a:p>
          <a:p>
            <a:pPr eaLnBrk="1" hangingPunct="1"/>
            <a:r>
              <a:rPr lang="uk-UA" altLang="en-US" i="1"/>
              <a:t>Переважають штучні (антропогенні) забруднення. </a:t>
            </a:r>
            <a:endParaRPr lang="ru-RU" altLang="en-US" i="1"/>
          </a:p>
          <a:p>
            <a:pPr eaLnBrk="1" hangingPunct="1">
              <a:buFont typeface="Times New Roman" panose="02020603050405020304" pitchFamily="18" charset="0"/>
              <a:buChar char="–"/>
            </a:pPr>
            <a:r>
              <a:rPr lang="uk-UA" altLang="en-US" b="1"/>
              <a:t> </a:t>
            </a:r>
            <a:r>
              <a:rPr lang="uk-UA" altLang="en-US" b="1">
                <a:solidFill>
                  <a:schemeClr val="accent2"/>
                </a:solidFill>
              </a:rPr>
              <a:t>Об’єкти забруднень</a:t>
            </a:r>
          </a:p>
          <a:p>
            <a:pPr eaLnBrk="1" hangingPunct="1"/>
            <a:r>
              <a:rPr lang="uk-UA" altLang="en-US" i="1"/>
              <a:t>Води, атмосфера, море, літосфера тощо.</a:t>
            </a:r>
            <a:endParaRPr lang="ru-RU" altLang="en-US" i="1"/>
          </a:p>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C00000"/>
                </a:solidFill>
              </a:rPr>
              <a:t>Стан захворюваності населення</a:t>
            </a:r>
            <a:endParaRPr lang="uk-UA" altLang="en-US" i="1"/>
          </a:p>
          <a:p>
            <a:pPr eaLnBrk="1" hangingPunct="1"/>
            <a:r>
              <a:rPr lang="uk-UA" altLang="en-US" i="1"/>
              <a:t> Високий</a:t>
            </a:r>
            <a:endParaRPr lang="ru-RU" altLang="en-US" i="1"/>
          </a:p>
          <a:p>
            <a:pPr eaLnBrk="1" hangingPunct="1">
              <a:buFont typeface="Times New Roman" panose="02020603050405020304" pitchFamily="18" charset="0"/>
              <a:buChar char="–"/>
            </a:pPr>
            <a:endParaRPr lang="uk-UA" altLang="en-US">
              <a:latin typeface="Times New Roman" panose="02020603050405020304" pitchFamily="18" charset="0"/>
              <a:cs typeface="Times New Roman" panose="02020603050405020304" pitchFamily="18" charset="0"/>
            </a:endParaRPr>
          </a:p>
        </p:txBody>
      </p:sp>
      <p:pic>
        <p:nvPicPr>
          <p:cNvPr id="4" name="Picture 6" descr="Файл:Armyansk COA.png"/>
          <p:cNvPicPr>
            <a:picLocks noChangeAspect="1" noChangeArrowheads="1"/>
          </p:cNvPicPr>
          <p:nvPr/>
        </p:nvPicPr>
        <p:blipFill>
          <a:blip r:embed="rId2"/>
          <a:srcRect/>
          <a:stretch>
            <a:fillRect/>
          </a:stretch>
        </p:blipFill>
        <p:spPr bwMode="auto">
          <a:xfrm>
            <a:off x="6643688" y="428625"/>
            <a:ext cx="2020887" cy="2519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8370" name="Picture 2" descr="http://armyansk.info/images/news/2013/reyting-gryaznykh-gorodov-arm.jpg"/>
          <p:cNvPicPr>
            <a:picLocks noChangeAspect="1" noChangeArrowheads="1"/>
          </p:cNvPicPr>
          <p:nvPr/>
        </p:nvPicPr>
        <p:blipFill>
          <a:blip r:embed="rId3"/>
          <a:srcRect/>
          <a:stretch>
            <a:fillRect/>
          </a:stretch>
        </p:blipFill>
        <p:spPr bwMode="auto">
          <a:xfrm>
            <a:off x="4486275" y="4143375"/>
            <a:ext cx="4176713" cy="2317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4" name="Picture 8" descr="C:\Users\Папиш\Desktop\Безымянный.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85728"/>
            <a:ext cx="2065694"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Слов'янськ</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pic>
        <p:nvPicPr>
          <p:cNvPr id="3" name="Picture 8" descr="Файл:Slovja s.png"/>
          <p:cNvPicPr>
            <a:picLocks noChangeAspect="1" noChangeArrowheads="1"/>
          </p:cNvPicPr>
          <p:nvPr/>
        </p:nvPicPr>
        <p:blipFill>
          <a:blip r:embed="rId2"/>
          <a:srcRect/>
          <a:stretch>
            <a:fillRect/>
          </a:stretch>
        </p:blipFill>
        <p:spPr bwMode="auto">
          <a:xfrm>
            <a:off x="6632575" y="357188"/>
            <a:ext cx="2101850" cy="2643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9394" name="Picture 2" descr="http://ngo.donetsk.ua/sites/default/files/styles/main_news/public/images/news/0000131764-094bb65e-52c64c72-4-6.jpg"/>
          <p:cNvPicPr>
            <a:picLocks noChangeAspect="1" noChangeArrowheads="1"/>
          </p:cNvPicPr>
          <p:nvPr/>
        </p:nvPicPr>
        <p:blipFill>
          <a:blip r:embed="rId3"/>
          <a:srcRect/>
          <a:stretch>
            <a:fillRect/>
          </a:stretch>
        </p:blipFill>
        <p:spPr bwMode="auto">
          <a:xfrm>
            <a:off x="4572000" y="4017963"/>
            <a:ext cx="4143375" cy="2417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1"/>
          <p:cNvSpPr>
            <a:spLocks noChangeArrowheads="1"/>
          </p:cNvSpPr>
          <p:nvPr/>
        </p:nvSpPr>
        <p:spPr bwMode="auto">
          <a:xfrm>
            <a:off x="285750" y="714375"/>
            <a:ext cx="6286500" cy="3970338"/>
          </a:xfrm>
          <a:prstGeom prst="rect">
            <a:avLst/>
          </a:prstGeom>
          <a:noFill/>
          <a:ln w="9525">
            <a:noFill/>
            <a:miter lim="800000"/>
            <a:headEnd/>
            <a:tailEnd/>
          </a:ln>
          <a:effec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800000"/>
                </a:solidFill>
                <a:latin typeface="Times New Roman" panose="02020603050405020304" pitchFamily="18" charset="0"/>
                <a:cs typeface="Times New Roman" panose="02020603050405020304" pitchFamily="18" charset="0"/>
              </a:rPr>
              <a:t>Економічно-географічний регіон</a:t>
            </a:r>
          </a:p>
          <a:p>
            <a:pPr eaLnBrk="1" hangingPunct="1"/>
            <a:r>
              <a:rPr lang="uk-UA" altLang="en-US" i="1">
                <a:cs typeface="Times New Roman" panose="02020603050405020304" pitchFamily="18" charset="0"/>
              </a:rPr>
              <a:t>Донецький</a:t>
            </a:r>
            <a:r>
              <a:rPr lang="uk-UA" altLang="en-US" i="1">
                <a:latin typeface="Times New Roman" panose="02020603050405020304" pitchFamily="18" charset="0"/>
                <a:cs typeface="Times New Roman" panose="02020603050405020304" pitchFamily="18" charset="0"/>
              </a:rPr>
              <a:t> економічний район</a:t>
            </a:r>
          </a:p>
          <a:p>
            <a:pPr eaLnBrk="1" hangingPunct="1">
              <a:buFont typeface="Times New Roman" panose="02020603050405020304" pitchFamily="18" charset="0"/>
              <a:buChar char="–"/>
            </a:pPr>
            <a:r>
              <a:rPr lang="uk-UA" altLang="en-US" b="1"/>
              <a:t> </a:t>
            </a:r>
            <a:r>
              <a:rPr lang="uk-UA" altLang="en-US" b="1">
                <a:solidFill>
                  <a:srgbClr val="004200"/>
                </a:solidFill>
              </a:rPr>
              <a:t>Кількість населення</a:t>
            </a:r>
          </a:p>
          <a:p>
            <a:pPr eaLnBrk="1" hangingPunct="1"/>
            <a:r>
              <a:rPr lang="ru-RU" altLang="en-US" i="1"/>
              <a:t>117 994 осіб</a:t>
            </a:r>
            <a:endParaRPr lang="ru-RU" altLang="en-US" b="1" i="1">
              <a:solidFill>
                <a:srgbClr val="004200"/>
              </a:solidFill>
            </a:endParaRPr>
          </a:p>
          <a:p>
            <a:pPr eaLnBrk="1" hangingPunct="1">
              <a:buFont typeface="Times New Roman" panose="02020603050405020304" pitchFamily="18" charset="0"/>
              <a:buChar char="–"/>
            </a:pPr>
            <a:r>
              <a:rPr lang="uk-UA" altLang="en-US" b="1">
                <a:latin typeface="Times New Roman" panose="02020603050405020304" pitchFamily="18" charset="0"/>
                <a:cs typeface="Times New Roman" panose="02020603050405020304" pitchFamily="18" charset="0"/>
              </a:rPr>
              <a:t> </a:t>
            </a:r>
            <a:r>
              <a:rPr lang="uk-UA" altLang="en-US" b="1">
                <a:solidFill>
                  <a:srgbClr val="F79646"/>
                </a:solidFill>
              </a:rPr>
              <a:t>Характерні види промисловості</a:t>
            </a:r>
          </a:p>
          <a:p>
            <a:pPr eaLnBrk="1" hangingPunct="1"/>
            <a:r>
              <a:rPr lang="uk-UA" altLang="en-US" i="1"/>
              <a:t>Машинобудівна, легка та харчова промисловості</a:t>
            </a:r>
            <a:endParaRPr lang="ru-RU" altLang="en-US" b="1" i="1">
              <a:solidFill>
                <a:srgbClr val="F79646"/>
              </a:solidFill>
            </a:endParaRPr>
          </a:p>
          <a:p>
            <a:pPr eaLnBrk="1" hangingPunct="1">
              <a:buFont typeface="Times New Roman" panose="02020603050405020304" pitchFamily="18" charset="0"/>
              <a:buChar char="–"/>
            </a:pPr>
            <a:r>
              <a:rPr lang="uk-UA" altLang="en-US" b="1"/>
              <a:t> </a:t>
            </a:r>
            <a:r>
              <a:rPr lang="uk-UA" altLang="en-US" b="1">
                <a:solidFill>
                  <a:srgbClr val="102C34"/>
                </a:solidFill>
              </a:rPr>
              <a:t>Види забруднень</a:t>
            </a:r>
            <a:r>
              <a:rPr lang="ru-RU" altLang="en-US" b="1">
                <a:solidFill>
                  <a:srgbClr val="102C34"/>
                </a:solidFill>
              </a:rPr>
              <a:t> </a:t>
            </a:r>
          </a:p>
          <a:p>
            <a:pPr eaLnBrk="1" hangingPunct="1"/>
            <a:r>
              <a:rPr lang="uk-UA" altLang="en-US" i="1"/>
              <a:t>Штучні (антропогенні) та природні забруднення. Характерні фізичні  та біологічні види забруднень</a:t>
            </a:r>
            <a:endParaRPr lang="ru-RU" altLang="en-US" i="1"/>
          </a:p>
          <a:p>
            <a:pPr eaLnBrk="1" hangingPunct="1">
              <a:buFont typeface="Times New Roman" panose="02020603050405020304" pitchFamily="18" charset="0"/>
              <a:buChar char="–"/>
            </a:pPr>
            <a:r>
              <a:rPr lang="uk-UA" altLang="en-US" b="1"/>
              <a:t> </a:t>
            </a:r>
            <a:r>
              <a:rPr lang="uk-UA" altLang="en-US" b="1">
                <a:solidFill>
                  <a:schemeClr val="accent2"/>
                </a:solidFill>
              </a:rPr>
              <a:t>Об’єкти забруднень</a:t>
            </a:r>
          </a:p>
          <a:p>
            <a:pPr eaLnBrk="1" hangingPunct="1"/>
            <a:r>
              <a:rPr lang="uk-UA" altLang="en-US" i="1"/>
              <a:t>Атмосфера, літосфера, ґрунти тощо.</a:t>
            </a:r>
            <a:endParaRPr lang="ru-RU" altLang="en-US" i="1"/>
          </a:p>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C00000"/>
                </a:solidFill>
              </a:rPr>
              <a:t>Стан захворюваності населення</a:t>
            </a:r>
            <a:endParaRPr lang="uk-UA" altLang="en-US" i="1"/>
          </a:p>
          <a:p>
            <a:pPr eaLnBrk="1" hangingPunct="1"/>
            <a:r>
              <a:rPr lang="uk-UA" altLang="en-US" i="1"/>
              <a:t> Середній</a:t>
            </a:r>
            <a:endParaRPr lang="ru-RU" altLang="en-US" i="1"/>
          </a:p>
          <a:p>
            <a:pPr eaLnBrk="1" hangingPunct="1">
              <a:buFont typeface="Times New Roman" panose="02020603050405020304" pitchFamily="18" charset="0"/>
              <a:buChar char="–"/>
            </a:pPr>
            <a:endParaRPr lang="uk-UA" altLang="en-US">
              <a:latin typeface="Times New Roman" panose="02020603050405020304" pitchFamily="18" charset="0"/>
              <a:cs typeface="Times New Roman" panose="02020603050405020304" pitchFamily="18" charset="0"/>
            </a:endParaRPr>
          </a:p>
        </p:txBody>
      </p:sp>
      <p:pic>
        <p:nvPicPr>
          <p:cNvPr id="18438" name="Picture 8" descr="C:\Users\Папиш\Desktop\Безымянный.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85728"/>
            <a:ext cx="3230821"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Дніпродзержинськ</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pic>
        <p:nvPicPr>
          <p:cNvPr id="3" name="Picture 10" descr="Файл:Dneprodzerzhinsk CoA.png"/>
          <p:cNvPicPr>
            <a:picLocks noChangeAspect="1" noChangeArrowheads="1"/>
          </p:cNvPicPr>
          <p:nvPr/>
        </p:nvPicPr>
        <p:blipFill>
          <a:blip r:embed="rId2"/>
          <a:srcRect/>
          <a:stretch>
            <a:fillRect/>
          </a:stretch>
        </p:blipFill>
        <p:spPr bwMode="auto">
          <a:xfrm>
            <a:off x="6715125" y="428625"/>
            <a:ext cx="2171700" cy="2619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1"/>
          <p:cNvSpPr>
            <a:spLocks noChangeArrowheads="1"/>
          </p:cNvSpPr>
          <p:nvPr/>
        </p:nvSpPr>
        <p:spPr bwMode="auto">
          <a:xfrm>
            <a:off x="285750" y="852488"/>
            <a:ext cx="6286500" cy="4524375"/>
          </a:xfrm>
          <a:prstGeom prst="rect">
            <a:avLst/>
          </a:prstGeom>
          <a:noFill/>
          <a:ln w="9525">
            <a:noFill/>
            <a:miter lim="800000"/>
            <a:headEnd/>
            <a:tailEnd/>
          </a:ln>
          <a:effec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800000"/>
                </a:solidFill>
                <a:latin typeface="Times New Roman" panose="02020603050405020304" pitchFamily="18" charset="0"/>
                <a:cs typeface="Times New Roman" panose="02020603050405020304" pitchFamily="18" charset="0"/>
              </a:rPr>
              <a:t>Економічно-географічний регіон</a:t>
            </a:r>
          </a:p>
          <a:p>
            <a:pPr eaLnBrk="1" hangingPunct="1"/>
            <a:r>
              <a:rPr lang="uk-UA" altLang="en-US" i="1">
                <a:cs typeface="Times New Roman" panose="02020603050405020304" pitchFamily="18" charset="0"/>
              </a:rPr>
              <a:t>Придніпровський</a:t>
            </a:r>
            <a:r>
              <a:rPr lang="uk-UA" altLang="en-US" i="1">
                <a:latin typeface="Times New Roman" panose="02020603050405020304" pitchFamily="18" charset="0"/>
                <a:cs typeface="Times New Roman" panose="02020603050405020304" pitchFamily="18" charset="0"/>
              </a:rPr>
              <a:t> економічний район</a:t>
            </a:r>
          </a:p>
          <a:p>
            <a:pPr eaLnBrk="1" hangingPunct="1">
              <a:buFont typeface="Times New Roman" panose="02020603050405020304" pitchFamily="18" charset="0"/>
              <a:buChar char="–"/>
            </a:pPr>
            <a:r>
              <a:rPr lang="uk-UA" altLang="en-US" b="1"/>
              <a:t> </a:t>
            </a:r>
            <a:r>
              <a:rPr lang="uk-UA" altLang="en-US" b="1">
                <a:solidFill>
                  <a:srgbClr val="004200"/>
                </a:solidFill>
              </a:rPr>
              <a:t>Кількість населення</a:t>
            </a:r>
          </a:p>
          <a:p>
            <a:pPr eaLnBrk="1" hangingPunct="1"/>
            <a:r>
              <a:rPr lang="ru-RU" altLang="en-US" i="1"/>
              <a:t>241 880 осіб</a:t>
            </a:r>
            <a:endParaRPr lang="ru-RU" altLang="en-US" b="1" i="1">
              <a:solidFill>
                <a:srgbClr val="004200"/>
              </a:solidFill>
            </a:endParaRPr>
          </a:p>
          <a:p>
            <a:pPr eaLnBrk="1" hangingPunct="1">
              <a:buFont typeface="Times New Roman" panose="02020603050405020304" pitchFamily="18" charset="0"/>
              <a:buChar char="–"/>
            </a:pPr>
            <a:r>
              <a:rPr lang="uk-UA" altLang="en-US" b="1">
                <a:latin typeface="Times New Roman" panose="02020603050405020304" pitchFamily="18" charset="0"/>
                <a:cs typeface="Times New Roman" panose="02020603050405020304" pitchFamily="18" charset="0"/>
              </a:rPr>
              <a:t> </a:t>
            </a:r>
            <a:r>
              <a:rPr lang="uk-UA" altLang="en-US" b="1">
                <a:solidFill>
                  <a:srgbClr val="F79646"/>
                </a:solidFill>
              </a:rPr>
              <a:t>Характерні види промисловості</a:t>
            </a:r>
          </a:p>
          <a:p>
            <a:pPr eaLnBrk="1" hangingPunct="1"/>
            <a:r>
              <a:rPr lang="uk-UA" altLang="en-US" i="1"/>
              <a:t>Переважає металургійна та хімічна , а також машинобудівна, виробництво будівельних матеріалів , електроенергетична, деревообробна, харчова, легка, поліграфічна та інші.</a:t>
            </a:r>
            <a:endParaRPr lang="ru-RU" altLang="en-US" b="1" i="1">
              <a:solidFill>
                <a:srgbClr val="F79646"/>
              </a:solidFill>
            </a:endParaRPr>
          </a:p>
          <a:p>
            <a:pPr eaLnBrk="1" hangingPunct="1">
              <a:buFont typeface="Times New Roman" panose="02020603050405020304" pitchFamily="18" charset="0"/>
              <a:buChar char="–"/>
            </a:pPr>
            <a:r>
              <a:rPr lang="uk-UA" altLang="en-US" b="1"/>
              <a:t> </a:t>
            </a:r>
            <a:r>
              <a:rPr lang="uk-UA" altLang="en-US" b="1">
                <a:solidFill>
                  <a:srgbClr val="102C34"/>
                </a:solidFill>
              </a:rPr>
              <a:t>Види забруднень</a:t>
            </a:r>
            <a:r>
              <a:rPr lang="ru-RU" altLang="en-US" b="1">
                <a:solidFill>
                  <a:srgbClr val="102C34"/>
                </a:solidFill>
              </a:rPr>
              <a:t> </a:t>
            </a:r>
          </a:p>
          <a:p>
            <a:pPr eaLnBrk="1" hangingPunct="1"/>
            <a:r>
              <a:rPr lang="uk-UA" altLang="en-US" i="1"/>
              <a:t>Здебільшого штучні (антропогенні) забруднення.</a:t>
            </a:r>
            <a:endParaRPr lang="ru-RU" altLang="en-US" i="1"/>
          </a:p>
          <a:p>
            <a:pPr eaLnBrk="1" hangingPunct="1">
              <a:buFont typeface="Times New Roman" panose="02020603050405020304" pitchFamily="18" charset="0"/>
              <a:buChar char="–"/>
            </a:pPr>
            <a:r>
              <a:rPr lang="uk-UA" altLang="en-US" b="1"/>
              <a:t> </a:t>
            </a:r>
            <a:r>
              <a:rPr lang="uk-UA" altLang="en-US" b="1">
                <a:solidFill>
                  <a:schemeClr val="accent2"/>
                </a:solidFill>
              </a:rPr>
              <a:t>Об’єкти забруднень</a:t>
            </a:r>
          </a:p>
          <a:p>
            <a:pPr eaLnBrk="1" hangingPunct="1"/>
            <a:r>
              <a:rPr lang="uk-UA" altLang="en-US" i="1"/>
              <a:t>Атмосфера, ліси, води тощо.</a:t>
            </a:r>
            <a:endParaRPr lang="ru-RU" altLang="en-US" i="1"/>
          </a:p>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C00000"/>
                </a:solidFill>
              </a:rPr>
              <a:t>Стан захворюваності населення</a:t>
            </a:r>
            <a:endParaRPr lang="uk-UA" altLang="en-US" i="1"/>
          </a:p>
          <a:p>
            <a:pPr eaLnBrk="1" hangingPunct="1"/>
            <a:r>
              <a:rPr lang="uk-UA" altLang="en-US" i="1"/>
              <a:t> Високий</a:t>
            </a:r>
            <a:endParaRPr lang="ru-RU" altLang="en-US" i="1"/>
          </a:p>
          <a:p>
            <a:pPr eaLnBrk="1" hangingPunct="1">
              <a:buFont typeface="Times New Roman" panose="02020603050405020304" pitchFamily="18" charset="0"/>
              <a:buChar char="–"/>
            </a:pPr>
            <a:endParaRPr lang="uk-UA" altLang="en-US">
              <a:latin typeface="Times New Roman" panose="02020603050405020304" pitchFamily="18" charset="0"/>
              <a:cs typeface="Times New Roman" panose="02020603050405020304" pitchFamily="18" charset="0"/>
            </a:endParaRPr>
          </a:p>
        </p:txBody>
      </p:sp>
      <p:pic>
        <p:nvPicPr>
          <p:cNvPr id="1026" name="Picture 2" descr="http://img-fotki.yandex.ru/get/3501/info-flot.23/0_31909_1e9031bb_orig"/>
          <p:cNvPicPr>
            <a:picLocks noChangeAspect="1" noChangeArrowheads="1"/>
          </p:cNvPicPr>
          <p:nvPr/>
        </p:nvPicPr>
        <p:blipFill>
          <a:blip r:embed="rId3"/>
          <a:srcRect/>
          <a:stretch>
            <a:fillRect/>
          </a:stretch>
        </p:blipFill>
        <p:spPr bwMode="auto">
          <a:xfrm>
            <a:off x="5143500" y="4143375"/>
            <a:ext cx="3500438" cy="2325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462" name="Picture 8" descr="C:\Users\Папиш\Desktop\Безымянный.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Файл:Krasnoperekopsk-COA.gif"/>
          <p:cNvPicPr>
            <a:picLocks noChangeAspect="1" noChangeArrowheads="1"/>
          </p:cNvPicPr>
          <p:nvPr/>
        </p:nvPicPr>
        <p:blipFill>
          <a:blip r:embed="rId2"/>
          <a:srcRect/>
          <a:stretch>
            <a:fillRect/>
          </a:stretch>
        </p:blipFill>
        <p:spPr bwMode="auto">
          <a:xfrm>
            <a:off x="6756400" y="428625"/>
            <a:ext cx="1895475"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28596" y="285728"/>
            <a:ext cx="3236848"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Красноперекопськ</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4" name="Rectangle 1"/>
          <p:cNvSpPr>
            <a:spLocks noChangeArrowheads="1"/>
          </p:cNvSpPr>
          <p:nvPr/>
        </p:nvSpPr>
        <p:spPr bwMode="auto">
          <a:xfrm>
            <a:off x="285750" y="785813"/>
            <a:ext cx="6286500" cy="3692525"/>
          </a:xfrm>
          <a:prstGeom prst="rect">
            <a:avLst/>
          </a:prstGeom>
          <a:noFill/>
          <a:ln w="9525">
            <a:noFill/>
            <a:miter lim="800000"/>
            <a:headEnd/>
            <a:tailEnd/>
          </a:ln>
          <a:effec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800000"/>
                </a:solidFill>
                <a:latin typeface="Times New Roman" panose="02020603050405020304" pitchFamily="18" charset="0"/>
                <a:cs typeface="Times New Roman" panose="02020603050405020304" pitchFamily="18" charset="0"/>
              </a:rPr>
              <a:t>Економічно-географічний регіон</a:t>
            </a:r>
          </a:p>
          <a:p>
            <a:pPr eaLnBrk="1" hangingPunct="1"/>
            <a:r>
              <a:rPr lang="uk-UA" altLang="en-US" i="1">
                <a:cs typeface="Times New Roman" panose="02020603050405020304" pitchFamily="18" charset="0"/>
              </a:rPr>
              <a:t>Придніпровський</a:t>
            </a:r>
            <a:r>
              <a:rPr lang="uk-UA" altLang="en-US" i="1">
                <a:latin typeface="Times New Roman" panose="02020603050405020304" pitchFamily="18" charset="0"/>
                <a:cs typeface="Times New Roman" panose="02020603050405020304" pitchFamily="18" charset="0"/>
              </a:rPr>
              <a:t> економічний район</a:t>
            </a:r>
          </a:p>
          <a:p>
            <a:pPr eaLnBrk="1" hangingPunct="1">
              <a:buFont typeface="Times New Roman" panose="02020603050405020304" pitchFamily="18" charset="0"/>
              <a:buChar char="–"/>
            </a:pPr>
            <a:r>
              <a:rPr lang="uk-UA" altLang="en-US" b="1"/>
              <a:t> </a:t>
            </a:r>
            <a:r>
              <a:rPr lang="uk-UA" altLang="en-US" b="1">
                <a:solidFill>
                  <a:srgbClr val="004200"/>
                </a:solidFill>
              </a:rPr>
              <a:t>Кількість населення</a:t>
            </a:r>
          </a:p>
          <a:p>
            <a:pPr eaLnBrk="1" hangingPunct="1"/>
            <a:r>
              <a:rPr lang="ru-RU" altLang="en-US" i="1"/>
              <a:t>29 830 осіб</a:t>
            </a:r>
            <a:endParaRPr lang="ru-RU" altLang="en-US" b="1" i="1">
              <a:solidFill>
                <a:srgbClr val="004200"/>
              </a:solidFill>
            </a:endParaRPr>
          </a:p>
          <a:p>
            <a:pPr eaLnBrk="1" hangingPunct="1">
              <a:buFont typeface="Times New Roman" panose="02020603050405020304" pitchFamily="18" charset="0"/>
              <a:buChar char="–"/>
            </a:pPr>
            <a:r>
              <a:rPr lang="uk-UA" altLang="en-US" b="1">
                <a:latin typeface="Times New Roman" panose="02020603050405020304" pitchFamily="18" charset="0"/>
                <a:cs typeface="Times New Roman" panose="02020603050405020304" pitchFamily="18" charset="0"/>
              </a:rPr>
              <a:t> </a:t>
            </a:r>
            <a:r>
              <a:rPr lang="uk-UA" altLang="en-US" b="1">
                <a:solidFill>
                  <a:srgbClr val="F79646"/>
                </a:solidFill>
              </a:rPr>
              <a:t>Характерні види промисловості</a:t>
            </a:r>
          </a:p>
          <a:p>
            <a:pPr eaLnBrk="1" hangingPunct="1"/>
            <a:r>
              <a:rPr lang="uk-UA" altLang="en-US" i="1"/>
              <a:t>Хімічна, легка, та інші види промисловості</a:t>
            </a:r>
            <a:endParaRPr lang="ru-RU" altLang="en-US" b="1" i="1">
              <a:solidFill>
                <a:srgbClr val="F79646"/>
              </a:solidFill>
            </a:endParaRPr>
          </a:p>
          <a:p>
            <a:pPr eaLnBrk="1" hangingPunct="1">
              <a:buFont typeface="Times New Roman" panose="02020603050405020304" pitchFamily="18" charset="0"/>
              <a:buChar char="–"/>
            </a:pPr>
            <a:r>
              <a:rPr lang="uk-UA" altLang="en-US" b="1"/>
              <a:t> </a:t>
            </a:r>
            <a:r>
              <a:rPr lang="uk-UA" altLang="en-US" b="1">
                <a:solidFill>
                  <a:srgbClr val="102C34"/>
                </a:solidFill>
              </a:rPr>
              <a:t>Види забруднень</a:t>
            </a:r>
            <a:r>
              <a:rPr lang="ru-RU" altLang="en-US" b="1">
                <a:solidFill>
                  <a:srgbClr val="102C34"/>
                </a:solidFill>
              </a:rPr>
              <a:t> </a:t>
            </a:r>
          </a:p>
          <a:p>
            <a:pPr eaLnBrk="1" hangingPunct="1"/>
            <a:r>
              <a:rPr lang="uk-UA" altLang="en-US" i="1"/>
              <a:t>Штучні (антропогенні) та природні забруднення.</a:t>
            </a:r>
            <a:endParaRPr lang="ru-RU" altLang="en-US" i="1"/>
          </a:p>
          <a:p>
            <a:pPr eaLnBrk="1" hangingPunct="1">
              <a:buFont typeface="Times New Roman" panose="02020603050405020304" pitchFamily="18" charset="0"/>
              <a:buChar char="–"/>
            </a:pPr>
            <a:r>
              <a:rPr lang="uk-UA" altLang="en-US" b="1"/>
              <a:t> </a:t>
            </a:r>
            <a:r>
              <a:rPr lang="uk-UA" altLang="en-US" b="1">
                <a:solidFill>
                  <a:schemeClr val="accent2"/>
                </a:solidFill>
              </a:rPr>
              <a:t>Об’єкти забруднень</a:t>
            </a:r>
          </a:p>
          <a:p>
            <a:pPr eaLnBrk="1" hangingPunct="1"/>
            <a:r>
              <a:rPr lang="uk-UA" altLang="en-US" i="1"/>
              <a:t>Атмосфера, ґрунти, біосфера тощо.</a:t>
            </a:r>
            <a:endParaRPr lang="ru-RU" altLang="en-US" i="1"/>
          </a:p>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C00000"/>
                </a:solidFill>
              </a:rPr>
              <a:t>Стан захворюваності населення</a:t>
            </a:r>
            <a:endParaRPr lang="uk-UA" altLang="en-US" i="1"/>
          </a:p>
          <a:p>
            <a:pPr eaLnBrk="1" hangingPunct="1"/>
            <a:r>
              <a:rPr lang="uk-UA" altLang="en-US" i="1"/>
              <a:t> Середній</a:t>
            </a:r>
            <a:endParaRPr lang="ru-RU" altLang="en-US" i="1"/>
          </a:p>
          <a:p>
            <a:pPr eaLnBrk="1" hangingPunct="1">
              <a:buFont typeface="Times New Roman" panose="02020603050405020304" pitchFamily="18" charset="0"/>
              <a:buChar char="–"/>
            </a:pPr>
            <a:endParaRPr lang="uk-UA" altLang="en-US">
              <a:latin typeface="Times New Roman" panose="02020603050405020304" pitchFamily="18" charset="0"/>
              <a:cs typeface="Times New Roman" panose="02020603050405020304" pitchFamily="18" charset="0"/>
            </a:endParaRPr>
          </a:p>
        </p:txBody>
      </p:sp>
      <p:pic>
        <p:nvPicPr>
          <p:cNvPr id="31746" name="Picture 2" descr="http://upload.wikimedia.org/wikipedia/uk/thumb/8/8b/%D0%97%D0%BD%D0%B0%D0%BA_%D0%BF%D1%80%D0%B8_%D0%B2'%D1%97%D0%B7%D0%B4%D1%96_%D0%B4%D0%BE_%D0%9A%D1%80%D0%B0%D1%81%D0%BD%D0%BE%D0%BF%D0%B5%D1%80%D0%B5%D0%BA%D0%BE%D0%BF%D1%81%D1%8C%D0%BA%D0%B0.jpg/300px-%D0%97%D0%BD%D0%B0%D0%BA_%D0%BF%D1%80%D0%B8_%D0%B2'%D1%97%D0%B7%D0%B4%D1%96_%D0%B4%D0%BE_%D0%9A%D1%80%D0%B0%D1%81%D0%BD%D0%BE%D0%BF%D0%B5%D1%80%D0%B5%D0%BA%D0%BE%D0%BF%D1%81%D1%8C%D0%BA%D0%B0.jpg"/>
          <p:cNvPicPr>
            <a:picLocks noChangeAspect="1" noChangeArrowheads="1"/>
          </p:cNvPicPr>
          <p:nvPr/>
        </p:nvPicPr>
        <p:blipFill>
          <a:blip r:embed="rId3"/>
          <a:srcRect/>
          <a:stretch>
            <a:fillRect/>
          </a:stretch>
        </p:blipFill>
        <p:spPr bwMode="auto">
          <a:xfrm>
            <a:off x="4643438" y="3786188"/>
            <a:ext cx="3929062" cy="2619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486" name="Picture 8" descr="C:\Users\Папиш\Desktop\Безымянный.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85728"/>
            <a:ext cx="1954446"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Маріуполь</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pic>
        <p:nvPicPr>
          <p:cNvPr id="3" name="Picture 14" descr="Файл:Mariupol gerb.png"/>
          <p:cNvPicPr>
            <a:picLocks noChangeAspect="1" noChangeArrowheads="1"/>
          </p:cNvPicPr>
          <p:nvPr/>
        </p:nvPicPr>
        <p:blipFill>
          <a:blip r:embed="rId2"/>
          <a:srcRect/>
          <a:stretch>
            <a:fillRect/>
          </a:stretch>
        </p:blipFill>
        <p:spPr bwMode="auto">
          <a:xfrm>
            <a:off x="6643688" y="357188"/>
            <a:ext cx="2105025" cy="2771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770" name="Picture 2" descr="http://lifecity.com.ua/news/1328046706-ecology_mariupol.jpg"/>
          <p:cNvPicPr>
            <a:picLocks noChangeAspect="1" noChangeArrowheads="1"/>
          </p:cNvPicPr>
          <p:nvPr/>
        </p:nvPicPr>
        <p:blipFill>
          <a:blip r:embed="rId3"/>
          <a:srcRect/>
          <a:stretch>
            <a:fillRect/>
          </a:stretch>
        </p:blipFill>
        <p:spPr bwMode="auto">
          <a:xfrm>
            <a:off x="5000625" y="3536950"/>
            <a:ext cx="3810000" cy="2855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1"/>
          <p:cNvSpPr>
            <a:spLocks noChangeArrowheads="1"/>
          </p:cNvSpPr>
          <p:nvPr/>
        </p:nvSpPr>
        <p:spPr bwMode="auto">
          <a:xfrm>
            <a:off x="285750" y="785813"/>
            <a:ext cx="6286500" cy="3692525"/>
          </a:xfrm>
          <a:prstGeom prst="rect">
            <a:avLst/>
          </a:prstGeom>
          <a:noFill/>
          <a:ln w="9525">
            <a:noFill/>
            <a:miter lim="800000"/>
            <a:headEnd/>
            <a:tailEnd/>
          </a:ln>
          <a:effec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800000"/>
                </a:solidFill>
                <a:latin typeface="Times New Roman" panose="02020603050405020304" pitchFamily="18" charset="0"/>
                <a:cs typeface="Times New Roman" panose="02020603050405020304" pitchFamily="18" charset="0"/>
              </a:rPr>
              <a:t>Економічно-географічний регіон</a:t>
            </a:r>
          </a:p>
          <a:p>
            <a:pPr eaLnBrk="1" hangingPunct="1"/>
            <a:r>
              <a:rPr lang="uk-UA" altLang="en-US" i="1">
                <a:cs typeface="Times New Roman" panose="02020603050405020304" pitchFamily="18" charset="0"/>
              </a:rPr>
              <a:t>Донецький </a:t>
            </a:r>
            <a:r>
              <a:rPr lang="uk-UA" altLang="en-US" i="1">
                <a:latin typeface="Times New Roman" panose="02020603050405020304" pitchFamily="18" charset="0"/>
                <a:cs typeface="Times New Roman" panose="02020603050405020304" pitchFamily="18" charset="0"/>
              </a:rPr>
              <a:t>економічний район</a:t>
            </a:r>
          </a:p>
          <a:p>
            <a:pPr eaLnBrk="1" hangingPunct="1">
              <a:buFont typeface="Times New Roman" panose="02020603050405020304" pitchFamily="18" charset="0"/>
              <a:buChar char="–"/>
            </a:pPr>
            <a:r>
              <a:rPr lang="uk-UA" altLang="en-US" b="1"/>
              <a:t> </a:t>
            </a:r>
            <a:r>
              <a:rPr lang="uk-UA" altLang="en-US" b="1">
                <a:solidFill>
                  <a:srgbClr val="004200"/>
                </a:solidFill>
              </a:rPr>
              <a:t>Кількість населення</a:t>
            </a:r>
          </a:p>
          <a:p>
            <a:pPr eaLnBrk="1" hangingPunct="1"/>
            <a:r>
              <a:rPr lang="ru-RU" altLang="en-US" i="1"/>
              <a:t>461 810 осіб</a:t>
            </a:r>
            <a:endParaRPr lang="ru-RU" altLang="en-US" b="1" i="1">
              <a:solidFill>
                <a:srgbClr val="004200"/>
              </a:solidFill>
            </a:endParaRPr>
          </a:p>
          <a:p>
            <a:pPr eaLnBrk="1" hangingPunct="1">
              <a:buFont typeface="Times New Roman" panose="02020603050405020304" pitchFamily="18" charset="0"/>
              <a:buChar char="–"/>
            </a:pPr>
            <a:r>
              <a:rPr lang="uk-UA" altLang="en-US" b="1">
                <a:latin typeface="Times New Roman" panose="02020603050405020304" pitchFamily="18" charset="0"/>
                <a:cs typeface="Times New Roman" panose="02020603050405020304" pitchFamily="18" charset="0"/>
              </a:rPr>
              <a:t> </a:t>
            </a:r>
            <a:r>
              <a:rPr lang="uk-UA" altLang="en-US" b="1">
                <a:solidFill>
                  <a:srgbClr val="F79646"/>
                </a:solidFill>
              </a:rPr>
              <a:t>Характерні види промисловості</a:t>
            </a:r>
          </a:p>
          <a:p>
            <a:pPr eaLnBrk="1" hangingPunct="1"/>
            <a:r>
              <a:rPr lang="uk-UA" altLang="en-US" i="1"/>
              <a:t>Металургійна, машинобудівна та інші види промисловості</a:t>
            </a:r>
            <a:endParaRPr lang="ru-RU" altLang="en-US" b="1" i="1">
              <a:solidFill>
                <a:srgbClr val="F79646"/>
              </a:solidFill>
            </a:endParaRPr>
          </a:p>
          <a:p>
            <a:pPr eaLnBrk="1" hangingPunct="1">
              <a:buFont typeface="Times New Roman" panose="02020603050405020304" pitchFamily="18" charset="0"/>
              <a:buChar char="–"/>
            </a:pPr>
            <a:r>
              <a:rPr lang="uk-UA" altLang="en-US" b="1"/>
              <a:t> </a:t>
            </a:r>
            <a:r>
              <a:rPr lang="uk-UA" altLang="en-US" b="1">
                <a:solidFill>
                  <a:srgbClr val="102C34"/>
                </a:solidFill>
              </a:rPr>
              <a:t>Види забруднень</a:t>
            </a:r>
            <a:r>
              <a:rPr lang="ru-RU" altLang="en-US" b="1">
                <a:solidFill>
                  <a:srgbClr val="102C34"/>
                </a:solidFill>
              </a:rPr>
              <a:t> </a:t>
            </a:r>
          </a:p>
          <a:p>
            <a:pPr eaLnBrk="1" hangingPunct="1"/>
            <a:r>
              <a:rPr lang="uk-UA" altLang="en-US" i="1"/>
              <a:t>Штучні (антропогенні); механічні  забруднення.</a:t>
            </a:r>
            <a:endParaRPr lang="ru-RU" altLang="en-US" i="1"/>
          </a:p>
          <a:p>
            <a:pPr eaLnBrk="1" hangingPunct="1">
              <a:buFont typeface="Times New Roman" panose="02020603050405020304" pitchFamily="18" charset="0"/>
              <a:buChar char="–"/>
            </a:pPr>
            <a:r>
              <a:rPr lang="uk-UA" altLang="en-US" b="1"/>
              <a:t> </a:t>
            </a:r>
            <a:r>
              <a:rPr lang="uk-UA" altLang="en-US" b="1">
                <a:solidFill>
                  <a:schemeClr val="accent2"/>
                </a:solidFill>
              </a:rPr>
              <a:t>Об’єкти забруднень</a:t>
            </a:r>
          </a:p>
          <a:p>
            <a:pPr eaLnBrk="1" hangingPunct="1"/>
            <a:r>
              <a:rPr lang="uk-UA" altLang="en-US" i="1"/>
              <a:t>Атмосфера, біосфера, літосфера, море тощо.</a:t>
            </a:r>
            <a:endParaRPr lang="ru-RU" altLang="en-US" i="1"/>
          </a:p>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C00000"/>
                </a:solidFill>
              </a:rPr>
              <a:t>Стан захворюваності населення</a:t>
            </a:r>
            <a:endParaRPr lang="uk-UA" altLang="en-US" i="1"/>
          </a:p>
          <a:p>
            <a:pPr eaLnBrk="1" hangingPunct="1"/>
            <a:r>
              <a:rPr lang="uk-UA" altLang="en-US" i="1"/>
              <a:t> Високий</a:t>
            </a:r>
            <a:endParaRPr lang="ru-RU" altLang="en-US" i="1"/>
          </a:p>
          <a:p>
            <a:pPr eaLnBrk="1" hangingPunct="1">
              <a:buFont typeface="Times New Roman" panose="02020603050405020304" pitchFamily="18" charset="0"/>
              <a:buChar char="–"/>
            </a:pPr>
            <a:endParaRPr lang="uk-UA" altLang="en-US">
              <a:latin typeface="Times New Roman" panose="02020603050405020304" pitchFamily="18" charset="0"/>
              <a:cs typeface="Times New Roman" panose="02020603050405020304" pitchFamily="18" charset="0"/>
            </a:endParaRPr>
          </a:p>
        </p:txBody>
      </p:sp>
      <p:pic>
        <p:nvPicPr>
          <p:cNvPr id="21510" name="Picture 8" descr="C:\Users\Папиш\Desktop\Безымянный.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Файл:Большой герб Донецка.png"/>
          <p:cNvPicPr>
            <a:picLocks noChangeAspect="1" noChangeArrowheads="1"/>
          </p:cNvPicPr>
          <p:nvPr/>
        </p:nvPicPr>
        <p:blipFill>
          <a:blip r:embed="rId2"/>
          <a:srcRect/>
          <a:stretch>
            <a:fillRect/>
          </a:stretch>
        </p:blipFill>
        <p:spPr bwMode="auto">
          <a:xfrm>
            <a:off x="6572250" y="357188"/>
            <a:ext cx="2165350" cy="2671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28596" y="285728"/>
            <a:ext cx="1579278"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Донецьк</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pic>
        <p:nvPicPr>
          <p:cNvPr id="33794" name="Picture 2" descr="http://upload.wikimedia.org/wikipedia/commons/a/a9/Donetsk_dmz_3.jpg"/>
          <p:cNvPicPr>
            <a:picLocks noChangeAspect="1" noChangeArrowheads="1"/>
          </p:cNvPicPr>
          <p:nvPr/>
        </p:nvPicPr>
        <p:blipFill>
          <a:blip r:embed="rId3"/>
          <a:srcRect/>
          <a:stretch>
            <a:fillRect/>
          </a:stretch>
        </p:blipFill>
        <p:spPr bwMode="auto">
          <a:xfrm>
            <a:off x="5072063" y="3786188"/>
            <a:ext cx="3652837" cy="2665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1"/>
          <p:cNvSpPr>
            <a:spLocks noChangeArrowheads="1"/>
          </p:cNvSpPr>
          <p:nvPr/>
        </p:nvSpPr>
        <p:spPr bwMode="auto">
          <a:xfrm>
            <a:off x="285750" y="647700"/>
            <a:ext cx="6286500" cy="4524375"/>
          </a:xfrm>
          <a:prstGeom prst="rect">
            <a:avLst/>
          </a:prstGeom>
          <a:noFill/>
          <a:ln w="9525">
            <a:noFill/>
            <a:miter lim="800000"/>
            <a:headEnd/>
            <a:tailEnd/>
          </a:ln>
          <a:effec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800000"/>
                </a:solidFill>
                <a:latin typeface="Times New Roman" panose="02020603050405020304" pitchFamily="18" charset="0"/>
                <a:cs typeface="Times New Roman" panose="02020603050405020304" pitchFamily="18" charset="0"/>
              </a:rPr>
              <a:t>Економічно-географічний регіон</a:t>
            </a:r>
          </a:p>
          <a:p>
            <a:pPr eaLnBrk="1" hangingPunct="1"/>
            <a:r>
              <a:rPr lang="uk-UA" altLang="en-US" i="1">
                <a:cs typeface="Times New Roman" panose="02020603050405020304" pitchFamily="18" charset="0"/>
              </a:rPr>
              <a:t>Донецький </a:t>
            </a:r>
            <a:r>
              <a:rPr lang="uk-UA" altLang="en-US" i="1">
                <a:latin typeface="Times New Roman" panose="02020603050405020304" pitchFamily="18" charset="0"/>
                <a:cs typeface="Times New Roman" panose="02020603050405020304" pitchFamily="18" charset="0"/>
              </a:rPr>
              <a:t>економічний район</a:t>
            </a:r>
          </a:p>
          <a:p>
            <a:pPr eaLnBrk="1" hangingPunct="1">
              <a:buFont typeface="Times New Roman" panose="02020603050405020304" pitchFamily="18" charset="0"/>
              <a:buChar char="–"/>
            </a:pPr>
            <a:r>
              <a:rPr lang="uk-UA" altLang="en-US" b="1"/>
              <a:t> </a:t>
            </a:r>
            <a:r>
              <a:rPr lang="uk-UA" altLang="en-US" b="1">
                <a:solidFill>
                  <a:srgbClr val="004200"/>
                </a:solidFill>
              </a:rPr>
              <a:t>Кількість населення</a:t>
            </a:r>
          </a:p>
          <a:p>
            <a:pPr eaLnBrk="1" hangingPunct="1"/>
            <a:r>
              <a:rPr lang="ru-RU" altLang="en-US" i="1"/>
              <a:t>953 217  осіб</a:t>
            </a:r>
            <a:endParaRPr lang="ru-RU" altLang="en-US" b="1" i="1">
              <a:solidFill>
                <a:srgbClr val="004200"/>
              </a:solidFill>
            </a:endParaRPr>
          </a:p>
          <a:p>
            <a:pPr eaLnBrk="1" hangingPunct="1">
              <a:buFont typeface="Times New Roman" panose="02020603050405020304" pitchFamily="18" charset="0"/>
              <a:buChar char="–"/>
            </a:pPr>
            <a:r>
              <a:rPr lang="uk-UA" altLang="en-US" b="1">
                <a:latin typeface="Times New Roman" panose="02020603050405020304" pitchFamily="18" charset="0"/>
                <a:cs typeface="Times New Roman" panose="02020603050405020304" pitchFamily="18" charset="0"/>
              </a:rPr>
              <a:t> </a:t>
            </a:r>
            <a:r>
              <a:rPr lang="uk-UA" altLang="en-US" b="1">
                <a:solidFill>
                  <a:srgbClr val="F79646"/>
                </a:solidFill>
              </a:rPr>
              <a:t>Характерні види промисловості</a:t>
            </a:r>
          </a:p>
          <a:p>
            <a:pPr eaLnBrk="1" hangingPunct="1"/>
            <a:r>
              <a:rPr lang="uk-UA" altLang="en-US" i="1"/>
              <a:t>Електроенергетична, газова, металургійна, харчова, вугільна, машинобудівна</a:t>
            </a:r>
            <a:endParaRPr lang="ru-RU" altLang="en-US" b="1" i="1">
              <a:solidFill>
                <a:srgbClr val="F79646"/>
              </a:solidFill>
            </a:endParaRPr>
          </a:p>
          <a:p>
            <a:pPr eaLnBrk="1" hangingPunct="1">
              <a:buFont typeface="Times New Roman" panose="02020603050405020304" pitchFamily="18" charset="0"/>
              <a:buChar char="–"/>
            </a:pPr>
            <a:r>
              <a:rPr lang="uk-UA" altLang="en-US" b="1"/>
              <a:t> </a:t>
            </a:r>
            <a:r>
              <a:rPr lang="uk-UA" altLang="en-US" b="1">
                <a:solidFill>
                  <a:srgbClr val="102C34"/>
                </a:solidFill>
              </a:rPr>
              <a:t>Види забруднень</a:t>
            </a:r>
            <a:r>
              <a:rPr lang="ru-RU" altLang="en-US" b="1">
                <a:solidFill>
                  <a:srgbClr val="102C34"/>
                </a:solidFill>
              </a:rPr>
              <a:t> </a:t>
            </a:r>
          </a:p>
          <a:p>
            <a:pPr eaLnBrk="1" hangingPunct="1"/>
            <a:r>
              <a:rPr lang="uk-UA" altLang="en-US" i="1"/>
              <a:t>Переважають штучні (антропогенні); механічні, фізичні та хімічні забруднення.</a:t>
            </a:r>
            <a:endParaRPr lang="ru-RU" altLang="en-US" i="1"/>
          </a:p>
          <a:p>
            <a:pPr eaLnBrk="1" hangingPunct="1">
              <a:buFont typeface="Times New Roman" panose="02020603050405020304" pitchFamily="18" charset="0"/>
              <a:buChar char="–"/>
            </a:pPr>
            <a:r>
              <a:rPr lang="uk-UA" altLang="en-US" b="1"/>
              <a:t> </a:t>
            </a:r>
            <a:r>
              <a:rPr lang="uk-UA" altLang="en-US" b="1">
                <a:solidFill>
                  <a:schemeClr val="accent2"/>
                </a:solidFill>
              </a:rPr>
              <a:t>Об’єкти забруднень</a:t>
            </a:r>
          </a:p>
          <a:p>
            <a:pPr eaLnBrk="1" hangingPunct="1"/>
            <a:r>
              <a:rPr lang="uk-UA" altLang="en-US" i="1"/>
              <a:t>Атмосфера, біосфера, літосфера, води, ліси, </a:t>
            </a:r>
          </a:p>
          <a:p>
            <a:pPr eaLnBrk="1" hangingPunct="1"/>
            <a:r>
              <a:rPr lang="uk-UA" altLang="en-US" i="1"/>
              <a:t>тощо.</a:t>
            </a:r>
            <a:endParaRPr lang="ru-RU" altLang="en-US" i="1"/>
          </a:p>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C00000"/>
                </a:solidFill>
              </a:rPr>
              <a:t>Стан захворюваності населення</a:t>
            </a:r>
            <a:endParaRPr lang="uk-UA" altLang="en-US" i="1"/>
          </a:p>
          <a:p>
            <a:pPr eaLnBrk="1" hangingPunct="1"/>
            <a:r>
              <a:rPr lang="uk-UA" altLang="en-US" i="1"/>
              <a:t> Високий</a:t>
            </a:r>
            <a:endParaRPr lang="ru-RU" altLang="en-US" i="1"/>
          </a:p>
          <a:p>
            <a:pPr eaLnBrk="1" hangingPunct="1">
              <a:buFont typeface="Times New Roman" panose="02020603050405020304" pitchFamily="18" charset="0"/>
              <a:buChar char="–"/>
            </a:pPr>
            <a:endParaRPr lang="uk-UA" altLang="en-US">
              <a:latin typeface="Times New Roman" panose="02020603050405020304" pitchFamily="18" charset="0"/>
              <a:cs typeface="Times New Roman" panose="02020603050405020304" pitchFamily="18" charset="0"/>
            </a:endParaRPr>
          </a:p>
        </p:txBody>
      </p:sp>
      <p:pic>
        <p:nvPicPr>
          <p:cNvPr id="22534" name="Picture 8" descr="C:\Users\Папиш\Desktop\Безымянный.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1"/>
          <p:cNvSpPr>
            <a:spLocks noChangeArrowheads="1"/>
          </p:cNvSpPr>
          <p:nvPr/>
        </p:nvSpPr>
        <p:spPr bwMode="auto">
          <a:xfrm>
            <a:off x="428625" y="857250"/>
            <a:ext cx="82153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20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altLang="en-US" sz="2000"/>
              <a:t>Під </a:t>
            </a:r>
            <a:r>
              <a:rPr lang="ru-RU" altLang="en-US" sz="2000" b="1">
                <a:solidFill>
                  <a:srgbClr val="FF0000"/>
                </a:solidFill>
              </a:rPr>
              <a:t>забрудненням</a:t>
            </a:r>
            <a:r>
              <a:rPr lang="ru-RU" altLang="en-US" sz="2000"/>
              <a:t> </a:t>
            </a:r>
            <a:r>
              <a:rPr lang="ru-RU" altLang="en-US" sz="2000" i="1"/>
              <a:t>навколишнього середовища </a:t>
            </a:r>
            <a:r>
              <a:rPr lang="ru-RU" altLang="en-US" sz="2000"/>
              <a:t>розуміють надходження в біосферу будь-яких твердих, рідких і газоподібних речовин або видів енергії (</a:t>
            </a:r>
            <a:r>
              <a:rPr lang="ru-RU" altLang="en-US" sz="2000" i="1"/>
              <a:t>теплоти, звуку, радіоактивності і т. п.) </a:t>
            </a:r>
            <a:r>
              <a:rPr lang="ru-RU" altLang="en-US" sz="2000"/>
              <a:t>у кількостях, що шкідливо впливають на людину, тварин і рослини як безпосередньо, так і непрямим шляхом</a:t>
            </a:r>
          </a:p>
        </p:txBody>
      </p:sp>
      <p:pic>
        <p:nvPicPr>
          <p:cNvPr id="47106" name="Picture 2" descr="http://www.postfactum.ks.ua/wp-content/uploads/2012/09/1348128009_stochnie-vody.jpg"/>
          <p:cNvPicPr>
            <a:picLocks noChangeAspect="1" noChangeArrowheads="1"/>
          </p:cNvPicPr>
          <p:nvPr/>
        </p:nvPicPr>
        <p:blipFill>
          <a:blip r:embed="rId2"/>
          <a:srcRect/>
          <a:stretch>
            <a:fillRect/>
          </a:stretch>
        </p:blipFill>
        <p:spPr bwMode="auto">
          <a:xfrm>
            <a:off x="571500" y="2714625"/>
            <a:ext cx="2190750" cy="1647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7108" name="Picture 4" descr="http://zakarpattya.net.ua/images/zakarpattya20090326230540.jpg"/>
          <p:cNvPicPr>
            <a:picLocks noChangeAspect="1" noChangeArrowheads="1"/>
          </p:cNvPicPr>
          <p:nvPr/>
        </p:nvPicPr>
        <p:blipFill>
          <a:blip r:embed="rId3"/>
          <a:srcRect/>
          <a:stretch>
            <a:fillRect/>
          </a:stretch>
        </p:blipFill>
        <p:spPr bwMode="auto">
          <a:xfrm>
            <a:off x="2071688" y="4500563"/>
            <a:ext cx="2571750" cy="1933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7110" name="Picture 6" descr="http://www.interbuh.com.ua/uploads/images/articlesimages/news-1z85OCVLRR.jpg"/>
          <p:cNvPicPr>
            <a:picLocks noChangeAspect="1" noChangeArrowheads="1"/>
          </p:cNvPicPr>
          <p:nvPr/>
        </p:nvPicPr>
        <p:blipFill>
          <a:blip r:embed="rId4"/>
          <a:srcRect/>
          <a:stretch>
            <a:fillRect/>
          </a:stretch>
        </p:blipFill>
        <p:spPr bwMode="auto">
          <a:xfrm>
            <a:off x="4214813" y="2643188"/>
            <a:ext cx="3643312" cy="1735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7112" name="Picture 8" descr="http://greenparty.ua/files/431/373/h_5976074_66_200.jpg"/>
          <p:cNvPicPr>
            <a:picLocks noChangeAspect="1" noChangeArrowheads="1"/>
          </p:cNvPicPr>
          <p:nvPr/>
        </p:nvPicPr>
        <p:blipFill>
          <a:blip r:embed="rId5"/>
          <a:srcRect/>
          <a:stretch>
            <a:fillRect/>
          </a:stretch>
        </p:blipFill>
        <p:spPr bwMode="auto">
          <a:xfrm>
            <a:off x="6072188" y="4500563"/>
            <a:ext cx="2476500" cy="185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00063" y="357188"/>
            <a:ext cx="2239962" cy="523875"/>
          </a:xfrm>
          <a:prstGeom prst="rect">
            <a:avLst/>
          </a:prstGeom>
          <a:noFill/>
        </p:spPr>
        <p:txBody>
          <a:bodyPr wrap="none">
            <a:spAutoFit/>
          </a:bodyPr>
          <a:lstStyle/>
          <a:p>
            <a:pPr eaLnBrk="1" fontAlgn="auto" hangingPunct="1">
              <a:spcBef>
                <a:spcPts val="0"/>
              </a:spcBef>
              <a:spcAft>
                <a:spcPts val="0"/>
              </a:spcAft>
              <a:defRPr/>
            </a:pPr>
            <a:r>
              <a:rPr lang="uk-UA" sz="2800" b="1" i="1" dirty="0">
                <a:solidFill>
                  <a:schemeClr val="accent1">
                    <a:lumMod val="50000"/>
                  </a:schemeClr>
                </a:solidFill>
                <a:latin typeface="+mn-lt"/>
              </a:rPr>
              <a:t>Забруднення</a:t>
            </a:r>
            <a:endParaRPr lang="ru-RU" sz="2800" b="1" i="1" dirty="0">
              <a:solidFill>
                <a:schemeClr val="accent1">
                  <a:lumMod val="50000"/>
                </a:schemeClr>
              </a:solidFill>
              <a:latin typeface="+mn-lt"/>
            </a:endParaRPr>
          </a:p>
        </p:txBody>
      </p:sp>
      <p:pic>
        <p:nvPicPr>
          <p:cNvPr id="4104" name="Picture 8" descr="C:\Users\Папиш\Desktop\Безымянный.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Файл:Coat of Arms of Kryvyy Rih.png"/>
          <p:cNvPicPr>
            <a:picLocks noChangeAspect="1" noChangeArrowheads="1"/>
          </p:cNvPicPr>
          <p:nvPr/>
        </p:nvPicPr>
        <p:blipFill>
          <a:blip r:embed="rId2"/>
          <a:srcRect/>
          <a:stretch>
            <a:fillRect/>
          </a:stretch>
        </p:blipFill>
        <p:spPr bwMode="auto">
          <a:xfrm>
            <a:off x="6786563" y="428625"/>
            <a:ext cx="1868487" cy="2649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1"/>
          <p:cNvSpPr>
            <a:spLocks noChangeArrowheads="1"/>
          </p:cNvSpPr>
          <p:nvPr/>
        </p:nvSpPr>
        <p:spPr bwMode="auto">
          <a:xfrm>
            <a:off x="285750" y="923925"/>
            <a:ext cx="6286500" cy="3970338"/>
          </a:xfrm>
          <a:prstGeom prst="rect">
            <a:avLst/>
          </a:prstGeom>
          <a:noFill/>
          <a:ln w="9525">
            <a:noFill/>
            <a:miter lim="800000"/>
            <a:headEnd/>
            <a:tailEnd/>
          </a:ln>
          <a:effec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800000"/>
                </a:solidFill>
                <a:latin typeface="Times New Roman" panose="02020603050405020304" pitchFamily="18" charset="0"/>
                <a:cs typeface="Times New Roman" panose="02020603050405020304" pitchFamily="18" charset="0"/>
              </a:rPr>
              <a:t>Економічно-географічний регіон</a:t>
            </a:r>
          </a:p>
          <a:p>
            <a:pPr eaLnBrk="1" hangingPunct="1"/>
            <a:r>
              <a:rPr lang="uk-UA" altLang="en-US" i="1">
                <a:cs typeface="Times New Roman" panose="02020603050405020304" pitchFamily="18" charset="0"/>
              </a:rPr>
              <a:t>Придніпровський </a:t>
            </a:r>
            <a:r>
              <a:rPr lang="uk-UA" altLang="en-US" i="1">
                <a:latin typeface="Times New Roman" panose="02020603050405020304" pitchFamily="18" charset="0"/>
                <a:cs typeface="Times New Roman" panose="02020603050405020304" pitchFamily="18" charset="0"/>
              </a:rPr>
              <a:t>економічний район</a:t>
            </a:r>
          </a:p>
          <a:p>
            <a:pPr eaLnBrk="1" hangingPunct="1">
              <a:buFont typeface="Times New Roman" panose="02020603050405020304" pitchFamily="18" charset="0"/>
              <a:buChar char="–"/>
            </a:pPr>
            <a:r>
              <a:rPr lang="uk-UA" altLang="en-US" b="1"/>
              <a:t> </a:t>
            </a:r>
            <a:r>
              <a:rPr lang="uk-UA" altLang="en-US" b="1">
                <a:solidFill>
                  <a:srgbClr val="004200"/>
                </a:solidFill>
              </a:rPr>
              <a:t>Кількість населення</a:t>
            </a:r>
          </a:p>
          <a:p>
            <a:pPr eaLnBrk="1" hangingPunct="1"/>
            <a:r>
              <a:rPr lang="ru-RU" altLang="en-US" i="1"/>
              <a:t>653 906  осіб</a:t>
            </a:r>
            <a:endParaRPr lang="ru-RU" altLang="en-US" b="1" i="1">
              <a:solidFill>
                <a:srgbClr val="004200"/>
              </a:solidFill>
            </a:endParaRPr>
          </a:p>
          <a:p>
            <a:pPr eaLnBrk="1" hangingPunct="1">
              <a:buFont typeface="Times New Roman" panose="02020603050405020304" pitchFamily="18" charset="0"/>
              <a:buChar char="–"/>
            </a:pPr>
            <a:r>
              <a:rPr lang="uk-UA" altLang="en-US" b="1">
                <a:latin typeface="Times New Roman" panose="02020603050405020304" pitchFamily="18" charset="0"/>
                <a:cs typeface="Times New Roman" panose="02020603050405020304" pitchFamily="18" charset="0"/>
              </a:rPr>
              <a:t> </a:t>
            </a:r>
            <a:r>
              <a:rPr lang="uk-UA" altLang="en-US" b="1">
                <a:solidFill>
                  <a:srgbClr val="F79646"/>
                </a:solidFill>
              </a:rPr>
              <a:t>Характерні види промисловості</a:t>
            </a:r>
          </a:p>
          <a:p>
            <a:pPr eaLnBrk="1" hangingPunct="1"/>
            <a:r>
              <a:rPr lang="uk-UA" altLang="en-US" i="1"/>
              <a:t>Металургійна, машинобудівна, хімічна, поліграфічна, деревообробна, легка, харчова та інші види промисловості</a:t>
            </a:r>
            <a:endParaRPr lang="ru-RU" altLang="en-US" b="1" i="1">
              <a:solidFill>
                <a:srgbClr val="F79646"/>
              </a:solidFill>
            </a:endParaRPr>
          </a:p>
          <a:p>
            <a:pPr eaLnBrk="1" hangingPunct="1">
              <a:buFont typeface="Times New Roman" panose="02020603050405020304" pitchFamily="18" charset="0"/>
              <a:buChar char="–"/>
            </a:pPr>
            <a:r>
              <a:rPr lang="uk-UA" altLang="en-US" b="1"/>
              <a:t> </a:t>
            </a:r>
            <a:r>
              <a:rPr lang="uk-UA" altLang="en-US" b="1">
                <a:solidFill>
                  <a:srgbClr val="102C34"/>
                </a:solidFill>
              </a:rPr>
              <a:t>Види забруднень</a:t>
            </a:r>
            <a:r>
              <a:rPr lang="ru-RU" altLang="en-US" b="1">
                <a:solidFill>
                  <a:srgbClr val="102C34"/>
                </a:solidFill>
              </a:rPr>
              <a:t> </a:t>
            </a:r>
          </a:p>
          <a:p>
            <a:pPr eaLnBrk="1" hangingPunct="1"/>
            <a:r>
              <a:rPr lang="uk-UA" altLang="en-US" i="1"/>
              <a:t>Штучні (антропогенні) забруднення.</a:t>
            </a:r>
            <a:endParaRPr lang="ru-RU" altLang="en-US" i="1"/>
          </a:p>
          <a:p>
            <a:pPr eaLnBrk="1" hangingPunct="1">
              <a:buFont typeface="Times New Roman" panose="02020603050405020304" pitchFamily="18" charset="0"/>
              <a:buChar char="–"/>
            </a:pPr>
            <a:r>
              <a:rPr lang="uk-UA" altLang="en-US" b="1"/>
              <a:t> </a:t>
            </a:r>
            <a:r>
              <a:rPr lang="uk-UA" altLang="en-US" b="1">
                <a:solidFill>
                  <a:schemeClr val="accent2"/>
                </a:solidFill>
              </a:rPr>
              <a:t>Об’єкти забруднень</a:t>
            </a:r>
          </a:p>
          <a:p>
            <a:pPr eaLnBrk="1" hangingPunct="1"/>
            <a:r>
              <a:rPr lang="uk-UA" altLang="en-US" i="1"/>
              <a:t>Атмосфера, ліси, ґрунти, води тощо.</a:t>
            </a:r>
            <a:endParaRPr lang="ru-RU" altLang="en-US" i="1"/>
          </a:p>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C00000"/>
                </a:solidFill>
              </a:rPr>
              <a:t>Стан захворюваності населення</a:t>
            </a:r>
            <a:endParaRPr lang="uk-UA" altLang="en-US" i="1"/>
          </a:p>
          <a:p>
            <a:pPr eaLnBrk="1" hangingPunct="1"/>
            <a:r>
              <a:rPr lang="uk-UA" altLang="en-US" i="1"/>
              <a:t> Високий</a:t>
            </a:r>
            <a:endParaRPr lang="ru-RU" altLang="en-US" i="1"/>
          </a:p>
          <a:p>
            <a:pPr eaLnBrk="1" hangingPunct="1">
              <a:buFont typeface="Times New Roman" panose="02020603050405020304" pitchFamily="18" charset="0"/>
              <a:buChar char="–"/>
            </a:pPr>
            <a:endParaRPr lang="uk-UA" alt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428596" y="285728"/>
            <a:ext cx="2031325"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Кривий Ріг</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pic>
        <p:nvPicPr>
          <p:cNvPr id="34818" name="Picture 2" descr="http://krivbas.org/wp-content/uploads/2011/06/190.jpg"/>
          <p:cNvPicPr>
            <a:picLocks noChangeAspect="1" noChangeArrowheads="1"/>
          </p:cNvPicPr>
          <p:nvPr/>
        </p:nvPicPr>
        <p:blipFill>
          <a:blip r:embed="rId3"/>
          <a:srcRect/>
          <a:stretch>
            <a:fillRect/>
          </a:stretch>
        </p:blipFill>
        <p:spPr bwMode="auto">
          <a:xfrm>
            <a:off x="5214938" y="4143375"/>
            <a:ext cx="3429000" cy="2289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58" name="Picture 8" descr="C:\Users\Папиш\Desktop\Безымянный.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descr="Файл:Герб Макеевки (1690).jpg"/>
          <p:cNvPicPr>
            <a:picLocks noChangeAspect="1" noChangeArrowheads="1"/>
          </p:cNvPicPr>
          <p:nvPr/>
        </p:nvPicPr>
        <p:blipFill>
          <a:blip r:embed="rId2"/>
          <a:srcRect/>
          <a:stretch>
            <a:fillRect/>
          </a:stretch>
        </p:blipFill>
        <p:spPr bwMode="auto">
          <a:xfrm>
            <a:off x="6858000" y="428625"/>
            <a:ext cx="1893888" cy="2317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28596" y="285728"/>
            <a:ext cx="1682833"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Макіївка</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4" name="Rectangle 1"/>
          <p:cNvSpPr>
            <a:spLocks noChangeArrowheads="1"/>
          </p:cNvSpPr>
          <p:nvPr/>
        </p:nvSpPr>
        <p:spPr bwMode="auto">
          <a:xfrm>
            <a:off x="285750" y="785813"/>
            <a:ext cx="6286500" cy="4246562"/>
          </a:xfrm>
          <a:prstGeom prst="rect">
            <a:avLst/>
          </a:prstGeom>
          <a:noFill/>
          <a:ln w="9525">
            <a:noFill/>
            <a:miter lim="800000"/>
            <a:headEnd/>
            <a:tailEnd/>
          </a:ln>
          <a:effec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800000"/>
                </a:solidFill>
                <a:latin typeface="Times New Roman" panose="02020603050405020304" pitchFamily="18" charset="0"/>
                <a:cs typeface="Times New Roman" panose="02020603050405020304" pitchFamily="18" charset="0"/>
              </a:rPr>
              <a:t>Економічно-географічний регіон</a:t>
            </a:r>
          </a:p>
          <a:p>
            <a:pPr eaLnBrk="1" hangingPunct="1"/>
            <a:r>
              <a:rPr lang="uk-UA" altLang="en-US" i="1">
                <a:cs typeface="Times New Roman" panose="02020603050405020304" pitchFamily="18" charset="0"/>
              </a:rPr>
              <a:t>Донецький </a:t>
            </a:r>
            <a:r>
              <a:rPr lang="uk-UA" altLang="en-US" i="1">
                <a:latin typeface="Times New Roman" panose="02020603050405020304" pitchFamily="18" charset="0"/>
                <a:cs typeface="Times New Roman" panose="02020603050405020304" pitchFamily="18" charset="0"/>
              </a:rPr>
              <a:t>економічний район</a:t>
            </a:r>
          </a:p>
          <a:p>
            <a:pPr eaLnBrk="1" hangingPunct="1">
              <a:buFont typeface="Times New Roman" panose="02020603050405020304" pitchFamily="18" charset="0"/>
              <a:buChar char="–"/>
            </a:pPr>
            <a:r>
              <a:rPr lang="uk-UA" altLang="en-US" b="1"/>
              <a:t> </a:t>
            </a:r>
            <a:r>
              <a:rPr lang="uk-UA" altLang="en-US" b="1">
                <a:solidFill>
                  <a:srgbClr val="004200"/>
                </a:solidFill>
              </a:rPr>
              <a:t>Кількість населення</a:t>
            </a:r>
          </a:p>
          <a:p>
            <a:pPr eaLnBrk="1" hangingPunct="1"/>
            <a:r>
              <a:rPr lang="ru-RU" altLang="en-US" i="1"/>
              <a:t>356 118  осіб</a:t>
            </a:r>
            <a:endParaRPr lang="ru-RU" altLang="en-US" b="1" i="1">
              <a:solidFill>
                <a:srgbClr val="004200"/>
              </a:solidFill>
            </a:endParaRPr>
          </a:p>
          <a:p>
            <a:pPr eaLnBrk="1" hangingPunct="1">
              <a:buFont typeface="Times New Roman" panose="02020603050405020304" pitchFamily="18" charset="0"/>
              <a:buChar char="–"/>
            </a:pPr>
            <a:r>
              <a:rPr lang="uk-UA" altLang="en-US" b="1">
                <a:latin typeface="Times New Roman" panose="02020603050405020304" pitchFamily="18" charset="0"/>
                <a:cs typeface="Times New Roman" panose="02020603050405020304" pitchFamily="18" charset="0"/>
              </a:rPr>
              <a:t> </a:t>
            </a:r>
            <a:r>
              <a:rPr lang="uk-UA" altLang="en-US" b="1">
                <a:solidFill>
                  <a:srgbClr val="F79646"/>
                </a:solidFill>
              </a:rPr>
              <a:t>Характерні види промисловості</a:t>
            </a:r>
          </a:p>
          <a:p>
            <a:pPr eaLnBrk="1" hangingPunct="1"/>
            <a:r>
              <a:rPr lang="uk-UA" altLang="en-US" i="1"/>
              <a:t>Вугледобувна, металургійна, машинобудівна, легка, харчова та інші види промисловості</a:t>
            </a:r>
            <a:endParaRPr lang="ru-RU" altLang="en-US" b="1" i="1">
              <a:solidFill>
                <a:srgbClr val="F79646"/>
              </a:solidFill>
            </a:endParaRPr>
          </a:p>
          <a:p>
            <a:pPr eaLnBrk="1" hangingPunct="1">
              <a:buFont typeface="Times New Roman" panose="02020603050405020304" pitchFamily="18" charset="0"/>
              <a:buChar char="–"/>
            </a:pPr>
            <a:r>
              <a:rPr lang="uk-UA" altLang="en-US" b="1"/>
              <a:t> </a:t>
            </a:r>
            <a:r>
              <a:rPr lang="uk-UA" altLang="en-US" b="1">
                <a:solidFill>
                  <a:srgbClr val="102C34"/>
                </a:solidFill>
              </a:rPr>
              <a:t>Види забруднень</a:t>
            </a:r>
            <a:r>
              <a:rPr lang="ru-RU" altLang="en-US" b="1">
                <a:solidFill>
                  <a:srgbClr val="102C34"/>
                </a:solidFill>
              </a:rPr>
              <a:t> </a:t>
            </a:r>
          </a:p>
          <a:p>
            <a:pPr eaLnBrk="1" hangingPunct="1"/>
            <a:r>
              <a:rPr lang="uk-UA" altLang="en-US" i="1"/>
              <a:t>Штучні (антропогенні) та природні забруднення.</a:t>
            </a:r>
            <a:endParaRPr lang="ru-RU" altLang="en-US" i="1"/>
          </a:p>
          <a:p>
            <a:pPr eaLnBrk="1" hangingPunct="1">
              <a:buFont typeface="Times New Roman" panose="02020603050405020304" pitchFamily="18" charset="0"/>
              <a:buChar char="–"/>
            </a:pPr>
            <a:r>
              <a:rPr lang="uk-UA" altLang="en-US" b="1"/>
              <a:t> </a:t>
            </a:r>
            <a:r>
              <a:rPr lang="uk-UA" altLang="en-US" b="1">
                <a:solidFill>
                  <a:schemeClr val="accent2"/>
                </a:solidFill>
              </a:rPr>
              <a:t>Об’єкти забруднень</a:t>
            </a:r>
          </a:p>
          <a:p>
            <a:pPr eaLnBrk="1" hangingPunct="1"/>
            <a:r>
              <a:rPr lang="uk-UA" altLang="en-US" i="1"/>
              <a:t>Ліси, атмосфера, ґрунти, води, біосфера </a:t>
            </a:r>
          </a:p>
          <a:p>
            <a:pPr eaLnBrk="1" hangingPunct="1"/>
            <a:r>
              <a:rPr lang="uk-UA" altLang="en-US" i="1"/>
              <a:t>тощо.</a:t>
            </a:r>
            <a:endParaRPr lang="ru-RU" altLang="en-US" i="1"/>
          </a:p>
          <a:p>
            <a:pPr eaLnBrk="1" hangingPunct="1">
              <a:buFont typeface="Times New Roman" panose="02020603050405020304" pitchFamily="18" charset="0"/>
              <a:buChar char="–"/>
            </a:pPr>
            <a:r>
              <a:rPr lang="uk-UA" altLang="en-US">
                <a:latin typeface="Times New Roman" panose="02020603050405020304" pitchFamily="18" charset="0"/>
                <a:cs typeface="Times New Roman" panose="02020603050405020304" pitchFamily="18" charset="0"/>
              </a:rPr>
              <a:t> </a:t>
            </a:r>
            <a:r>
              <a:rPr lang="uk-UA" altLang="en-US" b="1">
                <a:solidFill>
                  <a:srgbClr val="C00000"/>
                </a:solidFill>
              </a:rPr>
              <a:t>Стан захворюваності населення</a:t>
            </a:r>
            <a:endParaRPr lang="uk-UA" altLang="en-US" i="1"/>
          </a:p>
          <a:p>
            <a:pPr eaLnBrk="1" hangingPunct="1"/>
            <a:r>
              <a:rPr lang="uk-UA" altLang="en-US" i="1"/>
              <a:t> Високий</a:t>
            </a:r>
            <a:endParaRPr lang="ru-RU" altLang="en-US" i="1"/>
          </a:p>
          <a:p>
            <a:pPr eaLnBrk="1" hangingPunct="1">
              <a:buFont typeface="Times New Roman" panose="02020603050405020304" pitchFamily="18" charset="0"/>
              <a:buChar char="–"/>
            </a:pPr>
            <a:endParaRPr lang="uk-UA" altLang="en-US">
              <a:latin typeface="Times New Roman" panose="02020603050405020304" pitchFamily="18" charset="0"/>
              <a:cs typeface="Times New Roman" panose="02020603050405020304" pitchFamily="18" charset="0"/>
            </a:endParaRPr>
          </a:p>
        </p:txBody>
      </p:sp>
      <p:pic>
        <p:nvPicPr>
          <p:cNvPr id="35842" name="Picture 2" descr="http://www.makeevka.donetsk.ua/files/140908/makeevka.jpg"/>
          <p:cNvPicPr>
            <a:picLocks noChangeAspect="1" noChangeArrowheads="1"/>
          </p:cNvPicPr>
          <p:nvPr/>
        </p:nvPicPr>
        <p:blipFill>
          <a:blip r:embed="rId3"/>
          <a:srcRect/>
          <a:stretch>
            <a:fillRect/>
          </a:stretch>
        </p:blipFill>
        <p:spPr bwMode="auto">
          <a:xfrm>
            <a:off x="5000625" y="3786188"/>
            <a:ext cx="3606800" cy="2652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582" name="Picture 8" descr="C:\Users\Папиш\Desktop\Безымянный.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63" y="357188"/>
            <a:ext cx="1677987" cy="523875"/>
          </a:xfrm>
          <a:prstGeom prst="rect">
            <a:avLst/>
          </a:prstGeom>
          <a:noFill/>
        </p:spPr>
        <p:txBody>
          <a:bodyPr wrap="none">
            <a:spAutoFit/>
          </a:bodyPr>
          <a:lstStyle/>
          <a:p>
            <a:pPr eaLnBrk="1" fontAlgn="auto" hangingPunct="1">
              <a:spcBef>
                <a:spcPts val="0"/>
              </a:spcBef>
              <a:spcAft>
                <a:spcPts val="0"/>
              </a:spcAft>
              <a:defRPr/>
            </a:pPr>
            <a:r>
              <a:rPr lang="uk-UA" sz="2800" b="1" i="1" dirty="0">
                <a:solidFill>
                  <a:schemeClr val="accent1">
                    <a:lumMod val="50000"/>
                  </a:schemeClr>
                </a:solidFill>
                <a:latin typeface="+mn-lt"/>
              </a:rPr>
              <a:t>Висновок</a:t>
            </a:r>
            <a:endParaRPr lang="ru-RU" sz="2800" b="1" i="1" dirty="0">
              <a:solidFill>
                <a:schemeClr val="accent1">
                  <a:lumMod val="50000"/>
                </a:schemeClr>
              </a:solidFill>
              <a:latin typeface="+mn-lt"/>
            </a:endParaRPr>
          </a:p>
        </p:txBody>
      </p:sp>
      <p:pic>
        <p:nvPicPr>
          <p:cNvPr id="25603" name="Picture 8" descr="C:\Users\Папиш\Desktop\Безымянны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428625" y="714375"/>
            <a:ext cx="8215313" cy="2862263"/>
          </a:xfrm>
          <a:prstGeom prst="rect">
            <a:avLst/>
          </a:prstGeom>
        </p:spPr>
        <p:txBody>
          <a:bodyPr>
            <a:spAutoFit/>
          </a:bodyPr>
          <a:lstStyle/>
          <a:p>
            <a:pPr indent="92075" eaLnBrk="1" fontAlgn="auto" hangingPunct="1">
              <a:spcBef>
                <a:spcPts val="0"/>
              </a:spcBef>
              <a:spcAft>
                <a:spcPts val="0"/>
              </a:spcAft>
              <a:defRPr/>
            </a:pPr>
            <a:r>
              <a:rPr lang="uk-UA" sz="2000" dirty="0">
                <a:latin typeface="+mn-lt"/>
              </a:rPr>
              <a:t>Проаналізувавши стан </a:t>
            </a:r>
            <a:r>
              <a:rPr lang="uk-UA" sz="2000" i="1" dirty="0">
                <a:solidFill>
                  <a:schemeClr val="accent1">
                    <a:lumMod val="50000"/>
                  </a:schemeClr>
                </a:solidFill>
                <a:latin typeface="+mn-lt"/>
              </a:rPr>
              <a:t>навколишнього забруднення </a:t>
            </a:r>
            <a:r>
              <a:rPr lang="uk-UA" sz="2000" dirty="0">
                <a:latin typeface="+mn-lt"/>
              </a:rPr>
              <a:t>в Україні, а також </a:t>
            </a:r>
            <a:r>
              <a:rPr lang="uk-UA" sz="2000" i="1" dirty="0">
                <a:solidFill>
                  <a:srgbClr val="B00000"/>
                </a:solidFill>
                <a:latin typeface="+mn-lt"/>
              </a:rPr>
              <a:t>десятку найзабрудненіших міст </a:t>
            </a:r>
            <a:r>
              <a:rPr lang="uk-UA" sz="2000" dirty="0">
                <a:latin typeface="+mn-lt"/>
              </a:rPr>
              <a:t>України, я дійшов </a:t>
            </a:r>
            <a:r>
              <a:rPr lang="uk-UA" sz="2000" b="1" i="1" dirty="0">
                <a:solidFill>
                  <a:schemeClr val="accent6"/>
                </a:solidFill>
                <a:latin typeface="+mn-lt"/>
              </a:rPr>
              <a:t>висновку</a:t>
            </a:r>
            <a:r>
              <a:rPr lang="uk-UA" sz="2000" dirty="0">
                <a:latin typeface="+mn-lt"/>
              </a:rPr>
              <a:t>, що </a:t>
            </a:r>
            <a:r>
              <a:rPr lang="uk-UA" sz="2000" i="1" dirty="0">
                <a:latin typeface="+mn-lt"/>
              </a:rPr>
              <a:t>рівень забруднення природного середовища в містах України суттєво відрізняється</a:t>
            </a:r>
            <a:r>
              <a:rPr lang="uk-UA" sz="2000" dirty="0">
                <a:latin typeface="+mn-lt"/>
              </a:rPr>
              <a:t>. Найбільша частка міст-забруднювачів припадає на </a:t>
            </a:r>
            <a:r>
              <a:rPr lang="uk-UA" sz="2000" i="1" dirty="0">
                <a:solidFill>
                  <a:srgbClr val="7030A0"/>
                </a:solidFill>
                <a:latin typeface="+mn-lt"/>
              </a:rPr>
              <a:t>Донецький економічний район</a:t>
            </a:r>
            <a:r>
              <a:rPr lang="uk-UA" sz="2000" dirty="0">
                <a:latin typeface="+mn-lt"/>
              </a:rPr>
              <a:t>, тобто на схід України. </a:t>
            </a:r>
          </a:p>
          <a:p>
            <a:pPr indent="92075" eaLnBrk="1" fontAlgn="auto" hangingPunct="1">
              <a:spcBef>
                <a:spcPts val="0"/>
              </a:spcBef>
              <a:spcAft>
                <a:spcPts val="0"/>
              </a:spcAft>
              <a:defRPr/>
            </a:pPr>
            <a:r>
              <a:rPr lang="uk-UA" sz="2000" dirty="0">
                <a:latin typeface="+mn-lt"/>
              </a:rPr>
              <a:t>Для </a:t>
            </a:r>
            <a:r>
              <a:rPr lang="uk-UA" sz="2000" b="1" i="1" dirty="0">
                <a:latin typeface="+mn-lt"/>
              </a:rPr>
              <a:t>зменшення</a:t>
            </a:r>
            <a:r>
              <a:rPr lang="uk-UA" sz="2000" dirty="0">
                <a:latin typeface="+mn-lt"/>
              </a:rPr>
              <a:t> впливу на навколишнє середовище, слід </a:t>
            </a:r>
            <a:r>
              <a:rPr lang="uk-UA" sz="2000" i="1" dirty="0">
                <a:latin typeface="+mn-lt"/>
              </a:rPr>
              <a:t>раціонально використовувати природні ресурси</a:t>
            </a:r>
            <a:r>
              <a:rPr lang="uk-UA" sz="2000" dirty="0">
                <a:latin typeface="+mn-lt"/>
              </a:rPr>
              <a:t>, а також </a:t>
            </a:r>
            <a:r>
              <a:rPr lang="uk-UA" sz="2000" i="1" dirty="0">
                <a:latin typeface="+mn-lt"/>
              </a:rPr>
              <a:t>модернізувати заводи, фабрики та підприємства</a:t>
            </a:r>
            <a:r>
              <a:rPr lang="uk-UA" sz="2000" dirty="0">
                <a:latin typeface="+mn-lt"/>
              </a:rPr>
              <a:t>, які згубно впливають на природне середовище.</a:t>
            </a:r>
            <a:endParaRPr lang="ru-RU" sz="2000" dirty="0">
              <a:latin typeface="+mn-lt"/>
            </a:endParaRPr>
          </a:p>
        </p:txBody>
      </p:sp>
      <p:pic>
        <p:nvPicPr>
          <p:cNvPr id="36866" name="Picture 2" descr="C:\Users\Папиш\Desktop\Экология.jpg"/>
          <p:cNvPicPr>
            <a:picLocks noChangeAspect="1" noChangeArrowheads="1"/>
          </p:cNvPicPr>
          <p:nvPr/>
        </p:nvPicPr>
        <p:blipFill>
          <a:blip r:embed="rId3"/>
          <a:srcRect/>
          <a:stretch>
            <a:fillRect/>
          </a:stretch>
        </p:blipFill>
        <p:spPr bwMode="auto">
          <a:xfrm>
            <a:off x="3929063" y="3286125"/>
            <a:ext cx="4495800" cy="3000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C:\Users\Папиш\Desktop\Безымянны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Прямоугольник 3"/>
          <p:cNvSpPr>
            <a:spLocks noChangeArrowheads="1"/>
          </p:cNvSpPr>
          <p:nvPr/>
        </p:nvSpPr>
        <p:spPr bwMode="auto">
          <a:xfrm>
            <a:off x="571500" y="285750"/>
            <a:ext cx="8215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20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uk-UA" altLang="en-US" sz="3600" b="1">
                <a:solidFill>
                  <a:srgbClr val="FF0000"/>
                </a:solidFill>
                <a:latin typeface="Times New Roman" panose="02020603050405020304" pitchFamily="18" charset="0"/>
                <a:cs typeface="Times New Roman" panose="02020603050405020304" pitchFamily="18" charset="0"/>
              </a:rPr>
              <a:t>Класифікація природних ресурсів</a:t>
            </a:r>
            <a:endParaRPr lang="ru-RU" altLang="en-US" sz="3600" b="1">
              <a:solidFill>
                <a:srgbClr val="FF0000"/>
              </a:solidFill>
              <a:latin typeface="Times New Roman" panose="02020603050405020304" pitchFamily="18" charset="0"/>
              <a:cs typeface="Times New Roman" panose="02020603050405020304" pitchFamily="18" charset="0"/>
            </a:endParaRPr>
          </a:p>
        </p:txBody>
      </p:sp>
      <p:pic>
        <p:nvPicPr>
          <p:cNvPr id="26628" name="Picture 2" descr="http://subject.com.ua/textbook/geography/geography10/geography10.files/image029.jpg"/>
          <p:cNvPicPr>
            <a:picLocks noChangeAspect="1" noChangeArrowheads="1"/>
          </p:cNvPicPr>
          <p:nvPr/>
        </p:nvPicPr>
        <p:blipFill>
          <a:blip r:embed="rId3">
            <a:extLst>
              <a:ext uri="{28A0092B-C50C-407E-A947-70E740481C1C}">
                <a14:useLocalDpi xmlns:a14="http://schemas.microsoft.com/office/drawing/2010/main" val="0"/>
              </a:ext>
            </a:extLst>
          </a:blip>
          <a:srcRect r="5460"/>
          <a:stretch>
            <a:fillRect/>
          </a:stretch>
        </p:blipFill>
        <p:spPr bwMode="auto">
          <a:xfrm>
            <a:off x="1071563" y="1571625"/>
            <a:ext cx="7383462"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C:\Users\Папиш\Desktop\Безымянны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Прямоугольник 3"/>
          <p:cNvSpPr>
            <a:spLocks noChangeArrowheads="1"/>
          </p:cNvSpPr>
          <p:nvPr/>
        </p:nvSpPr>
        <p:spPr bwMode="auto">
          <a:xfrm>
            <a:off x="357188" y="285750"/>
            <a:ext cx="8429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20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uk-UA" altLang="en-US" sz="3600" b="1">
                <a:solidFill>
                  <a:srgbClr val="FF0000"/>
                </a:solidFill>
                <a:latin typeface="Times New Roman" panose="02020603050405020304" pitchFamily="18" charset="0"/>
                <a:cs typeface="Times New Roman" panose="02020603050405020304" pitchFamily="18" charset="0"/>
              </a:rPr>
              <a:t>Моніторинг навколишнього середовища</a:t>
            </a:r>
            <a:endParaRPr lang="ru-RU" altLang="en-US" sz="3600" b="1">
              <a:solidFill>
                <a:srgbClr val="FF0000"/>
              </a:solidFill>
              <a:latin typeface="Times New Roman" panose="02020603050405020304" pitchFamily="18" charset="0"/>
              <a:cs typeface="Times New Roman" panose="02020603050405020304" pitchFamily="18" charset="0"/>
            </a:endParaRPr>
          </a:p>
        </p:txBody>
      </p:sp>
      <p:pic>
        <p:nvPicPr>
          <p:cNvPr id="27652" name="Picture 2" descr="http://coolreferat.com/ref-1000_418875484-28672.cool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00375"/>
            <a:ext cx="9136063"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4" descr="imag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3000" y="-1143000"/>
            <a:ext cx="6858000" cy="9144000"/>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8675" name="Рисунок 2" descr="imag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3000" y="-1143000"/>
            <a:ext cx="6858000" cy="9144000"/>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500166" y="1714488"/>
            <a:ext cx="6429388" cy="1800200"/>
          </a:xfrm>
          <a:prstGeom prst="rect">
            <a:avLst/>
          </a:prstGeom>
        </p:spPr>
        <p:txBody>
          <a:bodyPr>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ru-RU" sz="4800" b="1" dirty="0">
                <a:ln w="11430">
                  <a:solidFill>
                    <a:srgbClr val="00CC00"/>
                  </a:solidFill>
                </a:ln>
                <a:solidFill>
                  <a:schemeClr val="accent5">
                    <a:lumMod val="50000"/>
                  </a:schemeClr>
                </a:solidFill>
                <a:effectLst>
                  <a:outerShdw blurRad="50800" dist="39000" dir="5460000" algn="tl">
                    <a:srgbClr val="000000">
                      <a:alpha val="38000"/>
                    </a:srgbClr>
                  </a:outerShdw>
                </a:effectLst>
                <a:latin typeface="+mn-lt"/>
              </a:rPr>
              <a:t>Природоохоронне законодавство України</a:t>
            </a:r>
            <a:r>
              <a:rPr lang="ru-RU" sz="4800" b="1" dirty="0">
                <a:ln w="11430">
                  <a:solidFill>
                    <a:srgbClr val="00CC00"/>
                  </a:solidFill>
                </a:ln>
                <a:solidFill>
                  <a:srgbClr val="00CC00"/>
                </a:solidFill>
                <a:effectLst>
                  <a:outerShdw blurRad="50800" dist="39000" dir="5460000" algn="tl">
                    <a:srgbClr val="000000">
                      <a:alpha val="38000"/>
                    </a:srgbClr>
                  </a:outerShdw>
                </a:effectLst>
                <a:latin typeface="+mn-lt"/>
              </a:rPr>
              <a:t> </a:t>
            </a:r>
            <a:endParaRPr lang="ru-RU" sz="4800" b="1" dirty="0">
              <a:ln w="11430">
                <a:solidFill>
                  <a:srgbClr val="00CC00"/>
                </a:solidFill>
              </a:ln>
              <a:solidFill>
                <a:srgbClr val="00CC00"/>
              </a:solidFill>
              <a:effectLst>
                <a:outerShdw blurRad="50800" dist="39000" dir="5460000" algn="tl">
                  <a:srgbClr val="000000">
                    <a:alpha val="38000"/>
                  </a:srgbClr>
                </a:outerShdw>
              </a:effectLst>
              <a:latin typeface="+mn-lt"/>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C:\Users\Папиш\Desktop\Безымянны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Прямоугольник 3"/>
          <p:cNvSpPr>
            <a:spLocks noChangeArrowheads="1"/>
          </p:cNvSpPr>
          <p:nvPr/>
        </p:nvSpPr>
        <p:spPr bwMode="auto">
          <a:xfrm>
            <a:off x="357188" y="285750"/>
            <a:ext cx="8429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20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uk-UA" altLang="en-US" sz="3600" b="1">
                <a:solidFill>
                  <a:srgbClr val="FF0000"/>
                </a:solidFill>
                <a:latin typeface="Times New Roman" panose="02020603050405020304" pitchFamily="18" charset="0"/>
                <a:cs typeface="Times New Roman" panose="02020603050405020304" pitchFamily="18" charset="0"/>
              </a:rPr>
              <a:t>Моніторинг навколишнього середовища</a:t>
            </a:r>
            <a:endParaRPr lang="ru-RU" altLang="en-US" sz="3600" b="1">
              <a:solidFill>
                <a:srgbClr val="FF0000"/>
              </a:solidFill>
              <a:latin typeface="Times New Roman" panose="02020603050405020304" pitchFamily="18" charset="0"/>
              <a:cs typeface="Times New Roman" panose="02020603050405020304" pitchFamily="18" charset="0"/>
            </a:endParaRPr>
          </a:p>
        </p:txBody>
      </p:sp>
      <p:pic>
        <p:nvPicPr>
          <p:cNvPr id="29700" name="Picture 2" descr="http://coolreferat.com/ref-1000_418875484-28672.cool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00375"/>
            <a:ext cx="9136063"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http://svitppt.com.ua/images/33/32065/770/img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5" descr="imag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3000" y="-1143000"/>
            <a:ext cx="6858000" cy="9144000"/>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23" name="Рисунок 4" descr="imag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3000" y="-1143000"/>
            <a:ext cx="6858000" cy="9144000"/>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28662" y="764704"/>
            <a:ext cx="7429552" cy="2246769"/>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eaLnBrk="1" fontAlgn="auto" hangingPunct="1">
              <a:spcBef>
                <a:spcPts val="0"/>
              </a:spcBef>
              <a:spcAft>
                <a:spcPts val="0"/>
              </a:spcAft>
              <a:defRPr/>
            </a:pPr>
            <a:r>
              <a:rPr lang="ru-RU" sz="2000" b="1" dirty="0">
                <a:ln w="11430">
                  <a:solidFill>
                    <a:srgbClr val="00CC00"/>
                  </a:solidFill>
                </a:ln>
                <a:solidFill>
                  <a:schemeClr val="accent5">
                    <a:lumMod val="50000"/>
                  </a:schemeClr>
                </a:solidFill>
                <a:latin typeface="+mn-lt"/>
              </a:rPr>
              <a:t>ЗАКОНИ ПРО ОХОРОНУ ПРИРОДИ</a:t>
            </a:r>
            <a:r>
              <a:rPr lang="ru-RU" sz="2000" dirty="0">
                <a:ln w="11430">
                  <a:solidFill>
                    <a:srgbClr val="00CC00"/>
                  </a:solidFill>
                </a:ln>
                <a:solidFill>
                  <a:schemeClr val="accent5">
                    <a:lumMod val="50000"/>
                  </a:schemeClr>
                </a:solidFill>
                <a:latin typeface="+mn-lt"/>
              </a:rPr>
              <a:t> </a:t>
            </a:r>
            <a:r>
              <a:rPr lang="ru-RU" sz="2000" dirty="0">
                <a:ln>
                  <a:solidFill>
                    <a:schemeClr val="tx1"/>
                  </a:solidFill>
                </a:ln>
                <a:latin typeface="Times New Roman" pitchFamily="18" charset="0"/>
                <a:cs typeface="Times New Roman" pitchFamily="18" charset="0"/>
              </a:rPr>
              <a:t>– найвищі законодавчі акти (держ. і міжнар.), що становлять правову основу охорони природи й відображають комплексний підхід до правового регулювання відносин у сфері взаємодії суспільства з довкіллям. Містять обов'язкові для всіх громадян вимоги, спрямовані на забезпечення норм, умов функціонування екосистем та експлуатацію природних ресурсів.</a:t>
            </a:r>
            <a:endParaRPr lang="ru-RU" sz="2000" dirty="0">
              <a:ln>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30725" name="Рисунок 3" descr="teach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708275"/>
            <a:ext cx="3322638"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188" y="1773238"/>
            <a:ext cx="8064500" cy="304641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eaLnBrk="1" fontAlgn="auto" hangingPunct="1">
              <a:spcBef>
                <a:spcPts val="0"/>
              </a:spcBef>
              <a:spcAft>
                <a:spcPts val="0"/>
              </a:spcAft>
              <a:defRPr/>
            </a:pPr>
            <a:r>
              <a:rPr lang="ru-RU" sz="2400" b="1" dirty="0">
                <a:solidFill>
                  <a:srgbClr val="FF0000"/>
                </a:solidFill>
              </a:rPr>
              <a:t>Закон "Про Червону книгу України" </a:t>
            </a:r>
            <a:r>
              <a:rPr lang="ru-RU" sz="2400" dirty="0">
                <a:solidFill>
                  <a:srgbClr val="FF0000"/>
                </a:solidFill>
              </a:rPr>
              <a:t>- основний державний документ, де містяться відомості про стан видів тварин та рослин України, що перебувають під загрозою зникнення та заходи щодо їх збереження. Цей закон встановлює критерії за якими тварини та рослини можуть бути занесені до цього документа - зниклі, зникаючі, вразливі, рідкісні, невизначені, недостатньо вивчені, релікти, ендеміки та відновлені види.</a:t>
            </a:r>
            <a:endParaRPr lang="ru-RU" sz="2400" dirty="0">
              <a:solidFill>
                <a:srgbClr val="FF0000"/>
              </a:solidFill>
            </a:endParaRPr>
          </a:p>
        </p:txBody>
      </p:sp>
      <p:pic>
        <p:nvPicPr>
          <p:cNvPr id="31747" name="Рисунок 3" descr="imag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27919" y="-1243806"/>
            <a:ext cx="6707187" cy="932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descr="3789577.jpg"/>
          <p:cNvPicPr>
            <a:picLocks noChangeAspect="1"/>
          </p:cNvPicPr>
          <p:nvPr/>
        </p:nvPicPr>
        <p:blipFill>
          <a:blip r:embed="rId3"/>
          <a:stretch>
            <a:fillRect/>
          </a:stretch>
        </p:blipFill>
        <p:spPr>
          <a:xfrm>
            <a:off x="7000875" y="4429125"/>
            <a:ext cx="1584325" cy="21574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dik-library.narod.ru/park.images/18.jpg"/>
          <p:cNvPicPr>
            <a:picLocks noChangeAspect="1" noChangeArrowheads="1"/>
          </p:cNvPicPr>
          <p:nvPr/>
        </p:nvPicPr>
        <p:blipFill>
          <a:blip r:embed="rId2">
            <a:extLst>
              <a:ext uri="{28A0092B-C50C-407E-A947-70E740481C1C}">
                <a14:useLocalDpi xmlns:a14="http://schemas.microsoft.com/office/drawing/2010/main" val="0"/>
              </a:ext>
            </a:extLst>
          </a:blip>
          <a:srcRect t="13268" r="4550" b="7120"/>
          <a:stretch>
            <a:fillRect/>
          </a:stretch>
        </p:blipFill>
        <p:spPr bwMode="auto">
          <a:xfrm>
            <a:off x="5199063" y="3068638"/>
            <a:ext cx="3765550"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6" descr="http://news.city.zt.ua/uploads/posts/2011-03/1300305996_prolisok.jpg"/>
          <p:cNvPicPr>
            <a:picLocks noChangeAspect="1" noChangeArrowheads="1"/>
          </p:cNvPicPr>
          <p:nvPr/>
        </p:nvPicPr>
        <p:blipFill>
          <a:blip r:embed="rId3">
            <a:extLst>
              <a:ext uri="{28A0092B-C50C-407E-A947-70E740481C1C}">
                <a14:useLocalDpi xmlns:a14="http://schemas.microsoft.com/office/drawing/2010/main" val="0"/>
              </a:ext>
            </a:extLst>
          </a:blip>
          <a:srcRect t="14680" r="8336" b="8501"/>
          <a:stretch>
            <a:fillRect/>
          </a:stretch>
        </p:blipFill>
        <p:spPr bwMode="auto">
          <a:xfrm>
            <a:off x="4356100" y="188913"/>
            <a:ext cx="4538663"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0" descr="http://khmschool8.files.wordpress.com/2011/03/zozulini1.jpg?w=280&amp;h=1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141663"/>
            <a:ext cx="4932362"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2" descr="http://www.infoportal.pp.ua/_nw/5/96202651.jpg"/>
          <p:cNvPicPr>
            <a:picLocks noChangeAspect="1" noChangeArrowheads="1"/>
          </p:cNvPicPr>
          <p:nvPr/>
        </p:nvPicPr>
        <p:blipFill>
          <a:blip r:embed="rId5">
            <a:extLst>
              <a:ext uri="{28A0092B-C50C-407E-A947-70E740481C1C}">
                <a14:useLocalDpi xmlns:a14="http://schemas.microsoft.com/office/drawing/2010/main" val="0"/>
              </a:ext>
            </a:extLst>
          </a:blip>
          <a:srcRect l="15587" t="14555" r="11153" b="5501"/>
          <a:stretch>
            <a:fillRect/>
          </a:stretch>
        </p:blipFill>
        <p:spPr bwMode="auto">
          <a:xfrm>
            <a:off x="250825" y="188913"/>
            <a:ext cx="397668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1"/>
          <p:cNvSpPr>
            <a:spLocks noChangeArrowheads="1"/>
          </p:cNvSpPr>
          <p:nvPr/>
        </p:nvSpPr>
        <p:spPr bwMode="auto">
          <a:xfrm>
            <a:off x="500063" y="428625"/>
            <a:ext cx="80724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altLang="en-US" sz="2000" b="1" i="1"/>
              <a:t>За видами </a:t>
            </a:r>
            <a:r>
              <a:rPr lang="ru-RU" altLang="en-US" sz="2000" b="1" i="1">
                <a:solidFill>
                  <a:srgbClr val="0070C0"/>
                </a:solidFill>
              </a:rPr>
              <a:t>забруднення</a:t>
            </a:r>
            <a:r>
              <a:rPr lang="ru-RU" altLang="en-US" sz="2000" b="1" i="1"/>
              <a:t> поділяються на такі види:</a:t>
            </a:r>
          </a:p>
          <a:p>
            <a:pPr eaLnBrk="1" hangingPunct="1"/>
            <a:r>
              <a:rPr lang="ru-RU" altLang="en-US" sz="2000"/>
              <a:t>1. </a:t>
            </a:r>
            <a:r>
              <a:rPr lang="ru-RU" altLang="en-US" sz="2000" i="1"/>
              <a:t>Механічні — </a:t>
            </a:r>
            <a:r>
              <a:rPr lang="ru-RU" altLang="en-US" sz="2000"/>
              <a:t>це забруднення навколишнього середовища механічними відходами без хіміко-фізичних наслідків.</a:t>
            </a:r>
          </a:p>
          <a:p>
            <a:pPr eaLnBrk="1" hangingPunct="1"/>
            <a:r>
              <a:rPr lang="ru-RU" altLang="en-US" sz="2000"/>
              <a:t>2. </a:t>
            </a:r>
            <a:r>
              <a:rPr lang="ru-RU" altLang="en-US" sz="2000" i="1"/>
              <a:t>Хімічні — </a:t>
            </a:r>
            <a:r>
              <a:rPr lang="ru-RU" altLang="en-US" sz="2000"/>
              <a:t>це зміна хімічних властивостей середовища, що спричиняє негативний вплив на екосистеми й техногенні системи.</a:t>
            </a:r>
          </a:p>
          <a:p>
            <a:pPr eaLnBrk="1" hangingPunct="1"/>
            <a:r>
              <a:rPr lang="ru-RU" altLang="en-US" sz="2000"/>
              <a:t>3. </a:t>
            </a:r>
            <a:r>
              <a:rPr lang="ru-RU" altLang="en-US" sz="2000" i="1"/>
              <a:t>Фізичні — </a:t>
            </a:r>
            <a:r>
              <a:rPr lang="ru-RU" altLang="en-US" sz="2000"/>
              <a:t>це зміна фізичних параметрів навколишнього середовища, що призводить до негативних наслідків.</a:t>
            </a:r>
          </a:p>
          <a:p>
            <a:pPr eaLnBrk="1" hangingPunct="1"/>
            <a:r>
              <a:rPr lang="ru-RU" altLang="en-US" sz="2000"/>
              <a:t>4. </a:t>
            </a:r>
            <a:r>
              <a:rPr lang="ru-RU" altLang="en-US" sz="2000" i="1"/>
              <a:t>Біологічні — </a:t>
            </a:r>
            <a:r>
              <a:rPr lang="ru-RU" altLang="en-US" sz="2000"/>
              <a:t>це проникнення в екосистеми чи техногенні системи живих істот, ворожих певним співтовариствам.</a:t>
            </a:r>
          </a:p>
        </p:txBody>
      </p:sp>
      <p:pic>
        <p:nvPicPr>
          <p:cNvPr id="49154" name="Picture 2" descr="http://ukranews.com/uploads/news/2010/01/31/4d0a470095d149bbcd3d82d24db62cfb00b928a0.jpg"/>
          <p:cNvPicPr>
            <a:picLocks noChangeAspect="1" noChangeArrowheads="1"/>
          </p:cNvPicPr>
          <p:nvPr/>
        </p:nvPicPr>
        <p:blipFill>
          <a:blip r:embed="rId2"/>
          <a:srcRect/>
          <a:stretch>
            <a:fillRect/>
          </a:stretch>
        </p:blipFill>
        <p:spPr bwMode="auto">
          <a:xfrm>
            <a:off x="4572000" y="3357563"/>
            <a:ext cx="38100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9156" name="Picture 4" descr="http://jkg-portal.com.ua/upload/images/62jpg13022013214754_w300.jpg"/>
          <p:cNvPicPr>
            <a:picLocks noChangeAspect="1" noChangeArrowheads="1"/>
          </p:cNvPicPr>
          <p:nvPr/>
        </p:nvPicPr>
        <p:blipFill>
          <a:blip r:embed="rId3"/>
          <a:srcRect/>
          <a:stretch>
            <a:fillRect/>
          </a:stretch>
        </p:blipFill>
        <p:spPr bwMode="auto">
          <a:xfrm>
            <a:off x="500063" y="3357563"/>
            <a:ext cx="3895725" cy="2928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5" name="Picture 8" descr="C:\Users\Папиш\Desktop\Безымянный.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vkurse.ua/i/2008-02/popolnenie-zhivotnykh.jpg"/>
          <p:cNvPicPr>
            <a:picLocks noChangeAspect="1" noChangeArrowheads="1"/>
          </p:cNvPicPr>
          <p:nvPr/>
        </p:nvPicPr>
        <p:blipFill>
          <a:blip r:embed="rId2">
            <a:extLst>
              <a:ext uri="{28A0092B-C50C-407E-A947-70E740481C1C}">
                <a14:useLocalDpi xmlns:a14="http://schemas.microsoft.com/office/drawing/2010/main" val="0"/>
              </a:ext>
            </a:extLst>
          </a:blip>
          <a:srcRect l="12637" t="8618" r="9981" b="11562"/>
          <a:stretch>
            <a:fillRect/>
          </a:stretch>
        </p:blipFill>
        <p:spPr bwMode="auto">
          <a:xfrm>
            <a:off x="0" y="0"/>
            <a:ext cx="46482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descr="https://encrypted-tbn0.gstatic.com/images?q=tbn:ANd9GcTdQ4rVvcGCZ4GvGWNQmVJ56T8FmHzZQo0D9jf1IS-ivuqFCc6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27438"/>
            <a:ext cx="4308475"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http://os1.i.ua/3/1/1036561_f6ce3eb4.jpg"/>
          <p:cNvPicPr>
            <a:picLocks noChangeAspect="1" noChangeArrowheads="1"/>
          </p:cNvPicPr>
          <p:nvPr/>
        </p:nvPicPr>
        <p:blipFill>
          <a:blip r:embed="rId4">
            <a:extLst>
              <a:ext uri="{28A0092B-C50C-407E-A947-70E740481C1C}">
                <a14:useLocalDpi xmlns:a14="http://schemas.microsoft.com/office/drawing/2010/main" val="0"/>
              </a:ext>
            </a:extLst>
          </a:blip>
          <a:srcRect l="14204" t="18053" r="6883" b="18852"/>
          <a:stretch>
            <a:fillRect/>
          </a:stretch>
        </p:blipFill>
        <p:spPr bwMode="auto">
          <a:xfrm>
            <a:off x="539750" y="3094038"/>
            <a:ext cx="3240088"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descr="http://svit-tvarin.net.ua/uploads/1342684881_sipuha.jpg"/>
          <p:cNvPicPr>
            <a:picLocks noChangeAspect="1" noChangeArrowheads="1"/>
          </p:cNvPicPr>
          <p:nvPr/>
        </p:nvPicPr>
        <p:blipFill>
          <a:blip r:embed="rId5">
            <a:extLst>
              <a:ext uri="{28A0092B-C50C-407E-A947-70E740481C1C}">
                <a14:useLocalDpi xmlns:a14="http://schemas.microsoft.com/office/drawing/2010/main" val="0"/>
              </a:ext>
            </a:extLst>
          </a:blip>
          <a:srcRect l="16667" t="8080" r="7407" b="2841"/>
          <a:stretch>
            <a:fillRect/>
          </a:stretch>
        </p:blipFill>
        <p:spPr bwMode="auto">
          <a:xfrm>
            <a:off x="5651500" y="0"/>
            <a:ext cx="2665413"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1"/>
          <p:cNvSpPr>
            <a:spLocks noChangeArrowheads="1"/>
          </p:cNvSpPr>
          <p:nvPr/>
        </p:nvSpPr>
        <p:spPr bwMode="auto">
          <a:xfrm>
            <a:off x="179388" y="476250"/>
            <a:ext cx="87137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altLang="en-US" sz="2400" b="1" u="sng">
                <a:solidFill>
                  <a:srgbClr val="00B050"/>
                </a:solidFill>
              </a:rPr>
              <a:t>Закон України "Про тваринний світ"</a:t>
            </a:r>
            <a:r>
              <a:rPr lang="ru-RU" altLang="en-US" sz="2000"/>
              <a:t> вимагає здійснення заходів щодо охорони, відтворення і науково обґрунтованого, невиснажливого використання тваринного світу. Він регулює використання тварин у мисливстві, рибальстві (ст.ст. 13-19) і висуває вимоги до користувачів тваринним світом (ст. 26). Згідно з ст. 34 закон вимагає забезпечення недоторканності ділянок, що становлять особливу зооекологічну цінність, здійснювати заходи щодо збереження шляхів міграції тварин, а ст. 42 забороняє добування та використання тварин, які зазнають лиха. Закон забороняє самовільне або з порушенням встановленого порядку переселення, акліматизацію та схрещування, виведення і використання генетично змінених організмів, жорстоке поводження з тваринами (ст. 58).</a:t>
            </a:r>
          </a:p>
        </p:txBody>
      </p:sp>
      <p:pic>
        <p:nvPicPr>
          <p:cNvPr id="34819" name="Picture 4" descr="http://img1.liveinternet.ru/images/attach/c/1/62/884/62884578_1282158999_Tiger_srcwebru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2708275"/>
            <a:ext cx="66675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Рисунок 4" descr="butterfly.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437063"/>
            <a:ext cx="2857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80975" y="-674688"/>
            <a:ext cx="7416800" cy="7270751"/>
          </a:xfrm>
          <a:prstGeom prst="flowChartConnector">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ru-RU" altLang="en-US" sz="2400" b="1">
                <a:solidFill>
                  <a:srgbClr val="FF0000"/>
                </a:solidFill>
                <a:cs typeface="Courier New" panose="02070309020205020404" pitchFamily="49" charset="0"/>
              </a:rPr>
              <a:t>Закон про охорону рослин </a:t>
            </a:r>
            <a:r>
              <a:rPr lang="ru-RU" altLang="en-US" sz="2400">
                <a:cs typeface="Courier New" panose="02070309020205020404" pitchFamily="49" charset="0"/>
              </a:rPr>
              <a:t>регулює правовідносини, пов'язані із захистом </a:t>
            </a:r>
            <a:br>
              <a:rPr lang="ru-RU" altLang="en-US" sz="2400">
                <a:cs typeface="Courier New" panose="02070309020205020404" pitchFamily="49" charset="0"/>
              </a:rPr>
            </a:br>
            <a:r>
              <a:rPr lang="ru-RU" altLang="en-US" sz="2400">
                <a:cs typeface="Courier New" panose="02070309020205020404" pitchFamily="49" charset="0"/>
              </a:rPr>
              <a:t>рослин сільськогосподарського та іншого призначення, багаторічних </a:t>
            </a:r>
            <a:br>
              <a:rPr lang="ru-RU" altLang="en-US" sz="2400">
                <a:cs typeface="Courier New" panose="02070309020205020404" pitchFamily="49" charset="0"/>
              </a:rPr>
            </a:br>
            <a:r>
              <a:rPr lang="ru-RU" altLang="en-US" sz="2400">
                <a:cs typeface="Courier New" panose="02070309020205020404" pitchFamily="49" charset="0"/>
              </a:rPr>
              <a:t>і лісових насаджень, дерев, чагарників, рослинності закритого </a:t>
            </a:r>
            <a:br>
              <a:rPr lang="ru-RU" altLang="en-US" sz="2400">
                <a:cs typeface="Courier New" panose="02070309020205020404" pitchFamily="49" charset="0"/>
              </a:rPr>
            </a:br>
            <a:r>
              <a:rPr lang="ru-RU" altLang="en-US" sz="2400">
                <a:cs typeface="Courier New" panose="02070309020205020404" pitchFamily="49" charset="0"/>
              </a:rPr>
              <a:t>грунту, продукції рослинного походження від шкідників, хвороб та </a:t>
            </a:r>
            <a:br>
              <a:rPr lang="ru-RU" altLang="en-US" sz="2400">
                <a:cs typeface="Courier New" panose="02070309020205020404" pitchFamily="49" charset="0"/>
              </a:rPr>
            </a:br>
            <a:r>
              <a:rPr lang="ru-RU" altLang="en-US" sz="2400">
                <a:cs typeface="Courier New" panose="02070309020205020404" pitchFamily="49" charset="0"/>
              </a:rPr>
              <a:t>бур'янів, визначає права і обов'язки підприємств, установ, </a:t>
            </a:r>
            <a:br>
              <a:rPr lang="ru-RU" altLang="en-US" sz="2400">
                <a:cs typeface="Courier New" panose="02070309020205020404" pitchFamily="49" charset="0"/>
              </a:rPr>
            </a:br>
            <a:r>
              <a:rPr lang="ru-RU" altLang="en-US" sz="2400">
                <a:cs typeface="Courier New" panose="02070309020205020404" pitchFamily="49" charset="0"/>
              </a:rPr>
              <a:t>організацій усіх форм власності та громадян, повноваження органів </a:t>
            </a:r>
            <a:br>
              <a:rPr lang="ru-RU" altLang="en-US" sz="2400">
                <a:cs typeface="Courier New" panose="02070309020205020404" pitchFamily="49" charset="0"/>
              </a:rPr>
            </a:br>
            <a:r>
              <a:rPr lang="ru-RU" altLang="en-US" sz="2400">
                <a:cs typeface="Courier New" panose="02070309020205020404" pitchFamily="49" charset="0"/>
              </a:rPr>
              <a:t>виконавчої влади і посадових осіб у цій сфері. </a:t>
            </a:r>
            <a:endParaRPr lang="ru-RU" altLang="en-US" sz="2400">
              <a:cs typeface="Arial" panose="020B0604020202020204" pitchFamily="34" charset="0"/>
            </a:endParaRPr>
          </a:p>
        </p:txBody>
      </p:sp>
      <p:pic>
        <p:nvPicPr>
          <p:cNvPr id="35843" name="Picture 3" descr="http://galereika.org/_ph/48/2/48962645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2916238"/>
            <a:ext cx="2987675"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Прямоугольник 1"/>
          <p:cNvSpPr>
            <a:spLocks noChangeArrowheads="1"/>
          </p:cNvSpPr>
          <p:nvPr/>
        </p:nvSpPr>
        <p:spPr bwMode="auto">
          <a:xfrm>
            <a:off x="857250" y="2071688"/>
            <a:ext cx="8035925" cy="2246312"/>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ru-RU" altLang="en-US" sz="2000"/>
              <a:t>У природоохоронному законодавстві важливе місце займає Лісовий кодекс, України, бо ліси мають і природоохоронне, і промислове, і оздоровче значення. Кодекс регулює відносини в сфері лісокористування - заготівля деревини, живиці, сіна, деревинних соків і випасання худоби, збирання ягід, плодів, горіхів, лікарських рослин, розміщення пасік, використання лісів у культурно-оздоровчих, рекреаційних, спортивних, туристичних цілях.</a:t>
            </a:r>
          </a:p>
        </p:txBody>
      </p:sp>
      <p:sp>
        <p:nvSpPr>
          <p:cNvPr id="3" name="Прямоугольник 2"/>
          <p:cNvSpPr/>
          <p:nvPr/>
        </p:nvSpPr>
        <p:spPr>
          <a:xfrm>
            <a:off x="1643042" y="571480"/>
            <a:ext cx="6120680" cy="995918"/>
          </a:xfrm>
          <a:prstGeom prst="rect">
            <a:avLst/>
          </a:prstGeom>
        </p:spPr>
        <p:txBody>
          <a:bodyPr wrap="none">
            <a:prstTxWarp prst="textDeflateBottom">
              <a:avLst>
                <a:gd name="adj" fmla="val 66784"/>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ru-RU" sz="4000" b="1" i="1" dirty="0">
                <a:ln w="11430">
                  <a:solidFill>
                    <a:srgbClr val="FF0000"/>
                  </a:solidFill>
                </a:ln>
                <a:solidFill>
                  <a:srgbClr val="FF0000"/>
                </a:solidFill>
                <a:effectLst>
                  <a:outerShdw blurRad="50800" dist="39000" dir="5460000" algn="tl">
                    <a:srgbClr val="000000">
                      <a:alpha val="38000"/>
                    </a:srgbClr>
                  </a:outerShdw>
                </a:effectLst>
                <a:latin typeface="+mn-lt"/>
              </a:rPr>
              <a:t>Лісовий кодекс України</a:t>
            </a:r>
            <a:r>
              <a:rPr lang="ru-RU"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http://image.tsn.ua/media/images2/original/Oct2011/383497947.jpg"/>
          <p:cNvPicPr>
            <a:picLocks noChangeAspect="1" noChangeArrowheads="1"/>
          </p:cNvPicPr>
          <p:nvPr/>
        </p:nvPicPr>
        <p:blipFill>
          <a:blip r:embed="rId2" cstate="print"/>
          <a:srcRect/>
          <a:stretch>
            <a:fillRect/>
          </a:stretch>
        </p:blipFill>
        <p:spPr bwMode="auto">
          <a:xfrm>
            <a:off x="0" y="0"/>
            <a:ext cx="6336704" cy="39604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5608" name="Picture 8" descr="http://pernatidruzi.org.ua/pictures/plyhalis1.jpg"/>
          <p:cNvPicPr>
            <a:picLocks noChangeAspect="1" noChangeArrowheads="1"/>
          </p:cNvPicPr>
          <p:nvPr/>
        </p:nvPicPr>
        <p:blipFill>
          <a:blip r:embed="rId3" cstate="print"/>
          <a:srcRect/>
          <a:stretch>
            <a:fillRect/>
          </a:stretch>
        </p:blipFill>
        <p:spPr bwMode="auto">
          <a:xfrm>
            <a:off x="3786182" y="2879821"/>
            <a:ext cx="5357818" cy="39781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2" descr="imag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49337" y="-1236662"/>
            <a:ext cx="7045325" cy="9144000"/>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915" name="Прямоугольник 1"/>
          <p:cNvSpPr>
            <a:spLocks noChangeArrowheads="1"/>
          </p:cNvSpPr>
          <p:nvPr/>
        </p:nvSpPr>
        <p:spPr bwMode="auto">
          <a:xfrm>
            <a:off x="785813" y="642938"/>
            <a:ext cx="7500937"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ru-RU" altLang="en-US" sz="2000"/>
              <a:t>Важливим є </a:t>
            </a:r>
            <a:r>
              <a:rPr lang="ru-RU" altLang="en-US" sz="2000" b="1" i="1">
                <a:solidFill>
                  <a:srgbClr val="FF0000"/>
                </a:solidFill>
              </a:rPr>
              <a:t>Земельний кодекс України</a:t>
            </a:r>
            <a:r>
              <a:rPr lang="ru-RU" altLang="en-US" sz="2000" i="1"/>
              <a:t>,</a:t>
            </a:r>
            <a:r>
              <a:rPr lang="ru-RU" altLang="en-US" sz="2000"/>
              <a:t> відповідно до якого всі землі за їх призначенням поділені на: сільськогосподарські, населених пунктів, промисловості, транспорту, зв'язку, оборони, природно-заповідного, оздоровчого, рекреаційного та історико-культурного призначення, лісового та водного фондів і землі запасу (ст.2). Виходячи з цієї класифікації, визначається відношення до цих територій. Так, не можуть передаватися в колективну або приватну власність землі загального користування населених пунктів - площі, вулиці, проїзди, набережні, парки, пляжі, міські ліси, сквери, цвинтарі, землі рекреаційного, природоохоронного, лісового і водного фондів, пасовища, сіножаті (ст. 4). Незалежно від форми власності всі повинні піклуватися про збереження якості та функцій земель, здійснювати раціональну організацію експлуатованої території, захищати землі від ерозії, забруднення, повторного засолення, висушування, ущільнення (ст. 84). Особливій охороні підлягають землі природоохоронного, рекреаційно-оздоровчого, історико-культурного призначення (ст.ст. 72-75).</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Прямоугольник 1"/>
          <p:cNvSpPr>
            <a:spLocks noChangeArrowheads="1"/>
          </p:cNvSpPr>
          <p:nvPr/>
        </p:nvSpPr>
        <p:spPr bwMode="auto">
          <a:xfrm>
            <a:off x="357188" y="1714500"/>
            <a:ext cx="532923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ru-RU" altLang="en-US" sz="2000"/>
              <a:t>Проблеми гідросфери, пов'язані із здоров'ям людини у цій сфері природи, відображає </a:t>
            </a:r>
            <a:r>
              <a:rPr lang="ru-RU" altLang="en-US" sz="2000" i="1"/>
              <a:t>Водний кодекс України,</a:t>
            </a:r>
            <a:r>
              <a:rPr lang="ru-RU" altLang="en-US" sz="2000"/>
              <a:t> в якому відбиті проблеми безпеки при користуванні водними об'єктами. Вони відображені у ст. 11 щодо здійснення заходів з використання вод та охорони водних ресурсів. Статті 89 та 90 встановлюють обмеження господарської діяльності в прибережних смугах уздовж річок, берегів морів, лиманів та островів, забороняють зберігання та використання пестицидів, добрив; влаштування таборів для худоби; будівництво гаражів, стоянок автомобілів; обслуговування транспортних засобів і техніки.</a:t>
            </a:r>
          </a:p>
        </p:txBody>
      </p:sp>
      <p:pic>
        <p:nvPicPr>
          <p:cNvPr id="39939" name="Рисунок 2" descr="1328203985_9.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1854200"/>
            <a:ext cx="4348162"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785918" y="285728"/>
            <a:ext cx="5299592"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ru-RU" sz="4000" b="1" i="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Водний кодекс України</a:t>
            </a:r>
            <a:endParaRPr lang="ru-RU" sz="40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Прямоугольник 1"/>
          <p:cNvSpPr>
            <a:spLocks noChangeArrowheads="1"/>
          </p:cNvSpPr>
          <p:nvPr/>
        </p:nvSpPr>
        <p:spPr bwMode="auto">
          <a:xfrm>
            <a:off x="857250" y="1571625"/>
            <a:ext cx="4608513"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uk-UA" altLang="en-US" sz="2000" b="1"/>
              <a:t>Природно-заповідний фонд України</a:t>
            </a:r>
            <a:r>
              <a:rPr lang="ru-RU" altLang="en-US" sz="2000"/>
              <a:t>— ділянки суші і водного простору, природні комплекси та об'єкти, які мають особливу природоохоронну, наукову, естетичну, рекреаційну та іншу цінність і виділені з метою збереження природної різноманітності ландшафтів, генофонду тваринного і рослинного</a:t>
            </a:r>
            <a:r>
              <a:rPr lang="ru-RU" altLang="en-US" sz="2000">
                <a:hlinkClick r:id="rId2" tooltip="Флора"/>
              </a:rPr>
              <a:t> </a:t>
            </a:r>
            <a:r>
              <a:rPr lang="ru-RU" altLang="en-US" sz="2000"/>
              <a:t>світу, підтримання загального екологічного балансу та забезпечення фонового моніторингу навколишнього природного середовища.</a:t>
            </a:r>
            <a:endParaRPr lang="uk-UA" altLang="en-US" sz="2000"/>
          </a:p>
        </p:txBody>
      </p:sp>
      <p:pic>
        <p:nvPicPr>
          <p:cNvPr id="40963" name="Picture 6" descr="http://img-fotki.yandex.ru/get/5404/klochnata.8/0_47cf1_43175ceb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63" y="1214438"/>
            <a:ext cx="3059112"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571604" y="357166"/>
            <a:ext cx="6192688" cy="1200329"/>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uk-UA" sz="3600" b="1" dirty="0">
                <a:ln w="11430">
                  <a:solidFill>
                    <a:srgbClr val="FF0000"/>
                  </a:solidFill>
                </a:ln>
                <a:solidFill>
                  <a:srgbClr val="FF0000"/>
                </a:solidFill>
                <a:effectLst>
                  <a:outerShdw blurRad="50800" dist="39000" dir="5460000" algn="tl">
                    <a:srgbClr val="000000">
                      <a:alpha val="38000"/>
                    </a:srgbClr>
                  </a:outerShdw>
                </a:effectLst>
                <a:latin typeface="+mn-lt"/>
              </a:rPr>
              <a:t>Природно-заповідний фонд України</a:t>
            </a:r>
            <a:endParaRPr lang="uk-UA" sz="3600" b="1" dirty="0">
              <a:ln w="11430">
                <a:solidFill>
                  <a:srgbClr val="FF0000"/>
                </a:solidFill>
              </a:ln>
              <a:solidFill>
                <a:srgbClr val="FF0000"/>
              </a:solidFill>
              <a:effectLst>
                <a:outerShdw blurRad="50800" dist="39000" dir="5460000" algn="tl">
                  <a:srgbClr val="000000">
                    <a:alpha val="38000"/>
                  </a:srgbClr>
                </a:outerShdw>
              </a:effectLst>
              <a:latin typeface="+mn-l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1484313"/>
            <a:ext cx="8316912" cy="317023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eaLnBrk="1" fontAlgn="auto" hangingPunct="1">
              <a:spcBef>
                <a:spcPts val="0"/>
              </a:spcBef>
              <a:spcAft>
                <a:spcPts val="0"/>
              </a:spcAft>
              <a:defRPr/>
            </a:pPr>
            <a:r>
              <a:rPr lang="ru-RU" sz="2000" dirty="0"/>
              <a:t>До природно-заповідного фонду України належать:</a:t>
            </a:r>
          </a:p>
          <a:p>
            <a:pPr algn="just" eaLnBrk="1" fontAlgn="auto" hangingPunct="1">
              <a:spcBef>
                <a:spcPts val="0"/>
              </a:spcBef>
              <a:spcAft>
                <a:spcPts val="0"/>
              </a:spcAft>
              <a:buFontTx/>
              <a:buBlip>
                <a:blip r:embed="rId2"/>
              </a:buBlip>
              <a:defRPr/>
            </a:pPr>
            <a:r>
              <a:rPr lang="ru-RU" sz="2000" i="1" u="sng" dirty="0"/>
              <a:t>природні території та об'єкти</a:t>
            </a:r>
            <a:r>
              <a:rPr lang="ru-RU" sz="2000" dirty="0"/>
              <a:t> — природні заповідники, біосферні</a:t>
            </a:r>
            <a:r>
              <a:rPr lang="ru-RU" sz="2000" dirty="0">
                <a:hlinkClick r:id="rId3" tooltip="Біосферний заповідник"/>
              </a:rPr>
              <a:t> </a:t>
            </a:r>
            <a:r>
              <a:rPr lang="ru-RU" sz="2000" dirty="0"/>
              <a:t>заповідники, національні природні парки, регіональні ландшафтні парки,заказники, пам'ятки природи, заповідні урочища;</a:t>
            </a:r>
          </a:p>
          <a:p>
            <a:pPr algn="just" eaLnBrk="1" fontAlgn="auto" hangingPunct="1">
              <a:spcBef>
                <a:spcPts val="0"/>
              </a:spcBef>
              <a:spcAft>
                <a:spcPts val="0"/>
              </a:spcAft>
              <a:buFontTx/>
              <a:buBlip>
                <a:blip r:embed="rId2"/>
              </a:buBlip>
              <a:defRPr/>
            </a:pPr>
            <a:r>
              <a:rPr lang="ru-RU" sz="2000" i="1" u="sng" dirty="0"/>
              <a:t>штучно створені об'єкти</a:t>
            </a:r>
            <a:r>
              <a:rPr lang="ru-RU" sz="2000" dirty="0"/>
              <a:t> — ботанічні сади, дендрологічні парки, зоологічні парки, парки-пам'ятки садово-паркового мистецтва.</a:t>
            </a:r>
          </a:p>
          <a:p>
            <a:pPr algn="just" eaLnBrk="1" fontAlgn="auto" hangingPunct="1">
              <a:spcBef>
                <a:spcPts val="0"/>
              </a:spcBef>
              <a:spcAft>
                <a:spcPts val="0"/>
              </a:spcAft>
              <a:defRPr/>
            </a:pPr>
            <a:r>
              <a:rPr lang="ru-RU" sz="2000" dirty="0"/>
              <a:t>Заказники, пам'ятки природи, ботанічні сади, дендрологічні парки, зоологічні парки та парки-пам'ятки садово-паркового мистецтва залежно від їх екологічної і наукової, історико-культурної цінності можуть бути загальнодержавного або місцевого значення.</a:t>
            </a:r>
            <a:endParaRPr lang="ru-RU" sz="20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ukrainaincognita.com/sites/default/files/syn2.jpg"/>
          <p:cNvPicPr>
            <a:picLocks noChangeAspect="1" noChangeArrowheads="1"/>
          </p:cNvPicPr>
          <p:nvPr/>
        </p:nvPicPr>
        <p:blipFill>
          <a:blip r:embed="rId2"/>
          <a:srcRect/>
          <a:stretch>
            <a:fillRect/>
          </a:stretch>
        </p:blipFill>
        <p:spPr bwMode="auto">
          <a:xfrm>
            <a:off x="150813" y="404813"/>
            <a:ext cx="8655050" cy="57610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625" y="1285875"/>
            <a:ext cx="8072438" cy="1631950"/>
          </a:xfrm>
          <a:prstGeom prst="rect">
            <a:avLst/>
          </a:prstGeom>
        </p:spPr>
        <p:txBody>
          <a:bodyPr>
            <a:spAutoFit/>
          </a:bodyPr>
          <a:lstStyle/>
          <a:p>
            <a:pPr indent="92075" eaLnBrk="1" fontAlgn="auto" hangingPunct="1">
              <a:spcBef>
                <a:spcPts val="0"/>
              </a:spcBef>
              <a:spcAft>
                <a:spcPts val="0"/>
              </a:spcAft>
              <a:defRPr/>
            </a:pPr>
            <a:r>
              <a:rPr lang="uk-UA" sz="2000" dirty="0">
                <a:latin typeface="+mn-lt"/>
              </a:rPr>
              <a:t>Диспропорції у розміщенні  </a:t>
            </a:r>
            <a:r>
              <a:rPr lang="uk-UA" sz="2000" b="1" i="1" dirty="0">
                <a:latin typeface="+mn-lt"/>
              </a:rPr>
              <a:t>продуктивних сил </a:t>
            </a:r>
            <a:r>
              <a:rPr lang="uk-UA" sz="2000" dirty="0">
                <a:latin typeface="+mn-lt"/>
              </a:rPr>
              <a:t>(</a:t>
            </a:r>
            <a:r>
              <a:rPr lang="uk-UA" sz="2000" i="1" dirty="0">
                <a:latin typeface="+mn-lt"/>
              </a:rPr>
              <a:t>промислових і сільськогосподарських об’єктів</a:t>
            </a:r>
            <a:r>
              <a:rPr lang="uk-UA" sz="2000" dirty="0">
                <a:latin typeface="+mn-lt"/>
              </a:rPr>
              <a:t>) призвели до того, що рівень забруднення природного середовища в різних містах України дуже відрізняється, а в цілому перевищує аналогічні показники розвинутих держав </a:t>
            </a:r>
            <a:r>
              <a:rPr lang="uk-UA" sz="2000" b="1" i="1" dirty="0">
                <a:latin typeface="+mn-lt"/>
              </a:rPr>
              <a:t>у </a:t>
            </a:r>
            <a:r>
              <a:rPr lang="uk-UA" sz="2000" b="1" i="1" dirty="0">
                <a:solidFill>
                  <a:schemeClr val="accent6"/>
                </a:solidFill>
                <a:latin typeface="+mn-lt"/>
              </a:rPr>
              <a:t>4-5 разів</a:t>
            </a:r>
            <a:r>
              <a:rPr lang="uk-UA" sz="2000" dirty="0">
                <a:latin typeface="+mn-lt"/>
              </a:rPr>
              <a:t>. </a:t>
            </a:r>
            <a:endParaRPr lang="ru-RU" sz="2000" dirty="0">
              <a:latin typeface="+mn-lt"/>
            </a:endParaRPr>
          </a:p>
        </p:txBody>
      </p:sp>
      <p:pic>
        <p:nvPicPr>
          <p:cNvPr id="32770" name="Picture 2" descr="http://newodessa.com.ua/_fr/0/7334931.jpg"/>
          <p:cNvPicPr>
            <a:picLocks noChangeAspect="1" noChangeArrowheads="1"/>
          </p:cNvPicPr>
          <p:nvPr/>
        </p:nvPicPr>
        <p:blipFill>
          <a:blip r:embed="rId2"/>
          <a:srcRect/>
          <a:stretch>
            <a:fillRect/>
          </a:stretch>
        </p:blipFill>
        <p:spPr bwMode="auto">
          <a:xfrm>
            <a:off x="5357813" y="2714625"/>
            <a:ext cx="3425825"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772" name="Picture 4" descr="http://val.ua/i/news/300/5994"/>
          <p:cNvPicPr>
            <a:picLocks noChangeAspect="1" noChangeArrowheads="1"/>
          </p:cNvPicPr>
          <p:nvPr/>
        </p:nvPicPr>
        <p:blipFill>
          <a:blip r:embed="rId3"/>
          <a:srcRect/>
          <a:stretch>
            <a:fillRect/>
          </a:stretch>
        </p:blipFill>
        <p:spPr bwMode="auto">
          <a:xfrm>
            <a:off x="2857500" y="3357563"/>
            <a:ext cx="2357438" cy="2357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774" name="Picture 6" descr="http://www.grif.kiev.ua/files/images/11_2011/1321706554.jpg"/>
          <p:cNvPicPr>
            <a:picLocks noChangeAspect="1" noChangeArrowheads="1"/>
          </p:cNvPicPr>
          <p:nvPr/>
        </p:nvPicPr>
        <p:blipFill>
          <a:blip r:embed="rId4"/>
          <a:srcRect/>
          <a:stretch>
            <a:fillRect/>
          </a:stretch>
        </p:blipFill>
        <p:spPr bwMode="auto">
          <a:xfrm>
            <a:off x="357188" y="4071938"/>
            <a:ext cx="2395537" cy="2151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00063" y="357188"/>
            <a:ext cx="8286750" cy="954087"/>
          </a:xfrm>
          <a:prstGeom prst="rect">
            <a:avLst/>
          </a:prstGeom>
          <a:noFill/>
        </p:spPr>
        <p:txBody>
          <a:bodyPr>
            <a:spAutoFit/>
          </a:bodyPr>
          <a:lstStyle/>
          <a:p>
            <a:pPr eaLnBrk="1" fontAlgn="auto" hangingPunct="1">
              <a:spcBef>
                <a:spcPts val="0"/>
              </a:spcBef>
              <a:spcAft>
                <a:spcPts val="0"/>
              </a:spcAft>
              <a:defRPr/>
            </a:pPr>
            <a:r>
              <a:rPr lang="uk-UA" sz="2800" b="1" i="1" dirty="0">
                <a:solidFill>
                  <a:schemeClr val="accent1">
                    <a:lumMod val="50000"/>
                  </a:schemeClr>
                </a:solidFill>
                <a:latin typeface="+mn-lt"/>
              </a:rPr>
              <a:t>Стан забруднення навколишнього середовища в Україні</a:t>
            </a:r>
            <a:endParaRPr lang="ru-RU" sz="2800" b="1" i="1" dirty="0">
              <a:solidFill>
                <a:schemeClr val="accent1">
                  <a:lumMod val="50000"/>
                </a:schemeClr>
              </a:solidFill>
              <a:latin typeface="+mn-lt"/>
            </a:endParaRPr>
          </a:p>
        </p:txBody>
      </p:sp>
      <p:pic>
        <p:nvPicPr>
          <p:cNvPr id="6151" name="Picture 8" descr="C:\Users\Папиш\Desktop\Безымянный.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kidsonly.com.ua/wp-content/uploads/2013/07/%D0%91%D0%BE%D1%82%D1%81%D0%B0%D0%B42.jpg"/>
          <p:cNvPicPr>
            <a:picLocks noChangeAspect="1" noChangeArrowheads="1"/>
          </p:cNvPicPr>
          <p:nvPr/>
        </p:nvPicPr>
        <p:blipFill>
          <a:blip r:embed="rId2"/>
          <a:srcRect/>
          <a:stretch>
            <a:fillRect/>
          </a:stretch>
        </p:blipFill>
        <p:spPr bwMode="auto">
          <a:xfrm>
            <a:off x="349250" y="104775"/>
            <a:ext cx="8348663" cy="62658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klymenko.data-tec.net/other_world/Photo/Ukraine.Uman/IMG_0626.jpg"/>
          <p:cNvPicPr>
            <a:picLocks noChangeAspect="1" noChangeArrowheads="1"/>
          </p:cNvPicPr>
          <p:nvPr/>
        </p:nvPicPr>
        <p:blipFill>
          <a:blip r:embed="rId2"/>
          <a:srcRect t="8408" b="9932"/>
          <a:stretch>
            <a:fillRect/>
          </a:stretch>
        </p:blipFill>
        <p:spPr bwMode="auto">
          <a:xfrm>
            <a:off x="0" y="790575"/>
            <a:ext cx="9144000" cy="56626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narodsevera.ru/dat/pic/image/106-1.jpg"/>
          <p:cNvPicPr>
            <a:picLocks noChangeAspect="1" noChangeArrowheads="1"/>
          </p:cNvPicPr>
          <p:nvPr/>
        </p:nvPicPr>
        <p:blipFill>
          <a:blip r:embed="rId2"/>
          <a:srcRect/>
          <a:stretch>
            <a:fillRect/>
          </a:stretch>
        </p:blipFill>
        <p:spPr bwMode="auto">
          <a:xfrm>
            <a:off x="357188" y="285750"/>
            <a:ext cx="8353425" cy="62642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izan.kiev.ua/reserver/zapov/00_44.jpg"/>
          <p:cNvPicPr>
            <a:picLocks noChangeAspect="1" noChangeArrowheads="1"/>
          </p:cNvPicPr>
          <p:nvPr/>
        </p:nvPicPr>
        <p:blipFill>
          <a:blip r:embed="rId2">
            <a:extLst>
              <a:ext uri="{28A0092B-C50C-407E-A947-70E740481C1C}">
                <a14:useLocalDpi xmlns:a14="http://schemas.microsoft.com/office/drawing/2010/main" val="0"/>
              </a:ext>
            </a:extLst>
          </a:blip>
          <a:srcRect l="3125" r="8594" b="7301"/>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428625" y="428625"/>
            <a:ext cx="8215313" cy="3786188"/>
          </a:xfrm>
          <a:prstGeom prst="rect">
            <a:avLst/>
          </a:prstGeom>
          <a:noFill/>
          <a:ln w="9525">
            <a:noFill/>
            <a:miter lim="800000"/>
            <a:headEnd/>
            <a:tailEnd/>
          </a:ln>
          <a:effectLst/>
        </p:spPr>
        <p:txBody>
          <a:bodyPr anchor="ctr">
            <a:spAutoFit/>
          </a:bodyPr>
          <a:lstStyle>
            <a:lvl1pPr indent="1143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uk-UA" altLang="en-US" sz="2000">
                <a:latin typeface="Times New Roman" panose="02020603050405020304" pitchFamily="18" charset="0"/>
                <a:cs typeface="Times New Roman" panose="02020603050405020304" pitchFamily="18" charset="0"/>
              </a:rPr>
              <a:t>За </a:t>
            </a:r>
            <a:r>
              <a:rPr lang="uk-UA" altLang="en-US" sz="2000" i="1">
                <a:latin typeface="Times New Roman" panose="02020603050405020304" pitchFamily="18" charset="0"/>
                <a:cs typeface="Times New Roman" panose="02020603050405020304" pitchFamily="18" charset="0"/>
              </a:rPr>
              <a:t>ступенем забруднення </a:t>
            </a:r>
            <a:r>
              <a:rPr lang="uk-UA" altLang="en-US" sz="2000">
                <a:latin typeface="Times New Roman" panose="02020603050405020304" pitchFamily="18" charset="0"/>
                <a:cs typeface="Times New Roman" panose="02020603050405020304" pitchFamily="18" charset="0"/>
              </a:rPr>
              <a:t>всю територію України можна умовно розподілити на </a:t>
            </a:r>
            <a:r>
              <a:rPr lang="uk-UA" altLang="en-US" sz="2000" b="1" i="1">
                <a:latin typeface="Times New Roman" panose="02020603050405020304" pitchFamily="18" charset="0"/>
                <a:cs typeface="Times New Roman" panose="02020603050405020304" pitchFamily="18" charset="0"/>
              </a:rPr>
              <a:t>зони</a:t>
            </a:r>
            <a:r>
              <a:rPr lang="uk-UA" altLang="en-US" sz="2000">
                <a:latin typeface="Times New Roman" panose="02020603050405020304" pitchFamily="18" charset="0"/>
                <a:cs typeface="Times New Roman" panose="02020603050405020304" pitchFamily="18" charset="0"/>
              </a:rPr>
              <a:t>: </a:t>
            </a:r>
            <a:endParaRPr lang="ru-RU" altLang="en-US" sz="2000">
              <a:latin typeface="Times New Roman" panose="02020603050405020304" pitchFamily="18" charset="0"/>
              <a:cs typeface="Times New Roman" panose="02020603050405020304" pitchFamily="18" charset="0"/>
            </a:endParaRPr>
          </a:p>
          <a:p>
            <a:pPr algn="just"/>
            <a:r>
              <a:rPr lang="uk-UA" altLang="en-US" sz="2000" i="1">
                <a:latin typeface="Times New Roman" panose="02020603050405020304" pitchFamily="18" charset="0"/>
                <a:cs typeface="Times New Roman" panose="02020603050405020304" pitchFamily="18" charset="0"/>
              </a:rPr>
              <a:t>1 – чисті  </a:t>
            </a:r>
            <a:r>
              <a:rPr lang="uk-UA" altLang="en-US" sz="2000">
                <a:latin typeface="Times New Roman" panose="02020603050405020304" pitchFamily="18" charset="0"/>
                <a:cs typeface="Times New Roman" panose="02020603050405020304" pitchFamily="18" charset="0"/>
              </a:rPr>
              <a:t>(7% загальної земельної площі – заповідники й національні парки);</a:t>
            </a:r>
            <a:endParaRPr lang="ru-RU" altLang="en-US" sz="2000">
              <a:latin typeface="Times New Roman" panose="02020603050405020304" pitchFamily="18" charset="0"/>
              <a:cs typeface="Times New Roman" panose="02020603050405020304" pitchFamily="18" charset="0"/>
            </a:endParaRPr>
          </a:p>
          <a:p>
            <a:pPr algn="just"/>
            <a:r>
              <a:rPr lang="uk-UA" altLang="en-US" sz="2000" i="1">
                <a:latin typeface="Times New Roman" panose="02020603050405020304" pitchFamily="18" charset="0"/>
                <a:cs typeface="Times New Roman" panose="02020603050405020304" pitchFamily="18" charset="0"/>
              </a:rPr>
              <a:t>2 – умовно чисті </a:t>
            </a:r>
            <a:r>
              <a:rPr lang="uk-UA" altLang="en-US" sz="2000">
                <a:latin typeface="Times New Roman" panose="02020603050405020304" pitchFamily="18" charset="0"/>
                <a:cs typeface="Times New Roman" panose="02020603050405020304" pitchFamily="18" charset="0"/>
              </a:rPr>
              <a:t>– 8% від всієї території країни;</a:t>
            </a:r>
            <a:endParaRPr lang="ru-RU" altLang="en-US" sz="2000">
              <a:latin typeface="Times New Roman" panose="02020603050405020304" pitchFamily="18" charset="0"/>
              <a:cs typeface="Times New Roman" panose="02020603050405020304" pitchFamily="18" charset="0"/>
            </a:endParaRPr>
          </a:p>
          <a:p>
            <a:pPr algn="just"/>
            <a:r>
              <a:rPr lang="uk-UA" altLang="en-US" sz="2000" i="1">
                <a:latin typeface="Times New Roman" panose="02020603050405020304" pitchFamily="18" charset="0"/>
                <a:cs typeface="Times New Roman" panose="02020603050405020304" pitchFamily="18" charset="0"/>
              </a:rPr>
              <a:t>3 – малозабруднені </a:t>
            </a:r>
            <a:r>
              <a:rPr lang="uk-UA" altLang="en-US" sz="2000">
                <a:latin typeface="Times New Roman" panose="02020603050405020304" pitchFamily="18" charset="0"/>
                <a:cs typeface="Times New Roman" panose="02020603050405020304" pitchFamily="18" charset="0"/>
              </a:rPr>
              <a:t>– 14%;</a:t>
            </a:r>
            <a:endParaRPr lang="ru-RU" altLang="en-US" sz="2000">
              <a:latin typeface="Times New Roman" panose="02020603050405020304" pitchFamily="18" charset="0"/>
              <a:cs typeface="Times New Roman" panose="02020603050405020304" pitchFamily="18" charset="0"/>
            </a:endParaRPr>
          </a:p>
          <a:p>
            <a:pPr algn="just"/>
            <a:r>
              <a:rPr lang="uk-UA" altLang="en-US" sz="2000" i="1">
                <a:latin typeface="Times New Roman" panose="02020603050405020304" pitchFamily="18" charset="0"/>
                <a:cs typeface="Times New Roman" panose="02020603050405020304" pitchFamily="18" charset="0"/>
              </a:rPr>
              <a:t>4 - забруднені </a:t>
            </a:r>
            <a:r>
              <a:rPr lang="uk-UA" altLang="en-US" sz="2000">
                <a:latin typeface="Times New Roman" panose="02020603050405020304" pitchFamily="18" charset="0"/>
                <a:cs typeface="Times New Roman" panose="02020603050405020304" pitchFamily="18" charset="0"/>
              </a:rPr>
              <a:t>– 40%;</a:t>
            </a:r>
            <a:endParaRPr lang="ru-RU" altLang="en-US" sz="2000">
              <a:latin typeface="Times New Roman" panose="02020603050405020304" pitchFamily="18" charset="0"/>
              <a:cs typeface="Times New Roman" panose="02020603050405020304" pitchFamily="18" charset="0"/>
            </a:endParaRPr>
          </a:p>
          <a:p>
            <a:pPr algn="just"/>
            <a:r>
              <a:rPr lang="uk-UA" altLang="en-US" sz="2000" i="1">
                <a:latin typeface="Times New Roman" panose="02020603050405020304" pitchFamily="18" charset="0"/>
                <a:cs typeface="Times New Roman" panose="02020603050405020304" pitchFamily="18" charset="0"/>
              </a:rPr>
              <a:t>5 – дуже забруднені </a:t>
            </a:r>
            <a:r>
              <a:rPr lang="uk-UA" altLang="en-US" sz="2000">
                <a:latin typeface="Times New Roman" panose="02020603050405020304" pitchFamily="18" charset="0"/>
                <a:cs typeface="Times New Roman" panose="02020603050405020304" pitchFamily="18" charset="0"/>
              </a:rPr>
              <a:t>– 30%;</a:t>
            </a:r>
            <a:endParaRPr lang="ru-RU" altLang="en-US" sz="2000">
              <a:latin typeface="Times New Roman" panose="02020603050405020304" pitchFamily="18" charset="0"/>
              <a:cs typeface="Times New Roman" panose="02020603050405020304" pitchFamily="18" charset="0"/>
            </a:endParaRPr>
          </a:p>
          <a:p>
            <a:pPr algn="just"/>
            <a:r>
              <a:rPr lang="uk-UA" altLang="en-US" sz="2000" i="1">
                <a:latin typeface="Times New Roman" panose="02020603050405020304" pitchFamily="18" charset="0"/>
                <a:cs typeface="Times New Roman" panose="02020603050405020304" pitchFamily="18" charset="0"/>
              </a:rPr>
              <a:t>6 – зони екологічної катастрофи </a:t>
            </a:r>
            <a:r>
              <a:rPr lang="uk-UA" altLang="en-US" sz="2000">
                <a:latin typeface="Times New Roman" panose="02020603050405020304" pitchFamily="18" charset="0"/>
                <a:cs typeface="Times New Roman" panose="02020603050405020304" pitchFamily="18" charset="0"/>
              </a:rPr>
              <a:t>(майже 1% всієї території України). Це насамперед зона відчуження після аварії на </a:t>
            </a:r>
            <a:r>
              <a:rPr lang="uk-UA" altLang="en-US" sz="2000" b="1" i="1">
                <a:solidFill>
                  <a:srgbClr val="7030A0"/>
                </a:solidFill>
                <a:latin typeface="Times New Roman" panose="02020603050405020304" pitchFamily="18" charset="0"/>
                <a:cs typeface="Times New Roman" panose="02020603050405020304" pitchFamily="18" charset="0"/>
              </a:rPr>
              <a:t>ЧАЕС</a:t>
            </a:r>
            <a:r>
              <a:rPr lang="uk-UA" altLang="en-US" sz="2000">
                <a:latin typeface="Times New Roman" panose="02020603050405020304" pitchFamily="18" charset="0"/>
                <a:cs typeface="Times New Roman" panose="02020603050405020304" pitchFamily="18" charset="0"/>
              </a:rPr>
              <a:t> та райони, прилеглі до неї, а також окремі місцевості в </a:t>
            </a:r>
            <a:r>
              <a:rPr lang="uk-UA" altLang="en-US" sz="2000" i="1">
                <a:latin typeface="Times New Roman" panose="02020603050405020304" pitchFamily="18" charset="0"/>
                <a:cs typeface="Times New Roman" panose="02020603050405020304" pitchFamily="18" charset="0"/>
              </a:rPr>
              <a:t>Донецькій, Дніпропетровській, Луганській, Львівській </a:t>
            </a:r>
            <a:r>
              <a:rPr lang="uk-UA" altLang="en-US" sz="2000">
                <a:latin typeface="Times New Roman" panose="02020603050405020304" pitchFamily="18" charset="0"/>
                <a:cs typeface="Times New Roman" panose="02020603050405020304" pitchFamily="18" charset="0"/>
              </a:rPr>
              <a:t>і деяких інших областях.</a:t>
            </a:r>
          </a:p>
        </p:txBody>
      </p:sp>
      <p:pic>
        <p:nvPicPr>
          <p:cNvPr id="45059" name="Picture 3" descr="http://i.obozrevatel.ua/9/1056472/420835.jpg"/>
          <p:cNvPicPr>
            <a:picLocks noChangeAspect="1" noChangeArrowheads="1"/>
          </p:cNvPicPr>
          <p:nvPr/>
        </p:nvPicPr>
        <p:blipFill>
          <a:blip r:embed="rId2"/>
          <a:srcRect/>
          <a:stretch>
            <a:fillRect/>
          </a:stretch>
        </p:blipFill>
        <p:spPr bwMode="auto">
          <a:xfrm>
            <a:off x="4786313" y="4214813"/>
            <a:ext cx="3286125" cy="2190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5061" name="Picture 5" descr="http://chitay.net/userfiles/data/15945.jpg"/>
          <p:cNvPicPr>
            <a:picLocks noChangeAspect="1" noChangeArrowheads="1"/>
          </p:cNvPicPr>
          <p:nvPr/>
        </p:nvPicPr>
        <p:blipFill>
          <a:blip r:embed="rId3"/>
          <a:srcRect/>
          <a:stretch>
            <a:fillRect/>
          </a:stretch>
        </p:blipFill>
        <p:spPr bwMode="auto">
          <a:xfrm>
            <a:off x="857250" y="4214813"/>
            <a:ext cx="2957513" cy="2214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3" name="Picture 8" descr="C:\Users\Папиш\Desktop\Безымянный.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1"/>
          <p:cNvSpPr>
            <a:spLocks noChangeArrowheads="1"/>
          </p:cNvSpPr>
          <p:nvPr/>
        </p:nvSpPr>
        <p:spPr bwMode="auto">
          <a:xfrm>
            <a:off x="428625" y="428625"/>
            <a:ext cx="82153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20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uk-UA" altLang="en-US" sz="2000"/>
              <a:t>Регіони з найбільш </a:t>
            </a:r>
            <a:r>
              <a:rPr lang="uk-UA" altLang="en-US" sz="2000" b="1" i="1"/>
              <a:t>напруженою</a:t>
            </a:r>
            <a:r>
              <a:rPr lang="uk-UA" altLang="en-US" sz="2000"/>
              <a:t> та гостро </a:t>
            </a:r>
            <a:r>
              <a:rPr lang="uk-UA" altLang="en-US" sz="2000" b="1" i="1"/>
              <a:t>кризовою</a:t>
            </a:r>
            <a:r>
              <a:rPr lang="uk-UA" altLang="en-US" sz="2000"/>
              <a:t> </a:t>
            </a:r>
            <a:r>
              <a:rPr lang="uk-UA" altLang="en-US" sz="2000" i="1"/>
              <a:t>екологічною ситуацією </a:t>
            </a:r>
            <a:r>
              <a:rPr lang="uk-UA" altLang="en-US" sz="2000"/>
              <a:t>мають найвищу густоту населення. Такими регіонами є передусім </a:t>
            </a:r>
            <a:r>
              <a:rPr lang="uk-UA" altLang="en-US" sz="2000" i="1"/>
              <a:t>Донбас, Кривбас, Харківська, Запорізька і Дніпропетровська</a:t>
            </a:r>
            <a:r>
              <a:rPr lang="uk-UA" altLang="en-US" sz="2000"/>
              <a:t> промислові агломерації. Нині тут проживає понад четверть усього населення України, яке зазнає значного негативного впливу надмірно забрудненого і отруєного довкілля, особливо повітря, води і ґрунтів.</a:t>
            </a:r>
            <a:endParaRPr lang="ru-RU" altLang="en-US" sz="2000"/>
          </a:p>
        </p:txBody>
      </p:sp>
      <p:pic>
        <p:nvPicPr>
          <p:cNvPr id="46082" name="Picture 2" descr="http://orbk.net/wp-content/uploads/2009/12/Pro_Azov_Ptitc_R.jpg"/>
          <p:cNvPicPr>
            <a:picLocks noChangeAspect="1" noChangeArrowheads="1"/>
          </p:cNvPicPr>
          <p:nvPr/>
        </p:nvPicPr>
        <p:blipFill>
          <a:blip r:embed="rId2"/>
          <a:srcRect/>
          <a:stretch>
            <a:fillRect/>
          </a:stretch>
        </p:blipFill>
        <p:spPr bwMode="auto">
          <a:xfrm>
            <a:off x="4857750" y="2428875"/>
            <a:ext cx="3810000" cy="3190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6084" name="Picture 4" descr="http://xvatit.com/upload/medialibrary/d35/d352a103479d5c2c5a7c33262d215a60.JPG"/>
          <p:cNvPicPr>
            <a:picLocks noChangeAspect="1" noChangeArrowheads="1"/>
          </p:cNvPicPr>
          <p:nvPr/>
        </p:nvPicPr>
        <p:blipFill>
          <a:blip r:embed="rId3"/>
          <a:srcRect/>
          <a:stretch>
            <a:fillRect/>
          </a:stretch>
        </p:blipFill>
        <p:spPr bwMode="auto">
          <a:xfrm>
            <a:off x="428625" y="2928938"/>
            <a:ext cx="4187825" cy="3143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7" name="Picture 8" descr="C:\Users\Папиш\Desktop\Безымянный.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625" y="928688"/>
            <a:ext cx="8286750" cy="2862262"/>
          </a:xfrm>
          <a:prstGeom prst="rect">
            <a:avLst/>
          </a:prstGeom>
        </p:spPr>
        <p:txBody>
          <a:bodyPr>
            <a:spAutoFit/>
          </a:bodyPr>
          <a:lstStyle/>
          <a:p>
            <a:pPr indent="92075" eaLnBrk="1" fontAlgn="auto" hangingPunct="1">
              <a:spcBef>
                <a:spcPts val="0"/>
              </a:spcBef>
              <a:spcAft>
                <a:spcPts val="0"/>
              </a:spcAft>
              <a:defRPr/>
            </a:pPr>
            <a:r>
              <a:rPr lang="uk-UA" sz="2000" dirty="0">
                <a:latin typeface="+mn-lt"/>
              </a:rPr>
              <a:t>За даними </a:t>
            </a:r>
            <a:r>
              <a:rPr lang="uk-UA" sz="2000" i="1" dirty="0">
                <a:latin typeface="+mn-lt"/>
              </a:rPr>
              <a:t>1992-2012 років</a:t>
            </a:r>
            <a:r>
              <a:rPr lang="uk-UA" sz="2000" dirty="0">
                <a:latin typeface="+mn-lt"/>
              </a:rPr>
              <a:t>, дуже високий та високий рівень забруднення атмосферного повітря спостерігався більше ніж у </a:t>
            </a:r>
            <a:r>
              <a:rPr lang="uk-UA" sz="2000" b="1" i="1" dirty="0">
                <a:solidFill>
                  <a:schemeClr val="accent6"/>
                </a:solidFill>
                <a:latin typeface="+mn-lt"/>
              </a:rPr>
              <a:t>20 містах </a:t>
            </a:r>
            <a:r>
              <a:rPr lang="uk-UA" sz="2000" dirty="0">
                <a:latin typeface="+mn-lt"/>
              </a:rPr>
              <a:t>України.</a:t>
            </a:r>
          </a:p>
          <a:p>
            <a:pPr indent="92075" eaLnBrk="1" fontAlgn="auto" hangingPunct="1">
              <a:spcBef>
                <a:spcPts val="0"/>
              </a:spcBef>
              <a:spcAft>
                <a:spcPts val="0"/>
              </a:spcAft>
              <a:defRPr/>
            </a:pPr>
            <a:r>
              <a:rPr lang="uk-UA" sz="2000" dirty="0">
                <a:latin typeface="+mn-lt"/>
              </a:rPr>
              <a:t>Впродовж </a:t>
            </a:r>
            <a:r>
              <a:rPr lang="uk-UA" sz="2000" i="1" dirty="0">
                <a:latin typeface="+mn-lt"/>
              </a:rPr>
              <a:t>20-річного </a:t>
            </a:r>
            <a:r>
              <a:rPr lang="uk-UA" sz="2000" dirty="0">
                <a:latin typeface="+mn-lt"/>
              </a:rPr>
              <a:t>періоду </a:t>
            </a:r>
            <a:r>
              <a:rPr lang="uk-UA" sz="2000" b="1" i="1" dirty="0">
                <a:latin typeface="+mn-lt"/>
              </a:rPr>
              <a:t>найбільш забрудненими </a:t>
            </a:r>
            <a:r>
              <a:rPr lang="uk-UA" sz="2000" dirty="0">
                <a:latin typeface="+mn-lt"/>
              </a:rPr>
              <a:t>є міста, переважно, на сході та центрі України, зокрема, у Донецькій області – </a:t>
            </a:r>
            <a:r>
              <a:rPr lang="uk-UA" sz="2000" i="1" dirty="0">
                <a:latin typeface="+mn-lt"/>
              </a:rPr>
              <a:t>Горлівка, Дзержинськ, Донецьк, Єнакієве, Краматорськ, Макіївка, Маріуполь і Слов’янськ</a:t>
            </a:r>
            <a:r>
              <a:rPr lang="uk-UA" sz="2000" dirty="0">
                <a:latin typeface="+mn-lt"/>
              </a:rPr>
              <a:t>.</a:t>
            </a:r>
          </a:p>
          <a:p>
            <a:pPr indent="92075" eaLnBrk="1" fontAlgn="auto" hangingPunct="1">
              <a:spcBef>
                <a:spcPts val="0"/>
              </a:spcBef>
              <a:spcAft>
                <a:spcPts val="0"/>
              </a:spcAft>
              <a:defRPr/>
            </a:pPr>
            <a:r>
              <a:rPr lang="uk-UA" sz="2000" dirty="0">
                <a:latin typeface="+mn-lt"/>
              </a:rPr>
              <a:t>На початку 90-х років високий рівень забруднення спостерігався в </a:t>
            </a:r>
            <a:r>
              <a:rPr lang="uk-UA" sz="2000" i="1" dirty="0">
                <a:latin typeface="+mn-lt"/>
              </a:rPr>
              <a:t>Луганську</a:t>
            </a:r>
            <a:r>
              <a:rPr lang="uk-UA" sz="2000" dirty="0">
                <a:latin typeface="+mn-lt"/>
              </a:rPr>
              <a:t>, зберігається дотепер у </a:t>
            </a:r>
            <a:r>
              <a:rPr lang="uk-UA" sz="2000" i="1" dirty="0">
                <a:latin typeface="+mn-lt"/>
              </a:rPr>
              <a:t>Лисичанську, Рубіжному і </a:t>
            </a:r>
            <a:r>
              <a:rPr lang="uk-UA" sz="2000" i="1" dirty="0" err="1">
                <a:latin typeface="+mn-lt"/>
              </a:rPr>
              <a:t>Сєвєродонецьку</a:t>
            </a:r>
            <a:r>
              <a:rPr lang="uk-UA" sz="2000" dirty="0">
                <a:latin typeface="+mn-lt"/>
              </a:rPr>
              <a:t>.</a:t>
            </a:r>
          </a:p>
        </p:txBody>
      </p:sp>
      <p:sp>
        <p:nvSpPr>
          <p:cNvPr id="3" name="TextBox 2"/>
          <p:cNvSpPr txBox="1"/>
          <p:nvPr/>
        </p:nvSpPr>
        <p:spPr>
          <a:xfrm>
            <a:off x="500063" y="357188"/>
            <a:ext cx="5419725" cy="523875"/>
          </a:xfrm>
          <a:prstGeom prst="rect">
            <a:avLst/>
          </a:prstGeom>
          <a:noFill/>
        </p:spPr>
        <p:txBody>
          <a:bodyPr wrap="none">
            <a:spAutoFit/>
          </a:bodyPr>
          <a:lstStyle/>
          <a:p>
            <a:pPr eaLnBrk="1" fontAlgn="auto" hangingPunct="1">
              <a:spcBef>
                <a:spcPts val="0"/>
              </a:spcBef>
              <a:spcAft>
                <a:spcPts val="0"/>
              </a:spcAft>
              <a:defRPr/>
            </a:pPr>
            <a:r>
              <a:rPr lang="uk-UA" sz="2800" b="1" i="1" dirty="0">
                <a:solidFill>
                  <a:schemeClr val="accent1">
                    <a:lumMod val="50000"/>
                  </a:schemeClr>
                </a:solidFill>
                <a:latin typeface="+mn-lt"/>
              </a:rPr>
              <a:t>Найзабрудненіші  міста України</a:t>
            </a:r>
            <a:endParaRPr lang="ru-RU" sz="2800" b="1" i="1" dirty="0">
              <a:solidFill>
                <a:schemeClr val="accent1">
                  <a:lumMod val="50000"/>
                </a:schemeClr>
              </a:solidFill>
              <a:latin typeface="+mn-lt"/>
            </a:endParaRPr>
          </a:p>
        </p:txBody>
      </p:sp>
      <p:pic>
        <p:nvPicPr>
          <p:cNvPr id="48130" name="Picture 2" descr="http://ic.pics.livejournal.com/oleg_leusenko/26655385/1352238/600.jpg"/>
          <p:cNvPicPr>
            <a:picLocks noChangeAspect="1" noChangeArrowheads="1"/>
          </p:cNvPicPr>
          <p:nvPr/>
        </p:nvPicPr>
        <p:blipFill>
          <a:blip r:embed="rId2"/>
          <a:srcRect/>
          <a:stretch>
            <a:fillRect/>
          </a:stretch>
        </p:blipFill>
        <p:spPr bwMode="auto">
          <a:xfrm>
            <a:off x="3071813" y="3500438"/>
            <a:ext cx="5143500" cy="2974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21" name="Picture 8" descr="C:\Users\Папиш\Desktop\Безымянный.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428625" y="428625"/>
            <a:ext cx="80724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20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uk-UA" altLang="en-US" sz="2000"/>
              <a:t>У </a:t>
            </a:r>
            <a:r>
              <a:rPr lang="uk-UA" altLang="en-US" sz="2000" i="1"/>
              <a:t>центральному регіоні </a:t>
            </a:r>
            <a:r>
              <a:rPr lang="uk-UA" altLang="en-US" sz="2000"/>
              <a:t>найбільш забруднене повітря в </a:t>
            </a:r>
            <a:r>
              <a:rPr lang="uk-UA" altLang="en-US" sz="2000" i="1"/>
              <a:t>Дніпропетровську</a:t>
            </a:r>
            <a:r>
              <a:rPr lang="uk-UA" altLang="en-US" sz="2000"/>
              <a:t>, </a:t>
            </a:r>
            <a:r>
              <a:rPr lang="uk-UA" altLang="en-US" sz="2000" i="1"/>
              <a:t>Дніпродзержинську і Кривому Розі</a:t>
            </a:r>
            <a:r>
              <a:rPr lang="uk-UA" altLang="en-US" sz="2000"/>
              <a:t>.</a:t>
            </a:r>
          </a:p>
          <a:p>
            <a:pPr eaLnBrk="1" hangingPunct="1"/>
            <a:r>
              <a:rPr lang="uk-UA" altLang="en-US" sz="2000"/>
              <a:t>У </a:t>
            </a:r>
            <a:r>
              <a:rPr lang="uk-UA" altLang="en-US" sz="2000" i="1"/>
              <a:t>Черкасах </a:t>
            </a:r>
            <a:r>
              <a:rPr lang="uk-UA" altLang="en-US" sz="2000"/>
              <a:t>високий рівень забруднення спостерігався до </a:t>
            </a:r>
            <a:r>
              <a:rPr lang="uk-UA" altLang="en-US" sz="2000" b="1" i="1"/>
              <a:t>2008 року</a:t>
            </a:r>
            <a:r>
              <a:rPr lang="uk-UA" altLang="en-US" sz="2000"/>
              <a:t>, згодом він зменшився до підвищеного.</a:t>
            </a:r>
          </a:p>
          <a:p>
            <a:pPr eaLnBrk="1" hangingPunct="1"/>
            <a:r>
              <a:rPr lang="uk-UA" altLang="en-US" sz="2000"/>
              <a:t>В </a:t>
            </a:r>
            <a:r>
              <a:rPr lang="uk-UA" altLang="en-US" sz="2000" i="1"/>
              <a:t>південному регіоні </a:t>
            </a:r>
            <a:r>
              <a:rPr lang="uk-UA" altLang="en-US" sz="2000"/>
              <a:t>протягом всього періоду дуже високий рівень забруднення залишається в </a:t>
            </a:r>
            <a:r>
              <a:rPr lang="uk-UA" altLang="en-US" sz="2000" i="1"/>
              <a:t>Одесі</a:t>
            </a:r>
            <a:r>
              <a:rPr lang="uk-UA" altLang="en-US" sz="2000"/>
              <a:t>, високий – у </a:t>
            </a:r>
            <a:r>
              <a:rPr lang="uk-UA" altLang="en-US" sz="2000" i="1"/>
              <a:t>Красноперекопську та Запоріжжі</a:t>
            </a:r>
            <a:r>
              <a:rPr lang="uk-UA" altLang="en-US" sz="2000"/>
              <a:t>, з </a:t>
            </a:r>
            <a:r>
              <a:rPr lang="uk-UA" altLang="en-US" sz="2000" b="1" i="1"/>
              <a:t>1999 </a:t>
            </a:r>
            <a:r>
              <a:rPr lang="uk-UA" altLang="en-US" sz="2000"/>
              <a:t>року – в </a:t>
            </a:r>
            <a:r>
              <a:rPr lang="uk-UA" altLang="en-US" sz="2000" i="1"/>
              <a:t>Армянську</a:t>
            </a:r>
            <a:r>
              <a:rPr lang="uk-UA" altLang="en-US" sz="2000"/>
              <a:t>.</a:t>
            </a:r>
          </a:p>
        </p:txBody>
      </p:sp>
      <p:pic>
        <p:nvPicPr>
          <p:cNvPr id="51202" name="Picture 2" descr="http://os1.i.ua/3/1/4150340_3069de62.jpg"/>
          <p:cNvPicPr>
            <a:picLocks noChangeAspect="1" noChangeArrowheads="1"/>
          </p:cNvPicPr>
          <p:nvPr/>
        </p:nvPicPr>
        <p:blipFill>
          <a:blip r:embed="rId2"/>
          <a:srcRect/>
          <a:stretch>
            <a:fillRect/>
          </a:stretch>
        </p:blipFill>
        <p:spPr bwMode="auto">
          <a:xfrm>
            <a:off x="1928813" y="2714625"/>
            <a:ext cx="5048250" cy="3754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4" name="Picture 8" descr="C:\Users\Папиш\Desktop\Безымянный.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63" y="357188"/>
            <a:ext cx="4929187" cy="5632450"/>
          </a:xfrm>
          <a:prstGeom prst="rect">
            <a:avLst/>
          </a:prstGeom>
        </p:spPr>
        <p:txBody>
          <a:bodyPr>
            <a:spAutoFit/>
          </a:bodyPr>
          <a:lstStyle/>
          <a:p>
            <a:pPr indent="92075" eaLnBrk="1" fontAlgn="auto" hangingPunct="1">
              <a:spcBef>
                <a:spcPts val="0"/>
              </a:spcBef>
              <a:spcAft>
                <a:spcPts val="0"/>
              </a:spcAft>
              <a:defRPr/>
            </a:pPr>
            <a:r>
              <a:rPr lang="uk-UA" dirty="0">
                <a:latin typeface="+mn-lt"/>
              </a:rPr>
              <a:t>На </a:t>
            </a:r>
            <a:r>
              <a:rPr lang="uk-UA" i="1" dirty="0">
                <a:latin typeface="+mn-lt"/>
              </a:rPr>
              <a:t>заході </a:t>
            </a:r>
            <a:r>
              <a:rPr lang="uk-UA" dirty="0">
                <a:latin typeface="+mn-lt"/>
              </a:rPr>
              <a:t>високий рівень забруднення повітря спостерігається у </a:t>
            </a:r>
            <a:r>
              <a:rPr lang="uk-UA" i="1" dirty="0">
                <a:latin typeface="+mn-lt"/>
              </a:rPr>
              <a:t>Луцьку,</a:t>
            </a:r>
            <a:r>
              <a:rPr lang="uk-UA" dirty="0">
                <a:latin typeface="+mn-lt"/>
              </a:rPr>
              <a:t> в окремі роки – в </a:t>
            </a:r>
            <a:r>
              <a:rPr lang="uk-UA" i="1" dirty="0">
                <a:latin typeface="+mn-lt"/>
              </a:rPr>
              <a:t>Ужгороді</a:t>
            </a:r>
            <a:r>
              <a:rPr lang="uk-UA" dirty="0">
                <a:latin typeface="+mn-lt"/>
              </a:rPr>
              <a:t>.</a:t>
            </a:r>
          </a:p>
          <a:p>
            <a:pPr indent="92075" eaLnBrk="1" fontAlgn="auto" hangingPunct="1">
              <a:spcBef>
                <a:spcPts val="0"/>
              </a:spcBef>
              <a:spcAft>
                <a:spcPts val="0"/>
              </a:spcAft>
              <a:defRPr/>
            </a:pPr>
            <a:r>
              <a:rPr lang="uk-UA" dirty="0">
                <a:latin typeface="+mn-lt"/>
              </a:rPr>
              <a:t>Моніторинг стану забруднення атмосферного повітря на мережі спостережень гідрометеорологічних організацій здійснюється у </a:t>
            </a:r>
            <a:r>
              <a:rPr lang="uk-UA" b="1" i="1" dirty="0">
                <a:latin typeface="+mn-lt"/>
              </a:rPr>
              <a:t>53 містах </a:t>
            </a:r>
            <a:r>
              <a:rPr lang="uk-UA" dirty="0">
                <a:latin typeface="+mn-lt"/>
              </a:rPr>
              <a:t>України (у тому числі, в усіх обласних центрах).</a:t>
            </a:r>
          </a:p>
          <a:p>
            <a:pPr indent="92075" eaLnBrk="1" fontAlgn="auto" hangingPunct="1">
              <a:spcBef>
                <a:spcPts val="0"/>
              </a:spcBef>
              <a:spcAft>
                <a:spcPts val="0"/>
              </a:spcAft>
              <a:defRPr/>
            </a:pPr>
            <a:r>
              <a:rPr lang="ru-RU" dirty="0">
                <a:latin typeface="+mn-lt"/>
              </a:rPr>
              <a:t>Як </a:t>
            </a:r>
            <a:r>
              <a:rPr lang="ru-RU" dirty="0" err="1">
                <a:latin typeface="+mn-lt"/>
              </a:rPr>
              <a:t>пояснюють</a:t>
            </a:r>
            <a:r>
              <a:rPr lang="ru-RU" dirty="0">
                <a:latin typeface="+mn-lt"/>
              </a:rPr>
              <a:t> у </a:t>
            </a:r>
            <a:r>
              <a:rPr lang="ru-RU" b="1" i="1" dirty="0" err="1">
                <a:latin typeface="+mn-lt"/>
              </a:rPr>
              <a:t>Мінприроди</a:t>
            </a:r>
            <a:r>
              <a:rPr lang="ru-RU" dirty="0">
                <a:latin typeface="+mn-lt"/>
              </a:rPr>
              <a:t>, </a:t>
            </a:r>
            <a:r>
              <a:rPr lang="ru-RU" dirty="0" err="1">
                <a:latin typeface="+mn-lt"/>
              </a:rPr>
              <a:t>дуже</a:t>
            </a:r>
            <a:r>
              <a:rPr lang="ru-RU" dirty="0">
                <a:latin typeface="+mn-lt"/>
              </a:rPr>
              <a:t> </a:t>
            </a:r>
            <a:r>
              <a:rPr lang="ru-RU" dirty="0" err="1">
                <a:latin typeface="+mn-lt"/>
              </a:rPr>
              <a:t>високий</a:t>
            </a:r>
            <a:r>
              <a:rPr lang="ru-RU" dirty="0">
                <a:latin typeface="+mn-lt"/>
              </a:rPr>
              <a:t> та </a:t>
            </a:r>
            <a:r>
              <a:rPr lang="ru-RU" dirty="0" err="1">
                <a:latin typeface="+mn-lt"/>
              </a:rPr>
              <a:t>високий</a:t>
            </a:r>
            <a:r>
              <a:rPr lang="ru-RU" dirty="0">
                <a:latin typeface="+mn-lt"/>
              </a:rPr>
              <a:t> </a:t>
            </a:r>
            <a:r>
              <a:rPr lang="ru-RU" dirty="0" err="1">
                <a:latin typeface="+mn-lt"/>
              </a:rPr>
              <a:t>рівень</a:t>
            </a:r>
            <a:r>
              <a:rPr lang="ru-RU" dirty="0">
                <a:latin typeface="+mn-lt"/>
              </a:rPr>
              <a:t> </a:t>
            </a:r>
            <a:r>
              <a:rPr lang="ru-RU" b="1" i="1" dirty="0" err="1">
                <a:solidFill>
                  <a:schemeClr val="accent6"/>
                </a:solidFill>
                <a:latin typeface="+mn-lt"/>
              </a:rPr>
              <a:t>забруднення</a:t>
            </a:r>
            <a:r>
              <a:rPr lang="ru-RU" dirty="0">
                <a:latin typeface="+mn-lt"/>
              </a:rPr>
              <a:t> атмосферного </a:t>
            </a:r>
            <a:r>
              <a:rPr lang="ru-RU" dirty="0" err="1">
                <a:latin typeface="+mn-lt"/>
              </a:rPr>
              <a:t>повітря</a:t>
            </a:r>
            <a:r>
              <a:rPr lang="ru-RU" dirty="0">
                <a:latin typeface="+mn-lt"/>
              </a:rPr>
              <a:t> в </a:t>
            </a:r>
            <a:r>
              <a:rPr lang="ru-RU" dirty="0" err="1">
                <a:latin typeface="+mn-lt"/>
              </a:rPr>
              <a:t>містах</a:t>
            </a:r>
            <a:r>
              <a:rPr lang="ru-RU" dirty="0">
                <a:latin typeface="+mn-lt"/>
              </a:rPr>
              <a:t> </a:t>
            </a:r>
            <a:r>
              <a:rPr lang="ru-RU" dirty="0" err="1">
                <a:latin typeface="+mn-lt"/>
              </a:rPr>
              <a:t>пов’язаний</a:t>
            </a:r>
            <a:r>
              <a:rPr lang="ru-RU" dirty="0">
                <a:latin typeface="+mn-lt"/>
              </a:rPr>
              <a:t> </a:t>
            </a:r>
            <a:r>
              <a:rPr lang="ru-RU" dirty="0" err="1">
                <a:latin typeface="+mn-lt"/>
              </a:rPr>
              <a:t>із</a:t>
            </a:r>
            <a:r>
              <a:rPr lang="ru-RU" dirty="0">
                <a:latin typeface="+mn-lt"/>
              </a:rPr>
              <a:t> </a:t>
            </a:r>
            <a:r>
              <a:rPr lang="ru-RU" dirty="0" err="1">
                <a:latin typeface="+mn-lt"/>
              </a:rPr>
              <a:t>значними</a:t>
            </a:r>
            <a:r>
              <a:rPr lang="ru-RU" dirty="0">
                <a:latin typeface="+mn-lt"/>
              </a:rPr>
              <a:t> </a:t>
            </a:r>
            <a:r>
              <a:rPr lang="ru-RU" dirty="0" err="1">
                <a:latin typeface="+mn-lt"/>
              </a:rPr>
              <a:t>концентраціями</a:t>
            </a:r>
            <a:r>
              <a:rPr lang="ru-RU" dirty="0">
                <a:latin typeface="+mn-lt"/>
              </a:rPr>
              <a:t> </a:t>
            </a:r>
            <a:r>
              <a:rPr lang="ru-RU" i="1" dirty="0" err="1">
                <a:latin typeface="+mn-lt"/>
              </a:rPr>
              <a:t>формальдегіду</a:t>
            </a:r>
            <a:r>
              <a:rPr lang="ru-RU" i="1" dirty="0">
                <a:latin typeface="+mn-lt"/>
              </a:rPr>
              <a:t>, </a:t>
            </a:r>
            <a:r>
              <a:rPr lang="ru-RU" i="1" dirty="0" err="1">
                <a:latin typeface="+mn-lt"/>
              </a:rPr>
              <a:t>діоксиду</a:t>
            </a:r>
            <a:r>
              <a:rPr lang="ru-RU" i="1" dirty="0">
                <a:latin typeface="+mn-lt"/>
              </a:rPr>
              <a:t> азоту, фенолу, </a:t>
            </a:r>
            <a:r>
              <a:rPr lang="ru-RU" i="1" dirty="0" err="1">
                <a:latin typeface="+mn-lt"/>
              </a:rPr>
              <a:t>бенз</a:t>
            </a:r>
            <a:r>
              <a:rPr lang="ru-RU" i="1" dirty="0">
                <a:latin typeface="+mn-lt"/>
              </a:rPr>
              <a:t>(а)</a:t>
            </a:r>
            <a:r>
              <a:rPr lang="ru-RU" i="1" dirty="0" err="1">
                <a:latin typeface="+mn-lt"/>
              </a:rPr>
              <a:t>пірену</a:t>
            </a:r>
            <a:r>
              <a:rPr lang="ru-RU" i="1" dirty="0">
                <a:latin typeface="+mn-lt"/>
              </a:rPr>
              <a:t>, фтористого </a:t>
            </a:r>
            <a:r>
              <a:rPr lang="ru-RU" i="1" dirty="0" err="1">
                <a:latin typeface="+mn-lt"/>
              </a:rPr>
              <a:t>водню</a:t>
            </a:r>
            <a:r>
              <a:rPr lang="ru-RU" i="1" dirty="0">
                <a:latin typeface="+mn-lt"/>
              </a:rPr>
              <a:t>, оксиду </a:t>
            </a:r>
            <a:r>
              <a:rPr lang="ru-RU" i="1" dirty="0" err="1">
                <a:latin typeface="+mn-lt"/>
              </a:rPr>
              <a:t>вуглецю</a:t>
            </a:r>
            <a:r>
              <a:rPr lang="ru-RU" i="1" dirty="0">
                <a:latin typeface="+mn-lt"/>
              </a:rPr>
              <a:t>, </a:t>
            </a:r>
            <a:r>
              <a:rPr lang="ru-RU" i="1" dirty="0" err="1">
                <a:latin typeface="+mn-lt"/>
              </a:rPr>
              <a:t>завислих</a:t>
            </a:r>
            <a:r>
              <a:rPr lang="ru-RU" i="1" dirty="0">
                <a:latin typeface="+mn-lt"/>
              </a:rPr>
              <a:t> </a:t>
            </a:r>
            <a:r>
              <a:rPr lang="ru-RU" i="1" dirty="0" err="1">
                <a:latin typeface="+mn-lt"/>
              </a:rPr>
              <a:t>речовин</a:t>
            </a:r>
            <a:r>
              <a:rPr lang="ru-RU" dirty="0">
                <a:latin typeface="+mn-lt"/>
              </a:rPr>
              <a:t>.</a:t>
            </a:r>
          </a:p>
          <a:p>
            <a:pPr indent="92075" eaLnBrk="1" fontAlgn="auto" hangingPunct="1">
              <a:spcBef>
                <a:spcPts val="0"/>
              </a:spcBef>
              <a:spcAft>
                <a:spcPts val="0"/>
              </a:spcAft>
              <a:defRPr/>
            </a:pPr>
            <a:r>
              <a:rPr lang="ru-RU" dirty="0" err="1">
                <a:latin typeface="+mn-lt"/>
              </a:rPr>
              <a:t>Рівень</a:t>
            </a:r>
            <a:r>
              <a:rPr lang="ru-RU" dirty="0">
                <a:latin typeface="+mn-lt"/>
              </a:rPr>
              <a:t> </a:t>
            </a:r>
            <a:r>
              <a:rPr lang="ru-RU" dirty="0" err="1">
                <a:latin typeface="+mn-lt"/>
              </a:rPr>
              <a:t>забруднення</a:t>
            </a:r>
            <a:r>
              <a:rPr lang="ru-RU" dirty="0">
                <a:latin typeface="+mn-lt"/>
              </a:rPr>
              <a:t> </a:t>
            </a:r>
            <a:r>
              <a:rPr lang="ru-RU" dirty="0" err="1">
                <a:latin typeface="+mn-lt"/>
              </a:rPr>
              <a:t>повітря</a:t>
            </a:r>
            <a:r>
              <a:rPr lang="ru-RU" dirty="0">
                <a:latin typeface="+mn-lt"/>
              </a:rPr>
              <a:t> в </a:t>
            </a:r>
            <a:r>
              <a:rPr lang="ru-RU" dirty="0" err="1">
                <a:latin typeface="+mn-lt"/>
              </a:rPr>
              <a:t>містах</a:t>
            </a:r>
            <a:r>
              <a:rPr lang="ru-RU" dirty="0">
                <a:latin typeface="+mn-lt"/>
              </a:rPr>
              <a:t> </a:t>
            </a:r>
            <a:r>
              <a:rPr lang="ru-RU" dirty="0" err="1">
                <a:latin typeface="+mn-lt"/>
              </a:rPr>
              <a:t>оцінюється</a:t>
            </a:r>
            <a:r>
              <a:rPr lang="ru-RU" dirty="0">
                <a:latin typeface="+mn-lt"/>
              </a:rPr>
              <a:t> за </a:t>
            </a:r>
            <a:r>
              <a:rPr lang="ru-RU" dirty="0" err="1">
                <a:latin typeface="+mn-lt"/>
              </a:rPr>
              <a:t>допомогою</a:t>
            </a:r>
            <a:r>
              <a:rPr lang="ru-RU" dirty="0">
                <a:latin typeface="+mn-lt"/>
              </a:rPr>
              <a:t> </a:t>
            </a:r>
            <a:r>
              <a:rPr lang="ru-RU" i="1" dirty="0" err="1">
                <a:latin typeface="+mn-lt"/>
              </a:rPr>
              <a:t>індексу</a:t>
            </a:r>
            <a:r>
              <a:rPr lang="ru-RU" i="1" dirty="0">
                <a:latin typeface="+mn-lt"/>
              </a:rPr>
              <a:t> </a:t>
            </a:r>
            <a:r>
              <a:rPr lang="ru-RU" i="1" dirty="0" err="1">
                <a:latin typeface="+mn-lt"/>
              </a:rPr>
              <a:t>забруднення</a:t>
            </a:r>
            <a:r>
              <a:rPr lang="ru-RU" i="1" dirty="0">
                <a:latin typeface="+mn-lt"/>
              </a:rPr>
              <a:t> </a:t>
            </a:r>
            <a:r>
              <a:rPr lang="ru-RU" i="1" dirty="0" err="1">
                <a:latin typeface="+mn-lt"/>
              </a:rPr>
              <a:t>атмосфери</a:t>
            </a:r>
            <a:r>
              <a:rPr lang="ru-RU" i="1" dirty="0">
                <a:latin typeface="+mn-lt"/>
              </a:rPr>
              <a:t> (ІЗА)</a:t>
            </a:r>
            <a:r>
              <a:rPr lang="ru-RU" dirty="0">
                <a:latin typeface="+mn-lt"/>
              </a:rPr>
              <a:t>, </a:t>
            </a:r>
            <a:r>
              <a:rPr lang="ru-RU" dirty="0" err="1">
                <a:latin typeface="+mn-lt"/>
              </a:rPr>
              <a:t>який</a:t>
            </a:r>
            <a:r>
              <a:rPr lang="ru-RU" dirty="0">
                <a:latin typeface="+mn-lt"/>
              </a:rPr>
              <a:t> </a:t>
            </a:r>
            <a:r>
              <a:rPr lang="ru-RU" dirty="0" err="1">
                <a:latin typeface="+mn-lt"/>
              </a:rPr>
              <a:t>розраховується</a:t>
            </a:r>
            <a:r>
              <a:rPr lang="ru-RU" dirty="0">
                <a:latin typeface="+mn-lt"/>
              </a:rPr>
              <a:t> за сумою </a:t>
            </a:r>
            <a:r>
              <a:rPr lang="ru-RU" dirty="0" err="1">
                <a:latin typeface="+mn-lt"/>
              </a:rPr>
              <a:t>п’яти</a:t>
            </a:r>
            <a:r>
              <a:rPr lang="ru-RU" dirty="0">
                <a:latin typeface="+mn-lt"/>
              </a:rPr>
              <a:t> </a:t>
            </a:r>
            <a:r>
              <a:rPr lang="ru-RU" dirty="0" err="1">
                <a:latin typeface="+mn-lt"/>
              </a:rPr>
              <a:t>найбільших</a:t>
            </a:r>
            <a:r>
              <a:rPr lang="ru-RU" dirty="0">
                <a:latin typeface="+mn-lt"/>
              </a:rPr>
              <a:t> </a:t>
            </a:r>
            <a:r>
              <a:rPr lang="ru-RU" dirty="0" err="1">
                <a:latin typeface="+mn-lt"/>
              </a:rPr>
              <a:t>значень</a:t>
            </a:r>
            <a:r>
              <a:rPr lang="ru-RU" dirty="0">
                <a:latin typeface="+mn-lt"/>
              </a:rPr>
              <a:t> ІЗА </a:t>
            </a:r>
            <a:r>
              <a:rPr lang="ru-RU" dirty="0" err="1">
                <a:latin typeface="+mn-lt"/>
              </a:rPr>
              <a:t>забруднювальних</a:t>
            </a:r>
            <a:r>
              <a:rPr lang="ru-RU" dirty="0">
                <a:latin typeface="+mn-lt"/>
              </a:rPr>
              <a:t> </a:t>
            </a:r>
            <a:r>
              <a:rPr lang="ru-RU" dirty="0" err="1">
                <a:latin typeface="+mn-lt"/>
              </a:rPr>
              <a:t>домішок</a:t>
            </a:r>
            <a:r>
              <a:rPr lang="ru-RU" dirty="0">
                <a:latin typeface="+mn-lt"/>
              </a:rPr>
              <a:t> </a:t>
            </a:r>
            <a:r>
              <a:rPr lang="ru-RU" dirty="0" err="1">
                <a:latin typeface="+mn-lt"/>
              </a:rPr>
              <a:t>із</a:t>
            </a:r>
            <a:r>
              <a:rPr lang="ru-RU" dirty="0">
                <a:latin typeface="+mn-lt"/>
              </a:rPr>
              <a:t> </a:t>
            </a:r>
            <a:r>
              <a:rPr lang="ru-RU" dirty="0" err="1">
                <a:latin typeface="+mn-lt"/>
              </a:rPr>
              <a:t>середньорічними</a:t>
            </a:r>
            <a:r>
              <a:rPr lang="ru-RU" dirty="0">
                <a:latin typeface="+mn-lt"/>
              </a:rPr>
              <a:t> </a:t>
            </a:r>
            <a:r>
              <a:rPr lang="ru-RU" dirty="0" err="1">
                <a:latin typeface="+mn-lt"/>
              </a:rPr>
              <a:t>концентраціями</a:t>
            </a:r>
            <a:r>
              <a:rPr lang="ru-RU" dirty="0">
                <a:latin typeface="+mn-lt"/>
              </a:rPr>
              <a:t>.</a:t>
            </a:r>
          </a:p>
          <a:p>
            <a:pPr indent="92075" eaLnBrk="1" fontAlgn="auto" hangingPunct="1">
              <a:spcBef>
                <a:spcPts val="0"/>
              </a:spcBef>
              <a:spcAft>
                <a:spcPts val="0"/>
              </a:spcAft>
              <a:defRPr/>
            </a:pPr>
            <a:endParaRPr lang="uk-UA" dirty="0">
              <a:latin typeface="+mn-lt"/>
            </a:endParaRPr>
          </a:p>
        </p:txBody>
      </p:sp>
      <p:sp>
        <p:nvSpPr>
          <p:cNvPr id="11267" name="AutoShape 2" descr="data:image/jpeg;base64,/9j/4AAQSkZJRgABAQAAAQABAAD/2wCEAAkGBhQSERUUExQWFBUWFhgYFxgXFxsdFxgcGBwfGBgYFR4XHCYeGBsmHBwVHy8gIycpLC4tFR8xNTAqNSYrLCoBCQoKDgwOGg8PGiwkHyQsLCwpKiwtLCwsLC8pLCwsKSwsLCwsLCwsLCwsKSksLCwsLCwsLCksLCwsLCwsLCwsLP/AABEIAKcBLQMBIgACEQEDEQH/xAAcAAABBQEBAQAAAAAAAAAAAAAFAQIDBAYHAAj/xABHEAACAQIEAwUFBQUECgEFAAABAhEDIQAEEjEFIkEGE1FhcQcygZGhFCNCUrFiwdHh8DNygpIVFiQ0Q1NUstLxomODwtPi/8QAGQEAAgMBAAAAAAAAAAAAAAAAAQIAAwQF/8QAKhEAAgICAgICAAYDAQEAAAAAAAECEQMhEjEEEyJBIzJRYXGBBZHwsRT/2gAMAwEAAhEDEQA/AMXX7Q1azd3T+7UmNXX5my9f44bR7PVWaQGXfWzOS1oJ5d9hsfEfDXHTtAPw88S/aBIg3EwQDNwAbxMbW9fPCtutI25IKXcrBrcGXUpVLoAvKxABUzGmYC6ugti+1XUuxBJJAA0i/vWiwt/QjC1Myq6iT76qG5ZZggIRTImASLeBxEKjn3WeSQLqBPhcyAbGLiSRvYYolfZnuMHoXumOldQAB1H5iYgeQ388eaktMBbDURsJvEDYeAxasqhmudMMQokMDO0kgbAxfCPXUAUrgsC6sY5dpFztFo8/C+Fu30H2R7EqmKhaIgsQIkrMnmg+Mi3gMU6xDgQxB2jrsREWJ2i3h4Yu5jLsrglg3UzAYSAZIFouR/7xUqOJAhbsd2giADNhsZI89XwwW+wc412OQQIglhtII6HnkeFrbnUPCcWKqafeM229NreEFuUTv6Y8lRkVVVhYFiI1TazMbMkHpJ97yxVpEIxblJuQF6Ttv1uROJbZV7GnZbJg28JgTvfqduo+HXrbyfBe+70i7JTZjYhbCZgbmIE9Z6wDiitRPdNwVESpJEgbXkCI8dx4SN72UyKvR1qdGp00g6pKKASOa5sf/jGLI/uXwmpPf0c/oZxl5TDcs6GPTVpsdxcrtPvqeuL6LSrMrlGNSmqKqa9NkJK/hOrffD+O5MJUqUXDkKzCwHnpIMflP1HhijSoKsGK7erH9x/qMXwnKD+LEy+uWpqyvms+qVnf7Mwdi7c1awLkyQFS8SeuKyLBF+gxqEyyVAVZoJJIp1rCCZAR99vzSdrjArP8I0MBdH6U3sT/AHGnS/wOKPJlPKk39Bw4scfyFfJ11VTMwUK7E3J8B0xPUzqMiLNTlBBinvJJ6sI3+mKZGmQQQQWkR+0cJrH9DFWPzJ4lxSJPxYTdssVqgMRNlCyRBMDeATGHZUSW+H78RI0jY22tv4jCZKtLMAGkEdPU+mK8cnPI5P7HnFRhSB3GOPHLuRoBB2Or59PE4p1O1xFIVNC6WYqLmZ3/AHHBbN8J7xyYe/gY/U4iHBAo2f8Azn9A2N3KFbRlpkHBeO/aNXKAFgC5m8+OKvFanMfQfvwQy+T0SQrX3l5+UsYwC4nWbWw0noBcGZ8PninJT6LceuyF8goja4/rocKuTE7npsD/AAxcPCczFtP9fHDk4PmN5H0xYoyJ7IkVegvSbD8uK1PLg3j5jBFuE1z1A+WIV7PV/wA/6D9BgrHIjywKPElGnbqv64u06jRysVkXiL+V/h8sV+McKq01BYyC6D0nr9MTUAfEfL+eM+W4NUNjamjxyX7THfw638PXFrKUNP4ifXbpJ+gwgpn8w/y//wBYk0wJL7XNtvrip5cktNsdY4x2kS0mu3w/TD6sEYr5ZCxY6gRIiB0geZxK1GB7x+n8MJ0WWVjw2n+UfLCrkkH4QPhiTWo/H9RhhdJ9/wCoxYmw6JScRl4w/wCzjz+Z/jgXxTLiVuw32Y/xwoTSjIWA11L294/XCnIAG7vHXn3JNhv1nfFKvxynpI1HzjSDvPj1FsWaPGVZWI/CBNxuxhZvaTMemOhyicx8idOFqTJaoBLEDUSVm4Ek+gn6dMQVWNOyMxMp4sJBsCGNzqA3kCJNr4gbjiSQxGmSJDCTPTp06i+LB4kqw5VgL6ZUC7TJBm+rm/y/Jbi1oT5FjKUwobvTPMWqMTuYDBjaBEnYD5Ww9INPUoKlYXUdjY8pJmRIm4jz2wObjlNkZiJWQDeN13NoPh/hw/hHEQUWNRLtAU3mwA6DwmB5+GM84rpBUn0wxUrozzflUFqZBj3dGnm2Mje0RilouQsBtcXHuiVLbHmJuPI4izmd+8Ko0stQosXA0zrWWAm+oajPXxBxd4fmNBA0XKkiZLArqAYR5kWNredqpSX5SJWEEoA6yOXVqmbzPrcmL+cDDqSKQIA9f5f1virSzNQoXYKzA7C0iN9rn9+LNDOh1kA+OwmYFvXYR5eeNkUkDosUgskAc3L8J8tv/WOjUcloo0wgBZAL26+9BPjjmlE2k733jboLfDBqjlSBTanUq09TOulSCCVIUbx4gxjRHFKe0tElmwxhwySav7L/AGxymmsH6Oon+8tj9CvywHylDU6jpufhifPZ6o6w9TvArWlYZTB3tfY/LFjgtMQW8bfLf64WUHF8ZKi7nCaUoS5L9UWauSVxDKCPPFDM8MYKUUipTO9KqNSGd4m6/XBljhtNcI4/oRMxp4IAGE92RUfkqkmle4CVRzJuo5pEdMCOI8Mq0zfkB21KCD/dcHS/0Pljd0M1TZqqhlaWkgEHoBf5fTFStlNE92dAMysakM+Km3yjFcoJv5IuWRtVZi1UrvuPKMWcmPeI8fkYEjBWpw+m5eR3JVC5KSyELH4N1O1lMb2wNytMKWXWrgndZjYRuJB8sZo4+M7rQ8pqUaM3xviFVKxFNpHqBpPhuPXFPMcWrGmpVpfUQy6rAdD73p1xr6lIEmQJ9MMq0BG30xsU9VRncd9mNHE64oVCzBX1IFuPdvMaiRMwMK3EKbpQGtTXNWmG0xPvwZgRscaPNUQbW88A2y4WsGCzDIY9CDGA8rWqGUE92bepRt8cMemB9P0xTfOP4kX2hf43w2tmmY2MC3h0EY2+2Bk9M2XmUAL/AHQfpiWnBgx44GVq7HTBiFUdLx1x5M0wAF5E+F7+mJ7YMHpmhna+kDQEfnX9+MzmeG97RqANoI0kNcRJj8N8GuO50mnpIMF1uT4BrRHnihl64FOoJEkLA+N8YpVLOv0NUVKOIhzmR0MFECESdt9Ik3vvJxJlaPLPiT+uF45U1MxQzyrBUjoo8/ERivwrMHRDHmBadpibbYu8mNQ0ivA25dl+gsFvUfoMSOoIM3EGR8MRUXu3r+4YdVrAKZ/Kd/MQPrjlwVzVm+XQCzwpnLUWpggF6m9msFF4OIuCIDVPkpNzPUYnVJy1FCyBlaoWGtbSV09eoGE4bS0VCSy3XSIYEySPDHbnw4ujmxU+S0HGFsD89T1EeWLrPinUaW+A/U44tHW6Fy/AUdxpFwDPMwHLvdjB8/n0OHV+z1NTzKRubuZgnybx+uCdKtT06WKyJjT+Jj46dmCHc9JB3xS43mWQSAA7DSaYUKEYDV3jEagVkGVH5dwMOpbpo57daIqvD6JZi0AuSx5iJJMyBNh6eGHjI0Niwt+38uuLXE+ytOolOaiB6dM02JQQYBNM3PLsSQZHOBNpxQ4h2dyyle7Aa4BUVGDXkiJYTIjyvjQ4wX0Lt7RNXp0kpELzKxAgNaRsbkixj54s0KIRFaNRJB1K4IGmwDAXC6W8DMjfpUzHDVpUKdMg3LMNRDIpk8rBhzDUJ36DBKlw9SyO7aFEKZ1GWBCROq077TbGebj9CNti5bMAakJC6iwbTGzRZpgdJB9Tti1QyxpgsTAAkGJg7RuYBEGPl1wyjmQo1NodAukBZVQ8eOmzTHKeixsuIqWZb7vvGfXURFMKJtIBUncrvFt8US+mCwrSzihnBYDREkgqSpMTDe7J8fD5w/aFaq8OQFjryxeCekf144G5nJsGTumQEAapMEQRLPPvXEmcVc7kqzOX7xQslX7u6c11Ig8oJkFB1EkCcalNiuVmn+3aVBYoREEg7GY2vF5G/TGtyFWEonwrVR/8hjnSZNFouVqK8rSJCdAGWdxI552sZjHSMplgaVHSSx76oSALi8n6gX/aGOt4kvw3b/6mc7zE3JV/20U+02UbLguRqD1J5Ysea3yjEWU7R5aFUv3ZAAh1YCYvzAFd/PBnNZaKqKy2OZUgTIiTMjYSTPxwQzXZDK1S2qkAZ3Uleg8DBxg8zLNTT/Y6XgQhHG1VbYLp1Vf+zdXHirA/ocRZ+mTTZPEQfPxH6j449nPZbQa6O6HoTBj9D9cVf9Rs5T/ss3qA2DyR8n1AYxryf1Rv9cX0ytl6v3xhdIUkeQHdqAoHhPp+uJ8zW8Lk2A6k9BgTnUzmXctVSk+9wQv4VjbyE7dTgH2g7XNT0ppC1HphnBb3FcAqotdmBBJ6AgXk40wyxn90Vzg4K0r/AIH8a7QAE0aTK53qNJuRaF0g8o/ngXQz7rNluZ/Fa0flxRy1UkAijAGqCu51EH4i1sTNXqTAoVT6JOKM8nHJWPaD41zh+IqZS4zkamYJdSyMInSxhh4xqEEbbYqPwZ+7Rb6lmWO5k2/H0wbp1K88uVrn/wC2b4p57OvTaGpOs7BoB9CD1wi8jMvpF7x43orcKoPQDC0sRciSYEdG/qcSJmCX5o95dhHh5nEVbiZj3D8xiFUR8x3POGMXmwOkPYDp5nFuKeXLJ2hZRhBaNXUWTt9f5YZpPgPmf4Yxub4zmKVSogemAjaZZR4Tiu/afMf82l8AP4Y0UJZvWdvAfP8Aljwb0xgl4/mDtXp/If8AjiUcXzbCVqIwmJCjeJ6jAelbItukGe1rnulvH3g2/utjLu9t9vP+OCc1qoitziZAACib3JHliDNhKdwhDbTvBHUQd8Z/ZFz+OzfjyrFi4yRZyGUP9rPLG4Ntx0vPxtbC56i9NkYksrGReFMQYtcAj9cC1zRJGl6guBZyN/LVbBoULAVg76b/AHjzHndjjVk8hKG0zHiklO1RUHEgP+GLbyx6ap6eDL/kGPHiYg/drMEDmJ3JM7XMFReTyC9zi2mTokSKYIIkc388OfJUgjuaQCpBN7+oE3xnXkJulFmt5KVtlAcQEn7tTY2uADclhaZuLExYY8eKKDPdJY33uAwbwtYEeh+c+TahWYrTpa2AmB4ddz5/XElfJ01kGjBG4tInaea0xhvc6/KxFkV9gfNZuWEgDlAgT06mdz5+WLXCM0F1SYkjFatWpRanLeBEGOuxv/6xPw/iS0tQICSQQN7R54MUpyvok/JfDj2a6pTKoaoGpkIqFYkQpt0FrrPU9MU1zqKXYsrF7KhpuRCxqEkW5WsT+QD1ir1mNHWzcysjEAyvvCy9Dt+uIlplKRcrdHS2r8JJsQDzDl6DcNiujmSW7L+f4lTW6oxNQAoQJJZdM2IkQoYH0BGxGHA+6zF1JK8wIuNOl0gCdUSZ8GHXFWvXo1GCXDL7jCJIYXV4IkbxAtpOwJx6vnaiKys+hSQpEzsbDyiRtMRgXaEc2y3n6Y0CCdVNCYFwQREDUYJvMj+eKnfKKdOmDchjUU7CY5hqss2Ujy88VqWeDnl0iAATqhhFzAtKmIn9oWx7hj1KmgHSyGqpKso3BiGaJAgxG18Hg3ordXosf6RUFfeSGMyQSBsPlte/XD6WZJqqrtrph51RLaTE2MAHTiLP5UBy1hdgd4uNQA6dd5m/lhmSTZh7oMyR5QNrwBPh9cLHHbpCS+IZ4sS9SmafMFHMTAKDVLKQYLNZZbrHri1wyHOpkKA3C2BEkLYmQRY3MEYgShBVe9A7yjTaSOU6maI6gkgyRvOClTKBcvNOrT1LPIeUhhaxMy289TI64WOHJOXEPJLZWXLVBQcU6dxG7QSA4CMnqWmN73i86TgvG8ylTUaC0ndyl3YgyuvUBJALFYwB4S1ZaVZ3A91CNLGJ7xDAuY8cWOG8SrVK1MmwDAafFtBuCbxeIOOlhTxriumGeFS+T+ujUcP4yatemCgUtVQk6pjmmBbxJxu6bHWw6W/Qbf11xyrs9WJr5c9TUpz8SMdTonmfyYfVV/njnZsjnLZshjjBVFEztAkz8BJ+Q3wM4vxFFptqapSFpfu2tcAC46m3xwVOAfbOiGyVUHY6f+4Ypi1aQwKPHqLb5yp5/dC/n7mFTi+W652r/l/f3eOfDg9Mzygz4z/HEVThdNYECfMWxoUpINI6E3GcqD/v1f4C3/ZhjdoMnN85mT/iIH0XGFHB6R/4afLC0+C0+tJP8uHUpApG8Pa3JKP7bMMPEuR+8YOUO5rU6SCkHovSX+0uQrDkEEGZuCZt545NV4NR1Ad2g1Aj3Re22Om8BcFaSbxRoAfCYxdHa2K9HFva/wBjKeQzVL7PqFOujNoLkhSpAIUm8cw9MY/K95NndfQm378dl9teRFQ5Mn/qGWd4BW4HgJVTHjjP9ieyFOrTerWTUrOyoNREaSdRsb3IX/CcVyU2+MPsMsmPFDnkMPmsgoo6nLNNUFzJLHkYzPrGM3Vp2JG2w+dvpj6Cf2f5Z+U02KTOmTGxG++xOB+Z9m/DRUCMqqzRCGoQ3lAmca8cHHH8nswS86E5/FM47wD8QhTsbkD6nB3s5R1Zck/89vhyrb646Zl/ZZkjIFKwMTJ+Mk/1bBjK+zrKpTCIrKASY1SJPrhs2LnicV2xI/5DHGduzl9bKSsbYznH8oyANLHodXxg7xjuT9issLMGJ6QT+mMf7TOyNClkzVVWBSogLXtqDC4YgX5fna+Od4/h5ML5Sao1P/IYvIfGKdnPezmYKEEqt23O+0R+p+BwU4tUGoGRSLTtqIki1rzIxBwdaSoi1Kbkw0ldDCG8tUqQYw3jDQ1PTqZemqNRsd4JGNWXLH4pP7L/ABcTll2tMu1czQJMFlJUie7NiSpJE+h6fqcUs5UDU8wwYMNLaeWNIJsptv54rnMHwv6X/T+pxNkaYqpVVpTVAkLJE3mJE/PC5Mlr6/8ADqZvGjCDasi9n9XRWquACRSiDtzOowb7RZmoDI0QXUkad4MQSLgRitwHhdLLFyajvqUD+yAiGDf8w+GJOPZlaqwmqZmSsfvOLpZ8fr7RxvVN5LrQHy4q1qyDulSGafuyAs2CliDPSMDOIv3dVkLKdMCVHLteJnFmqKq372oOghvObeGB7ZT8o1DzYTPzxT7IzWi6UJRNNnkZQhAIDaS87k2gdQAL/EDwwP7xgX5mVRrAVbqTJifEAn1xYTibaFas9Ioo2majwToWBt03iQZwPo8U10nBjUFnYQfh8hiSjQkAnn6Qpy4nmQVFBIMKbE2BB5tV7fPFQZ88pIb3tWom5AuIFwGm8+eN1ka/D63c08wV1mkqK5SYaBZ4Kqq3N9rYF5jhtCiqrVVCw1wOhM20hjfcXAFoxY8W/izLddoC5auO7YIAFNyxKyzRAG2xljtG2CjrBowAxBUhIB/EDBJ96bAzgTUrmn3hp9y9NSpKnmnpK/siwPhbFjI8fWtUooAlLmQNK394R3ZT4WPzwIJq7YyjbsM9oB90dwZJgeQvMdAP0jAvL1nNPSHpoOUG0GDsxvzH0GKvE+N1GqVQxXQlVkA2eCWAJ6EQL+Z+UNHtSyrp7qkYNiQ8xexhxPQ/DrOExfGWy6eFyNZU4cP9nAqRpytFdQBgjmBPiAca3hPCldAr1EDbao1Aj8OrziBedhjmB7aOYmjSOlQovUFhMD3/ADN8Op9rjq1dwuqQZFWqLjxvfG95sS3Hszf/AC5m3y6On8T4BUoUKwDqwKjSE3B1gjfy6YDcIqxWQE3FWmfUEb/M4xy9sYV0GXUK6hGAquLAgiIG8gc2/ngh2Y4+KuZooKITmW4qs2xFoIGMzkpSTs0rDOMWmjYdnqo7/Lxf7yl+ox1dTDnzMbdQARP1x810+3NSkwKU1BQ8p1XBU23EdMPz3tUz1SZqMAfBiPL8MdMc2WJuRr4WkfTOBXakf7JWn8o/UY+Zf9dM1Miqw9Gf/wAsbDsZ29rvTq5evW1B9PdhpJJJhlBMmLA/PCrC00xvU2tMPouFZPHClAemBHaHiaUAnuhmaAOpA3I6CPPxxueMyxdugrTIJM+OLSRgPwnNU61EVFFwxSoCLqwNjIsQVg28CMEVpA7AD4D+GGUHVkbVtJj6w5l9DjY8DMGmf2ad/LbGTWkALAfLGmyNUI1GdjRBJ6CGpjrb8WClS2Az3tbM0aJUkaM2G6gnUrj5TjmuV7W5ukNFOu6ICdK2i5kxK+J+uOt+0nId/Qp0qRTvqlRe6Ba7inLvoiZhZ6Y43xPgL5deYqoSNaM33smAGgja/QzfbDYrUrQvkYueJ/sXsx7Qc6tzmqkf4Z/7cUc/Xp1KgzU1WrVCGY1GuCkdVgMsaYEDaMA+IVNrxF8Gmy7LlacjkYjcQQy6yR4xzH6Y1ySfxZixR9eJzXYSTtzngP8AeX9OXr/hw4dvM/8A9S/yX/xxn1wrNhzntbD47e5//qG8uVP/ABwey3F62a4Rm3zNQ1D31FQTHQqdlA2nGABOoAXk332+GNsidxwOszDSTmkBgz0W48tsUZ2uEo/dGzBimqyJatGUOTCtyOy28T5QLjwnFXiFYa0uTv5H9MObjiRdidth/LA3P5tXIIaI8RjjQxzU1Z3seWEXZaVZvBj+v2cXOEVlGq/4hF/L0GM84Y7MDv5HBPhLhEu0G5IxfnjyhRon5kZvig++YXxHzxWq1l8R88VanEl/MPpivU4gLlSGMbWvjDHx2VvKkTlVdtJjfr88V+JcFWk/OGUNBUmmQrWuULCGHpgj2QrUqtdqlay0qRcAgkmoWAUqFuQFv6icFszxmgzQWWFss0yBHkHgjHZ8bw1VuVHO8jyWnqNmaRzqIJTSANR0r/hElfG2JwDZl7siIgItjEGTpuNiPXyxquIez7M0FpKQrd5V7vVqB1OQYLW5VkNc+AHhhK/ZGquoBQWCu5AKyBTgtqWZBE+74Exh3xktA2gBnM3RZAKdM96FhgyJoJWA0SJiZ+eK44vVqsErU1diNKswU3AgK09LAbjbGg4D2TrVaDVKVJnUu6sbTMwBc+YIItzYqcI4eK7mAoANi5CLMxctABDA232wnexaX2V+5qmkxpUqbVEA1Du5DgyKqEWA08pjrB/KMCeHMTW0PQoq0kWpwQwBIggwtwMbvgPAXrvAr0kenVZHdnBFRxflYCGVkgE+IcYMZX2Zgy4q6VB+7AUwF/M5ME2J0gCYgmJssnDjtjxtOq0c54nwdiQ4K1O9UVH+8IYORJ1qBAN5/wAU2xQpZCCDVoMiAFi2slYXeCAQT0geOOk8VThvC6YD6s5XqA6UkaLcpLhbBQRsSScF+ytahn8oJCmD94tgVeNiFtpPSOgEXGM8siX0aYxkzjvEsqlJlOglKiCpTbXupkXtZgQVI6EeeJOEilVqpTKMNU3FS9lJ8PLHfB2Vo1aa0amWAphpUAaYOzBTYgkXt1Aw7MezXJUSGp0UDDYs9UkE2kKnTfDKSe3aA246OM8I4DSzFRVUOq6dRLHceVt7gYM8A4bSXPK2hqeioE962rVaBEHl0nyHrjo+S9mOWBXmKOFB+6ZgY62dm5Z8QT54zPbDglPJZmiuV72rmQveLSbnUlmPNUCjUSSgXwhOmNeP1OPx3+5hc8vctHLs89BKtRHo1gyuwb7wbg3jlxcHCKZqijTo1ndxFPSwbmiZiJjefTHS39nuTzebD11eiDTpq9MwOYCO7DWaw5ZuYUXxp6Hs1oZfVVyhOsoANbTZdgrRK+fjbFUFGb26NspuOPat/RwejwimaopsM1q7zu200UgPJGnU1QCbdYwdodkTSqodbKy/eBWFO6g6ZOmpYSQNW0keOO38b7k5Xu8yhK6UY7jU6wwEqZmR9Mc4y/DqZzJzLQwM6UkglD+FwDtEC46YS4P8v6khlyxVdJ9jeNtUy1IVHMg2OlBySupSx72CGFxE7YztLO0M7UGtmIUQANK6ma6qCah5mggdPE7Y7j/qrlmp8oIV1UxqmQECCZ35QBv1PjjDpwXLPmKCZFKVBcuTq15cMXakwOpnWYhoOrxJOLMU5qWyqUFLRU7OdmA9JkywqI1SrzCsATTNMEQwULAvEyd8Hez/AGXc1GXMygQxYDmJAIKsGNr+GLPH8+9FwFBesQU5GQdNRgOw5ipnl6xbY4q8E453pSjUp16VStT5iyyBoWVcvaRHiPLD5Mtsrx4mreglx3sroUvQ1MFElIlj5oSQD6f+sc44hxivmK6IlPlooEkmLQJPXcxbyjpOC3buvnaNN3SugpK6o0uxKFrgMCBDQQLExIxyXK8YOqpMgkkreN95jphWtFsWztvZHMuHN1dwCy02HuExJQyYny8L2k4z3tc4xlq1VJqVRyqHRKcsGVvdYOy6TcG+4xley/bb7M6NphlJv10veV8twR1DeQxrM97UMhUzFIPQR0fSuYLoGVVEwQCJsSfh8MLdND0+Ls56+UytQhQ2YlupSkAPX7ywAkk+WDnG81TqLTdy+ggBHpUkCPA0XDVJ7wBOab7dInq/DvZVw/vWr0VWpRqINKBy1Pc6tMG6tYxMcuJeJdiMlyUTlYRmLgUwwAYCCSEMzp8ot6Y0JpyuzHPIoYnjcW2cO/2eLNW/yU//ANmCOX7N97S76kuYqpzTop0yy6d+XvZM+U23jGv7V+zCgtammWd6bVQ+lGBemCICgvMoCxi87HwxXy2Tq5OkgqAAKtnpmxO5gjcz8cNkmorlHZRgwPLJqujOcFzmWhRSStWYLqblpggBwamsd5JgQsAGAZvjZ9smo1+GpQRmCMaYpoi8692pqQ4bTrqMA53i1pNznTRoV81TrZpFd1cFrDS63BSooHMP2vekXnYG+FcDp1kNBzmDTTNmpliL1KaKg063AMqpYxGr3hirn7N/Z0ZReOPGjlY4Llif95qDwnL/AL1qYZU4Ll9MjNEtGxy7i/hMkfHHXcx7HKFWo7BqqamJMKAgJjYFZgkmwtM7CMIPYXQBk1q0C88oW17ykgf1OBceirZyTL9nqZWXzSUmvKsjyPUqCMPPZ+l/1tH4q4//ABx3LMexPKVqRbnp1nIcsG5lJA5L2K2PTrjLVPZCgJHfZgQYvTQ/oMB8Q0zm57JDTqGbyumY1EuFkzF9Hk3+U+GID2cuB9rym2/emPT3Mbni3DeH0HdKmbqQ1LumRKQYKFgqSV2dWGqT1J8cAc5wvh1JmRs5mQy9Dl1PSRB1RBsQR0OJoaivw/svUcSlfLkAxNOoxYGLCy/TF4dn6gA1ZqkCRO7C3jjL5IlaVd1JU6KYmYu1QG0eSnA/7W/52+ZxLil0Tdn1DX7rM0zljVZltB003goZVjpTcMAcLR4ylMkV6q0KqLNQVKaKLbshIHeKYkEXhgDBtjm2X4g0ajUTu9ZQ1DN7SNYFxI1QSscpxZy/BaObr01R+8qbqdMoCt/xEdL/AAxS8TjKgufxsL9luNfZstTZqlKlRzBmGj7qHbuyYYEB6ei5FrAxbCcV9oS0arhaJZZHO1L7pieY6QahESfKSu+IKHZ+sK4oMOZp1aUXUwEmRrYAob3kHpBxY4Xw2llKpqtRSVWF7y4Q2mVXUpeZFtvHDepydJbKvauPK9ASjxamWqVamWZXeoavdFWSl+VdQga1jm0bSTJJxHxLtnWrmHflOyiyT5gfvnBjj3BM3mqnfV2VQwUqqhtIXcA+NjJ8cCMn2LqtVWiuappTqnnJU6bXi/4okdMXS8R8eUpCw8inXEg+yU84Ey7LJLghl99fGCbKCJBm21tsdJ7N9hqNLLxRoHLuzKdTVD3pCmRrYXuJ5RA5sV27DZfJwcuwoQOatVq6v8QDMQCfGNjGIaXbPVXaj9oDadTd9TK6QTsQDZgARY77DyzPFJdPRpWRN0kFON8QdFUVcxTWoC3eACQqkfgJOtTdRM+cYCcK7Ss1RjWOs67wfeSCIIMAi5I8YHxI8Vzn2l6WX7upmVILVK8qlKnaDvp12Pn6b4lfsrOVKItF6gAamNRWG2ckiTtEi4JHTDZcay4+CdFfJxds1OSrJo1LBhZA6hdxvcC22Ic/mVcUyinn91gp1A7hWtKiNQJNhsd8ZHL5mq+Wqd0tNXCIhQE8oF2Vw2+zLFpm+L3Y3RpOtao1MZFQ6QjWGlVDXHSY6YTxvHeGFLZXk8jHypySf8lLiHC80+dpAU6jUhq7wqQqkG6kE27wHp5+mNLk8n9nV+9rPpnvGBMjfobRIAlRbfecRVOIJRV6VZ3CayUqF5s11RiTIhpUT+Vb4F5ZEz1VHq94KaalRGcjXpO9QJZ1NyAdwB4Y1KDdhlmikm2UuL5ihmKwo0lapqICBiQKd/8AhxdRfrYRtgnmfZ6tODluWx1BiSCfFSTK+mB/aXMpwxftlGiDoqQ6GVlWsWUkkSJsRI8uuLnDfbDka1LUrMtSJ7phzbTuDBHmDiqUGu/sshkjk3D6Dv2tstkzytWqU1gIolifwrA26b9MZjspmcyO8dcvTpsDzUTyuQSplAPwyW5p3EdMX832wdaQZMsymoNQZjGqbSsCSYi5jpjN8T7W5gU6dY8kVNKo1S7ktpAbQSSJ2MdRY4RWtUN2wtX7KCrVOalxWNQtNUEppZdPdqFYhVUDcdVvvheK9nc3XqL98gFMaFZqZIqo4V2OlSNOk2Bn9MXeI57NGnbLd6jLDDUSwPXUBBB8/LDskKuYy7UglSgdJUNEimYlSATIIsNtjfBubXQdGPyXZOlWzdWlm8zXzA1KzUiGRDV7uNbQxYqE7uCpsQZ2wlX2c8PzBGXIbLVoZqYJWKy/hamw3AsCBBE3F8UXztalmCyOxzCH/aKdiysR4KICQG8uvXGf7ScbNWsy1KKqUZ/s9RajLUpkwTIXlqAkC2kGIg4M267K4RbeyXjvseOTyz1nZmdWCiIKnUQqRF2JYhdMdemKGV4PTpVhTzuW1U2F+5JULadVJgQKkTDAk7EQDjc8F7TVsxl6dDMVgjrI1MDzCeUmbagI3xqcn2LDZd1d2qBhKyRZttSzME+drDwEUrO+jVLBxVsxfYVsxl8x3eWqmrkxTXU4WnINQSEEA820MRBg4JUuz+dSr3lXiLvRq6SGcFWUkQhmwpy0WAgGAZ3wM7P9uqoaogWkjU6h192TFRtmYKbICRsJAvfGs4t2jSusEHQGVtJHM245YIiJBIPXGmcX67a2Zef4nGPX2WMkrvl3oUs0marjVpZuVlDTvvMWuOo6YxGUzL5CqaRuAWmDqpnTAYQwgwSL+K433Z7NvOmllqNJbHU7APH91FJM9JOKfa3h+Wq5hadTLVKpekzI1KpoUFZNQ2Ij8M7zIsbnGfHN4lSVWdHB5Dxtxf5X3+4GqZTK5tkd1WkKgaKlI6TIH4gbdOoxN2H4WKedq0TmDUUUFqIZgoWeJBBi5T6dcZrO9jcy9SpRaq9FDzotRS4Y73qAjmJuPW8G2MtkeyGYzz16hcZTuvu1V9V+6GkrK7QRBNxJPhjVFym3USeblwOCcX/R9MiuB7zKRa8j69MQ5zOLG6spBBMglZETHUb7Y+QGpViB7zaumrVby3nBDhvC61Ms1Wi60+7fSxTkkxF7A3859MK0kc5I+j8h2jVcxUpliypHNErDKCukjfE69oVaqyqFBLQN+YxsbQLDzxmuHdrFy+UoURRd2ejSYkKGUIUA1MfUHfw3xS4tlc69cZ3KnLjLoknuwS4CyWJQiHaD5bYtg1VyRmzLk+KlQZ7W9hctnWVmXRUtJpFVdtQMa9Qg7GOuMvxb2S5VlUPVrr3a6AQaZYqDZSAvNFwIHlglxBnDNnabPWWoKZ7sUpZKnUOZ5VshAgm52sRkuK9sa9RmVm7uJlUlfg34pHw9MZ55HdRNWHHS2RZHsBkXZsr3+YpNUZNLOFJYiYUqBy3M74lzHsLpqxH2mrYkf2IOxibPgcmcA5hYzM+e8+s46p2b419soiqtXS45aqqEPOAJbmUkBhBiY3wilyNDx0BePezPJjNB071aZgMqSVSba9TkjT7o0geJthvCs1lKISFqLUQkMykQQDYwdhYkbb9Zxqa9CqQSKtRjvzFQp8AdKgx8cZLOdi27wVEpIjSS2liQ5NzrDGL3sPHExZ+JTlwrIqfQc7QZl1VK1JQ9WpSbulAUVgti8aveaDqtE6fSchw3ibGoYaoxhlB37tjbmH4TGodMGk4HVRldqbVmhRDKHVVUQAvOSBsY0iYxLmUrsG5NCst9FHZujLJEx+1O8iDhfYgqLX9FHK9reI0NLU8umYU8pY6xqvOpLTAFjZtrRtgH2r4xVzNdS2Zp01WmHIytOorgtA5xqLOy+FpjYYMcTr5mEFEd0tMlhKuvMbapuAY6/OTjI0OFZtc2lZChYOGYoPfFwabAgWIJBnxnF7yJ7sHapo1+RzOXFehTRjmg683emHV7FbMCFEHYkzONB2j7H0a1tAICHlRRqAUAlX02YyQRNyAR64DtPns3UZhTp0qdIkFFVNJRQIswtc7wIPwwU7J9omfN6ay1adaoiIrLUPd6qYmNMwoMMTbyxV5GdRxNxXSEwwmsjd9/RV7XJnkpDKpTenQhRuSzAiACR6RptEbY2PA+0may+QmolOpXpgQpPNpgDnjdgPCTAO5wc4rTr1aNRaJR2ICgM0R4sCJ59o2HpjDVeL1cnU0rlGqVVZderQT3ZMOyxU0pI1AEyfG0nHK8fypZknBb+9muWr5P+Cxnu0dRqlCsEdg5K1VTT3fPEsIFxJYEEnzixxdo8Wp0dTE1GVHA0wGOpSC1OQb2M9CCp3iMZbtNnFqd6+VpDIvtzWDmbsTSL0iSIiIIiZIMYseybgmYq1KlWnmnKIwWojAEM8KzWY3W/vQCYBx3MGebi49I43k/4/FPKssttfR1TOrRzFIalDaqYMA2hr7+IjHH8xm81lqr0i6qARogkwPwweoi3wx0rM8K+zSaVWhSXSAVC31FgAFUHYm3QycBe0HZzOZxNSChRDqNdRliqSp5RLqdKbmRe+2HTpNRf9l7Tk05f6Fy3E2znCcxSqsrVDTNIFwAupgdJJ1Xjebe5gL7OfY1SQ97m6i1KguqUmlFHixI5j6W9cScW4OeF01qBmr0ZipVnVDECZVQFQA7NB3gkQMScC7ZUDAYl5YGFIkAHYTvPhilXW2aEt6R0Lj+WoUcq71VVqaCT3jWA2OkmyH5CcYThq5epme9oUxTgEA+9r5idSzPQCD+440XHPtbCkculV6Q195TqaFdvyQXYCBe3lv1wC4fwzOU6hP2RUQuFQrWTXTWLF1kr5yG6YZSaDwtWHKHHKKvoqCohg3qBlNryrD44Zmu0JZFNHNIpE3ZQ0qY37tubl91gRfp4e492iq0cprAFWo7GmkpGgi07NqbePG1onHIM5SqU6ndlHCgDSIIcCLCCACdrDGPypZOP4X+xsfG/kdl4PXytcaUJNRAIqVLszA7sTGsyLjwxn+P+zLIVarVKr1wxgaqZtSnlWVCyqgdSItc4xNFK1EI9VKigmUYAgsBdtjKkWs0eIx0+jxuocorvqDMjNTdAS1l1La5abCDBnx3xi8fyM8PjNOX7iOcHL9DCHsJnaNZqIqUcxTGk02YlajqbTABAIIIuYMY6V2WWsMsKNaiB3YZRLgzflACzaOpvtbHIOKZjNu9OpmKtSihF6OWrFs3pcXGkwh57wSDcx4YJcC9oTUzVdadVadM0hVetz1mDkqGZkVUQ6gouTY22OOp66aaRa25fFvQX9o/ZullO6ztIMgLEOhICISvKVUgW94RtJBjGOyvaVz94xIULGmBckxMb/XrjqHZfjAzFEqUmoHYjlY078yqSW5WAgSbWwzi3ZetmKNSqiJQqKqFOUamETVpsNJZRuLXkY0PCqcpPZjj5DUlBR/sxOU7SVqtUKi1Gc20pMwLX09PPbG04pwLN08sBl6lNKrNLllLkSI5DI0kC5PX5YC8E7XpltSh6aFCA6U6NUgE21VGKg7b+e2Pe0P2jUTQVRTWo0B0bmKq6ncCAWWA28THTpwpQyzyp8Wkn/NnRWRVSoyPa/iVagoStULVw66xl3YUdBCuF0zIMCxtvY7RpuO9qUpoqUkR/tDli8E0216qmiBLkMdQNvzCRil2uy68TyNLiGVTVWRVp5inTgnQoOl1A8D9CR+HAVOzfEcrk2qlsv3IZWANQd4uoq5KmIQg6SZvvjuYpRxq4/2YckXldTL/AAXiVCk7fd00j3IWdN5633sCb2xs8nxvLVeGZnv110aLq7qhvBIOoeQILfA45rwvgrV1L1NacxA7upSYeMmTMb+VveBxrfZ02ZytR1p5TvEbkeqrM6vE6SIYgASZ5fjtOOUZKfJmhyjx4hvtRXyOVq0gWAmkP/qaEBLJKbFSdQuP0ELUzdGrmCuXfS+hn0lAFluZgW1QDJ8NwN4w7tTwahmEfRpoRUpg1O6LMpHLpIlGWw0wGNmBgSDjP5vstTp1SlPN66gAcyq6TIM8iiTcgbk3v51xxZJwqUmtkqC3Vmpr8UzJo1KKsRVPPRaiVIbSRqogghQ0GYJHyk4xHEOA1q5+0ZqoKRFNZIAqQBPNVIcdDGoaha5wT4VxbiOTzVSiKDZhHRWp1KaypNlJkCxW8rYjT6Y3bcJRgPtaUmFRQHQJCtUjpMG+0E+Ajqbo+PCD5IHN1RxP/Q9Ngrd6atMzNRdWlYIB1qI0kSLG3njpfYtaNOhooIigGSyKra5sGcvfVb64LZzsvlDQaloOVWtFMQ67m4gGRq6QelsZ/ixShVKtWpZVoALVFNMVgBAdQGAJFwYA6Hrjpw8nHKHFx3+xzs3h5ckrhNm3DY9OIQMOnHF4nUsmD4dbwGIAcOB88CiJk1vLET8PpNvTQ+qj94wobHg+DQbKp7M5Y/8ABT+vTHv9Vsr1oofUT+uLmrDw3rgbYU0VqXAqK+6ir6AAfTEVXszQa5S/j1GL4fDxUwvBLoNgQ9jqYMrUdT02MfMYibsWCxY16hLb3N/WDjRJUGPNUw1sGjNP2GTTCMqmZDd1TLg+IYqSD574I0eE1BTCVDTqbEn7wSQI1Aa4U26RgmanWcL3k9RgOcurJ648uVbKQ4e3dtT5NDghlILBgREHWT088AMp7M8rSYPTQU3UyHQKCPTl/fjWg4cDgqUl9j0gRm+DVKlPQ1dtwZCgGwIG1hvho4NVGk98G0rph1BBAsNVrxg0MeJ/qcBybDSqjKZzhGdOYpP3ne06csF1hYYggFVCgWnqfSMO7QcCq5unTUl6ZRixOsEtaIm+kR4EH9+m1jC6xg+yVUVvDCXaOf0Oy1UKpotUpVaby4ddVOsGGkh+hsJ5Wi/jiTPdl6zhYOhlm6hgBIjl01NukHG81Y8XHXAWSS6BHx4KPFoxOX4XmKZRgqciwVRNIf8Aaczq1R4EC5kG0CU7LUTQrI+Wq0i51Sz0zT1XI0BSRTVSbWJ6zjpQcYU1B4fTFkc80O8cfoz3AwuVpaadIg2E8lwPEhVBO+6/HEr8VzOiFa+sElkBlRusKRv49B0wZeov5SfhOEVh+Uj/AA4jzTl2COKEekY/iHC1q1XrBKtCqygH7OQAxBkO0idQ928yD0gYoZXh+caqTX7uvT5iitllBUkGIN7AnVAi43GOghptpJ+GFv4HDe+dUIsGO267MFleEVwmlpcldBYpBK2sYudtztJwJr+zAMrqBWQOQWC1G0nSZEhjBgixMnzx1KD4Y8FPhivnIaOKMVSOddl+xlXJV2ck5mm6lXp1lU+QKmYBjeVMi1t8EsxwMsR3avltM6e6cLCzOlZFj9IJxtFDdVHwJPzsMI1I+Xyw/tk+wcYo53R4PmlrNVNR6xYz95AKbSabIVK+k/I4bxDhWZZ9YDNvBYy14mCZE2gHzuDOOhVKDkQOU+g+mKb8JqH/AIzfBVwfZJhUUYY1M4NCa6ykFoKLpF+bnKsC3QfHbrivxbgmYztNadd6rU0fvF1M4ZHAgGYNhPgYkwcdIThtrlm8zE/TCf6O8ifU4nsYVFGNfhGYqCkWrlzSfUusyJ06JYaBqMGzG/1mRMlnGX72rTqPqaGIKwpiFgkiQdVx4jGsThgB90+pJOHjKH+jgObG4op62w7UcR6sKKmI4FLZKCcev5Yar4fqthaFscJ8v68MKs4aHw4Ng0Sx4Jw8E4iBw6cSibHFjPSPrhww1Ww7AodbHAYWMNAws4AT3dYQ0R4kelsOGEwKIj3c+Z+eHCn5n549fHtRxKLBWpg9PrjwUeGFnCD0wSHio8MLoHhhB6YcDiaIIF9MPjCThcNRD0+WHA4aWwmsYlAZJqw4MMRE4QVBgqgWTThcQd6JwveYKoUnwukYh73DhUwdEtkwOExH3mE7wYlC2PIw0rhrPhqvg8USx+jDCBhS+GBonEURkx6jDhiLvMeFTEcQ8gAKuHCphMewojJA2F14XHsQQUNhdWPY9hSDtWFD49j2CQcGwofC49gMgq1Bh6tHkMJj2AOh2rHg2PY9iMI4PhFqYXHsBDWKHwobCY9iDji0Y8Kh6R5zhMexGAkDY8WGFx7DIIxqmE1Y9j2IQdOGvUx7HsQghfxx7CY9gsUcwx4HHsexBGeLEY83xwmPYYJ4eX1wrY9j2GANM74Qz449j2GCiNlM74WDj2PYgx//2Q=="/>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pic>
        <p:nvPicPr>
          <p:cNvPr id="50182" name="Picture 6" descr="http://chas-z.com.ua/wp-content/uploads/2013/06/1129-426x568.jpg"/>
          <p:cNvPicPr>
            <a:picLocks noChangeAspect="1" noChangeArrowheads="1"/>
          </p:cNvPicPr>
          <p:nvPr/>
        </p:nvPicPr>
        <p:blipFill>
          <a:blip r:embed="rId3"/>
          <a:srcRect/>
          <a:stretch>
            <a:fillRect/>
          </a:stretch>
        </p:blipFill>
        <p:spPr bwMode="auto">
          <a:xfrm>
            <a:off x="5572125" y="785813"/>
            <a:ext cx="32004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69" name="Picture 8" descr="C:\Users\Папиш\Desktop\Безымянный.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715125"/>
            <a:ext cx="21431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1186</Words>
  <Application>Microsoft Office PowerPoint</Application>
  <PresentationFormat>Экран (4:3)</PresentationFormat>
  <Paragraphs>192</Paragraphs>
  <Slides>43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43</vt:i4>
      </vt:variant>
    </vt:vector>
  </HeadingPairs>
  <TitlesOfParts>
    <vt:vector size="48" baseType="lpstr">
      <vt:lpstr>Calibri</vt:lpstr>
      <vt:lpstr>Arial</vt:lpstr>
      <vt:lpstr>Times New Roman</vt:lpstr>
      <vt:lpstr>Courier New</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9</cp:revision>
  <dcterms:created xsi:type="dcterms:W3CDTF">2016-03-07T16:21:56Z</dcterms:created>
  <dcterms:modified xsi:type="dcterms:W3CDTF">2022-01-17T06:51:35Z</dcterms:modified>
</cp:coreProperties>
</file>