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4" r:id="rId7"/>
    <p:sldId id="261"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9" autoAdjust="0"/>
  </p:normalViewPr>
  <p:slideViewPr>
    <p:cSldViewPr>
      <p:cViewPr varScale="1">
        <p:scale>
          <a:sx n="83" d="100"/>
          <a:sy n="83" d="100"/>
        </p:scale>
        <p:origin x="643"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9AB7DFD-F8DC-45EB-8C0B-CDFA07B319AB}"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351898-F31F-470E-BDB7-AB3A768250CE}"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9AB7DFD-F8DC-45EB-8C0B-CDFA07B319AB}"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351898-F31F-470E-BDB7-AB3A768250C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AB7DFD-F8DC-45EB-8C0B-CDFA07B319AB}"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351898-F31F-470E-BDB7-AB3A768250C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AB7DFD-F8DC-45EB-8C0B-CDFA07B319AB}"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351898-F31F-470E-BDB7-AB3A768250CE}"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AB7DFD-F8DC-45EB-8C0B-CDFA07B319AB}"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351898-F31F-470E-BDB7-AB3A768250C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9AB7DFD-F8DC-45EB-8C0B-CDFA07B319AB}"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351898-F31F-470E-BDB7-AB3A768250CE}"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9AB7DFD-F8DC-45EB-8C0B-CDFA07B319AB}" type="datetimeFigureOut">
              <a:rPr lang="ru-RU" smtClean="0"/>
              <a:t>17.01.2022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E351898-F31F-470E-BDB7-AB3A768250CE}"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9AB7DFD-F8DC-45EB-8C0B-CDFA07B319AB}" type="datetimeFigureOut">
              <a:rPr lang="ru-RU" smtClean="0"/>
              <a:t>17.01.2022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E351898-F31F-470E-BDB7-AB3A768250C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B7DFD-F8DC-45EB-8C0B-CDFA07B319AB}" type="datetimeFigureOut">
              <a:rPr lang="ru-RU" smtClean="0"/>
              <a:t>17.01.2022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E351898-F31F-470E-BDB7-AB3A768250C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AB7DFD-F8DC-45EB-8C0B-CDFA07B319AB}"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351898-F31F-470E-BDB7-AB3A768250C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AB7DFD-F8DC-45EB-8C0B-CDFA07B319AB}"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351898-F31F-470E-BDB7-AB3A768250CE}"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9AB7DFD-F8DC-45EB-8C0B-CDFA07B319AB}" type="datetimeFigureOut">
              <a:rPr lang="ru-RU" smtClean="0"/>
              <a:t>17.01.2022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E351898-F31F-470E-BDB7-AB3A768250C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412776"/>
            <a:ext cx="8496944" cy="4392488"/>
          </a:xfrm>
        </p:spPr>
        <p:txBody>
          <a:bodyPr>
            <a:noAutofit/>
          </a:bodyPr>
          <a:lstStyle/>
          <a:p>
            <a:pPr algn="ctr"/>
            <a:r>
              <a:rPr lang="uk-UA" sz="6000" dirty="0">
                <a:solidFill>
                  <a:srgbClr val="C00000"/>
                </a:solidFill>
                <a:latin typeface="Calibri" pitchFamily="34" charset="0"/>
              </a:rPr>
              <a:t>Аналіз особливостей</a:t>
            </a:r>
          </a:p>
          <a:p>
            <a:pPr algn="ctr"/>
            <a:r>
              <a:rPr lang="uk-UA" sz="6000" dirty="0">
                <a:solidFill>
                  <a:srgbClr val="C00000"/>
                </a:solidFill>
                <a:latin typeface="Calibri" pitchFamily="34" charset="0"/>
              </a:rPr>
              <a:t> історичних </a:t>
            </a:r>
            <a:r>
              <a:rPr lang="uk-UA" sz="6000" dirty="0" err="1">
                <a:solidFill>
                  <a:srgbClr val="C00000"/>
                </a:solidFill>
                <a:latin typeface="Calibri" pitchFamily="34" charset="0"/>
              </a:rPr>
              <a:t>етепів</a:t>
            </a:r>
            <a:r>
              <a:rPr lang="uk-UA" sz="6000" dirty="0">
                <a:solidFill>
                  <a:srgbClr val="C00000"/>
                </a:solidFill>
                <a:latin typeface="Calibri" pitchFamily="34" charset="0"/>
              </a:rPr>
              <a:t> взаємодії </a:t>
            </a:r>
          </a:p>
          <a:p>
            <a:pPr algn="ctr"/>
            <a:r>
              <a:rPr lang="uk-UA" sz="6000" dirty="0">
                <a:solidFill>
                  <a:srgbClr val="C00000"/>
                </a:solidFill>
                <a:latin typeface="Calibri" pitchFamily="34" charset="0"/>
              </a:rPr>
              <a:t>людини і природи</a:t>
            </a:r>
            <a:endParaRPr lang="ru-RU" sz="6000" dirty="0">
              <a:solidFill>
                <a:srgbClr val="C00000"/>
              </a:solidFill>
              <a:latin typeface="Calibri" pitchFamily="34" charset="0"/>
            </a:endParaRPr>
          </a:p>
        </p:txBody>
      </p:sp>
      <p:sp>
        <p:nvSpPr>
          <p:cNvPr id="2" name="Заголовок 1"/>
          <p:cNvSpPr>
            <a:spLocks noGrp="1"/>
          </p:cNvSpPr>
          <p:nvPr>
            <p:ph type="ctrTitle"/>
          </p:nvPr>
        </p:nvSpPr>
        <p:spPr>
          <a:xfrm>
            <a:off x="323528" y="188640"/>
            <a:ext cx="8640960" cy="1470025"/>
          </a:xfrm>
        </p:spPr>
        <p:txBody>
          <a:bodyPr/>
          <a:lstStyle/>
          <a:p>
            <a:pPr algn="ctr"/>
            <a:r>
              <a:rPr lang="uk-UA" dirty="0" smtClean="0"/>
              <a:t>Практична робота №1</a:t>
            </a:r>
            <a:endParaRPr lang="ru-RU" dirty="0"/>
          </a:p>
        </p:txBody>
      </p:sp>
    </p:spTree>
    <p:extLst>
      <p:ext uri="{BB962C8B-B14F-4D97-AF65-F5344CB8AC3E}">
        <p14:creationId xmlns:p14="http://schemas.microsoft.com/office/powerpoint/2010/main" val="2243225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3212976"/>
            <a:ext cx="7848872" cy="3096344"/>
          </a:xfrm>
        </p:spPr>
        <p:txBody>
          <a:bodyPr>
            <a:normAutofit/>
          </a:bodyPr>
          <a:lstStyle/>
          <a:p>
            <a:endParaRPr lang="ru-RU" sz="2800" dirty="0">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848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298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712968" cy="6741368"/>
          </a:xfrm>
        </p:spPr>
        <p:txBody>
          <a:bodyPr/>
          <a:lstStyle/>
          <a:p>
            <a:pPr algn="l"/>
            <a:r>
              <a:rPr lang="ru-RU" sz="3200" dirty="0" err="1">
                <a:effectLst/>
              </a:rPr>
              <a:t>Етапи</a:t>
            </a:r>
            <a:r>
              <a:rPr lang="ru-RU" sz="3200" dirty="0">
                <a:effectLst/>
              </a:rPr>
              <a:t> </a:t>
            </a:r>
            <a:r>
              <a:rPr lang="ru-RU" sz="3200" dirty="0" err="1">
                <a:effectLst/>
              </a:rPr>
              <a:t>становлення</a:t>
            </a:r>
            <a:r>
              <a:rPr lang="ru-RU" sz="3200" dirty="0">
                <a:effectLst/>
              </a:rPr>
              <a:t> </a:t>
            </a:r>
            <a:r>
              <a:rPr lang="ru-RU" sz="3200" dirty="0" err="1">
                <a:effectLst/>
              </a:rPr>
              <a:t>взаємовідносин</a:t>
            </a:r>
            <a:r>
              <a:rPr lang="ru-RU" sz="3200" dirty="0">
                <a:effectLst/>
              </a:rPr>
              <a:t> </a:t>
            </a:r>
            <a:r>
              <a:rPr lang="ru-RU" sz="3200" dirty="0" err="1">
                <a:effectLst/>
              </a:rPr>
              <a:t>між</a:t>
            </a:r>
            <a:r>
              <a:rPr lang="ru-RU" sz="3200" dirty="0">
                <a:effectLst/>
              </a:rPr>
              <a:t> </a:t>
            </a:r>
            <a:r>
              <a:rPr lang="ru-RU" sz="3200" dirty="0" err="1">
                <a:effectLst/>
              </a:rPr>
              <a:t>суспільством</a:t>
            </a:r>
            <a:r>
              <a:rPr lang="ru-RU" sz="3200" dirty="0">
                <a:effectLst/>
              </a:rPr>
              <a:t> та природою </a:t>
            </a:r>
            <a:r>
              <a:rPr lang="ru-RU" sz="3200" dirty="0" smtClean="0">
                <a:effectLst/>
              </a:rPr>
              <a:t/>
            </a:r>
            <a:br>
              <a:rPr lang="ru-RU" sz="3200" dirty="0" smtClean="0">
                <a:effectLst/>
              </a:rPr>
            </a:br>
            <a:r>
              <a:rPr lang="ru-RU" sz="2800" dirty="0" smtClean="0">
                <a:effectLst/>
              </a:rPr>
              <a:t/>
            </a:r>
            <a:br>
              <a:rPr lang="ru-RU" sz="2800" dirty="0" smtClean="0">
                <a:effectLst/>
              </a:rPr>
            </a:br>
            <a:r>
              <a:rPr lang="ru-RU" sz="2000" b="0" dirty="0" smtClean="0">
                <a:effectLst/>
              </a:rPr>
              <a:t>І</a:t>
            </a:r>
            <a:r>
              <a:rPr lang="ru-RU" sz="2000" b="0" dirty="0">
                <a:effectLst/>
              </a:rPr>
              <a:t>. </a:t>
            </a:r>
            <a:r>
              <a:rPr lang="ru-RU" sz="2000" b="0" dirty="0" err="1">
                <a:effectLst/>
              </a:rPr>
              <a:t>Період</a:t>
            </a:r>
            <a:r>
              <a:rPr lang="ru-RU" sz="2000" b="0" dirty="0">
                <a:effectLst/>
              </a:rPr>
              <a:t> </a:t>
            </a:r>
            <a:r>
              <a:rPr lang="ru-RU" sz="2000" b="0" dirty="0" err="1">
                <a:effectLst/>
              </a:rPr>
              <a:t>мисливсько</a:t>
            </a:r>
            <a:r>
              <a:rPr lang="ru-RU" sz="2000" b="0" dirty="0">
                <a:effectLst/>
              </a:rPr>
              <a:t> – </a:t>
            </a:r>
            <a:r>
              <a:rPr lang="ru-RU" sz="2000" b="0" dirty="0" err="1">
                <a:effectLst/>
              </a:rPr>
              <a:t>збиральницької</a:t>
            </a:r>
            <a:r>
              <a:rPr lang="ru-RU" sz="2000" b="0" dirty="0">
                <a:effectLst/>
              </a:rPr>
              <a:t>  </a:t>
            </a:r>
            <a:r>
              <a:rPr lang="ru-RU" sz="2000" b="0" dirty="0" err="1">
                <a:effectLst/>
              </a:rPr>
              <a:t>культури</a:t>
            </a:r>
            <a:r>
              <a:rPr lang="ru-RU" sz="2000" b="0" dirty="0">
                <a:effectLst/>
              </a:rPr>
              <a:t> (</a:t>
            </a:r>
            <a:r>
              <a:rPr lang="ru-RU" sz="2000" b="0" dirty="0" err="1">
                <a:effectLst/>
              </a:rPr>
              <a:t>від</a:t>
            </a:r>
            <a:r>
              <a:rPr lang="ru-RU" sz="2000" b="0" dirty="0">
                <a:effectLst/>
              </a:rPr>
              <a:t> </a:t>
            </a:r>
            <a:r>
              <a:rPr lang="ru-RU" sz="2000" b="0" dirty="0" err="1">
                <a:effectLst/>
              </a:rPr>
              <a:t>палеоліту</a:t>
            </a:r>
            <a:r>
              <a:rPr lang="ru-RU" sz="2000" b="0" dirty="0">
                <a:effectLst/>
              </a:rPr>
              <a:t> (2 млн-25-30 тис. </a:t>
            </a:r>
            <a:r>
              <a:rPr lang="ru-RU" sz="2000" b="0" dirty="0" err="1">
                <a:effectLst/>
              </a:rPr>
              <a:t>років</a:t>
            </a:r>
            <a:r>
              <a:rPr lang="ru-RU" sz="2000" b="0" dirty="0">
                <a:effectLst/>
              </a:rPr>
              <a:t> тому) до </a:t>
            </a:r>
            <a:r>
              <a:rPr lang="ru-RU" sz="2000" b="0" dirty="0" err="1">
                <a:effectLst/>
              </a:rPr>
              <a:t>неоліту</a:t>
            </a:r>
            <a:r>
              <a:rPr lang="ru-RU" sz="2000" b="0" dirty="0">
                <a:effectLst/>
              </a:rPr>
              <a:t> (8-4 тис. </a:t>
            </a:r>
            <a:r>
              <a:rPr lang="ru-RU" sz="2000" b="0" dirty="0" err="1">
                <a:effectLst/>
              </a:rPr>
              <a:t>років</a:t>
            </a:r>
            <a:r>
              <a:rPr lang="ru-RU" sz="2000" b="0" dirty="0">
                <a:effectLst/>
              </a:rPr>
              <a:t> тому)). </a:t>
            </a:r>
            <a:r>
              <a:rPr lang="ru-RU" sz="2000" b="0" dirty="0" err="1">
                <a:effectLst/>
              </a:rPr>
              <a:t>Це</a:t>
            </a:r>
            <a:r>
              <a:rPr lang="ru-RU" sz="2000" b="0" dirty="0">
                <a:effectLst/>
              </a:rPr>
              <a:t> </a:t>
            </a:r>
            <a:r>
              <a:rPr lang="ru-RU" sz="2000" b="0" dirty="0" err="1">
                <a:effectLst/>
              </a:rPr>
              <a:t>період</a:t>
            </a:r>
            <a:r>
              <a:rPr lang="ru-RU" sz="2000" b="0" dirty="0">
                <a:effectLst/>
              </a:rPr>
              <a:t> </a:t>
            </a:r>
            <a:r>
              <a:rPr lang="ru-RU" sz="2000" b="0" dirty="0" err="1">
                <a:effectLst/>
              </a:rPr>
              <a:t>накопичення</a:t>
            </a:r>
            <a:r>
              <a:rPr lang="ru-RU" sz="2000" b="0" dirty="0">
                <a:effectLst/>
              </a:rPr>
              <a:t> </a:t>
            </a:r>
            <a:r>
              <a:rPr lang="ru-RU" sz="2000" b="0" dirty="0" err="1">
                <a:effectLst/>
              </a:rPr>
              <a:t>знань</a:t>
            </a:r>
            <a:r>
              <a:rPr lang="ru-RU" sz="2000" b="0" dirty="0">
                <a:effectLst/>
              </a:rPr>
              <a:t> про природу, </a:t>
            </a:r>
            <a:r>
              <a:rPr lang="ru-RU" sz="2000" b="0" dirty="0" err="1">
                <a:effectLst/>
              </a:rPr>
              <a:t>пристосування</a:t>
            </a:r>
            <a:r>
              <a:rPr lang="ru-RU" sz="2000" b="0" dirty="0">
                <a:effectLst/>
              </a:rPr>
              <a:t> </a:t>
            </a:r>
            <a:r>
              <a:rPr lang="ru-RU" sz="2000" b="0" dirty="0" err="1">
                <a:effectLst/>
              </a:rPr>
              <a:t>людини</a:t>
            </a:r>
            <a:r>
              <a:rPr lang="ru-RU" sz="2000" b="0" dirty="0">
                <a:effectLst/>
              </a:rPr>
              <a:t> до </a:t>
            </a:r>
            <a:r>
              <a:rPr lang="ru-RU" sz="2000" b="0" dirty="0" err="1">
                <a:effectLst/>
              </a:rPr>
              <a:t>природи</a:t>
            </a:r>
            <a:r>
              <a:rPr lang="ru-RU" sz="2000" b="0" dirty="0">
                <a:effectLst/>
              </a:rPr>
              <a:t>. У </a:t>
            </a:r>
            <a:r>
              <a:rPr lang="ru-RU" sz="2000" b="0" dirty="0" err="1">
                <a:effectLst/>
              </a:rPr>
              <a:t>всіх</a:t>
            </a:r>
            <a:r>
              <a:rPr lang="ru-RU" sz="2000" b="0" dirty="0">
                <a:effectLst/>
              </a:rPr>
              <a:t> </a:t>
            </a:r>
            <a:r>
              <a:rPr lang="ru-RU" sz="2000" b="0" dirty="0" err="1">
                <a:effectLst/>
              </a:rPr>
              <a:t>регіонах</a:t>
            </a:r>
            <a:r>
              <a:rPr lang="ru-RU" sz="2000" b="0" dirty="0">
                <a:effectLst/>
              </a:rPr>
              <a:t> </a:t>
            </a:r>
            <a:r>
              <a:rPr lang="ru-RU" sz="2000" b="0" dirty="0" err="1">
                <a:effectLst/>
              </a:rPr>
              <a:t>розселення</a:t>
            </a:r>
            <a:r>
              <a:rPr lang="ru-RU" sz="2000" b="0" dirty="0">
                <a:effectLst/>
              </a:rPr>
              <a:t> людей </a:t>
            </a:r>
            <a:r>
              <a:rPr lang="ru-RU" sz="2000" b="0" dirty="0" err="1">
                <a:effectLst/>
              </a:rPr>
              <a:t>відбувається</a:t>
            </a:r>
            <a:r>
              <a:rPr lang="ru-RU" sz="2000" b="0" dirty="0">
                <a:effectLst/>
              </a:rPr>
              <a:t> </a:t>
            </a:r>
            <a:r>
              <a:rPr lang="ru-RU" sz="2000" b="0" dirty="0" err="1">
                <a:effectLst/>
              </a:rPr>
              <a:t>винищення</a:t>
            </a:r>
            <a:r>
              <a:rPr lang="ru-RU" sz="2000" b="0" dirty="0">
                <a:effectLst/>
              </a:rPr>
              <a:t> великих </a:t>
            </a:r>
            <a:r>
              <a:rPr lang="ru-RU" sz="2000" b="0" dirty="0" err="1">
                <a:effectLst/>
              </a:rPr>
              <a:t>тварин</a:t>
            </a:r>
            <a:r>
              <a:rPr lang="ru-RU" sz="2000" b="0" dirty="0">
                <a:effectLst/>
              </a:rPr>
              <a:t> (перша глобальна </a:t>
            </a:r>
            <a:r>
              <a:rPr lang="ru-RU" sz="2000" b="0" dirty="0" err="1">
                <a:effectLst/>
              </a:rPr>
              <a:t>екологічна</a:t>
            </a:r>
            <a:r>
              <a:rPr lang="ru-RU" sz="2000" b="0" dirty="0">
                <a:effectLst/>
              </a:rPr>
              <a:t> криза). </a:t>
            </a:r>
            <a:r>
              <a:rPr lang="ru-RU" sz="2000" b="0" dirty="0" smtClean="0">
                <a:effectLst/>
              </a:rPr>
              <a:t/>
            </a:r>
            <a:br>
              <a:rPr lang="ru-RU" sz="2000" b="0" dirty="0" smtClean="0">
                <a:effectLst/>
              </a:rPr>
            </a:br>
            <a:r>
              <a:rPr lang="ru-RU" sz="2000" b="0" dirty="0">
                <a:effectLst/>
              </a:rPr>
              <a:t/>
            </a:r>
            <a:br>
              <a:rPr lang="ru-RU" sz="2000" b="0" dirty="0">
                <a:effectLst/>
              </a:rPr>
            </a:br>
            <a:r>
              <a:rPr lang="ru-RU" sz="2000" b="0" dirty="0" smtClean="0">
                <a:effectLst/>
              </a:rPr>
              <a:t>ІІ</a:t>
            </a:r>
            <a:r>
              <a:rPr lang="ru-RU" sz="2000" b="0" dirty="0">
                <a:effectLst/>
              </a:rPr>
              <a:t>. </a:t>
            </a:r>
            <a:r>
              <a:rPr lang="ru-RU" sz="2000" b="0" dirty="0" err="1">
                <a:effectLst/>
              </a:rPr>
              <a:t>Період</a:t>
            </a:r>
            <a:r>
              <a:rPr lang="ru-RU" sz="2000" b="0" dirty="0">
                <a:effectLst/>
              </a:rPr>
              <a:t> </a:t>
            </a:r>
            <a:r>
              <a:rPr lang="ru-RU" sz="2000" b="0" dirty="0" err="1">
                <a:effectLst/>
              </a:rPr>
              <a:t>аграрної</a:t>
            </a:r>
            <a:r>
              <a:rPr lang="ru-RU" sz="2000" b="0" dirty="0">
                <a:effectLst/>
              </a:rPr>
              <a:t> </a:t>
            </a:r>
            <a:r>
              <a:rPr lang="ru-RU" sz="2000" b="0" dirty="0" err="1">
                <a:effectLst/>
              </a:rPr>
              <a:t>культури</a:t>
            </a:r>
            <a:r>
              <a:rPr lang="ru-RU" sz="2000" b="0" dirty="0">
                <a:effectLst/>
              </a:rPr>
              <a:t> (</a:t>
            </a:r>
            <a:r>
              <a:rPr lang="ru-RU" sz="2000" b="0" dirty="0" err="1">
                <a:effectLst/>
              </a:rPr>
              <a:t>від</a:t>
            </a:r>
            <a:r>
              <a:rPr lang="ru-RU" sz="2000" b="0" dirty="0">
                <a:effectLst/>
              </a:rPr>
              <a:t> </a:t>
            </a:r>
            <a:r>
              <a:rPr lang="ru-RU" sz="2000" b="0" dirty="0" err="1">
                <a:effectLst/>
              </a:rPr>
              <a:t>рабовласницького</a:t>
            </a:r>
            <a:r>
              <a:rPr lang="ru-RU" sz="2000" b="0" dirty="0">
                <a:effectLst/>
              </a:rPr>
              <a:t> </a:t>
            </a:r>
            <a:r>
              <a:rPr lang="ru-RU" sz="2000" b="0" dirty="0" err="1">
                <a:effectLst/>
              </a:rPr>
              <a:t>періоду</a:t>
            </a:r>
            <a:r>
              <a:rPr lang="ru-RU" sz="2000" b="0" dirty="0">
                <a:effectLst/>
              </a:rPr>
              <a:t> до </a:t>
            </a:r>
            <a:r>
              <a:rPr lang="ru-RU" sz="2000" b="0" dirty="0" err="1">
                <a:effectLst/>
              </a:rPr>
              <a:t>феодалізму</a:t>
            </a:r>
            <a:r>
              <a:rPr lang="ru-RU" sz="2000" b="0" dirty="0">
                <a:effectLst/>
              </a:rPr>
              <a:t>). </a:t>
            </a:r>
            <a:r>
              <a:rPr lang="ru-RU" sz="2000" b="0" dirty="0" err="1">
                <a:effectLst/>
              </a:rPr>
              <a:t>Людство</a:t>
            </a:r>
            <a:r>
              <a:rPr lang="ru-RU" sz="2000" b="0" dirty="0">
                <a:effectLst/>
              </a:rPr>
              <a:t> </a:t>
            </a:r>
            <a:r>
              <a:rPr lang="ru-RU" sz="2000" b="0" dirty="0" err="1">
                <a:effectLst/>
              </a:rPr>
              <a:t>завдало</a:t>
            </a:r>
            <a:r>
              <a:rPr lang="ru-RU" sz="2000" b="0" dirty="0">
                <a:effectLst/>
              </a:rPr>
              <a:t> </a:t>
            </a:r>
            <a:r>
              <a:rPr lang="ru-RU" sz="2000" b="0" dirty="0" err="1">
                <a:effectLst/>
              </a:rPr>
              <a:t>шкоди</a:t>
            </a:r>
            <a:r>
              <a:rPr lang="ru-RU" sz="2000" b="0" dirty="0">
                <a:effectLst/>
              </a:rPr>
              <a:t> </a:t>
            </a:r>
            <a:r>
              <a:rPr lang="ru-RU" sz="2000" b="0" dirty="0" err="1">
                <a:effectLst/>
              </a:rPr>
              <a:t>природі</a:t>
            </a:r>
            <a:r>
              <a:rPr lang="ru-RU" sz="2000" b="0" dirty="0">
                <a:effectLst/>
              </a:rPr>
              <a:t> у </a:t>
            </a:r>
            <a:r>
              <a:rPr lang="ru-RU" sz="2000" b="0" dirty="0" err="1">
                <a:effectLst/>
              </a:rPr>
              <a:t>зв’язку</a:t>
            </a:r>
            <a:r>
              <a:rPr lang="ru-RU" sz="2000" b="0" dirty="0">
                <a:effectLst/>
              </a:rPr>
              <a:t> з </a:t>
            </a:r>
            <a:r>
              <a:rPr lang="ru-RU" sz="2000" b="0" dirty="0" err="1">
                <a:effectLst/>
              </a:rPr>
              <a:t>розвитком</a:t>
            </a:r>
            <a:r>
              <a:rPr lang="ru-RU" sz="2000" b="0" dirty="0">
                <a:effectLst/>
              </a:rPr>
              <a:t> </a:t>
            </a:r>
            <a:r>
              <a:rPr lang="ru-RU" sz="2000" b="0" dirty="0" err="1">
                <a:effectLst/>
              </a:rPr>
              <a:t>хімії</a:t>
            </a:r>
            <a:r>
              <a:rPr lang="ru-RU" sz="2000" b="0" dirty="0">
                <a:effectLst/>
              </a:rPr>
              <a:t> та </a:t>
            </a:r>
            <a:r>
              <a:rPr lang="ru-RU" sz="2000" b="0" dirty="0" err="1">
                <a:effectLst/>
              </a:rPr>
              <a:t>одержанням</a:t>
            </a:r>
            <a:r>
              <a:rPr lang="ru-RU" sz="2000" b="0" dirty="0">
                <a:effectLst/>
              </a:rPr>
              <a:t> перших кислот, пороху. </a:t>
            </a:r>
            <a:r>
              <a:rPr lang="ru-RU" sz="2000" b="0" dirty="0" err="1">
                <a:effectLst/>
              </a:rPr>
              <a:t>Це</a:t>
            </a:r>
            <a:r>
              <a:rPr lang="ru-RU" sz="2000" b="0" dirty="0">
                <a:effectLst/>
              </a:rPr>
              <a:t> </a:t>
            </a:r>
            <a:r>
              <a:rPr lang="ru-RU" sz="2000" b="0" dirty="0" err="1">
                <a:effectLst/>
              </a:rPr>
              <a:t>період</a:t>
            </a:r>
            <a:r>
              <a:rPr lang="ru-RU" sz="2000" b="0" dirty="0">
                <a:effectLst/>
              </a:rPr>
              <a:t> активного </a:t>
            </a:r>
            <a:r>
              <a:rPr lang="ru-RU" sz="2000" b="0" dirty="0" err="1">
                <a:effectLst/>
              </a:rPr>
              <a:t>використання</a:t>
            </a:r>
            <a:r>
              <a:rPr lang="ru-RU" sz="2000" b="0" dirty="0">
                <a:effectLst/>
              </a:rPr>
              <a:t> </a:t>
            </a:r>
            <a:r>
              <a:rPr lang="ru-RU" sz="2000" b="0" dirty="0" err="1">
                <a:effectLst/>
              </a:rPr>
              <a:t>людиною</a:t>
            </a:r>
            <a:r>
              <a:rPr lang="ru-RU" sz="2000" b="0" dirty="0">
                <a:effectLst/>
              </a:rPr>
              <a:t> </a:t>
            </a:r>
            <a:r>
              <a:rPr lang="ru-RU" sz="2000" b="0" dirty="0" err="1">
                <a:effectLst/>
              </a:rPr>
              <a:t>природних</a:t>
            </a:r>
            <a:r>
              <a:rPr lang="ru-RU" sz="2000" b="0" dirty="0">
                <a:effectLst/>
              </a:rPr>
              <a:t> </a:t>
            </a:r>
            <a:r>
              <a:rPr lang="ru-RU" sz="2000" b="0" dirty="0" err="1">
                <a:effectLst/>
              </a:rPr>
              <a:t>ресурсів</a:t>
            </a:r>
            <a:r>
              <a:rPr lang="ru-RU" sz="2000" b="0" dirty="0">
                <a:effectLst/>
              </a:rPr>
              <a:t>, </a:t>
            </a:r>
            <a:r>
              <a:rPr lang="ru-RU" sz="2000" b="0" dirty="0" err="1">
                <a:effectLst/>
              </a:rPr>
              <a:t>взаємодії</a:t>
            </a:r>
            <a:r>
              <a:rPr lang="ru-RU" sz="2000" b="0" dirty="0">
                <a:effectLst/>
              </a:rPr>
              <a:t> з природою. </a:t>
            </a:r>
            <a:r>
              <a:rPr lang="ru-RU" sz="2000" b="0" dirty="0" err="1">
                <a:effectLst/>
              </a:rPr>
              <a:t>Глобальний</a:t>
            </a:r>
            <a:r>
              <a:rPr lang="ru-RU" sz="2000" b="0" dirty="0">
                <a:effectLst/>
              </a:rPr>
              <a:t> </a:t>
            </a:r>
            <a:r>
              <a:rPr lang="ru-RU" sz="2000" b="0" dirty="0" err="1">
                <a:effectLst/>
              </a:rPr>
              <a:t>тиск</a:t>
            </a:r>
            <a:r>
              <a:rPr lang="ru-RU" sz="2000" b="0" dirty="0">
                <a:effectLst/>
              </a:rPr>
              <a:t> на природу </a:t>
            </a:r>
            <a:r>
              <a:rPr lang="ru-RU" sz="2000" b="0" dirty="0" err="1">
                <a:effectLst/>
              </a:rPr>
              <a:t>був</a:t>
            </a:r>
            <a:r>
              <a:rPr lang="ru-RU" sz="2000" b="0" dirty="0">
                <a:effectLst/>
              </a:rPr>
              <a:t> </a:t>
            </a:r>
            <a:r>
              <a:rPr lang="ru-RU" sz="2000" b="0" dirty="0" err="1">
                <a:effectLst/>
              </a:rPr>
              <a:t>загалом</a:t>
            </a:r>
            <a:r>
              <a:rPr lang="ru-RU" sz="2000" b="0" dirty="0">
                <a:effectLst/>
              </a:rPr>
              <a:t> </a:t>
            </a:r>
            <a:r>
              <a:rPr lang="ru-RU" sz="2000" b="0" dirty="0" err="1">
                <a:effectLst/>
              </a:rPr>
              <a:t>ще</a:t>
            </a:r>
            <a:r>
              <a:rPr lang="ru-RU" sz="2000" b="0" dirty="0">
                <a:effectLst/>
              </a:rPr>
              <a:t> </a:t>
            </a:r>
            <a:r>
              <a:rPr lang="ru-RU" sz="2000" b="0" dirty="0" err="1">
                <a:effectLst/>
              </a:rPr>
              <a:t>незначним</a:t>
            </a:r>
            <a:r>
              <a:rPr lang="ru-RU" sz="2000" b="0" dirty="0">
                <a:effectLst/>
              </a:rPr>
              <a:t> і </a:t>
            </a:r>
            <a:r>
              <a:rPr lang="ru-RU" sz="2000" b="0" dirty="0" err="1">
                <a:effectLst/>
              </a:rPr>
              <a:t>локальним</a:t>
            </a:r>
            <a:r>
              <a:rPr lang="ru-RU" sz="2000" b="0" dirty="0">
                <a:effectLst/>
              </a:rPr>
              <a:t> (</a:t>
            </a:r>
            <a:r>
              <a:rPr lang="ru-RU" sz="2000" b="0" dirty="0" err="1">
                <a:effectLst/>
              </a:rPr>
              <a:t>зміна</a:t>
            </a:r>
            <a:r>
              <a:rPr lang="ru-RU" sz="2000" b="0" dirty="0">
                <a:effectLst/>
              </a:rPr>
              <a:t> складу </a:t>
            </a:r>
            <a:r>
              <a:rPr lang="ru-RU" sz="2000" b="0" dirty="0" err="1">
                <a:effectLst/>
              </a:rPr>
              <a:t>флори</a:t>
            </a:r>
            <a:r>
              <a:rPr lang="ru-RU" sz="2000" b="0" dirty="0">
                <a:effectLst/>
              </a:rPr>
              <a:t> і </a:t>
            </a:r>
            <a:r>
              <a:rPr lang="ru-RU" sz="2000" b="0" dirty="0" err="1">
                <a:effectLst/>
              </a:rPr>
              <a:t>фауни</a:t>
            </a:r>
            <a:r>
              <a:rPr lang="ru-RU" sz="2000" b="0" dirty="0">
                <a:effectLst/>
              </a:rPr>
              <a:t> на </a:t>
            </a:r>
            <a:r>
              <a:rPr lang="ru-RU" sz="2000" b="0" dirty="0" err="1">
                <a:effectLst/>
              </a:rPr>
              <a:t>території</a:t>
            </a:r>
            <a:r>
              <a:rPr lang="ru-RU" sz="2000" b="0" dirty="0">
                <a:effectLst/>
              </a:rPr>
              <a:t> </a:t>
            </a:r>
            <a:r>
              <a:rPr lang="ru-RU" sz="2000" b="0" dirty="0" err="1">
                <a:effectLst/>
              </a:rPr>
              <a:t>Близького</a:t>
            </a:r>
            <a:r>
              <a:rPr lang="ru-RU" sz="2000" b="0" dirty="0">
                <a:effectLst/>
              </a:rPr>
              <a:t> Сходу, </a:t>
            </a:r>
            <a:r>
              <a:rPr lang="ru-RU" sz="2000" b="0" dirty="0" err="1">
                <a:effectLst/>
              </a:rPr>
              <a:t>Північної</a:t>
            </a:r>
            <a:r>
              <a:rPr lang="ru-RU" sz="2000" b="0" dirty="0">
                <a:effectLst/>
              </a:rPr>
              <a:t> та </a:t>
            </a:r>
            <a:r>
              <a:rPr lang="ru-RU" sz="2000" b="0" dirty="0" err="1">
                <a:effectLst/>
              </a:rPr>
              <a:t>Центральної</a:t>
            </a:r>
            <a:r>
              <a:rPr lang="ru-RU" sz="2000" b="0" dirty="0">
                <a:effectLst/>
              </a:rPr>
              <a:t> Африки). </a:t>
            </a:r>
            <a:r>
              <a:rPr lang="ru-RU" sz="2000" b="0" dirty="0" smtClean="0">
                <a:effectLst/>
              </a:rPr>
              <a:t/>
            </a:r>
            <a:br>
              <a:rPr lang="ru-RU" sz="2000" b="0" dirty="0" smtClean="0">
                <a:effectLst/>
              </a:rPr>
            </a:br>
            <a:r>
              <a:rPr lang="ru-RU" sz="2000" b="0" dirty="0">
                <a:effectLst/>
              </a:rPr>
              <a:t/>
            </a:r>
            <a:br>
              <a:rPr lang="ru-RU" sz="2000" b="0" dirty="0">
                <a:effectLst/>
              </a:rPr>
            </a:br>
            <a:r>
              <a:rPr lang="ru-RU" sz="2000" b="0" dirty="0" smtClean="0">
                <a:effectLst/>
              </a:rPr>
              <a:t>ІІІ</a:t>
            </a:r>
            <a:r>
              <a:rPr lang="ru-RU" sz="2000" b="0" dirty="0">
                <a:effectLst/>
              </a:rPr>
              <a:t>. </a:t>
            </a:r>
            <a:r>
              <a:rPr lang="ru-RU" sz="2000" b="0" dirty="0" err="1">
                <a:effectLst/>
              </a:rPr>
              <a:t>Період</a:t>
            </a:r>
            <a:r>
              <a:rPr lang="ru-RU" sz="2000" b="0" dirty="0">
                <a:effectLst/>
              </a:rPr>
              <a:t> </a:t>
            </a:r>
            <a:r>
              <a:rPr lang="ru-RU" sz="2000" b="0" dirty="0" err="1">
                <a:effectLst/>
              </a:rPr>
              <a:t>індустріального</a:t>
            </a:r>
            <a:r>
              <a:rPr lang="ru-RU" sz="2000" b="0" dirty="0">
                <a:effectLst/>
              </a:rPr>
              <a:t> </a:t>
            </a:r>
            <a:r>
              <a:rPr lang="ru-RU" sz="2000" b="0" dirty="0" err="1">
                <a:effectLst/>
              </a:rPr>
              <a:t>суспільства</a:t>
            </a:r>
            <a:r>
              <a:rPr lang="ru-RU" sz="2000" b="0" dirty="0">
                <a:effectLst/>
              </a:rPr>
              <a:t> (Х</a:t>
            </a:r>
            <a:r>
              <a:rPr lang="en-US" sz="2000" b="0" dirty="0">
                <a:effectLst/>
              </a:rPr>
              <a:t>VIII </a:t>
            </a:r>
            <a:r>
              <a:rPr lang="ru-RU" sz="2000" b="0" dirty="0">
                <a:effectLst/>
              </a:rPr>
              <a:t>ст. – перша половина ХХ ст.). </a:t>
            </a:r>
            <a:r>
              <a:rPr lang="ru-RU" sz="2000" b="0" dirty="0" err="1">
                <a:effectLst/>
              </a:rPr>
              <a:t>Характеризується</a:t>
            </a:r>
            <a:r>
              <a:rPr lang="ru-RU" sz="2000" b="0" dirty="0">
                <a:effectLst/>
              </a:rPr>
              <a:t> </a:t>
            </a:r>
            <a:r>
              <a:rPr lang="ru-RU" sz="2000" b="0" dirty="0" err="1">
                <a:effectLst/>
              </a:rPr>
              <a:t>бурхливим</a:t>
            </a:r>
            <a:r>
              <a:rPr lang="ru-RU" sz="2000" b="0" dirty="0">
                <a:effectLst/>
              </a:rPr>
              <a:t> </a:t>
            </a:r>
            <a:r>
              <a:rPr lang="ru-RU" sz="2000" b="0" dirty="0" err="1">
                <a:effectLst/>
              </a:rPr>
              <a:t>розвитком</a:t>
            </a:r>
            <a:r>
              <a:rPr lang="ru-RU" sz="2000" b="0" dirty="0">
                <a:effectLst/>
              </a:rPr>
              <a:t> </a:t>
            </a:r>
            <a:r>
              <a:rPr lang="ru-RU" sz="2000" b="0" dirty="0" err="1">
                <a:effectLst/>
              </a:rPr>
              <a:t>фізики</a:t>
            </a:r>
            <a:r>
              <a:rPr lang="ru-RU" sz="2000" b="0" dirty="0">
                <a:effectLst/>
              </a:rPr>
              <a:t>, </a:t>
            </a:r>
            <a:r>
              <a:rPr lang="ru-RU" sz="2000" b="0" dirty="0" err="1">
                <a:effectLst/>
              </a:rPr>
              <a:t>техніки</a:t>
            </a:r>
            <a:r>
              <a:rPr lang="ru-RU" sz="2000" b="0" dirty="0">
                <a:effectLst/>
              </a:rPr>
              <a:t>, </a:t>
            </a:r>
            <a:r>
              <a:rPr lang="ru-RU" sz="2000" b="0" dirty="0" err="1">
                <a:effectLst/>
              </a:rPr>
              <a:t>атомної</a:t>
            </a:r>
            <a:r>
              <a:rPr lang="ru-RU" sz="2000" b="0" dirty="0">
                <a:effectLst/>
              </a:rPr>
              <a:t> </a:t>
            </a:r>
            <a:r>
              <a:rPr lang="ru-RU" sz="2000" b="0" dirty="0" err="1">
                <a:effectLst/>
              </a:rPr>
              <a:t>енергії</a:t>
            </a:r>
            <a:r>
              <a:rPr lang="ru-RU" sz="2000" b="0" dirty="0">
                <a:effectLst/>
              </a:rPr>
              <a:t>, </a:t>
            </a:r>
            <a:r>
              <a:rPr lang="ru-RU" sz="2000" b="0" dirty="0" err="1">
                <a:effectLst/>
              </a:rPr>
              <a:t>стрімким</a:t>
            </a:r>
            <a:r>
              <a:rPr lang="ru-RU" sz="2000" b="0" dirty="0">
                <a:effectLst/>
              </a:rPr>
              <a:t> </a:t>
            </a:r>
            <a:r>
              <a:rPr lang="ru-RU" sz="2000" b="0" dirty="0" err="1">
                <a:effectLst/>
              </a:rPr>
              <a:t>зростанням</a:t>
            </a:r>
            <a:r>
              <a:rPr lang="ru-RU" sz="2000" b="0" dirty="0">
                <a:effectLst/>
              </a:rPr>
              <a:t> </a:t>
            </a:r>
            <a:r>
              <a:rPr lang="ru-RU" sz="2000" b="0" dirty="0" err="1" smtClean="0">
                <a:effectLst/>
              </a:rPr>
              <a:t>населення</a:t>
            </a:r>
            <a:r>
              <a:rPr lang="ru-RU" sz="2000" b="0" dirty="0" smtClean="0">
                <a:effectLst/>
              </a:rPr>
              <a:t>.</a:t>
            </a:r>
            <a:r>
              <a:rPr lang="ru-RU" sz="2000" dirty="0"/>
              <a:t/>
            </a:r>
            <a:br>
              <a:rPr lang="ru-RU" sz="2000" dirty="0"/>
            </a:br>
            <a:endParaRPr lang="ru-RU" sz="2000" dirty="0">
              <a:latin typeface="Calibri" pitchFamily="34" charset="0"/>
            </a:endParaRPr>
          </a:p>
        </p:txBody>
      </p:sp>
    </p:spTree>
    <p:extLst>
      <p:ext uri="{BB962C8B-B14F-4D97-AF65-F5344CB8AC3E}">
        <p14:creationId xmlns:p14="http://schemas.microsoft.com/office/powerpoint/2010/main" val="2406666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856983" cy="6858000"/>
          </a:xfrm>
        </p:spPr>
        <p:txBody>
          <a:bodyPr/>
          <a:lstStyle/>
          <a:p>
            <a:pPr algn="l"/>
            <a:r>
              <a:rPr lang="ru-RU" sz="2000" b="0" dirty="0" err="1" smtClean="0">
                <a:effectLst/>
              </a:rPr>
              <a:t>Це</a:t>
            </a:r>
            <a:r>
              <a:rPr lang="ru-RU" sz="2000" b="0" dirty="0" smtClean="0">
                <a:effectLst/>
              </a:rPr>
              <a:t> </a:t>
            </a:r>
            <a:r>
              <a:rPr lang="ru-RU" sz="2000" b="0" dirty="0" err="1">
                <a:effectLst/>
              </a:rPr>
              <a:t>період</a:t>
            </a:r>
            <a:r>
              <a:rPr lang="ru-RU" sz="2000" b="0" dirty="0">
                <a:effectLst/>
              </a:rPr>
              <a:t> </a:t>
            </a:r>
            <a:r>
              <a:rPr lang="ru-RU" sz="2000" b="0" dirty="0" err="1">
                <a:effectLst/>
              </a:rPr>
              <a:t>страшних</a:t>
            </a:r>
            <a:r>
              <a:rPr lang="ru-RU" sz="2000" b="0" dirty="0">
                <a:effectLst/>
              </a:rPr>
              <a:t> за </a:t>
            </a:r>
            <a:r>
              <a:rPr lang="ru-RU" sz="2000" b="0" dirty="0" err="1">
                <a:effectLst/>
              </a:rPr>
              <a:t>наслідками</a:t>
            </a:r>
            <a:r>
              <a:rPr lang="ru-RU" sz="2000" b="0" dirty="0">
                <a:effectLst/>
              </a:rPr>
              <a:t> </a:t>
            </a:r>
            <a:r>
              <a:rPr lang="ru-RU" sz="2000" b="0" dirty="0" err="1">
                <a:effectLst/>
              </a:rPr>
              <a:t>воєн</a:t>
            </a:r>
            <a:r>
              <a:rPr lang="ru-RU" sz="2000" b="0" dirty="0">
                <a:effectLst/>
              </a:rPr>
              <a:t>, </a:t>
            </a:r>
            <a:r>
              <a:rPr lang="ru-RU" sz="2000" b="0" dirty="0" err="1">
                <a:effectLst/>
              </a:rPr>
              <a:t>хижацької</a:t>
            </a:r>
            <a:r>
              <a:rPr lang="ru-RU" sz="2000" b="0" dirty="0">
                <a:effectLst/>
              </a:rPr>
              <a:t> </a:t>
            </a:r>
            <a:r>
              <a:rPr lang="ru-RU" sz="2000" b="0" dirty="0" err="1">
                <a:effectLst/>
              </a:rPr>
              <a:t>експлуатації</a:t>
            </a:r>
            <a:r>
              <a:rPr lang="ru-RU" sz="2000" b="0" dirty="0">
                <a:effectLst/>
              </a:rPr>
              <a:t> </a:t>
            </a:r>
            <a:r>
              <a:rPr lang="ru-RU" sz="2000" b="0" dirty="0" err="1">
                <a:effectLst/>
              </a:rPr>
              <a:t>природних</a:t>
            </a:r>
            <a:r>
              <a:rPr lang="ru-RU" sz="2000" b="0" dirty="0">
                <a:effectLst/>
              </a:rPr>
              <a:t> </a:t>
            </a:r>
            <a:r>
              <a:rPr lang="ru-RU" sz="2000" b="0" dirty="0" err="1">
                <a:effectLst/>
              </a:rPr>
              <a:t>ресурсів</a:t>
            </a:r>
            <a:r>
              <a:rPr lang="ru-RU" sz="2000" b="0" dirty="0">
                <a:effectLst/>
              </a:rPr>
              <a:t>, </a:t>
            </a:r>
            <a:r>
              <a:rPr lang="ru-RU" sz="2000" b="0" dirty="0" err="1">
                <a:effectLst/>
              </a:rPr>
              <a:t>локальних</a:t>
            </a:r>
            <a:r>
              <a:rPr lang="ru-RU" sz="2000" b="0" dirty="0">
                <a:effectLst/>
              </a:rPr>
              <a:t> і </a:t>
            </a:r>
            <a:r>
              <a:rPr lang="ru-RU" sz="2000" b="0" dirty="0" err="1">
                <a:effectLst/>
              </a:rPr>
              <a:t>регіональних</a:t>
            </a:r>
            <a:r>
              <a:rPr lang="ru-RU" sz="2000" b="0" dirty="0">
                <a:effectLst/>
              </a:rPr>
              <a:t> </a:t>
            </a:r>
            <a:r>
              <a:rPr lang="ru-RU" sz="2000" b="0" dirty="0" err="1">
                <a:effectLst/>
              </a:rPr>
              <a:t>екологічних</a:t>
            </a:r>
            <a:r>
              <a:rPr lang="ru-RU" sz="2000" b="0" dirty="0">
                <a:effectLst/>
              </a:rPr>
              <a:t> криз. </a:t>
            </a:r>
            <a:br>
              <a:rPr lang="ru-RU" sz="2000" b="0" dirty="0">
                <a:effectLst/>
              </a:rPr>
            </a:br>
            <a:r>
              <a:rPr lang="ru-RU" sz="2000" b="0" dirty="0" smtClean="0">
                <a:effectLst/>
              </a:rPr>
              <a:t/>
            </a:r>
            <a:br>
              <a:rPr lang="ru-RU" sz="2000" b="0" dirty="0" smtClean="0">
                <a:effectLst/>
              </a:rPr>
            </a:br>
            <a:r>
              <a:rPr lang="ru-RU" sz="2000" b="0" dirty="0">
                <a:effectLst/>
              </a:rPr>
              <a:t/>
            </a:r>
            <a:br>
              <a:rPr lang="ru-RU" sz="2000" b="0" dirty="0">
                <a:effectLst/>
              </a:rPr>
            </a:br>
            <a:r>
              <a:rPr lang="ru-RU" sz="2000" b="0" dirty="0" smtClean="0">
                <a:effectLst/>
              </a:rPr>
              <a:t>І</a:t>
            </a:r>
            <a:r>
              <a:rPr lang="en-US" sz="2000" b="0" dirty="0">
                <a:effectLst/>
              </a:rPr>
              <a:t>V. </a:t>
            </a:r>
            <a:r>
              <a:rPr lang="ru-RU" sz="2000" b="0" dirty="0" err="1">
                <a:effectLst/>
              </a:rPr>
              <a:t>Постіндустріальна</a:t>
            </a:r>
            <a:r>
              <a:rPr lang="ru-RU" sz="2000" b="0" dirty="0">
                <a:effectLst/>
              </a:rPr>
              <a:t> </a:t>
            </a:r>
            <a:r>
              <a:rPr lang="ru-RU" sz="2000" b="0" dirty="0" err="1">
                <a:effectLst/>
              </a:rPr>
              <a:t>епоха</a:t>
            </a:r>
            <a:r>
              <a:rPr lang="ru-RU" sz="2000" b="0" dirty="0">
                <a:effectLst/>
              </a:rPr>
              <a:t> (</a:t>
            </a:r>
            <a:r>
              <a:rPr lang="ru-RU" sz="2000" b="0" dirty="0" err="1">
                <a:effectLst/>
              </a:rPr>
              <a:t>останні</a:t>
            </a:r>
            <a:r>
              <a:rPr lang="ru-RU" sz="2000" b="0" dirty="0">
                <a:effectLst/>
              </a:rPr>
              <a:t> 40-50 </a:t>
            </a:r>
            <a:r>
              <a:rPr lang="ru-RU" sz="2000" b="0" dirty="0" err="1">
                <a:effectLst/>
              </a:rPr>
              <a:t>років</a:t>
            </a:r>
            <a:r>
              <a:rPr lang="ru-RU" sz="2000" b="0" dirty="0">
                <a:effectLst/>
              </a:rPr>
              <a:t>). </a:t>
            </a:r>
            <a:r>
              <a:rPr lang="ru-RU" sz="2000" b="0" dirty="0" err="1">
                <a:effectLst/>
              </a:rPr>
              <a:t>Розпочинається</a:t>
            </a:r>
            <a:r>
              <a:rPr lang="ru-RU" sz="2000" b="0" dirty="0">
                <a:effectLst/>
              </a:rPr>
              <a:t> друга глобальна </a:t>
            </a:r>
            <a:r>
              <a:rPr lang="ru-RU" sz="2000" b="0" dirty="0" err="1">
                <a:effectLst/>
              </a:rPr>
              <a:t>екологічна</a:t>
            </a:r>
            <a:r>
              <a:rPr lang="ru-RU" sz="2000" b="0" dirty="0">
                <a:effectLst/>
              </a:rPr>
              <a:t> криза: </a:t>
            </a:r>
            <a:r>
              <a:rPr lang="ru-RU" sz="2000" b="0" dirty="0" err="1">
                <a:effectLst/>
              </a:rPr>
              <a:t>виникнення</a:t>
            </a:r>
            <a:r>
              <a:rPr lang="ru-RU" sz="2000" b="0" dirty="0">
                <a:effectLst/>
              </a:rPr>
              <a:t> </a:t>
            </a:r>
            <a:r>
              <a:rPr lang="ru-RU" sz="2000" b="0" dirty="0" err="1">
                <a:effectLst/>
              </a:rPr>
              <a:t>процесу</a:t>
            </a:r>
            <a:r>
              <a:rPr lang="ru-RU" sz="2000" b="0" dirty="0">
                <a:effectLst/>
              </a:rPr>
              <a:t> парникового </a:t>
            </a:r>
            <a:r>
              <a:rPr lang="ru-RU" sz="2000" b="0" dirty="0" err="1">
                <a:effectLst/>
              </a:rPr>
              <a:t>ефекту</a:t>
            </a:r>
            <a:r>
              <a:rPr lang="ru-RU" sz="2000" b="0" dirty="0">
                <a:effectLst/>
              </a:rPr>
              <a:t>, </a:t>
            </a:r>
            <a:r>
              <a:rPr lang="ru-RU" sz="2000" b="0" dirty="0" err="1">
                <a:effectLst/>
              </a:rPr>
              <a:t>поява</a:t>
            </a:r>
            <a:r>
              <a:rPr lang="ru-RU" sz="2000" b="0" dirty="0">
                <a:effectLst/>
              </a:rPr>
              <a:t> </a:t>
            </a:r>
            <a:r>
              <a:rPr lang="ru-RU" sz="2000" b="0" dirty="0" err="1">
                <a:effectLst/>
              </a:rPr>
              <a:t>озонової</a:t>
            </a:r>
            <a:r>
              <a:rPr lang="ru-RU" sz="2000" b="0" dirty="0">
                <a:effectLst/>
              </a:rPr>
              <a:t> </a:t>
            </a:r>
            <a:r>
              <a:rPr lang="ru-RU" sz="2000" b="0" dirty="0" err="1">
                <a:effectLst/>
              </a:rPr>
              <a:t>діри</a:t>
            </a:r>
            <a:r>
              <a:rPr lang="ru-RU" sz="2000" b="0" dirty="0">
                <a:effectLst/>
              </a:rPr>
              <a:t> та </a:t>
            </a:r>
            <a:r>
              <a:rPr lang="ru-RU" sz="2000" b="0" dirty="0" err="1">
                <a:effectLst/>
              </a:rPr>
              <a:t>кислотних</a:t>
            </a:r>
            <a:r>
              <a:rPr lang="ru-RU" sz="2000" b="0" dirty="0">
                <a:effectLst/>
              </a:rPr>
              <a:t> </a:t>
            </a:r>
            <a:r>
              <a:rPr lang="ru-RU" sz="2000" b="0" dirty="0" err="1">
                <a:effectLst/>
              </a:rPr>
              <a:t>дощів</a:t>
            </a:r>
            <a:r>
              <a:rPr lang="ru-RU" sz="2000" b="0" dirty="0">
                <a:effectLst/>
              </a:rPr>
              <a:t>, </a:t>
            </a:r>
            <a:r>
              <a:rPr lang="ru-RU" sz="2000" b="0" dirty="0" err="1">
                <a:effectLst/>
              </a:rPr>
              <a:t>суперіндустріалізація</a:t>
            </a:r>
            <a:r>
              <a:rPr lang="ru-RU" sz="2000" b="0" dirty="0">
                <a:effectLst/>
              </a:rPr>
              <a:t>, </a:t>
            </a:r>
            <a:r>
              <a:rPr lang="ru-RU" sz="2000" b="0" dirty="0" err="1">
                <a:effectLst/>
              </a:rPr>
              <a:t>суперхімізація</a:t>
            </a:r>
            <a:r>
              <a:rPr lang="ru-RU" sz="2000" b="0" dirty="0">
                <a:effectLst/>
              </a:rPr>
              <a:t>, </a:t>
            </a:r>
            <a:r>
              <a:rPr lang="ru-RU" sz="2000" b="0" dirty="0" err="1">
                <a:effectLst/>
              </a:rPr>
              <a:t>суперспоживання</a:t>
            </a:r>
            <a:r>
              <a:rPr lang="ru-RU" sz="2000" b="0" dirty="0">
                <a:effectLst/>
              </a:rPr>
              <a:t> і </a:t>
            </a:r>
            <a:r>
              <a:rPr lang="ru-RU" sz="2000" b="0" dirty="0" err="1">
                <a:effectLst/>
              </a:rPr>
              <a:t>суперзабруднення</a:t>
            </a:r>
            <a:r>
              <a:rPr lang="ru-RU" sz="2000" b="0" dirty="0">
                <a:effectLst/>
              </a:rPr>
              <a:t> </a:t>
            </a:r>
            <a:r>
              <a:rPr lang="ru-RU" sz="2000" b="0" dirty="0" err="1">
                <a:effectLst/>
              </a:rPr>
              <a:t>всіх</a:t>
            </a:r>
            <a:r>
              <a:rPr lang="ru-RU" sz="2000" b="0" dirty="0">
                <a:effectLst/>
              </a:rPr>
              <a:t> сфер.    </a:t>
            </a:r>
            <a:r>
              <a:rPr lang="ru-RU" sz="2000" dirty="0"/>
              <a:t/>
            </a:r>
            <a:br>
              <a:rPr lang="ru-RU" sz="2000" dirty="0"/>
            </a:br>
            <a:endParaRPr lang="ru-RU" sz="2000" dirty="0">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068960"/>
            <a:ext cx="799288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081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2967" cy="6552728"/>
          </a:xfrm>
        </p:spPr>
        <p:txBody>
          <a:bodyPr/>
          <a:lstStyle/>
          <a:p>
            <a:pPr algn="l"/>
            <a:r>
              <a:rPr lang="ru-RU" sz="2400" dirty="0" err="1">
                <a:effectLst/>
                <a:latin typeface="Calibri" pitchFamily="34" charset="0"/>
              </a:rPr>
              <a:t>Проблеми</a:t>
            </a:r>
            <a:r>
              <a:rPr lang="ru-RU" sz="2400" dirty="0">
                <a:effectLst/>
                <a:latin typeface="Calibri" pitchFamily="34" charset="0"/>
              </a:rPr>
              <a:t> </a:t>
            </a:r>
            <a:r>
              <a:rPr lang="ru-RU" sz="2400" b="0" dirty="0" smtClean="0">
                <a:effectLst/>
                <a:latin typeface="Calibri" pitchFamily="34" charset="0"/>
              </a:rPr>
              <a:t/>
            </a:r>
            <a:br>
              <a:rPr lang="ru-RU" sz="2400" b="0" dirty="0" smtClean="0">
                <a:effectLst/>
                <a:latin typeface="Calibri" pitchFamily="34" charset="0"/>
              </a:rPr>
            </a:br>
            <a:r>
              <a:rPr lang="ru-RU" sz="2400" b="0" dirty="0" smtClean="0">
                <a:effectLst/>
                <a:latin typeface="Calibri" pitchFamily="34" charset="0"/>
              </a:rPr>
              <a:t>1.Збільшився </a:t>
            </a:r>
            <a:r>
              <a:rPr lang="ru-RU" sz="2400" b="0" dirty="0" err="1">
                <a:effectLst/>
                <a:latin typeface="Calibri" pitchFamily="34" charset="0"/>
              </a:rPr>
              <a:t>видобуток</a:t>
            </a:r>
            <a:r>
              <a:rPr lang="ru-RU" sz="2400" b="0" dirty="0">
                <a:effectLst/>
                <a:latin typeface="Calibri" pitchFamily="34" charset="0"/>
              </a:rPr>
              <a:t> </a:t>
            </a:r>
            <a:r>
              <a:rPr lang="ru-RU" sz="2400" b="0" dirty="0" err="1">
                <a:effectLst/>
                <a:latin typeface="Calibri" pitchFamily="34" charset="0"/>
              </a:rPr>
              <a:t>корисних</a:t>
            </a:r>
            <a:r>
              <a:rPr lang="ru-RU" sz="2400" b="0" dirty="0">
                <a:effectLst/>
                <a:latin typeface="Calibri" pitchFamily="34" charset="0"/>
              </a:rPr>
              <a:t> </a:t>
            </a:r>
            <a:r>
              <a:rPr lang="ru-RU" sz="2400" b="0" dirty="0" err="1">
                <a:effectLst/>
                <a:latin typeface="Calibri" pitchFamily="34" charset="0"/>
              </a:rPr>
              <a:t>копалин</a:t>
            </a:r>
            <a:r>
              <a:rPr lang="ru-RU" sz="2400" b="0" dirty="0">
                <a:effectLst/>
                <a:latin typeface="Calibri" pitchFamily="34" charset="0"/>
              </a:rPr>
              <a:t> та </a:t>
            </a:r>
            <a:r>
              <a:rPr lang="ru-RU" sz="2400" b="0" dirty="0" err="1">
                <a:effectLst/>
                <a:latin typeface="Calibri" pitchFamily="34" charset="0"/>
              </a:rPr>
              <a:t>мінеральних</a:t>
            </a:r>
            <a:r>
              <a:rPr lang="ru-RU" sz="2400" b="0" dirty="0">
                <a:effectLst/>
                <a:latin typeface="Calibri" pitchFamily="34" charset="0"/>
              </a:rPr>
              <a:t> </a:t>
            </a:r>
            <a:r>
              <a:rPr lang="ru-RU" sz="2400" b="0" dirty="0" err="1">
                <a:effectLst/>
                <a:latin typeface="Calibri" pitchFamily="34" charset="0"/>
              </a:rPr>
              <a:t>ресурсів</a:t>
            </a:r>
            <a:r>
              <a:rPr lang="ru-RU" sz="2400" b="0" dirty="0">
                <a:effectLst/>
                <a:latin typeface="Calibri" pitchFamily="34" charset="0"/>
              </a:rPr>
              <a:t> </a:t>
            </a:r>
            <a:r>
              <a:rPr lang="ru-RU" sz="2400" b="0" dirty="0" smtClean="0">
                <a:effectLst/>
                <a:latin typeface="Calibri" pitchFamily="34" charset="0"/>
              </a:rPr>
              <a:t/>
            </a:r>
            <a:br>
              <a:rPr lang="ru-RU" sz="2400" b="0" dirty="0" smtClean="0">
                <a:effectLst/>
                <a:latin typeface="Calibri" pitchFamily="34" charset="0"/>
              </a:rPr>
            </a:br>
            <a:r>
              <a:rPr lang="ru-RU" sz="2400" b="0" dirty="0" smtClean="0">
                <a:effectLst/>
                <a:latin typeface="Calibri" pitchFamily="34" charset="0"/>
              </a:rPr>
              <a:t>2.Інтенсивне </a:t>
            </a:r>
            <a:r>
              <a:rPr lang="ru-RU" sz="2400" b="0" dirty="0" err="1">
                <a:effectLst/>
                <a:latin typeface="Calibri" pitchFamily="34" charset="0"/>
              </a:rPr>
              <a:t>зростання</a:t>
            </a:r>
            <a:r>
              <a:rPr lang="ru-RU" sz="2400" b="0" dirty="0">
                <a:effectLst/>
                <a:latin typeface="Calibri" pitchFamily="34" charset="0"/>
              </a:rPr>
              <a:t> </a:t>
            </a:r>
            <a:r>
              <a:rPr lang="ru-RU" sz="2400" b="0" dirty="0" err="1">
                <a:effectLst/>
                <a:latin typeface="Calibri" pitchFamily="34" charset="0"/>
              </a:rPr>
              <a:t>міст</a:t>
            </a:r>
            <a:r>
              <a:rPr lang="ru-RU" sz="2400" b="0" dirty="0">
                <a:effectLst/>
                <a:latin typeface="Calibri" pitchFamily="34" charset="0"/>
              </a:rPr>
              <a:t> </a:t>
            </a:r>
            <a:r>
              <a:rPr lang="ru-RU" sz="2400" b="0" dirty="0" smtClean="0">
                <a:effectLst/>
                <a:latin typeface="Calibri" pitchFamily="34" charset="0"/>
              </a:rPr>
              <a:t/>
            </a:r>
            <a:br>
              <a:rPr lang="ru-RU" sz="2400" b="0" dirty="0" smtClean="0">
                <a:effectLst/>
                <a:latin typeface="Calibri" pitchFamily="34" charset="0"/>
              </a:rPr>
            </a:br>
            <a:r>
              <a:rPr lang="ru-RU" sz="2400" b="0" dirty="0" smtClean="0">
                <a:effectLst/>
                <a:latin typeface="Calibri" pitchFamily="34" charset="0"/>
              </a:rPr>
              <a:t>3</a:t>
            </a:r>
            <a:r>
              <a:rPr lang="ru-RU" sz="2400" b="0" dirty="0">
                <a:effectLst/>
                <a:latin typeface="Calibri" pitchFamily="34" charset="0"/>
              </a:rPr>
              <a:t>. </a:t>
            </a:r>
            <a:r>
              <a:rPr lang="ru-RU" sz="2400" b="0" dirty="0" err="1">
                <a:effectLst/>
                <a:latin typeface="Calibri" pitchFamily="34" charset="0"/>
              </a:rPr>
              <a:t>Ріст</a:t>
            </a:r>
            <a:r>
              <a:rPr lang="ru-RU" sz="2400" b="0" dirty="0">
                <a:effectLst/>
                <a:latin typeface="Calibri" pitchFamily="34" charset="0"/>
              </a:rPr>
              <a:t> </a:t>
            </a:r>
            <a:r>
              <a:rPr lang="ru-RU" sz="2400" b="0" dirty="0" err="1">
                <a:effectLst/>
                <a:latin typeface="Calibri" pitchFamily="34" charset="0"/>
              </a:rPr>
              <a:t>населення</a:t>
            </a:r>
            <a:r>
              <a:rPr lang="ru-RU" sz="2400" b="0" dirty="0">
                <a:effectLst/>
                <a:latin typeface="Calibri" pitchFamily="34" charset="0"/>
              </a:rPr>
              <a:t> та </a:t>
            </a:r>
            <a:r>
              <a:rPr lang="ru-RU" sz="2400" b="0" dirty="0" err="1">
                <a:effectLst/>
                <a:latin typeface="Calibri" pitchFamily="34" charset="0"/>
              </a:rPr>
              <a:t>міграція</a:t>
            </a:r>
            <a:r>
              <a:rPr lang="ru-RU" sz="2400" b="0" dirty="0">
                <a:effectLst/>
                <a:latin typeface="Calibri" pitchFamily="34" charset="0"/>
              </a:rPr>
              <a:t> </a:t>
            </a:r>
            <a:r>
              <a:rPr lang="ru-RU" sz="2400" b="0" dirty="0" err="1">
                <a:effectLst/>
                <a:latin typeface="Calibri" pitchFamily="34" charset="0"/>
              </a:rPr>
              <a:t>населення</a:t>
            </a:r>
            <a:r>
              <a:rPr lang="ru-RU" sz="2400" b="0" dirty="0">
                <a:effectLst/>
                <a:latin typeface="Calibri" pitchFamily="34" charset="0"/>
              </a:rPr>
              <a:t> </a:t>
            </a:r>
            <a:r>
              <a:rPr lang="ru-RU" sz="2400" b="0" dirty="0" smtClean="0">
                <a:effectLst/>
                <a:latin typeface="Calibri" pitchFamily="34" charset="0"/>
              </a:rPr>
              <a:t/>
            </a:r>
            <a:br>
              <a:rPr lang="ru-RU" sz="2400" b="0" dirty="0" smtClean="0">
                <a:effectLst/>
                <a:latin typeface="Calibri" pitchFamily="34" charset="0"/>
              </a:rPr>
            </a:br>
            <a:r>
              <a:rPr lang="ru-RU" sz="2400" b="0" dirty="0" smtClean="0">
                <a:effectLst/>
                <a:latin typeface="Calibri" pitchFamily="34" charset="0"/>
              </a:rPr>
              <a:t>4.Зростає </a:t>
            </a:r>
            <a:r>
              <a:rPr lang="ru-RU" sz="2400" b="0" dirty="0" err="1">
                <a:effectLst/>
                <a:latin typeface="Calibri" pitchFamily="34" charset="0"/>
              </a:rPr>
              <a:t>забруднення</a:t>
            </a:r>
            <a:r>
              <a:rPr lang="ru-RU" sz="2400" b="0" dirty="0">
                <a:effectLst/>
                <a:latin typeface="Calibri" pitchFamily="34" charset="0"/>
              </a:rPr>
              <a:t> </a:t>
            </a:r>
            <a:r>
              <a:rPr lang="ru-RU" sz="2400" b="0" dirty="0" err="1">
                <a:effectLst/>
                <a:latin typeface="Calibri" pitchFamily="34" charset="0"/>
              </a:rPr>
              <a:t>атмосфери</a:t>
            </a:r>
            <a:r>
              <a:rPr lang="ru-RU" sz="2400" b="0" dirty="0">
                <a:effectLst/>
                <a:latin typeface="Calibri" pitchFamily="34" charset="0"/>
              </a:rPr>
              <a:t>, </a:t>
            </a:r>
            <a:r>
              <a:rPr lang="ru-RU" sz="2400" b="0" dirty="0" err="1">
                <a:effectLst/>
                <a:latin typeface="Calibri" pitchFamily="34" charset="0"/>
              </a:rPr>
              <a:t>гідросфери</a:t>
            </a:r>
            <a:r>
              <a:rPr lang="ru-RU" sz="2400" b="0" dirty="0">
                <a:effectLst/>
                <a:latin typeface="Calibri" pitchFamily="34" charset="0"/>
              </a:rPr>
              <a:t>, </a:t>
            </a:r>
            <a:r>
              <a:rPr lang="ru-RU" sz="2400" b="0" dirty="0" err="1">
                <a:effectLst/>
                <a:latin typeface="Calibri" pitchFamily="34" charset="0"/>
              </a:rPr>
              <a:t>земельних</a:t>
            </a:r>
            <a:r>
              <a:rPr lang="ru-RU" sz="2400" b="0" dirty="0">
                <a:effectLst/>
                <a:latin typeface="Calibri" pitchFamily="34" charset="0"/>
              </a:rPr>
              <a:t> </a:t>
            </a:r>
            <a:r>
              <a:rPr lang="ru-RU" sz="2400" b="0" dirty="0" err="1">
                <a:effectLst/>
                <a:latin typeface="Calibri" pitchFamily="34" charset="0"/>
              </a:rPr>
              <a:t>ресурсів</a:t>
            </a:r>
            <a:r>
              <a:rPr lang="ru-RU" sz="2400" b="0" dirty="0">
                <a:effectLst/>
                <a:latin typeface="Calibri" pitchFamily="34" charset="0"/>
              </a:rPr>
              <a:t> </a:t>
            </a:r>
            <a:r>
              <a:rPr lang="ru-RU" sz="2400" b="0" dirty="0" smtClean="0">
                <a:effectLst/>
                <a:latin typeface="Calibri" pitchFamily="34" charset="0"/>
              </a:rPr>
              <a:t/>
            </a:r>
            <a:br>
              <a:rPr lang="ru-RU" sz="2400" b="0" dirty="0" smtClean="0">
                <a:effectLst/>
                <a:latin typeface="Calibri" pitchFamily="34" charset="0"/>
              </a:rPr>
            </a:br>
            <a:r>
              <a:rPr lang="ru-RU" sz="2400" b="0" dirty="0" smtClean="0">
                <a:effectLst/>
                <a:latin typeface="Calibri" pitchFamily="34" charset="0"/>
              </a:rPr>
              <a:t>5</a:t>
            </a:r>
            <a:r>
              <a:rPr lang="ru-RU" sz="2400" b="0" dirty="0">
                <a:effectLst/>
                <a:latin typeface="Calibri" pitchFamily="34" charset="0"/>
              </a:rPr>
              <a:t>. </a:t>
            </a:r>
            <a:r>
              <a:rPr lang="ru-RU" sz="2400" b="0" dirty="0" err="1">
                <a:effectLst/>
                <a:latin typeface="Calibri" pitchFamily="34" charset="0"/>
              </a:rPr>
              <a:t>Скорочується</a:t>
            </a:r>
            <a:r>
              <a:rPr lang="ru-RU" sz="2400" b="0" dirty="0">
                <a:effectLst/>
                <a:latin typeface="Calibri" pitchFamily="34" charset="0"/>
              </a:rPr>
              <a:t>  </a:t>
            </a:r>
            <a:r>
              <a:rPr lang="ru-RU" sz="2400" b="0" dirty="0" err="1">
                <a:effectLst/>
                <a:latin typeface="Calibri" pitchFamily="34" charset="0"/>
              </a:rPr>
              <a:t>площа</a:t>
            </a:r>
            <a:r>
              <a:rPr lang="ru-RU" sz="2400" b="0" dirty="0">
                <a:effectLst/>
                <a:latin typeface="Calibri" pitchFamily="34" charset="0"/>
              </a:rPr>
              <a:t> </a:t>
            </a:r>
            <a:r>
              <a:rPr lang="ru-RU" sz="2400" b="0" dirty="0" err="1">
                <a:effectLst/>
                <a:latin typeface="Calibri" pitchFamily="34" charset="0"/>
              </a:rPr>
              <a:t>посівних</a:t>
            </a:r>
            <a:r>
              <a:rPr lang="ru-RU" sz="2400" b="0" dirty="0">
                <a:effectLst/>
                <a:latin typeface="Calibri" pitchFamily="34" charset="0"/>
              </a:rPr>
              <a:t> земель та </a:t>
            </a:r>
            <a:r>
              <a:rPr lang="ru-RU" sz="2400" b="0" dirty="0" err="1">
                <a:effectLst/>
                <a:latin typeface="Calibri" pitchFamily="34" charset="0"/>
              </a:rPr>
              <a:t>пасовищ</a:t>
            </a:r>
            <a:r>
              <a:rPr lang="ru-RU" sz="2400" b="0" dirty="0">
                <a:effectLst/>
                <a:latin typeface="Calibri" pitchFamily="34" charset="0"/>
              </a:rPr>
              <a:t> 6.Модефікація та </a:t>
            </a:r>
            <a:r>
              <a:rPr lang="ru-RU" sz="2400" b="0" dirty="0" err="1">
                <a:effectLst/>
                <a:latin typeface="Calibri" pitchFamily="34" charset="0"/>
              </a:rPr>
              <a:t>разголуження</a:t>
            </a:r>
            <a:r>
              <a:rPr lang="ru-RU" sz="2400" b="0" dirty="0">
                <a:effectLst/>
                <a:latin typeface="Calibri" pitchFamily="34" charset="0"/>
              </a:rPr>
              <a:t> </a:t>
            </a:r>
            <a:r>
              <a:rPr lang="ru-RU" sz="2400" b="0" dirty="0" err="1">
                <a:effectLst/>
                <a:latin typeface="Calibri" pitchFamily="34" charset="0"/>
              </a:rPr>
              <a:t>транспортної</a:t>
            </a:r>
            <a:r>
              <a:rPr lang="ru-RU" sz="2400" b="0" dirty="0">
                <a:effectLst/>
                <a:latin typeface="Calibri" pitchFamily="34" charset="0"/>
              </a:rPr>
              <a:t> </a:t>
            </a:r>
            <a:r>
              <a:rPr lang="ru-RU" sz="2400" b="0" dirty="0" err="1">
                <a:effectLst/>
                <a:latin typeface="Calibri" pitchFamily="34" charset="0"/>
              </a:rPr>
              <a:t>системи</a:t>
            </a:r>
            <a:r>
              <a:rPr lang="ru-RU" sz="2400" b="0" dirty="0">
                <a:effectLst/>
                <a:latin typeface="Calibri" pitchFamily="34" charset="0"/>
              </a:rPr>
              <a:t> 7.Нестача </a:t>
            </a:r>
            <a:r>
              <a:rPr lang="ru-RU" sz="2400" b="0" dirty="0" err="1">
                <a:effectLst/>
                <a:latin typeface="Calibri" pitchFamily="34" charset="0"/>
              </a:rPr>
              <a:t>продовольства</a:t>
            </a:r>
            <a:r>
              <a:rPr lang="ru-RU" sz="2400" b="0" dirty="0">
                <a:effectLst/>
                <a:latin typeface="Calibri" pitchFamily="34" charset="0"/>
              </a:rPr>
              <a:t> </a:t>
            </a:r>
            <a:r>
              <a:rPr lang="ru-RU" sz="2400" b="0" dirty="0" smtClean="0">
                <a:effectLst/>
                <a:latin typeface="Calibri" pitchFamily="34" charset="0"/>
              </a:rPr>
              <a:t/>
            </a:r>
            <a:br>
              <a:rPr lang="ru-RU" sz="2400" b="0" dirty="0" smtClean="0">
                <a:effectLst/>
                <a:latin typeface="Calibri" pitchFamily="34" charset="0"/>
              </a:rPr>
            </a:br>
            <a:r>
              <a:rPr lang="ru-RU" sz="2400" b="0" dirty="0" smtClean="0">
                <a:effectLst/>
                <a:latin typeface="Calibri" pitchFamily="34" charset="0"/>
              </a:rPr>
              <a:t>8</a:t>
            </a:r>
            <a:r>
              <a:rPr lang="ru-RU" sz="2400" b="0" dirty="0">
                <a:effectLst/>
                <a:latin typeface="Calibri" pitchFamily="34" charset="0"/>
              </a:rPr>
              <a:t>. </a:t>
            </a:r>
            <a:r>
              <a:rPr lang="ru-RU" sz="2400" b="0" dirty="0" err="1">
                <a:effectLst/>
                <a:latin typeface="Calibri" pitchFamily="34" charset="0"/>
              </a:rPr>
              <a:t>Зміна</a:t>
            </a:r>
            <a:r>
              <a:rPr lang="ru-RU" sz="2400" b="0" dirty="0">
                <a:effectLst/>
                <a:latin typeface="Calibri" pitchFamily="34" charset="0"/>
              </a:rPr>
              <a:t> </a:t>
            </a:r>
            <a:r>
              <a:rPr lang="ru-RU" sz="2400" b="0" dirty="0" err="1">
                <a:effectLst/>
                <a:latin typeface="Calibri" pitchFamily="34" charset="0"/>
              </a:rPr>
              <a:t>кліматичних</a:t>
            </a:r>
            <a:r>
              <a:rPr lang="ru-RU" sz="2400" b="0" dirty="0">
                <a:effectLst/>
                <a:latin typeface="Calibri" pitchFamily="34" charset="0"/>
              </a:rPr>
              <a:t> умов </a:t>
            </a:r>
            <a:r>
              <a:rPr lang="ru-RU" sz="2400" b="0" dirty="0" err="1">
                <a:effectLst/>
                <a:latin typeface="Calibri" pitchFamily="34" charset="0"/>
              </a:rPr>
              <a:t>поблизу</a:t>
            </a:r>
            <a:r>
              <a:rPr lang="ru-RU" sz="2400" b="0" dirty="0">
                <a:effectLst/>
                <a:latin typeface="Calibri" pitchFamily="34" charset="0"/>
              </a:rPr>
              <a:t> великих </a:t>
            </a:r>
            <a:r>
              <a:rPr lang="ru-RU" sz="2400" b="0" dirty="0" err="1">
                <a:effectLst/>
                <a:latin typeface="Calibri" pitchFamily="34" charset="0"/>
              </a:rPr>
              <a:t>міст</a:t>
            </a:r>
            <a:r>
              <a:rPr lang="ru-RU" sz="2400" b="0" dirty="0">
                <a:effectLst/>
                <a:latin typeface="Calibri" pitchFamily="34" charset="0"/>
              </a:rPr>
              <a:t> </a:t>
            </a:r>
            <a:r>
              <a:rPr lang="ru-RU" sz="2400" b="0" dirty="0" smtClean="0">
                <a:effectLst/>
                <a:latin typeface="Calibri" pitchFamily="34" charset="0"/>
              </a:rPr>
              <a:t/>
            </a:r>
            <a:br>
              <a:rPr lang="ru-RU" sz="2400" b="0" dirty="0" smtClean="0">
                <a:effectLst/>
                <a:latin typeface="Calibri" pitchFamily="34" charset="0"/>
              </a:rPr>
            </a:br>
            <a:r>
              <a:rPr lang="ru-RU" sz="2400" b="0" dirty="0" smtClean="0">
                <a:effectLst/>
                <a:latin typeface="Calibri" pitchFamily="34" charset="0"/>
              </a:rPr>
              <a:t>9</a:t>
            </a:r>
            <a:r>
              <a:rPr lang="ru-RU" sz="2400" b="0" dirty="0">
                <a:effectLst/>
                <a:latin typeface="Calibri" pitchFamily="34" charset="0"/>
              </a:rPr>
              <a:t>. </a:t>
            </a:r>
            <a:r>
              <a:rPr lang="ru-RU" sz="2400" b="0" dirty="0" err="1">
                <a:effectLst/>
                <a:latin typeface="Calibri" pitchFamily="34" charset="0"/>
              </a:rPr>
              <a:t>Поява</a:t>
            </a:r>
            <a:r>
              <a:rPr lang="ru-RU" sz="2400" b="0" dirty="0">
                <a:effectLst/>
                <a:latin typeface="Calibri" pitchFamily="34" charset="0"/>
              </a:rPr>
              <a:t> </a:t>
            </a:r>
            <a:r>
              <a:rPr lang="ru-RU" sz="2400" b="0" dirty="0" err="1">
                <a:effectLst/>
                <a:latin typeface="Calibri" pitchFamily="34" charset="0"/>
              </a:rPr>
              <a:t>електроенергії</a:t>
            </a:r>
            <a:r>
              <a:rPr lang="ru-RU" sz="2400" b="0" dirty="0">
                <a:effectLst/>
                <a:latin typeface="Calibri" pitchFamily="34" charset="0"/>
              </a:rPr>
              <a:t>, </a:t>
            </a:r>
            <a:r>
              <a:rPr lang="ru-RU" sz="2400" b="0" dirty="0" err="1">
                <a:effectLst/>
                <a:latin typeface="Calibri" pitchFamily="34" charset="0"/>
              </a:rPr>
              <a:t>забруднення</a:t>
            </a:r>
            <a:r>
              <a:rPr lang="ru-RU" sz="2400" b="0" dirty="0">
                <a:effectLst/>
                <a:latin typeface="Calibri" pitchFamily="34" charset="0"/>
              </a:rPr>
              <a:t> </a:t>
            </a:r>
            <a:r>
              <a:rPr lang="ru-RU" sz="2400" b="0" dirty="0" err="1">
                <a:effectLst/>
                <a:latin typeface="Calibri" pitchFamily="34" charset="0"/>
              </a:rPr>
              <a:t>електричне</a:t>
            </a:r>
            <a:r>
              <a:rPr lang="ru-RU" sz="2400" b="0" dirty="0">
                <a:effectLst/>
                <a:latin typeface="Calibri" pitchFamily="34" charset="0"/>
              </a:rPr>
              <a:t> та </a:t>
            </a:r>
            <a:r>
              <a:rPr lang="ru-RU" sz="2400" b="0" dirty="0" err="1">
                <a:effectLst/>
                <a:latin typeface="Calibri" pitchFamily="34" charset="0"/>
              </a:rPr>
              <a:t>електромагнітне</a:t>
            </a:r>
            <a:r>
              <a:rPr lang="ru-RU" sz="2400" b="0" dirty="0">
                <a:effectLst/>
                <a:latin typeface="Calibri" pitchFamily="34" charset="0"/>
              </a:rPr>
              <a:t> </a:t>
            </a:r>
            <a:r>
              <a:rPr lang="ru-RU" sz="2400" b="0" dirty="0" smtClean="0">
                <a:effectLst/>
                <a:latin typeface="Calibri" pitchFamily="34" charset="0"/>
              </a:rPr>
              <a:t/>
            </a:r>
            <a:br>
              <a:rPr lang="ru-RU" sz="2400" b="0" dirty="0" smtClean="0">
                <a:effectLst/>
                <a:latin typeface="Calibri" pitchFamily="34" charset="0"/>
              </a:rPr>
            </a:br>
            <a:r>
              <a:rPr lang="ru-RU" sz="2400" b="0" dirty="0" smtClean="0">
                <a:effectLst/>
                <a:latin typeface="Calibri" pitchFamily="34" charset="0"/>
              </a:rPr>
              <a:t>10</a:t>
            </a:r>
            <a:r>
              <a:rPr lang="ru-RU" sz="2400" b="0" dirty="0">
                <a:effectLst/>
                <a:latin typeface="Calibri" pitchFamily="34" charset="0"/>
              </a:rPr>
              <a:t>. </a:t>
            </a:r>
            <a:r>
              <a:rPr lang="ru-RU" sz="2400" b="0" dirty="0" err="1">
                <a:effectLst/>
                <a:latin typeface="Calibri" pitchFamily="34" charset="0"/>
              </a:rPr>
              <a:t>Винищування</a:t>
            </a:r>
            <a:r>
              <a:rPr lang="ru-RU" sz="2400" b="0" dirty="0">
                <a:effectLst/>
                <a:latin typeface="Calibri" pitchFamily="34" charset="0"/>
              </a:rPr>
              <a:t> </a:t>
            </a:r>
            <a:r>
              <a:rPr lang="ru-RU" sz="2400" b="0" dirty="0" err="1">
                <a:effectLst/>
                <a:latin typeface="Calibri" pitchFamily="34" charset="0"/>
              </a:rPr>
              <a:t>тварин</a:t>
            </a:r>
            <a:r>
              <a:rPr lang="ru-RU" sz="2400" b="0" dirty="0">
                <a:effectLst/>
                <a:latin typeface="Calibri" pitchFamily="34" charset="0"/>
              </a:rPr>
              <a:t>, </a:t>
            </a:r>
            <a:r>
              <a:rPr lang="ru-RU" sz="2400" b="0" dirty="0" err="1">
                <a:effectLst/>
                <a:latin typeface="Calibri" pitchFamily="34" charset="0"/>
              </a:rPr>
              <a:t>зміна</a:t>
            </a:r>
            <a:r>
              <a:rPr lang="ru-RU" sz="2400" b="0" dirty="0">
                <a:effectLst/>
                <a:latin typeface="Calibri" pitchFamily="34" charset="0"/>
              </a:rPr>
              <a:t> </a:t>
            </a:r>
            <a:r>
              <a:rPr lang="ru-RU" sz="2400" b="0" dirty="0" err="1">
                <a:effectLst/>
                <a:latin typeface="Calibri" pitchFamily="34" charset="0"/>
              </a:rPr>
              <a:t>флори</a:t>
            </a:r>
            <a:r>
              <a:rPr lang="ru-RU" sz="2400" b="0" dirty="0">
                <a:effectLst/>
                <a:latin typeface="Calibri" pitchFamily="34" charset="0"/>
              </a:rPr>
              <a:t>… </a:t>
            </a:r>
            <a:r>
              <a:rPr lang="ru-RU" sz="2400" b="0" dirty="0" smtClean="0">
                <a:effectLst/>
                <a:latin typeface="Calibri" pitchFamily="34" charset="0"/>
              </a:rPr>
              <a:t/>
            </a:r>
            <a:br>
              <a:rPr lang="ru-RU" sz="2400" b="0" dirty="0" smtClean="0">
                <a:effectLst/>
                <a:latin typeface="Calibri" pitchFamily="34" charset="0"/>
              </a:rPr>
            </a:br>
            <a:r>
              <a:rPr lang="ru-RU" sz="2400" b="0" dirty="0" smtClean="0">
                <a:effectLst/>
                <a:latin typeface="Calibri" pitchFamily="34" charset="0"/>
              </a:rPr>
              <a:t>11</a:t>
            </a:r>
            <a:r>
              <a:rPr lang="ru-RU" sz="2400" b="0" dirty="0">
                <a:effectLst/>
                <a:latin typeface="Calibri" pitchFamily="34" charset="0"/>
              </a:rPr>
              <a:t>. В </a:t>
            </a:r>
            <a:r>
              <a:rPr lang="ru-RU" sz="2400" b="0" dirty="0" err="1">
                <a:effectLst/>
                <a:latin typeface="Calibri" pitchFamily="34" charset="0"/>
              </a:rPr>
              <a:t>результаті</a:t>
            </a:r>
            <a:r>
              <a:rPr lang="ru-RU" sz="2400" b="0" dirty="0">
                <a:effectLst/>
                <a:latin typeface="Calibri" pitchFamily="34" charset="0"/>
              </a:rPr>
              <a:t> </a:t>
            </a:r>
            <a:r>
              <a:rPr lang="ru-RU" sz="2400" b="0" dirty="0" err="1">
                <a:effectLst/>
                <a:latin typeface="Calibri" pitchFamily="34" charset="0"/>
              </a:rPr>
              <a:t>колонізації</a:t>
            </a:r>
            <a:r>
              <a:rPr lang="ru-RU" sz="2400" b="0" dirty="0">
                <a:effectLst/>
                <a:latin typeface="Calibri" pitchFamily="34" charset="0"/>
              </a:rPr>
              <a:t> флора та фауна </a:t>
            </a:r>
            <a:r>
              <a:rPr lang="ru-RU" sz="2400" b="0" dirty="0" err="1">
                <a:effectLst/>
                <a:latin typeface="Calibri" pitchFamily="34" charset="0"/>
              </a:rPr>
              <a:t>зазнала</a:t>
            </a:r>
            <a:r>
              <a:rPr lang="ru-RU" sz="2400" b="0" dirty="0">
                <a:effectLst/>
                <a:latin typeface="Calibri" pitchFamily="34" charset="0"/>
              </a:rPr>
              <a:t> </a:t>
            </a:r>
            <a:r>
              <a:rPr lang="ru-RU" sz="2400" b="0" dirty="0" err="1">
                <a:effectLst/>
                <a:latin typeface="Calibri" pitchFamily="34" charset="0"/>
              </a:rPr>
              <a:t>вплив</a:t>
            </a:r>
            <a:r>
              <a:rPr lang="ru-RU" sz="2400" b="0" dirty="0">
                <a:effectLst/>
                <a:latin typeface="Calibri" pitchFamily="34" charset="0"/>
              </a:rPr>
              <a:t> з боку </a:t>
            </a:r>
            <a:r>
              <a:rPr lang="ru-RU" sz="2400" b="0" dirty="0" err="1">
                <a:effectLst/>
                <a:latin typeface="Calibri" pitchFamily="34" charset="0"/>
              </a:rPr>
              <a:t>нових</a:t>
            </a:r>
            <a:r>
              <a:rPr lang="ru-RU" sz="2400" b="0" dirty="0">
                <a:effectLst/>
                <a:latin typeface="Calibri" pitchFamily="34" charset="0"/>
              </a:rPr>
              <a:t> </a:t>
            </a:r>
            <a:r>
              <a:rPr lang="ru-RU" sz="2400" b="0" dirty="0" err="1">
                <a:effectLst/>
                <a:latin typeface="Calibri" pitchFamily="34" charset="0"/>
              </a:rPr>
              <a:t>видів</a:t>
            </a:r>
            <a:r>
              <a:rPr lang="ru-RU" sz="2400" b="0" dirty="0">
                <a:effectLst/>
                <a:latin typeface="Calibri" pitchFamily="34" charset="0"/>
              </a:rPr>
              <a:t>, </a:t>
            </a:r>
            <a:r>
              <a:rPr lang="ru-RU" sz="2400" b="0" dirty="0" err="1">
                <a:effectLst/>
                <a:latin typeface="Calibri" pitchFamily="34" charset="0"/>
              </a:rPr>
              <a:t>завезених</a:t>
            </a:r>
            <a:r>
              <a:rPr lang="ru-RU" sz="2400" b="0" dirty="0">
                <a:effectLst/>
                <a:latin typeface="Calibri" pitchFamily="34" charset="0"/>
              </a:rPr>
              <a:t> з </a:t>
            </a:r>
            <a:r>
              <a:rPr lang="ru-RU" sz="2400" b="0" dirty="0" err="1">
                <a:effectLst/>
                <a:latin typeface="Calibri" pitchFamily="34" charset="0"/>
              </a:rPr>
              <a:t>колоніальних</a:t>
            </a:r>
            <a:r>
              <a:rPr lang="ru-RU" sz="2400" b="0" dirty="0">
                <a:effectLst/>
                <a:latin typeface="Calibri" pitchFamily="34" charset="0"/>
              </a:rPr>
              <a:t> </a:t>
            </a:r>
            <a:r>
              <a:rPr lang="ru-RU" sz="2400" b="0" dirty="0" err="1">
                <a:effectLst/>
                <a:latin typeface="Calibri" pitchFamily="34" charset="0"/>
              </a:rPr>
              <a:t>територій</a:t>
            </a:r>
            <a:r>
              <a:rPr lang="ru-RU" sz="2400" b="0" dirty="0">
                <a:effectLst/>
                <a:latin typeface="Calibri" pitchFamily="34" charset="0"/>
              </a:rPr>
              <a:t> </a:t>
            </a:r>
            <a:r>
              <a:rPr lang="ru-RU" sz="2400" b="0" dirty="0" smtClean="0">
                <a:effectLst/>
                <a:latin typeface="Calibri" pitchFamily="34" charset="0"/>
              </a:rPr>
              <a:t/>
            </a:r>
            <a:br>
              <a:rPr lang="ru-RU" sz="2400" b="0" dirty="0" smtClean="0">
                <a:effectLst/>
                <a:latin typeface="Calibri" pitchFamily="34" charset="0"/>
              </a:rPr>
            </a:br>
            <a:r>
              <a:rPr lang="ru-RU" sz="2400" b="0" dirty="0" smtClean="0">
                <a:effectLst/>
                <a:latin typeface="Calibri" pitchFamily="34" charset="0"/>
              </a:rPr>
              <a:t>12.Виникнення </a:t>
            </a:r>
            <a:r>
              <a:rPr lang="ru-RU" sz="2400" b="0" dirty="0" err="1">
                <a:effectLst/>
                <a:latin typeface="Calibri" pitchFamily="34" charset="0"/>
              </a:rPr>
              <a:t>нових</a:t>
            </a:r>
            <a:r>
              <a:rPr lang="ru-RU" sz="2400" b="0" dirty="0">
                <a:effectLst/>
                <a:latin typeface="Calibri" pitchFamily="34" charset="0"/>
              </a:rPr>
              <a:t> хвороб </a:t>
            </a:r>
            <a:r>
              <a:rPr lang="ru-RU" sz="2400" b="0" dirty="0" smtClean="0">
                <a:effectLst/>
                <a:latin typeface="Calibri" pitchFamily="34" charset="0"/>
              </a:rPr>
              <a:t/>
            </a:r>
            <a:br>
              <a:rPr lang="ru-RU" sz="2400" b="0" dirty="0" smtClean="0">
                <a:effectLst/>
                <a:latin typeface="Calibri" pitchFamily="34" charset="0"/>
              </a:rPr>
            </a:br>
            <a:r>
              <a:rPr lang="ru-RU" sz="2400" b="0" dirty="0" smtClean="0">
                <a:effectLst/>
                <a:latin typeface="Calibri" pitchFamily="34" charset="0"/>
              </a:rPr>
              <a:t>13.Вплив </a:t>
            </a:r>
            <a:r>
              <a:rPr lang="ru-RU" sz="2400" b="0" dirty="0">
                <a:effectLst/>
                <a:latin typeface="Calibri" pitchFamily="34" charset="0"/>
              </a:rPr>
              <a:t>на </a:t>
            </a:r>
            <a:r>
              <a:rPr lang="ru-RU" sz="2400" b="0" dirty="0" err="1">
                <a:effectLst/>
                <a:latin typeface="Calibri" pitchFamily="34" charset="0"/>
              </a:rPr>
              <a:t>населення</a:t>
            </a:r>
            <a:r>
              <a:rPr lang="ru-RU" sz="2400" b="0" dirty="0">
                <a:effectLst/>
                <a:latin typeface="Calibri" pitchFamily="34" charset="0"/>
              </a:rPr>
              <a:t>: </a:t>
            </a:r>
            <a:r>
              <a:rPr lang="ru-RU" sz="2400" b="0" dirty="0" err="1">
                <a:effectLst/>
                <a:latin typeface="Calibri" pitchFamily="34" charset="0"/>
              </a:rPr>
              <a:t>мішані</a:t>
            </a:r>
            <a:r>
              <a:rPr lang="ru-RU" sz="2400" b="0" dirty="0">
                <a:effectLst/>
                <a:latin typeface="Calibri" pitchFamily="34" charset="0"/>
              </a:rPr>
              <a:t> </a:t>
            </a:r>
            <a:r>
              <a:rPr lang="ru-RU" sz="2400" b="0" dirty="0" err="1">
                <a:effectLst/>
                <a:latin typeface="Calibri" pitchFamily="34" charset="0"/>
              </a:rPr>
              <a:t>шлюби</a:t>
            </a:r>
            <a:r>
              <a:rPr lang="ru-RU" sz="2400" b="0" dirty="0">
                <a:effectLst/>
                <a:latin typeface="Calibri" pitchFamily="34" charset="0"/>
              </a:rPr>
              <a:t>…</a:t>
            </a:r>
            <a:r>
              <a:rPr lang="ru-RU" sz="4400" dirty="0"/>
              <a:t/>
            </a:r>
            <a:br>
              <a:rPr lang="ru-RU" sz="4400" dirty="0"/>
            </a:br>
            <a:r>
              <a:rPr lang="ru-RU" dirty="0"/>
              <a:t/>
            </a:r>
            <a:br>
              <a:rPr lang="ru-RU" dirty="0"/>
            </a:br>
            <a:endParaRPr lang="ru-RU" dirty="0"/>
          </a:p>
        </p:txBody>
      </p:sp>
    </p:spTree>
    <p:extLst>
      <p:ext uri="{BB962C8B-B14F-4D97-AF65-F5344CB8AC3E}">
        <p14:creationId xmlns:p14="http://schemas.microsoft.com/office/powerpoint/2010/main" val="2479158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496943" cy="6624736"/>
          </a:xfrm>
        </p:spPr>
        <p:txBody>
          <a:bodyPr/>
          <a:lstStyle/>
          <a:p>
            <a:pPr algn="l"/>
            <a:r>
              <a:rPr lang="ru-RU" sz="2000" b="0" dirty="0" err="1">
                <a:effectLst/>
                <a:latin typeface="Calibri" pitchFamily="34" charset="0"/>
              </a:rPr>
              <a:t>Більшість</a:t>
            </a:r>
            <a:r>
              <a:rPr lang="ru-RU" sz="2000" b="0" dirty="0">
                <a:effectLst/>
                <a:latin typeface="Calibri" pitchFamily="34" charset="0"/>
              </a:rPr>
              <a:t> </a:t>
            </a:r>
            <a:r>
              <a:rPr lang="ru-RU" sz="2000" b="0" dirty="0" err="1">
                <a:effectLst/>
                <a:latin typeface="Calibri" pitchFamily="34" charset="0"/>
              </a:rPr>
              <a:t>регіонів</a:t>
            </a:r>
            <a:r>
              <a:rPr lang="ru-RU" sz="2000" b="0" dirty="0">
                <a:effectLst/>
                <a:latin typeface="Calibri" pitchFamily="34" charset="0"/>
              </a:rPr>
              <a:t> </a:t>
            </a:r>
            <a:r>
              <a:rPr lang="ru-RU" sz="2000" b="0" dirty="0" err="1">
                <a:effectLst/>
                <a:latin typeface="Calibri" pitchFamily="34" charset="0"/>
              </a:rPr>
              <a:t>світу</a:t>
            </a:r>
            <a:r>
              <a:rPr lang="ru-RU" sz="2000" b="0" dirty="0">
                <a:effectLst/>
                <a:latin typeface="Calibri" pitchFamily="34" charset="0"/>
              </a:rPr>
              <a:t> в </a:t>
            </a:r>
            <a:r>
              <a:rPr lang="ru-RU" sz="2000" b="0" dirty="0" err="1">
                <a:effectLst/>
                <a:latin typeface="Calibri" pitchFamily="34" charset="0"/>
              </a:rPr>
              <a:t>другій</a:t>
            </a:r>
            <a:r>
              <a:rPr lang="ru-RU" sz="2000" b="0" dirty="0">
                <a:effectLst/>
                <a:latin typeface="Calibri" pitchFamily="34" charset="0"/>
              </a:rPr>
              <a:t> </a:t>
            </a:r>
            <a:r>
              <a:rPr lang="ru-RU" sz="2000" b="0" dirty="0" err="1">
                <a:effectLst/>
                <a:latin typeface="Calibri" pitchFamily="34" charset="0"/>
              </a:rPr>
              <a:t>половині</a:t>
            </a:r>
            <a:r>
              <a:rPr lang="ru-RU" sz="2000" b="0" dirty="0">
                <a:effectLst/>
                <a:latin typeface="Calibri" pitchFamily="34" charset="0"/>
              </a:rPr>
              <a:t> </a:t>
            </a:r>
            <a:r>
              <a:rPr lang="en-US" sz="2000" b="0" dirty="0">
                <a:effectLst/>
                <a:latin typeface="Calibri" pitchFamily="34" charset="0"/>
              </a:rPr>
              <a:t>XVIII - XIX </a:t>
            </a:r>
            <a:r>
              <a:rPr lang="ru-RU" sz="2000" b="0" dirty="0">
                <a:effectLst/>
                <a:latin typeface="Calibri" pitchFamily="34" charset="0"/>
              </a:rPr>
              <a:t>ст. </a:t>
            </a:r>
            <a:r>
              <a:rPr lang="ru-RU" sz="2000" b="0" dirty="0" err="1">
                <a:effectLst/>
                <a:latin typeface="Calibri" pitchFamily="34" charset="0"/>
              </a:rPr>
              <a:t>спочатку</a:t>
            </a:r>
            <a:r>
              <a:rPr lang="ru-RU" sz="2000" b="0" dirty="0">
                <a:effectLst/>
                <a:latin typeface="Calibri" pitchFamily="34" charset="0"/>
              </a:rPr>
              <a:t> </a:t>
            </a:r>
            <a:r>
              <a:rPr lang="ru-RU" sz="2000" b="0" dirty="0" err="1">
                <a:effectLst/>
                <a:latin typeface="Calibri" pitchFamily="34" charset="0"/>
              </a:rPr>
              <a:t>стають</a:t>
            </a:r>
            <a:r>
              <a:rPr lang="ru-RU" sz="2000" b="0" dirty="0">
                <a:effectLst/>
                <a:latin typeface="Calibri" pitchFamily="34" charset="0"/>
              </a:rPr>
              <a:t> </a:t>
            </a:r>
            <a:r>
              <a:rPr lang="ru-RU" sz="2000" b="0" dirty="0" err="1">
                <a:effectLst/>
                <a:latin typeface="Calibri" pitchFamily="34" charset="0"/>
              </a:rPr>
              <a:t>сировинними</a:t>
            </a:r>
            <a:r>
              <a:rPr lang="ru-RU" sz="2000" b="0" dirty="0">
                <a:effectLst/>
                <a:latin typeface="Calibri" pitchFamily="34" charset="0"/>
              </a:rPr>
              <a:t> </a:t>
            </a:r>
            <a:r>
              <a:rPr lang="ru-RU" sz="2000" b="0" dirty="0" err="1">
                <a:effectLst/>
                <a:latin typeface="Calibri" pitchFamily="34" charset="0"/>
              </a:rPr>
              <a:t>колоніями</a:t>
            </a:r>
            <a:r>
              <a:rPr lang="ru-RU" sz="2000" b="0" dirty="0">
                <a:effectLst/>
                <a:latin typeface="Calibri" pitchFamily="34" charset="0"/>
              </a:rPr>
              <a:t> </a:t>
            </a:r>
            <a:r>
              <a:rPr lang="ru-RU" sz="2000" b="0" dirty="0" err="1">
                <a:effectLst/>
                <a:latin typeface="Calibri" pitchFamily="34" charset="0"/>
              </a:rPr>
              <a:t>промислове</a:t>
            </a:r>
            <a:r>
              <a:rPr lang="ru-RU" sz="2000" b="0" dirty="0">
                <a:effectLst/>
                <a:latin typeface="Calibri" pitchFamily="34" charset="0"/>
              </a:rPr>
              <a:t> </a:t>
            </a:r>
            <a:r>
              <a:rPr lang="ru-RU" sz="2000" b="0" dirty="0" err="1">
                <a:effectLst/>
                <a:latin typeface="Calibri" pitchFamily="34" charset="0"/>
              </a:rPr>
              <a:t>розвинутих</a:t>
            </a:r>
            <a:r>
              <a:rPr lang="ru-RU" sz="2000" b="0" dirty="0">
                <a:effectLst/>
                <a:latin typeface="Calibri" pitchFamily="34" charset="0"/>
              </a:rPr>
              <a:t> </a:t>
            </a:r>
            <a:r>
              <a:rPr lang="ru-RU" sz="2000" b="0" dirty="0" err="1">
                <a:effectLst/>
                <a:latin typeface="Calibri" pitchFamily="34" charset="0"/>
              </a:rPr>
              <a:t>країн</a:t>
            </a:r>
            <a:r>
              <a:rPr lang="ru-RU" sz="2000" b="0" dirty="0">
                <a:effectLst/>
                <a:latin typeface="Calibri" pitchFamily="34" charset="0"/>
              </a:rPr>
              <a:t>, а </a:t>
            </a:r>
            <a:r>
              <a:rPr lang="ru-RU" sz="2000" b="0" dirty="0" err="1">
                <a:effectLst/>
                <a:latin typeface="Calibri" pitchFamily="34" charset="0"/>
              </a:rPr>
              <a:t>відтак</a:t>
            </a:r>
            <a:r>
              <a:rPr lang="ru-RU" sz="2000" b="0" dirty="0">
                <a:effectLst/>
                <a:latin typeface="Calibri" pitchFamily="34" charset="0"/>
              </a:rPr>
              <a:t> </a:t>
            </a:r>
            <a:r>
              <a:rPr lang="ru-RU" sz="2000" b="0" dirty="0" err="1">
                <a:effectLst/>
                <a:latin typeface="Calibri" pitchFamily="34" charset="0"/>
              </a:rPr>
              <a:t>починається</a:t>
            </a:r>
            <a:r>
              <a:rPr lang="ru-RU" sz="2000" b="0" dirty="0">
                <a:effectLst/>
                <a:latin typeface="Calibri" pitchFamily="34" charset="0"/>
              </a:rPr>
              <a:t> </a:t>
            </a:r>
            <a:r>
              <a:rPr lang="ru-RU" sz="2000" b="0" dirty="0" err="1">
                <a:effectLst/>
                <a:latin typeface="Calibri" pitchFamily="34" charset="0"/>
              </a:rPr>
              <a:t>спеціалізація</a:t>
            </a:r>
            <a:r>
              <a:rPr lang="ru-RU" sz="2000" b="0" dirty="0">
                <a:effectLst/>
                <a:latin typeface="Calibri" pitchFamily="34" charset="0"/>
              </a:rPr>
              <a:t> на </a:t>
            </a:r>
            <a:r>
              <a:rPr lang="ru-RU" sz="2000" b="0" dirty="0" err="1">
                <a:effectLst/>
                <a:latin typeface="Calibri" pitchFamily="34" charset="0"/>
              </a:rPr>
              <a:t>видобуванні</a:t>
            </a:r>
            <a:r>
              <a:rPr lang="ru-RU" sz="2000" b="0" dirty="0">
                <a:effectLst/>
                <a:latin typeface="Calibri" pitchFamily="34" charset="0"/>
              </a:rPr>
              <a:t>, </a:t>
            </a:r>
            <a:r>
              <a:rPr lang="ru-RU" sz="2000" b="0" dirty="0" err="1">
                <a:effectLst/>
                <a:latin typeface="Calibri" pitchFamily="34" charset="0"/>
              </a:rPr>
              <a:t>виробництві</a:t>
            </a:r>
            <a:r>
              <a:rPr lang="ru-RU" sz="2000" b="0" dirty="0">
                <a:effectLst/>
                <a:latin typeface="Calibri" pitchFamily="34" charset="0"/>
              </a:rPr>
              <a:t> та </a:t>
            </a:r>
            <a:r>
              <a:rPr lang="ru-RU" sz="2000" b="0" dirty="0" err="1">
                <a:effectLst/>
                <a:latin typeface="Calibri" pitchFamily="34" charset="0"/>
              </a:rPr>
              <a:t>вирощуванні</a:t>
            </a:r>
            <a:r>
              <a:rPr lang="ru-RU" sz="2000" b="0" dirty="0">
                <a:effectLst/>
                <a:latin typeface="Calibri" pitchFamily="34" charset="0"/>
              </a:rPr>
              <a:t> </a:t>
            </a:r>
            <a:r>
              <a:rPr lang="ru-RU" sz="2000" b="0" dirty="0" err="1">
                <a:effectLst/>
                <a:latin typeface="Calibri" pitchFamily="34" charset="0"/>
              </a:rPr>
              <a:t>саме</a:t>
            </a:r>
            <a:r>
              <a:rPr lang="ru-RU" sz="2000" b="0" dirty="0">
                <a:effectLst/>
                <a:latin typeface="Calibri" pitchFamily="34" charset="0"/>
              </a:rPr>
              <a:t> того, </a:t>
            </a:r>
            <a:r>
              <a:rPr lang="ru-RU" sz="2000" b="0" dirty="0" err="1">
                <a:effectLst/>
                <a:latin typeface="Calibri" pitchFamily="34" charset="0"/>
              </a:rPr>
              <a:t>що</a:t>
            </a:r>
            <a:r>
              <a:rPr lang="ru-RU" sz="2000" b="0" dirty="0">
                <a:effectLst/>
                <a:latin typeface="Calibri" pitchFamily="34" charset="0"/>
              </a:rPr>
              <a:t> </a:t>
            </a:r>
            <a:r>
              <a:rPr lang="ru-RU" sz="2000" b="0" dirty="0" err="1">
                <a:effectLst/>
                <a:latin typeface="Calibri" pitchFamily="34" charset="0"/>
              </a:rPr>
              <a:t>потребує</a:t>
            </a:r>
            <a:r>
              <a:rPr lang="ru-RU" sz="2000" b="0" dirty="0">
                <a:effectLst/>
                <a:latin typeface="Calibri" pitchFamily="34" charset="0"/>
              </a:rPr>
              <a:t> </a:t>
            </a:r>
            <a:r>
              <a:rPr lang="ru-RU" sz="2000" b="0" dirty="0" err="1">
                <a:effectLst/>
                <a:latin typeface="Calibri" pitchFamily="34" charset="0"/>
              </a:rPr>
              <a:t>світовий</a:t>
            </a:r>
            <a:r>
              <a:rPr lang="ru-RU" sz="2000" b="0" dirty="0">
                <a:effectLst/>
                <a:latin typeface="Calibri" pitchFamily="34" charset="0"/>
              </a:rPr>
              <a:t> </a:t>
            </a:r>
            <a:r>
              <a:rPr lang="ru-RU" sz="2000" b="0" dirty="0" err="1">
                <a:effectLst/>
                <a:latin typeface="Calibri" pitchFamily="34" charset="0"/>
              </a:rPr>
              <a:t>ринок</a:t>
            </a:r>
            <a:r>
              <a:rPr lang="ru-RU" sz="2000" b="0" dirty="0">
                <a:effectLst/>
                <a:latin typeface="Calibri" pitchFamily="34" charset="0"/>
              </a:rPr>
              <a:t>. </a:t>
            </a:r>
            <a:r>
              <a:rPr lang="ru-RU" sz="2000" b="0" dirty="0" err="1">
                <a:effectLst/>
                <a:latin typeface="Calibri" pitchFamily="34" charset="0"/>
              </a:rPr>
              <a:t>Розорювання</a:t>
            </a:r>
            <a:r>
              <a:rPr lang="ru-RU" sz="2000" b="0" dirty="0">
                <a:effectLst/>
                <a:latin typeface="Calibri" pitchFamily="34" charset="0"/>
              </a:rPr>
              <a:t> </a:t>
            </a:r>
            <a:r>
              <a:rPr lang="ru-RU" sz="2000" b="0" dirty="0" err="1">
                <a:effectLst/>
                <a:latin typeface="Calibri" pitchFamily="34" charset="0"/>
              </a:rPr>
              <a:t>прерій</a:t>
            </a:r>
            <a:r>
              <a:rPr lang="ru-RU" sz="2000" b="0" dirty="0">
                <a:effectLst/>
                <a:latin typeface="Calibri" pitchFamily="34" charset="0"/>
              </a:rPr>
              <a:t> </a:t>
            </a:r>
            <a:r>
              <a:rPr lang="ru-RU" sz="2000" b="0" dirty="0" err="1">
                <a:effectLst/>
                <a:latin typeface="Calibri" pitchFamily="34" charset="0"/>
              </a:rPr>
              <a:t>викликало</a:t>
            </a:r>
            <a:r>
              <a:rPr lang="ru-RU" sz="2000" b="0" dirty="0">
                <a:effectLst/>
                <a:latin typeface="Calibri" pitchFamily="34" charset="0"/>
              </a:rPr>
              <a:t> </a:t>
            </a:r>
            <a:r>
              <a:rPr lang="ru-RU" sz="2000" b="0" dirty="0" err="1">
                <a:effectLst/>
                <a:latin typeface="Calibri" pitchFamily="34" charset="0"/>
              </a:rPr>
              <a:t>могутні</a:t>
            </a:r>
            <a:r>
              <a:rPr lang="ru-RU" sz="2000" b="0" dirty="0">
                <a:effectLst/>
                <a:latin typeface="Calibri" pitchFamily="34" charset="0"/>
              </a:rPr>
              <a:t> </a:t>
            </a:r>
            <a:r>
              <a:rPr lang="ru-RU" sz="2000" b="0" dirty="0" err="1">
                <a:effectLst/>
                <a:latin typeface="Calibri" pitchFamily="34" charset="0"/>
              </a:rPr>
              <a:t>пилові</a:t>
            </a:r>
            <a:r>
              <a:rPr lang="ru-RU" sz="2000" b="0" dirty="0">
                <a:effectLst/>
                <a:latin typeface="Calibri" pitchFamily="34" charset="0"/>
              </a:rPr>
              <a:t>, так </a:t>
            </a:r>
            <a:r>
              <a:rPr lang="ru-RU" sz="2000" b="0" dirty="0" err="1">
                <a:effectLst/>
                <a:latin typeface="Calibri" pitchFamily="34" charset="0"/>
              </a:rPr>
              <a:t>звані</a:t>
            </a:r>
            <a:r>
              <a:rPr lang="ru-RU" sz="2000" b="0" dirty="0">
                <a:effectLst/>
                <a:latin typeface="Calibri" pitchFamily="34" charset="0"/>
              </a:rPr>
              <a:t> </a:t>
            </a:r>
            <a:r>
              <a:rPr lang="ru-RU" sz="2000" b="0" dirty="0" err="1">
                <a:effectLst/>
                <a:latin typeface="Calibri" pitchFamily="34" charset="0"/>
              </a:rPr>
              <a:t>чорні</a:t>
            </a:r>
            <a:r>
              <a:rPr lang="ru-RU" sz="2000" b="0" dirty="0">
                <a:effectLst/>
                <a:latin typeface="Calibri" pitchFamily="34" charset="0"/>
              </a:rPr>
              <a:t> </a:t>
            </a:r>
            <a:r>
              <a:rPr lang="ru-RU" sz="2000" b="0" dirty="0" err="1">
                <a:effectLst/>
                <a:latin typeface="Calibri" pitchFamily="34" charset="0"/>
              </a:rPr>
              <a:t>бурі</a:t>
            </a:r>
            <a:r>
              <a:rPr lang="ru-RU" sz="2000" b="0" dirty="0">
                <a:effectLst/>
                <a:latin typeface="Calibri" pitchFamily="34" charset="0"/>
              </a:rPr>
              <a:t>. За </a:t>
            </a:r>
            <a:r>
              <a:rPr lang="ru-RU" sz="2000" b="0" dirty="0" err="1">
                <a:effectLst/>
                <a:latin typeface="Calibri" pitchFamily="34" charset="0"/>
              </a:rPr>
              <a:t>період</a:t>
            </a:r>
            <a:r>
              <a:rPr lang="ru-RU" sz="2000" b="0" dirty="0">
                <a:effectLst/>
                <a:latin typeface="Calibri" pitchFamily="34" charset="0"/>
              </a:rPr>
              <a:t> 1790-1939 </a:t>
            </a:r>
            <a:r>
              <a:rPr lang="ru-RU" sz="2000" b="0" dirty="0" err="1">
                <a:effectLst/>
                <a:latin typeface="Calibri" pitchFamily="34" charset="0"/>
              </a:rPr>
              <a:t>рр</a:t>
            </a:r>
            <a:r>
              <a:rPr lang="ru-RU" sz="2000" b="0" dirty="0">
                <a:effectLst/>
                <a:latin typeface="Calibri" pitchFamily="34" charset="0"/>
              </a:rPr>
              <a:t>. США </a:t>
            </a:r>
            <a:r>
              <a:rPr lang="ru-RU" sz="2000" b="0" dirty="0" err="1">
                <a:effectLst/>
                <a:latin typeface="Calibri" pitchFamily="34" charset="0"/>
              </a:rPr>
              <a:t>були</a:t>
            </a:r>
            <a:r>
              <a:rPr lang="ru-RU" sz="2000" b="0" dirty="0">
                <a:effectLst/>
                <a:latin typeface="Calibri" pitchFamily="34" charset="0"/>
              </a:rPr>
              <a:t> </a:t>
            </a:r>
            <a:r>
              <a:rPr lang="ru-RU" sz="2000" b="0" dirty="0" err="1">
                <a:effectLst/>
                <a:latin typeface="Calibri" pitchFamily="34" charset="0"/>
              </a:rPr>
              <a:t>зруйновані</a:t>
            </a:r>
            <a:r>
              <a:rPr lang="ru-RU" sz="2000" b="0" dirty="0">
                <a:effectLst/>
                <a:latin typeface="Calibri" pitchFamily="34" charset="0"/>
              </a:rPr>
              <a:t> </a:t>
            </a:r>
            <a:r>
              <a:rPr lang="ru-RU" sz="2000" b="0" dirty="0" err="1">
                <a:effectLst/>
                <a:latin typeface="Calibri" pitchFamily="34" charset="0"/>
              </a:rPr>
              <a:t>чи</a:t>
            </a:r>
            <a:r>
              <a:rPr lang="ru-RU" sz="2000" b="0" dirty="0">
                <a:effectLst/>
                <a:latin typeface="Calibri" pitchFamily="34" charset="0"/>
              </a:rPr>
              <a:t> </a:t>
            </a:r>
            <a:r>
              <a:rPr lang="ru-RU" sz="2000" b="0" dirty="0" err="1">
                <a:effectLst/>
                <a:latin typeface="Calibri" pitchFamily="34" charset="0"/>
              </a:rPr>
              <a:t>збідніли</a:t>
            </a:r>
            <a:r>
              <a:rPr lang="ru-RU" sz="2000" b="0" dirty="0">
                <a:effectLst/>
                <a:latin typeface="Calibri" pitchFamily="34" charset="0"/>
              </a:rPr>
              <a:t> не </a:t>
            </a:r>
            <a:r>
              <a:rPr lang="ru-RU" sz="2000" b="0" dirty="0" err="1">
                <a:effectLst/>
                <a:latin typeface="Calibri" pitchFamily="34" charset="0"/>
              </a:rPr>
              <a:t>менше</a:t>
            </a:r>
            <a:r>
              <a:rPr lang="ru-RU" sz="2000" b="0" dirty="0">
                <a:effectLst/>
                <a:latin typeface="Calibri" pitchFamily="34" charset="0"/>
              </a:rPr>
              <a:t> 114 млн. </a:t>
            </a:r>
            <a:r>
              <a:rPr lang="ru-RU" sz="2000" b="0" dirty="0" err="1">
                <a:effectLst/>
                <a:latin typeface="Calibri" pitchFamily="34" charset="0"/>
              </a:rPr>
              <a:t>гектарів</a:t>
            </a:r>
            <a:r>
              <a:rPr lang="ru-RU" sz="2000" b="0" dirty="0">
                <a:effectLst/>
                <a:latin typeface="Calibri" pitchFamily="34" charset="0"/>
              </a:rPr>
              <a:t> </a:t>
            </a:r>
            <a:r>
              <a:rPr lang="ru-RU" sz="2000" b="0" dirty="0" err="1">
                <a:effectLst/>
                <a:latin typeface="Calibri" pitchFamily="34" charset="0"/>
              </a:rPr>
              <a:t>родючих</a:t>
            </a:r>
            <a:r>
              <a:rPr lang="ru-RU" sz="2000" b="0" dirty="0">
                <a:effectLst/>
                <a:latin typeface="Calibri" pitchFamily="34" charset="0"/>
              </a:rPr>
              <a:t> земель. На </a:t>
            </a:r>
            <a:r>
              <a:rPr lang="ru-RU" sz="2000" b="0" dirty="0" err="1">
                <a:effectLst/>
                <a:latin typeface="Calibri" pitchFamily="34" charset="0"/>
              </a:rPr>
              <a:t>площі</a:t>
            </a:r>
            <a:r>
              <a:rPr lang="ru-RU" sz="2000" b="0" dirty="0">
                <a:effectLst/>
                <a:latin typeface="Calibri" pitchFamily="34" charset="0"/>
              </a:rPr>
              <a:t> 313 млн. </a:t>
            </a:r>
            <a:r>
              <a:rPr lang="ru-RU" sz="2000" b="0" dirty="0" err="1">
                <a:effectLst/>
                <a:latin typeface="Calibri" pitchFamily="34" charset="0"/>
              </a:rPr>
              <a:t>гектарів</a:t>
            </a:r>
            <a:r>
              <a:rPr lang="ru-RU" sz="2000" b="0" dirty="0">
                <a:effectLst/>
                <a:latin typeface="Calibri" pitchFamily="34" charset="0"/>
              </a:rPr>
              <a:t> </a:t>
            </a:r>
            <a:r>
              <a:rPr lang="ru-RU" sz="2000" b="0" dirty="0" err="1">
                <a:effectLst/>
                <a:latin typeface="Calibri" pitchFamily="34" charset="0"/>
              </a:rPr>
              <a:t>прискорена</a:t>
            </a:r>
            <a:r>
              <a:rPr lang="ru-RU" sz="2000" b="0" dirty="0">
                <a:effectLst/>
                <a:latin typeface="Calibri" pitchFamily="34" charset="0"/>
              </a:rPr>
              <a:t> </a:t>
            </a:r>
            <a:r>
              <a:rPr lang="ru-RU" sz="2000" b="0" dirty="0" err="1">
                <a:effectLst/>
                <a:latin typeface="Calibri" pitchFamily="34" charset="0"/>
              </a:rPr>
              <a:t>ерозія</a:t>
            </a:r>
            <a:r>
              <a:rPr lang="ru-RU" sz="2000" b="0" dirty="0">
                <a:effectLst/>
                <a:latin typeface="Calibri" pitchFamily="34" charset="0"/>
              </a:rPr>
              <a:t> </a:t>
            </a:r>
            <a:r>
              <a:rPr lang="ru-RU" sz="2000" b="0" dirty="0" err="1">
                <a:effectLst/>
                <a:latin typeface="Calibri" pitchFamily="34" charset="0"/>
              </a:rPr>
              <a:t>зумовила</a:t>
            </a:r>
            <a:r>
              <a:rPr lang="ru-RU" sz="2000" b="0" dirty="0">
                <a:effectLst/>
                <a:latin typeface="Calibri" pitchFamily="34" charset="0"/>
              </a:rPr>
              <a:t> </a:t>
            </a:r>
            <a:r>
              <a:rPr lang="ru-RU" sz="2000" b="0" dirty="0" err="1">
                <a:effectLst/>
                <a:latin typeface="Calibri" pitchFamily="34" charset="0"/>
              </a:rPr>
              <a:t>значну</a:t>
            </a:r>
            <a:r>
              <a:rPr lang="ru-RU" sz="2000" b="0" dirty="0">
                <a:effectLst/>
                <a:latin typeface="Calibri" pitchFamily="34" charset="0"/>
              </a:rPr>
              <a:t> </a:t>
            </a:r>
            <a:r>
              <a:rPr lang="ru-RU" sz="2000" b="0" dirty="0" err="1">
                <a:effectLst/>
                <a:latin typeface="Calibri" pitchFamily="34" charset="0"/>
              </a:rPr>
              <a:t>втрачу</a:t>
            </a:r>
            <a:r>
              <a:rPr lang="ru-RU" sz="2000" b="0" dirty="0">
                <a:effectLst/>
                <a:latin typeface="Calibri" pitchFamily="34" charset="0"/>
              </a:rPr>
              <a:t> гумусу. </a:t>
            </a:r>
            <a:r>
              <a:rPr lang="ru-RU" sz="2000" b="0" dirty="0" err="1">
                <a:effectLst/>
                <a:latin typeface="Calibri" pitchFamily="34" charset="0"/>
              </a:rPr>
              <a:t>Після</a:t>
            </a:r>
            <a:r>
              <a:rPr lang="ru-RU" sz="2000" b="0" dirty="0">
                <a:effectLst/>
                <a:latin typeface="Calibri" pitchFamily="34" charset="0"/>
              </a:rPr>
              <a:t> </a:t>
            </a:r>
            <a:r>
              <a:rPr lang="ru-RU" sz="2000" b="0" dirty="0" err="1">
                <a:effectLst/>
                <a:latin typeface="Calibri" pitchFamily="34" charset="0"/>
              </a:rPr>
              <a:t>відкриття</a:t>
            </a:r>
            <a:r>
              <a:rPr lang="ru-RU" sz="2000" b="0" dirty="0">
                <a:effectLst/>
                <a:latin typeface="Calibri" pitchFamily="34" charset="0"/>
              </a:rPr>
              <a:t> </a:t>
            </a:r>
            <a:r>
              <a:rPr lang="ru-RU" sz="2000" b="0" dirty="0" err="1">
                <a:effectLst/>
                <a:latin typeface="Calibri" pitchFamily="34" charset="0"/>
              </a:rPr>
              <a:t>Рурського</a:t>
            </a:r>
            <a:r>
              <a:rPr lang="ru-RU" sz="2000" b="0" dirty="0">
                <a:effectLst/>
                <a:latin typeface="Calibri" pitchFamily="34" charset="0"/>
              </a:rPr>
              <a:t> </a:t>
            </a:r>
            <a:r>
              <a:rPr lang="ru-RU" sz="2000" b="0" dirty="0" err="1">
                <a:effectLst/>
                <a:latin typeface="Calibri" pitchFamily="34" charset="0"/>
              </a:rPr>
              <a:t>кам</a:t>
            </a:r>
            <a:r>
              <a:rPr lang="ru-RU" sz="2000" b="0" dirty="0">
                <a:effectLst/>
                <a:latin typeface="Calibri" pitchFamily="34" charset="0"/>
              </a:rPr>
              <a:t> " </a:t>
            </a:r>
            <a:r>
              <a:rPr lang="ru-RU" sz="2000" b="0" dirty="0" err="1">
                <a:effectLst/>
                <a:latin typeface="Calibri" pitchFamily="34" charset="0"/>
              </a:rPr>
              <a:t>яновугільного</a:t>
            </a:r>
            <a:r>
              <a:rPr lang="ru-RU" sz="2000" b="0" dirty="0">
                <a:effectLst/>
                <a:latin typeface="Calibri" pitchFamily="34" charset="0"/>
              </a:rPr>
              <a:t> </a:t>
            </a:r>
            <a:r>
              <a:rPr lang="ru-RU" sz="2000" b="0" dirty="0" err="1">
                <a:effectLst/>
                <a:latin typeface="Calibri" pitchFamily="34" charset="0"/>
              </a:rPr>
              <a:t>басейну</a:t>
            </a:r>
            <a:r>
              <a:rPr lang="ru-RU" sz="2000" b="0" dirty="0">
                <a:effectLst/>
                <a:latin typeface="Calibri" pitchFamily="34" charset="0"/>
              </a:rPr>
              <a:t> й початку </a:t>
            </a:r>
            <a:r>
              <a:rPr lang="ru-RU" sz="2000" b="0" dirty="0" err="1">
                <a:effectLst/>
                <a:latin typeface="Calibri" pitchFamily="34" charset="0"/>
              </a:rPr>
              <a:t>виплавлення</a:t>
            </a:r>
            <a:r>
              <a:rPr lang="ru-RU" sz="2000" b="0" dirty="0">
                <a:effectLst/>
                <a:latin typeface="Calibri" pitchFamily="34" charset="0"/>
              </a:rPr>
              <a:t> коксу в 1849 р. </a:t>
            </a:r>
            <a:r>
              <a:rPr lang="ru-RU" sz="2000" b="0" dirty="0" err="1">
                <a:effectLst/>
                <a:latin typeface="Calibri" pitchFamily="34" charset="0"/>
              </a:rPr>
              <a:t>почався</a:t>
            </a:r>
            <a:r>
              <a:rPr lang="ru-RU" sz="2000" b="0" dirty="0">
                <a:effectLst/>
                <a:latin typeface="Calibri" pitchFamily="34" charset="0"/>
              </a:rPr>
              <a:t> </a:t>
            </a:r>
            <a:r>
              <a:rPr lang="ru-RU" sz="2000" b="0" dirty="0" err="1">
                <a:effectLst/>
                <a:latin typeface="Calibri" pitchFamily="34" charset="0"/>
              </a:rPr>
              <a:t>перехід</a:t>
            </a:r>
            <a:r>
              <a:rPr lang="ru-RU" sz="2000" b="0" dirty="0">
                <a:effectLst/>
                <a:latin typeface="Calibri" pitchFamily="34" charset="0"/>
              </a:rPr>
              <a:t> на </a:t>
            </a:r>
            <a:r>
              <a:rPr lang="ru-RU" sz="2000" b="0" dirty="0" err="1">
                <a:effectLst/>
                <a:latin typeface="Calibri" pitchFamily="34" charset="0"/>
              </a:rPr>
              <a:t>мінеральне</a:t>
            </a:r>
            <a:r>
              <a:rPr lang="ru-RU" sz="2000" b="0" dirty="0">
                <a:effectLst/>
                <a:latin typeface="Calibri" pitchFamily="34" charset="0"/>
              </a:rPr>
              <a:t> </a:t>
            </a:r>
            <a:r>
              <a:rPr lang="ru-RU" sz="2000" b="0" dirty="0" err="1">
                <a:effectLst/>
                <a:latin typeface="Calibri" pitchFamily="34" charset="0"/>
              </a:rPr>
              <a:t>паливо</a:t>
            </a:r>
            <a:r>
              <a:rPr lang="ru-RU" sz="2000" b="0" dirty="0">
                <a:effectLst/>
                <a:latin typeface="Calibri" pitchFamily="34" charset="0"/>
              </a:rPr>
              <a:t> у </a:t>
            </a:r>
            <a:r>
              <a:rPr lang="ru-RU" sz="2000" b="0" dirty="0" err="1">
                <a:effectLst/>
                <a:latin typeface="Calibri" pitchFamily="34" charset="0"/>
              </a:rPr>
              <a:t>металургії</a:t>
            </a:r>
            <a:r>
              <a:rPr lang="ru-RU" sz="2000" b="0" dirty="0">
                <a:effectLst/>
                <a:latin typeface="Calibri" pitchFamily="34" charset="0"/>
              </a:rPr>
              <a:t>, </a:t>
            </a:r>
            <a:r>
              <a:rPr lang="ru-RU" sz="2000" b="0" dirty="0" err="1">
                <a:effectLst/>
                <a:latin typeface="Calibri" pitchFamily="34" charset="0"/>
              </a:rPr>
              <a:t>що</a:t>
            </a:r>
            <a:r>
              <a:rPr lang="ru-RU" sz="2000" b="0" dirty="0">
                <a:effectLst/>
                <a:latin typeface="Calibri" pitchFamily="34" charset="0"/>
              </a:rPr>
              <a:t> </a:t>
            </a:r>
            <a:r>
              <a:rPr lang="ru-RU" sz="2000" b="0" dirty="0" err="1">
                <a:effectLst/>
                <a:latin typeface="Calibri" pitchFamily="34" charset="0"/>
              </a:rPr>
              <a:t>значно</a:t>
            </a:r>
            <a:r>
              <a:rPr lang="ru-RU" sz="2000" b="0" dirty="0">
                <a:effectLst/>
                <a:latin typeface="Calibri" pitchFamily="34" charset="0"/>
              </a:rPr>
              <a:t> </a:t>
            </a:r>
            <a:r>
              <a:rPr lang="ru-RU" sz="2000" b="0" dirty="0" err="1">
                <a:effectLst/>
                <a:latin typeface="Calibri" pitchFamily="34" charset="0"/>
              </a:rPr>
              <a:t>прискорило</a:t>
            </a:r>
            <a:r>
              <a:rPr lang="ru-RU" sz="2000" b="0" dirty="0">
                <a:effectLst/>
                <a:latin typeface="Calibri" pitchFamily="34" charset="0"/>
              </a:rPr>
              <a:t> </a:t>
            </a:r>
            <a:r>
              <a:rPr lang="ru-RU" sz="2000" b="0" dirty="0" err="1">
                <a:effectLst/>
                <a:latin typeface="Calibri" pitchFamily="34" charset="0"/>
              </a:rPr>
              <a:t>видобуток</a:t>
            </a:r>
            <a:r>
              <a:rPr lang="ru-RU" sz="2000" b="0" dirty="0">
                <a:effectLst/>
                <a:latin typeface="Calibri" pitchFamily="34" charset="0"/>
              </a:rPr>
              <a:t> та </a:t>
            </a:r>
            <a:r>
              <a:rPr lang="ru-RU" sz="2000" b="0" dirty="0" err="1">
                <a:effectLst/>
                <a:latin typeface="Calibri" pitchFamily="34" charset="0"/>
              </a:rPr>
              <a:t>переробку</a:t>
            </a:r>
            <a:r>
              <a:rPr lang="ru-RU" sz="2000" b="0" dirty="0">
                <a:effectLst/>
                <a:latin typeface="Calibri" pitchFamily="34" charset="0"/>
              </a:rPr>
              <a:t> </a:t>
            </a:r>
            <a:r>
              <a:rPr lang="ru-RU" sz="2000" b="0" dirty="0" err="1">
                <a:effectLst/>
                <a:latin typeface="Calibri" pitchFamily="34" charset="0"/>
              </a:rPr>
              <a:t>залізної</a:t>
            </a:r>
            <a:r>
              <a:rPr lang="ru-RU" sz="2000" b="0" dirty="0">
                <a:effectLst/>
                <a:latin typeface="Calibri" pitchFamily="34" charset="0"/>
              </a:rPr>
              <a:t> </a:t>
            </a:r>
            <a:r>
              <a:rPr lang="ru-RU" sz="2000" b="0" dirty="0" err="1">
                <a:effectLst/>
                <a:latin typeface="Calibri" pitchFamily="34" charset="0"/>
              </a:rPr>
              <a:t>рудій</a:t>
            </a:r>
            <a:r>
              <a:rPr lang="ru-RU" sz="2000" b="0" dirty="0">
                <a:effectLst/>
                <a:latin typeface="Calibri" pitchFamily="34" charset="0"/>
              </a:rPr>
              <a:t>. Особливо </a:t>
            </a:r>
            <a:r>
              <a:rPr lang="ru-RU" sz="2000" b="0" dirty="0" err="1">
                <a:effectLst/>
                <a:latin typeface="Calibri" pitchFamily="34" charset="0"/>
              </a:rPr>
              <a:t>активізувався</a:t>
            </a:r>
            <a:r>
              <a:rPr lang="ru-RU" sz="2000" b="0" dirty="0">
                <a:effectLst/>
                <a:latin typeface="Calibri" pitchFamily="34" charset="0"/>
              </a:rPr>
              <a:t> </a:t>
            </a:r>
            <a:r>
              <a:rPr lang="ru-RU" sz="2000" b="0" dirty="0" err="1">
                <a:effectLst/>
                <a:latin typeface="Calibri" pitchFamily="34" charset="0"/>
              </a:rPr>
              <a:t>негативний</a:t>
            </a:r>
            <a:r>
              <a:rPr lang="ru-RU" sz="2000" b="0" dirty="0">
                <a:effectLst/>
                <a:latin typeface="Calibri" pitchFamily="34" charset="0"/>
              </a:rPr>
              <a:t> </a:t>
            </a:r>
            <a:r>
              <a:rPr lang="ru-RU" sz="2000" b="0" dirty="0" err="1">
                <a:effectLst/>
                <a:latin typeface="Calibri" pitchFamily="34" charset="0"/>
              </a:rPr>
              <a:t>антропогенний</a:t>
            </a:r>
            <a:r>
              <a:rPr lang="ru-RU" sz="2000" b="0" dirty="0">
                <a:effectLst/>
                <a:latin typeface="Calibri" pitchFamily="34" charset="0"/>
              </a:rPr>
              <a:t> </a:t>
            </a:r>
            <a:r>
              <a:rPr lang="ru-RU" sz="2000" b="0" dirty="0" err="1">
                <a:effectLst/>
                <a:latin typeface="Calibri" pitchFamily="34" charset="0"/>
              </a:rPr>
              <a:t>вплив</a:t>
            </a:r>
            <a:r>
              <a:rPr lang="ru-RU" sz="2000" b="0" dirty="0">
                <a:effectLst/>
                <a:latin typeface="Calibri" pitchFamily="34" charset="0"/>
              </a:rPr>
              <a:t> на природу после </a:t>
            </a:r>
            <a:r>
              <a:rPr lang="ru-RU" sz="2000" b="0" dirty="0" err="1">
                <a:effectLst/>
                <a:latin typeface="Calibri" pitchFamily="34" charset="0"/>
              </a:rPr>
              <a:t>застосування</a:t>
            </a:r>
            <a:r>
              <a:rPr lang="ru-RU" sz="2000" b="0" dirty="0">
                <a:effectLst/>
                <a:latin typeface="Calibri" pitchFamily="34" charset="0"/>
              </a:rPr>
              <a:t> </a:t>
            </a:r>
            <a:r>
              <a:rPr lang="ru-RU" sz="2000" b="0" dirty="0" err="1">
                <a:effectLst/>
                <a:latin typeface="Calibri" pitchFamily="34" charset="0"/>
              </a:rPr>
              <a:t>парової</a:t>
            </a:r>
            <a:r>
              <a:rPr lang="ru-RU" sz="2000" b="0" dirty="0">
                <a:effectLst/>
                <a:latin typeface="Calibri" pitchFamily="34" charset="0"/>
              </a:rPr>
              <a:t> </a:t>
            </a:r>
            <a:r>
              <a:rPr lang="ru-RU" sz="2000" b="0" dirty="0" err="1">
                <a:effectLst/>
                <a:latin typeface="Calibri" pitchFamily="34" charset="0"/>
              </a:rPr>
              <a:t>машини</a:t>
            </a:r>
            <a:r>
              <a:rPr lang="ru-RU" sz="2000" b="0" dirty="0">
                <a:effectLst/>
                <a:latin typeface="Calibri" pitchFamily="34" charset="0"/>
              </a:rPr>
              <a:t> на </a:t>
            </a:r>
            <a:r>
              <a:rPr lang="ru-RU" sz="2000" b="0" dirty="0" err="1">
                <a:effectLst/>
                <a:latin typeface="Calibri" pitchFamily="34" charset="0"/>
              </a:rPr>
              <a:t>морському</a:t>
            </a:r>
            <a:r>
              <a:rPr lang="ru-RU" sz="2000" b="0" dirty="0">
                <a:effectLst/>
                <a:latin typeface="Calibri" pitchFamily="34" charset="0"/>
              </a:rPr>
              <a:t> та </a:t>
            </a:r>
            <a:r>
              <a:rPr lang="ru-RU" sz="2000" b="0" dirty="0" err="1">
                <a:effectLst/>
                <a:latin typeface="Calibri" pitchFamily="34" charset="0"/>
              </a:rPr>
              <a:t>залізничному</a:t>
            </a:r>
            <a:r>
              <a:rPr lang="ru-RU" sz="2000" b="0" dirty="0">
                <a:effectLst/>
                <a:latin typeface="Calibri" pitchFamily="34" charset="0"/>
              </a:rPr>
              <a:t> </a:t>
            </a:r>
            <a:r>
              <a:rPr lang="ru-RU" sz="2000" b="0" dirty="0" err="1">
                <a:effectLst/>
                <a:latin typeface="Calibri" pitchFamily="34" charset="0"/>
              </a:rPr>
              <a:t>транспорті</a:t>
            </a:r>
            <a:r>
              <a:rPr lang="ru-RU" sz="2000" b="0" dirty="0">
                <a:effectLst/>
                <a:latin typeface="Calibri" pitchFamily="34" charset="0"/>
              </a:rPr>
              <a:t> й </a:t>
            </a:r>
            <a:r>
              <a:rPr lang="ru-RU" sz="2000" b="0" dirty="0" err="1">
                <a:effectLst/>
                <a:latin typeface="Calibri" pitchFamily="34" charset="0"/>
              </a:rPr>
              <a:t>винаходу</a:t>
            </a:r>
            <a:r>
              <a:rPr lang="ru-RU" sz="2000" b="0" dirty="0">
                <a:effectLst/>
                <a:latin typeface="Calibri" pitchFamily="34" charset="0"/>
              </a:rPr>
              <a:t> </a:t>
            </a:r>
            <a:r>
              <a:rPr lang="ru-RU" sz="2000" b="0" dirty="0" err="1">
                <a:effectLst/>
                <a:latin typeface="Calibri" pitchFamily="34" charset="0"/>
              </a:rPr>
              <a:t>двигунів</a:t>
            </a:r>
            <a:r>
              <a:rPr lang="ru-RU" sz="2000" b="0" dirty="0">
                <a:effectLst/>
                <a:latin typeface="Calibri" pitchFamily="34" charset="0"/>
              </a:rPr>
              <a:t> </a:t>
            </a:r>
            <a:r>
              <a:rPr lang="ru-RU" sz="2000" b="0" dirty="0" err="1">
                <a:effectLst/>
                <a:latin typeface="Calibri" pitchFamily="34" charset="0"/>
              </a:rPr>
              <a:t>внутрішнього</a:t>
            </a:r>
            <a:r>
              <a:rPr lang="ru-RU" sz="2000" b="0" dirty="0">
                <a:effectLst/>
                <a:latin typeface="Calibri" pitchFamily="34" charset="0"/>
              </a:rPr>
              <a:t> </a:t>
            </a:r>
            <a:r>
              <a:rPr lang="ru-RU" sz="2000" b="0" dirty="0" err="1">
                <a:effectLst/>
                <a:latin typeface="Calibri" pitchFamily="34" charset="0"/>
              </a:rPr>
              <a:t>згоряння</a:t>
            </a:r>
            <a:r>
              <a:rPr lang="ru-RU" sz="2000" b="0" dirty="0">
                <a:effectLst/>
                <a:latin typeface="Calibri" pitchFamily="34" charset="0"/>
              </a:rPr>
              <a:t>. </a:t>
            </a:r>
            <a:r>
              <a:rPr lang="ru-RU" sz="2000" b="0" dirty="0" err="1">
                <a:effectLst/>
                <a:latin typeface="Calibri" pitchFamily="34" charset="0"/>
              </a:rPr>
              <a:t>Господарська</a:t>
            </a:r>
            <a:r>
              <a:rPr lang="ru-RU" sz="2000" b="0" dirty="0">
                <a:effectLst/>
                <a:latin typeface="Calibri" pitchFamily="34" charset="0"/>
              </a:rPr>
              <a:t> </a:t>
            </a:r>
            <a:r>
              <a:rPr lang="ru-RU" sz="2000" b="0" dirty="0" err="1">
                <a:effectLst/>
                <a:latin typeface="Calibri" pitchFamily="34" charset="0"/>
              </a:rPr>
              <a:t>діяльність</a:t>
            </a:r>
            <a:r>
              <a:rPr lang="ru-RU" sz="2000" b="0" dirty="0">
                <a:effectLst/>
                <a:latin typeface="Calibri" pitchFamily="34" charset="0"/>
              </a:rPr>
              <a:t> почала </a:t>
            </a:r>
            <a:r>
              <a:rPr lang="ru-RU" sz="2000" b="0" dirty="0" err="1">
                <a:effectLst/>
                <a:latin typeface="Calibri" pitchFamily="34" charset="0"/>
              </a:rPr>
              <a:t>завдавати</a:t>
            </a:r>
            <a:r>
              <a:rPr lang="ru-RU" sz="2000" b="0" dirty="0">
                <a:effectLst/>
                <a:latin typeface="Calibri" pitchFamily="34" charset="0"/>
              </a:rPr>
              <a:t> </a:t>
            </a:r>
            <a:r>
              <a:rPr lang="ru-RU" sz="2000" b="0" dirty="0" err="1">
                <a:effectLst/>
                <a:latin typeface="Calibri" pitchFamily="34" charset="0"/>
              </a:rPr>
              <a:t>щораз</a:t>
            </a:r>
            <a:r>
              <a:rPr lang="ru-RU" sz="2000" b="0" dirty="0">
                <a:effectLst/>
                <a:latin typeface="Calibri" pitchFamily="34" charset="0"/>
              </a:rPr>
              <a:t> </a:t>
            </a:r>
            <a:r>
              <a:rPr lang="ru-RU" sz="2000" b="0" dirty="0" err="1">
                <a:effectLst/>
                <a:latin typeface="Calibri" pitchFamily="34" charset="0"/>
              </a:rPr>
              <a:t>більшої</a:t>
            </a:r>
            <a:r>
              <a:rPr lang="ru-RU" sz="2000" b="0" dirty="0">
                <a:effectLst/>
                <a:latin typeface="Calibri" pitchFamily="34" charset="0"/>
              </a:rPr>
              <a:t> </a:t>
            </a:r>
            <a:r>
              <a:rPr lang="ru-RU" sz="2000" b="0" dirty="0" err="1">
                <a:effectLst/>
                <a:latin typeface="Calibri" pitchFamily="34" charset="0"/>
              </a:rPr>
              <a:t>шкоди</a:t>
            </a:r>
            <a:r>
              <a:rPr lang="ru-RU" sz="2000" b="0" dirty="0">
                <a:effectLst/>
                <a:latin typeface="Calibri" pitchFamily="34" charset="0"/>
              </a:rPr>
              <a:t> </a:t>
            </a:r>
            <a:r>
              <a:rPr lang="ru-RU" sz="2000" b="0" dirty="0" err="1">
                <a:effectLst/>
                <a:latin typeface="Calibri" pitchFamily="34" charset="0"/>
              </a:rPr>
              <a:t>надрам</a:t>
            </a:r>
            <a:r>
              <a:rPr lang="ru-RU" sz="2000" b="0" dirty="0">
                <a:effectLst/>
                <a:latin typeface="Calibri" pitchFamily="34" charset="0"/>
              </a:rPr>
              <a:t>, </a:t>
            </a:r>
            <a:r>
              <a:rPr lang="ru-RU" sz="2000" b="0" dirty="0" err="1">
                <a:effectLst/>
                <a:latin typeface="Calibri" pitchFamily="34" charset="0"/>
              </a:rPr>
              <a:t>рослинному</a:t>
            </a:r>
            <a:r>
              <a:rPr lang="ru-RU" sz="2000" b="0" dirty="0">
                <a:effectLst/>
                <a:latin typeface="Calibri" pitchFamily="34" charset="0"/>
              </a:rPr>
              <a:t> і </a:t>
            </a:r>
            <a:r>
              <a:rPr lang="ru-RU" sz="2000" b="0" dirty="0" err="1">
                <a:effectLst/>
                <a:latin typeface="Calibri" pitchFamily="34" charset="0"/>
              </a:rPr>
              <a:t>тваринному</a:t>
            </a:r>
            <a:r>
              <a:rPr lang="ru-RU" sz="2000" b="0" dirty="0">
                <a:effectLst/>
                <a:latin typeface="Calibri" pitchFamily="34" charset="0"/>
              </a:rPr>
              <a:t> </a:t>
            </a:r>
            <a:r>
              <a:rPr lang="ru-RU" sz="2000" b="0" dirty="0" err="1">
                <a:effectLst/>
                <a:latin typeface="Calibri" pitchFamily="34" charset="0"/>
              </a:rPr>
              <a:t>світу</a:t>
            </a:r>
            <a:r>
              <a:rPr lang="ru-RU" sz="2000" b="0" dirty="0">
                <a:effectLst/>
                <a:latin typeface="Calibri" pitchFamily="34" charset="0"/>
              </a:rPr>
              <a:t>, грунтам, </a:t>
            </a:r>
            <a:r>
              <a:rPr lang="ru-RU" sz="2000" b="0" dirty="0" err="1">
                <a:effectLst/>
                <a:latin typeface="Calibri" pitchFamily="34" charset="0"/>
              </a:rPr>
              <a:t>поверхневим</a:t>
            </a:r>
            <a:r>
              <a:rPr lang="ru-RU" sz="2000" b="0" dirty="0">
                <a:effectLst/>
                <a:latin typeface="Calibri" pitchFamily="34" charset="0"/>
              </a:rPr>
              <a:t> та </a:t>
            </a:r>
            <a:r>
              <a:rPr lang="ru-RU" sz="2000" b="0" dirty="0" err="1">
                <a:effectLst/>
                <a:latin typeface="Calibri" pitchFamily="34" charset="0"/>
              </a:rPr>
              <a:t>підземним</a:t>
            </a:r>
            <a:r>
              <a:rPr lang="ru-RU" sz="2000" b="0" dirty="0">
                <a:effectLst/>
                <a:latin typeface="Calibri" pitchFamily="34" charset="0"/>
              </a:rPr>
              <a:t> водам, </a:t>
            </a:r>
            <a:r>
              <a:rPr lang="ru-RU" sz="2000" b="0" dirty="0" err="1">
                <a:effectLst/>
                <a:latin typeface="Calibri" pitchFamily="34" charset="0"/>
              </a:rPr>
              <a:t>повітрю</a:t>
            </a:r>
            <a:r>
              <a:rPr lang="ru-RU" sz="2000" b="0" dirty="0">
                <a:effectLst/>
                <a:latin typeface="Calibri" pitchFamily="34" charset="0"/>
              </a:rPr>
              <a:t>, але й не все порушила </a:t>
            </a:r>
            <a:r>
              <a:rPr lang="ru-RU" sz="2000" b="0" dirty="0" err="1">
                <a:effectLst/>
                <a:latin typeface="Calibri" pitchFamily="34" charset="0"/>
              </a:rPr>
              <a:t>динамічної</a:t>
            </a:r>
            <a:r>
              <a:rPr lang="ru-RU" sz="2000" b="0" dirty="0">
                <a:effectLst/>
                <a:latin typeface="Calibri" pitchFamily="34" charset="0"/>
              </a:rPr>
              <a:t> </a:t>
            </a:r>
            <a:r>
              <a:rPr lang="ru-RU" sz="2000" b="0" dirty="0" err="1">
                <a:effectLst/>
                <a:latin typeface="Calibri" pitchFamily="34" charset="0"/>
              </a:rPr>
              <a:t>рівноваги</a:t>
            </a:r>
            <a:r>
              <a:rPr lang="ru-RU" sz="2000" b="0" dirty="0">
                <a:effectLst/>
                <a:latin typeface="Calibri" pitchFamily="34" charset="0"/>
              </a:rPr>
              <a:t> </a:t>
            </a:r>
            <a:r>
              <a:rPr lang="ru-RU" sz="2000" b="0" dirty="0" err="1">
                <a:effectLst/>
                <a:latin typeface="Calibri" pitchFamily="34" charset="0"/>
              </a:rPr>
              <a:t>всієї</a:t>
            </a:r>
            <a:r>
              <a:rPr lang="ru-RU" sz="2000" b="0" dirty="0">
                <a:effectLst/>
                <a:latin typeface="Calibri" pitchFamily="34" charset="0"/>
              </a:rPr>
              <a:t> </a:t>
            </a:r>
            <a:r>
              <a:rPr lang="ru-RU" sz="2000" b="0" dirty="0" err="1">
                <a:effectLst/>
                <a:latin typeface="Calibri" pitchFamily="34" charset="0"/>
              </a:rPr>
              <a:t>біосфери</a:t>
            </a:r>
            <a:r>
              <a:rPr lang="ru-RU" sz="2000" b="0" dirty="0">
                <a:effectLst/>
                <a:latin typeface="Calibri" pitchFamily="34" charset="0"/>
              </a:rPr>
              <a:t>.</a:t>
            </a:r>
            <a:r>
              <a:rPr lang="ru-RU" sz="2400" dirty="0">
                <a:latin typeface="Calibri" pitchFamily="34" charset="0"/>
              </a:rPr>
              <a:t/>
            </a:r>
            <a:br>
              <a:rPr lang="ru-RU" sz="2400" dirty="0">
                <a:latin typeface="Calibri" pitchFamily="34" charset="0"/>
              </a:rPr>
            </a:br>
            <a:r>
              <a:rPr lang="ru-RU" sz="1200" dirty="0"/>
              <a:t/>
            </a:r>
            <a:br>
              <a:rPr lang="ru-RU" sz="1200" dirty="0"/>
            </a:br>
            <a:endParaRPr lang="ru-RU" sz="1200" dirty="0">
              <a:latin typeface="Calibri" pitchFamily="34" charset="0"/>
            </a:endParaRPr>
          </a:p>
        </p:txBody>
      </p:sp>
    </p:spTree>
    <p:extLst>
      <p:ext uri="{BB962C8B-B14F-4D97-AF65-F5344CB8AC3E}">
        <p14:creationId xmlns:p14="http://schemas.microsoft.com/office/powerpoint/2010/main" val="2349031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l"/>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 y="0"/>
            <a:ext cx="91365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671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96943" cy="6336704"/>
          </a:xfrm>
        </p:spPr>
        <p:txBody>
          <a:bodyPr/>
          <a:lstStyle/>
          <a:p>
            <a:pPr algn="l"/>
            <a:r>
              <a:rPr lang="uk-UA" sz="3200" dirty="0" smtClean="0">
                <a:latin typeface="Calibri" pitchFamily="34" charset="0"/>
              </a:rPr>
              <a:t>Висновок: Я проаналізував особливості історичних етапів взаємодії людини і природи</a:t>
            </a:r>
            <a:br>
              <a:rPr lang="uk-UA" sz="3200" dirty="0" smtClean="0">
                <a:latin typeface="Calibri" pitchFamily="34" charset="0"/>
              </a:rPr>
            </a:br>
            <a:endParaRPr lang="ru-RU" sz="3200" dirty="0">
              <a:latin typeface="Calibri"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628800"/>
            <a:ext cx="6624736"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663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45</TotalTime>
  <Words>217</Words>
  <Application>Microsoft Office PowerPoint</Application>
  <PresentationFormat>Экран (4:3)</PresentationFormat>
  <Paragraphs>9</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Calibri</vt:lpstr>
      <vt:lpstr>Georgia</vt:lpstr>
      <vt:lpstr>Trebuchet MS</vt:lpstr>
      <vt:lpstr>Воздушный поток</vt:lpstr>
      <vt:lpstr>Практична робота №1</vt:lpstr>
      <vt:lpstr>Презентация PowerPoint</vt:lpstr>
      <vt:lpstr>Етапи становлення взаємовідносин між суспільством та природою   І. Період мисливсько – збиральницької  культури (від палеоліту (2 млн-25-30 тис. років тому) до неоліту (8-4 тис. років тому)). Це період накопичення знань про природу, пристосування людини до природи. У всіх регіонах розселення людей відбувається винищення великих тварин (перша глобальна екологічна криза).   ІІ. Період аграрної культури (від рабовласницького періоду до феодалізму). Людство завдало шкоди природі у зв’язку з розвитком хімії та одержанням перших кислот, пороху. Це період активного використання людиною природних ресурсів, взаємодії з природою. Глобальний тиск на природу був загалом ще незначним і локальним (зміна складу флори і фауни на території Близького Сходу, Північної та Центральної Африки).   ІІІ. Період індустріального суспільства (ХVIII ст. – перша половина ХХ ст.). Характеризується бурхливим розвитком фізики, техніки, атомної енергії, стрімким зростанням населення. </vt:lpstr>
      <vt:lpstr>Це період страшних за наслідками воєн, хижацької експлуатації природних ресурсів, локальних і регіональних екологічних криз.    ІV. Постіндустріальна епоха (останні 40-50 років). Розпочинається друга глобальна екологічна криза: виникнення процесу парникового ефекту, поява озонової діри та кислотних дощів, суперіндустріалізація, суперхімізація, суперспоживання і суперзабруднення всіх сфер.     </vt:lpstr>
      <vt:lpstr>Проблеми  1.Збільшився видобуток корисних копалин та мінеральних ресурсів  2.Інтенсивне зростання міст  3. Ріст населення та міграція населення  4.Зростає забруднення атмосфери, гідросфери, земельних ресурсів  5. Скорочується  площа посівних земель та пасовищ 6.Модефікація та разголуження транспортної системи 7.Нестача продовольства  8. Зміна кліматичних умов поблизу великих міст  9. Поява електроенергії, забруднення електричне та електромагнітне  10. Винищування тварин, зміна флори…  11. В результаті колонізації флора та фауна зазнала вплив з боку нових видів, завезених з колоніальних територій  12.Виникнення нових хвороб  13.Вплив на населення: мішані шлюби…  </vt:lpstr>
      <vt:lpstr>Більшість регіонів світу в другій половині XVIII - XIX ст. спочатку стають сировинними колоніями промислове розвинутих країн, а відтак починається спеціалізація на видобуванні, виробництві та вирощуванні саме того, що потребує світовий ринок. Розорювання прерій викликало могутні пилові, так звані чорні бурі. За період 1790-1939 рр. США були зруйновані чи збідніли не менше 114 млн. гектарів родючих земель. На площі 313 млн. гектарів прискорена ерозія зумовила значну втрачу гумусу. Після відкриття Рурського кам " яновугільного басейну й початку виплавлення коксу в 1849 р. почався перехід на мінеральне паливо у металургії, що значно прискорило видобуток та переробку залізної рудій. Особливо активізувався негативний антропогенний вплив на природу после застосування парової машини на морському та залізничному транспорті й винаходу двигунів внутрішнього згоряння. Господарська діяльність почала завдавати щораз більшої шкоди надрам, рослинному і тваринному світу, грунтам, поверхневим та підземним водам, повітрю, але й не все порушила динамічної рівноваги всієї біосфери.  </vt:lpstr>
      <vt:lpstr>Презентация PowerPoint</vt:lpstr>
      <vt:lpstr>Висновок: Я проаналізував особливості історичних етапів взаємодії людини і природи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Практична робота №1</dc:title>
  <dc:creator>User</dc:creator>
  <cp:lastModifiedBy>Пользователь Windows</cp:lastModifiedBy>
  <cp:revision>7</cp:revision>
  <dcterms:created xsi:type="dcterms:W3CDTF">2015-12-17T04:27:34Z</dcterms:created>
  <dcterms:modified xsi:type="dcterms:W3CDTF">2022-01-17T06:41:20Z</dcterms:modified>
</cp:coreProperties>
</file>