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00"/>
    <a:srgbClr val="99FF33"/>
    <a:srgbClr val="E42C28"/>
    <a:srgbClr val="CC0000"/>
    <a:srgbClr val="FF0000"/>
    <a:srgbClr val="FFFF00"/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837E4E-C159-42F7-BC5F-7D5201EAF25A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11FFAD-6984-4E4C-85F0-1FB9A8B9BB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1FFAD-6984-4E4C-85F0-1FB9A8B9BB49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02AA-7CBC-4DF3-B239-AB1471CBED78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EF70B-F84A-41AD-B091-5E3B98DCCB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02AA-7CBC-4DF3-B239-AB1471CBED78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EF70B-F84A-41AD-B091-5E3B98DCCB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02AA-7CBC-4DF3-B239-AB1471CBED78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EF70B-F84A-41AD-B091-5E3B98DCCB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02AA-7CBC-4DF3-B239-AB1471CBED78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EF70B-F84A-41AD-B091-5E3B98DCCB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02AA-7CBC-4DF3-B239-AB1471CBED78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EF70B-F84A-41AD-B091-5E3B98DCCB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02AA-7CBC-4DF3-B239-AB1471CBED78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EF70B-F84A-41AD-B091-5E3B98DCCB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02AA-7CBC-4DF3-B239-AB1471CBED78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EF70B-F84A-41AD-B091-5E3B98DCCB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02AA-7CBC-4DF3-B239-AB1471CBED78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EF70B-F84A-41AD-B091-5E3B98DCCB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02AA-7CBC-4DF3-B239-AB1471CBED78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EF70B-F84A-41AD-B091-5E3B98DCCB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02AA-7CBC-4DF3-B239-AB1471CBED78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EF70B-F84A-41AD-B091-5E3B98DCCB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02AA-7CBC-4DF3-B239-AB1471CBED78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EF70B-F84A-41AD-B091-5E3B98DCCB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B02AA-7CBC-4DF3-B239-AB1471CBED78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EF70B-F84A-41AD-B091-5E3B98DCCB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1187061">
            <a:off x="254065" y="336532"/>
            <a:ext cx="4184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Види ризиків </a:t>
            </a:r>
            <a:endParaRPr lang="ru-RU" sz="4800" b="1" dirty="0">
              <a:ln w="127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524960">
            <a:off x="2214158" y="4448462"/>
            <a:ext cx="68997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5400" b="1" dirty="0" smtClean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Управління ризиком</a:t>
            </a:r>
            <a:endParaRPr lang="ru-RU" sz="5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Картинки\ризики\4RIAN_01479234.LR.r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14686"/>
            <a:ext cx="3357586" cy="2357454"/>
          </a:xfrm>
          <a:prstGeom prst="rect">
            <a:avLst/>
          </a:prstGeom>
          <a:noFill/>
        </p:spPr>
      </p:pic>
      <p:pic>
        <p:nvPicPr>
          <p:cNvPr id="22531" name="Picture 3" descr="D:\Картинки\ризики\23353_html_m8e4b1a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4143380"/>
            <a:ext cx="2928958" cy="2357454"/>
          </a:xfrm>
          <a:prstGeom prst="rect">
            <a:avLst/>
          </a:prstGeom>
          <a:noFill/>
        </p:spPr>
      </p:pic>
      <p:pic>
        <p:nvPicPr>
          <p:cNvPr id="22532" name="Picture 4" descr="D:\Картинки\ризики\92966681_2_644x461_remont-tsifrovoy-foto-video-tehniki-fotografi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00" y="4800600"/>
            <a:ext cx="2857500" cy="2057400"/>
          </a:xfrm>
          <a:prstGeom prst="rect">
            <a:avLst/>
          </a:prstGeom>
          <a:noFill/>
        </p:spPr>
      </p:pic>
      <p:sp>
        <p:nvSpPr>
          <p:cNvPr id="6" name="Знак запрета 5"/>
          <p:cNvSpPr/>
          <p:nvPr/>
        </p:nvSpPr>
        <p:spPr>
          <a:xfrm>
            <a:off x="1285852" y="3714752"/>
            <a:ext cx="1571636" cy="1500198"/>
          </a:xfrm>
          <a:prstGeom prst="noSmoking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Досягти</a:t>
            </a:r>
            <a:r>
              <a:rPr kumimoji="0" lang="ru-RU" sz="2000" b="1" i="0" u="none" strike="noStrike" cap="none" normalizeH="0" baseline="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цієї</a:t>
            </a:r>
            <a:r>
              <a:rPr kumimoji="0" lang="ru-RU" sz="2000" b="1" i="0" u="none" strike="noStrike" cap="none" normalizeH="0" baseline="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мети, як правило, в </a:t>
            </a:r>
            <a:r>
              <a:rPr kumimoji="0" lang="ru-RU" sz="2000" b="1" i="0" u="none" strike="noStrike" cap="none" normalizeH="0" baseline="0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будь-якій</a:t>
            </a:r>
            <a:r>
              <a:rPr kumimoji="0" lang="ru-RU" sz="2000" b="1" i="0" u="none" strike="noStrike" cap="none" normalizeH="0" baseline="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системі</a:t>
            </a:r>
            <a:r>
              <a:rPr kumimoji="0" lang="ru-RU" sz="2000" b="1" i="0" u="none" strike="noStrike" cap="none" normalizeH="0" baseline="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</a:t>
            </a:r>
            <a:r>
              <a:rPr kumimoji="0" lang="ru-RU" sz="2000" b="1" i="0" u="none" strike="noStrike" cap="none" normalizeH="0" baseline="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ситуації</a:t>
            </a:r>
            <a:r>
              <a:rPr kumimoji="0" lang="uk-UA" sz="2000" b="1" i="0" u="none" strike="noStrike" cap="none" normalizeH="0" baseline="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можна</a:t>
            </a:r>
            <a:r>
              <a:rPr kumimoji="0" lang="ru-RU" sz="2000" b="1" i="0" u="none" strike="noStrike" cap="none" normalizeH="0" baseline="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кількома</a:t>
            </a:r>
            <a:r>
              <a:rPr kumimoji="0" lang="ru-RU" sz="2000" b="1" i="0" u="none" strike="noStrike" cap="none" normalizeH="0" baseline="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шляхами: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ru-RU" sz="2000" b="0" i="0" u="none" strike="noStrike" cap="none" normalizeH="0" baseline="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повна</a:t>
            </a:r>
            <a:r>
              <a:rPr kumimoji="0" lang="ru-RU" sz="2000" b="0" i="0" u="none" strike="noStrike" cap="none" normalizeH="0" baseline="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або</a:t>
            </a:r>
            <a:r>
              <a:rPr kumimoji="0" lang="ru-RU" sz="2000" b="0" i="0" u="none" strike="noStrike" cap="none" normalizeH="0" baseline="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часткова</a:t>
            </a:r>
            <a:r>
              <a:rPr kumimoji="0" lang="ru-RU" sz="2000" b="0" i="0" u="none" strike="noStrike" cap="none" normalizeH="0" baseline="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відмова</a:t>
            </a:r>
            <a:r>
              <a:rPr kumimoji="0" lang="ru-RU" sz="2000" b="0" i="0" u="none" strike="noStrike" cap="none" normalizeH="0" baseline="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</a:t>
            </a:r>
            <a:r>
              <a:rPr kumimoji="0" lang="ru-RU" sz="2000" b="0" i="0" u="none" strike="noStrike" cap="none" normalizeH="0" baseline="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робіт</a:t>
            </a:r>
            <a:r>
              <a:rPr kumimoji="0" lang="ru-RU" sz="2000" b="0" i="0" u="none" strike="noStrike" cap="none" normalizeH="0" baseline="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операцій</a:t>
            </a:r>
            <a:r>
              <a:rPr kumimoji="0" lang="ru-RU" sz="2000" b="0" i="0" u="none" strike="noStrike" cap="none" normalizeH="0" baseline="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систем, </a:t>
            </a:r>
            <a:r>
              <a:rPr kumimoji="0" lang="ru-RU" sz="2000" b="0" i="0" u="none" strike="noStrike" cap="none" normalizeH="0" baseline="0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які</a:t>
            </a:r>
            <a:r>
              <a:rPr kumimoji="0" lang="ru-RU" sz="2000" b="0" i="0" u="none" strike="noStrike" cap="none" normalizeH="0" baseline="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мають</a:t>
            </a:r>
            <a:r>
              <a:rPr kumimoji="0" lang="uk-UA" sz="2000" b="0" i="0" u="none" strike="noStrike" cap="none" normalizeH="0" baseline="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високий</a:t>
            </a:r>
            <a:r>
              <a:rPr kumimoji="0" lang="ru-RU" sz="2000" b="0" i="0" u="none" strike="noStrike" cap="none" normalizeH="0" baseline="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  <a:r>
              <a:rPr kumimoji="0" lang="ru-RU" sz="2000" b="0" i="0" u="none" strike="noStrike" cap="none" normalizeH="0" baseline="0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ступінь</a:t>
            </a:r>
            <a:r>
              <a:rPr kumimoji="0" lang="ru-RU" sz="2000" b="0" i="0" u="none" strike="noStrike" cap="none" normalizeH="0" baseline="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небезпеки</a:t>
            </a:r>
            <a:r>
              <a:rPr kumimoji="0" lang="ru-RU" sz="2000" b="0" i="0" u="none" strike="noStrike" cap="none" normalizeH="0" baseline="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ru-RU" sz="2000" b="0" i="0" u="none" strike="noStrike" cap="none" normalizeH="0" baseline="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заміна</a:t>
            </a:r>
            <a:r>
              <a:rPr kumimoji="0" lang="ru-RU" sz="2000" b="0" i="0" u="none" strike="noStrike" cap="none" normalizeH="0" baseline="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небезпечних</a:t>
            </a:r>
            <a:r>
              <a:rPr kumimoji="0" lang="ru-RU" sz="2000" b="0" i="0" u="none" strike="noStrike" cap="none" normalizeH="0" baseline="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операцій</a:t>
            </a:r>
            <a:r>
              <a:rPr kumimoji="0" lang="ru-RU" sz="2000" b="0" i="0" u="none" strike="noStrike" cap="none" normalizeH="0" baseline="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іншими</a:t>
            </a:r>
            <a:r>
              <a:rPr kumimoji="0" lang="ru-RU" sz="2000" b="0" i="0" u="none" strike="noStrike" cap="none" normalizeH="0" baseline="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— </a:t>
            </a:r>
            <a:r>
              <a:rPr kumimoji="0" lang="ru-RU" sz="2000" b="0" i="0" u="none" strike="noStrike" cap="none" normalizeH="0" baseline="0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менш</a:t>
            </a:r>
            <a:r>
              <a:rPr kumimoji="0" lang="ru-RU" sz="2000" b="0" i="0" u="none" strike="noStrike" cap="none" normalizeH="0" baseline="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небезпечними</a:t>
            </a:r>
            <a:r>
              <a:rPr kumimoji="0" lang="ru-RU" sz="2000" b="0" i="0" u="none" strike="noStrike" cap="none" normalizeH="0" baseline="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ru-RU" sz="2000" b="0" i="0" u="none" strike="noStrike" cap="none" normalizeH="0" baseline="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удосконалення</a:t>
            </a:r>
            <a:r>
              <a:rPr kumimoji="0" lang="ru-RU" sz="2000" b="0" i="0" u="none" strike="noStrike" cap="none" normalizeH="0" baseline="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технічних</a:t>
            </a:r>
            <a:r>
              <a:rPr kumimoji="0" lang="ru-RU" sz="2000" b="0" i="0" u="none" strike="noStrike" cap="none" normalizeH="0" baseline="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систем та </a:t>
            </a:r>
            <a:r>
              <a:rPr kumimoji="0" lang="ru-RU" sz="2000" b="0" i="0" u="none" strike="noStrike" cap="none" normalizeH="0" baseline="0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об'єктів</a:t>
            </a:r>
            <a:r>
              <a:rPr kumimoji="0" lang="ru-RU" sz="2000" b="0" i="0" u="none" strike="noStrike" cap="none" normalizeH="0" baseline="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ru-RU" sz="2000" b="0" i="0" u="none" strike="noStrike" cap="none" normalizeH="0" baseline="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розробка</a:t>
            </a:r>
            <a:r>
              <a:rPr kumimoji="0" lang="ru-RU" sz="2000" b="0" i="0" u="none" strike="noStrike" cap="none" normalizeH="0" baseline="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ru-RU" sz="2000" b="0" i="0" u="none" strike="noStrike" cap="none" normalizeH="0" baseline="0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використання</a:t>
            </a:r>
            <a:r>
              <a:rPr kumimoji="0" lang="ru-RU" sz="2000" b="0" i="0" u="none" strike="noStrike" cap="none" normalizeH="0" baseline="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спеціальних</a:t>
            </a:r>
            <a:r>
              <a:rPr kumimoji="0" lang="ru-RU" sz="2000" b="0" i="0" u="none" strike="noStrike" cap="none" normalizeH="0" baseline="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засобів</a:t>
            </a:r>
            <a:r>
              <a:rPr kumimoji="0" lang="ru-RU" sz="2000" b="0" i="0" u="none" strike="noStrike" cap="none" normalizeH="0" baseline="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захисту</a:t>
            </a:r>
            <a:r>
              <a:rPr kumimoji="0" lang="ru-RU" sz="2000" b="0" i="0" u="none" strike="noStrike" cap="none" normalizeH="0" baseline="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sz="2000" dirty="0" smtClean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ru-RU" sz="2000" b="0" i="0" u="none" strike="noStrike" cap="none" normalizeH="0" baseline="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заходи </a:t>
            </a:r>
            <a:r>
              <a:rPr kumimoji="0" lang="ru-RU" sz="2000" b="0" i="0" u="none" strike="noStrike" cap="none" normalizeH="0" baseline="0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організаційно-управлінського</a:t>
            </a:r>
            <a:r>
              <a:rPr kumimoji="0" lang="ru-RU" sz="2000" b="0" i="0" u="none" strike="noStrike" cap="none" normalizeH="0" baseline="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характеру, в тому </a:t>
            </a:r>
            <a:r>
              <a:rPr kumimoji="0" lang="ru-RU" sz="2000" b="0" i="0" u="none" strike="noStrike" cap="none" normalizeH="0" baseline="0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числі</a:t>
            </a:r>
            <a:r>
              <a:rPr kumimoji="0" lang="ru-RU" sz="2000" b="0" i="0" u="none" strike="noStrike" cap="none" normalizeH="0" baseline="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контроль</a:t>
            </a:r>
            <a:r>
              <a:rPr kumimoji="0" lang="uk-UA" sz="2000" b="0" i="0" u="none" strike="noStrike" cap="none" normalizeH="0" baseline="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</a:t>
            </a:r>
            <a:r>
              <a:rPr kumimoji="0" lang="ru-RU" sz="2000" b="0" i="0" u="none" strike="noStrike" cap="none" normalizeH="0" baseline="0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рівнем</a:t>
            </a:r>
            <a:r>
              <a:rPr kumimoji="0" lang="ru-RU" sz="2000" b="0" i="0" u="none" strike="noStrike" cap="none" normalizeH="0" baseline="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безпеки</a:t>
            </a:r>
            <a:r>
              <a:rPr kumimoji="0" lang="ru-RU" sz="2000" b="0" i="0" u="none" strike="noStrike" cap="none" normalizeH="0" baseline="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навчання</a:t>
            </a:r>
            <a:r>
              <a:rPr kumimoji="0" lang="ru-RU" sz="2000" b="0" i="0" u="none" strike="noStrike" cap="none" normalizeH="0" baseline="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людей </a:t>
            </a:r>
            <a:r>
              <a:rPr kumimoji="0" lang="ru-RU" sz="2000" b="0" i="0" u="none" strike="noStrike" cap="none" normalizeH="0" baseline="0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2000" b="0" i="0" u="none" strike="noStrike" cap="none" normalizeH="0" baseline="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питань</a:t>
            </a:r>
            <a:r>
              <a:rPr kumimoji="0" lang="ru-RU" sz="2000" b="0" i="0" u="none" strike="noStrike" cap="none" normalizeH="0" baseline="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безпеки</a:t>
            </a:r>
            <a:r>
              <a:rPr kumimoji="0" lang="ru-RU" sz="2000" b="0" i="0" u="none" strike="noStrike" cap="none" normalizeH="0" baseline="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стимулювання</a:t>
            </a:r>
            <a:r>
              <a:rPr kumimoji="0" lang="uk-UA" sz="2000" b="0" i="0" u="none" strike="noStrike" cap="none" normalizeH="0" baseline="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безпечної</a:t>
            </a:r>
            <a:r>
              <a:rPr kumimoji="0" lang="ru-RU" sz="2000" b="0" i="0" u="none" strike="noStrike" cap="none" normalizeH="0" baseline="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роботи</a:t>
            </a:r>
            <a:r>
              <a:rPr kumimoji="0" lang="ru-RU" sz="2000" b="0" i="0" u="none" strike="noStrike" cap="none" normalizeH="0" baseline="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sz="2000" b="0" i="0" u="none" strike="noStrike" cap="none" normalizeH="0" baseline="0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поведінки</a:t>
            </a:r>
            <a:r>
              <a:rPr kumimoji="0" lang="ru-RU" sz="2000" b="0" i="0" u="none" strike="noStrike" cap="none" normalizeH="0" baseline="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2000" b="0" i="0" u="none" strike="noStrike" cap="none" normalizeH="0" baseline="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Картинки\ризики\risk2_u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214686"/>
            <a:ext cx="3762376" cy="333375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Кожен</a:t>
            </a:r>
            <a:r>
              <a:rPr kumimoji="0" lang="ru-RU" sz="2400" b="0" i="0" u="none" strike="noStrike" cap="none" normalizeH="0" baseline="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із</a:t>
            </a:r>
            <a:r>
              <a:rPr kumimoji="0" lang="ru-RU" sz="2400" b="0" i="0" u="none" strike="noStrike" cap="none" normalizeH="0" baseline="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зазначених</a:t>
            </a:r>
            <a:r>
              <a:rPr kumimoji="0" lang="ru-RU" sz="2400" b="0" i="0" u="none" strike="noStrike" cap="none" normalizeH="0" baseline="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напрямів</a:t>
            </a:r>
            <a:r>
              <a:rPr kumimoji="0" lang="ru-RU" sz="2400" b="0" i="0" u="none" strike="noStrike" cap="none" normalizeH="0" baseline="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має</a:t>
            </a:r>
            <a:r>
              <a:rPr kumimoji="0" lang="ru-RU" sz="2400" b="0" i="0" u="none" strike="noStrike" cap="none" normalizeH="0" baseline="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свої</a:t>
            </a:r>
            <a:r>
              <a:rPr kumimoji="0" lang="ru-RU" sz="2400" b="0" i="0" u="none" strike="noStrike" cap="none" normalizeH="0" baseline="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переваги</a:t>
            </a:r>
            <a:r>
              <a:rPr kumimoji="0" lang="ru-RU" sz="2400" b="0" i="0" u="none" strike="noStrike" cap="none" normalizeH="0" baseline="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400" b="0" i="0" u="none" strike="noStrike" cap="none" normalizeH="0" baseline="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недоліки</a:t>
            </a:r>
            <a:r>
              <a:rPr kumimoji="0" lang="ru-RU" sz="2400" b="0" i="0" u="none" strike="noStrike" cap="none" normalizeH="0" baseline="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400" b="0" i="0" u="none" strike="noStrike" cap="none" normalizeH="0" baseline="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тому часто</a:t>
            </a:r>
            <a:r>
              <a:rPr kumimoji="0" lang="uk-UA" sz="2400" b="0" i="0" u="none" strike="noStrike" cap="none" normalizeH="0" baseline="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заздалегідь</a:t>
            </a:r>
            <a:r>
              <a:rPr kumimoji="0" lang="ru-RU" sz="2400" b="0" i="0" u="none" strike="noStrike" cap="none" normalizeH="0" baseline="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важко</a:t>
            </a:r>
            <a:r>
              <a:rPr kumimoji="0" lang="ru-RU" sz="2400" b="0" i="0" u="none" strike="noStrike" cap="none" normalizeH="0" baseline="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сказати</a:t>
            </a:r>
            <a:r>
              <a:rPr kumimoji="0" lang="ru-RU" sz="2400" b="0" i="0" u="none" strike="noStrike" cap="none" normalizeH="0" baseline="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який</a:t>
            </a:r>
            <a:r>
              <a:rPr kumimoji="0" lang="ru-RU" sz="2400" b="0" i="0" u="none" strike="noStrike" cap="none" normalizeH="0" baseline="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400" b="0" i="0" u="none" strike="noStrike" cap="none" normalizeH="0" baseline="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них </a:t>
            </a:r>
            <a:r>
              <a:rPr kumimoji="0" lang="ru-RU" sz="2400" b="0" i="0" u="none" strike="noStrike" cap="none" normalizeH="0" baseline="0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кращий</a:t>
            </a:r>
            <a:r>
              <a:rPr kumimoji="0" lang="ru-RU" sz="2400" b="0" i="0" u="none" strike="noStrike" cap="none" normalizeH="0" baseline="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Як правило, для </a:t>
            </a:r>
            <a:r>
              <a:rPr kumimoji="0" lang="ru-RU" sz="2400" b="0" i="0" u="none" strike="noStrike" cap="none" normalizeH="0" baseline="0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підвищення</a:t>
            </a:r>
            <a:r>
              <a:rPr kumimoji="0" lang="uk-UA" sz="2400" b="0" i="0" u="none" strike="noStrike" cap="none" normalizeH="0" baseline="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рівня</a:t>
            </a:r>
            <a:r>
              <a:rPr kumimoji="0" lang="ru-RU" sz="2400" b="0" i="0" u="none" strike="noStrike" cap="none" normalizeH="0" baseline="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безпеки</a:t>
            </a:r>
            <a:r>
              <a:rPr kumimoji="0" lang="ru-RU" sz="2400" b="0" i="0" u="none" strike="noStrike" cap="none" normalizeH="0" baseline="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завжди</a:t>
            </a:r>
            <a:r>
              <a:rPr kumimoji="0" lang="ru-RU" sz="2400" b="0" i="0" u="none" strike="noStrike" cap="none" normalizeH="0" baseline="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використовується</a:t>
            </a:r>
            <a:r>
              <a:rPr kumimoji="0" lang="ru-RU" sz="2400" b="0" i="0" u="none" strike="noStrike" cap="none" normalizeH="0" baseline="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комплекс </a:t>
            </a:r>
            <a:r>
              <a:rPr kumimoji="0" lang="ru-RU" sz="2400" b="0" i="0" u="none" strike="noStrike" cap="none" normalizeH="0" baseline="0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цих</a:t>
            </a:r>
            <a:r>
              <a:rPr kumimoji="0" lang="ru-RU" sz="2400" b="0" i="0" u="none" strike="noStrike" cap="none" normalizeH="0" baseline="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заходів</a:t>
            </a:r>
            <a:r>
              <a:rPr kumimoji="0" lang="ru-RU" sz="2400" b="0" i="0" u="none" strike="noStrike" cap="none" normalizeH="0" baseline="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ru-RU" sz="2400" b="0" i="0" u="none" strike="noStrike" cap="none" normalizeH="0" baseline="0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засобів</a:t>
            </a:r>
            <a:r>
              <a:rPr kumimoji="0" lang="ru-RU" sz="2400" b="0" i="0" u="none" strike="noStrike" cap="none" normalizeH="0" baseline="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Для того, </a:t>
            </a:r>
            <a:r>
              <a:rPr kumimoji="0" lang="ru-RU" sz="2400" b="0" i="0" u="none" strike="noStrike" cap="none" normalizeH="0" baseline="0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щоб</a:t>
            </a:r>
            <a:r>
              <a:rPr kumimoji="0" lang="ru-RU" sz="2400" b="0" i="0" u="none" strike="noStrike" cap="none" normalizeH="0" baseline="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надати</a:t>
            </a:r>
            <a:r>
              <a:rPr kumimoji="0" lang="ru-RU" sz="2400" b="0" i="0" u="none" strike="noStrike" cap="none" normalizeH="0" baseline="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перевагу</a:t>
            </a:r>
            <a:r>
              <a:rPr kumimoji="0" lang="ru-RU" sz="2400" b="0" i="0" u="none" strike="noStrike" cap="none" normalizeH="0" baseline="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конкретним</a:t>
            </a:r>
            <a:r>
              <a:rPr kumimoji="0" lang="ru-RU" sz="2400" b="0" i="0" u="none" strike="noStrike" cap="none" normalizeH="0" baseline="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заходам та </a:t>
            </a:r>
            <a:r>
              <a:rPr kumimoji="0" lang="ru-RU" sz="2400" b="0" i="0" u="none" strike="noStrike" cap="none" normalizeH="0" baseline="0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засобам</a:t>
            </a:r>
            <a:r>
              <a:rPr kumimoji="0" lang="ru-RU" sz="2400" b="0" i="0" u="none" strike="noStrike" cap="none" normalizeH="0" baseline="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або</a:t>
            </a:r>
            <a:r>
              <a:rPr kumimoji="0" lang="ru-RU" sz="2400" b="0" i="0" u="none" strike="noStrike" cap="none" normalizeH="0" baseline="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певному</a:t>
            </a:r>
            <a:r>
              <a:rPr kumimoji="0" lang="uk-UA" sz="2400" b="0" i="0" u="none" strike="noStrike" cap="none" normalizeH="0" baseline="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їх</a:t>
            </a:r>
            <a:r>
              <a:rPr kumimoji="0" lang="ru-RU" sz="2400" b="0" i="0" u="none" strike="noStrike" cap="none" normalizeH="0" baseline="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комплексу, </a:t>
            </a:r>
            <a:r>
              <a:rPr kumimoji="0" lang="ru-RU" sz="2400" b="0" i="0" u="none" strike="noStrike" cap="none" normalizeH="0" baseline="0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порівнюють</a:t>
            </a:r>
            <a:r>
              <a:rPr kumimoji="0" lang="ru-RU" sz="2400" b="0" i="0" u="none" strike="noStrike" cap="none" normalizeH="0" baseline="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витрати</a:t>
            </a:r>
            <a:r>
              <a:rPr kumimoji="0" lang="ru-RU" sz="2400" b="0" i="0" u="none" strike="noStrike" cap="none" normalizeH="0" baseline="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sz="2400" b="0" i="0" u="none" strike="noStrike" cap="none" normalizeH="0" baseline="0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ці</a:t>
            </a:r>
            <a:r>
              <a:rPr kumimoji="0" lang="ru-RU" sz="2400" b="0" i="0" u="none" strike="noStrike" cap="none" normalizeH="0" baseline="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заходи та </a:t>
            </a:r>
            <a:r>
              <a:rPr kumimoji="0" lang="ru-RU" sz="2400" b="0" i="0" u="none" strike="noStrike" cap="none" normalizeH="0" baseline="0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засоби</a:t>
            </a:r>
            <a:r>
              <a:rPr kumimoji="0" lang="ru-RU" sz="2400" b="0" i="0" u="none" strike="noStrike" cap="none" normalizeH="0" baseline="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400" b="0" i="0" u="none" strike="noStrike" cap="none" normalizeH="0" baseline="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рівень</a:t>
            </a:r>
            <a:r>
              <a:rPr kumimoji="0" lang="uk-UA" sz="2400" b="0" i="0" u="none" strike="noStrike" cap="none" normalizeH="0" baseline="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зменшення</a:t>
            </a:r>
            <a:r>
              <a:rPr kumimoji="0" lang="ru-RU" sz="2400" b="0" i="0" u="none" strike="noStrike" cap="none" normalizeH="0" baseline="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шкоди</a:t>
            </a:r>
            <a:r>
              <a:rPr kumimoji="0" lang="ru-RU" sz="2400" b="0" i="0" u="none" strike="noStrike" cap="none" normalizeH="0" baseline="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який</a:t>
            </a:r>
            <a:r>
              <a:rPr kumimoji="0" lang="ru-RU" sz="2400" b="0" i="0" u="none" strike="noStrike" cap="none" normalizeH="0" baseline="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очікується</a:t>
            </a:r>
            <a:r>
              <a:rPr kumimoji="0" lang="ru-RU" sz="2400" b="0" i="0" u="none" strike="noStrike" cap="none" normalizeH="0" baseline="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2400" b="0" i="0" u="none" strike="noStrike" cap="none" normalizeH="0" baseline="0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результаті</a:t>
            </a:r>
            <a:r>
              <a:rPr kumimoji="0" lang="ru-RU" sz="2400" b="0" i="0" u="none" strike="noStrike" cap="none" normalizeH="0" baseline="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їх</a:t>
            </a:r>
            <a:r>
              <a:rPr kumimoji="0" lang="ru-RU" sz="2400" b="0" i="0" u="none" strike="noStrike" cap="none" normalizeH="0" baseline="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запровадження</a:t>
            </a:r>
            <a:r>
              <a:rPr kumimoji="0" lang="ru-RU" sz="2400" b="0" i="0" u="none" strike="noStrike" cap="none" normalizeH="0" baseline="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400" b="0" i="0" u="none" strike="noStrike" cap="none" normalizeH="0" baseline="0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Такий</a:t>
            </a:r>
            <a:r>
              <a:rPr kumimoji="0" lang="uk-UA" sz="2400" b="0" i="0" u="none" strike="noStrike" cap="none" normalizeH="0" baseline="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підхід</a:t>
            </a:r>
            <a:r>
              <a:rPr kumimoji="0" lang="ru-RU" sz="2400" b="0" i="0" u="none" strike="noStrike" cap="none" normalizeH="0" baseline="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 </a:t>
            </a:r>
            <a:r>
              <a:rPr kumimoji="0" lang="ru-RU" sz="2400" b="0" i="0" u="none" strike="noStrike" cap="none" normalizeH="0" baseline="0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зменшення</a:t>
            </a:r>
            <a:r>
              <a:rPr kumimoji="0" lang="ru-RU" sz="2400" b="0" i="0" u="none" strike="noStrike" cap="none" normalizeH="0" baseline="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ризику</a:t>
            </a:r>
            <a:r>
              <a:rPr kumimoji="0" lang="ru-RU" sz="2400" b="0" i="0" u="none" strike="noStrike" cap="none" normalizeH="0" baseline="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небезпеки</a:t>
            </a:r>
            <a:r>
              <a:rPr kumimoji="0" lang="ru-RU" sz="2400" b="0" i="0" u="none" strike="noStrike" cap="none" normalizeH="0" baseline="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називається</a:t>
            </a:r>
            <a:r>
              <a:rPr kumimoji="0" lang="ru-RU" sz="2400" b="0" i="0" u="none" strike="noStrike" cap="none" normalizeH="0" baseline="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управління</a:t>
            </a:r>
            <a:r>
              <a:rPr kumimoji="0" lang="ru-RU" sz="2400" b="1" i="0" u="none" strike="noStrike" cap="none" normalizeH="0" baseline="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ризиком</a:t>
            </a:r>
            <a:r>
              <a:rPr kumimoji="0" lang="ru-RU" sz="2400" b="0" i="0" u="none" strike="noStrike" cap="none" normalizeH="0" baseline="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400" b="0" i="0" u="none" strike="noStrike" cap="none" normalizeH="0" baseline="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6627" name="Picture 3" descr="D:\Картинки\ризики\principi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3500438"/>
            <a:ext cx="4406900" cy="2921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142852"/>
            <a:ext cx="8358246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slop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4400" b="1" i="0" u="none" strike="noStrike" normalizeH="0" baseline="0" dirty="0" smtClean="0">
                <a:ln w="10541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</a:t>
            </a:r>
            <a:r>
              <a:rPr kumimoji="0" lang="ru-RU" sz="4400" b="1" i="0" u="none" strike="noStrike" normalizeH="0" baseline="0" dirty="0" err="1" smtClean="0">
                <a:ln w="10541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ступенем</a:t>
            </a:r>
            <a:r>
              <a:rPr kumimoji="0" lang="ru-RU" sz="4400" b="1" i="0" u="none" strike="noStrike" normalizeH="0" baseline="0" dirty="0" smtClean="0">
                <a:ln w="10541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400" b="1" i="0" u="none" strike="noStrike" normalizeH="0" baseline="0" dirty="0" err="1" smtClean="0">
                <a:ln w="10541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припустимості</a:t>
            </a:r>
            <a:r>
              <a:rPr kumimoji="0" lang="ru-RU" sz="4400" b="1" i="0" u="none" strike="noStrike" normalizeH="0" baseline="0" dirty="0" smtClean="0">
                <a:ln w="10541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400" b="1" i="0" u="none" strike="noStrike" normalizeH="0" baseline="0" dirty="0" err="1" smtClean="0">
                <a:ln w="10541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ризик</a:t>
            </a:r>
            <a:r>
              <a:rPr kumimoji="0" lang="ru-RU" sz="4400" b="1" i="0" u="none" strike="noStrike" normalizeH="0" baseline="0" dirty="0" smtClean="0">
                <a:ln w="10541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400" b="1" i="0" u="none" strike="noStrike" normalizeH="0" baseline="0" dirty="0" err="1" smtClean="0">
                <a:ln w="10541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буває</a:t>
            </a:r>
            <a:r>
              <a:rPr kumimoji="0" lang="ru-RU" sz="4400" b="1" i="0" u="none" strike="noStrike" normalizeH="0" baseline="0" dirty="0" smtClean="0">
                <a:ln w="10541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ru-RU" sz="2800" b="1" dirty="0" smtClean="0">
              <a:ln w="11430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598920">
            <a:off x="609034" y="1981555"/>
            <a:ext cx="31432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4000" b="1" i="0" u="none" strike="noStrike" normalizeH="0" baseline="0" dirty="0" err="1" smtClean="0">
                <a:ln w="11430"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знехтуваний</a:t>
            </a:r>
            <a:r>
              <a:rPr kumimoji="0" lang="ru-RU" sz="2800" b="1" i="0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 rot="20821473">
            <a:off x="5281300" y="1762766"/>
            <a:ext cx="37621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4000" b="1" dirty="0" err="1" smtClean="0">
                <a:ln w="1143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</a:t>
            </a:r>
            <a:r>
              <a:rPr kumimoji="0" lang="ru-RU" sz="4000" b="1" i="0" u="none" strike="noStrike" normalizeH="0" baseline="0" dirty="0" err="1" smtClean="0">
                <a:ln w="1143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ранично</a:t>
            </a:r>
            <a:r>
              <a:rPr lang="ru-RU" sz="4000" b="1" dirty="0" smtClean="0">
                <a:ln w="1143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4000" b="1" i="0" u="none" strike="noStrike" normalizeH="0" baseline="0" dirty="0" err="1" smtClean="0">
                <a:ln w="1143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допустимий</a:t>
            </a:r>
            <a:r>
              <a:rPr kumimoji="0" lang="ru-RU" b="1" i="0" u="none" strike="noStrike" normalizeH="0" baseline="0" dirty="0" smtClean="0">
                <a:ln w="1143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 rot="21029779">
            <a:off x="251697" y="5248701"/>
            <a:ext cx="30636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4000" b="1" i="0" u="none" strike="noStrike" normalizeH="0" baseline="0" dirty="0" err="1" smtClean="0">
                <a:ln w="1143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прийнятний</a:t>
            </a:r>
            <a:endParaRPr kumimoji="0" lang="ru-RU" sz="4000" b="1" i="0" u="none" strike="noStrike" normalizeH="0" baseline="0" dirty="0" smtClean="0">
              <a:ln w="11430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rgbClr val="00B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690693">
            <a:off x="6044660" y="5258748"/>
            <a:ext cx="26581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4000" b="1" i="0" u="none" strike="noStrike" normalizeH="0" baseline="0" dirty="0" err="1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надмірний</a:t>
            </a:r>
            <a:endParaRPr kumimoji="0" lang="ru-RU" sz="4000" b="1" i="0" u="none" strike="noStrike" normalizeH="0" baseline="0" dirty="0" smtClean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0"/>
            <a:ext cx="77867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Знехтуваний</a:t>
            </a:r>
            <a:r>
              <a:rPr lang="ru-RU" sz="3600" b="1" dirty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ризик</a:t>
            </a:r>
            <a:r>
              <a:rPr lang="ru-RU" sz="3600" b="1" dirty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3600" b="1" dirty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настільки</a:t>
            </a:r>
            <a:r>
              <a:rPr lang="ru-RU" sz="3600" b="1" dirty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малий</a:t>
            </a:r>
            <a:r>
              <a:rPr lang="ru-RU" sz="3600" b="1" dirty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sz="3600" b="1" dirty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dirty="0" err="1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3600" b="1" dirty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3600" b="1" dirty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перебуває</a:t>
            </a:r>
            <a:r>
              <a:rPr lang="ru-RU" sz="3600" b="1" dirty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межах </a:t>
            </a:r>
            <a:r>
              <a:rPr lang="ru-RU" sz="3600" b="1" dirty="0" err="1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допустимих</a:t>
            </a:r>
            <a:r>
              <a:rPr lang="ru-RU" sz="3600" b="1" dirty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відхилень</a:t>
            </a:r>
            <a:r>
              <a:rPr lang="ru-RU" sz="3600" b="1" dirty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природного </a:t>
            </a:r>
            <a:r>
              <a:rPr lang="ru-RU" sz="3600" b="1" dirty="0" err="1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рівня</a:t>
            </a:r>
            <a:endParaRPr lang="ru-RU" sz="3600" b="1" dirty="0">
              <a:ln w="10541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Picture 3" descr="D:\Картинки\ризики\alkaline-filtered-water.jpg"/>
          <p:cNvPicPr>
            <a:picLocks noChangeAspect="1" noChangeArrowheads="1"/>
          </p:cNvPicPr>
          <p:nvPr/>
        </p:nvPicPr>
        <p:blipFill>
          <a:blip r:embed="rId3"/>
          <a:srcRect r="19084"/>
          <a:stretch>
            <a:fillRect/>
          </a:stretch>
        </p:blipFill>
        <p:spPr bwMode="auto">
          <a:xfrm rot="323669">
            <a:off x="87143" y="4501461"/>
            <a:ext cx="3152785" cy="2002392"/>
          </a:xfrm>
          <a:prstGeom prst="rect">
            <a:avLst/>
          </a:prstGeom>
          <a:noFill/>
        </p:spPr>
      </p:pic>
      <p:pic>
        <p:nvPicPr>
          <p:cNvPr id="15362" name="Picture 2" descr="D:\Картинки\ризики\priyatnyj-zapah-v-dome-vazhnyj-element-ujut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46718">
            <a:off x="358160" y="2353607"/>
            <a:ext cx="3002572" cy="1931595"/>
          </a:xfrm>
          <a:prstGeom prst="rect">
            <a:avLst/>
          </a:prstGeom>
          <a:noFill/>
        </p:spPr>
      </p:pic>
      <p:pic>
        <p:nvPicPr>
          <p:cNvPr id="15364" name="Picture 4" descr="D:\Картинки\ризики\99150_o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52552">
            <a:off x="5857884" y="2428868"/>
            <a:ext cx="3143272" cy="2000264"/>
          </a:xfrm>
          <a:prstGeom prst="rect">
            <a:avLst/>
          </a:prstGeom>
          <a:noFill/>
        </p:spPr>
      </p:pic>
      <p:pic>
        <p:nvPicPr>
          <p:cNvPr id="15365" name="Picture 5" descr="D:\Картинки\ризики\Bankoboev.Ru_devushka_vdyhaet_aromat_vozduha_u_dereva.jpg"/>
          <p:cNvPicPr>
            <a:picLocks noChangeAspect="1" noChangeArrowheads="1"/>
          </p:cNvPicPr>
          <p:nvPr/>
        </p:nvPicPr>
        <p:blipFill>
          <a:blip r:embed="rId6" cstate="print"/>
          <a:srcRect l="11905" t="23333" r="16667"/>
          <a:stretch>
            <a:fillRect/>
          </a:stretch>
        </p:blipFill>
        <p:spPr bwMode="auto">
          <a:xfrm rot="21273490">
            <a:off x="5943249" y="4702286"/>
            <a:ext cx="3067598" cy="1946102"/>
          </a:xfrm>
          <a:prstGeom prst="rect">
            <a:avLst/>
          </a:prstGeom>
          <a:noFill/>
        </p:spPr>
      </p:pic>
      <p:pic>
        <p:nvPicPr>
          <p:cNvPr id="15366" name="Picture 6" descr="D:\Картинки\ризики\shutterstock_1033604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309255">
            <a:off x="3227121" y="2674730"/>
            <a:ext cx="2786082" cy="350046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Картинки\ризики\mobilnik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143248"/>
            <a:ext cx="4214842" cy="33575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87" name="Picture 3" descr="D:\Картинки\ризики\Voditel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3143248"/>
            <a:ext cx="4143404" cy="33575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428596" y="0"/>
            <a:ext cx="82868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0" u="none" strike="noStrike" cap="none" normalizeH="0" baseline="0" dirty="0" err="1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Прийнятним</a:t>
            </a:r>
            <a:r>
              <a:rPr kumimoji="0" lang="ru-RU" sz="3600" b="1" i="0" u="none" strike="noStrike" cap="none" normalizeH="0" baseline="0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вважається</a:t>
            </a:r>
            <a:r>
              <a:rPr kumimoji="0" lang="ru-RU" sz="3600" b="1" i="0" u="none" strike="noStrike" cap="none" normalizeH="0" baseline="0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такий</a:t>
            </a:r>
            <a:r>
              <a:rPr kumimoji="0" lang="ru-RU" sz="3600" b="1" i="0" u="none" strike="noStrike" cap="none" normalizeH="0" baseline="0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рівень</a:t>
            </a:r>
            <a:r>
              <a:rPr kumimoji="0" lang="ru-RU" sz="3600" b="1" i="0" u="none" strike="noStrike" cap="none" normalizeH="0" baseline="0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ризику</a:t>
            </a:r>
            <a:r>
              <a:rPr kumimoji="0" lang="ru-RU" sz="3600" b="1" i="0" u="none" strike="noStrike" cap="none" normalizeH="0" baseline="0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3600" b="1" i="0" u="none" strike="noStrike" cap="none" normalizeH="0" baseline="0" dirty="0" err="1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який</a:t>
            </a:r>
            <a:r>
              <a:rPr kumimoji="0" lang="ru-RU" sz="3600" b="1" i="0" u="none" strike="noStrike" cap="none" normalizeH="0" baseline="0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суспільство</a:t>
            </a:r>
            <a:r>
              <a:rPr kumimoji="0" lang="ru-RU" sz="3600" b="1" i="0" u="none" strike="noStrike" cap="none" normalizeH="0" baseline="0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може</a:t>
            </a:r>
            <a:r>
              <a:rPr kumimoji="0" lang="ru-RU" sz="3600" b="1" i="0" u="none" strike="noStrike" cap="none" normalizeH="0" baseline="0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прийняти</a:t>
            </a:r>
            <a:r>
              <a:rPr kumimoji="0" lang="ru-RU" sz="3600" b="1" i="0" u="none" strike="noStrike" cap="none" normalizeH="0" baseline="0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враховуючи</a:t>
            </a:r>
            <a:r>
              <a:rPr kumimoji="0" lang="ru-RU" sz="3600" b="1" i="0" u="none" strike="noStrike" cap="none" normalizeH="0" baseline="0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техніко-економічні</a:t>
            </a:r>
            <a:r>
              <a:rPr kumimoji="0" lang="ru-RU" sz="3600" b="1" i="0" u="none" strike="noStrike" cap="none" normalizeH="0" baseline="0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ru-RU" sz="3600" b="1" i="0" u="none" strike="noStrike" cap="none" normalizeH="0" baseline="0" dirty="0" err="1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соціальні</a:t>
            </a:r>
            <a:r>
              <a:rPr kumimoji="0" lang="ru-RU" sz="3600" b="1" i="0" u="none" strike="noStrike" cap="none" normalizeH="0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можливості</a:t>
            </a:r>
            <a:r>
              <a:rPr kumimoji="0" lang="ru-RU" sz="3600" b="1" i="0" u="none" strike="noStrike" cap="none" normalizeH="0" baseline="0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sz="3600" b="1" i="0" u="none" strike="noStrike" cap="none" normalizeH="0" baseline="0" dirty="0" err="1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даному</a:t>
            </a:r>
            <a:r>
              <a:rPr kumimoji="0" lang="ru-RU" sz="3600" b="1" i="0" u="none" strike="noStrike" cap="none" normalizeH="0" baseline="0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етапі</a:t>
            </a:r>
            <a:r>
              <a:rPr kumimoji="0" lang="ru-RU" sz="3600" b="1" i="0" u="none" strike="noStrike" cap="none" normalizeH="0" baseline="0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свого</a:t>
            </a:r>
            <a:r>
              <a:rPr kumimoji="0" lang="ru-RU" sz="3600" b="1" i="0" u="none" strike="noStrike" cap="none" normalizeH="0" baseline="0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розвитку</a:t>
            </a:r>
            <a:r>
              <a:rPr kumimoji="0" lang="ru-RU" sz="3600" b="1" i="0" u="none" strike="noStrike" cap="none" normalizeH="0" baseline="0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>
                <a:ln w="190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Гранично-допустимий</a:t>
            </a:r>
            <a:r>
              <a:rPr lang="ru-RU" sz="3600" b="1" dirty="0">
                <a:ln w="190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n w="190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ризик</a:t>
            </a:r>
            <a:r>
              <a:rPr lang="ru-RU" sz="3600" b="1" dirty="0">
                <a:ln w="190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ln w="190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3600" b="1" dirty="0" err="1">
                <a:ln w="190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3600" b="1" dirty="0">
                <a:ln w="190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n w="190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максимальний</a:t>
            </a:r>
            <a:r>
              <a:rPr lang="ru-RU" sz="3600" b="1" dirty="0">
                <a:ln w="190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n w="190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ризик</a:t>
            </a:r>
            <a:r>
              <a:rPr lang="ru-RU" sz="3600" b="1" dirty="0">
                <a:ln w="190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dirty="0" err="1">
                <a:ln w="190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3600" b="1" dirty="0">
                <a:ln w="190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не повинен </a:t>
            </a:r>
            <a:r>
              <a:rPr lang="ru-RU" sz="3600" b="1" dirty="0" err="1">
                <a:ln w="190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перевищуватись</a:t>
            </a:r>
            <a:r>
              <a:rPr lang="ru-RU" sz="3600" b="1" dirty="0">
                <a:ln w="190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dirty="0" err="1">
                <a:ln w="190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незважаючи</a:t>
            </a:r>
            <a:r>
              <a:rPr lang="ru-RU" sz="3600" b="1" dirty="0">
                <a:ln w="190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600" b="1" dirty="0" err="1">
                <a:ln w="190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очікуваний</a:t>
            </a:r>
            <a:r>
              <a:rPr lang="ru-RU" sz="3600" b="1" dirty="0">
                <a:ln w="190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n w="190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результат</a:t>
            </a:r>
            <a:endParaRPr lang="ru-RU" sz="3600" b="1" dirty="0">
              <a:ln w="1905"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D:\Картинки\ризики\img13541934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500306"/>
            <a:ext cx="2643142" cy="1643074"/>
          </a:xfrm>
          <a:prstGeom prst="rect">
            <a:avLst/>
          </a:prstGeom>
          <a:noFill/>
        </p:spPr>
      </p:pic>
      <p:pic>
        <p:nvPicPr>
          <p:cNvPr id="17411" name="Picture 3" descr="D:\Картинки\ризики\Рентген-семьи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3071810"/>
            <a:ext cx="2643206" cy="2143140"/>
          </a:xfrm>
          <a:prstGeom prst="rect">
            <a:avLst/>
          </a:prstGeom>
          <a:noFill/>
        </p:spPr>
      </p:pic>
      <p:pic>
        <p:nvPicPr>
          <p:cNvPr id="17412" name="Picture 4" descr="D:\Картинки\ризики\1338829955_fluorografiya-i-beremennost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3714752"/>
            <a:ext cx="3571900" cy="300039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0"/>
            <a:ext cx="81439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Надмірний</a:t>
            </a:r>
            <a:r>
              <a:rPr lang="ru-RU" sz="36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ризик</a:t>
            </a:r>
            <a:r>
              <a:rPr lang="ru-RU" sz="36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E42C28"/>
                </a:solidFill>
                <a:latin typeface="Times New Roman" pitchFamily="18" charset="0"/>
                <a:cs typeface="Times New Roman" pitchFamily="18" charset="0"/>
              </a:rPr>
              <a:t>характеризується</a:t>
            </a:r>
            <a:r>
              <a:rPr lang="ru-RU" sz="36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E42C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E42C28"/>
                </a:solidFill>
                <a:latin typeface="Times New Roman" pitchFamily="18" charset="0"/>
                <a:cs typeface="Times New Roman" pitchFamily="18" charset="0"/>
              </a:rPr>
              <a:t>виключно</a:t>
            </a:r>
            <a:r>
              <a:rPr lang="ru-RU" sz="36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E42C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E42C28"/>
                </a:solidFill>
                <a:latin typeface="Times New Roman" pitchFamily="18" charset="0"/>
                <a:cs typeface="Times New Roman" pitchFamily="18" charset="0"/>
              </a:rPr>
              <a:t>високим</a:t>
            </a:r>
            <a:r>
              <a:rPr lang="ru-RU" sz="36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E42C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E42C28"/>
                </a:solidFill>
                <a:latin typeface="Times New Roman" pitchFamily="18" charset="0"/>
                <a:cs typeface="Times New Roman" pitchFamily="18" charset="0"/>
              </a:rPr>
              <a:t>рівнем</a:t>
            </a:r>
            <a:r>
              <a:rPr lang="ru-RU" sz="36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E42C2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E42C28"/>
                </a:solidFill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36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E42C28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36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E42C28"/>
                </a:solidFill>
                <a:latin typeface="Times New Roman" pitchFamily="18" charset="0"/>
                <a:cs typeface="Times New Roman" pitchFamily="18" charset="0"/>
              </a:rPr>
              <a:t>переважній</a:t>
            </a:r>
            <a:r>
              <a:rPr lang="ru-RU" sz="36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E42C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E42C28"/>
                </a:solidFill>
                <a:latin typeface="Times New Roman" pitchFamily="18" charset="0"/>
                <a:cs typeface="Times New Roman" pitchFamily="18" charset="0"/>
              </a:rPr>
              <a:t>більшості</a:t>
            </a:r>
            <a:r>
              <a:rPr lang="ru-RU" sz="36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E42C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E42C28"/>
                </a:solidFill>
                <a:latin typeface="Times New Roman" pitchFamily="18" charset="0"/>
                <a:cs typeface="Times New Roman" pitchFamily="18" charset="0"/>
              </a:rPr>
              <a:t>випадків</a:t>
            </a:r>
            <a:r>
              <a:rPr lang="ru-RU" sz="36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E42C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E42C28"/>
                </a:solidFill>
                <a:latin typeface="Times New Roman" pitchFamily="18" charset="0"/>
                <a:cs typeface="Times New Roman" pitchFamily="18" charset="0"/>
              </a:rPr>
              <a:t>призводить</a:t>
            </a:r>
            <a:r>
              <a:rPr lang="ru-RU" sz="36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E42C28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36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E42C28"/>
                </a:solidFill>
                <a:latin typeface="Times New Roman" pitchFamily="18" charset="0"/>
                <a:cs typeface="Times New Roman" pitchFamily="18" charset="0"/>
              </a:rPr>
              <a:t>негативних</a:t>
            </a:r>
            <a:r>
              <a:rPr lang="ru-RU" sz="36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E42C2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E42C28"/>
                </a:solidFill>
                <a:latin typeface="Times New Roman" pitchFamily="18" charset="0"/>
                <a:cs typeface="Times New Roman" pitchFamily="18" charset="0"/>
              </a:rPr>
              <a:t>наслідків</a:t>
            </a:r>
            <a:endParaRPr lang="ru-RU" sz="36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E42C2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D:\Картинки\ризики\30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9833">
            <a:off x="5966418" y="2495402"/>
            <a:ext cx="2987073" cy="2047462"/>
          </a:xfrm>
          <a:prstGeom prst="rect">
            <a:avLst/>
          </a:prstGeom>
          <a:noFill/>
        </p:spPr>
      </p:pic>
      <p:pic>
        <p:nvPicPr>
          <p:cNvPr id="18436" name="Picture 4" descr="D:\Картинки\ризики\1769826_baa0334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192712">
            <a:off x="120513" y="2465677"/>
            <a:ext cx="2957986" cy="2214578"/>
          </a:xfrm>
          <a:prstGeom prst="rect">
            <a:avLst/>
          </a:prstGeom>
          <a:noFill/>
        </p:spPr>
      </p:pic>
      <p:pic>
        <p:nvPicPr>
          <p:cNvPr id="18437" name="Picture 5" descr="D:\Картинки\ризики\kurinnj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35612">
            <a:off x="2901198" y="2903830"/>
            <a:ext cx="3568914" cy="2683448"/>
          </a:xfrm>
          <a:prstGeom prst="rect">
            <a:avLst/>
          </a:prstGeom>
          <a:noFill/>
        </p:spPr>
      </p:pic>
      <p:pic>
        <p:nvPicPr>
          <p:cNvPr id="18438" name="Picture 6" descr="D:\Картинки\ризики\original-130156837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636264">
            <a:off x="482923" y="4588386"/>
            <a:ext cx="2694134" cy="2014758"/>
          </a:xfrm>
          <a:prstGeom prst="rect">
            <a:avLst/>
          </a:prstGeom>
          <a:noFill/>
        </p:spPr>
      </p:pic>
      <p:pic>
        <p:nvPicPr>
          <p:cNvPr id="18439" name="Picture 7" descr="D:\Картинки\ризики\alko_dity_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1100293">
            <a:off x="6098669" y="4513997"/>
            <a:ext cx="2752159" cy="207198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4357686" cy="4093428"/>
          </a:xfrm>
          <a:prstGeom prst="rect">
            <a:avLst/>
          </a:prstGeom>
          <a:solidFill>
            <a:srgbClr val="99CC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практиці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досягти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нульового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ризику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абсолютної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безпеки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неможливо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Через це вимога абсолютної безпеки, що приваблює своєю гуманністю, може обернутися на трагедію для людей. Знехтуваний ризик у теперішній час також неможливо забезпечити з огляду на відсутність технічних та економічних передумов для цього.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Тому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сучасна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концепція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безпеки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життєдіяльності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базується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досягненні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прийнятного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(допустимого)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ризику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357686" y="4303455"/>
            <a:ext cx="4786314" cy="2554545"/>
          </a:xfrm>
          <a:prstGeom prst="rect">
            <a:avLst/>
          </a:prstGeom>
          <a:solidFill>
            <a:srgbClr val="99CC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Сутність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концепції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прийнятного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(допустимого)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ризику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полягає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прагненні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створити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малу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безпеку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яку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сприймає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суспільство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даний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час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. Прийнятний ризик поєднує технічні, економічні, соціальні та політичні аспекти і є певним компромісом між рівнем безпеки й можливостями її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досягнення.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D:\Картинки\ризики\C9A0C39D-BCAE-458E-B2F3-294F9E67EACE_mw1024_n_s.jpg"/>
          <p:cNvPicPr>
            <a:picLocks noChangeAspect="1" noChangeArrowheads="1"/>
          </p:cNvPicPr>
          <p:nvPr/>
        </p:nvPicPr>
        <p:blipFill>
          <a:blip r:embed="rId4"/>
          <a:srcRect r="622" b="3320"/>
          <a:stretch>
            <a:fillRect/>
          </a:stretch>
        </p:blipFill>
        <p:spPr bwMode="auto">
          <a:xfrm>
            <a:off x="214282" y="4357694"/>
            <a:ext cx="3643338" cy="235745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Розмір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прийнятного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ризику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визначити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використовуючи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витратний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механізм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дозволяє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розподілити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витрати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суспільства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досягнення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заданого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безпеки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природною, техногенною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соціальною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сферами.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Необхідно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підтримувати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відповідне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співвідношення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зазначених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сферах,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оскільки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порушення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балансу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користь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однієї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них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спричинити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різке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збільшення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ризику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вийде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межі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прийнятних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значень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86380" y="2071678"/>
            <a:ext cx="38576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рафік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ілюструє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спрощений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приклад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визначення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прийнятного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ризику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графіка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видно,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збільшенням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безпеки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технічних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систем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технічний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ризик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зменшується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зростає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соціально-економічний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Витрачаючи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надмірні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кошти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підвищення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безпеки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технічних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систем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умовах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обмеженості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завдати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збитків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соціальній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сфері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погіршити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медичну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допомогу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482" name="Picture 2" descr="D:\Картинки\ризики\img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071678"/>
            <a:ext cx="5000660" cy="457203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762" y="428604"/>
            <a:ext cx="72152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Максимально</a:t>
            </a:r>
            <a:r>
              <a:rPr lang="ru-RU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прийнятним</a:t>
            </a:r>
            <a:r>
              <a:rPr lang="ru-RU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рівнем</a:t>
            </a:r>
            <a:r>
              <a:rPr lang="ru-RU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індивідуального</a:t>
            </a:r>
            <a:r>
              <a:rPr lang="ru-RU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ризику</a:t>
            </a:r>
            <a:r>
              <a:rPr lang="ru-RU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загибелі</a:t>
            </a:r>
            <a:r>
              <a:rPr lang="ru-RU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звичайно</a:t>
            </a:r>
            <a:r>
              <a:rPr lang="ru-RU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вважається</a:t>
            </a:r>
            <a:r>
              <a:rPr lang="ru-RU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ризик</a:t>
            </a:r>
            <a:r>
              <a:rPr lang="ru-RU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дорівнює</a:t>
            </a:r>
            <a:r>
              <a:rPr lang="ru-RU" sz="3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106 на </a:t>
            </a:r>
            <a:r>
              <a:rPr lang="ru-RU" sz="3600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рік</a:t>
            </a:r>
            <a:endParaRPr lang="ru-RU" sz="36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489</Words>
  <Application>Microsoft Office PowerPoint</Application>
  <PresentationFormat>Экран (4:3)</PresentationFormat>
  <Paragraphs>26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Anna</dc:creator>
  <cp:lastModifiedBy>Пользователь Windows</cp:lastModifiedBy>
  <cp:revision>37</cp:revision>
  <dcterms:created xsi:type="dcterms:W3CDTF">2013-09-27T09:28:43Z</dcterms:created>
  <dcterms:modified xsi:type="dcterms:W3CDTF">2022-01-16T09:23:36Z</dcterms:modified>
</cp:coreProperties>
</file>