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9144000" cy="6858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6" name="Google Shape;166;p1: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0" name="Google Shape;270;p11: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Google Shape;279;p12: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5" name="Google Shape;285;p13: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4" name="Google Shape;324;p14: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4" name="Google Shape;334;p15: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1" name="Google Shape;341;p16: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1" name="Google Shape;361;p17: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7" name="Google Shape;367;p18: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Google Shape;382;p19: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5" name="Google Shape;425;p20: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9" name="Google Shape;179;p3: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1" name="Google Shape;431;p21: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9" name="Google Shape;439;p22: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45" name="Google Shape;445;p23: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0" name="Google Shape;460;p24: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6" name="Google Shape;476;p25: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6" name="Google Shape;186;p4: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3" name="Google Shape;193;p5: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1" name="Google Shape;211;p6: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2" name="Google Shape;222;p7: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0" name="Google Shape;230;p8: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8" name="Google Shape;238;p9: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3" name="Google Shape;263;p10:notes"/>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42"/>
        <p:cNvGrpSpPr/>
        <p:nvPr/>
      </p:nvGrpSpPr>
      <p:grpSpPr>
        <a:xfrm>
          <a:off x="0" y="0"/>
          <a:ext cx="0" cy="0"/>
          <a:chOff x="0" y="0"/>
          <a:chExt cx="0" cy="0"/>
        </a:xfrm>
      </p:grpSpPr>
      <p:sp>
        <p:nvSpPr>
          <p:cNvPr id="43" name="Google Shape;43;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4" name="Google Shape;44;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45" name="Google Shape;45;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Google Shape;46;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2"/>
          <p:cNvSpPr/>
          <p:nvPr/>
        </p:nvSpPr>
        <p:spPr>
          <a:xfrm>
            <a:off x="0" y="4323810"/>
            <a:ext cx="1744652" cy="778589"/>
          </a:xfrm>
          <a:custGeom>
            <a:avLst/>
            <a:gdLst/>
            <a:ahLst/>
            <a:cxnLst/>
            <a:rect l="0" t="0" r="0" b="0"/>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48;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Цитата с подписью">
  <p:cSld name="Цитата с подписью">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Google Shape;117;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Google Shape;122;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
        <p:nvSpPr>
          <p:cNvPr id="123" name="Google Shape;123;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uk-UA" sz="8000">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uk-UA" sz="8000">
                <a:solidFill>
                  <a:schemeClr val="accent1"/>
                </a:solidFill>
                <a:latin typeface="Arial"/>
                <a:ea typeface="Arial"/>
                <a:cs typeface="Arial"/>
                <a:sym typeface="Arial"/>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Карточка имени">
  <p:cSld name="Карточка имени">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3"/>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Google Shape;131;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Цитата карточки имени">
  <p:cSld name="Цитата карточки имени">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Google Shape;134;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4"/>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Google Shape;139;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
        <p:nvSpPr>
          <p:cNvPr id="140" name="Google Shape;140;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uk-UA" sz="8000">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uk-UA" sz="80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Истина или ложь">
  <p:cSld name="Истина или ложь">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Google Shape;144;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Google Shape;145;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Google Shape;148;p15"/>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Google Shape;149;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Google Shape;152;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Google Shape;153;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6"/>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Google Shape;15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Google Shape;159;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7"/>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Google Shape;163;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8" name="Google Shape;58;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Google Shape;61;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2"/>
        <p:cNvGrpSpPr/>
        <p:nvPr/>
      </p:nvGrpSpPr>
      <p:grpSpPr>
        <a:xfrm>
          <a:off x="0" y="0"/>
          <a:ext cx="0" cy="0"/>
          <a:chOff x="0" y="0"/>
          <a:chExt cx="0" cy="0"/>
        </a:xfrm>
      </p:grpSpPr>
      <p:sp>
        <p:nvSpPr>
          <p:cNvPr id="63" name="Google Shape;63;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9" name="Google Shape;69;p6"/>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70" name="Google Shape;70;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6"/>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6"/>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7"/>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7" name="Google Shape;77;p7"/>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8" name="Google Shape;78;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7"/>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4" name="Google Shape;84;p8"/>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5" name="Google Shape;85;p8"/>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6" name="Google Shape;86;p8"/>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7" name="Google Shape;87;p8"/>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8" name="Google Shape;88;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8"/>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9"/>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Google Shape;102;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0"/>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подпись">
  <p:cSld name="Заголовок и подпись">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1"/>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Google Shape;114;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E6E4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0" t="0" r="0" b="0"/>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1"/>
            <p:cNvSpPr/>
            <p:nvPr/>
          </p:nvSpPr>
          <p:spPr>
            <a:xfrm>
              <a:off x="2597151" y="2779713"/>
              <a:ext cx="550863" cy="1978025"/>
            </a:xfrm>
            <a:custGeom>
              <a:avLst/>
              <a:gdLst/>
              <a:ahLst/>
              <a:cxnLst/>
              <a:rect l="0" t="0" r="0" b="0"/>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1"/>
            <p:cNvSpPr/>
            <p:nvPr/>
          </p:nvSpPr>
          <p:spPr>
            <a:xfrm>
              <a:off x="3175001" y="4730750"/>
              <a:ext cx="519113" cy="1209675"/>
            </a:xfrm>
            <a:custGeom>
              <a:avLst/>
              <a:gdLst/>
              <a:ahLst/>
              <a:cxnLst/>
              <a:rect l="0" t="0" r="0" b="0"/>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1"/>
            <p:cNvSpPr/>
            <p:nvPr/>
          </p:nvSpPr>
          <p:spPr>
            <a:xfrm>
              <a:off x="3305176" y="5630863"/>
              <a:ext cx="146050" cy="309563"/>
            </a:xfrm>
            <a:custGeom>
              <a:avLst/>
              <a:gdLst/>
              <a:ahLst/>
              <a:cxnLst/>
              <a:rect l="0" t="0" r="0" b="0"/>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1"/>
            <p:cNvSpPr/>
            <p:nvPr/>
          </p:nvSpPr>
          <p:spPr>
            <a:xfrm>
              <a:off x="2573338" y="2817813"/>
              <a:ext cx="700088" cy="2835275"/>
            </a:xfrm>
            <a:custGeom>
              <a:avLst/>
              <a:gdLst/>
              <a:ahLst/>
              <a:cxnLst/>
              <a:rect l="0" t="0" r="0" b="0"/>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1"/>
            <p:cNvSpPr/>
            <p:nvPr/>
          </p:nvSpPr>
          <p:spPr>
            <a:xfrm>
              <a:off x="2506663" y="285750"/>
              <a:ext cx="90488" cy="2493963"/>
            </a:xfrm>
            <a:custGeom>
              <a:avLst/>
              <a:gdLst/>
              <a:ahLst/>
              <a:cxnLst/>
              <a:rect l="0" t="0" r="0" b="0"/>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1"/>
            <p:cNvSpPr/>
            <p:nvPr/>
          </p:nvSpPr>
          <p:spPr>
            <a:xfrm>
              <a:off x="2554288" y="2598738"/>
              <a:ext cx="66675" cy="420688"/>
            </a:xfrm>
            <a:custGeom>
              <a:avLst/>
              <a:gdLst/>
              <a:ahLst/>
              <a:cxnLst/>
              <a:rect l="0" t="0" r="0" b="0"/>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1"/>
            <p:cNvSpPr/>
            <p:nvPr/>
          </p:nvSpPr>
          <p:spPr>
            <a:xfrm>
              <a:off x="3143251" y="4757738"/>
              <a:ext cx="161925" cy="873125"/>
            </a:xfrm>
            <a:custGeom>
              <a:avLst/>
              <a:gdLst/>
              <a:ahLst/>
              <a:cxnLst/>
              <a:rect l="0" t="0" r="0" b="0"/>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Google Shape;19;p1"/>
            <p:cNvSpPr/>
            <p:nvPr/>
          </p:nvSpPr>
          <p:spPr>
            <a:xfrm>
              <a:off x="3148013" y="1282700"/>
              <a:ext cx="1768475" cy="3448050"/>
            </a:xfrm>
            <a:custGeom>
              <a:avLst/>
              <a:gdLst/>
              <a:ahLst/>
              <a:cxnLst/>
              <a:rect l="0" t="0" r="0" b="0"/>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1"/>
            <p:cNvSpPr/>
            <p:nvPr/>
          </p:nvSpPr>
          <p:spPr>
            <a:xfrm>
              <a:off x="3273426" y="5653088"/>
              <a:ext cx="138113" cy="287338"/>
            </a:xfrm>
            <a:custGeom>
              <a:avLst/>
              <a:gdLst/>
              <a:ahLst/>
              <a:cxnLst/>
              <a:rect l="0" t="0" r="0" b="0"/>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1"/>
            <p:cNvSpPr/>
            <p:nvPr/>
          </p:nvSpPr>
          <p:spPr>
            <a:xfrm>
              <a:off x="3143251" y="4656138"/>
              <a:ext cx="31750" cy="188913"/>
            </a:xfrm>
            <a:custGeom>
              <a:avLst/>
              <a:gdLst/>
              <a:ahLst/>
              <a:cxnLst/>
              <a:rect l="0" t="0" r="0" b="0"/>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1"/>
            <p:cNvSpPr/>
            <p:nvPr/>
          </p:nvSpPr>
          <p:spPr>
            <a:xfrm>
              <a:off x="3211513" y="5410200"/>
              <a:ext cx="203200" cy="530225"/>
            </a:xfrm>
            <a:custGeom>
              <a:avLst/>
              <a:gdLst/>
              <a:ahLst/>
              <a:cxnLst/>
              <a:rect l="0" t="0" r="0" b="0"/>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23;p1"/>
          <p:cNvGrpSpPr/>
          <p:nvPr/>
        </p:nvGrpSpPr>
        <p:grpSpPr>
          <a:xfrm>
            <a:off x="27222" y="-32"/>
            <a:ext cx="2356674" cy="6853285"/>
            <a:chOff x="6627813" y="195454"/>
            <a:chExt cx="1952625" cy="5678297"/>
          </a:xfrm>
        </p:grpSpPr>
        <p:sp>
          <p:nvSpPr>
            <p:cNvPr id="24" name="Google Shape;24;p1"/>
            <p:cNvSpPr/>
            <p:nvPr/>
          </p:nvSpPr>
          <p:spPr>
            <a:xfrm>
              <a:off x="6627813" y="195454"/>
              <a:ext cx="409575" cy="3646488"/>
            </a:xfrm>
            <a:custGeom>
              <a:avLst/>
              <a:gdLst/>
              <a:ahLst/>
              <a:cxnLst/>
              <a:rect l="0" t="0" r="0" b="0"/>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1"/>
            <p:cNvSpPr/>
            <p:nvPr/>
          </p:nvSpPr>
          <p:spPr>
            <a:xfrm>
              <a:off x="7061201" y="3771900"/>
              <a:ext cx="350838" cy="1309688"/>
            </a:xfrm>
            <a:custGeom>
              <a:avLst/>
              <a:gdLst/>
              <a:ahLst/>
              <a:cxnLst/>
              <a:rect l="0" t="0" r="0" b="0"/>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1"/>
            <p:cNvSpPr/>
            <p:nvPr/>
          </p:nvSpPr>
          <p:spPr>
            <a:xfrm>
              <a:off x="7439026" y="5053013"/>
              <a:ext cx="357188" cy="820738"/>
            </a:xfrm>
            <a:custGeom>
              <a:avLst/>
              <a:gdLst/>
              <a:ahLst/>
              <a:cxnLst/>
              <a:rect l="0" t="0" r="0" b="0"/>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1"/>
            <p:cNvSpPr/>
            <p:nvPr/>
          </p:nvSpPr>
          <p:spPr>
            <a:xfrm>
              <a:off x="7037388" y="3811588"/>
              <a:ext cx="457200" cy="1852613"/>
            </a:xfrm>
            <a:custGeom>
              <a:avLst/>
              <a:gdLst/>
              <a:ahLst/>
              <a:cxnLst/>
              <a:rect l="0" t="0" r="0" b="0"/>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1"/>
            <p:cNvSpPr/>
            <p:nvPr/>
          </p:nvSpPr>
          <p:spPr>
            <a:xfrm>
              <a:off x="6992938" y="1263650"/>
              <a:ext cx="144463" cy="2508250"/>
            </a:xfrm>
            <a:custGeom>
              <a:avLst/>
              <a:gdLst/>
              <a:ahLst/>
              <a:cxnLst/>
              <a:rect l="0" t="0" r="0" b="0"/>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1"/>
            <p:cNvSpPr/>
            <p:nvPr/>
          </p:nvSpPr>
          <p:spPr>
            <a:xfrm>
              <a:off x="7526338" y="5640388"/>
              <a:ext cx="111125" cy="233363"/>
            </a:xfrm>
            <a:custGeom>
              <a:avLst/>
              <a:gdLst/>
              <a:ahLst/>
              <a:cxnLst/>
              <a:rect l="0" t="0" r="0" b="0"/>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30;p1"/>
            <p:cNvSpPr/>
            <p:nvPr/>
          </p:nvSpPr>
          <p:spPr>
            <a:xfrm>
              <a:off x="7021513" y="3598863"/>
              <a:ext cx="68263" cy="423863"/>
            </a:xfrm>
            <a:custGeom>
              <a:avLst/>
              <a:gdLst/>
              <a:ahLst/>
              <a:cxnLst/>
              <a:rect l="0" t="0" r="0" b="0"/>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1"/>
            <p:cNvSpPr/>
            <p:nvPr/>
          </p:nvSpPr>
          <p:spPr>
            <a:xfrm>
              <a:off x="7412038" y="2801938"/>
              <a:ext cx="1168400" cy="2251075"/>
            </a:xfrm>
            <a:custGeom>
              <a:avLst/>
              <a:gdLst/>
              <a:ahLst/>
              <a:cxnLst/>
              <a:rect l="0" t="0" r="0" b="0"/>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1"/>
            <p:cNvSpPr/>
            <p:nvPr/>
          </p:nvSpPr>
          <p:spPr>
            <a:xfrm>
              <a:off x="7494588" y="5664200"/>
              <a:ext cx="100013" cy="209550"/>
            </a:xfrm>
            <a:custGeom>
              <a:avLst/>
              <a:gdLst/>
              <a:ahLst/>
              <a:cxnLst/>
              <a:rect l="0" t="0" r="0" b="0"/>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1"/>
            <p:cNvSpPr/>
            <p:nvPr/>
          </p:nvSpPr>
          <p:spPr>
            <a:xfrm>
              <a:off x="7412038" y="5081588"/>
              <a:ext cx="114300" cy="558800"/>
            </a:xfrm>
            <a:custGeom>
              <a:avLst/>
              <a:gdLst/>
              <a:ahLst/>
              <a:cxnLst/>
              <a:rect l="0" t="0" r="0" b="0"/>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1"/>
            <p:cNvSpPr/>
            <p:nvPr/>
          </p:nvSpPr>
          <p:spPr>
            <a:xfrm>
              <a:off x="7412038" y="4978400"/>
              <a:ext cx="31750" cy="188913"/>
            </a:xfrm>
            <a:custGeom>
              <a:avLst/>
              <a:gdLst/>
              <a:ahLst/>
              <a:cxnLst/>
              <a:rect l="0" t="0" r="0" b="0"/>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35;p1"/>
            <p:cNvSpPr/>
            <p:nvPr/>
          </p:nvSpPr>
          <p:spPr>
            <a:xfrm>
              <a:off x="7439026" y="5434013"/>
              <a:ext cx="174625" cy="439738"/>
            </a:xfrm>
            <a:custGeom>
              <a:avLst/>
              <a:gdLst/>
              <a:ahLst/>
              <a:cxnLst/>
              <a:rect l="0" t="0" r="0" b="0"/>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Google Shape;36;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ctrTitle"/>
          </p:nvPr>
        </p:nvSpPr>
        <p:spPr>
          <a:xfrm>
            <a:off x="2050473" y="1963313"/>
            <a:ext cx="9439564" cy="1609178"/>
          </a:xfrm>
          <a:prstGeom prst="rect">
            <a:avLst/>
          </a:prstGeom>
          <a:noFill/>
          <a:ln>
            <a:noFill/>
          </a:ln>
        </p:spPr>
        <p:txBody>
          <a:bodyPr spcFirstLastPara="1" wrap="square" lIns="91425" tIns="45700" rIns="91425" bIns="45700" anchor="b" anchorCtr="0">
            <a:noAutofit/>
          </a:bodyPr>
          <a:lstStyle/>
          <a:p>
            <a:pPr lvl="0">
              <a:buSzPts val="4860"/>
            </a:pPr>
            <a:r>
              <a:rPr lang="ru-RU" sz="4860" dirty="0" smtClean="0"/>
              <a:t/>
            </a:r>
            <a:br>
              <a:rPr lang="ru-RU" sz="4860" dirty="0" smtClean="0"/>
            </a:br>
            <a:r>
              <a:rPr lang="ru-RU" sz="4860" dirty="0"/>
              <a:t/>
            </a:r>
            <a:br>
              <a:rPr lang="ru-RU" sz="4860" dirty="0"/>
            </a:br>
            <a:r>
              <a:rPr lang="ru-RU" sz="4400" b="1" dirty="0" err="1" smtClean="0"/>
              <a:t>Техногенна</a:t>
            </a:r>
            <a:r>
              <a:rPr lang="ru-RU" sz="4400" b="1" dirty="0" smtClean="0"/>
              <a:t> </a:t>
            </a:r>
            <a:r>
              <a:rPr lang="ru-RU" sz="4400" b="1" dirty="0" err="1"/>
              <a:t>складова</a:t>
            </a:r>
            <a:r>
              <a:rPr lang="ru-RU" sz="4400" b="1" dirty="0"/>
              <a:t> </a:t>
            </a:r>
            <a:r>
              <a:rPr lang="ru-RU" sz="4400" b="1" dirty="0" err="1"/>
              <a:t>безпеки</a:t>
            </a:r>
            <a:r>
              <a:rPr lang="ru-RU" sz="4400" b="1" dirty="0"/>
              <a:t> </a:t>
            </a:r>
            <a:r>
              <a:rPr lang="ru-RU" sz="4400" b="1" dirty="0" err="1"/>
              <a:t>навколишнього</a:t>
            </a:r>
            <a:r>
              <a:rPr lang="ru-RU" sz="4400" b="1" dirty="0"/>
              <a:t> </a:t>
            </a:r>
            <a:r>
              <a:rPr lang="ru-RU" sz="4400" b="1" dirty="0" err="1"/>
              <a:t>середовища</a:t>
            </a:r>
            <a:endParaRPr sz="4400" b="1" i="0" u="none" strike="noStrike" cap="none" dirty="0">
              <a:solidFill>
                <a:srgbClr val="262626"/>
              </a:solidFill>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10</a:t>
            </a:fld>
            <a:endParaRPr sz="2000">
              <a:solidFill>
                <a:srgbClr val="FEFFFF"/>
              </a:solidFill>
              <a:latin typeface="Century Gothic"/>
              <a:ea typeface="Century Gothic"/>
              <a:cs typeface="Century Gothic"/>
              <a:sym typeface="Century Gothic"/>
            </a:endParaRPr>
          </a:p>
        </p:txBody>
      </p:sp>
      <p:sp>
        <p:nvSpPr>
          <p:cNvPr id="273" name="Google Shape;273;p28"/>
          <p:cNvSpPr/>
          <p:nvPr/>
        </p:nvSpPr>
        <p:spPr>
          <a:xfrm>
            <a:off x="1874293" y="326117"/>
            <a:ext cx="9931020" cy="1384995"/>
          </a:xfrm>
          <a:prstGeom prst="rect">
            <a:avLst/>
          </a:prstGeom>
          <a:noFill/>
          <a:ln>
            <a:noFill/>
          </a:ln>
        </p:spPr>
        <p:txBody>
          <a:bodyPr spcFirstLastPara="1" wrap="square" lIns="91425" tIns="45700" rIns="91425" bIns="45700" anchor="t" anchorCtr="0">
            <a:noAutofit/>
          </a:bodyPr>
          <a:lstStyle/>
          <a:p>
            <a:pPr marL="0" marR="0" lvl="0" indent="627063" algn="just" rtl="0">
              <a:spcBef>
                <a:spcPts val="0"/>
              </a:spcBef>
              <a:spcAft>
                <a:spcPts val="0"/>
              </a:spcAft>
              <a:buNone/>
            </a:pPr>
            <a:r>
              <a:rPr lang="uk-UA" sz="2800">
                <a:solidFill>
                  <a:schemeClr val="dk1"/>
                </a:solidFill>
                <a:latin typeface="Times New Roman"/>
                <a:ea typeface="Times New Roman"/>
                <a:cs typeface="Times New Roman"/>
                <a:sym typeface="Times New Roman"/>
              </a:rPr>
              <a:t>Виділяють близько 70 видів небезпечних природних процесів і явищ, які можуть призвести до виникнення надзвичайної екологічної ситуації.</a:t>
            </a:r>
            <a:endParaRPr sz="2800">
              <a:solidFill>
                <a:schemeClr val="dk1"/>
              </a:solidFill>
              <a:latin typeface="Century Gothic"/>
              <a:ea typeface="Century Gothic"/>
              <a:cs typeface="Century Gothic"/>
              <a:sym typeface="Century Gothic"/>
            </a:endParaRPr>
          </a:p>
        </p:txBody>
      </p:sp>
      <p:pic>
        <p:nvPicPr>
          <p:cNvPr id="274" name="Google Shape;274;p28"/>
          <p:cNvPicPr preferRelativeResize="0"/>
          <p:nvPr/>
        </p:nvPicPr>
        <p:blipFill rotWithShape="1">
          <a:blip r:embed="rId3">
            <a:alphaModFix/>
          </a:blip>
          <a:srcRect/>
          <a:stretch/>
        </p:blipFill>
        <p:spPr>
          <a:xfrm>
            <a:off x="4496939" y="1615578"/>
            <a:ext cx="7429500" cy="4733925"/>
          </a:xfrm>
          <a:prstGeom prst="rect">
            <a:avLst/>
          </a:prstGeom>
          <a:noFill/>
          <a:ln>
            <a:noFill/>
          </a:ln>
        </p:spPr>
      </p:pic>
      <p:sp>
        <p:nvSpPr>
          <p:cNvPr id="275" name="Google Shape;275;p28"/>
          <p:cNvSpPr/>
          <p:nvPr/>
        </p:nvSpPr>
        <p:spPr>
          <a:xfrm>
            <a:off x="1546746" y="2109549"/>
            <a:ext cx="2711355"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1800" b="1" i="0">
                <a:solidFill>
                  <a:srgbClr val="000000"/>
                </a:solidFill>
                <a:latin typeface="Arial"/>
                <a:ea typeface="Arial"/>
                <a:cs typeface="Arial"/>
                <a:sym typeface="Arial"/>
              </a:rPr>
              <a:t>Число природних </a:t>
            </a:r>
            <a:r>
              <a:rPr lang="uk-UA" sz="1800" b="1">
                <a:solidFill>
                  <a:srgbClr val="000000"/>
                </a:solidFill>
                <a:latin typeface="Arial"/>
                <a:ea typeface="Arial"/>
                <a:cs typeface="Arial"/>
                <a:sym typeface="Arial"/>
              </a:rPr>
              <a:t>і</a:t>
            </a:r>
            <a:r>
              <a:rPr lang="uk-UA" sz="1800" b="1" i="0">
                <a:solidFill>
                  <a:srgbClr val="000000"/>
                </a:solidFill>
                <a:latin typeface="Arial"/>
                <a:ea typeface="Arial"/>
                <a:cs typeface="Arial"/>
                <a:sym typeface="Arial"/>
              </a:rPr>
              <a:t> техногенних катастроф у світі, 1970-2013р.р.</a:t>
            </a:r>
            <a:endParaRPr sz="1800">
              <a:solidFill>
                <a:schemeClr val="dk1"/>
              </a:solidFill>
              <a:latin typeface="Century Gothic"/>
              <a:ea typeface="Century Gothic"/>
              <a:cs typeface="Century Gothic"/>
              <a:sym typeface="Century Gothic"/>
            </a:endParaRPr>
          </a:p>
        </p:txBody>
      </p:sp>
      <p:pic>
        <p:nvPicPr>
          <p:cNvPr id="276" name="Google Shape;276;p28"/>
          <p:cNvPicPr preferRelativeResize="0"/>
          <p:nvPr/>
        </p:nvPicPr>
        <p:blipFill rotWithShape="1">
          <a:blip r:embed="rId4">
            <a:alphaModFix/>
          </a:blip>
          <a:srcRect/>
          <a:stretch/>
        </p:blipFill>
        <p:spPr>
          <a:xfrm>
            <a:off x="791569" y="3708315"/>
            <a:ext cx="3245325" cy="2239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11</a:t>
            </a:fld>
            <a:endParaRPr sz="2000">
              <a:solidFill>
                <a:srgbClr val="FEFFFF"/>
              </a:solidFill>
              <a:latin typeface="Century Gothic"/>
              <a:ea typeface="Century Gothic"/>
              <a:cs typeface="Century Gothic"/>
              <a:sym typeface="Century Gothic"/>
            </a:endParaRPr>
          </a:p>
        </p:txBody>
      </p:sp>
      <p:sp>
        <p:nvSpPr>
          <p:cNvPr id="282" name="Google Shape;282;p29"/>
          <p:cNvSpPr/>
          <p:nvPr/>
        </p:nvSpPr>
        <p:spPr>
          <a:xfrm>
            <a:off x="1519450" y="136478"/>
            <a:ext cx="10463283" cy="6478248"/>
          </a:xfrm>
          <a:prstGeom prst="rect">
            <a:avLst/>
          </a:prstGeom>
          <a:noFill/>
          <a:ln>
            <a:noFill/>
          </a:ln>
        </p:spPr>
        <p:txBody>
          <a:bodyPr spcFirstLastPara="1" wrap="square" lIns="91425" tIns="45700" rIns="91425" bIns="45700" anchor="t" anchorCtr="0">
            <a:noAutofit/>
          </a:bodyPr>
          <a:lstStyle/>
          <a:p>
            <a:pPr marL="0" marR="0" lvl="0" indent="457200" algn="just" rtl="0">
              <a:lnSpc>
                <a:spcPct val="114000"/>
              </a:lnSpc>
              <a:spcBef>
                <a:spcPts val="0"/>
              </a:spcBef>
              <a:spcAft>
                <a:spcPts val="0"/>
              </a:spcAft>
              <a:buNone/>
            </a:pPr>
            <a:r>
              <a:rPr lang="uk-UA" sz="2800">
                <a:solidFill>
                  <a:schemeClr val="dk1"/>
                </a:solidFill>
                <a:latin typeface="Times New Roman"/>
                <a:ea typeface="Times New Roman"/>
                <a:cs typeface="Times New Roman"/>
                <a:sym typeface="Times New Roman"/>
              </a:rPr>
              <a:t>Найбільш уразливими до катастрофічних природних явищ виявляються найбільші міста світу, швидке зростання населення та несвоєчасна підготовка території яких обумовлюють величезні руйнування і збитки при стихійних лихах. Проблема мегаполісів посилюється ще тим, що на їх територіях, поряд з небезпечними природними, широко розвиваються </a:t>
            </a:r>
            <a:r>
              <a:rPr lang="uk-UA" sz="2800" b="1">
                <a:solidFill>
                  <a:schemeClr val="dk1"/>
                </a:solidFill>
                <a:latin typeface="Times New Roman"/>
                <a:ea typeface="Times New Roman"/>
                <a:cs typeface="Times New Roman"/>
                <a:sym typeface="Times New Roman"/>
              </a:rPr>
              <a:t>природно-техногенні явища,</a:t>
            </a:r>
            <a:r>
              <a:rPr lang="uk-UA" sz="2800">
                <a:solidFill>
                  <a:schemeClr val="dk1"/>
                </a:solidFill>
                <a:latin typeface="Times New Roman"/>
                <a:ea typeface="Times New Roman"/>
                <a:cs typeface="Times New Roman"/>
                <a:sym typeface="Times New Roman"/>
              </a:rPr>
              <a:t> зумовлені впливом міста на природне середовище.</a:t>
            </a:r>
            <a:endParaRPr sz="2800">
              <a:solidFill>
                <a:schemeClr val="dk1"/>
              </a:solidFill>
              <a:latin typeface="Times New Roman"/>
              <a:ea typeface="Times New Roman"/>
              <a:cs typeface="Times New Roman"/>
              <a:sym typeface="Times New Roman"/>
            </a:endParaRPr>
          </a:p>
          <a:p>
            <a:pPr marL="0" marR="0" lvl="0" indent="457200" algn="just" rtl="0">
              <a:lnSpc>
                <a:spcPct val="114000"/>
              </a:lnSpc>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457200" algn="just" rtl="0">
              <a:lnSpc>
                <a:spcPct val="114000"/>
              </a:lnSpc>
              <a:spcBef>
                <a:spcPts val="0"/>
              </a:spcBef>
              <a:spcAft>
                <a:spcPts val="0"/>
              </a:spcAft>
              <a:buNone/>
            </a:pPr>
            <a:r>
              <a:rPr lang="uk-UA" sz="2800" b="1">
                <a:solidFill>
                  <a:schemeClr val="dk1"/>
                </a:solidFill>
                <a:latin typeface="Times New Roman"/>
                <a:ea typeface="Times New Roman"/>
                <a:cs typeface="Times New Roman"/>
                <a:sym typeface="Times New Roman"/>
              </a:rPr>
              <a:t>До них відносять</a:t>
            </a:r>
            <a:r>
              <a:rPr lang="uk-UA" sz="2800" i="1">
                <a:solidFill>
                  <a:schemeClr val="dk1"/>
                </a:solidFill>
                <a:latin typeface="Times New Roman"/>
                <a:ea typeface="Times New Roman"/>
                <a:cs typeface="Times New Roman"/>
                <a:sym typeface="Times New Roman"/>
              </a:rPr>
              <a:t>:</a:t>
            </a:r>
            <a:r>
              <a:rPr lang="uk-UA" sz="2800">
                <a:solidFill>
                  <a:schemeClr val="dk1"/>
                </a:solidFill>
                <a:latin typeface="Times New Roman"/>
                <a:ea typeface="Times New Roman"/>
                <a:cs typeface="Times New Roman"/>
                <a:sym typeface="Times New Roman"/>
              </a:rPr>
              <a:t> сейсмічність, опускання території, підтоплення, розвиток техногенних фізичних полів (вібраційних, теплових, електричних).</a:t>
            </a:r>
            <a:endParaRPr/>
          </a:p>
          <a:p>
            <a:pPr marL="0" marR="0" lvl="0" indent="457200" algn="just" rtl="0">
              <a:lnSpc>
                <a:spcPct val="114000"/>
              </a:lnSpc>
              <a:spcBef>
                <a:spcPts val="0"/>
              </a:spcBef>
              <a:spcAft>
                <a:spcPts val="0"/>
              </a:spcAft>
              <a:buNone/>
            </a:pPr>
            <a:r>
              <a:rPr lang="uk-UA" sz="2800">
                <a:solidFill>
                  <a:schemeClr val="dk1"/>
                </a:solidFill>
                <a:latin typeface="Times New Roman"/>
                <a:ea typeface="Times New Roman"/>
                <a:cs typeface="Times New Roman"/>
                <a:sym typeface="Times New Roman"/>
              </a:rPr>
              <a:t>Тому не буде перебільшенням сказати, що залежність людини від природних умов зростає.</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12</a:t>
            </a:fld>
            <a:endParaRPr sz="2000">
              <a:solidFill>
                <a:srgbClr val="FEFFFF"/>
              </a:solidFill>
              <a:latin typeface="Century Gothic"/>
              <a:ea typeface="Century Gothic"/>
              <a:cs typeface="Century Gothic"/>
              <a:sym typeface="Century Gothic"/>
            </a:endParaRPr>
          </a:p>
        </p:txBody>
      </p:sp>
      <p:sp>
        <p:nvSpPr>
          <p:cNvPr id="288" name="Google Shape;288;p30"/>
          <p:cNvSpPr/>
          <p:nvPr/>
        </p:nvSpPr>
        <p:spPr>
          <a:xfrm>
            <a:off x="1887939" y="229577"/>
            <a:ext cx="9958317"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2400">
                <a:solidFill>
                  <a:schemeClr val="dk1"/>
                </a:solidFill>
                <a:latin typeface="Times New Roman"/>
                <a:ea typeface="Times New Roman"/>
                <a:cs typeface="Times New Roman"/>
                <a:sym typeface="Times New Roman"/>
              </a:rPr>
              <a:t>Основні </a:t>
            </a:r>
            <a:r>
              <a:rPr lang="uk-UA" sz="2400" b="1">
                <a:solidFill>
                  <a:schemeClr val="dk1"/>
                </a:solidFill>
                <a:latin typeface="Times New Roman"/>
                <a:ea typeface="Times New Roman"/>
                <a:cs typeface="Times New Roman"/>
                <a:sym typeface="Times New Roman"/>
              </a:rPr>
              <a:t>передумови виникнення небезпечних природних явищ</a:t>
            </a:r>
            <a:r>
              <a:rPr lang="uk-UA" sz="2400">
                <a:solidFill>
                  <a:schemeClr val="dk1"/>
                </a:solidFill>
                <a:latin typeface="Times New Roman"/>
                <a:ea typeface="Times New Roman"/>
                <a:cs typeface="Times New Roman"/>
                <a:sym typeface="Times New Roman"/>
              </a:rPr>
              <a:t>, які можуть привести до виникнення надзвичайних екологічних ситуацій:</a:t>
            </a:r>
            <a:endParaRPr sz="2400">
              <a:solidFill>
                <a:schemeClr val="dk1"/>
              </a:solidFill>
              <a:latin typeface="Century Gothic"/>
              <a:ea typeface="Century Gothic"/>
              <a:cs typeface="Century Gothic"/>
              <a:sym typeface="Century Gothic"/>
            </a:endParaRPr>
          </a:p>
        </p:txBody>
      </p:sp>
      <p:grpSp>
        <p:nvGrpSpPr>
          <p:cNvPr id="289" name="Google Shape;289;p30"/>
          <p:cNvGrpSpPr/>
          <p:nvPr/>
        </p:nvGrpSpPr>
        <p:grpSpPr>
          <a:xfrm>
            <a:off x="423080" y="1156219"/>
            <a:ext cx="11641540" cy="5555170"/>
            <a:chOff x="1" y="3310"/>
            <a:chExt cx="11641540" cy="5555170"/>
          </a:xfrm>
        </p:grpSpPr>
        <p:sp>
          <p:nvSpPr>
            <p:cNvPr id="290" name="Google Shape;290;p30"/>
            <p:cNvSpPr/>
            <p:nvPr/>
          </p:nvSpPr>
          <p:spPr>
            <a:xfrm rot="5400000">
              <a:off x="-113745" y="117056"/>
              <a:ext cx="758302" cy="530811"/>
            </a:xfrm>
            <a:prstGeom prst="chevron">
              <a:avLst>
                <a:gd name="adj" fmla="val 50000"/>
              </a:avLst>
            </a:prstGeom>
            <a:solidFill>
              <a:schemeClr val="accent5"/>
            </a:solidFill>
            <a:ln w="15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Google Shape;291;p30"/>
            <p:cNvSpPr txBox="1"/>
            <p:nvPr/>
          </p:nvSpPr>
          <p:spPr>
            <a:xfrm>
              <a:off x="1" y="268717"/>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1</a:t>
              </a:r>
              <a:endParaRPr sz="2000">
                <a:solidFill>
                  <a:schemeClr val="lt1"/>
                </a:solidFill>
                <a:latin typeface="Times New Roman"/>
                <a:ea typeface="Times New Roman"/>
                <a:cs typeface="Times New Roman"/>
                <a:sym typeface="Times New Roman"/>
              </a:endParaRPr>
            </a:p>
          </p:txBody>
        </p:sp>
        <p:sp>
          <p:nvSpPr>
            <p:cNvPr id="292" name="Google Shape;292;p30"/>
            <p:cNvSpPr/>
            <p:nvPr/>
          </p:nvSpPr>
          <p:spPr>
            <a:xfrm rot="5400000">
              <a:off x="5839598" y="-5305475"/>
              <a:ext cx="493155" cy="11110729"/>
            </a:xfrm>
            <a:prstGeom prst="round2SameRect">
              <a:avLst>
                <a:gd name="adj1" fmla="val 16667"/>
                <a:gd name="adj2" fmla="val 0"/>
              </a:avLst>
            </a:prstGeom>
            <a:solidFill>
              <a:schemeClr val="lt1">
                <a:alpha val="89803"/>
              </a:schemeClr>
            </a:solidFill>
            <a:ln w="15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Google Shape;293;p30"/>
            <p:cNvSpPr txBox="1"/>
            <p:nvPr/>
          </p:nvSpPr>
          <p:spPr>
            <a:xfrm>
              <a:off x="530811" y="27386"/>
              <a:ext cx="11086655" cy="445007"/>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збільшення антропогенного впливу на навколишнє середовище;</a:t>
              </a:r>
              <a:endParaRPr sz="2000" b="0" i="0" u="none" strike="noStrike" cap="none">
                <a:solidFill>
                  <a:schemeClr val="dk1"/>
                </a:solidFill>
                <a:latin typeface="Times New Roman"/>
                <a:ea typeface="Times New Roman"/>
                <a:cs typeface="Times New Roman"/>
                <a:sym typeface="Times New Roman"/>
              </a:endParaRPr>
            </a:p>
          </p:txBody>
        </p:sp>
        <p:sp>
          <p:nvSpPr>
            <p:cNvPr id="294" name="Google Shape;294;p30"/>
            <p:cNvSpPr/>
            <p:nvPr/>
          </p:nvSpPr>
          <p:spPr>
            <a:xfrm rot="5400000">
              <a:off x="-113745" y="802323"/>
              <a:ext cx="758302" cy="530811"/>
            </a:xfrm>
            <a:prstGeom prst="chevron">
              <a:avLst>
                <a:gd name="adj" fmla="val 50000"/>
              </a:avLst>
            </a:prstGeom>
            <a:solidFill>
              <a:srgbClr val="B5B472"/>
            </a:solidFill>
            <a:ln w="15875" cap="rnd" cmpd="sng">
              <a:solidFill>
                <a:srgbClr val="B5B4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Google Shape;295;p30"/>
            <p:cNvSpPr txBox="1"/>
            <p:nvPr/>
          </p:nvSpPr>
          <p:spPr>
            <a:xfrm>
              <a:off x="1" y="953984"/>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2</a:t>
              </a:r>
              <a:endParaRPr sz="2000">
                <a:solidFill>
                  <a:schemeClr val="lt1"/>
                </a:solidFill>
                <a:latin typeface="Times New Roman"/>
                <a:ea typeface="Times New Roman"/>
                <a:cs typeface="Times New Roman"/>
                <a:sym typeface="Times New Roman"/>
              </a:endParaRPr>
            </a:p>
          </p:txBody>
        </p:sp>
        <p:sp>
          <p:nvSpPr>
            <p:cNvPr id="296" name="Google Shape;296;p30"/>
            <p:cNvSpPr/>
            <p:nvPr/>
          </p:nvSpPr>
          <p:spPr>
            <a:xfrm rot="5400000">
              <a:off x="5839728" y="-4620338"/>
              <a:ext cx="492896" cy="11110729"/>
            </a:xfrm>
            <a:prstGeom prst="round2SameRect">
              <a:avLst>
                <a:gd name="adj1" fmla="val 16667"/>
                <a:gd name="adj2" fmla="val 0"/>
              </a:avLst>
            </a:prstGeom>
            <a:solidFill>
              <a:schemeClr val="lt1">
                <a:alpha val="89803"/>
              </a:schemeClr>
            </a:solidFill>
            <a:ln w="15875" cap="rnd" cmpd="sng">
              <a:solidFill>
                <a:srgbClr val="B5B4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Google Shape;297;p30"/>
            <p:cNvSpPr txBox="1"/>
            <p:nvPr/>
          </p:nvSpPr>
          <p:spPr>
            <a:xfrm>
              <a:off x="530812" y="712639"/>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аномальні зміни певних параметрів біосфери, атмосфери, гідросфери та літосфери;</a:t>
              </a:r>
              <a:endParaRPr sz="2000" b="0" i="0" u="none" strike="noStrike" cap="none">
                <a:solidFill>
                  <a:schemeClr val="dk1"/>
                </a:solidFill>
                <a:latin typeface="Times New Roman"/>
                <a:ea typeface="Times New Roman"/>
                <a:cs typeface="Times New Roman"/>
                <a:sym typeface="Times New Roman"/>
              </a:endParaRPr>
            </a:p>
          </p:txBody>
        </p:sp>
        <p:sp>
          <p:nvSpPr>
            <p:cNvPr id="298" name="Google Shape;298;p30"/>
            <p:cNvSpPr/>
            <p:nvPr/>
          </p:nvSpPr>
          <p:spPr>
            <a:xfrm rot="5400000">
              <a:off x="-113745" y="1487590"/>
              <a:ext cx="758302" cy="530811"/>
            </a:xfrm>
            <a:prstGeom prst="chevron">
              <a:avLst>
                <a:gd name="adj" fmla="val 50000"/>
              </a:avLst>
            </a:prstGeom>
            <a:solidFill>
              <a:srgbClr val="AAB072"/>
            </a:solidFill>
            <a:ln w="15875" cap="rnd" cmpd="sng">
              <a:solidFill>
                <a:srgbClr val="AAB0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Google Shape;299;p30"/>
            <p:cNvSpPr txBox="1"/>
            <p:nvPr/>
          </p:nvSpPr>
          <p:spPr>
            <a:xfrm>
              <a:off x="1" y="1639251"/>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3</a:t>
              </a:r>
              <a:endParaRPr sz="2000">
                <a:solidFill>
                  <a:schemeClr val="lt1"/>
                </a:solidFill>
                <a:latin typeface="Times New Roman"/>
                <a:ea typeface="Times New Roman"/>
                <a:cs typeface="Times New Roman"/>
                <a:sym typeface="Times New Roman"/>
              </a:endParaRPr>
            </a:p>
          </p:txBody>
        </p:sp>
        <p:sp>
          <p:nvSpPr>
            <p:cNvPr id="300" name="Google Shape;300;p30"/>
            <p:cNvSpPr/>
            <p:nvPr/>
          </p:nvSpPr>
          <p:spPr>
            <a:xfrm rot="5400000">
              <a:off x="5839728" y="-3935071"/>
              <a:ext cx="492896" cy="11110729"/>
            </a:xfrm>
            <a:prstGeom prst="round2SameRect">
              <a:avLst>
                <a:gd name="adj1" fmla="val 16667"/>
                <a:gd name="adj2" fmla="val 0"/>
              </a:avLst>
            </a:prstGeom>
            <a:solidFill>
              <a:schemeClr val="lt1">
                <a:alpha val="89803"/>
              </a:schemeClr>
            </a:solidFill>
            <a:ln w="15875" cap="rnd" cmpd="sng">
              <a:solidFill>
                <a:srgbClr val="AAB0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Google Shape;301;p30"/>
            <p:cNvSpPr txBox="1"/>
            <p:nvPr/>
          </p:nvSpPr>
          <p:spPr>
            <a:xfrm>
              <a:off x="530812" y="1397906"/>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висока урбанізація територій, розміщення об’єктів господарської діяльності та населених пунктів в зонах потенційної природної небезпеки;</a:t>
              </a:r>
              <a:endParaRPr sz="2000" b="0" i="0" u="none" strike="noStrike" cap="none">
                <a:solidFill>
                  <a:schemeClr val="dk1"/>
                </a:solidFill>
                <a:latin typeface="Times New Roman"/>
                <a:ea typeface="Times New Roman"/>
                <a:cs typeface="Times New Roman"/>
                <a:sym typeface="Times New Roman"/>
              </a:endParaRPr>
            </a:p>
          </p:txBody>
        </p:sp>
        <p:sp>
          <p:nvSpPr>
            <p:cNvPr id="302" name="Google Shape;302;p30"/>
            <p:cNvSpPr/>
            <p:nvPr/>
          </p:nvSpPr>
          <p:spPr>
            <a:xfrm rot="5400000">
              <a:off x="-113745" y="2172856"/>
              <a:ext cx="758302" cy="530811"/>
            </a:xfrm>
            <a:prstGeom prst="chevron">
              <a:avLst>
                <a:gd name="adj" fmla="val 50000"/>
              </a:avLst>
            </a:prstGeom>
            <a:solidFill>
              <a:srgbClr val="A1A972"/>
            </a:solidFill>
            <a:ln w="15875" cap="rnd" cmpd="sng">
              <a:solidFill>
                <a:srgbClr val="A1A9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Google Shape;303;p30"/>
            <p:cNvSpPr txBox="1"/>
            <p:nvPr/>
          </p:nvSpPr>
          <p:spPr>
            <a:xfrm>
              <a:off x="1" y="2324517"/>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4</a:t>
              </a:r>
              <a:endParaRPr sz="2000">
                <a:solidFill>
                  <a:schemeClr val="lt1"/>
                </a:solidFill>
                <a:latin typeface="Times New Roman"/>
                <a:ea typeface="Times New Roman"/>
                <a:cs typeface="Times New Roman"/>
                <a:sym typeface="Times New Roman"/>
              </a:endParaRPr>
            </a:p>
          </p:txBody>
        </p:sp>
        <p:sp>
          <p:nvSpPr>
            <p:cNvPr id="304" name="Google Shape;304;p30"/>
            <p:cNvSpPr/>
            <p:nvPr/>
          </p:nvSpPr>
          <p:spPr>
            <a:xfrm rot="5400000">
              <a:off x="5839728" y="-3249805"/>
              <a:ext cx="492896" cy="11110729"/>
            </a:xfrm>
            <a:prstGeom prst="round2SameRect">
              <a:avLst>
                <a:gd name="adj1" fmla="val 16667"/>
                <a:gd name="adj2" fmla="val 0"/>
              </a:avLst>
            </a:prstGeom>
            <a:solidFill>
              <a:schemeClr val="lt1">
                <a:alpha val="89803"/>
              </a:schemeClr>
            </a:solidFill>
            <a:ln w="15875" cap="rnd" cmpd="sng">
              <a:solidFill>
                <a:srgbClr val="A1A9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Google Shape;305;p30"/>
            <p:cNvSpPr txBox="1"/>
            <p:nvPr/>
          </p:nvSpPr>
          <p:spPr>
            <a:xfrm>
              <a:off x="530812" y="2083172"/>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нерозвиненість або відсутність систем моніторингу компонентів природного середовища;</a:t>
              </a:r>
              <a:endParaRPr sz="2000" b="0" i="0" u="none" strike="noStrike" cap="none">
                <a:solidFill>
                  <a:schemeClr val="dk1"/>
                </a:solidFill>
                <a:latin typeface="Times New Roman"/>
                <a:ea typeface="Times New Roman"/>
                <a:cs typeface="Times New Roman"/>
                <a:sym typeface="Times New Roman"/>
              </a:endParaRPr>
            </a:p>
          </p:txBody>
        </p:sp>
        <p:sp>
          <p:nvSpPr>
            <p:cNvPr id="306" name="Google Shape;306;p30"/>
            <p:cNvSpPr/>
            <p:nvPr/>
          </p:nvSpPr>
          <p:spPr>
            <a:xfrm rot="5400000">
              <a:off x="-113745" y="2858123"/>
              <a:ext cx="758302" cy="530811"/>
            </a:xfrm>
            <a:prstGeom prst="chevron">
              <a:avLst>
                <a:gd name="adj" fmla="val 50000"/>
              </a:avLst>
            </a:prstGeom>
            <a:solidFill>
              <a:srgbClr val="98A472"/>
            </a:solidFill>
            <a:ln w="15875" cap="rnd" cmpd="sng">
              <a:solidFill>
                <a:srgbClr val="98A4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Google Shape;307;p30"/>
            <p:cNvSpPr txBox="1"/>
            <p:nvPr/>
          </p:nvSpPr>
          <p:spPr>
            <a:xfrm>
              <a:off x="1" y="3009784"/>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5</a:t>
              </a:r>
              <a:endParaRPr sz="2000">
                <a:solidFill>
                  <a:schemeClr val="lt1"/>
                </a:solidFill>
                <a:latin typeface="Times New Roman"/>
                <a:ea typeface="Times New Roman"/>
                <a:cs typeface="Times New Roman"/>
                <a:sym typeface="Times New Roman"/>
              </a:endParaRPr>
            </a:p>
          </p:txBody>
        </p:sp>
        <p:sp>
          <p:nvSpPr>
            <p:cNvPr id="308" name="Google Shape;308;p30"/>
            <p:cNvSpPr/>
            <p:nvPr/>
          </p:nvSpPr>
          <p:spPr>
            <a:xfrm rot="5400000">
              <a:off x="5839728" y="-2564538"/>
              <a:ext cx="492896" cy="11110729"/>
            </a:xfrm>
            <a:prstGeom prst="round2SameRect">
              <a:avLst>
                <a:gd name="adj1" fmla="val 16667"/>
                <a:gd name="adj2" fmla="val 0"/>
              </a:avLst>
            </a:prstGeom>
            <a:solidFill>
              <a:schemeClr val="lt1">
                <a:alpha val="89803"/>
              </a:schemeClr>
            </a:solidFill>
            <a:ln w="15875" cap="rnd" cmpd="sng">
              <a:solidFill>
                <a:srgbClr val="98A47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Google Shape;309;p30"/>
            <p:cNvSpPr txBox="1"/>
            <p:nvPr/>
          </p:nvSpPr>
          <p:spPr>
            <a:xfrm>
              <a:off x="530812" y="2768439"/>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низька достовірність прогнозування небезпечних природних явищ;</a:t>
              </a:r>
              <a:endParaRPr sz="2000" b="0" i="0" u="none" strike="noStrike" cap="none">
                <a:solidFill>
                  <a:schemeClr val="dk1"/>
                </a:solidFill>
                <a:latin typeface="Times New Roman"/>
                <a:ea typeface="Times New Roman"/>
                <a:cs typeface="Times New Roman"/>
                <a:sym typeface="Times New Roman"/>
              </a:endParaRPr>
            </a:p>
          </p:txBody>
        </p:sp>
        <p:sp>
          <p:nvSpPr>
            <p:cNvPr id="310" name="Google Shape;310;p30"/>
            <p:cNvSpPr/>
            <p:nvPr/>
          </p:nvSpPr>
          <p:spPr>
            <a:xfrm rot="5400000">
              <a:off x="-113745" y="3543390"/>
              <a:ext cx="758302" cy="530811"/>
            </a:xfrm>
            <a:prstGeom prst="chevron">
              <a:avLst>
                <a:gd name="adj" fmla="val 50000"/>
              </a:avLst>
            </a:prstGeom>
            <a:solidFill>
              <a:srgbClr val="909D74"/>
            </a:solidFill>
            <a:ln w="15875" cap="rnd" cmpd="sng">
              <a:solidFill>
                <a:srgbClr val="909D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Google Shape;311;p30"/>
            <p:cNvSpPr txBox="1"/>
            <p:nvPr/>
          </p:nvSpPr>
          <p:spPr>
            <a:xfrm>
              <a:off x="1" y="3695051"/>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6</a:t>
              </a:r>
              <a:endParaRPr sz="2000">
                <a:solidFill>
                  <a:schemeClr val="lt1"/>
                </a:solidFill>
                <a:latin typeface="Times New Roman"/>
                <a:ea typeface="Times New Roman"/>
                <a:cs typeface="Times New Roman"/>
                <a:sym typeface="Times New Roman"/>
              </a:endParaRPr>
            </a:p>
          </p:txBody>
        </p:sp>
        <p:sp>
          <p:nvSpPr>
            <p:cNvPr id="312" name="Google Shape;312;p30"/>
            <p:cNvSpPr/>
            <p:nvPr/>
          </p:nvSpPr>
          <p:spPr>
            <a:xfrm rot="5400000">
              <a:off x="5839728" y="-1879271"/>
              <a:ext cx="492896" cy="11110729"/>
            </a:xfrm>
            <a:prstGeom prst="round2SameRect">
              <a:avLst>
                <a:gd name="adj1" fmla="val 16667"/>
                <a:gd name="adj2" fmla="val 0"/>
              </a:avLst>
            </a:prstGeom>
            <a:solidFill>
              <a:schemeClr val="lt1">
                <a:alpha val="89803"/>
              </a:schemeClr>
            </a:solidFill>
            <a:ln w="15875" cap="rnd" cmpd="sng">
              <a:solidFill>
                <a:srgbClr val="909D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Google Shape;313;p30"/>
            <p:cNvSpPr txBox="1"/>
            <p:nvPr/>
          </p:nvSpPr>
          <p:spPr>
            <a:xfrm>
              <a:off x="530812" y="3453706"/>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відсутність або поганий стан гідротехнічних, протизсувних, протиселевих та інших захисних споруд;</a:t>
              </a:r>
              <a:endParaRPr sz="2000" b="0" i="0" u="none" strike="noStrike" cap="none">
                <a:solidFill>
                  <a:schemeClr val="dk1"/>
                </a:solidFill>
                <a:latin typeface="Times New Roman"/>
                <a:ea typeface="Times New Roman"/>
                <a:cs typeface="Times New Roman"/>
                <a:sym typeface="Times New Roman"/>
              </a:endParaRPr>
            </a:p>
          </p:txBody>
        </p:sp>
        <p:sp>
          <p:nvSpPr>
            <p:cNvPr id="314" name="Google Shape;314;p30"/>
            <p:cNvSpPr/>
            <p:nvPr/>
          </p:nvSpPr>
          <p:spPr>
            <a:xfrm rot="5400000">
              <a:off x="-113745" y="4228657"/>
              <a:ext cx="758302" cy="530811"/>
            </a:xfrm>
            <a:prstGeom prst="chevron">
              <a:avLst>
                <a:gd name="adj" fmla="val 50000"/>
              </a:avLst>
            </a:prstGeom>
            <a:solidFill>
              <a:srgbClr val="899874"/>
            </a:solidFill>
            <a:ln w="15875" cap="rnd" cmpd="sng">
              <a:solidFill>
                <a:srgbClr val="8998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Google Shape;315;p30"/>
            <p:cNvSpPr txBox="1"/>
            <p:nvPr/>
          </p:nvSpPr>
          <p:spPr>
            <a:xfrm>
              <a:off x="1" y="4380318"/>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7</a:t>
              </a:r>
              <a:endParaRPr sz="2000">
                <a:solidFill>
                  <a:schemeClr val="lt1"/>
                </a:solidFill>
                <a:latin typeface="Times New Roman"/>
                <a:ea typeface="Times New Roman"/>
                <a:cs typeface="Times New Roman"/>
                <a:sym typeface="Times New Roman"/>
              </a:endParaRPr>
            </a:p>
          </p:txBody>
        </p:sp>
        <p:sp>
          <p:nvSpPr>
            <p:cNvPr id="316" name="Google Shape;316;p30"/>
            <p:cNvSpPr/>
            <p:nvPr/>
          </p:nvSpPr>
          <p:spPr>
            <a:xfrm rot="5400000">
              <a:off x="5839728" y="-1194004"/>
              <a:ext cx="492896" cy="11110729"/>
            </a:xfrm>
            <a:prstGeom prst="round2SameRect">
              <a:avLst>
                <a:gd name="adj1" fmla="val 16667"/>
                <a:gd name="adj2" fmla="val 0"/>
              </a:avLst>
            </a:prstGeom>
            <a:solidFill>
              <a:schemeClr val="lt1">
                <a:alpha val="89803"/>
              </a:schemeClr>
            </a:solidFill>
            <a:ln w="15875" cap="rnd" cmpd="sng">
              <a:solidFill>
                <a:srgbClr val="8998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Google Shape;317;p30"/>
            <p:cNvSpPr txBox="1"/>
            <p:nvPr/>
          </p:nvSpPr>
          <p:spPr>
            <a:xfrm>
              <a:off x="530812" y="4138973"/>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недостатні обсяги сейсмоустойчивость будівництва та сейсмоукрепленія побудованих будівель і споруд в сейсмоактивних зонах;</a:t>
              </a:r>
              <a:endParaRPr sz="2000" b="0" i="0" u="none" strike="noStrike" cap="none">
                <a:solidFill>
                  <a:schemeClr val="dk1"/>
                </a:solidFill>
                <a:latin typeface="Times New Roman"/>
                <a:ea typeface="Times New Roman"/>
                <a:cs typeface="Times New Roman"/>
                <a:sym typeface="Times New Roman"/>
              </a:endParaRPr>
            </a:p>
          </p:txBody>
        </p:sp>
        <p:sp>
          <p:nvSpPr>
            <p:cNvPr id="318" name="Google Shape;318;p30"/>
            <p:cNvSpPr/>
            <p:nvPr/>
          </p:nvSpPr>
          <p:spPr>
            <a:xfrm rot="5400000">
              <a:off x="-113745" y="4913924"/>
              <a:ext cx="758302" cy="530811"/>
            </a:xfrm>
            <a:prstGeom prst="chevron">
              <a:avLst>
                <a:gd name="adj" fmla="val 50000"/>
              </a:avLst>
            </a:prstGeom>
            <a:solidFill>
              <a:srgbClr val="849175"/>
            </a:solidFill>
            <a:ln w="15875" cap="rnd" cmpd="sng">
              <a:solidFill>
                <a:srgbClr val="8491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Google Shape;319;p30"/>
            <p:cNvSpPr txBox="1"/>
            <p:nvPr/>
          </p:nvSpPr>
          <p:spPr>
            <a:xfrm>
              <a:off x="1" y="5065585"/>
              <a:ext cx="530811" cy="2274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uk-UA" sz="2000">
                  <a:solidFill>
                    <a:schemeClr val="lt1"/>
                  </a:solidFill>
                  <a:latin typeface="Times New Roman"/>
                  <a:ea typeface="Times New Roman"/>
                  <a:cs typeface="Times New Roman"/>
                  <a:sym typeface="Times New Roman"/>
                </a:rPr>
                <a:t>8</a:t>
              </a:r>
              <a:endParaRPr sz="2000">
                <a:solidFill>
                  <a:schemeClr val="lt1"/>
                </a:solidFill>
                <a:latin typeface="Times New Roman"/>
                <a:ea typeface="Times New Roman"/>
                <a:cs typeface="Times New Roman"/>
                <a:sym typeface="Times New Roman"/>
              </a:endParaRPr>
            </a:p>
          </p:txBody>
        </p:sp>
        <p:sp>
          <p:nvSpPr>
            <p:cNvPr id="320" name="Google Shape;320;p30"/>
            <p:cNvSpPr/>
            <p:nvPr/>
          </p:nvSpPr>
          <p:spPr>
            <a:xfrm rot="5400000">
              <a:off x="5839728" y="-508737"/>
              <a:ext cx="492896" cy="11110729"/>
            </a:xfrm>
            <a:prstGeom prst="round2SameRect">
              <a:avLst>
                <a:gd name="adj1" fmla="val 16667"/>
                <a:gd name="adj2" fmla="val 0"/>
              </a:avLst>
            </a:prstGeom>
            <a:solidFill>
              <a:schemeClr val="lt1">
                <a:alpha val="89803"/>
              </a:schemeClr>
            </a:solidFill>
            <a:ln w="15875" cap="rnd" cmpd="sng">
              <a:solidFill>
                <a:srgbClr val="8491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Google Shape;321;p30"/>
            <p:cNvSpPr txBox="1"/>
            <p:nvPr/>
          </p:nvSpPr>
          <p:spPr>
            <a:xfrm>
              <a:off x="530812" y="4824240"/>
              <a:ext cx="11086668" cy="444774"/>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Times New Roman"/>
                <a:buChar char="•"/>
              </a:pPr>
              <a:r>
                <a:rPr lang="uk-UA" sz="2000" b="0" i="0" u="none" strike="noStrike" cap="none">
                  <a:solidFill>
                    <a:schemeClr val="dk1"/>
                  </a:solidFill>
                  <a:latin typeface="Times New Roman"/>
                  <a:ea typeface="Times New Roman"/>
                  <a:cs typeface="Times New Roman"/>
                  <a:sym typeface="Times New Roman"/>
                </a:rPr>
                <a:t>мінімізація заходів щодо запобігання деяких природних явищ (наприклад, градобою).</a:t>
              </a:r>
              <a:endParaRPr sz="20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txBox="1">
            <a:spLocks noGrp="1"/>
          </p:cNvSpPr>
          <p:nvPr>
            <p:ph type="title"/>
          </p:nvPr>
        </p:nvSpPr>
        <p:spPr>
          <a:xfrm>
            <a:off x="2128900" y="329898"/>
            <a:ext cx="9321572" cy="14989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240"/>
              <a:buFont typeface="Century Gothic"/>
              <a:buNone/>
            </a:pPr>
            <a:r>
              <a:rPr lang="uk-UA" sz="3240" b="1" i="0" u="none" strike="noStrike" cap="none">
                <a:solidFill>
                  <a:srgbClr val="262626"/>
                </a:solidFill>
                <a:latin typeface="Century Gothic"/>
                <a:ea typeface="Century Gothic"/>
                <a:cs typeface="Century Gothic"/>
                <a:sym typeface="Century Gothic"/>
              </a:rPr>
              <a:t>3. Природні та антропогенні фактори виникнення надзвичайних екологічних ситуацій.</a:t>
            </a:r>
            <a:endParaRPr sz="3240" b="0" i="0" u="none" strike="noStrike" cap="none">
              <a:solidFill>
                <a:srgbClr val="262626"/>
              </a:solidFill>
              <a:latin typeface="Century Gothic"/>
              <a:ea typeface="Century Gothic"/>
              <a:cs typeface="Century Gothic"/>
              <a:sym typeface="Century Gothic"/>
            </a:endParaRPr>
          </a:p>
        </p:txBody>
      </p:sp>
      <p:sp>
        <p:nvSpPr>
          <p:cNvPr id="327" name="Google Shape;327;p3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13</a:t>
            </a:fld>
            <a:endParaRPr sz="2000">
              <a:solidFill>
                <a:srgbClr val="FEFFFF"/>
              </a:solidFill>
              <a:latin typeface="Century Gothic"/>
              <a:ea typeface="Century Gothic"/>
              <a:cs typeface="Century Gothic"/>
              <a:sym typeface="Century Gothic"/>
            </a:endParaRPr>
          </a:p>
        </p:txBody>
      </p:sp>
      <p:sp>
        <p:nvSpPr>
          <p:cNvPr id="328" name="Google Shape;328;p31"/>
          <p:cNvSpPr/>
          <p:nvPr/>
        </p:nvSpPr>
        <p:spPr>
          <a:xfrm>
            <a:off x="2019869" y="1928590"/>
            <a:ext cx="9771797" cy="2308324"/>
          </a:xfrm>
          <a:prstGeom prst="rect">
            <a:avLst/>
          </a:prstGeom>
          <a:noFill/>
          <a:ln>
            <a:noFill/>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400" b="1">
                <a:solidFill>
                  <a:schemeClr val="dk1"/>
                </a:solidFill>
                <a:latin typeface="Times New Roman"/>
                <a:ea typeface="Times New Roman"/>
                <a:cs typeface="Times New Roman"/>
                <a:sym typeface="Times New Roman"/>
              </a:rPr>
              <a:t>За потенційною загрозою розвитку надзвичайних ситуацій, </a:t>
            </a:r>
            <a:r>
              <a:rPr lang="uk-UA" sz="2400">
                <a:solidFill>
                  <a:schemeClr val="dk1"/>
                </a:solidFill>
                <a:latin typeface="Times New Roman"/>
                <a:ea typeface="Times New Roman"/>
                <a:cs typeface="Times New Roman"/>
                <a:sym typeface="Times New Roman"/>
              </a:rPr>
              <a:t>природні явища поділяють на три групи:</a:t>
            </a:r>
            <a:endParaRPr sz="2400">
              <a:solidFill>
                <a:schemeClr val="dk1"/>
              </a:solidFill>
              <a:latin typeface="Times New Roman"/>
              <a:ea typeface="Times New Roman"/>
              <a:cs typeface="Times New Roman"/>
              <a:sym typeface="Times New Roman"/>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 землетруси;</a:t>
            </a:r>
            <a:endParaRPr sz="2400">
              <a:solidFill>
                <a:schemeClr val="dk1"/>
              </a:solidFill>
              <a:latin typeface="Times New Roman"/>
              <a:ea typeface="Times New Roman"/>
              <a:cs typeface="Times New Roman"/>
              <a:sym typeface="Times New Roman"/>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 виверження вулканів;</a:t>
            </a:r>
            <a:endParaRPr sz="2400">
              <a:solidFill>
                <a:schemeClr val="dk1"/>
              </a:solidFill>
              <a:latin typeface="Times New Roman"/>
              <a:ea typeface="Times New Roman"/>
              <a:cs typeface="Times New Roman"/>
              <a:sym typeface="Times New Roman"/>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 інші явища, наприклад, урагани, лавини, посухи, повені, схилові процеси.</a:t>
            </a:r>
            <a:endParaRPr sz="2400">
              <a:solidFill>
                <a:schemeClr val="dk1"/>
              </a:solidFill>
              <a:latin typeface="Times New Roman"/>
              <a:ea typeface="Times New Roman"/>
              <a:cs typeface="Times New Roman"/>
              <a:sym typeface="Times New Roman"/>
            </a:endParaRPr>
          </a:p>
        </p:txBody>
      </p:sp>
      <p:pic>
        <p:nvPicPr>
          <p:cNvPr id="329" name="Google Shape;329;p31"/>
          <p:cNvPicPr preferRelativeResize="0"/>
          <p:nvPr/>
        </p:nvPicPr>
        <p:blipFill rotWithShape="1">
          <a:blip r:embed="rId3">
            <a:alphaModFix/>
          </a:blip>
          <a:srcRect/>
          <a:stretch/>
        </p:blipFill>
        <p:spPr>
          <a:xfrm>
            <a:off x="921695" y="4336705"/>
            <a:ext cx="3048924" cy="2278994"/>
          </a:xfrm>
          <a:prstGeom prst="rect">
            <a:avLst/>
          </a:prstGeom>
          <a:noFill/>
          <a:ln>
            <a:noFill/>
          </a:ln>
        </p:spPr>
      </p:pic>
      <p:pic>
        <p:nvPicPr>
          <p:cNvPr id="330" name="Google Shape;330;p31"/>
          <p:cNvPicPr preferRelativeResize="0"/>
          <p:nvPr/>
        </p:nvPicPr>
        <p:blipFill rotWithShape="1">
          <a:blip r:embed="rId4">
            <a:alphaModFix/>
          </a:blip>
          <a:srcRect/>
          <a:stretch/>
        </p:blipFill>
        <p:spPr>
          <a:xfrm>
            <a:off x="4844955" y="4329699"/>
            <a:ext cx="3048000" cy="2286000"/>
          </a:xfrm>
          <a:prstGeom prst="rect">
            <a:avLst/>
          </a:prstGeom>
          <a:noFill/>
          <a:ln>
            <a:noFill/>
          </a:ln>
        </p:spPr>
      </p:pic>
      <p:pic>
        <p:nvPicPr>
          <p:cNvPr id="331" name="Google Shape;331;p31"/>
          <p:cNvPicPr preferRelativeResize="0"/>
          <p:nvPr/>
        </p:nvPicPr>
        <p:blipFill rotWithShape="1">
          <a:blip r:embed="rId5">
            <a:alphaModFix/>
          </a:blip>
          <a:srcRect/>
          <a:stretch/>
        </p:blipFill>
        <p:spPr>
          <a:xfrm>
            <a:off x="8475259" y="4343711"/>
            <a:ext cx="3147781" cy="22789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14</a:t>
            </a:fld>
            <a:endParaRPr sz="2000">
              <a:solidFill>
                <a:srgbClr val="FEFFFF"/>
              </a:solidFill>
              <a:latin typeface="Century Gothic"/>
              <a:ea typeface="Century Gothic"/>
              <a:cs typeface="Century Gothic"/>
              <a:sym typeface="Century Gothic"/>
            </a:endParaRPr>
          </a:p>
        </p:txBody>
      </p:sp>
      <p:sp>
        <p:nvSpPr>
          <p:cNvPr id="337" name="Google Shape;337;p32"/>
          <p:cNvSpPr/>
          <p:nvPr/>
        </p:nvSpPr>
        <p:spPr>
          <a:xfrm>
            <a:off x="1846996" y="94233"/>
            <a:ext cx="1009479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2800" b="1">
                <a:solidFill>
                  <a:schemeClr val="dk1"/>
                </a:solidFill>
                <a:latin typeface="Times New Roman"/>
                <a:ea typeface="Times New Roman"/>
                <a:cs typeface="Times New Roman"/>
                <a:sym typeface="Times New Roman"/>
              </a:rPr>
              <a:t>Загальні закономірності прояву природних стихійних явищ. </a:t>
            </a:r>
            <a:endParaRPr sz="2800">
              <a:solidFill>
                <a:schemeClr val="dk1"/>
              </a:solidFill>
              <a:latin typeface="Century Gothic"/>
              <a:ea typeface="Century Gothic"/>
              <a:cs typeface="Century Gothic"/>
              <a:sym typeface="Century Gothic"/>
            </a:endParaRPr>
          </a:p>
        </p:txBody>
      </p:sp>
      <p:sp>
        <p:nvSpPr>
          <p:cNvPr id="338" name="Google Shape;338;p32"/>
          <p:cNvSpPr/>
          <p:nvPr/>
        </p:nvSpPr>
        <p:spPr>
          <a:xfrm>
            <a:off x="1311579" y="617453"/>
            <a:ext cx="10630212" cy="6478697"/>
          </a:xfrm>
          <a:prstGeom prst="rect">
            <a:avLst/>
          </a:prstGeom>
          <a:noFill/>
          <a:ln>
            <a:noFill/>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400" b="1">
                <a:solidFill>
                  <a:schemeClr val="dk2"/>
                </a:solidFill>
                <a:latin typeface="Times New Roman"/>
                <a:ea typeface="Times New Roman"/>
                <a:cs typeface="Times New Roman"/>
                <a:sym typeface="Times New Roman"/>
              </a:rPr>
              <a:t>Землетруси і вулканічні виверження</a:t>
            </a:r>
            <a:r>
              <a:rPr lang="uk-UA" sz="2400">
                <a:solidFill>
                  <a:schemeClr val="dk1"/>
                </a:solidFill>
                <a:latin typeface="Times New Roman"/>
                <a:ea typeface="Times New Roman"/>
                <a:cs typeface="Times New Roman"/>
                <a:sym typeface="Times New Roman"/>
              </a:rPr>
              <a:t>, приурочені до активних геотектонічних зон. Характерно, що в останні десятиліття територіальна картина прояву землетрусів зазнала деяких змін. Землетруси все частіше стали виявлятися в районах значного техногенного навантаження, наприклад в зонах розміщення великих водоймищ, районах видобутку корисних копалин.</a:t>
            </a:r>
            <a:endParaRPr/>
          </a:p>
          <a:p>
            <a:pPr marL="0" marR="0" lvl="0" indent="449580" algn="just" rtl="0">
              <a:spcBef>
                <a:spcPts val="0"/>
              </a:spcBef>
              <a:spcAft>
                <a:spcPts val="0"/>
              </a:spcAft>
              <a:buNone/>
            </a:pPr>
            <a:endParaRPr sz="700">
              <a:solidFill>
                <a:schemeClr val="dk1"/>
              </a:solidFill>
              <a:latin typeface="Times New Roman"/>
              <a:ea typeface="Times New Roman"/>
              <a:cs typeface="Times New Roman"/>
              <a:sym typeface="Times New Roman"/>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Більш складним характером територіального розподілу відрізняються </a:t>
            </a:r>
            <a:r>
              <a:rPr lang="uk-UA" sz="2400" b="1">
                <a:solidFill>
                  <a:schemeClr val="dk1"/>
                </a:solidFill>
                <a:latin typeface="Times New Roman"/>
                <a:ea typeface="Times New Roman"/>
                <a:cs typeface="Times New Roman"/>
                <a:sym typeface="Times New Roman"/>
              </a:rPr>
              <a:t>селі</a:t>
            </a:r>
            <a:r>
              <a:rPr lang="uk-UA" sz="2400">
                <a:solidFill>
                  <a:schemeClr val="dk1"/>
                </a:solidFill>
                <a:latin typeface="Times New Roman"/>
                <a:ea typeface="Times New Roman"/>
                <a:cs typeface="Times New Roman"/>
                <a:sym typeface="Times New Roman"/>
              </a:rPr>
              <a:t> (характерні для гірських районів з певними ландшафтно-кліматичними умовами), </a:t>
            </a:r>
            <a:r>
              <a:rPr lang="uk-UA" sz="2400" b="1">
                <a:solidFill>
                  <a:schemeClr val="dk1"/>
                </a:solidFill>
                <a:latin typeface="Times New Roman"/>
                <a:ea typeface="Times New Roman"/>
                <a:cs typeface="Times New Roman"/>
                <a:sym typeface="Times New Roman"/>
              </a:rPr>
              <a:t>маломасштабні вихори і градобої </a:t>
            </a:r>
            <a:r>
              <a:rPr lang="uk-UA" sz="2400">
                <a:solidFill>
                  <a:schemeClr val="dk1"/>
                </a:solidFill>
                <a:latin typeface="Times New Roman"/>
                <a:ea typeface="Times New Roman"/>
                <a:cs typeface="Times New Roman"/>
                <a:sym typeface="Times New Roman"/>
              </a:rPr>
              <a:t>(райони з певним поєднанням кліматичних умов і рельєфу), </a:t>
            </a:r>
            <a:r>
              <a:rPr lang="uk-UA" sz="2400" b="1">
                <a:solidFill>
                  <a:schemeClr val="dk1"/>
                </a:solidFill>
                <a:latin typeface="Times New Roman"/>
                <a:ea typeface="Times New Roman"/>
                <a:cs typeface="Times New Roman"/>
                <a:sym typeface="Times New Roman"/>
              </a:rPr>
              <a:t>снігові лавини </a:t>
            </a:r>
            <a:r>
              <a:rPr lang="uk-UA" sz="2400">
                <a:solidFill>
                  <a:schemeClr val="dk1"/>
                </a:solidFill>
                <a:latin typeface="Times New Roman"/>
                <a:ea typeface="Times New Roman"/>
                <a:cs typeface="Times New Roman"/>
                <a:sym typeface="Times New Roman"/>
              </a:rPr>
              <a:t>(гірські райони з рясними снігопадами), </a:t>
            </a:r>
            <a:r>
              <a:rPr lang="uk-UA" sz="2400" b="1">
                <a:solidFill>
                  <a:schemeClr val="dk1"/>
                </a:solidFill>
                <a:latin typeface="Times New Roman"/>
                <a:ea typeface="Times New Roman"/>
                <a:cs typeface="Times New Roman"/>
                <a:sym typeface="Times New Roman"/>
              </a:rPr>
              <a:t>зсуви</a:t>
            </a:r>
            <a:r>
              <a:rPr lang="uk-UA" sz="2400">
                <a:solidFill>
                  <a:schemeClr val="dk1"/>
                </a:solidFill>
                <a:latin typeface="Times New Roman"/>
                <a:ea typeface="Times New Roman"/>
                <a:cs typeface="Times New Roman"/>
                <a:sym typeface="Times New Roman"/>
              </a:rPr>
              <a:t> (ділянки з певною літологією, кліматичними та гідрогеологічними умовами), </a:t>
            </a:r>
            <a:r>
              <a:rPr lang="uk-UA" sz="2400" b="1">
                <a:solidFill>
                  <a:schemeClr val="dk1"/>
                </a:solidFill>
                <a:latin typeface="Times New Roman"/>
                <a:ea typeface="Times New Roman"/>
                <a:cs typeface="Times New Roman"/>
                <a:sym typeface="Times New Roman"/>
              </a:rPr>
              <a:t>заморозки</a:t>
            </a:r>
            <a:r>
              <a:rPr lang="uk-UA" sz="2400">
                <a:solidFill>
                  <a:schemeClr val="dk1"/>
                </a:solidFill>
                <a:latin typeface="Times New Roman"/>
                <a:ea typeface="Times New Roman"/>
                <a:cs typeface="Times New Roman"/>
                <a:sym typeface="Times New Roman"/>
              </a:rPr>
              <a:t> (певне місце розташування – найчастіше замкнуті пониження в умовах помірних і субтропічних широт).</a:t>
            </a:r>
            <a:endParaRPr/>
          </a:p>
          <a:p>
            <a:pPr marL="0" marR="0" lvl="0" indent="449580" algn="just" rtl="0">
              <a:spcBef>
                <a:spcPts val="0"/>
              </a:spcBef>
              <a:spcAft>
                <a:spcPts val="0"/>
              </a:spcAft>
              <a:buNone/>
            </a:pPr>
            <a:endParaRPr sz="900">
              <a:solidFill>
                <a:schemeClr val="dk1"/>
              </a:solidFill>
              <a:latin typeface="Times New Roman"/>
              <a:ea typeface="Times New Roman"/>
              <a:cs typeface="Times New Roman"/>
              <a:sym typeface="Times New Roman"/>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Природні катастрофи, як правило, мають тяжіння до певних регіонів, де вони найчастіше відбуваються і призводять до найбільшої кількості жертв. Для Африки характерні посухи, для Індії – повені, для Тихоокеанського узбережжя Америки – урагани і тайфуни.</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15</a:t>
            </a:fld>
            <a:endParaRPr sz="2000">
              <a:solidFill>
                <a:srgbClr val="FEFFFF"/>
              </a:solidFill>
              <a:latin typeface="Century Gothic"/>
              <a:ea typeface="Century Gothic"/>
              <a:cs typeface="Century Gothic"/>
              <a:sym typeface="Century Gothic"/>
            </a:endParaRPr>
          </a:p>
        </p:txBody>
      </p:sp>
      <p:sp>
        <p:nvSpPr>
          <p:cNvPr id="344" name="Google Shape;344;p33"/>
          <p:cNvSpPr/>
          <p:nvPr/>
        </p:nvSpPr>
        <p:spPr>
          <a:xfrm>
            <a:off x="1560394" y="275744"/>
            <a:ext cx="10435988" cy="830997"/>
          </a:xfrm>
          <a:prstGeom prst="rect">
            <a:avLst/>
          </a:prstGeom>
          <a:noFill/>
          <a:ln>
            <a:noFill/>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400" b="1">
                <a:solidFill>
                  <a:schemeClr val="dk1"/>
                </a:solidFill>
                <a:latin typeface="Times New Roman"/>
                <a:ea typeface="Times New Roman"/>
                <a:cs typeface="Times New Roman"/>
                <a:sym typeface="Times New Roman"/>
              </a:rPr>
              <a:t>Впливи несприятливих природних явищ на екосистеми</a:t>
            </a:r>
            <a:r>
              <a:rPr lang="uk-UA" sz="2400">
                <a:solidFill>
                  <a:schemeClr val="dk1"/>
                </a:solidFill>
                <a:latin typeface="Times New Roman"/>
                <a:ea typeface="Times New Roman"/>
                <a:cs typeface="Times New Roman"/>
                <a:sym typeface="Times New Roman"/>
              </a:rPr>
              <a:t> надзвичайно різноманітні. Основними проявами таких впливів на компоненти природи є:</a:t>
            </a:r>
            <a:endParaRPr sz="2400">
              <a:solidFill>
                <a:schemeClr val="dk1"/>
              </a:solidFill>
              <a:latin typeface="Times New Roman"/>
              <a:ea typeface="Times New Roman"/>
              <a:cs typeface="Times New Roman"/>
              <a:sym typeface="Times New Roman"/>
            </a:endParaRPr>
          </a:p>
        </p:txBody>
      </p:sp>
      <p:grpSp>
        <p:nvGrpSpPr>
          <p:cNvPr id="345" name="Google Shape;345;p33"/>
          <p:cNvGrpSpPr/>
          <p:nvPr/>
        </p:nvGrpSpPr>
        <p:grpSpPr>
          <a:xfrm>
            <a:off x="-5790880" y="354918"/>
            <a:ext cx="17710628" cy="7297735"/>
            <a:chOff x="-6130556" y="-937954"/>
            <a:chExt cx="17710628" cy="7297735"/>
          </a:xfrm>
        </p:grpSpPr>
        <p:sp>
          <p:nvSpPr>
            <p:cNvPr id="346" name="Google Shape;346;p33"/>
            <p:cNvSpPr/>
            <p:nvPr/>
          </p:nvSpPr>
          <p:spPr>
            <a:xfrm>
              <a:off x="-6130556" y="-937954"/>
              <a:ext cx="7297735" cy="7297735"/>
            </a:xfrm>
            <a:prstGeom prst="blockArc">
              <a:avLst>
                <a:gd name="adj1" fmla="val 18900000"/>
                <a:gd name="adj2" fmla="val 2700000"/>
                <a:gd name="adj3" fmla="val 296"/>
              </a:avLst>
            </a:prstGeom>
            <a:noFill/>
            <a:ln w="15875" cap="rnd" cmpd="sng">
              <a:solidFill>
                <a:srgbClr val="4D5A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Google Shape;347;p33"/>
            <p:cNvSpPr/>
            <p:nvPr/>
          </p:nvSpPr>
          <p:spPr>
            <a:xfrm>
              <a:off x="610855" y="416830"/>
              <a:ext cx="10969217" cy="834093"/>
            </a:xfrm>
            <a:prstGeom prst="rect">
              <a:avLst/>
            </a:prstGeom>
            <a:solidFill>
              <a:srgbClr val="637151"/>
            </a:solidFill>
            <a:ln w="15875" cap="rnd" cmpd="sng">
              <a:solidFill>
                <a:srgbClr val="E9E7C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Google Shape;348;p33"/>
            <p:cNvSpPr txBox="1"/>
            <p:nvPr/>
          </p:nvSpPr>
          <p:spPr>
            <a:xfrm>
              <a:off x="610855" y="416830"/>
              <a:ext cx="10969217" cy="834093"/>
            </a:xfrm>
            <a:prstGeom prst="rect">
              <a:avLst/>
            </a:prstGeom>
            <a:noFill/>
            <a:ln>
              <a:noFill/>
            </a:ln>
          </p:spPr>
          <p:txBody>
            <a:bodyPr spcFirstLastPara="1" wrap="square" lIns="662050" tIns="50800" rIns="50800" bIns="50800" anchor="ctr" anchorCtr="0">
              <a:noAutofit/>
            </a:bodyPr>
            <a:lstStyle/>
            <a:p>
              <a:pPr marL="0" marR="0" lvl="0" indent="0" algn="l" rtl="0">
                <a:lnSpc>
                  <a:spcPct val="90000"/>
                </a:lnSpc>
                <a:spcBef>
                  <a:spcPts val="0"/>
                </a:spcBef>
                <a:spcAft>
                  <a:spcPts val="0"/>
                </a:spcAft>
                <a:buNone/>
              </a:pPr>
              <a:r>
                <a:rPr lang="uk-UA" sz="2000" b="1">
                  <a:solidFill>
                    <a:schemeClr val="lt1"/>
                  </a:solidFill>
                  <a:latin typeface="Times New Roman"/>
                  <a:ea typeface="Times New Roman"/>
                  <a:cs typeface="Times New Roman"/>
                  <a:sym typeface="Times New Roman"/>
                </a:rPr>
                <a:t>вплив на ґрунт</a:t>
              </a:r>
              <a:r>
                <a:rPr lang="uk-UA" sz="2000" i="1">
                  <a:solidFill>
                    <a:schemeClr val="lt1"/>
                  </a:solidFill>
                  <a:latin typeface="Times New Roman"/>
                  <a:ea typeface="Times New Roman"/>
                  <a:cs typeface="Times New Roman"/>
                  <a:sym typeface="Times New Roman"/>
                </a:rPr>
                <a:t>:</a:t>
              </a:r>
              <a:r>
                <a:rPr lang="uk-UA" sz="2000">
                  <a:solidFill>
                    <a:schemeClr val="lt1"/>
                  </a:solidFill>
                  <a:latin typeface="Times New Roman"/>
                  <a:ea typeface="Times New Roman"/>
                  <a:cs typeface="Times New Roman"/>
                  <a:sym typeface="Times New Roman"/>
                </a:rPr>
                <a:t> розвиток ерозійних процесів; часткова або повна втрата родючого шару; мінералізація; переущільнення; замулення; засмічення піском, камінням і т. ін. </a:t>
              </a:r>
              <a:endParaRPr sz="2000">
                <a:solidFill>
                  <a:schemeClr val="lt1"/>
                </a:solidFill>
                <a:latin typeface="Times New Roman"/>
                <a:ea typeface="Times New Roman"/>
                <a:cs typeface="Times New Roman"/>
                <a:sym typeface="Times New Roman"/>
              </a:endParaRPr>
            </a:p>
          </p:txBody>
        </p:sp>
        <p:sp>
          <p:nvSpPr>
            <p:cNvPr id="349" name="Google Shape;349;p33"/>
            <p:cNvSpPr/>
            <p:nvPr/>
          </p:nvSpPr>
          <p:spPr>
            <a:xfrm>
              <a:off x="89546" y="312568"/>
              <a:ext cx="1042617" cy="1042617"/>
            </a:xfrm>
            <a:prstGeom prst="ellipse">
              <a:avLst/>
            </a:prstGeom>
            <a:solidFill>
              <a:srgbClr val="E9E7CF"/>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Google Shape;350;p33"/>
            <p:cNvSpPr/>
            <p:nvPr/>
          </p:nvSpPr>
          <p:spPr>
            <a:xfrm>
              <a:off x="1089060" y="1668187"/>
              <a:ext cx="10491012" cy="834093"/>
            </a:xfrm>
            <a:prstGeom prst="rect">
              <a:avLst/>
            </a:prstGeom>
            <a:solidFill>
              <a:srgbClr val="637151"/>
            </a:solidFill>
            <a:ln w="15875" cap="rnd" cmpd="sng">
              <a:solidFill>
                <a:srgbClr val="E9E7C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Google Shape;351;p33"/>
            <p:cNvSpPr txBox="1"/>
            <p:nvPr/>
          </p:nvSpPr>
          <p:spPr>
            <a:xfrm>
              <a:off x="1089060" y="1668187"/>
              <a:ext cx="10491012" cy="834093"/>
            </a:xfrm>
            <a:prstGeom prst="rect">
              <a:avLst/>
            </a:prstGeom>
            <a:noFill/>
            <a:ln>
              <a:noFill/>
            </a:ln>
          </p:spPr>
          <p:txBody>
            <a:bodyPr spcFirstLastPara="1" wrap="square" lIns="662050" tIns="50800" rIns="50800" bIns="50800" anchor="ctr" anchorCtr="0">
              <a:noAutofit/>
            </a:bodyPr>
            <a:lstStyle/>
            <a:p>
              <a:pPr marL="0" marR="0" lvl="0" indent="0" algn="l" rtl="0">
                <a:lnSpc>
                  <a:spcPct val="90000"/>
                </a:lnSpc>
                <a:spcBef>
                  <a:spcPts val="0"/>
                </a:spcBef>
                <a:spcAft>
                  <a:spcPts val="0"/>
                </a:spcAft>
                <a:buNone/>
              </a:pPr>
              <a:r>
                <a:rPr lang="uk-UA" sz="2000" b="1">
                  <a:solidFill>
                    <a:schemeClr val="lt1"/>
                  </a:solidFill>
                  <a:latin typeface="Times New Roman"/>
                  <a:ea typeface="Times New Roman"/>
                  <a:cs typeface="Times New Roman"/>
                  <a:sym typeface="Times New Roman"/>
                </a:rPr>
                <a:t>вплив на рельєф</a:t>
              </a:r>
              <a:r>
                <a:rPr lang="uk-UA" sz="2000" i="1">
                  <a:solidFill>
                    <a:schemeClr val="lt1"/>
                  </a:solidFill>
                  <a:latin typeface="Times New Roman"/>
                  <a:ea typeface="Times New Roman"/>
                  <a:cs typeface="Times New Roman"/>
                  <a:sym typeface="Times New Roman"/>
                </a:rPr>
                <a:t>:</a:t>
              </a:r>
              <a:r>
                <a:rPr lang="uk-UA" sz="2000">
                  <a:solidFill>
                    <a:schemeClr val="lt1"/>
                  </a:solidFill>
                  <a:latin typeface="Times New Roman"/>
                  <a:ea typeface="Times New Roman"/>
                  <a:cs typeface="Times New Roman"/>
                  <a:sym typeface="Times New Roman"/>
                </a:rPr>
                <a:t> деформація русла річок і річкових долин, розвиток ерозійно-зсувних процесів; трансформація форм рельєфу.</a:t>
              </a:r>
              <a:endParaRPr sz="2000">
                <a:solidFill>
                  <a:schemeClr val="lt1"/>
                </a:solidFill>
                <a:latin typeface="Times New Roman"/>
                <a:ea typeface="Times New Roman"/>
                <a:cs typeface="Times New Roman"/>
                <a:sym typeface="Times New Roman"/>
              </a:endParaRPr>
            </a:p>
          </p:txBody>
        </p:sp>
        <p:sp>
          <p:nvSpPr>
            <p:cNvPr id="352" name="Google Shape;352;p33"/>
            <p:cNvSpPr/>
            <p:nvPr/>
          </p:nvSpPr>
          <p:spPr>
            <a:xfrm>
              <a:off x="567752" y="1563925"/>
              <a:ext cx="1042617" cy="1042617"/>
            </a:xfrm>
            <a:prstGeom prst="ellipse">
              <a:avLst/>
            </a:prstGeom>
            <a:solidFill>
              <a:srgbClr val="E9E7CF"/>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Google Shape;353;p33"/>
            <p:cNvSpPr/>
            <p:nvPr/>
          </p:nvSpPr>
          <p:spPr>
            <a:xfrm>
              <a:off x="1089060" y="2919545"/>
              <a:ext cx="10491012" cy="834093"/>
            </a:xfrm>
            <a:prstGeom prst="rect">
              <a:avLst/>
            </a:prstGeom>
            <a:solidFill>
              <a:srgbClr val="637151"/>
            </a:solidFill>
            <a:ln w="15875" cap="rnd" cmpd="sng">
              <a:solidFill>
                <a:srgbClr val="E9E7C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Google Shape;354;p33"/>
            <p:cNvSpPr txBox="1"/>
            <p:nvPr/>
          </p:nvSpPr>
          <p:spPr>
            <a:xfrm>
              <a:off x="1089060" y="2919545"/>
              <a:ext cx="10491012" cy="834093"/>
            </a:xfrm>
            <a:prstGeom prst="rect">
              <a:avLst/>
            </a:prstGeom>
            <a:noFill/>
            <a:ln>
              <a:noFill/>
            </a:ln>
          </p:spPr>
          <p:txBody>
            <a:bodyPr spcFirstLastPara="1" wrap="square" lIns="662050" tIns="50800" rIns="50800" bIns="50800" anchor="ctr" anchorCtr="0">
              <a:noAutofit/>
            </a:bodyPr>
            <a:lstStyle/>
            <a:p>
              <a:pPr marL="0" marR="0" lvl="0" indent="0" algn="l" rtl="0">
                <a:lnSpc>
                  <a:spcPct val="90000"/>
                </a:lnSpc>
                <a:spcBef>
                  <a:spcPts val="0"/>
                </a:spcBef>
                <a:spcAft>
                  <a:spcPts val="0"/>
                </a:spcAft>
                <a:buNone/>
              </a:pPr>
              <a:r>
                <a:rPr lang="uk-UA" sz="2000" b="1">
                  <a:solidFill>
                    <a:schemeClr val="lt1"/>
                  </a:solidFill>
                  <a:latin typeface="Times New Roman"/>
                  <a:ea typeface="Times New Roman"/>
                  <a:cs typeface="Times New Roman"/>
                  <a:sym typeface="Times New Roman"/>
                </a:rPr>
                <a:t>вплив на рослинність</a:t>
              </a:r>
              <a:r>
                <a:rPr lang="uk-UA" sz="2000" i="1">
                  <a:solidFill>
                    <a:schemeClr val="lt1"/>
                  </a:solidFill>
                  <a:latin typeface="Times New Roman"/>
                  <a:ea typeface="Times New Roman"/>
                  <a:cs typeface="Times New Roman"/>
                  <a:sym typeface="Times New Roman"/>
                </a:rPr>
                <a:t>:</a:t>
              </a:r>
              <a:r>
                <a:rPr lang="uk-UA" sz="2000">
                  <a:solidFill>
                    <a:schemeClr val="lt1"/>
                  </a:solidFill>
                  <a:latin typeface="Times New Roman"/>
                  <a:ea typeface="Times New Roman"/>
                  <a:cs typeface="Times New Roman"/>
                  <a:sym typeface="Times New Roman"/>
                </a:rPr>
                <a:t> пригнічення росту і розвитку рослин; часткова або повна загибель рослин; зміна видового різноманіття.</a:t>
              </a:r>
              <a:endParaRPr sz="2000">
                <a:solidFill>
                  <a:schemeClr val="lt1"/>
                </a:solidFill>
                <a:latin typeface="Times New Roman"/>
                <a:ea typeface="Times New Roman"/>
                <a:cs typeface="Times New Roman"/>
                <a:sym typeface="Times New Roman"/>
              </a:endParaRPr>
            </a:p>
          </p:txBody>
        </p:sp>
        <p:sp>
          <p:nvSpPr>
            <p:cNvPr id="355" name="Google Shape;355;p33"/>
            <p:cNvSpPr/>
            <p:nvPr/>
          </p:nvSpPr>
          <p:spPr>
            <a:xfrm>
              <a:off x="567752" y="2815283"/>
              <a:ext cx="1042617" cy="1042617"/>
            </a:xfrm>
            <a:prstGeom prst="ellipse">
              <a:avLst/>
            </a:prstGeom>
            <a:solidFill>
              <a:srgbClr val="E9E7CF"/>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Google Shape;356;p33"/>
            <p:cNvSpPr/>
            <p:nvPr/>
          </p:nvSpPr>
          <p:spPr>
            <a:xfrm>
              <a:off x="610855" y="4170903"/>
              <a:ext cx="10969217" cy="834093"/>
            </a:xfrm>
            <a:prstGeom prst="rect">
              <a:avLst/>
            </a:prstGeom>
            <a:solidFill>
              <a:srgbClr val="637151"/>
            </a:solidFill>
            <a:ln w="15875" cap="rnd" cmpd="sng">
              <a:solidFill>
                <a:srgbClr val="E9E7C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Google Shape;357;p33"/>
            <p:cNvSpPr txBox="1"/>
            <p:nvPr/>
          </p:nvSpPr>
          <p:spPr>
            <a:xfrm>
              <a:off x="610855" y="4170903"/>
              <a:ext cx="10969217" cy="834093"/>
            </a:xfrm>
            <a:prstGeom prst="rect">
              <a:avLst/>
            </a:prstGeom>
            <a:noFill/>
            <a:ln>
              <a:noFill/>
            </a:ln>
          </p:spPr>
          <p:txBody>
            <a:bodyPr spcFirstLastPara="1" wrap="square" lIns="662050" tIns="50800" rIns="50800" bIns="50800" anchor="ctr" anchorCtr="0">
              <a:noAutofit/>
            </a:bodyPr>
            <a:lstStyle/>
            <a:p>
              <a:pPr marL="0" marR="0" lvl="0" indent="0" algn="l" rtl="0">
                <a:lnSpc>
                  <a:spcPct val="90000"/>
                </a:lnSpc>
                <a:spcBef>
                  <a:spcPts val="0"/>
                </a:spcBef>
                <a:spcAft>
                  <a:spcPts val="0"/>
                </a:spcAft>
                <a:buNone/>
              </a:pPr>
              <a:r>
                <a:rPr lang="uk-UA" sz="2000" b="1">
                  <a:solidFill>
                    <a:schemeClr val="lt1"/>
                  </a:solidFill>
                  <a:latin typeface="Times New Roman"/>
                  <a:ea typeface="Times New Roman"/>
                  <a:cs typeface="Times New Roman"/>
                  <a:sym typeface="Times New Roman"/>
                </a:rPr>
                <a:t>вплив на тваринний світ</a:t>
              </a:r>
              <a:r>
                <a:rPr lang="uk-UA" sz="2000" i="1">
                  <a:solidFill>
                    <a:schemeClr val="lt1"/>
                  </a:solidFill>
                  <a:latin typeface="Times New Roman"/>
                  <a:ea typeface="Times New Roman"/>
                  <a:cs typeface="Times New Roman"/>
                  <a:sym typeface="Times New Roman"/>
                </a:rPr>
                <a:t>:</a:t>
              </a:r>
              <a:r>
                <a:rPr lang="uk-UA" sz="2000">
                  <a:solidFill>
                    <a:schemeClr val="lt1"/>
                  </a:solidFill>
                  <a:latin typeface="Times New Roman"/>
                  <a:ea typeface="Times New Roman"/>
                  <a:cs typeface="Times New Roman"/>
                  <a:sym typeface="Times New Roman"/>
                </a:rPr>
                <a:t> скорочення чисельності популяцій; міграція тварин під час і після стихійного лиха; загибель тварин в результаті погіршення якості середовища проживання.</a:t>
              </a:r>
              <a:endParaRPr sz="2000">
                <a:solidFill>
                  <a:schemeClr val="lt1"/>
                </a:solidFill>
                <a:latin typeface="Times New Roman"/>
                <a:ea typeface="Times New Roman"/>
                <a:cs typeface="Times New Roman"/>
                <a:sym typeface="Times New Roman"/>
              </a:endParaRPr>
            </a:p>
          </p:txBody>
        </p:sp>
        <p:sp>
          <p:nvSpPr>
            <p:cNvPr id="358" name="Google Shape;358;p33"/>
            <p:cNvSpPr/>
            <p:nvPr/>
          </p:nvSpPr>
          <p:spPr>
            <a:xfrm>
              <a:off x="89546" y="4066641"/>
              <a:ext cx="1042617" cy="1042617"/>
            </a:xfrm>
            <a:prstGeom prst="ellipse">
              <a:avLst/>
            </a:prstGeom>
            <a:solidFill>
              <a:srgbClr val="E9E7CF"/>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16</a:t>
            </a:fld>
            <a:endParaRPr sz="2000">
              <a:solidFill>
                <a:srgbClr val="FEFFFF"/>
              </a:solidFill>
              <a:latin typeface="Century Gothic"/>
              <a:ea typeface="Century Gothic"/>
              <a:cs typeface="Century Gothic"/>
              <a:sym typeface="Century Gothic"/>
            </a:endParaRPr>
          </a:p>
        </p:txBody>
      </p:sp>
      <p:sp>
        <p:nvSpPr>
          <p:cNvPr id="364" name="Google Shape;364;p34"/>
          <p:cNvSpPr/>
          <p:nvPr/>
        </p:nvSpPr>
        <p:spPr>
          <a:xfrm>
            <a:off x="1624084" y="515289"/>
            <a:ext cx="10276764" cy="5532412"/>
          </a:xfrm>
          <a:prstGeom prst="rect">
            <a:avLst/>
          </a:prstGeom>
          <a:solidFill>
            <a:schemeClr val="lt1"/>
          </a:solidFill>
          <a:ln w="15875"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449580" algn="just" rtl="0">
              <a:lnSpc>
                <a:spcPct val="114000"/>
              </a:lnSpc>
              <a:spcBef>
                <a:spcPts val="0"/>
              </a:spcBef>
              <a:spcAft>
                <a:spcPts val="0"/>
              </a:spcAft>
              <a:buNone/>
            </a:pPr>
            <a:r>
              <a:rPr lang="uk-UA" sz="2400" b="1">
                <a:solidFill>
                  <a:schemeClr val="dk1"/>
                </a:solidFill>
                <a:latin typeface="Times New Roman"/>
                <a:ea typeface="Times New Roman"/>
                <a:cs typeface="Times New Roman"/>
                <a:sym typeface="Times New Roman"/>
              </a:rPr>
              <a:t>Захист від природних стихійних явищ передбачає проведення ряду заходів</a:t>
            </a:r>
            <a:r>
              <a:rPr lang="uk-UA"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підвищення ефективності дії спеціальних служб (МНС);</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інженерно-технічні заходи, наприклад, зміцнення будівель, формування русел течії вулканічної лави;</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прогнозування стихійних явищ шляхом вивчення закономірностей виникнення землетрусів, виверження вулканів, ураганів, цунамі;</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психологічна підготовка населення, навчання людей поведінці в умовах надзвичайних ситуацій;</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здійснення планувальних рішень (заборона на будівництво в районах, схильних до стихійних лих, введення обмежень на землекористування і заселення);</a:t>
            </a:r>
            <a:endParaRPr sz="2400">
              <a:solidFill>
                <a:schemeClr val="dk1"/>
              </a:solidFill>
              <a:latin typeface="Times New Roman"/>
              <a:ea typeface="Times New Roman"/>
              <a:cs typeface="Times New Roman"/>
              <a:sym typeface="Times New Roman"/>
            </a:endParaRPr>
          </a:p>
          <a:p>
            <a:pPr marL="342900" marR="0" lvl="0" indent="-342900" algn="just" rtl="0">
              <a:lnSpc>
                <a:spcPct val="114000"/>
              </a:lnSpc>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страхування від збитків при стихійних явищах.</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17</a:t>
            </a:fld>
            <a:endParaRPr sz="2000">
              <a:solidFill>
                <a:srgbClr val="FEFFFF"/>
              </a:solidFill>
              <a:latin typeface="Century Gothic"/>
              <a:ea typeface="Century Gothic"/>
              <a:cs typeface="Century Gothic"/>
              <a:sym typeface="Century Gothic"/>
            </a:endParaRPr>
          </a:p>
        </p:txBody>
      </p:sp>
      <p:sp>
        <p:nvSpPr>
          <p:cNvPr id="370" name="Google Shape;370;p35"/>
          <p:cNvSpPr/>
          <p:nvPr/>
        </p:nvSpPr>
        <p:spPr>
          <a:xfrm>
            <a:off x="1833348" y="141451"/>
            <a:ext cx="995831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2400" b="1">
                <a:solidFill>
                  <a:schemeClr val="dk2"/>
                </a:solidFill>
                <a:latin typeface="Times New Roman"/>
                <a:ea typeface="Times New Roman"/>
                <a:cs typeface="Times New Roman"/>
                <a:sym typeface="Times New Roman"/>
              </a:rPr>
              <a:t>Антропогенні фактори виникнення надзвичайних екологічних ситуацій.</a:t>
            </a:r>
            <a:endParaRPr sz="2400">
              <a:solidFill>
                <a:schemeClr val="dk2"/>
              </a:solidFill>
              <a:latin typeface="Century Gothic"/>
              <a:ea typeface="Century Gothic"/>
              <a:cs typeface="Century Gothic"/>
              <a:sym typeface="Century Gothic"/>
            </a:endParaRPr>
          </a:p>
        </p:txBody>
      </p:sp>
      <p:sp>
        <p:nvSpPr>
          <p:cNvPr id="371" name="Google Shape;371;p35"/>
          <p:cNvSpPr/>
          <p:nvPr/>
        </p:nvSpPr>
        <p:spPr>
          <a:xfrm>
            <a:off x="1724167" y="1152907"/>
            <a:ext cx="10067498" cy="830997"/>
          </a:xfrm>
          <a:prstGeom prst="rect">
            <a:avLst/>
          </a:prstGeom>
          <a:noFill/>
          <a:ln>
            <a:noFill/>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Впливи людини на природне середовище розрізняються за формою, масштабами, часом, цілям. </a:t>
            </a:r>
            <a:endParaRPr sz="2400">
              <a:solidFill>
                <a:schemeClr val="dk1"/>
              </a:solidFill>
              <a:latin typeface="Times New Roman"/>
              <a:ea typeface="Times New Roman"/>
              <a:cs typeface="Times New Roman"/>
              <a:sym typeface="Times New Roman"/>
            </a:endParaRPr>
          </a:p>
        </p:txBody>
      </p:sp>
      <p:grpSp>
        <p:nvGrpSpPr>
          <p:cNvPr id="372" name="Google Shape;372;p35"/>
          <p:cNvGrpSpPr/>
          <p:nvPr/>
        </p:nvGrpSpPr>
        <p:grpSpPr>
          <a:xfrm>
            <a:off x="257791" y="1983905"/>
            <a:ext cx="11697648" cy="4874095"/>
            <a:chOff x="0" y="0"/>
            <a:chExt cx="11697648" cy="4874095"/>
          </a:xfrm>
        </p:grpSpPr>
        <p:sp>
          <p:nvSpPr>
            <p:cNvPr id="373" name="Google Shape;373;p35"/>
            <p:cNvSpPr/>
            <p:nvPr/>
          </p:nvSpPr>
          <p:spPr>
            <a:xfrm>
              <a:off x="0" y="0"/>
              <a:ext cx="11697648" cy="1462228"/>
            </a:xfrm>
            <a:prstGeom prst="rect">
              <a:avLst/>
            </a:prstGeom>
            <a:solidFill>
              <a:srgbClr val="794A2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Google Shape;374;p35"/>
            <p:cNvSpPr txBox="1"/>
            <p:nvPr/>
          </p:nvSpPr>
          <p:spPr>
            <a:xfrm>
              <a:off x="0" y="0"/>
              <a:ext cx="11697648" cy="1462228"/>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pPr>
              <a:r>
                <a:rPr lang="uk-UA" sz="6500">
                  <a:solidFill>
                    <a:schemeClr val="dk1"/>
                  </a:solidFill>
                  <a:latin typeface="Century Gothic"/>
                  <a:ea typeface="Century Gothic"/>
                  <a:cs typeface="Century Gothic"/>
                  <a:sym typeface="Century Gothic"/>
                </a:rPr>
                <a:t>Антропогенні впливи</a:t>
              </a:r>
              <a:endParaRPr sz="6500">
                <a:solidFill>
                  <a:schemeClr val="dk1"/>
                </a:solidFill>
                <a:latin typeface="Century Gothic"/>
                <a:ea typeface="Century Gothic"/>
                <a:cs typeface="Century Gothic"/>
                <a:sym typeface="Century Gothic"/>
              </a:endParaRPr>
            </a:p>
          </p:txBody>
        </p:sp>
        <p:sp>
          <p:nvSpPr>
            <p:cNvPr id="375" name="Google Shape;375;p35"/>
            <p:cNvSpPr/>
            <p:nvPr/>
          </p:nvSpPr>
          <p:spPr>
            <a:xfrm>
              <a:off x="0" y="1462228"/>
              <a:ext cx="5848824" cy="3070680"/>
            </a:xfrm>
            <a:prstGeom prst="rect">
              <a:avLst/>
            </a:prstGeom>
            <a:solidFill>
              <a:schemeClr val="lt1"/>
            </a:solidFill>
            <a:ln w="15875" cap="rnd" cmpd="sng">
              <a:solidFill>
                <a:srgbClr val="794A2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Google Shape;376;p35"/>
            <p:cNvSpPr txBox="1"/>
            <p:nvPr/>
          </p:nvSpPr>
          <p:spPr>
            <a:xfrm>
              <a:off x="0" y="1462228"/>
              <a:ext cx="5848824" cy="307068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uk-UA" sz="3600" b="1">
                  <a:solidFill>
                    <a:schemeClr val="lt1"/>
                  </a:solidFill>
                  <a:latin typeface="Century Gothic"/>
                  <a:ea typeface="Century Gothic"/>
                  <a:cs typeface="Century Gothic"/>
                  <a:sym typeface="Century Gothic"/>
                </a:rPr>
                <a:t>впливи</a:t>
              </a:r>
              <a:r>
                <a:rPr lang="uk-UA" sz="3600">
                  <a:solidFill>
                    <a:schemeClr val="lt1"/>
                  </a:solidFill>
                  <a:latin typeface="Century Gothic"/>
                  <a:ea typeface="Century Gothic"/>
                  <a:cs typeface="Century Gothic"/>
                  <a:sym typeface="Century Gothic"/>
                </a:rPr>
                <a:t> </a:t>
              </a:r>
              <a:r>
                <a:rPr lang="uk-UA" sz="3600" b="1">
                  <a:solidFill>
                    <a:schemeClr val="lt1"/>
                  </a:solidFill>
                  <a:latin typeface="Century Gothic"/>
                  <a:ea typeface="Century Gothic"/>
                  <a:cs typeface="Century Gothic"/>
                  <a:sym typeface="Century Gothic"/>
                </a:rPr>
                <a:t>навмисні,</a:t>
              </a:r>
              <a:r>
                <a:rPr lang="uk-UA" sz="3600">
                  <a:solidFill>
                    <a:schemeClr val="lt1"/>
                  </a:solidFill>
                  <a:latin typeface="Century Gothic"/>
                  <a:ea typeface="Century Gothic"/>
                  <a:cs typeface="Century Gothic"/>
                  <a:sym typeface="Century Gothic"/>
                </a:rPr>
                <a:t> метою яких є зміна стану середовища існування</a:t>
              </a:r>
              <a:endParaRPr sz="3600">
                <a:solidFill>
                  <a:schemeClr val="lt1"/>
                </a:solidFill>
                <a:latin typeface="Century Gothic"/>
                <a:ea typeface="Century Gothic"/>
                <a:cs typeface="Century Gothic"/>
                <a:sym typeface="Century Gothic"/>
              </a:endParaRPr>
            </a:p>
          </p:txBody>
        </p:sp>
        <p:sp>
          <p:nvSpPr>
            <p:cNvPr id="377" name="Google Shape;377;p35"/>
            <p:cNvSpPr/>
            <p:nvPr/>
          </p:nvSpPr>
          <p:spPr>
            <a:xfrm>
              <a:off x="5848824" y="1462228"/>
              <a:ext cx="5848824" cy="3070680"/>
            </a:xfrm>
            <a:prstGeom prst="rect">
              <a:avLst/>
            </a:prstGeom>
            <a:solidFill>
              <a:schemeClr val="lt1"/>
            </a:solidFill>
            <a:ln w="15875" cap="rnd" cmpd="sng">
              <a:solidFill>
                <a:srgbClr val="794A2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Google Shape;378;p35"/>
            <p:cNvSpPr txBox="1"/>
            <p:nvPr/>
          </p:nvSpPr>
          <p:spPr>
            <a:xfrm>
              <a:off x="5848824" y="1462228"/>
              <a:ext cx="5848824" cy="307068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uk-UA" sz="3600" b="1">
                  <a:solidFill>
                    <a:schemeClr val="lt1"/>
                  </a:solidFill>
                  <a:latin typeface="Century Gothic"/>
                  <a:ea typeface="Century Gothic"/>
                  <a:cs typeface="Century Gothic"/>
                  <a:sym typeface="Century Gothic"/>
                </a:rPr>
                <a:t>впливи ненавмисні</a:t>
              </a:r>
              <a:r>
                <a:rPr lang="uk-UA" sz="3600">
                  <a:solidFill>
                    <a:schemeClr val="lt1"/>
                  </a:solidFill>
                  <a:latin typeface="Century Gothic"/>
                  <a:ea typeface="Century Gothic"/>
                  <a:cs typeface="Century Gothic"/>
                  <a:sym typeface="Century Gothic"/>
                </a:rPr>
                <a:t>, </a:t>
              </a:r>
              <a:endParaRPr/>
            </a:p>
            <a:p>
              <a:pPr marL="0" marR="0" lvl="0" indent="0" algn="ctr" rtl="0">
                <a:lnSpc>
                  <a:spcPct val="90000"/>
                </a:lnSpc>
                <a:spcBef>
                  <a:spcPts val="1260"/>
                </a:spcBef>
                <a:spcAft>
                  <a:spcPts val="0"/>
                </a:spcAft>
                <a:buNone/>
              </a:pPr>
              <a:r>
                <a:rPr lang="uk-UA" sz="3600">
                  <a:solidFill>
                    <a:schemeClr val="lt1"/>
                  </a:solidFill>
                  <a:latin typeface="Century Gothic"/>
                  <a:ea typeface="Century Gothic"/>
                  <a:cs typeface="Century Gothic"/>
                  <a:sym typeface="Century Gothic"/>
                </a:rPr>
                <a:t>що виникають як наслідок господарської та інших форм діяльності людини</a:t>
              </a:r>
              <a:endParaRPr sz="3600">
                <a:solidFill>
                  <a:schemeClr val="lt1"/>
                </a:solidFill>
                <a:latin typeface="Century Gothic"/>
                <a:ea typeface="Century Gothic"/>
                <a:cs typeface="Century Gothic"/>
                <a:sym typeface="Century Gothic"/>
              </a:endParaRPr>
            </a:p>
          </p:txBody>
        </p:sp>
        <p:sp>
          <p:nvSpPr>
            <p:cNvPr id="379" name="Google Shape;379;p35"/>
            <p:cNvSpPr/>
            <p:nvPr/>
          </p:nvSpPr>
          <p:spPr>
            <a:xfrm>
              <a:off x="0" y="4532909"/>
              <a:ext cx="11697648" cy="341186"/>
            </a:xfrm>
            <a:prstGeom prst="rect">
              <a:avLst/>
            </a:prstGeom>
            <a:solidFill>
              <a:srgbClr val="794A2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18</a:t>
            </a:fld>
            <a:endParaRPr sz="2000">
              <a:solidFill>
                <a:srgbClr val="FEFFFF"/>
              </a:solidFill>
              <a:latin typeface="Century Gothic"/>
              <a:ea typeface="Century Gothic"/>
              <a:cs typeface="Century Gothic"/>
              <a:sym typeface="Century Gothic"/>
            </a:endParaRPr>
          </a:p>
        </p:txBody>
      </p:sp>
      <p:sp>
        <p:nvSpPr>
          <p:cNvPr id="385" name="Google Shape;385;p36"/>
          <p:cNvSpPr/>
          <p:nvPr/>
        </p:nvSpPr>
        <p:spPr>
          <a:xfrm>
            <a:off x="1724340" y="173587"/>
            <a:ext cx="1029933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3600" b="1">
                <a:solidFill>
                  <a:schemeClr val="dk2"/>
                </a:solidFill>
                <a:latin typeface="Times New Roman"/>
                <a:ea typeface="Times New Roman"/>
                <a:cs typeface="Times New Roman"/>
                <a:sym typeface="Times New Roman"/>
              </a:rPr>
              <a:t>Антропогенні впливи можна також класифікувати:</a:t>
            </a:r>
            <a:r>
              <a:rPr lang="uk-UA" sz="3600">
                <a:solidFill>
                  <a:schemeClr val="dk2"/>
                </a:solidFill>
                <a:latin typeface="Times New Roman"/>
                <a:ea typeface="Times New Roman"/>
                <a:cs typeface="Times New Roman"/>
                <a:sym typeface="Times New Roman"/>
              </a:rPr>
              <a:t> </a:t>
            </a:r>
            <a:endParaRPr sz="3600">
              <a:solidFill>
                <a:schemeClr val="dk2"/>
              </a:solidFill>
              <a:latin typeface="Century Gothic"/>
              <a:ea typeface="Century Gothic"/>
              <a:cs typeface="Century Gothic"/>
              <a:sym typeface="Century Gothic"/>
            </a:endParaRPr>
          </a:p>
        </p:txBody>
      </p:sp>
      <p:grpSp>
        <p:nvGrpSpPr>
          <p:cNvPr id="386" name="Google Shape;386;p36"/>
          <p:cNvGrpSpPr/>
          <p:nvPr/>
        </p:nvGrpSpPr>
        <p:grpSpPr>
          <a:xfrm>
            <a:off x="979150" y="1277511"/>
            <a:ext cx="10282223" cy="4985035"/>
            <a:chOff x="571234" y="274730"/>
            <a:chExt cx="10282223" cy="4985035"/>
          </a:xfrm>
        </p:grpSpPr>
        <p:sp>
          <p:nvSpPr>
            <p:cNvPr id="387" name="Google Shape;387;p36"/>
            <p:cNvSpPr/>
            <p:nvPr/>
          </p:nvSpPr>
          <p:spPr>
            <a:xfrm>
              <a:off x="571234" y="274730"/>
              <a:ext cx="10282223" cy="93474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Google Shape;388;p36"/>
            <p:cNvSpPr txBox="1"/>
            <p:nvPr/>
          </p:nvSpPr>
          <p:spPr>
            <a:xfrm>
              <a:off x="571234" y="274730"/>
              <a:ext cx="10282223" cy="934747"/>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None/>
              </a:pPr>
              <a:r>
                <a:rPr lang="uk-UA" sz="2400">
                  <a:solidFill>
                    <a:schemeClr val="dk1"/>
                  </a:solidFill>
                  <a:latin typeface="Century Gothic"/>
                  <a:ea typeface="Century Gothic"/>
                  <a:cs typeface="Century Gothic"/>
                  <a:sym typeface="Century Gothic"/>
                </a:rPr>
                <a:t>1. по тимчасовим характеристикам (постійні, періодичні, епізодичні);</a:t>
              </a:r>
              <a:endParaRPr sz="2400">
                <a:solidFill>
                  <a:schemeClr val="dk1"/>
                </a:solidFill>
                <a:latin typeface="Century Gothic"/>
                <a:ea typeface="Century Gothic"/>
                <a:cs typeface="Century Gothic"/>
                <a:sym typeface="Century Gothic"/>
              </a:endParaRPr>
            </a:p>
          </p:txBody>
        </p:sp>
        <p:sp>
          <p:nvSpPr>
            <p:cNvPr id="389" name="Google Shape;389;p36"/>
            <p:cNvSpPr/>
            <p:nvPr/>
          </p:nvSpPr>
          <p:spPr>
            <a:xfrm>
              <a:off x="571234" y="1209478"/>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Google Shape;390;p36"/>
            <p:cNvSpPr/>
            <p:nvPr/>
          </p:nvSpPr>
          <p:spPr>
            <a:xfrm>
              <a:off x="2022170" y="1209478"/>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Google Shape;391;p36"/>
            <p:cNvSpPr/>
            <p:nvPr/>
          </p:nvSpPr>
          <p:spPr>
            <a:xfrm>
              <a:off x="3473106" y="1209478"/>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Google Shape;392;p36"/>
            <p:cNvSpPr/>
            <p:nvPr/>
          </p:nvSpPr>
          <p:spPr>
            <a:xfrm>
              <a:off x="4924042" y="1209478"/>
              <a:ext cx="1370963" cy="228493"/>
            </a:xfrm>
            <a:prstGeom prst="parallelogram">
              <a:avLst>
                <a:gd name="adj" fmla="val 140840"/>
              </a:avLst>
            </a:prstGeom>
            <a:gradFill>
              <a:gsLst>
                <a:gs pos="0">
                  <a:srgbClr val="C2BC84"/>
                </a:gs>
                <a:gs pos="100000">
                  <a:srgbClr val="B3AB65"/>
                </a:gs>
              </a:gsLst>
              <a:lin ang="5400000" scaled="0"/>
            </a:gradFill>
            <a:ln w="9525" cap="rnd" cmpd="sng">
              <a:solidFill>
                <a:schemeClr val="accent5"/>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Google Shape;393;p36"/>
            <p:cNvSpPr/>
            <p:nvPr/>
          </p:nvSpPr>
          <p:spPr>
            <a:xfrm>
              <a:off x="6374978" y="1209478"/>
              <a:ext cx="1370963" cy="228493"/>
            </a:xfrm>
            <a:prstGeom prst="parallelogram">
              <a:avLst>
                <a:gd name="adj" fmla="val 140840"/>
              </a:avLst>
            </a:prstGeom>
            <a:gradFill>
              <a:gsLst>
                <a:gs pos="0">
                  <a:srgbClr val="919C85"/>
                </a:gs>
                <a:gs pos="100000">
                  <a:srgbClr val="7A876C"/>
                </a:gs>
              </a:gsLst>
              <a:lin ang="5400000" scaled="0"/>
            </a:gradFill>
            <a:ln w="9525" cap="rnd" cmpd="sng">
              <a:solidFill>
                <a:schemeClr val="accent6"/>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Google Shape;394;p36"/>
            <p:cNvSpPr/>
            <p:nvPr/>
          </p:nvSpPr>
          <p:spPr>
            <a:xfrm>
              <a:off x="7825914" y="1209478"/>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Google Shape;395;p36"/>
            <p:cNvSpPr/>
            <p:nvPr/>
          </p:nvSpPr>
          <p:spPr>
            <a:xfrm>
              <a:off x="9276850" y="1209478"/>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Google Shape;396;p36"/>
            <p:cNvSpPr/>
            <p:nvPr/>
          </p:nvSpPr>
          <p:spPr>
            <a:xfrm>
              <a:off x="571234" y="1548662"/>
              <a:ext cx="10282223" cy="93474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Google Shape;397;p36"/>
            <p:cNvSpPr txBox="1"/>
            <p:nvPr/>
          </p:nvSpPr>
          <p:spPr>
            <a:xfrm>
              <a:off x="571234" y="1548662"/>
              <a:ext cx="10282223" cy="934747"/>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None/>
              </a:pPr>
              <a:r>
                <a:rPr lang="uk-UA" sz="2400">
                  <a:solidFill>
                    <a:schemeClr val="dk1"/>
                  </a:solidFill>
                  <a:latin typeface="Century Gothic"/>
                  <a:ea typeface="Century Gothic"/>
                  <a:cs typeface="Century Gothic"/>
                  <a:sym typeface="Century Gothic"/>
                </a:rPr>
                <a:t>2. по просторовим характеристикам (майданні, лінійні, точкові, що охоплюють великі території або невеликі ділянки);</a:t>
              </a:r>
              <a:endParaRPr sz="2400">
                <a:solidFill>
                  <a:schemeClr val="dk1"/>
                </a:solidFill>
                <a:latin typeface="Century Gothic"/>
                <a:ea typeface="Century Gothic"/>
                <a:cs typeface="Century Gothic"/>
                <a:sym typeface="Century Gothic"/>
              </a:endParaRPr>
            </a:p>
          </p:txBody>
        </p:sp>
        <p:sp>
          <p:nvSpPr>
            <p:cNvPr id="398" name="Google Shape;398;p36"/>
            <p:cNvSpPr/>
            <p:nvPr/>
          </p:nvSpPr>
          <p:spPr>
            <a:xfrm>
              <a:off x="571234" y="2483409"/>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Google Shape;399;p36"/>
            <p:cNvSpPr/>
            <p:nvPr/>
          </p:nvSpPr>
          <p:spPr>
            <a:xfrm>
              <a:off x="2022170" y="2483409"/>
              <a:ext cx="1370963" cy="228493"/>
            </a:xfrm>
            <a:prstGeom prst="parallelogram">
              <a:avLst>
                <a:gd name="adj" fmla="val 140840"/>
              </a:avLst>
            </a:prstGeom>
            <a:gradFill>
              <a:gsLst>
                <a:gs pos="0">
                  <a:srgbClr val="C2BC84"/>
                </a:gs>
                <a:gs pos="100000">
                  <a:srgbClr val="B3AB65"/>
                </a:gs>
              </a:gsLst>
              <a:lin ang="5400000" scaled="0"/>
            </a:gradFill>
            <a:ln w="9525" cap="rnd" cmpd="sng">
              <a:solidFill>
                <a:schemeClr val="accent5"/>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Google Shape;400;p36"/>
            <p:cNvSpPr/>
            <p:nvPr/>
          </p:nvSpPr>
          <p:spPr>
            <a:xfrm>
              <a:off x="3473106" y="2483409"/>
              <a:ext cx="1370963" cy="228493"/>
            </a:xfrm>
            <a:prstGeom prst="parallelogram">
              <a:avLst>
                <a:gd name="adj" fmla="val 140840"/>
              </a:avLst>
            </a:prstGeom>
            <a:gradFill>
              <a:gsLst>
                <a:gs pos="0">
                  <a:srgbClr val="919C85"/>
                </a:gs>
                <a:gs pos="100000">
                  <a:srgbClr val="7A876C"/>
                </a:gs>
              </a:gsLst>
              <a:lin ang="5400000" scaled="0"/>
            </a:gradFill>
            <a:ln w="9525" cap="rnd" cmpd="sng">
              <a:solidFill>
                <a:schemeClr val="accent6"/>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Google Shape;401;p36"/>
            <p:cNvSpPr/>
            <p:nvPr/>
          </p:nvSpPr>
          <p:spPr>
            <a:xfrm>
              <a:off x="4924042" y="2483409"/>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Google Shape;402;p36"/>
            <p:cNvSpPr/>
            <p:nvPr/>
          </p:nvSpPr>
          <p:spPr>
            <a:xfrm>
              <a:off x="6374978" y="2483409"/>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Google Shape;403;p36"/>
            <p:cNvSpPr/>
            <p:nvPr/>
          </p:nvSpPr>
          <p:spPr>
            <a:xfrm>
              <a:off x="7825914" y="2483409"/>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Google Shape;404;p36"/>
            <p:cNvSpPr/>
            <p:nvPr/>
          </p:nvSpPr>
          <p:spPr>
            <a:xfrm>
              <a:off x="9276850" y="2483409"/>
              <a:ext cx="1370963" cy="228493"/>
            </a:xfrm>
            <a:prstGeom prst="parallelogram">
              <a:avLst>
                <a:gd name="adj" fmla="val 140840"/>
              </a:avLst>
            </a:prstGeom>
            <a:gradFill>
              <a:gsLst>
                <a:gs pos="0">
                  <a:srgbClr val="C2BC84"/>
                </a:gs>
                <a:gs pos="100000">
                  <a:srgbClr val="B3AB65"/>
                </a:gs>
              </a:gsLst>
              <a:lin ang="5400000" scaled="0"/>
            </a:gradFill>
            <a:ln w="9525" cap="rnd" cmpd="sng">
              <a:solidFill>
                <a:schemeClr val="accent5"/>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Google Shape;405;p36"/>
            <p:cNvSpPr/>
            <p:nvPr/>
          </p:nvSpPr>
          <p:spPr>
            <a:xfrm>
              <a:off x="571234" y="2822593"/>
              <a:ext cx="10282223" cy="93474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Google Shape;406;p36"/>
            <p:cNvSpPr txBox="1"/>
            <p:nvPr/>
          </p:nvSpPr>
          <p:spPr>
            <a:xfrm>
              <a:off x="571234" y="2822593"/>
              <a:ext cx="10282223" cy="934747"/>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None/>
              </a:pPr>
              <a:r>
                <a:rPr lang="uk-UA" sz="2400">
                  <a:solidFill>
                    <a:schemeClr val="dk1"/>
                  </a:solidFill>
                  <a:latin typeface="Century Gothic"/>
                  <a:ea typeface="Century Gothic"/>
                  <a:cs typeface="Century Gothic"/>
                  <a:sym typeface="Century Gothic"/>
                </a:rPr>
                <a:t>3. за типом впливу (механічні, фізичні, хімічні, біологічні; речові, інформаційні, енергетичні);</a:t>
              </a:r>
              <a:endParaRPr sz="2400">
                <a:solidFill>
                  <a:schemeClr val="dk1"/>
                </a:solidFill>
                <a:latin typeface="Century Gothic"/>
                <a:ea typeface="Century Gothic"/>
                <a:cs typeface="Century Gothic"/>
                <a:sym typeface="Century Gothic"/>
              </a:endParaRPr>
            </a:p>
          </p:txBody>
        </p:sp>
        <p:sp>
          <p:nvSpPr>
            <p:cNvPr id="407" name="Google Shape;407;p36"/>
            <p:cNvSpPr/>
            <p:nvPr/>
          </p:nvSpPr>
          <p:spPr>
            <a:xfrm>
              <a:off x="571234" y="3757341"/>
              <a:ext cx="1370963" cy="228493"/>
            </a:xfrm>
            <a:prstGeom prst="parallelogram">
              <a:avLst>
                <a:gd name="adj" fmla="val 140840"/>
              </a:avLst>
            </a:prstGeom>
            <a:gradFill>
              <a:gsLst>
                <a:gs pos="0">
                  <a:srgbClr val="919C85"/>
                </a:gs>
                <a:gs pos="100000">
                  <a:srgbClr val="7A876C"/>
                </a:gs>
              </a:gsLst>
              <a:lin ang="5400000" scaled="0"/>
            </a:gradFill>
            <a:ln w="9525" cap="rnd" cmpd="sng">
              <a:solidFill>
                <a:schemeClr val="accent6"/>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Google Shape;408;p36"/>
            <p:cNvSpPr/>
            <p:nvPr/>
          </p:nvSpPr>
          <p:spPr>
            <a:xfrm>
              <a:off x="2022170" y="3757341"/>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Google Shape;409;p36"/>
            <p:cNvSpPr/>
            <p:nvPr/>
          </p:nvSpPr>
          <p:spPr>
            <a:xfrm>
              <a:off x="3473106" y="3757341"/>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Google Shape;410;p36"/>
            <p:cNvSpPr/>
            <p:nvPr/>
          </p:nvSpPr>
          <p:spPr>
            <a:xfrm>
              <a:off x="4924042" y="3757341"/>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Google Shape;411;p36"/>
            <p:cNvSpPr/>
            <p:nvPr/>
          </p:nvSpPr>
          <p:spPr>
            <a:xfrm>
              <a:off x="6374978" y="3757341"/>
              <a:ext cx="1370963" cy="228493"/>
            </a:xfrm>
            <a:prstGeom prst="parallelogram">
              <a:avLst>
                <a:gd name="adj" fmla="val 140840"/>
              </a:avLst>
            </a:prstGeom>
            <a:gradFill>
              <a:gsLst>
                <a:gs pos="0">
                  <a:srgbClr val="C2BC84"/>
                </a:gs>
                <a:gs pos="100000">
                  <a:srgbClr val="B3AB65"/>
                </a:gs>
              </a:gsLst>
              <a:lin ang="5400000" scaled="0"/>
            </a:gradFill>
            <a:ln w="9525" cap="rnd" cmpd="sng">
              <a:solidFill>
                <a:schemeClr val="accent5"/>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Google Shape;412;p36"/>
            <p:cNvSpPr/>
            <p:nvPr/>
          </p:nvSpPr>
          <p:spPr>
            <a:xfrm>
              <a:off x="7825914" y="3757341"/>
              <a:ext cx="1370963" cy="228493"/>
            </a:xfrm>
            <a:prstGeom prst="parallelogram">
              <a:avLst>
                <a:gd name="adj" fmla="val 140840"/>
              </a:avLst>
            </a:prstGeom>
            <a:gradFill>
              <a:gsLst>
                <a:gs pos="0">
                  <a:srgbClr val="919C85"/>
                </a:gs>
                <a:gs pos="100000">
                  <a:srgbClr val="7A876C"/>
                </a:gs>
              </a:gsLst>
              <a:lin ang="5400000" scaled="0"/>
            </a:gradFill>
            <a:ln w="9525" cap="rnd" cmpd="sng">
              <a:solidFill>
                <a:schemeClr val="accent6"/>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Google Shape;413;p36"/>
            <p:cNvSpPr/>
            <p:nvPr/>
          </p:nvSpPr>
          <p:spPr>
            <a:xfrm>
              <a:off x="9276850" y="3757341"/>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Google Shape;414;p36"/>
            <p:cNvSpPr/>
            <p:nvPr/>
          </p:nvSpPr>
          <p:spPr>
            <a:xfrm>
              <a:off x="571234" y="4096524"/>
              <a:ext cx="10282223" cy="93474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Google Shape;415;p36"/>
            <p:cNvSpPr txBox="1"/>
            <p:nvPr/>
          </p:nvSpPr>
          <p:spPr>
            <a:xfrm>
              <a:off x="571234" y="4096524"/>
              <a:ext cx="10282223" cy="934747"/>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None/>
              </a:pPr>
              <a:r>
                <a:rPr lang="uk-UA" sz="2400">
                  <a:solidFill>
                    <a:schemeClr val="dk1"/>
                  </a:solidFill>
                  <a:latin typeface="Century Gothic"/>
                  <a:ea typeface="Century Gothic"/>
                  <a:cs typeface="Century Gothic"/>
                  <a:sym typeface="Century Gothic"/>
                </a:rPr>
                <a:t>4. за типом діяльності (будівництво будівель, створення водосховищ, вирубка лісів, видобуток корисних копалин і т. ін.).</a:t>
              </a:r>
              <a:endParaRPr sz="2400">
                <a:solidFill>
                  <a:schemeClr val="dk1"/>
                </a:solidFill>
                <a:latin typeface="Century Gothic"/>
                <a:ea typeface="Century Gothic"/>
                <a:cs typeface="Century Gothic"/>
                <a:sym typeface="Century Gothic"/>
              </a:endParaRPr>
            </a:p>
          </p:txBody>
        </p:sp>
        <p:sp>
          <p:nvSpPr>
            <p:cNvPr id="416" name="Google Shape;416;p36"/>
            <p:cNvSpPr/>
            <p:nvPr/>
          </p:nvSpPr>
          <p:spPr>
            <a:xfrm>
              <a:off x="571234" y="5031272"/>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Google Shape;417;p36"/>
            <p:cNvSpPr/>
            <p:nvPr/>
          </p:nvSpPr>
          <p:spPr>
            <a:xfrm>
              <a:off x="2022170" y="5031272"/>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Google Shape;418;p36"/>
            <p:cNvSpPr/>
            <p:nvPr/>
          </p:nvSpPr>
          <p:spPr>
            <a:xfrm>
              <a:off x="3473106" y="5031272"/>
              <a:ext cx="1370963" cy="228493"/>
            </a:xfrm>
            <a:prstGeom prst="parallelogram">
              <a:avLst>
                <a:gd name="adj" fmla="val 140840"/>
              </a:avLst>
            </a:prstGeom>
            <a:gradFill>
              <a:gsLst>
                <a:gs pos="0">
                  <a:srgbClr val="C2BC84"/>
                </a:gs>
                <a:gs pos="100000">
                  <a:srgbClr val="B3AB65"/>
                </a:gs>
              </a:gsLst>
              <a:lin ang="5400000" scaled="0"/>
            </a:gradFill>
            <a:ln w="9525" cap="rnd" cmpd="sng">
              <a:solidFill>
                <a:schemeClr val="accent5"/>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Google Shape;419;p36"/>
            <p:cNvSpPr/>
            <p:nvPr/>
          </p:nvSpPr>
          <p:spPr>
            <a:xfrm>
              <a:off x="4924042" y="5031272"/>
              <a:ext cx="1370963" cy="228493"/>
            </a:xfrm>
            <a:prstGeom prst="parallelogram">
              <a:avLst>
                <a:gd name="adj" fmla="val 140840"/>
              </a:avLst>
            </a:prstGeom>
            <a:gradFill>
              <a:gsLst>
                <a:gs pos="0">
                  <a:srgbClr val="919C85"/>
                </a:gs>
                <a:gs pos="100000">
                  <a:srgbClr val="7A876C"/>
                </a:gs>
              </a:gsLst>
              <a:lin ang="5400000" scaled="0"/>
            </a:gradFill>
            <a:ln w="9525" cap="rnd" cmpd="sng">
              <a:solidFill>
                <a:schemeClr val="accent6"/>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Google Shape;420;p36"/>
            <p:cNvSpPr/>
            <p:nvPr/>
          </p:nvSpPr>
          <p:spPr>
            <a:xfrm>
              <a:off x="6374978" y="5031272"/>
              <a:ext cx="1370963" cy="228493"/>
            </a:xfrm>
            <a:prstGeom prst="parallelogram">
              <a:avLst>
                <a:gd name="adj" fmla="val 140840"/>
              </a:avLst>
            </a:prstGeom>
            <a:gradFill>
              <a:gsLst>
                <a:gs pos="0">
                  <a:srgbClr val="BE554A"/>
                </a:gs>
                <a:gs pos="100000">
                  <a:srgbClr val="AA341F"/>
                </a:gs>
              </a:gsLst>
              <a:lin ang="5400000" scaled="0"/>
            </a:gradFill>
            <a:ln w="9525" cap="rnd" cmpd="sng">
              <a:solidFill>
                <a:srgbClr val="B73923"/>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Google Shape;421;p36"/>
            <p:cNvSpPr/>
            <p:nvPr/>
          </p:nvSpPr>
          <p:spPr>
            <a:xfrm>
              <a:off x="7825914" y="5031272"/>
              <a:ext cx="1370963" cy="228493"/>
            </a:xfrm>
            <a:prstGeom prst="parallelogram">
              <a:avLst>
                <a:gd name="adj" fmla="val 140840"/>
              </a:avLst>
            </a:prstGeom>
            <a:gradFill>
              <a:gsLst>
                <a:gs pos="0">
                  <a:srgbClr val="92624A"/>
                </a:gs>
                <a:gs pos="100000">
                  <a:srgbClr val="7C4A2A"/>
                </a:gs>
              </a:gsLst>
              <a:lin ang="5400000" scaled="0"/>
            </a:gradFill>
            <a:ln w="9525" cap="rnd" cmpd="sng">
              <a:solidFill>
                <a:srgbClr val="86502E"/>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Google Shape;422;p36"/>
            <p:cNvSpPr/>
            <p:nvPr/>
          </p:nvSpPr>
          <p:spPr>
            <a:xfrm>
              <a:off x="9276850" y="5031272"/>
              <a:ext cx="1370963" cy="228493"/>
            </a:xfrm>
            <a:prstGeom prst="parallelogram">
              <a:avLst>
                <a:gd name="adj" fmla="val 140840"/>
              </a:avLst>
            </a:prstGeom>
            <a:gradFill>
              <a:gsLst>
                <a:gs pos="0">
                  <a:srgbClr val="BA9260"/>
                </a:gs>
                <a:gs pos="100000">
                  <a:srgbClr val="A67C41"/>
                </a:gs>
              </a:gsLst>
              <a:lin ang="5400000" scaled="0"/>
            </a:gradFill>
            <a:ln w="9525" cap="rnd" cmpd="sng">
              <a:solidFill>
                <a:srgbClr val="B38647"/>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19</a:t>
            </a:fld>
            <a:endParaRPr sz="2000">
              <a:solidFill>
                <a:srgbClr val="FEFFFF"/>
              </a:solidFill>
              <a:latin typeface="Century Gothic"/>
              <a:ea typeface="Century Gothic"/>
              <a:cs typeface="Century Gothic"/>
              <a:sym typeface="Century Gothic"/>
            </a:endParaRPr>
          </a:p>
        </p:txBody>
      </p:sp>
      <p:sp>
        <p:nvSpPr>
          <p:cNvPr id="428" name="Google Shape;428;p37"/>
          <p:cNvSpPr/>
          <p:nvPr/>
        </p:nvSpPr>
        <p:spPr>
          <a:xfrm>
            <a:off x="1601336" y="352489"/>
            <a:ext cx="10285863" cy="6186309"/>
          </a:xfrm>
          <a:prstGeom prst="rect">
            <a:avLst/>
          </a:prstGeom>
          <a:noFill/>
          <a:ln>
            <a:noFill/>
          </a:ln>
        </p:spPr>
        <p:txBody>
          <a:bodyPr spcFirstLastPara="1" wrap="square" lIns="91425" tIns="45700" rIns="91425" bIns="45700" anchor="t" anchorCtr="0">
            <a:noAutofit/>
          </a:bodyPr>
          <a:lstStyle/>
          <a:p>
            <a:pPr marL="0" marR="0" lvl="0" indent="450850" algn="just" rtl="0">
              <a:spcBef>
                <a:spcPts val="0"/>
              </a:spcBef>
              <a:spcAft>
                <a:spcPts val="0"/>
              </a:spcAft>
              <a:buNone/>
            </a:pPr>
            <a:r>
              <a:rPr lang="uk-UA" sz="2200" b="1">
                <a:solidFill>
                  <a:schemeClr val="dk1"/>
                </a:solidFill>
                <a:latin typeface="Times New Roman"/>
                <a:ea typeface="Times New Roman"/>
                <a:cs typeface="Times New Roman"/>
                <a:sym typeface="Times New Roman"/>
              </a:rPr>
              <a:t>Основними загальноєвропейськими екологічними проблемами</a:t>
            </a:r>
            <a:r>
              <a:rPr lang="uk-UA" sz="2200">
                <a:solidFill>
                  <a:schemeClr val="dk1"/>
                </a:solidFill>
                <a:latin typeface="Times New Roman"/>
                <a:ea typeface="Times New Roman"/>
                <a:cs typeface="Times New Roman"/>
                <a:sym typeface="Times New Roman"/>
              </a:rPr>
              <a:t>, які можуть призвести до виникнення надзвичайних екологічних ситуацій, на думку Міжнародного Соціально-Екологічного Союзу (одна з найбільших мережевих неурядових організацій на території Співдружності Незалежних Держав), є:</a:t>
            </a:r>
            <a:endParaRPr/>
          </a:p>
          <a:p>
            <a:pPr marL="0" marR="0" lvl="0" indent="450850" algn="just" rtl="0">
              <a:spcBef>
                <a:spcPts val="0"/>
              </a:spcBef>
              <a:spcAft>
                <a:spcPts val="0"/>
              </a:spcAft>
              <a:buNone/>
            </a:pPr>
            <a:r>
              <a:rPr lang="uk-UA" sz="2200">
                <a:solidFill>
                  <a:schemeClr val="dk1"/>
                </a:solidFill>
                <a:latin typeface="Times New Roman"/>
                <a:ea typeface="Times New Roman"/>
                <a:cs typeface="Times New Roman"/>
                <a:sym typeface="Times New Roman"/>
              </a:rPr>
              <a:t>1. Транскордонні впливи і забруднення внаслідок господарської та іншої діяльності, у тому числі в результаті технічних аварій, їх наслідки для здоров’я людей і природи.</a:t>
            </a:r>
            <a:endParaRPr sz="2200">
              <a:solidFill>
                <a:schemeClr val="dk1"/>
              </a:solidFill>
              <a:latin typeface="Times New Roman"/>
              <a:ea typeface="Times New Roman"/>
              <a:cs typeface="Times New Roman"/>
              <a:sym typeface="Times New Roman"/>
            </a:endParaRPr>
          </a:p>
          <a:p>
            <a:pPr marL="0" marR="0" lvl="0" indent="450850" algn="just" rtl="0">
              <a:spcBef>
                <a:spcPts val="0"/>
              </a:spcBef>
              <a:spcAft>
                <a:spcPts val="0"/>
              </a:spcAft>
              <a:buNone/>
            </a:pPr>
            <a:r>
              <a:rPr lang="uk-UA" sz="2200">
                <a:solidFill>
                  <a:schemeClr val="dk1"/>
                </a:solidFill>
                <a:latin typeface="Times New Roman"/>
                <a:ea typeface="Times New Roman"/>
                <a:cs typeface="Times New Roman"/>
                <a:sym typeface="Times New Roman"/>
              </a:rPr>
              <a:t>2. Розвиток та поширення екологічно небезпечних технологій, розробка і реалізація небезпечних проектів.</a:t>
            </a:r>
            <a:endParaRPr sz="2200">
              <a:solidFill>
                <a:schemeClr val="dk1"/>
              </a:solidFill>
              <a:latin typeface="Times New Roman"/>
              <a:ea typeface="Times New Roman"/>
              <a:cs typeface="Times New Roman"/>
              <a:sym typeface="Times New Roman"/>
            </a:endParaRPr>
          </a:p>
          <a:p>
            <a:pPr marL="0" marR="0" lvl="0" indent="450850" algn="just" rtl="0">
              <a:spcBef>
                <a:spcPts val="0"/>
              </a:spcBef>
              <a:spcAft>
                <a:spcPts val="0"/>
              </a:spcAft>
              <a:buNone/>
            </a:pPr>
            <a:r>
              <a:rPr lang="uk-UA" sz="2200">
                <a:solidFill>
                  <a:schemeClr val="dk1"/>
                </a:solidFill>
                <a:latin typeface="Times New Roman"/>
                <a:ea typeface="Times New Roman"/>
                <a:cs typeface="Times New Roman"/>
                <a:sym typeface="Times New Roman"/>
              </a:rPr>
              <a:t>3. Руйнування дикої природи, природних екосистем, в тому числі на особливо охоронюваних природних територіях, на суміжних територіях низки країн.</a:t>
            </a:r>
            <a:endParaRPr sz="2200">
              <a:solidFill>
                <a:schemeClr val="dk1"/>
              </a:solidFill>
              <a:latin typeface="Times New Roman"/>
              <a:ea typeface="Times New Roman"/>
              <a:cs typeface="Times New Roman"/>
              <a:sym typeface="Times New Roman"/>
            </a:endParaRPr>
          </a:p>
          <a:p>
            <a:pPr marL="0" marR="0" lvl="0" indent="450850" algn="just" rtl="0">
              <a:spcBef>
                <a:spcPts val="0"/>
              </a:spcBef>
              <a:spcAft>
                <a:spcPts val="0"/>
              </a:spcAft>
              <a:buNone/>
            </a:pPr>
            <a:r>
              <a:rPr lang="uk-UA" sz="2200">
                <a:solidFill>
                  <a:schemeClr val="dk1"/>
                </a:solidFill>
                <a:latin typeface="Times New Roman"/>
                <a:ea typeface="Times New Roman"/>
                <a:cs typeface="Times New Roman"/>
                <a:sym typeface="Times New Roman"/>
              </a:rPr>
              <a:t>4. Зростаючий дефіцит чистої прісної води, чистого атмосферного повітря, енергії і інших життєво необхідних природних ресурсів.</a:t>
            </a:r>
            <a:endParaRPr sz="2200">
              <a:solidFill>
                <a:schemeClr val="dk1"/>
              </a:solidFill>
              <a:latin typeface="Times New Roman"/>
              <a:ea typeface="Times New Roman"/>
              <a:cs typeface="Times New Roman"/>
              <a:sym typeface="Times New Roman"/>
            </a:endParaRPr>
          </a:p>
          <a:p>
            <a:pPr marL="0" marR="0" lvl="0" indent="450850" algn="just" rtl="0">
              <a:spcBef>
                <a:spcPts val="0"/>
              </a:spcBef>
              <a:spcAft>
                <a:spcPts val="0"/>
              </a:spcAft>
              <a:buNone/>
            </a:pPr>
            <a:r>
              <a:rPr lang="uk-UA" sz="2200">
                <a:solidFill>
                  <a:schemeClr val="dk1"/>
                </a:solidFill>
                <a:latin typeface="Times New Roman"/>
                <a:ea typeface="Times New Roman"/>
                <a:cs typeface="Times New Roman"/>
                <a:sym typeface="Times New Roman"/>
              </a:rPr>
              <a:t>5. Екологічні наслідки військової активності часів «холодної» війни, роззброєння та ліквідації надлишкової військової техніки та озброєння, в тому числі зброї масового ураження, ризики і наслідки численних локальних військових конфліктів, тероризму, а також процеси неомілітарізації, які реально протистоять рішенням національних, загальноєвропейських та глобальних екологічних проблем.</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uk-UA" sz="3600" b="1" i="0" u="none" strike="noStrike" cap="none" dirty="0" smtClean="0">
                <a:solidFill>
                  <a:srgbClr val="262626"/>
                </a:solidFill>
                <a:latin typeface="Century Gothic"/>
                <a:ea typeface="Century Gothic"/>
                <a:cs typeface="Century Gothic"/>
                <a:sym typeface="Century Gothic"/>
              </a:rPr>
              <a:t>Екологічні </a:t>
            </a:r>
            <a:r>
              <a:rPr lang="uk-UA" sz="3600" b="1" i="0" u="none" strike="noStrike" cap="none" dirty="0">
                <a:solidFill>
                  <a:srgbClr val="262626"/>
                </a:solidFill>
                <a:latin typeface="Century Gothic"/>
                <a:ea typeface="Century Gothic"/>
                <a:cs typeface="Century Gothic"/>
                <a:sym typeface="Century Gothic"/>
              </a:rPr>
              <a:t>проблеми розвитку сучасної цивілізації</a:t>
            </a:r>
            <a:endParaRPr sz="3600" b="0" i="0" u="none" strike="noStrike" cap="none" dirty="0">
              <a:solidFill>
                <a:srgbClr val="262626"/>
              </a:solidFill>
              <a:latin typeface="Century Gothic"/>
              <a:ea typeface="Century Gothic"/>
              <a:cs typeface="Century Gothic"/>
              <a:sym typeface="Century Gothic"/>
            </a:endParaRPr>
          </a:p>
        </p:txBody>
      </p:sp>
      <p:sp>
        <p:nvSpPr>
          <p:cNvPr id="182" name="Google Shape;182;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b="0" i="0" u="none" strike="noStrike" cap="none">
                <a:solidFill>
                  <a:srgbClr val="FEFFFF"/>
                </a:solidFill>
                <a:latin typeface="Century Gothic"/>
                <a:ea typeface="Century Gothic"/>
                <a:cs typeface="Century Gothic"/>
                <a:sym typeface="Century Gothic"/>
              </a:rPr>
              <a:t>2</a:t>
            </a:fld>
            <a:endParaRPr sz="2000" b="0" i="0" u="none" strike="noStrike" cap="none">
              <a:solidFill>
                <a:srgbClr val="FEFFFF"/>
              </a:solidFill>
              <a:latin typeface="Century Gothic"/>
              <a:ea typeface="Century Gothic"/>
              <a:cs typeface="Century Gothic"/>
              <a:sym typeface="Century Gothic"/>
            </a:endParaRPr>
          </a:p>
        </p:txBody>
      </p:sp>
      <p:sp>
        <p:nvSpPr>
          <p:cNvPr id="183" name="Google Shape;183;p20"/>
          <p:cNvSpPr/>
          <p:nvPr/>
        </p:nvSpPr>
        <p:spPr>
          <a:xfrm>
            <a:off x="2099256" y="1719619"/>
            <a:ext cx="9228386" cy="5138382"/>
          </a:xfrm>
          <a:prstGeom prst="cloud">
            <a:avLst/>
          </a:prstGeom>
          <a:solidFill>
            <a:srgbClr val="A4F0D8"/>
          </a:solidFill>
          <a:ln w="9525" cap="rnd" cmpd="sng">
            <a:solidFill>
              <a:srgbClr val="DC80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800" b="1" i="0" u="none" strike="noStrike" cap="none">
                <a:solidFill>
                  <a:schemeClr val="dk1"/>
                </a:solidFill>
                <a:latin typeface="Times New Roman"/>
                <a:ea typeface="Times New Roman"/>
                <a:cs typeface="Times New Roman"/>
                <a:sym typeface="Times New Roman"/>
              </a:rPr>
              <a:t>Надзвичайна екологічна ситуація</a:t>
            </a:r>
            <a:r>
              <a:rPr lang="uk-UA" sz="2800" b="0" i="0" u="none" strike="noStrike" cap="none">
                <a:solidFill>
                  <a:schemeClr val="dk1"/>
                </a:solidFill>
                <a:latin typeface="Times New Roman"/>
                <a:ea typeface="Times New Roman"/>
                <a:cs typeface="Times New Roman"/>
                <a:sym typeface="Times New Roman"/>
              </a:rPr>
              <a:t> – це надзвичайна ситуація, при якій на окремій місцевості сталися негативні зміни в навколишньому природному середовищі, що потребують застосування надзвичайних заходів з боку держави.</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2569762" y="202382"/>
            <a:ext cx="8911687" cy="7679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uk-UA" sz="3600" b="1" i="0" u="none" strike="noStrike" cap="none">
                <a:solidFill>
                  <a:srgbClr val="262626"/>
                </a:solidFill>
                <a:latin typeface="Century Gothic"/>
                <a:ea typeface="Century Gothic"/>
                <a:cs typeface="Century Gothic"/>
                <a:sym typeface="Century Gothic"/>
              </a:rPr>
              <a:t>4. Управління екологічною безпекою.</a:t>
            </a:r>
            <a:endParaRPr sz="3600" b="0" i="0" u="none" strike="noStrike" cap="none">
              <a:solidFill>
                <a:srgbClr val="262626"/>
              </a:solidFill>
              <a:latin typeface="Century Gothic"/>
              <a:ea typeface="Century Gothic"/>
              <a:cs typeface="Century Gothic"/>
              <a:sym typeface="Century Gothic"/>
            </a:endParaRPr>
          </a:p>
        </p:txBody>
      </p:sp>
      <p:sp>
        <p:nvSpPr>
          <p:cNvPr id="434" name="Google Shape;434;p3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20</a:t>
            </a:fld>
            <a:endParaRPr sz="2000">
              <a:solidFill>
                <a:srgbClr val="FEFFFF"/>
              </a:solidFill>
              <a:latin typeface="Century Gothic"/>
              <a:ea typeface="Century Gothic"/>
              <a:cs typeface="Century Gothic"/>
              <a:sym typeface="Century Gothic"/>
            </a:endParaRPr>
          </a:p>
        </p:txBody>
      </p:sp>
      <p:sp>
        <p:nvSpPr>
          <p:cNvPr id="435" name="Google Shape;435;p38"/>
          <p:cNvSpPr/>
          <p:nvPr/>
        </p:nvSpPr>
        <p:spPr>
          <a:xfrm>
            <a:off x="1579552" y="814131"/>
            <a:ext cx="988955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2400">
                <a:solidFill>
                  <a:schemeClr val="dk1"/>
                </a:solidFill>
                <a:latin typeface="Times New Roman"/>
                <a:ea typeface="Times New Roman"/>
                <a:cs typeface="Times New Roman"/>
                <a:sym typeface="Times New Roman"/>
              </a:rPr>
              <a:t>Управління екологічною безпекою може відбуватися на: </a:t>
            </a:r>
            <a:r>
              <a:rPr lang="uk-UA" sz="2400" b="1">
                <a:solidFill>
                  <a:schemeClr val="dk1"/>
                </a:solidFill>
                <a:latin typeface="Times New Roman"/>
                <a:ea typeface="Times New Roman"/>
                <a:cs typeface="Times New Roman"/>
                <a:sym typeface="Times New Roman"/>
              </a:rPr>
              <a:t>глобальному, регіональному і локальному рівнях</a:t>
            </a:r>
            <a:r>
              <a:rPr lang="uk-UA"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
        <p:nvSpPr>
          <p:cNvPr id="436" name="Google Shape;436;p38"/>
          <p:cNvSpPr/>
          <p:nvPr/>
        </p:nvSpPr>
        <p:spPr>
          <a:xfrm>
            <a:off x="1311579" y="1764656"/>
            <a:ext cx="10684803" cy="4893647"/>
          </a:xfrm>
          <a:prstGeom prst="rect">
            <a:avLst/>
          </a:prstGeom>
          <a:solidFill>
            <a:srgbClr val="D7D3B5"/>
          </a:solidFill>
          <a:ln w="9525" cap="rnd" cmpd="sng">
            <a:solidFill>
              <a:srgbClr val="B2AB6D"/>
            </a:solidFill>
            <a:prstDash val="solid"/>
            <a:round/>
            <a:headEnd type="none" w="sm" len="sm"/>
            <a:tailEnd type="none" w="sm" len="sm"/>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400" b="1">
                <a:solidFill>
                  <a:schemeClr val="dk2"/>
                </a:solidFill>
                <a:latin typeface="Times New Roman"/>
                <a:ea typeface="Times New Roman"/>
                <a:cs typeface="Times New Roman"/>
                <a:sym typeface="Times New Roman"/>
              </a:rPr>
              <a:t>Глобальний рівень</a:t>
            </a:r>
            <a:r>
              <a:rPr lang="uk-UA" sz="2400">
                <a:solidFill>
                  <a:schemeClr val="dk2"/>
                </a:solidFill>
                <a:latin typeface="Times New Roman"/>
                <a:ea typeface="Times New Roman"/>
                <a:cs typeface="Times New Roman"/>
                <a:sym typeface="Times New Roman"/>
              </a:rPr>
              <a:t> </a:t>
            </a:r>
            <a:r>
              <a:rPr lang="uk-UA" sz="2400">
                <a:solidFill>
                  <a:schemeClr val="dk1"/>
                </a:solidFill>
                <a:latin typeface="Times New Roman"/>
                <a:ea typeface="Times New Roman"/>
                <a:cs typeface="Times New Roman"/>
                <a:sym typeface="Times New Roman"/>
              </a:rPr>
              <a:t>управління екологічною безпекою передбачає прогнозування і відстеження процесів в стані біосфери в цілому і складових її сфер. Суть глобального контролю та управління – у збереженні та відновленні природного механізму відтворення навколишнього середовища біосферою, який направляється сукупністю живих організмів, які входять до складу біосфери.</a:t>
            </a:r>
            <a:endParaRPr/>
          </a:p>
          <a:p>
            <a:pPr marL="0" marR="0" lvl="0" indent="449580" algn="just" rtl="0">
              <a:spcBef>
                <a:spcPts val="0"/>
              </a:spcBef>
              <a:spcAft>
                <a:spcPts val="0"/>
              </a:spcAft>
              <a:buNone/>
            </a:pPr>
            <a:r>
              <a:rPr lang="uk-UA" sz="2400">
                <a:solidFill>
                  <a:schemeClr val="dk1"/>
                </a:solidFill>
                <a:latin typeface="Times New Roman"/>
                <a:ea typeface="Times New Roman"/>
                <a:cs typeface="Times New Roman"/>
                <a:sym typeface="Times New Roman"/>
              </a:rPr>
              <a:t>Управління глобальною екологічною безпекою є прерогативою міждержавних відносин на рівні ООН, ЮНЕСКО, Програми ООН з навколишнього середовища (ЮНЕП) та інших міжнародних організацій. Методи управління на цьому рівні включають прийняття міжнародних актів із захисту навколишнього середовища в масштабах біосфери, реалізацію міждержавних екологічних програм, створення міжурядових сил з ліквідації екологічних катастроф, що мають природний або антропогенний характер.</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21</a:t>
            </a:fld>
            <a:endParaRPr sz="2000">
              <a:solidFill>
                <a:srgbClr val="FEFFFF"/>
              </a:solidFill>
              <a:latin typeface="Century Gothic"/>
              <a:ea typeface="Century Gothic"/>
              <a:cs typeface="Century Gothic"/>
              <a:sym typeface="Century Gothic"/>
            </a:endParaRPr>
          </a:p>
        </p:txBody>
      </p:sp>
      <p:sp>
        <p:nvSpPr>
          <p:cNvPr id="442" name="Google Shape;442;p39"/>
          <p:cNvSpPr/>
          <p:nvPr/>
        </p:nvSpPr>
        <p:spPr>
          <a:xfrm>
            <a:off x="1433014" y="289342"/>
            <a:ext cx="10440538" cy="6247864"/>
          </a:xfrm>
          <a:prstGeom prst="rect">
            <a:avLst/>
          </a:prstGeom>
          <a:solidFill>
            <a:schemeClr val="lt1"/>
          </a:solidFill>
          <a:ln w="15875" cap="rnd"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449580" algn="just" rtl="0">
              <a:spcBef>
                <a:spcPts val="0"/>
              </a:spcBef>
              <a:spcAft>
                <a:spcPts val="0"/>
              </a:spcAft>
              <a:buNone/>
            </a:pPr>
            <a:r>
              <a:rPr lang="uk-UA" sz="2700" b="1">
                <a:solidFill>
                  <a:schemeClr val="dk2"/>
                </a:solidFill>
                <a:latin typeface="Times New Roman"/>
                <a:ea typeface="Times New Roman"/>
                <a:cs typeface="Times New Roman"/>
                <a:sym typeface="Times New Roman"/>
              </a:rPr>
              <a:t>Регіональний рівень</a:t>
            </a:r>
            <a:r>
              <a:rPr lang="uk-UA" sz="2700" i="1">
                <a:solidFill>
                  <a:schemeClr val="dk2"/>
                </a:solidFill>
                <a:latin typeface="Times New Roman"/>
                <a:ea typeface="Times New Roman"/>
                <a:cs typeface="Times New Roman"/>
                <a:sym typeface="Times New Roman"/>
              </a:rPr>
              <a:t> </a:t>
            </a:r>
            <a:r>
              <a:rPr lang="uk-UA" sz="2700">
                <a:solidFill>
                  <a:schemeClr val="dk1"/>
                </a:solidFill>
                <a:latin typeface="Times New Roman"/>
                <a:ea typeface="Times New Roman"/>
                <a:cs typeface="Times New Roman"/>
                <a:sym typeface="Times New Roman"/>
              </a:rPr>
              <a:t>включає великі географічні або економічні зони, а іноді території декількох держав. Контроль і керування здійснюються на рівні уряду держави і на рівні міждержавних зв’язків (об’єднана Європа, СНД, Африканський союз та ін.). На цьому рівні система управління екологічною безпекою включає:</a:t>
            </a:r>
            <a:endParaRPr sz="270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2700"/>
              <a:buFont typeface="Times New Roman"/>
              <a:buChar char="-"/>
            </a:pPr>
            <a:r>
              <a:rPr lang="uk-UA" sz="2700">
                <a:solidFill>
                  <a:schemeClr val="dk1"/>
                </a:solidFill>
                <a:latin typeface="Times New Roman"/>
                <a:ea typeface="Times New Roman"/>
                <a:cs typeface="Times New Roman"/>
                <a:sym typeface="Times New Roman"/>
              </a:rPr>
              <a:t>екологізацію економіки;</a:t>
            </a:r>
            <a:endParaRPr sz="270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2700"/>
              <a:buFont typeface="Times New Roman"/>
              <a:buChar char="-"/>
            </a:pPr>
            <a:r>
              <a:rPr lang="uk-UA" sz="2700">
                <a:solidFill>
                  <a:schemeClr val="dk1"/>
                </a:solidFill>
                <a:latin typeface="Times New Roman"/>
                <a:ea typeface="Times New Roman"/>
                <a:cs typeface="Times New Roman"/>
                <a:sym typeface="Times New Roman"/>
              </a:rPr>
              <a:t>нові екологічно безпечні технології;</a:t>
            </a:r>
            <a:endParaRPr sz="270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2700"/>
              <a:buFont typeface="Times New Roman"/>
              <a:buChar char="-"/>
            </a:pPr>
            <a:r>
              <a:rPr lang="uk-UA" sz="2700">
                <a:solidFill>
                  <a:schemeClr val="dk1"/>
                </a:solidFill>
                <a:latin typeface="Times New Roman"/>
                <a:ea typeface="Times New Roman"/>
                <a:cs typeface="Times New Roman"/>
                <a:sym typeface="Times New Roman"/>
              </a:rPr>
              <a:t>підтримання темпів економічного розвитку, не перешкоджають відновленню якості навколишнього середовища і сприяють раціональному використанню природних ресурсів.</a:t>
            </a:r>
            <a:endParaRPr/>
          </a:p>
          <a:p>
            <a:pPr marL="0" marR="0" lvl="0" indent="0" algn="just"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450850" algn="just" rtl="0">
              <a:spcBef>
                <a:spcPts val="0"/>
              </a:spcBef>
              <a:spcAft>
                <a:spcPts val="0"/>
              </a:spcAft>
              <a:buNone/>
            </a:pPr>
            <a:r>
              <a:rPr lang="uk-UA" sz="2800" b="1">
                <a:solidFill>
                  <a:schemeClr val="dk2"/>
                </a:solidFill>
                <a:latin typeface="Times New Roman"/>
                <a:ea typeface="Times New Roman"/>
                <a:cs typeface="Times New Roman"/>
                <a:sym typeface="Times New Roman"/>
              </a:rPr>
              <a:t>Локальний рівень</a:t>
            </a:r>
            <a:r>
              <a:rPr lang="uk-UA" sz="2800">
                <a:solidFill>
                  <a:schemeClr val="dk2"/>
                </a:solidFill>
                <a:latin typeface="Times New Roman"/>
                <a:ea typeface="Times New Roman"/>
                <a:cs typeface="Times New Roman"/>
                <a:sym typeface="Times New Roman"/>
              </a:rPr>
              <a:t> </a:t>
            </a:r>
            <a:r>
              <a:rPr lang="uk-UA" sz="2800">
                <a:solidFill>
                  <a:schemeClr val="dk1"/>
                </a:solidFill>
                <a:latin typeface="Times New Roman"/>
                <a:ea typeface="Times New Roman"/>
                <a:cs typeface="Times New Roman"/>
                <a:sym typeface="Times New Roman"/>
              </a:rPr>
              <a:t>включає міста, райони, підприємства металургії, хімічної, нафтопереробної, гірничодобувної промисловості та оборонного комплексу, а також контроль за викидами, стоками і т. ін.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0"/>
          <p:cNvSpPr txBox="1">
            <a:spLocks noGrp="1"/>
          </p:cNvSpPr>
          <p:nvPr>
            <p:ph type="title"/>
          </p:nvPr>
        </p:nvSpPr>
        <p:spPr>
          <a:xfrm>
            <a:off x="2360912" y="147337"/>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240"/>
              <a:buFont typeface="Century Gothic"/>
              <a:buNone/>
            </a:pPr>
            <a:r>
              <a:rPr lang="uk-UA" sz="3240" b="1" i="0" u="none" strike="noStrike" cap="none">
                <a:solidFill>
                  <a:schemeClr val="dk2"/>
                </a:solidFill>
                <a:latin typeface="Century Gothic"/>
                <a:ea typeface="Century Gothic"/>
                <a:cs typeface="Century Gothic"/>
                <a:sym typeface="Century Gothic"/>
              </a:rPr>
              <a:t>Управління екологічною безпекою здійснюється за такими напрямками:</a:t>
            </a:r>
            <a:endParaRPr sz="3240" b="0" i="0" u="none" strike="noStrike" cap="none">
              <a:solidFill>
                <a:schemeClr val="dk2"/>
              </a:solidFill>
              <a:latin typeface="Century Gothic"/>
              <a:ea typeface="Century Gothic"/>
              <a:cs typeface="Century Gothic"/>
              <a:sym typeface="Century Gothic"/>
            </a:endParaRPr>
          </a:p>
        </p:txBody>
      </p:sp>
      <p:sp>
        <p:nvSpPr>
          <p:cNvPr id="448" name="Google Shape;448;p4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22</a:t>
            </a:fld>
            <a:endParaRPr sz="2000">
              <a:solidFill>
                <a:srgbClr val="FEFFFF"/>
              </a:solidFill>
              <a:latin typeface="Century Gothic"/>
              <a:ea typeface="Century Gothic"/>
              <a:cs typeface="Century Gothic"/>
              <a:sym typeface="Century Gothic"/>
            </a:endParaRPr>
          </a:p>
        </p:txBody>
      </p:sp>
      <p:grpSp>
        <p:nvGrpSpPr>
          <p:cNvPr id="449" name="Google Shape;449;p40"/>
          <p:cNvGrpSpPr/>
          <p:nvPr/>
        </p:nvGrpSpPr>
        <p:grpSpPr>
          <a:xfrm>
            <a:off x="680872" y="1185038"/>
            <a:ext cx="11219976" cy="5198985"/>
            <a:chOff x="0" y="23271"/>
            <a:chExt cx="11219976" cy="5198985"/>
          </a:xfrm>
        </p:grpSpPr>
        <p:sp>
          <p:nvSpPr>
            <p:cNvPr id="450" name="Google Shape;450;p40"/>
            <p:cNvSpPr/>
            <p:nvPr/>
          </p:nvSpPr>
          <p:spPr>
            <a:xfrm>
              <a:off x="0" y="23271"/>
              <a:ext cx="11219976" cy="772200"/>
            </a:xfrm>
            <a:prstGeom prst="roundRect">
              <a:avLst>
                <a:gd name="adj" fmla="val 16667"/>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Google Shape;451;p40"/>
            <p:cNvSpPr txBox="1"/>
            <p:nvPr/>
          </p:nvSpPr>
          <p:spPr>
            <a:xfrm>
              <a:off x="37696" y="60967"/>
              <a:ext cx="11144584" cy="696808"/>
            </a:xfrm>
            <a:prstGeom prst="rect">
              <a:avLst/>
            </a:prstGeom>
            <a:noFill/>
            <a:ln>
              <a:noFill/>
            </a:ln>
          </p:spPr>
          <p:txBody>
            <a:bodyPr spcFirstLastPara="1" wrap="square" lIns="125725" tIns="125725" rIns="125725" bIns="125725" anchor="ctr" anchorCtr="0">
              <a:noAutofit/>
            </a:bodyPr>
            <a:lstStyle/>
            <a:p>
              <a:pPr marL="0" marR="0" lvl="0" indent="0" algn="just" rtl="0">
                <a:lnSpc>
                  <a:spcPct val="90000"/>
                </a:lnSpc>
                <a:spcBef>
                  <a:spcPts val="0"/>
                </a:spcBef>
                <a:spcAft>
                  <a:spcPts val="0"/>
                </a:spcAft>
                <a:buNone/>
              </a:pPr>
              <a:r>
                <a:rPr lang="uk-UA" sz="3300">
                  <a:solidFill>
                    <a:schemeClr val="lt1"/>
                  </a:solidFill>
                  <a:latin typeface="Times New Roman"/>
                  <a:ea typeface="Times New Roman"/>
                  <a:cs typeface="Times New Roman"/>
                  <a:sym typeface="Times New Roman"/>
                </a:rPr>
                <a:t>1. Оперативне управління екологічними ситуаціями. </a:t>
              </a:r>
              <a:endParaRPr sz="3300">
                <a:solidFill>
                  <a:schemeClr val="lt1"/>
                </a:solidFill>
                <a:latin typeface="Times New Roman"/>
                <a:ea typeface="Times New Roman"/>
                <a:cs typeface="Times New Roman"/>
                <a:sym typeface="Times New Roman"/>
              </a:endParaRPr>
            </a:p>
          </p:txBody>
        </p:sp>
        <p:sp>
          <p:nvSpPr>
            <p:cNvPr id="452" name="Google Shape;452;p40"/>
            <p:cNvSpPr/>
            <p:nvPr/>
          </p:nvSpPr>
          <p:spPr>
            <a:xfrm>
              <a:off x="0" y="795471"/>
              <a:ext cx="11219976" cy="112711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Google Shape;453;p40"/>
            <p:cNvSpPr txBox="1"/>
            <p:nvPr/>
          </p:nvSpPr>
          <p:spPr>
            <a:xfrm>
              <a:off x="0" y="795471"/>
              <a:ext cx="11219976" cy="1127115"/>
            </a:xfrm>
            <a:prstGeom prst="rect">
              <a:avLst/>
            </a:prstGeom>
            <a:noFill/>
            <a:ln>
              <a:noFill/>
            </a:ln>
          </p:spPr>
          <p:txBody>
            <a:bodyPr spcFirstLastPara="1" wrap="square" lIns="356225" tIns="41900" rIns="234675" bIns="41900" anchor="t" anchorCtr="0">
              <a:noAutofit/>
            </a:bodyPr>
            <a:lstStyle/>
            <a:p>
              <a:pPr marL="228600" marR="0" lvl="1" indent="-228600" algn="just" rtl="0">
                <a:lnSpc>
                  <a:spcPct val="90000"/>
                </a:lnSpc>
                <a:spcBef>
                  <a:spcPts val="0"/>
                </a:spcBef>
                <a:spcAft>
                  <a:spcPts val="0"/>
                </a:spcAft>
                <a:buClr>
                  <a:schemeClr val="dk1"/>
                </a:buClr>
                <a:buSzPts val="2600"/>
                <a:buFont typeface="Times New Roman"/>
                <a:buChar char="•"/>
              </a:pPr>
              <a:r>
                <a:rPr lang="uk-UA" sz="2600" b="0" i="0" u="none" strike="noStrike" cap="none">
                  <a:solidFill>
                    <a:schemeClr val="dk1"/>
                  </a:solidFill>
                  <a:latin typeface="Times New Roman"/>
                  <a:ea typeface="Times New Roman"/>
                  <a:cs typeface="Times New Roman"/>
                  <a:sym typeface="Times New Roman"/>
                </a:rPr>
                <a:t>Застосовується у випадках раптового виникнення несприятливої ​​екологічної ситуації, або в умовах, коли така ситуація може наступити найближчим часом і немає можливості її відобразити. </a:t>
              </a:r>
              <a:endParaRPr sz="2600" b="0" i="0" u="none" strike="noStrike" cap="none">
                <a:solidFill>
                  <a:schemeClr val="dk1"/>
                </a:solidFill>
                <a:latin typeface="Times New Roman"/>
                <a:ea typeface="Times New Roman"/>
                <a:cs typeface="Times New Roman"/>
                <a:sym typeface="Times New Roman"/>
              </a:endParaRPr>
            </a:p>
          </p:txBody>
        </p:sp>
        <p:sp>
          <p:nvSpPr>
            <p:cNvPr id="454" name="Google Shape;454;p40"/>
            <p:cNvSpPr/>
            <p:nvPr/>
          </p:nvSpPr>
          <p:spPr>
            <a:xfrm>
              <a:off x="0" y="1922586"/>
              <a:ext cx="11219976" cy="772200"/>
            </a:xfrm>
            <a:prstGeom prst="roundRect">
              <a:avLst>
                <a:gd name="adj" fmla="val 16667"/>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Google Shape;455;p40"/>
            <p:cNvSpPr txBox="1"/>
            <p:nvPr/>
          </p:nvSpPr>
          <p:spPr>
            <a:xfrm>
              <a:off x="37696" y="1960282"/>
              <a:ext cx="11144584" cy="696808"/>
            </a:xfrm>
            <a:prstGeom prst="rect">
              <a:avLst/>
            </a:prstGeom>
            <a:noFill/>
            <a:ln>
              <a:noFill/>
            </a:ln>
          </p:spPr>
          <p:txBody>
            <a:bodyPr spcFirstLastPara="1" wrap="square" lIns="125725" tIns="125725" rIns="125725" bIns="125725" anchor="ctr" anchorCtr="0">
              <a:noAutofit/>
            </a:bodyPr>
            <a:lstStyle/>
            <a:p>
              <a:pPr marL="0" marR="0" lvl="0" indent="0" algn="just" rtl="0">
                <a:lnSpc>
                  <a:spcPct val="90000"/>
                </a:lnSpc>
                <a:spcBef>
                  <a:spcPts val="0"/>
                </a:spcBef>
                <a:spcAft>
                  <a:spcPts val="0"/>
                </a:spcAft>
                <a:buNone/>
              </a:pPr>
              <a:r>
                <a:rPr lang="uk-UA" sz="3300">
                  <a:solidFill>
                    <a:schemeClr val="lt1"/>
                  </a:solidFill>
                  <a:latin typeface="Times New Roman"/>
                  <a:ea typeface="Times New Roman"/>
                  <a:cs typeface="Times New Roman"/>
                  <a:sym typeface="Times New Roman"/>
                </a:rPr>
                <a:t>2. Стратегічне (довгострокове) управління</a:t>
              </a:r>
              <a:r>
                <a:rPr lang="uk-UA" sz="3300" i="1">
                  <a:solidFill>
                    <a:schemeClr val="lt1"/>
                  </a:solidFill>
                  <a:latin typeface="Times New Roman"/>
                  <a:ea typeface="Times New Roman"/>
                  <a:cs typeface="Times New Roman"/>
                  <a:sym typeface="Times New Roman"/>
                </a:rPr>
                <a:t>.</a:t>
              </a:r>
              <a:endParaRPr sz="3300">
                <a:solidFill>
                  <a:schemeClr val="lt1"/>
                </a:solidFill>
                <a:latin typeface="Times New Roman"/>
                <a:ea typeface="Times New Roman"/>
                <a:cs typeface="Times New Roman"/>
                <a:sym typeface="Times New Roman"/>
              </a:endParaRPr>
            </a:p>
          </p:txBody>
        </p:sp>
        <p:sp>
          <p:nvSpPr>
            <p:cNvPr id="456" name="Google Shape;456;p40"/>
            <p:cNvSpPr/>
            <p:nvPr/>
          </p:nvSpPr>
          <p:spPr>
            <a:xfrm>
              <a:off x="0" y="2694786"/>
              <a:ext cx="11219976" cy="252747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Google Shape;457;p40"/>
            <p:cNvSpPr txBox="1"/>
            <p:nvPr/>
          </p:nvSpPr>
          <p:spPr>
            <a:xfrm>
              <a:off x="0" y="2694786"/>
              <a:ext cx="11219976" cy="2527470"/>
            </a:xfrm>
            <a:prstGeom prst="rect">
              <a:avLst/>
            </a:prstGeom>
            <a:noFill/>
            <a:ln>
              <a:noFill/>
            </a:ln>
          </p:spPr>
          <p:txBody>
            <a:bodyPr spcFirstLastPara="1" wrap="square" lIns="356225" tIns="41900" rIns="234675" bIns="41900" anchor="t" anchorCtr="0">
              <a:noAutofit/>
            </a:bodyPr>
            <a:lstStyle/>
            <a:p>
              <a:pPr marL="228600" marR="0" lvl="1" indent="-228600" algn="just" rtl="0">
                <a:lnSpc>
                  <a:spcPct val="90000"/>
                </a:lnSpc>
                <a:spcBef>
                  <a:spcPts val="0"/>
                </a:spcBef>
                <a:spcAft>
                  <a:spcPts val="0"/>
                </a:spcAft>
                <a:buClr>
                  <a:schemeClr val="dk1"/>
                </a:buClr>
                <a:buSzPts val="2600"/>
                <a:buFont typeface="Times New Roman"/>
                <a:buChar char="•"/>
              </a:pPr>
              <a:r>
                <a:rPr lang="uk-UA" sz="2600" b="0" i="0" u="none" strike="noStrike" cap="none">
                  <a:solidFill>
                    <a:schemeClr val="dk1"/>
                  </a:solidFill>
                  <a:latin typeface="Times New Roman"/>
                  <a:ea typeface="Times New Roman"/>
                  <a:cs typeface="Times New Roman"/>
                  <a:sym typeface="Times New Roman"/>
                </a:rPr>
                <a:t>Цілі такого управління досягаються шляхом планування та впровадження оптимальної системи господарювання, раціонального використання природних ресурсів, збалансованого розвитку галузей промисловості, сільського господарства, транспорту, соціальної інфраструктури, впровадження екологічної освіти і виховання, проведення постійного моніторингу за станом природних і природно-технічних систем.</a:t>
              </a:r>
              <a:endParaRPr sz="26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23</a:t>
            </a:fld>
            <a:endParaRPr sz="2000">
              <a:solidFill>
                <a:srgbClr val="FEFFFF"/>
              </a:solidFill>
              <a:latin typeface="Century Gothic"/>
              <a:ea typeface="Century Gothic"/>
              <a:cs typeface="Century Gothic"/>
              <a:sym typeface="Century Gothic"/>
            </a:endParaRPr>
          </a:p>
        </p:txBody>
      </p:sp>
      <p:sp>
        <p:nvSpPr>
          <p:cNvPr id="463" name="Google Shape;463;p41"/>
          <p:cNvSpPr/>
          <p:nvPr/>
        </p:nvSpPr>
        <p:spPr>
          <a:xfrm>
            <a:off x="1956179" y="141451"/>
            <a:ext cx="9862782" cy="9541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2800">
                <a:solidFill>
                  <a:schemeClr val="dk1"/>
                </a:solidFill>
                <a:latin typeface="Times New Roman"/>
                <a:ea typeface="Times New Roman"/>
                <a:cs typeface="Times New Roman"/>
                <a:sym typeface="Times New Roman"/>
              </a:rPr>
              <a:t>Дії з регулювання екологічної безпеки можуть бути </a:t>
            </a:r>
            <a:r>
              <a:rPr lang="uk-UA" sz="2800" b="1">
                <a:solidFill>
                  <a:schemeClr val="dk1"/>
                </a:solidFill>
                <a:latin typeface="Times New Roman"/>
                <a:ea typeface="Times New Roman"/>
                <a:cs typeface="Times New Roman"/>
                <a:sym typeface="Times New Roman"/>
              </a:rPr>
              <a:t>активними</a:t>
            </a:r>
            <a:r>
              <a:rPr lang="uk-UA" sz="2800" b="1" i="1">
                <a:solidFill>
                  <a:schemeClr val="dk1"/>
                </a:solidFill>
                <a:latin typeface="Times New Roman"/>
                <a:ea typeface="Times New Roman"/>
                <a:cs typeface="Times New Roman"/>
                <a:sym typeface="Times New Roman"/>
              </a:rPr>
              <a:t>,</a:t>
            </a:r>
            <a:r>
              <a:rPr lang="uk-UA" sz="2800" i="1">
                <a:solidFill>
                  <a:schemeClr val="dk1"/>
                </a:solidFill>
                <a:latin typeface="Times New Roman"/>
                <a:ea typeface="Times New Roman"/>
                <a:cs typeface="Times New Roman"/>
                <a:sym typeface="Times New Roman"/>
              </a:rPr>
              <a:t> </a:t>
            </a:r>
            <a:r>
              <a:rPr lang="uk-UA" sz="2800" b="1">
                <a:solidFill>
                  <a:schemeClr val="dk1"/>
                </a:solidFill>
                <a:latin typeface="Times New Roman"/>
                <a:ea typeface="Times New Roman"/>
                <a:cs typeface="Times New Roman"/>
                <a:sym typeface="Times New Roman"/>
              </a:rPr>
              <a:t>нормативними та адаптивними.</a:t>
            </a:r>
            <a:r>
              <a:rPr lang="uk-UA" sz="2800">
                <a:solidFill>
                  <a:schemeClr val="dk1"/>
                </a:solidFill>
                <a:latin typeface="Times New Roman"/>
                <a:ea typeface="Times New Roman"/>
                <a:cs typeface="Times New Roman"/>
                <a:sym typeface="Times New Roman"/>
              </a:rPr>
              <a:t> </a:t>
            </a:r>
            <a:endParaRPr sz="2800">
              <a:solidFill>
                <a:schemeClr val="dk1"/>
              </a:solidFill>
              <a:latin typeface="Century Gothic"/>
              <a:ea typeface="Century Gothic"/>
              <a:cs typeface="Century Gothic"/>
              <a:sym typeface="Century Gothic"/>
            </a:endParaRPr>
          </a:p>
        </p:txBody>
      </p:sp>
      <p:grpSp>
        <p:nvGrpSpPr>
          <p:cNvPr id="464" name="Google Shape;464;p41"/>
          <p:cNvGrpSpPr/>
          <p:nvPr/>
        </p:nvGrpSpPr>
        <p:grpSpPr>
          <a:xfrm>
            <a:off x="0" y="1436173"/>
            <a:ext cx="11602112" cy="5421827"/>
            <a:chOff x="0" y="0"/>
            <a:chExt cx="11602112" cy="5421827"/>
          </a:xfrm>
        </p:grpSpPr>
        <p:sp>
          <p:nvSpPr>
            <p:cNvPr id="465" name="Google Shape;465;p41"/>
            <p:cNvSpPr/>
            <p:nvPr/>
          </p:nvSpPr>
          <p:spPr>
            <a:xfrm>
              <a:off x="0" y="0"/>
              <a:ext cx="5421827" cy="5421827"/>
            </a:xfrm>
            <a:prstGeom prst="pie">
              <a:avLst>
                <a:gd name="adj1" fmla="val 5400000"/>
                <a:gd name="adj2" fmla="val 16200000"/>
              </a:avLst>
            </a:prstGeom>
            <a:gradFill>
              <a:gsLst>
                <a:gs pos="0">
                  <a:srgbClr val="B3723E"/>
                </a:gs>
                <a:gs pos="100000">
                  <a:srgbClr val="9C5B08"/>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Google Shape;466;p41"/>
            <p:cNvSpPr/>
            <p:nvPr/>
          </p:nvSpPr>
          <p:spPr>
            <a:xfrm>
              <a:off x="2710913" y="0"/>
              <a:ext cx="8891199" cy="5421827"/>
            </a:xfrm>
            <a:prstGeom prst="rect">
              <a:avLst/>
            </a:prstGeom>
            <a:solidFill>
              <a:schemeClr val="lt1">
                <a:alpha val="89803"/>
              </a:schemeClr>
            </a:solidFill>
            <a:ln w="9525" cap="rnd" cmpd="sng">
              <a:solidFill>
                <a:srgbClr val="A8620A"/>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Google Shape;467;p41"/>
            <p:cNvSpPr txBox="1"/>
            <p:nvPr/>
          </p:nvSpPr>
          <p:spPr>
            <a:xfrm>
              <a:off x="2710913" y="0"/>
              <a:ext cx="8891199" cy="1626551"/>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None/>
              </a:pPr>
              <a:r>
                <a:rPr lang="uk-UA" sz="2000" b="1">
                  <a:solidFill>
                    <a:schemeClr val="dk1"/>
                  </a:solidFill>
                  <a:latin typeface="Times New Roman"/>
                  <a:ea typeface="Times New Roman"/>
                  <a:cs typeface="Times New Roman"/>
                  <a:sym typeface="Times New Roman"/>
                </a:rPr>
                <a:t>Активні дії</a:t>
              </a:r>
              <a:r>
                <a:rPr lang="uk-UA" sz="2000">
                  <a:solidFill>
                    <a:schemeClr val="dk1"/>
                  </a:solidFill>
                  <a:latin typeface="Times New Roman"/>
                  <a:ea typeface="Times New Roman"/>
                  <a:cs typeface="Times New Roman"/>
                  <a:sym typeface="Times New Roman"/>
                </a:rPr>
                <a:t> – це такі, які спрямовані на зміну режиму функціонування природних, природно-технічних або технічних систем з метою досягнення вихідного стану навколишнього середовища. Активні дії можуть бути оперативного або довготривалого характеру.</a:t>
              </a:r>
              <a:endParaRPr sz="2000">
                <a:solidFill>
                  <a:schemeClr val="dk1"/>
                </a:solidFill>
                <a:latin typeface="Times New Roman"/>
                <a:ea typeface="Times New Roman"/>
                <a:cs typeface="Times New Roman"/>
                <a:sym typeface="Times New Roman"/>
              </a:endParaRPr>
            </a:p>
          </p:txBody>
        </p:sp>
        <p:sp>
          <p:nvSpPr>
            <p:cNvPr id="468" name="Google Shape;468;p41"/>
            <p:cNvSpPr/>
            <p:nvPr/>
          </p:nvSpPr>
          <p:spPr>
            <a:xfrm>
              <a:off x="948821" y="1626551"/>
              <a:ext cx="3524184" cy="3524184"/>
            </a:xfrm>
            <a:prstGeom prst="pie">
              <a:avLst>
                <a:gd name="adj1" fmla="val 5400000"/>
                <a:gd name="adj2" fmla="val 16200000"/>
              </a:avLst>
            </a:prstGeom>
            <a:gradFill>
              <a:gsLst>
                <a:gs pos="0">
                  <a:srgbClr val="ECAB81"/>
                </a:gs>
                <a:gs pos="100000">
                  <a:srgbClr val="E49057"/>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Google Shape;469;p41"/>
            <p:cNvSpPr/>
            <p:nvPr/>
          </p:nvSpPr>
          <p:spPr>
            <a:xfrm>
              <a:off x="2710913" y="1626551"/>
              <a:ext cx="8891199" cy="3524184"/>
            </a:xfrm>
            <a:prstGeom prst="rect">
              <a:avLst/>
            </a:prstGeom>
            <a:solidFill>
              <a:schemeClr val="lt1">
                <a:alpha val="89803"/>
              </a:schemeClr>
            </a:solidFill>
            <a:ln w="9525" cap="rnd" cmpd="sng">
              <a:solidFill>
                <a:srgbClr val="EA9E6A"/>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Google Shape;470;p41"/>
            <p:cNvSpPr txBox="1"/>
            <p:nvPr/>
          </p:nvSpPr>
          <p:spPr>
            <a:xfrm>
              <a:off x="2710913" y="1626551"/>
              <a:ext cx="8891199" cy="1626546"/>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None/>
              </a:pPr>
              <a:r>
                <a:rPr lang="uk-UA" sz="2000" b="1">
                  <a:solidFill>
                    <a:schemeClr val="dk1"/>
                  </a:solidFill>
                  <a:latin typeface="Times New Roman"/>
                  <a:ea typeface="Times New Roman"/>
                  <a:cs typeface="Times New Roman"/>
                  <a:sym typeface="Times New Roman"/>
                </a:rPr>
                <a:t>Нормативні дії</a:t>
              </a:r>
              <a:r>
                <a:rPr lang="uk-UA" sz="2000">
                  <a:solidFill>
                    <a:schemeClr val="dk1"/>
                  </a:solidFill>
                  <a:latin typeface="Times New Roman"/>
                  <a:ea typeface="Times New Roman"/>
                  <a:cs typeface="Times New Roman"/>
                  <a:sym typeface="Times New Roman"/>
                </a:rPr>
                <a:t> спрямовані головним чином на реалізацію встановлених екологічних стандартів і нормативів в процесі здійснення екологічного інспектування, екологічної експертизи, ліцензування, екологічної паспортизації, нагляду за дотриманням екологічного законодавства, здійснення процедури оцінки впливів на навколишнє середовище і т.ін.</a:t>
              </a:r>
              <a:endParaRPr sz="2000">
                <a:solidFill>
                  <a:schemeClr val="dk1"/>
                </a:solidFill>
                <a:latin typeface="Times New Roman"/>
                <a:ea typeface="Times New Roman"/>
                <a:cs typeface="Times New Roman"/>
                <a:sym typeface="Times New Roman"/>
              </a:endParaRPr>
            </a:p>
          </p:txBody>
        </p:sp>
        <p:sp>
          <p:nvSpPr>
            <p:cNvPr id="471" name="Google Shape;471;p41"/>
            <p:cNvSpPr/>
            <p:nvPr/>
          </p:nvSpPr>
          <p:spPr>
            <a:xfrm>
              <a:off x="1897640" y="3253097"/>
              <a:ext cx="1626546" cy="1626546"/>
            </a:xfrm>
            <a:prstGeom prst="pie">
              <a:avLst>
                <a:gd name="adj1" fmla="val 5400000"/>
                <a:gd name="adj2" fmla="val 16200000"/>
              </a:avLst>
            </a:prstGeom>
            <a:gradFill>
              <a:gsLst>
                <a:gs pos="0">
                  <a:srgbClr val="ECAB81"/>
                </a:gs>
                <a:gs pos="100000">
                  <a:srgbClr val="E49057"/>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Google Shape;472;p41"/>
            <p:cNvSpPr/>
            <p:nvPr/>
          </p:nvSpPr>
          <p:spPr>
            <a:xfrm>
              <a:off x="2710913" y="3253097"/>
              <a:ext cx="8891199" cy="1626546"/>
            </a:xfrm>
            <a:prstGeom prst="rect">
              <a:avLst/>
            </a:prstGeom>
            <a:solidFill>
              <a:schemeClr val="lt1">
                <a:alpha val="89803"/>
              </a:schemeClr>
            </a:solidFill>
            <a:ln w="9525" cap="rnd" cmpd="sng">
              <a:solidFill>
                <a:srgbClr val="EA9E6A"/>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Google Shape;473;p41"/>
            <p:cNvSpPr txBox="1"/>
            <p:nvPr/>
          </p:nvSpPr>
          <p:spPr>
            <a:xfrm>
              <a:off x="2710913" y="3253097"/>
              <a:ext cx="8891199" cy="1626546"/>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None/>
              </a:pPr>
              <a:r>
                <a:rPr lang="uk-UA" sz="2000" b="1">
                  <a:solidFill>
                    <a:schemeClr val="dk1"/>
                  </a:solidFill>
                  <a:latin typeface="Times New Roman"/>
                  <a:ea typeface="Times New Roman"/>
                  <a:cs typeface="Times New Roman"/>
                  <a:sym typeface="Times New Roman"/>
                </a:rPr>
                <a:t>Адаптивні дії</a:t>
              </a:r>
              <a:r>
                <a:rPr lang="uk-UA" sz="2000">
                  <a:solidFill>
                    <a:schemeClr val="dk1"/>
                  </a:solidFill>
                  <a:latin typeface="Times New Roman"/>
                  <a:ea typeface="Times New Roman"/>
                  <a:cs typeface="Times New Roman"/>
                  <a:sym typeface="Times New Roman"/>
                </a:rPr>
                <a:t> спрямовані на пристосування до режимів функціонування природних систем. </a:t>
              </a:r>
              <a:endParaRPr sz="20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24</a:t>
            </a:fld>
            <a:endParaRPr sz="2000">
              <a:solidFill>
                <a:srgbClr val="FEFFFF"/>
              </a:solidFill>
              <a:latin typeface="Century Gothic"/>
              <a:ea typeface="Century Gothic"/>
              <a:cs typeface="Century Gothic"/>
              <a:sym typeface="Century Gothic"/>
            </a:endParaRPr>
          </a:p>
        </p:txBody>
      </p:sp>
      <p:sp>
        <p:nvSpPr>
          <p:cNvPr id="479" name="Google Shape;479;p42"/>
          <p:cNvSpPr/>
          <p:nvPr/>
        </p:nvSpPr>
        <p:spPr>
          <a:xfrm>
            <a:off x="1705970" y="367185"/>
            <a:ext cx="10290412" cy="63709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2400" b="1">
                <a:solidFill>
                  <a:schemeClr val="dk1"/>
                </a:solidFill>
                <a:latin typeface="Times New Roman"/>
                <a:ea typeface="Times New Roman"/>
                <a:cs typeface="Times New Roman"/>
                <a:sym typeface="Times New Roman"/>
              </a:rPr>
              <a:t>Завдання на самопідготовку: </a:t>
            </a: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uk-UA"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marL="0" marR="0" lvl="0" indent="531813" algn="just" rtl="0">
              <a:spcBef>
                <a:spcPts val="0"/>
              </a:spcBef>
              <a:spcAft>
                <a:spcPts val="0"/>
              </a:spcAft>
              <a:buNone/>
            </a:pPr>
            <a:r>
              <a:rPr lang="uk-UA" sz="2400">
                <a:solidFill>
                  <a:schemeClr val="dk1"/>
                </a:solidFill>
                <a:latin typeface="Times New Roman"/>
                <a:ea typeface="Times New Roman"/>
                <a:cs typeface="Times New Roman"/>
                <a:sym typeface="Times New Roman"/>
              </a:rPr>
              <a:t>Підготувати презентацію з ситуативними прикладами щодо надзвичайних екологічних ситуацій. В презентації необхідно висвітлити причини виникнення ситуації, її вплив на компоненти навколишнього середовища та заходи з ліквідації наслідків. </a:t>
            </a:r>
            <a:endParaRPr sz="2400">
              <a:solidFill>
                <a:schemeClr val="dk1"/>
              </a:solidFill>
              <a:latin typeface="Times New Roman"/>
              <a:ea typeface="Times New Roman"/>
              <a:cs typeface="Times New Roman"/>
              <a:sym typeface="Times New Roman"/>
            </a:endParaRPr>
          </a:p>
          <a:p>
            <a:pPr marL="0" marR="0" lvl="0" indent="531813" algn="just"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531813" algn="just" rtl="0">
              <a:spcBef>
                <a:spcPts val="0"/>
              </a:spcBef>
              <a:spcAft>
                <a:spcPts val="0"/>
              </a:spcAft>
              <a:buNone/>
            </a:pPr>
            <a:r>
              <a:rPr lang="uk-UA" sz="2400">
                <a:solidFill>
                  <a:schemeClr val="dk1"/>
                </a:solidFill>
                <a:latin typeface="Times New Roman"/>
                <a:ea typeface="Times New Roman"/>
                <a:cs typeface="Times New Roman"/>
                <a:sym typeface="Times New Roman"/>
              </a:rPr>
              <a:t>В якості ситуативного прикладу можна обрати наступні надзвичайні екологічні ситуації:</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Century Gothic"/>
              <a:buAutoNum type="arabicPeriod"/>
            </a:pPr>
            <a:r>
              <a:rPr lang="uk-UA" sz="2400">
                <a:solidFill>
                  <a:schemeClr val="dk1"/>
                </a:solidFill>
                <a:latin typeface="Times New Roman"/>
                <a:ea typeface="Times New Roman"/>
                <a:cs typeface="Times New Roman"/>
                <a:sym typeface="Times New Roman"/>
              </a:rPr>
              <a:t>Надзвичайна екологічна ситуація в Калузькому районі Івано-Франківської області.</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Century Gothic"/>
              <a:buAutoNum type="arabicPeriod"/>
            </a:pPr>
            <a:r>
              <a:rPr lang="uk-UA" sz="2400">
                <a:solidFill>
                  <a:schemeClr val="dk1"/>
                </a:solidFill>
                <a:latin typeface="Times New Roman"/>
                <a:ea typeface="Times New Roman"/>
                <a:cs typeface="Times New Roman"/>
                <a:sym typeface="Times New Roman"/>
              </a:rPr>
              <a:t>Селеві явища в Криму як надзвичайні екологічні ситуації.</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Century Gothic"/>
              <a:buAutoNum type="arabicPeriod"/>
            </a:pPr>
            <a:r>
              <a:rPr lang="uk-UA" sz="2400">
                <a:solidFill>
                  <a:schemeClr val="dk1"/>
                </a:solidFill>
                <a:latin typeface="Times New Roman"/>
                <a:ea typeface="Times New Roman"/>
                <a:cs typeface="Times New Roman"/>
                <a:sym typeface="Times New Roman"/>
              </a:rPr>
              <a:t>Повеневі ситуації у Закарпатті. Шляхи вирішення проблеми.</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Century Gothic"/>
              <a:buAutoNum type="arabicPeriod"/>
            </a:pPr>
            <a:r>
              <a:rPr lang="uk-UA" sz="2400">
                <a:solidFill>
                  <a:schemeClr val="dk1"/>
                </a:solidFill>
                <a:latin typeface="Times New Roman"/>
                <a:ea typeface="Times New Roman"/>
                <a:cs typeface="Times New Roman"/>
                <a:sym typeface="Times New Roman"/>
              </a:rPr>
              <a:t>Аварія з зруйнуванням цистерн з жовтим фосфором, Львівська обл. (с. Ожидов).</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400"/>
              <a:buFont typeface="Century Gothic"/>
              <a:buAutoNum type="arabicPeriod"/>
            </a:pPr>
            <a:r>
              <a:rPr lang="uk-UA" sz="2400">
                <a:solidFill>
                  <a:schemeClr val="dk1"/>
                </a:solidFill>
                <a:latin typeface="Times New Roman"/>
                <a:ea typeface="Times New Roman"/>
                <a:cs typeface="Times New Roman"/>
                <a:sym typeface="Times New Roman"/>
              </a:rPr>
              <a:t>Надзвичайні екологічні ситуації щодо осідань рельєфу місцевості (м. Чернівці, ін.). Аналіз подій.</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b="0" i="0" u="none" strike="noStrike" cap="none">
                <a:solidFill>
                  <a:srgbClr val="FEFFFF"/>
                </a:solidFill>
                <a:latin typeface="Century Gothic"/>
                <a:ea typeface="Century Gothic"/>
                <a:cs typeface="Century Gothic"/>
                <a:sym typeface="Century Gothic"/>
              </a:rPr>
              <a:t>3</a:t>
            </a:fld>
            <a:endParaRPr sz="2000" b="0" i="0" u="none" strike="noStrike" cap="none">
              <a:solidFill>
                <a:srgbClr val="FEFFFF"/>
              </a:solidFill>
              <a:latin typeface="Century Gothic"/>
              <a:ea typeface="Century Gothic"/>
              <a:cs typeface="Century Gothic"/>
              <a:sym typeface="Century Gothic"/>
            </a:endParaRPr>
          </a:p>
        </p:txBody>
      </p:sp>
      <p:sp>
        <p:nvSpPr>
          <p:cNvPr id="189" name="Google Shape;189;p21"/>
          <p:cNvSpPr/>
          <p:nvPr/>
        </p:nvSpPr>
        <p:spPr>
          <a:xfrm>
            <a:off x="1683224" y="342416"/>
            <a:ext cx="10203976" cy="3492238"/>
          </a:xfrm>
          <a:prstGeom prst="rect">
            <a:avLst/>
          </a:prstGeom>
          <a:noFill/>
          <a:ln>
            <a:noFill/>
          </a:ln>
        </p:spPr>
        <p:txBody>
          <a:bodyPr spcFirstLastPara="1" wrap="square" lIns="91425" tIns="45700" rIns="91425" bIns="45700" anchor="t" anchorCtr="0">
            <a:noAutofit/>
          </a:bodyPr>
          <a:lstStyle/>
          <a:p>
            <a:pPr marL="0" marR="0" lvl="0" indent="450215" algn="just" rtl="0">
              <a:lnSpc>
                <a:spcPct val="114000"/>
              </a:lnSpc>
              <a:spcBef>
                <a:spcPts val="0"/>
              </a:spcBef>
              <a:spcAft>
                <a:spcPts val="0"/>
              </a:spcAft>
              <a:buNone/>
            </a:pPr>
            <a:r>
              <a:rPr lang="uk-UA" sz="2800" b="0" i="0" u="none" strike="noStrike" cap="none">
                <a:solidFill>
                  <a:schemeClr val="dk1"/>
                </a:solidFill>
                <a:latin typeface="Times New Roman"/>
                <a:ea typeface="Times New Roman"/>
                <a:cs typeface="Times New Roman"/>
                <a:sym typeface="Times New Roman"/>
              </a:rPr>
              <a:t>До </a:t>
            </a:r>
            <a:r>
              <a:rPr lang="uk-UA" sz="2800" b="1" i="1" u="none" strike="noStrike" cap="none">
                <a:solidFill>
                  <a:schemeClr val="dk1"/>
                </a:solidFill>
                <a:latin typeface="Times New Roman"/>
                <a:ea typeface="Times New Roman"/>
                <a:cs typeface="Times New Roman"/>
                <a:sym typeface="Times New Roman"/>
              </a:rPr>
              <a:t>негативних змін у навколишньому природному </a:t>
            </a:r>
            <a:r>
              <a:rPr lang="uk-UA" sz="2800" b="0" i="0" u="none" strike="noStrike" cap="none">
                <a:solidFill>
                  <a:schemeClr val="dk1"/>
                </a:solidFill>
                <a:latin typeface="Times New Roman"/>
                <a:ea typeface="Times New Roman"/>
                <a:cs typeface="Times New Roman"/>
                <a:sym typeface="Times New Roman"/>
              </a:rPr>
              <a:t>середовищі відносять втрату, виснаження чи знищення окремих природних комплексів та ресурсів внаслідок надмірного забруднення навколишнього природного середовища, руйнівного впливу стихійних сил природи та інших факторів, які обмежують або виключають можливість життєдіяльності людини та провадження господарської діяльності в цих умовах.</a:t>
            </a:r>
            <a:endParaRPr sz="2800" b="0" i="0" u="none" strike="noStrike" cap="none">
              <a:solidFill>
                <a:schemeClr val="dk1"/>
              </a:solidFill>
              <a:latin typeface="Times New Roman"/>
              <a:ea typeface="Times New Roman"/>
              <a:cs typeface="Times New Roman"/>
              <a:sym typeface="Times New Roman"/>
            </a:endParaRPr>
          </a:p>
        </p:txBody>
      </p:sp>
      <p:sp>
        <p:nvSpPr>
          <p:cNvPr id="190" name="Google Shape;190;p21"/>
          <p:cNvSpPr/>
          <p:nvPr/>
        </p:nvSpPr>
        <p:spPr>
          <a:xfrm>
            <a:off x="1683224" y="4234555"/>
            <a:ext cx="10203976" cy="2062103"/>
          </a:xfrm>
          <a:prstGeom prst="rect">
            <a:avLst/>
          </a:prstGeom>
          <a:solidFill>
            <a:schemeClr val="accent6"/>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3200" b="1" i="0" u="sng" strike="noStrike" cap="none">
                <a:solidFill>
                  <a:schemeClr val="lt1"/>
                </a:solidFill>
                <a:latin typeface="Times New Roman"/>
                <a:ea typeface="Times New Roman"/>
                <a:cs typeface="Times New Roman"/>
                <a:sym typeface="Times New Roman"/>
              </a:rPr>
              <a:t>Екологічна криза </a:t>
            </a:r>
            <a:r>
              <a:rPr lang="uk-UA" sz="3200" b="0" i="0" u="none" strike="noStrike" cap="none">
                <a:solidFill>
                  <a:schemeClr val="lt1"/>
                </a:solidFill>
                <a:latin typeface="Times New Roman"/>
                <a:ea typeface="Times New Roman"/>
                <a:cs typeface="Times New Roman"/>
                <a:sym typeface="Times New Roman"/>
              </a:rPr>
              <a:t>– особливий тип екологічної ситуації, коли середовище існування одного з видів або популяції змінюється так, що ставить під сумнів його подальше виживання.</a:t>
            </a:r>
            <a:endParaRPr sz="32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b="0" i="0" u="none" strike="noStrike" cap="none">
                <a:solidFill>
                  <a:srgbClr val="FEFFFF"/>
                </a:solidFill>
                <a:latin typeface="Century Gothic"/>
                <a:ea typeface="Century Gothic"/>
                <a:cs typeface="Century Gothic"/>
                <a:sym typeface="Century Gothic"/>
              </a:rPr>
              <a:t>4</a:t>
            </a:fld>
            <a:endParaRPr sz="2000" b="0" i="0" u="none" strike="noStrike" cap="none">
              <a:solidFill>
                <a:srgbClr val="FEFFFF"/>
              </a:solidFill>
              <a:latin typeface="Century Gothic"/>
              <a:ea typeface="Century Gothic"/>
              <a:cs typeface="Century Gothic"/>
              <a:sym typeface="Century Gothic"/>
            </a:endParaRPr>
          </a:p>
        </p:txBody>
      </p:sp>
      <p:sp>
        <p:nvSpPr>
          <p:cNvPr id="196" name="Google Shape;196;p22"/>
          <p:cNvSpPr/>
          <p:nvPr/>
        </p:nvSpPr>
        <p:spPr>
          <a:xfrm>
            <a:off x="2017250" y="418450"/>
            <a:ext cx="916026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3200" b="1" i="0" u="none" strike="noStrike" cap="none">
                <a:solidFill>
                  <a:schemeClr val="dk1"/>
                </a:solidFill>
                <a:latin typeface="Times New Roman"/>
                <a:ea typeface="Times New Roman"/>
                <a:cs typeface="Times New Roman"/>
                <a:sym typeface="Times New Roman"/>
              </a:rPr>
              <a:t>Проявом екологічної кризи</a:t>
            </a:r>
            <a:r>
              <a:rPr lang="uk-UA" sz="3200" b="0" i="0" u="none" strike="noStrike" cap="none">
                <a:solidFill>
                  <a:schemeClr val="dk1"/>
                </a:solidFill>
                <a:latin typeface="Times New Roman"/>
                <a:ea typeface="Times New Roman"/>
                <a:cs typeface="Times New Roman"/>
                <a:sym typeface="Times New Roman"/>
              </a:rPr>
              <a:t> є: </a:t>
            </a:r>
            <a:endParaRPr sz="3200">
              <a:solidFill>
                <a:schemeClr val="dk1"/>
              </a:solidFill>
              <a:latin typeface="Century Gothic"/>
              <a:ea typeface="Century Gothic"/>
              <a:cs typeface="Century Gothic"/>
              <a:sym typeface="Century Gothic"/>
            </a:endParaRPr>
          </a:p>
        </p:txBody>
      </p:sp>
      <p:grpSp>
        <p:nvGrpSpPr>
          <p:cNvPr id="197" name="Google Shape;197;p22"/>
          <p:cNvGrpSpPr/>
          <p:nvPr/>
        </p:nvGrpSpPr>
        <p:grpSpPr>
          <a:xfrm>
            <a:off x="-3640095" y="220035"/>
            <a:ext cx="15601368" cy="6088421"/>
            <a:chOff x="-5112537" y="-783190"/>
            <a:chExt cx="15601368" cy="6088421"/>
          </a:xfrm>
        </p:grpSpPr>
        <p:sp>
          <p:nvSpPr>
            <p:cNvPr id="198" name="Google Shape;198;p22"/>
            <p:cNvSpPr/>
            <p:nvPr/>
          </p:nvSpPr>
          <p:spPr>
            <a:xfrm>
              <a:off x="-5112537" y="-783190"/>
              <a:ext cx="6088421" cy="6088421"/>
            </a:xfrm>
            <a:prstGeom prst="blockArc">
              <a:avLst>
                <a:gd name="adj1" fmla="val 18900000"/>
                <a:gd name="adj2" fmla="val 2700000"/>
                <a:gd name="adj3" fmla="val 355"/>
              </a:avLst>
            </a:prstGeom>
            <a:noFill/>
            <a:ln w="15875" cap="rnd" cmpd="sng">
              <a:solidFill>
                <a:srgbClr val="4D5A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Google Shape;199;p22"/>
            <p:cNvSpPr/>
            <p:nvPr/>
          </p:nvSpPr>
          <p:spPr>
            <a:xfrm>
              <a:off x="627659" y="452204"/>
              <a:ext cx="9861172" cy="904408"/>
            </a:xfrm>
            <a:prstGeom prst="rect">
              <a:avLst/>
            </a:prstGeom>
            <a:solidFill>
              <a:schemeClr val="lt1"/>
            </a:solidFill>
            <a:ln w="15875" cap="rnd" cmpd="sng">
              <a:solidFill>
                <a:srgbClr val="5A674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Google Shape;200;p22"/>
            <p:cNvSpPr txBox="1"/>
            <p:nvPr/>
          </p:nvSpPr>
          <p:spPr>
            <a:xfrm>
              <a:off x="627659" y="452204"/>
              <a:ext cx="9861172" cy="904408"/>
            </a:xfrm>
            <a:prstGeom prst="rect">
              <a:avLst/>
            </a:prstGeom>
            <a:noFill/>
            <a:ln>
              <a:noFill/>
            </a:ln>
          </p:spPr>
          <p:txBody>
            <a:bodyPr spcFirstLastPara="1" wrap="square" lIns="717850" tIns="60950" rIns="60950" bIns="60950" anchor="ctr" anchorCtr="0">
              <a:noAutofit/>
            </a:bodyPr>
            <a:lstStyle/>
            <a:p>
              <a:pPr marL="0" marR="0" lvl="0" indent="0" algn="l" rtl="0">
                <a:lnSpc>
                  <a:spcPct val="90000"/>
                </a:lnSpc>
                <a:spcBef>
                  <a:spcPts val="0"/>
                </a:spcBef>
                <a:spcAft>
                  <a:spcPts val="0"/>
                </a:spcAft>
                <a:buNone/>
              </a:pPr>
              <a:r>
                <a:rPr lang="uk-UA" sz="2400">
                  <a:solidFill>
                    <a:schemeClr val="dk1"/>
                  </a:solidFill>
                  <a:latin typeface="Times New Roman"/>
                  <a:ea typeface="Times New Roman"/>
                  <a:cs typeface="Times New Roman"/>
                  <a:sym typeface="Times New Roman"/>
                </a:rPr>
                <a:t>виникнення значних змін ландшафтів;</a:t>
              </a:r>
              <a:endParaRPr sz="2400">
                <a:solidFill>
                  <a:schemeClr val="dk1"/>
                </a:solidFill>
                <a:latin typeface="Times New Roman"/>
                <a:ea typeface="Times New Roman"/>
                <a:cs typeface="Times New Roman"/>
                <a:sym typeface="Times New Roman"/>
              </a:endParaRPr>
            </a:p>
          </p:txBody>
        </p:sp>
        <p:sp>
          <p:nvSpPr>
            <p:cNvPr id="201" name="Google Shape;201;p22"/>
            <p:cNvSpPr/>
            <p:nvPr/>
          </p:nvSpPr>
          <p:spPr>
            <a:xfrm>
              <a:off x="62404" y="339153"/>
              <a:ext cx="1130510" cy="1130510"/>
            </a:xfrm>
            <a:prstGeom prst="ellipse">
              <a:avLst/>
            </a:prstGeom>
            <a:solidFill>
              <a:schemeClr val="lt1"/>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Google Shape;202;p22"/>
            <p:cNvSpPr/>
            <p:nvPr/>
          </p:nvSpPr>
          <p:spPr>
            <a:xfrm>
              <a:off x="956411" y="1808816"/>
              <a:ext cx="9532420" cy="904408"/>
            </a:xfrm>
            <a:prstGeom prst="rect">
              <a:avLst/>
            </a:prstGeom>
            <a:solidFill>
              <a:schemeClr val="lt1"/>
            </a:solidFill>
            <a:ln w="15875" cap="rnd" cmpd="sng">
              <a:solidFill>
                <a:srgbClr val="5A674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Google Shape;203;p22"/>
            <p:cNvSpPr txBox="1"/>
            <p:nvPr/>
          </p:nvSpPr>
          <p:spPr>
            <a:xfrm>
              <a:off x="956411" y="1808816"/>
              <a:ext cx="9532420" cy="904408"/>
            </a:xfrm>
            <a:prstGeom prst="rect">
              <a:avLst/>
            </a:prstGeom>
            <a:noFill/>
            <a:ln>
              <a:noFill/>
            </a:ln>
          </p:spPr>
          <p:txBody>
            <a:bodyPr spcFirstLastPara="1" wrap="square" lIns="717850" tIns="60950" rIns="60950" bIns="60950" anchor="ctr" anchorCtr="0">
              <a:noAutofit/>
            </a:bodyPr>
            <a:lstStyle/>
            <a:p>
              <a:pPr marL="0" marR="0" lvl="0" indent="0" algn="l" rtl="0">
                <a:lnSpc>
                  <a:spcPct val="90000"/>
                </a:lnSpc>
                <a:spcBef>
                  <a:spcPts val="0"/>
                </a:spcBef>
                <a:spcAft>
                  <a:spcPts val="0"/>
                </a:spcAft>
                <a:buNone/>
              </a:pPr>
              <a:r>
                <a:rPr lang="uk-UA" sz="2400">
                  <a:solidFill>
                    <a:schemeClr val="dk1"/>
                  </a:solidFill>
                  <a:latin typeface="Times New Roman"/>
                  <a:ea typeface="Times New Roman"/>
                  <a:cs typeface="Times New Roman"/>
                  <a:sym typeface="Times New Roman"/>
                </a:rPr>
                <a:t>швидке наростання загрози виснаження або втрати природних ресурсів (в тому числі генофонду), унікальних природних об’єктів;</a:t>
              </a:r>
              <a:endParaRPr sz="2400">
                <a:solidFill>
                  <a:schemeClr val="dk1"/>
                </a:solidFill>
                <a:latin typeface="Times New Roman"/>
                <a:ea typeface="Times New Roman"/>
                <a:cs typeface="Times New Roman"/>
                <a:sym typeface="Times New Roman"/>
              </a:endParaRPr>
            </a:p>
          </p:txBody>
        </p:sp>
        <p:sp>
          <p:nvSpPr>
            <p:cNvPr id="204" name="Google Shape;204;p22"/>
            <p:cNvSpPr/>
            <p:nvPr/>
          </p:nvSpPr>
          <p:spPr>
            <a:xfrm>
              <a:off x="391156" y="1695765"/>
              <a:ext cx="1130510" cy="1130510"/>
            </a:xfrm>
            <a:prstGeom prst="ellipse">
              <a:avLst/>
            </a:prstGeom>
            <a:solidFill>
              <a:schemeClr val="lt1"/>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Google Shape;205;p22"/>
            <p:cNvSpPr/>
            <p:nvPr/>
          </p:nvSpPr>
          <p:spPr>
            <a:xfrm>
              <a:off x="627659" y="3165428"/>
              <a:ext cx="9861172" cy="904408"/>
            </a:xfrm>
            <a:prstGeom prst="rect">
              <a:avLst/>
            </a:prstGeom>
            <a:solidFill>
              <a:schemeClr val="lt1"/>
            </a:solidFill>
            <a:ln w="15875" cap="rnd" cmpd="sng">
              <a:solidFill>
                <a:srgbClr val="5A674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Google Shape;206;p22"/>
            <p:cNvSpPr txBox="1"/>
            <p:nvPr/>
          </p:nvSpPr>
          <p:spPr>
            <a:xfrm>
              <a:off x="627659" y="3165428"/>
              <a:ext cx="9861172" cy="904408"/>
            </a:xfrm>
            <a:prstGeom prst="rect">
              <a:avLst/>
            </a:prstGeom>
            <a:noFill/>
            <a:ln>
              <a:noFill/>
            </a:ln>
          </p:spPr>
          <p:txBody>
            <a:bodyPr spcFirstLastPara="1" wrap="square" lIns="717850" tIns="60950" rIns="60950" bIns="60950" anchor="ctr" anchorCtr="0">
              <a:noAutofit/>
            </a:bodyPr>
            <a:lstStyle/>
            <a:p>
              <a:pPr marL="0" marR="0" lvl="0" indent="0" algn="l" rtl="0">
                <a:lnSpc>
                  <a:spcPct val="90000"/>
                </a:lnSpc>
                <a:spcBef>
                  <a:spcPts val="0"/>
                </a:spcBef>
                <a:spcAft>
                  <a:spcPts val="0"/>
                </a:spcAft>
                <a:buNone/>
              </a:pPr>
              <a:r>
                <a:rPr lang="uk-UA" sz="2400">
                  <a:solidFill>
                    <a:schemeClr val="dk1"/>
                  </a:solidFill>
                  <a:latin typeface="Times New Roman"/>
                  <a:ea typeface="Times New Roman"/>
                  <a:cs typeface="Times New Roman"/>
                  <a:sym typeface="Times New Roman"/>
                </a:rPr>
                <a:t>погіршення умов проживання населення. </a:t>
              </a:r>
              <a:endParaRPr sz="2400">
                <a:solidFill>
                  <a:schemeClr val="dk1"/>
                </a:solidFill>
                <a:latin typeface="Times New Roman"/>
                <a:ea typeface="Times New Roman"/>
                <a:cs typeface="Times New Roman"/>
                <a:sym typeface="Times New Roman"/>
              </a:endParaRPr>
            </a:p>
          </p:txBody>
        </p:sp>
        <p:sp>
          <p:nvSpPr>
            <p:cNvPr id="207" name="Google Shape;207;p22"/>
            <p:cNvSpPr/>
            <p:nvPr/>
          </p:nvSpPr>
          <p:spPr>
            <a:xfrm>
              <a:off x="62404" y="3052377"/>
              <a:ext cx="1130510" cy="1130510"/>
            </a:xfrm>
            <a:prstGeom prst="ellipse">
              <a:avLst/>
            </a:prstGeom>
            <a:solidFill>
              <a:schemeClr val="lt1"/>
            </a:solidFill>
            <a:ln w="15875" cap="rnd" cmpd="sng">
              <a:solidFill>
                <a:srgbClr val="6371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8" name="Google Shape;208;p22"/>
          <p:cNvSpPr/>
          <p:nvPr/>
        </p:nvSpPr>
        <p:spPr>
          <a:xfrm>
            <a:off x="1887940" y="5388785"/>
            <a:ext cx="10135738" cy="1384995"/>
          </a:xfrm>
          <a:prstGeom prst="rect">
            <a:avLst/>
          </a:prstGeom>
          <a:noFill/>
          <a:ln>
            <a:noFill/>
          </a:ln>
        </p:spPr>
        <p:txBody>
          <a:bodyPr spcFirstLastPara="1" wrap="square" lIns="91425" tIns="45700" rIns="91425" bIns="45700" anchor="t" anchorCtr="0">
            <a:noAutofit/>
          </a:bodyPr>
          <a:lstStyle/>
          <a:p>
            <a:pPr marL="0" marR="0" lvl="0" indent="450215" algn="just" rtl="0">
              <a:spcBef>
                <a:spcPts val="0"/>
              </a:spcBef>
              <a:spcAft>
                <a:spcPts val="0"/>
              </a:spcAft>
              <a:buNone/>
            </a:pPr>
            <a:r>
              <a:rPr lang="uk-UA" sz="2800" b="1">
                <a:solidFill>
                  <a:schemeClr val="dk1"/>
                </a:solidFill>
                <a:latin typeface="Times New Roman"/>
                <a:ea typeface="Times New Roman"/>
                <a:cs typeface="Times New Roman"/>
                <a:sym typeface="Times New Roman"/>
              </a:rPr>
              <a:t>При зменшенні або припиненні антропогенних впливів можлива нормалізація екологічної обстановки, часткове відновлення ландшафту.</a:t>
            </a:r>
            <a:endParaRPr sz="2800" b="1">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5</a:t>
            </a:fld>
            <a:endParaRPr sz="2000">
              <a:solidFill>
                <a:srgbClr val="FEFFFF"/>
              </a:solidFill>
              <a:latin typeface="Century Gothic"/>
              <a:ea typeface="Century Gothic"/>
              <a:cs typeface="Century Gothic"/>
              <a:sym typeface="Century Gothic"/>
            </a:endParaRPr>
          </a:p>
        </p:txBody>
      </p:sp>
      <p:sp>
        <p:nvSpPr>
          <p:cNvPr id="214" name="Google Shape;214;p23"/>
          <p:cNvSpPr/>
          <p:nvPr/>
        </p:nvSpPr>
        <p:spPr>
          <a:xfrm>
            <a:off x="1942530" y="187617"/>
            <a:ext cx="10053851" cy="181588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2800" b="1">
                <a:solidFill>
                  <a:schemeClr val="dk1"/>
                </a:solidFill>
                <a:latin typeface="Times New Roman"/>
                <a:ea typeface="Times New Roman"/>
                <a:cs typeface="Times New Roman"/>
                <a:sym typeface="Times New Roman"/>
              </a:rPr>
              <a:t>Арідне опустелювання</a:t>
            </a:r>
            <a:r>
              <a:rPr lang="uk-UA" sz="2800">
                <a:solidFill>
                  <a:schemeClr val="dk1"/>
                </a:solidFill>
                <a:latin typeface="Times New Roman"/>
                <a:ea typeface="Times New Roman"/>
                <a:cs typeface="Times New Roman"/>
                <a:sym typeface="Times New Roman"/>
              </a:rPr>
              <a:t> – це комплекс процесів деградації середовища, що включає зникнення природної рослинності, водну і вітрову ерозію ґрунтів, зменшення біологічної продуктивності.</a:t>
            </a:r>
            <a:endParaRPr sz="2800">
              <a:solidFill>
                <a:schemeClr val="dk1"/>
              </a:solidFill>
              <a:latin typeface="Century Gothic"/>
              <a:ea typeface="Century Gothic"/>
              <a:cs typeface="Century Gothic"/>
              <a:sym typeface="Century Gothic"/>
            </a:endParaRPr>
          </a:p>
        </p:txBody>
      </p:sp>
      <p:pic>
        <p:nvPicPr>
          <p:cNvPr id="215" name="Google Shape;215;p23"/>
          <p:cNvPicPr preferRelativeResize="0"/>
          <p:nvPr/>
        </p:nvPicPr>
        <p:blipFill rotWithShape="1">
          <a:blip r:embed="rId3">
            <a:alphaModFix/>
          </a:blip>
          <a:srcRect/>
          <a:stretch/>
        </p:blipFill>
        <p:spPr>
          <a:xfrm>
            <a:off x="8186381" y="4169035"/>
            <a:ext cx="3810000" cy="2505075"/>
          </a:xfrm>
          <a:prstGeom prst="rect">
            <a:avLst/>
          </a:prstGeom>
          <a:noFill/>
          <a:ln>
            <a:noFill/>
          </a:ln>
        </p:spPr>
      </p:pic>
      <p:pic>
        <p:nvPicPr>
          <p:cNvPr id="216" name="Google Shape;216;p23"/>
          <p:cNvPicPr preferRelativeResize="0"/>
          <p:nvPr/>
        </p:nvPicPr>
        <p:blipFill rotWithShape="1">
          <a:blip r:embed="rId4">
            <a:alphaModFix/>
          </a:blip>
          <a:srcRect/>
          <a:stretch/>
        </p:blipFill>
        <p:spPr>
          <a:xfrm>
            <a:off x="211775" y="1751016"/>
            <a:ext cx="1730755" cy="1483504"/>
          </a:xfrm>
          <a:prstGeom prst="rect">
            <a:avLst/>
          </a:prstGeom>
          <a:noFill/>
          <a:ln>
            <a:noFill/>
          </a:ln>
        </p:spPr>
      </p:pic>
      <p:pic>
        <p:nvPicPr>
          <p:cNvPr id="217" name="Google Shape;217;p23"/>
          <p:cNvPicPr preferRelativeResize="0"/>
          <p:nvPr/>
        </p:nvPicPr>
        <p:blipFill rotWithShape="1">
          <a:blip r:embed="rId5">
            <a:alphaModFix/>
          </a:blip>
          <a:srcRect/>
          <a:stretch/>
        </p:blipFill>
        <p:spPr>
          <a:xfrm>
            <a:off x="211776" y="5227092"/>
            <a:ext cx="1932352" cy="1447017"/>
          </a:xfrm>
          <a:prstGeom prst="rect">
            <a:avLst/>
          </a:prstGeom>
          <a:noFill/>
          <a:ln>
            <a:noFill/>
          </a:ln>
        </p:spPr>
      </p:pic>
      <p:sp>
        <p:nvSpPr>
          <p:cNvPr id="218" name="Google Shape;218;p23"/>
          <p:cNvSpPr/>
          <p:nvPr/>
        </p:nvSpPr>
        <p:spPr>
          <a:xfrm>
            <a:off x="2076733" y="1976203"/>
            <a:ext cx="9906000" cy="1938992"/>
          </a:xfrm>
          <a:prstGeom prst="rect">
            <a:avLst/>
          </a:prstGeom>
          <a:noFill/>
          <a:ln>
            <a:noFill/>
          </a:ln>
        </p:spPr>
        <p:txBody>
          <a:bodyPr spcFirstLastPara="1" wrap="square" lIns="91425" tIns="45700" rIns="91425" bIns="45700" anchor="t" anchorCtr="0">
            <a:noAutofit/>
          </a:bodyPr>
          <a:lstStyle/>
          <a:p>
            <a:pPr marL="0" marR="0" lvl="0" indent="450850" algn="just" rtl="0">
              <a:spcBef>
                <a:spcPts val="0"/>
              </a:spcBef>
              <a:spcAft>
                <a:spcPts val="0"/>
              </a:spcAft>
              <a:buNone/>
            </a:pPr>
            <a:r>
              <a:rPr lang="uk-UA" sz="2400">
                <a:solidFill>
                  <a:schemeClr val="dk1"/>
                </a:solidFill>
                <a:latin typeface="Times New Roman"/>
                <a:ea typeface="Times New Roman"/>
                <a:cs typeface="Times New Roman"/>
                <a:sym typeface="Times New Roman"/>
              </a:rPr>
              <a:t>Арідне опустелювання відбувається переважно в перехідних зонах від вологих саван і рідколісь до пустель. Найбільш яскраво це виявляється на північному узбережжі Африки, південно-заході Північної Америки, в Середній Азії. Ці зони в результаті набувають риси, властиві природним пустелям. Тим самим пустелі розширюють свій ареал. </a:t>
            </a:r>
            <a:endParaRPr sz="2400">
              <a:solidFill>
                <a:schemeClr val="dk1"/>
              </a:solidFill>
              <a:latin typeface="Century Gothic"/>
              <a:ea typeface="Century Gothic"/>
              <a:cs typeface="Century Gothic"/>
              <a:sym typeface="Century Gothic"/>
            </a:endParaRPr>
          </a:p>
        </p:txBody>
      </p:sp>
      <p:sp>
        <p:nvSpPr>
          <p:cNvPr id="219" name="Google Shape;219;p23"/>
          <p:cNvSpPr/>
          <p:nvPr/>
        </p:nvSpPr>
        <p:spPr>
          <a:xfrm>
            <a:off x="2144128" y="3915195"/>
            <a:ext cx="6042253" cy="2677656"/>
          </a:xfrm>
          <a:prstGeom prst="rect">
            <a:avLst/>
          </a:prstGeom>
          <a:noFill/>
          <a:ln>
            <a:noFill/>
          </a:ln>
        </p:spPr>
        <p:txBody>
          <a:bodyPr spcFirstLastPara="1" wrap="square" lIns="91425" tIns="45700" rIns="91425" bIns="45700" anchor="t" anchorCtr="0">
            <a:noAutofit/>
          </a:bodyPr>
          <a:lstStyle/>
          <a:p>
            <a:pPr marL="0" marR="0" lvl="0" indent="355600" algn="just" rtl="0">
              <a:spcBef>
                <a:spcPts val="0"/>
              </a:spcBef>
              <a:spcAft>
                <a:spcPts val="0"/>
              </a:spcAft>
              <a:buNone/>
            </a:pPr>
            <a:r>
              <a:rPr lang="uk-UA" sz="2400">
                <a:solidFill>
                  <a:schemeClr val="dk1"/>
                </a:solidFill>
                <a:latin typeface="Times New Roman"/>
                <a:ea typeface="Times New Roman"/>
                <a:cs typeface="Times New Roman"/>
                <a:sym typeface="Times New Roman"/>
              </a:rPr>
              <a:t>Провідними антропогенними впливами, що приводять до арідного опустелювання, є </a:t>
            </a:r>
            <a:r>
              <a:rPr lang="uk-UA" sz="2400" b="1" i="1">
                <a:solidFill>
                  <a:schemeClr val="dk1"/>
                </a:solidFill>
                <a:latin typeface="Times New Roman"/>
                <a:ea typeface="Times New Roman"/>
                <a:cs typeface="Times New Roman"/>
                <a:sym typeface="Times New Roman"/>
              </a:rPr>
              <a:t>непомірний випас худоби, часті штучні пали, розорювання земель, вирубування дерев, прокладання доріг</a:t>
            </a:r>
            <a:r>
              <a:rPr lang="uk-UA" sz="2400">
                <a:solidFill>
                  <a:schemeClr val="dk1"/>
                </a:solidFill>
                <a:latin typeface="Times New Roman"/>
                <a:ea typeface="Times New Roman"/>
                <a:cs typeface="Times New Roman"/>
                <a:sym typeface="Times New Roman"/>
              </a:rPr>
              <a:t>. На антропогенні фактори накладаються природні коливання зволоженості.</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6</a:t>
            </a:fld>
            <a:endParaRPr sz="2000">
              <a:solidFill>
                <a:srgbClr val="FEFFFF"/>
              </a:solidFill>
              <a:latin typeface="Century Gothic"/>
              <a:ea typeface="Century Gothic"/>
              <a:cs typeface="Century Gothic"/>
              <a:sym typeface="Century Gothic"/>
            </a:endParaRPr>
          </a:p>
        </p:txBody>
      </p:sp>
      <p:sp>
        <p:nvSpPr>
          <p:cNvPr id="225" name="Google Shape;225;p24"/>
          <p:cNvSpPr/>
          <p:nvPr/>
        </p:nvSpPr>
        <p:spPr>
          <a:xfrm>
            <a:off x="1614985" y="230202"/>
            <a:ext cx="10285864" cy="2677656"/>
          </a:xfrm>
          <a:prstGeom prst="rect">
            <a:avLst/>
          </a:prstGeom>
          <a:noFill/>
          <a:ln>
            <a:noFill/>
          </a:ln>
        </p:spPr>
        <p:txBody>
          <a:bodyPr spcFirstLastPara="1" wrap="square" lIns="91425" tIns="45700" rIns="91425" bIns="45700" anchor="t" anchorCtr="0">
            <a:noAutofit/>
          </a:bodyPr>
          <a:lstStyle/>
          <a:p>
            <a:pPr marL="0" marR="0" lvl="0" indent="450215" algn="just" rtl="0">
              <a:spcBef>
                <a:spcPts val="0"/>
              </a:spcBef>
              <a:spcAft>
                <a:spcPts val="0"/>
              </a:spcAft>
              <a:buNone/>
            </a:pPr>
            <a:r>
              <a:rPr lang="uk-UA" sz="2400" b="1">
                <a:solidFill>
                  <a:schemeClr val="dk1"/>
                </a:solidFill>
                <a:latin typeface="Times New Roman"/>
                <a:ea typeface="Times New Roman"/>
                <a:cs typeface="Times New Roman"/>
                <a:sym typeface="Times New Roman"/>
              </a:rPr>
              <a:t>Екологічна катастрофа</a:t>
            </a:r>
            <a:r>
              <a:rPr lang="uk-UA" sz="2400">
                <a:solidFill>
                  <a:schemeClr val="dk1"/>
                </a:solidFill>
                <a:latin typeface="Times New Roman"/>
                <a:ea typeface="Times New Roman"/>
                <a:cs typeface="Times New Roman"/>
                <a:sym typeface="Times New Roman"/>
              </a:rPr>
              <a:t> – незворотна зміна природних комплексів, пов’язана з масовою загибеллю живих організмів.</a:t>
            </a:r>
            <a:endParaRPr/>
          </a:p>
          <a:p>
            <a:pPr marL="0" marR="0" lvl="0" indent="450215" algn="just" rtl="0">
              <a:spcBef>
                <a:spcPts val="0"/>
              </a:spcBef>
              <a:spcAft>
                <a:spcPts val="0"/>
              </a:spcAft>
              <a:buNone/>
            </a:pPr>
            <a:r>
              <a:rPr lang="uk-UA" sz="2400">
                <a:solidFill>
                  <a:schemeClr val="dk1"/>
                </a:solidFill>
                <a:latin typeface="Times New Roman"/>
                <a:ea typeface="Times New Roman"/>
                <a:cs typeface="Times New Roman"/>
                <a:sym typeface="Times New Roman"/>
              </a:rPr>
              <a:t>Катастрофічні екологічні ситуації характеризуються глибокими і незворотними змінами природи, втратою природних ресурсів і різким погіршенням умов проживання населення. Спостерігається відчутне погіршення здоров’я людей, а також втрата біотичного різноманіття та унікальних природних об’єктів.</a:t>
            </a:r>
            <a:endParaRPr sz="2400">
              <a:solidFill>
                <a:schemeClr val="dk1"/>
              </a:solidFill>
              <a:latin typeface="Times New Roman"/>
              <a:ea typeface="Times New Roman"/>
              <a:cs typeface="Times New Roman"/>
              <a:sym typeface="Times New Roman"/>
            </a:endParaRPr>
          </a:p>
        </p:txBody>
      </p:sp>
      <p:pic>
        <p:nvPicPr>
          <p:cNvPr id="226" name="Google Shape;226;p24"/>
          <p:cNvPicPr preferRelativeResize="0"/>
          <p:nvPr/>
        </p:nvPicPr>
        <p:blipFill rotWithShape="1">
          <a:blip r:embed="rId3">
            <a:alphaModFix/>
          </a:blip>
          <a:srcRect/>
          <a:stretch/>
        </p:blipFill>
        <p:spPr>
          <a:xfrm>
            <a:off x="5581935" y="3261814"/>
            <a:ext cx="6318914" cy="3159457"/>
          </a:xfrm>
          <a:prstGeom prst="rect">
            <a:avLst/>
          </a:prstGeom>
          <a:noFill/>
          <a:ln>
            <a:noFill/>
          </a:ln>
        </p:spPr>
      </p:pic>
      <p:pic>
        <p:nvPicPr>
          <p:cNvPr id="227" name="Google Shape;227;p24"/>
          <p:cNvPicPr preferRelativeResize="0"/>
          <p:nvPr/>
        </p:nvPicPr>
        <p:blipFill rotWithShape="1">
          <a:blip r:embed="rId4">
            <a:alphaModFix/>
          </a:blip>
          <a:srcRect/>
          <a:stretch/>
        </p:blipFill>
        <p:spPr>
          <a:xfrm>
            <a:off x="682387" y="3321630"/>
            <a:ext cx="4652370" cy="30996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7</a:t>
            </a:fld>
            <a:endParaRPr sz="2000">
              <a:solidFill>
                <a:srgbClr val="FEFFFF"/>
              </a:solidFill>
              <a:latin typeface="Century Gothic"/>
              <a:ea typeface="Century Gothic"/>
              <a:cs typeface="Century Gothic"/>
              <a:sym typeface="Century Gothic"/>
            </a:endParaRPr>
          </a:p>
        </p:txBody>
      </p:sp>
      <p:sp>
        <p:nvSpPr>
          <p:cNvPr id="233" name="Google Shape;233;p25"/>
          <p:cNvSpPr/>
          <p:nvPr/>
        </p:nvSpPr>
        <p:spPr>
          <a:xfrm>
            <a:off x="1546746" y="141451"/>
            <a:ext cx="10367749"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2400">
                <a:solidFill>
                  <a:schemeClr val="dk1"/>
                </a:solidFill>
                <a:latin typeface="Times New Roman"/>
                <a:ea typeface="Times New Roman"/>
                <a:cs typeface="Times New Roman"/>
                <a:sym typeface="Times New Roman"/>
              </a:rPr>
              <a:t>Прикладом екологічної катастрофи можна назвати процес зникнення Аральського моря </a:t>
            </a:r>
            <a:endParaRPr sz="2400">
              <a:solidFill>
                <a:schemeClr val="dk1"/>
              </a:solidFill>
              <a:latin typeface="Century Gothic"/>
              <a:ea typeface="Century Gothic"/>
              <a:cs typeface="Century Gothic"/>
              <a:sym typeface="Century Gothic"/>
            </a:endParaRPr>
          </a:p>
        </p:txBody>
      </p:sp>
      <p:pic>
        <p:nvPicPr>
          <p:cNvPr id="234" name="Google Shape;234;p25"/>
          <p:cNvPicPr preferRelativeResize="0"/>
          <p:nvPr/>
        </p:nvPicPr>
        <p:blipFill rotWithShape="1">
          <a:blip r:embed="rId3">
            <a:alphaModFix/>
          </a:blip>
          <a:srcRect/>
          <a:stretch/>
        </p:blipFill>
        <p:spPr>
          <a:xfrm>
            <a:off x="1159350" y="1152907"/>
            <a:ext cx="10508372" cy="4735773"/>
          </a:xfrm>
          <a:prstGeom prst="rect">
            <a:avLst/>
          </a:prstGeom>
          <a:noFill/>
          <a:ln>
            <a:noFill/>
          </a:ln>
        </p:spPr>
      </p:pic>
      <p:sp>
        <p:nvSpPr>
          <p:cNvPr id="235" name="Google Shape;235;p25"/>
          <p:cNvSpPr/>
          <p:nvPr/>
        </p:nvSpPr>
        <p:spPr>
          <a:xfrm>
            <a:off x="1311579" y="5888680"/>
            <a:ext cx="10602916" cy="830997"/>
          </a:xfrm>
          <a:prstGeom prst="rect">
            <a:avLst/>
          </a:prstGeom>
          <a:noFill/>
          <a:ln>
            <a:noFill/>
          </a:ln>
        </p:spPr>
        <p:txBody>
          <a:bodyPr spcFirstLastPara="1" wrap="square" lIns="91425" tIns="45700" rIns="91425" bIns="45700" anchor="t" anchorCtr="0">
            <a:noAutofit/>
          </a:bodyPr>
          <a:lstStyle/>
          <a:p>
            <a:pPr marL="0" marR="0" lvl="0" indent="450215" algn="just" rtl="0">
              <a:spcBef>
                <a:spcPts val="0"/>
              </a:spcBef>
              <a:spcAft>
                <a:spcPts val="0"/>
              </a:spcAft>
              <a:buNone/>
            </a:pPr>
            <a:r>
              <a:rPr lang="uk-UA" sz="2400">
                <a:solidFill>
                  <a:schemeClr val="dk1"/>
                </a:solidFill>
                <a:latin typeface="Times New Roman"/>
                <a:ea typeface="Times New Roman"/>
                <a:cs typeface="Times New Roman"/>
                <a:sym typeface="Times New Roman"/>
              </a:rPr>
              <a:t>І кризи та катастрофи є складовими частинами формування надзвичайних екологічних ситуацій.</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8</a:t>
            </a:fld>
            <a:endParaRPr sz="2000">
              <a:solidFill>
                <a:srgbClr val="FEFFFF"/>
              </a:solidFill>
              <a:latin typeface="Century Gothic"/>
              <a:ea typeface="Century Gothic"/>
              <a:cs typeface="Century Gothic"/>
              <a:sym typeface="Century Gothic"/>
            </a:endParaRPr>
          </a:p>
        </p:txBody>
      </p:sp>
      <p:sp>
        <p:nvSpPr>
          <p:cNvPr id="241" name="Google Shape;241;p26"/>
          <p:cNvSpPr/>
          <p:nvPr/>
        </p:nvSpPr>
        <p:spPr>
          <a:xfrm>
            <a:off x="1683223" y="141451"/>
            <a:ext cx="10258567"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2800" b="1">
                <a:solidFill>
                  <a:schemeClr val="dk1"/>
                </a:solidFill>
                <a:latin typeface="Times New Roman"/>
                <a:ea typeface="Times New Roman"/>
                <a:cs typeface="Times New Roman"/>
                <a:sym typeface="Times New Roman"/>
              </a:rPr>
              <a:t>Надзвичайні екологічні ситуації в своєму розвитку проходять п'ять умовних етапів:</a:t>
            </a:r>
            <a:r>
              <a:rPr lang="uk-UA" sz="2800">
                <a:solidFill>
                  <a:schemeClr val="dk1"/>
                </a:solidFill>
                <a:latin typeface="Times New Roman"/>
                <a:ea typeface="Times New Roman"/>
                <a:cs typeface="Times New Roman"/>
                <a:sym typeface="Times New Roman"/>
              </a:rPr>
              <a:t> </a:t>
            </a:r>
            <a:endParaRPr sz="2800">
              <a:solidFill>
                <a:schemeClr val="dk1"/>
              </a:solidFill>
              <a:latin typeface="Century Gothic"/>
              <a:ea typeface="Century Gothic"/>
              <a:cs typeface="Century Gothic"/>
              <a:sym typeface="Century Gothic"/>
            </a:endParaRPr>
          </a:p>
        </p:txBody>
      </p:sp>
      <p:grpSp>
        <p:nvGrpSpPr>
          <p:cNvPr id="242" name="Google Shape;242;p26"/>
          <p:cNvGrpSpPr/>
          <p:nvPr/>
        </p:nvGrpSpPr>
        <p:grpSpPr>
          <a:xfrm>
            <a:off x="368490" y="1095558"/>
            <a:ext cx="11573299" cy="5762441"/>
            <a:chOff x="0" y="0"/>
            <a:chExt cx="11573299" cy="5762441"/>
          </a:xfrm>
        </p:grpSpPr>
        <p:sp>
          <p:nvSpPr>
            <p:cNvPr id="243" name="Google Shape;243;p26"/>
            <p:cNvSpPr/>
            <p:nvPr/>
          </p:nvSpPr>
          <p:spPr>
            <a:xfrm>
              <a:off x="0" y="0"/>
              <a:ext cx="8911441" cy="1037239"/>
            </a:xfrm>
            <a:prstGeom prst="roundRect">
              <a:avLst>
                <a:gd name="adj" fmla="val 10000"/>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Google Shape;244;p26"/>
            <p:cNvSpPr txBox="1"/>
            <p:nvPr/>
          </p:nvSpPr>
          <p:spPr>
            <a:xfrm>
              <a:off x="30380" y="30380"/>
              <a:ext cx="7670821" cy="976479"/>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uk-UA" sz="1900">
                  <a:solidFill>
                    <a:schemeClr val="lt1"/>
                  </a:solidFill>
                  <a:latin typeface="Century Gothic"/>
                  <a:ea typeface="Century Gothic"/>
                  <a:cs typeface="Century Gothic"/>
                  <a:sym typeface="Century Gothic"/>
                </a:rPr>
                <a:t>Накопичення відхилень від нормального стану або процесів.</a:t>
              </a:r>
              <a:endParaRPr sz="1900">
                <a:solidFill>
                  <a:schemeClr val="lt1"/>
                </a:solidFill>
                <a:latin typeface="Century Gothic"/>
                <a:ea typeface="Century Gothic"/>
                <a:cs typeface="Century Gothic"/>
                <a:sym typeface="Century Gothic"/>
              </a:endParaRPr>
            </a:p>
          </p:txBody>
        </p:sp>
        <p:sp>
          <p:nvSpPr>
            <p:cNvPr id="245" name="Google Shape;245;p26"/>
            <p:cNvSpPr/>
            <p:nvPr/>
          </p:nvSpPr>
          <p:spPr>
            <a:xfrm>
              <a:off x="665464" y="1181300"/>
              <a:ext cx="8911441" cy="1037239"/>
            </a:xfrm>
            <a:prstGeom prst="roundRect">
              <a:avLst>
                <a:gd name="adj" fmla="val 10000"/>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Google Shape;246;p26"/>
            <p:cNvSpPr txBox="1"/>
            <p:nvPr/>
          </p:nvSpPr>
          <p:spPr>
            <a:xfrm>
              <a:off x="695844" y="1211680"/>
              <a:ext cx="7511010" cy="976479"/>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uk-UA" sz="1900">
                  <a:solidFill>
                    <a:schemeClr val="lt1"/>
                  </a:solidFill>
                  <a:latin typeface="Century Gothic"/>
                  <a:ea typeface="Century Gothic"/>
                  <a:cs typeface="Century Gothic"/>
                  <a:sym typeface="Century Gothic"/>
                </a:rPr>
                <a:t>Ініціювання надзвичайної події (аварії, катастрофи чи стихійного лиха).</a:t>
              </a:r>
              <a:endParaRPr sz="1900">
                <a:solidFill>
                  <a:schemeClr val="lt1"/>
                </a:solidFill>
                <a:latin typeface="Century Gothic"/>
                <a:ea typeface="Century Gothic"/>
                <a:cs typeface="Century Gothic"/>
                <a:sym typeface="Century Gothic"/>
              </a:endParaRPr>
            </a:p>
          </p:txBody>
        </p:sp>
        <p:sp>
          <p:nvSpPr>
            <p:cNvPr id="247" name="Google Shape;247;p26"/>
            <p:cNvSpPr/>
            <p:nvPr/>
          </p:nvSpPr>
          <p:spPr>
            <a:xfrm>
              <a:off x="1330929" y="2362601"/>
              <a:ext cx="8911441" cy="1037239"/>
            </a:xfrm>
            <a:prstGeom prst="roundRect">
              <a:avLst>
                <a:gd name="adj" fmla="val 10000"/>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Google Shape;248;p26"/>
            <p:cNvSpPr txBox="1"/>
            <p:nvPr/>
          </p:nvSpPr>
          <p:spPr>
            <a:xfrm>
              <a:off x="1361309" y="2392981"/>
              <a:ext cx="7511010" cy="976479"/>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uk-UA" sz="1900">
                  <a:solidFill>
                    <a:schemeClr val="lt1"/>
                  </a:solidFill>
                  <a:latin typeface="Century Gothic"/>
                  <a:ea typeface="Century Gothic"/>
                  <a:cs typeface="Century Gothic"/>
                  <a:sym typeface="Century Gothic"/>
                </a:rPr>
                <a:t>Процес надзвичайної події, під час якої відбувається безпосередній вплив на людей, об’єкти і природне середовище первинних вражаючих факторів.</a:t>
              </a:r>
              <a:endParaRPr sz="1900">
                <a:solidFill>
                  <a:schemeClr val="lt1"/>
                </a:solidFill>
                <a:latin typeface="Century Gothic"/>
                <a:ea typeface="Century Gothic"/>
                <a:cs typeface="Century Gothic"/>
                <a:sym typeface="Century Gothic"/>
              </a:endParaRPr>
            </a:p>
          </p:txBody>
        </p:sp>
        <p:sp>
          <p:nvSpPr>
            <p:cNvPr id="249" name="Google Shape;249;p26"/>
            <p:cNvSpPr/>
            <p:nvPr/>
          </p:nvSpPr>
          <p:spPr>
            <a:xfrm>
              <a:off x="1996394" y="3543901"/>
              <a:ext cx="8911441" cy="1037239"/>
            </a:xfrm>
            <a:prstGeom prst="roundRect">
              <a:avLst>
                <a:gd name="adj" fmla="val 10000"/>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Google Shape;250;p26"/>
            <p:cNvSpPr txBox="1"/>
            <p:nvPr/>
          </p:nvSpPr>
          <p:spPr>
            <a:xfrm>
              <a:off x="2026774" y="3574281"/>
              <a:ext cx="7511010" cy="976479"/>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uk-UA" sz="1900">
                  <a:solidFill>
                    <a:schemeClr val="lt1"/>
                  </a:solidFill>
                  <a:latin typeface="Century Gothic"/>
                  <a:ea typeface="Century Gothic"/>
                  <a:cs typeface="Century Gothic"/>
                  <a:sym typeface="Century Gothic"/>
                </a:rPr>
                <a:t>Вихід надзвичайної ситуації за межі території і дія залишкових факторів ураження.</a:t>
              </a:r>
              <a:endParaRPr sz="1900">
                <a:solidFill>
                  <a:schemeClr val="lt1"/>
                </a:solidFill>
                <a:latin typeface="Century Gothic"/>
                <a:ea typeface="Century Gothic"/>
                <a:cs typeface="Century Gothic"/>
                <a:sym typeface="Century Gothic"/>
              </a:endParaRPr>
            </a:p>
          </p:txBody>
        </p:sp>
        <p:sp>
          <p:nvSpPr>
            <p:cNvPr id="251" name="Google Shape;251;p26"/>
            <p:cNvSpPr/>
            <p:nvPr/>
          </p:nvSpPr>
          <p:spPr>
            <a:xfrm>
              <a:off x="2661858" y="4725202"/>
              <a:ext cx="8911441" cy="1037239"/>
            </a:xfrm>
            <a:prstGeom prst="roundRect">
              <a:avLst>
                <a:gd name="adj" fmla="val 10000"/>
              </a:avLst>
            </a:prstGeom>
            <a:gradFill>
              <a:gsLst>
                <a:gs pos="0">
                  <a:schemeClr val="lt1"/>
                </a:gs>
                <a:gs pos="100000">
                  <a:srgbClr val="ECECEC"/>
                </a:gs>
              </a:gsLst>
              <a:lin ang="5400000" scaled="0"/>
            </a:gradFill>
            <a:ln>
              <a:noFill/>
            </a:ln>
            <a:effectLst>
              <a:outerShdw blurRad="50800" dist="38100" dir="5400000" rotWithShape="0">
                <a:srgbClr val="000000">
                  <a:alpha val="6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26"/>
            <p:cNvSpPr txBox="1"/>
            <p:nvPr/>
          </p:nvSpPr>
          <p:spPr>
            <a:xfrm>
              <a:off x="2692238" y="4755582"/>
              <a:ext cx="7511010" cy="976479"/>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uk-UA" sz="1900">
                  <a:solidFill>
                    <a:schemeClr val="lt1"/>
                  </a:solidFill>
                  <a:latin typeface="Century Gothic"/>
                  <a:ea typeface="Century Gothic"/>
                  <a:cs typeface="Century Gothic"/>
                  <a:sym typeface="Century Gothic"/>
                </a:rPr>
                <a:t>Ліквідація наслідків надзвичайних ситуацій та природних катастроф. </a:t>
              </a:r>
              <a:endParaRPr sz="1900">
                <a:solidFill>
                  <a:schemeClr val="lt1"/>
                </a:solidFill>
                <a:latin typeface="Century Gothic"/>
                <a:ea typeface="Century Gothic"/>
                <a:cs typeface="Century Gothic"/>
                <a:sym typeface="Century Gothic"/>
              </a:endParaRPr>
            </a:p>
          </p:txBody>
        </p:sp>
        <p:sp>
          <p:nvSpPr>
            <p:cNvPr id="253" name="Google Shape;253;p26"/>
            <p:cNvSpPr/>
            <p:nvPr/>
          </p:nvSpPr>
          <p:spPr>
            <a:xfrm>
              <a:off x="8237235" y="757761"/>
              <a:ext cx="674205" cy="674205"/>
            </a:xfrm>
            <a:prstGeom prst="downArrow">
              <a:avLst>
                <a:gd name="adj1" fmla="val 55000"/>
                <a:gd name="adj2" fmla="val 45000"/>
              </a:avLst>
            </a:prstGeom>
            <a:solidFill>
              <a:schemeClr val="lt1">
                <a:alpha val="89803"/>
              </a:schemeClr>
            </a:solidFill>
            <a:ln w="9525" cap="rnd" cmpd="sng">
              <a:solidFill>
                <a:schemeClr val="dk1">
                  <a:alpha val="89803"/>
                </a:schemeClr>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Google Shape;254;p26"/>
            <p:cNvSpPr txBox="1"/>
            <p:nvPr/>
          </p:nvSpPr>
          <p:spPr>
            <a:xfrm>
              <a:off x="8388931" y="757761"/>
              <a:ext cx="370813" cy="5073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255" name="Google Shape;255;p26"/>
            <p:cNvSpPr/>
            <p:nvPr/>
          </p:nvSpPr>
          <p:spPr>
            <a:xfrm>
              <a:off x="8902700" y="1939061"/>
              <a:ext cx="674205" cy="674205"/>
            </a:xfrm>
            <a:prstGeom prst="downArrow">
              <a:avLst>
                <a:gd name="adj1" fmla="val 55000"/>
                <a:gd name="adj2" fmla="val 45000"/>
              </a:avLst>
            </a:prstGeom>
            <a:solidFill>
              <a:schemeClr val="lt1">
                <a:alpha val="89803"/>
              </a:schemeClr>
            </a:solidFill>
            <a:ln w="9525" cap="rnd" cmpd="sng">
              <a:solidFill>
                <a:schemeClr val="dk1">
                  <a:alpha val="89803"/>
                </a:schemeClr>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Google Shape;256;p26"/>
            <p:cNvSpPr txBox="1"/>
            <p:nvPr/>
          </p:nvSpPr>
          <p:spPr>
            <a:xfrm>
              <a:off x="9054396" y="1939061"/>
              <a:ext cx="370813" cy="5073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257" name="Google Shape;257;p26"/>
            <p:cNvSpPr/>
            <p:nvPr/>
          </p:nvSpPr>
          <p:spPr>
            <a:xfrm>
              <a:off x="9568164" y="3103075"/>
              <a:ext cx="674205" cy="674205"/>
            </a:xfrm>
            <a:prstGeom prst="downArrow">
              <a:avLst>
                <a:gd name="adj1" fmla="val 55000"/>
                <a:gd name="adj2" fmla="val 45000"/>
              </a:avLst>
            </a:prstGeom>
            <a:solidFill>
              <a:schemeClr val="lt1">
                <a:alpha val="89803"/>
              </a:schemeClr>
            </a:solidFill>
            <a:ln w="9525" cap="rnd" cmpd="sng">
              <a:solidFill>
                <a:schemeClr val="dk1">
                  <a:alpha val="89803"/>
                </a:schemeClr>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Google Shape;258;p26"/>
            <p:cNvSpPr txBox="1"/>
            <p:nvPr/>
          </p:nvSpPr>
          <p:spPr>
            <a:xfrm>
              <a:off x="9719860" y="3103075"/>
              <a:ext cx="370813" cy="5073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259" name="Google Shape;259;p26"/>
            <p:cNvSpPr/>
            <p:nvPr/>
          </p:nvSpPr>
          <p:spPr>
            <a:xfrm>
              <a:off x="10233629" y="4295900"/>
              <a:ext cx="674205" cy="674205"/>
            </a:xfrm>
            <a:prstGeom prst="downArrow">
              <a:avLst>
                <a:gd name="adj1" fmla="val 55000"/>
                <a:gd name="adj2" fmla="val 45000"/>
              </a:avLst>
            </a:prstGeom>
            <a:solidFill>
              <a:schemeClr val="lt1">
                <a:alpha val="89803"/>
              </a:schemeClr>
            </a:solidFill>
            <a:ln w="9525" cap="rnd" cmpd="sng">
              <a:solidFill>
                <a:schemeClr val="dk1">
                  <a:alpha val="89803"/>
                </a:schemeClr>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Google Shape;260;p26"/>
            <p:cNvSpPr txBox="1"/>
            <p:nvPr/>
          </p:nvSpPr>
          <p:spPr>
            <a:xfrm>
              <a:off x="10385325" y="4295900"/>
              <a:ext cx="370813" cy="5073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3000">
                <a:solidFill>
                  <a:schemeClr val="dk1"/>
                </a:solidFill>
                <a:latin typeface="Century Gothic"/>
                <a:ea typeface="Century Gothic"/>
                <a:cs typeface="Century Gothic"/>
                <a:sym typeface="Century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1951479" y="329899"/>
            <a:ext cx="994936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uk-UA" sz="3600" b="1" i="0" u="none" strike="noStrike" cap="none">
                <a:solidFill>
                  <a:srgbClr val="262626"/>
                </a:solidFill>
                <a:latin typeface="Century Gothic"/>
                <a:ea typeface="Century Gothic"/>
                <a:cs typeface="Century Gothic"/>
                <a:sym typeface="Century Gothic"/>
              </a:rPr>
              <a:t>2. Передумови виникнення надзвичайних екологічних ситуацій.</a:t>
            </a:r>
            <a:endParaRPr sz="3600" b="0" i="0" u="none" strike="noStrike" cap="none">
              <a:solidFill>
                <a:srgbClr val="262626"/>
              </a:solidFill>
              <a:latin typeface="Century Gothic"/>
              <a:ea typeface="Century Gothic"/>
              <a:cs typeface="Century Gothic"/>
              <a:sym typeface="Century Gothic"/>
            </a:endParaRPr>
          </a:p>
        </p:txBody>
      </p:sp>
      <p:sp>
        <p:nvSpPr>
          <p:cNvPr id="266" name="Google Shape;266;p2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uk-UA" sz="2000">
                <a:solidFill>
                  <a:srgbClr val="FEFFFF"/>
                </a:solidFill>
                <a:latin typeface="Century Gothic"/>
                <a:ea typeface="Century Gothic"/>
                <a:cs typeface="Century Gothic"/>
                <a:sym typeface="Century Gothic"/>
              </a:rPr>
              <a:t>9</a:t>
            </a:fld>
            <a:endParaRPr sz="2000">
              <a:solidFill>
                <a:srgbClr val="FEFFFF"/>
              </a:solidFill>
              <a:latin typeface="Century Gothic"/>
              <a:ea typeface="Century Gothic"/>
              <a:cs typeface="Century Gothic"/>
              <a:sym typeface="Century Gothic"/>
            </a:endParaRPr>
          </a:p>
        </p:txBody>
      </p:sp>
      <p:sp>
        <p:nvSpPr>
          <p:cNvPr id="267" name="Google Shape;267;p27"/>
          <p:cNvSpPr/>
          <p:nvPr/>
        </p:nvSpPr>
        <p:spPr>
          <a:xfrm>
            <a:off x="531812" y="1610788"/>
            <a:ext cx="11246206" cy="5022023"/>
          </a:xfrm>
          <a:prstGeom prst="doubleWave">
            <a:avLst>
              <a:gd name="adj1" fmla="val 6250"/>
              <a:gd name="adj2" fmla="val 0"/>
            </a:avLst>
          </a:prstGeom>
          <a:solidFill>
            <a:srgbClr val="D4A39F"/>
          </a:solidFill>
          <a:ln w="9525" cap="rnd" cmpd="sng">
            <a:solidFill>
              <a:srgbClr val="AE39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800">
                <a:solidFill>
                  <a:schemeClr val="dk1"/>
                </a:solidFill>
                <a:latin typeface="Times New Roman"/>
                <a:ea typeface="Times New Roman"/>
                <a:cs typeface="Times New Roman"/>
                <a:sym typeface="Times New Roman"/>
              </a:rPr>
              <a:t>Надзвичайні екологічні ситуації є наслідком, як техногенних факторів, так і природних стихійних явищ.</a:t>
            </a:r>
            <a:endParaRPr/>
          </a:p>
          <a:p>
            <a:pPr marL="0" marR="0" lvl="0" indent="627063" algn="just" rtl="0">
              <a:spcBef>
                <a:spcPts val="0"/>
              </a:spcBef>
              <a:spcAft>
                <a:spcPts val="0"/>
              </a:spcAft>
              <a:buNone/>
            </a:pPr>
            <a:r>
              <a:rPr lang="uk-UA" sz="2800">
                <a:solidFill>
                  <a:schemeClr val="dk1"/>
                </a:solidFill>
                <a:latin typeface="Times New Roman"/>
                <a:ea typeface="Times New Roman"/>
                <a:cs typeface="Times New Roman"/>
                <a:sym typeface="Times New Roman"/>
              </a:rPr>
              <a:t>Розмежування надзвичайних ситуацій, викликаних природними та техногенними факторами не завжди можливо: найчастіше характер прояву </a:t>
            </a:r>
            <a:r>
              <a:rPr lang="uk-UA" sz="2800" b="1">
                <a:solidFill>
                  <a:schemeClr val="dk1"/>
                </a:solidFill>
                <a:latin typeface="Times New Roman"/>
                <a:ea typeface="Times New Roman"/>
                <a:cs typeface="Times New Roman"/>
                <a:sym typeface="Times New Roman"/>
              </a:rPr>
              <a:t>повеней, селевих потоків, снігових лавин, зсувів</a:t>
            </a:r>
            <a:r>
              <a:rPr lang="uk-UA" sz="2800">
                <a:solidFill>
                  <a:schemeClr val="dk1"/>
                </a:solidFill>
                <a:latin typeface="Times New Roman"/>
                <a:ea typeface="Times New Roman"/>
                <a:cs typeface="Times New Roman"/>
                <a:sym typeface="Times New Roman"/>
              </a:rPr>
              <a:t> і багатьох інших стихійних явищ залежить як </a:t>
            </a:r>
            <a:r>
              <a:rPr lang="uk-UA" sz="2800" b="1">
                <a:solidFill>
                  <a:schemeClr val="dk1"/>
                </a:solidFill>
                <a:latin typeface="Times New Roman"/>
                <a:ea typeface="Times New Roman"/>
                <a:cs typeface="Times New Roman"/>
                <a:sym typeface="Times New Roman"/>
              </a:rPr>
              <a:t>від природних процесів, так і від ступеня техногенного навантаження.</a:t>
            </a:r>
            <a:endParaRPr sz="4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Легкий дым">
  <a:themeElements>
    <a:clrScheme name="Легкий дым">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1378</Words>
  <Application>Microsoft Office PowerPoint</Application>
  <PresentationFormat>Широкоэкранный</PresentationFormat>
  <Paragraphs>141</Paragraphs>
  <Slides>24</Slides>
  <Notes>24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Calibri</vt:lpstr>
      <vt:lpstr>Noto Sans Symbols</vt:lpstr>
      <vt:lpstr>Century Gothic</vt:lpstr>
      <vt:lpstr>Times New Roman</vt:lpstr>
      <vt:lpstr>Arial</vt:lpstr>
      <vt:lpstr>Легкий дым</vt:lpstr>
      <vt:lpstr>  Техногенна складова безпеки навколишнього середовища</vt:lpstr>
      <vt:lpstr>Екологічні проблеми розвитку сучасної цивілізації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Передумови виникнення надзвичайних екологічних ситуацій.</vt:lpstr>
      <vt:lpstr>Презентация PowerPoint</vt:lpstr>
      <vt:lpstr>Презентация PowerPoint</vt:lpstr>
      <vt:lpstr>Презентация PowerPoint</vt:lpstr>
      <vt:lpstr>3. Природні та антропогенні фактори виникнення надзвичайних екологічних ситуацій.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Управління екологічною безпекою.</vt:lpstr>
      <vt:lpstr>Презентация PowerPoint</vt:lpstr>
      <vt:lpstr>Управління екологічною безпекою здійснюється за такими напрямками: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Техногенна складова безпеки навколишнього середовища</dc:title>
  <dc:creator>Admin</dc:creator>
  <cp:lastModifiedBy>Пользователь Windows</cp:lastModifiedBy>
  <cp:revision>1</cp:revision>
  <dcterms:modified xsi:type="dcterms:W3CDTF">2022-01-16T07:49:58Z</dcterms:modified>
</cp:coreProperties>
</file>