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ru-RU" altLang="en-US" noProof="0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ru-RU" altLang="en-US" noProof="0" smtClean="0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83B03F-D011-47A5-9B42-8BF8421F069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94877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B947E2-8147-469D-BCF7-ACBE3C67296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7640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80B398-DD7D-4380-A799-EB15E1D5F4B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36475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2EE61C-1213-4689-91AF-B1F6485B750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83840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AE67B4-8D81-4297-9CF9-15CA400533B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128867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108FDE-3733-40E4-B11A-F8656FA4F93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92231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1DF911-9C88-4AFC-A05B-E054A3FC49F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15582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1AF07D-3883-47D6-BFFF-500D04657CC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41248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4E1FCC-1681-47F2-85E7-5FF9E14C8CB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62207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06B22A-69BD-417F-B8B2-D49752DBA69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9894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4C51F1-EC4D-41A5-98FB-4224CAAB9AC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38459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  <a:cs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  <a:cs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anose="02020404030301010803" pitchFamily="18" charset="0"/>
              </a:defRPr>
            </a:lvl1pPr>
          </a:lstStyle>
          <a:p>
            <a:fld id="{B2D50512-1D51-4B22-8D41-BE300F8A8D37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3716121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uk-UA" altLang="en-US" sz="4600" b="1" smtClean="0"/>
              <a:t>Тема:</a:t>
            </a:r>
            <a:r>
              <a:rPr lang="uk-UA" altLang="en-US" sz="4600" smtClean="0"/>
              <a:t> Природокористування в контексті сталого розвитку</a:t>
            </a:r>
            <a:endParaRPr lang="ru-RU" altLang="en-US" sz="460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076" name="Picture 5" descr="Картинки по запросу &quot;природокористуванн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276600"/>
            <a:ext cx="48768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ъект 2"/>
          <p:cNvSpPr>
            <a:spLocks noGrp="1"/>
          </p:cNvSpPr>
          <p:nvPr>
            <p:ph idx="1"/>
          </p:nvPr>
        </p:nvSpPr>
        <p:spPr>
          <a:xfrm>
            <a:off x="304800" y="304800"/>
            <a:ext cx="8229600" cy="4530725"/>
          </a:xfrm>
        </p:spPr>
        <p:txBody>
          <a:bodyPr/>
          <a:lstStyle/>
          <a:p>
            <a:pPr algn="ctr" eaLnBrk="1" hangingPunct="1"/>
            <a:r>
              <a:rPr lang="ru-RU" altLang="en-US" sz="2400" b="1" smtClean="0"/>
              <a:t>Конференція ООН з питань довкілля та розвитку, що проходила в Ріо-де-Жанейро в червні 1992 р., стала визначною подією.</a:t>
            </a:r>
          </a:p>
          <a:p>
            <a:pPr eaLnBrk="1" hangingPunct="1"/>
            <a:r>
              <a:rPr lang="ru-RU" altLang="en-US" sz="2400" smtClean="0"/>
              <a:t>На ній були присутні глави 179 держав, представники багатьох країн, міжнародних і неурядових організацій. </a:t>
            </a:r>
          </a:p>
          <a:p>
            <a:pPr eaLnBrk="1" hangingPunct="1"/>
            <a:r>
              <a:rPr lang="ru-RU" altLang="en-US" sz="2400" smtClean="0"/>
              <a:t>На конференції було ухвалено всесвітню програму дій «Порядок денний на ХХІ століття», де сталий розвиток пов'язано з гармонійним досягненням таких цілей:</a:t>
            </a:r>
          </a:p>
          <a:p>
            <a:pPr eaLnBrk="1" hangingPunct="1"/>
            <a:r>
              <a:rPr lang="ru-RU" altLang="en-US" sz="2800" i="1" smtClean="0"/>
              <a:t>висока якість навколишнього середовища і здорова економіка для всіх народів світу;</a:t>
            </a:r>
          </a:p>
          <a:p>
            <a:pPr eaLnBrk="1" hangingPunct="1"/>
            <a:r>
              <a:rPr lang="ru-RU" altLang="en-US" sz="2800" i="1" smtClean="0"/>
              <a:t>задоволення потреб людей і збереження сталого розвитку протягом тривалого періоду.</a:t>
            </a:r>
          </a:p>
          <a:p>
            <a:pPr eaLnBrk="1" hangingPunct="1"/>
            <a:endParaRPr lang="ru-RU" altLang="en-US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ъект 2"/>
          <p:cNvSpPr>
            <a:spLocks noGrp="1"/>
          </p:cNvSpPr>
          <p:nvPr>
            <p:ph idx="1"/>
          </p:nvPr>
        </p:nvSpPr>
        <p:spPr>
          <a:xfrm>
            <a:off x="304800" y="304800"/>
            <a:ext cx="8382000" cy="3962400"/>
          </a:xfrm>
        </p:spPr>
        <p:txBody>
          <a:bodyPr/>
          <a:lstStyle/>
          <a:p>
            <a:pPr eaLnBrk="1" hangingPunct="1"/>
            <a:r>
              <a:rPr lang="ru-RU" altLang="en-US" sz="2400" smtClean="0"/>
              <a:t>У 2015 році на саміті ООН з питань сталого розвитку затверджено глобальні Цілі сталого розвитку (ЦСР) .</a:t>
            </a:r>
          </a:p>
          <a:p>
            <a:pPr eaLnBrk="1" hangingPunct="1"/>
            <a:r>
              <a:rPr lang="ru-RU" altLang="en-US" sz="2400" smtClean="0"/>
              <a:t>За ініціативи Уряду України та за сприяння системи ООН в Україні протягом року тривав відкритий процес адаптації ЦСР до вітчизняного законодавства.</a:t>
            </a:r>
          </a:p>
          <a:p>
            <a:pPr eaLnBrk="1" hangingPunct="1"/>
            <a:r>
              <a:rPr lang="ru-RU" altLang="en-US" sz="2400" smtClean="0"/>
              <a:t> Беручи до уваги принцип «нікого не залишити осторонь» і використовуючи широкий спектр інформаційних, статистичних та аналітичних матеріалів, було розроблено національну систему ЦСР.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962400"/>
            <a:ext cx="5095875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ъект 2"/>
          <p:cNvSpPr>
            <a:spLocks noGrp="1"/>
          </p:cNvSpPr>
          <p:nvPr>
            <p:ph idx="1"/>
          </p:nvPr>
        </p:nvSpPr>
        <p:spPr>
          <a:xfrm>
            <a:off x="304800" y="304800"/>
            <a:ext cx="5486400" cy="6096000"/>
          </a:xfrm>
        </p:spPr>
        <p:txBody>
          <a:bodyPr/>
          <a:lstStyle/>
          <a:p>
            <a:pPr eaLnBrk="1" hangingPunct="1"/>
            <a:r>
              <a:rPr lang="ru-RU" altLang="en-US" sz="2000" smtClean="0"/>
              <a:t>У 2017 році Уряд України представив Національну доповідь «Цілі сталого розвитку: Україна», у якій подано результати адаптації 17 глобальних ЦСР з урахуванням специфіки національного розвитку, а саме 86 конкретних завдань і 172 показники для моніторингу їх виконання. </a:t>
            </a:r>
          </a:p>
          <a:p>
            <a:pPr eaLnBrk="1" hangingPunct="1"/>
            <a:r>
              <a:rPr lang="ru-RU" altLang="en-US" sz="2000" smtClean="0"/>
              <a:t>Результатом цієї роботи має стати збереження безпечного для існування живої і неживої природи навколишнього середовища, захист життя і здоров'я населення від негативних впливів, зумовлених забрудненням навколишнього природного середовища, досягнення гармонійної взаємодії суспільства і природи, охорона, раціональне використання і відтворення природних ресурсів.</a:t>
            </a:r>
          </a:p>
          <a:p>
            <a:pPr eaLnBrk="1" hangingPunct="1"/>
            <a:endParaRPr lang="ru-RU" altLang="en-US" sz="2800" smtClean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1000"/>
            <a:ext cx="261937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1242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5105400"/>
            <a:ext cx="276225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en-US" smtClean="0"/>
              <a:t>Природокористування в контексті сталого розвитку. </a:t>
            </a:r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876800"/>
          </a:xfrm>
        </p:spPr>
        <p:txBody>
          <a:bodyPr/>
          <a:lstStyle/>
          <a:p>
            <a:pPr eaLnBrk="1" hangingPunct="1"/>
            <a:r>
              <a:rPr lang="ru-RU" altLang="en-US" sz="2000" smtClean="0"/>
              <a:t>Економічна система загалом - система виробництва, розподілу та споживання товарів, робіт і послуг. Будь-яке виробництво та споживання пов'язане зі зростаючим залученням природних ресурсів у сферу діяльності людства і супроводжується впливом на навколишнє середовище. Обмежений ресурс - чисте навколишнє середовище - не враховується належним чином у традиційних економічних рішеннях. 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76400"/>
            <a:ext cx="3268663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088" y="4124325"/>
            <a:ext cx="2528887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ъект 2"/>
          <p:cNvSpPr>
            <a:spLocks noGrp="1"/>
          </p:cNvSpPr>
          <p:nvPr>
            <p:ph idx="1"/>
          </p:nvPr>
        </p:nvSpPr>
        <p:spPr>
          <a:xfrm>
            <a:off x="533400" y="304800"/>
            <a:ext cx="8229600" cy="4530725"/>
          </a:xfrm>
        </p:spPr>
        <p:txBody>
          <a:bodyPr/>
          <a:lstStyle/>
          <a:p>
            <a:pPr eaLnBrk="1" hangingPunct="1"/>
            <a:r>
              <a:rPr lang="ru-RU" altLang="en-US" smtClean="0"/>
              <a:t>У цей же час вкрай загострилися екологічні проблеми, які з локальних перетворилися на національні та глобальні загрози. Дослідженням цих проблем, поряд з іншими, займається галузь знання, яка має велике прикладне значення, - </a:t>
            </a:r>
            <a:r>
              <a:rPr lang="ru-RU" altLang="en-US" b="1" smtClean="0"/>
              <a:t>природокористування. 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86200"/>
            <a:ext cx="2200275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22700"/>
            <a:ext cx="346075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ъект 2"/>
          <p:cNvSpPr>
            <a:spLocks noGrp="1"/>
          </p:cNvSpPr>
          <p:nvPr>
            <p:ph idx="1"/>
          </p:nvPr>
        </p:nvSpPr>
        <p:spPr>
          <a:xfrm>
            <a:off x="381000" y="228600"/>
            <a:ext cx="8229600" cy="3962400"/>
          </a:xfrm>
        </p:spPr>
        <p:txBody>
          <a:bodyPr/>
          <a:lstStyle/>
          <a:p>
            <a:pPr eaLnBrk="1" hangingPunct="1"/>
            <a:r>
              <a:rPr lang="ru-RU" altLang="en-US" sz="2400" b="1" smtClean="0"/>
              <a:t>Природокористування</a:t>
            </a:r>
            <a:r>
              <a:rPr lang="ru-RU" altLang="en-US" sz="2400" smtClean="0"/>
              <a:t> як наука сформувалося відносно недавно (друга половина - остання третина ХХ століття), коли стало досить очевидним, що природні блага вичерпні, повинні мати економічну оцінку і не можуть розглядатися як безкоштовний дар природи. У ній широко використовуються дані природничих наук: біології, екології, географії тощо.</a:t>
            </a:r>
          </a:p>
          <a:p>
            <a:pPr eaLnBrk="1" hangingPunct="1"/>
            <a:endParaRPr lang="ru-RU" altLang="en-US" sz="3200" smtClean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328988"/>
            <a:ext cx="3124200" cy="260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50" y="3328988"/>
            <a:ext cx="4198938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ъект 2"/>
          <p:cNvSpPr>
            <a:spLocks noGrp="1"/>
          </p:cNvSpPr>
          <p:nvPr>
            <p:ph idx="1"/>
          </p:nvPr>
        </p:nvSpPr>
        <p:spPr>
          <a:xfrm>
            <a:off x="457200" y="228600"/>
            <a:ext cx="5715000" cy="6096000"/>
          </a:xfrm>
        </p:spPr>
        <p:txBody>
          <a:bodyPr/>
          <a:lstStyle/>
          <a:p>
            <a:pPr eaLnBrk="1" hangingPunct="1"/>
            <a:r>
              <a:rPr lang="ru-RU" altLang="en-US" b="1" smtClean="0"/>
              <a:t>Природокористування </a:t>
            </a:r>
            <a:r>
              <a:rPr lang="ru-RU" altLang="en-US" smtClean="0"/>
              <a:t>- наука про можливості та напрями екологічно безпечного та невиснажливого використання ресурсів і властивостей природи для забезпечення сталого розвитку.</a:t>
            </a:r>
          </a:p>
          <a:p>
            <a:pPr eaLnBrk="1" hangingPunct="1"/>
            <a:endParaRPr lang="ru-RU" altLang="en-US" smtClean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27050"/>
            <a:ext cx="2584450" cy="269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938" y="3505200"/>
            <a:ext cx="3128962" cy="312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300538"/>
            <a:ext cx="20574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en-US" sz="3200" smtClean="0"/>
              <a:t>За сталого розвитку при плануванні господарської діяльності необхідно враховувати такі положення:</a:t>
            </a:r>
            <a:br>
              <a:rPr lang="ru-RU" altLang="en-US" sz="3200" smtClean="0"/>
            </a:br>
            <a:endParaRPr lang="ru-RU" altLang="en-US" sz="3200" smtClean="0"/>
          </a:p>
        </p:txBody>
      </p:sp>
      <p:sp>
        <p:nvSpPr>
          <p:cNvPr id="19459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30725"/>
          </a:xfrm>
        </p:spPr>
        <p:txBody>
          <a:bodyPr/>
          <a:lstStyle/>
          <a:p>
            <a:pPr eaLnBrk="1" hangingPunct="1"/>
            <a:r>
              <a:rPr lang="ru-RU" altLang="en-US" sz="2400" smtClean="0"/>
              <a:t>темпи споживання природно-ресурсного потенціалу не повинні перебільшувати природних умов регенерації екосистеми;</a:t>
            </a:r>
          </a:p>
          <a:p>
            <a:pPr eaLnBrk="1" hangingPunct="1"/>
            <a:r>
              <a:rPr lang="ru-RU" altLang="en-US" sz="2400" smtClean="0"/>
              <a:t>об'єми відходів виробничо-господарської та соціокультурної діяльності не повинні перебільшувати асиміляційні властивості біосфери;</a:t>
            </a:r>
          </a:p>
          <a:p>
            <a:pPr eaLnBrk="1" hangingPunct="1"/>
            <a:r>
              <a:rPr lang="ru-RU" altLang="en-US" sz="2400" smtClean="0"/>
              <a:t>максимально заміщувати у споживанні невідновлюваниі ресурси відновлюваними;</a:t>
            </a:r>
          </a:p>
          <a:p>
            <a:pPr eaLnBrk="1" hangingPunct="1"/>
            <a:r>
              <a:rPr lang="ru-RU" altLang="en-US" sz="2400" smtClean="0"/>
              <a:t>крім економічних результатів, значущими є соціально-екологічні наслідки;</a:t>
            </a:r>
          </a:p>
          <a:p>
            <a:pPr eaLnBrk="1" hangingPunct="1"/>
            <a:r>
              <a:rPr lang="ru-RU" altLang="en-US" sz="2400" smtClean="0"/>
              <a:t>в процесі необхідно виходити з інтересів як сучасних, так і майбутніх поколінь.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ъект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4530725"/>
          </a:xfrm>
        </p:spPr>
        <p:txBody>
          <a:bodyPr/>
          <a:lstStyle/>
          <a:p>
            <a:pPr eaLnBrk="1" hangingPunct="1"/>
            <a:r>
              <a:rPr lang="ru-RU" altLang="en-US" sz="2800" b="1" smtClean="0"/>
              <a:t>Об'єктом природокористування </a:t>
            </a:r>
            <a:r>
              <a:rPr lang="ru-RU" altLang="en-US" sz="2800" smtClean="0"/>
              <a:t>як науки є</a:t>
            </a:r>
          </a:p>
          <a:p>
            <a:pPr eaLnBrk="1" hangingPunct="1"/>
            <a:r>
              <a:rPr lang="ru-RU" altLang="en-US" sz="2800" smtClean="0"/>
              <a:t> комплекс взаємовідносин між природними ресурсами,</a:t>
            </a:r>
          </a:p>
          <a:p>
            <a:pPr eaLnBrk="1" hangingPunct="1"/>
            <a:r>
              <a:rPr lang="ru-RU" altLang="en-US" sz="2800" smtClean="0"/>
              <a:t> природними умовами життя людини та соціально-економічним розвитком суспільства.</a:t>
            </a:r>
          </a:p>
          <a:p>
            <a:pPr eaLnBrk="1" hangingPunct="1"/>
            <a:r>
              <a:rPr lang="ru-RU" altLang="en-US" sz="2800" smtClean="0"/>
              <a:t> </a:t>
            </a:r>
            <a:r>
              <a:rPr lang="ru-RU" altLang="en-US" sz="2800" b="1" smtClean="0"/>
              <a:t>Предметом вивчення </a:t>
            </a:r>
            <a:r>
              <a:rPr lang="ru-RU" altLang="en-US" sz="2800" smtClean="0"/>
              <a:t>– </a:t>
            </a:r>
          </a:p>
          <a:p>
            <a:pPr eaLnBrk="1" hangingPunct="1"/>
            <a:r>
              <a:rPr lang="ru-RU" altLang="en-US" sz="2800" smtClean="0"/>
              <a:t>пошук шляхів збереження природного середовища життєдіяльності людського суспільства.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800600"/>
            <a:ext cx="300990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19600"/>
            <a:ext cx="315912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04800"/>
            <a:ext cx="4572000" cy="6248400"/>
          </a:xfrm>
        </p:spPr>
        <p:txBody>
          <a:bodyPr/>
          <a:lstStyle/>
          <a:p>
            <a:pPr eaLnBrk="1" hangingPunct="1"/>
            <a:r>
              <a:rPr lang="ru-RU" altLang="en-US" sz="2600" smtClean="0"/>
              <a:t>Нерозв'язаність екологічних проблем поставила людство на межу біосферної кризи, яка</a:t>
            </a:r>
            <a:r>
              <a:rPr lang="uk-UA" altLang="en-US" sz="2600" smtClean="0"/>
              <a:t> </a:t>
            </a:r>
            <a:r>
              <a:rPr lang="ru-RU" altLang="en-US" sz="2600" smtClean="0"/>
              <a:t>загрожує самому його існуванню. Наразі ми маємо складний вибір: або й далі жити, нехтуючи закони природи, або ж усвідомити відповідальність перед прийдешніми поколіннями людей за стан нашої планети.</a:t>
            </a:r>
          </a:p>
        </p:txBody>
      </p:sp>
      <p:pic>
        <p:nvPicPr>
          <p:cNvPr id="4099" name="Picture 5" descr="Картинки по запросу &quot;природокористуванн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04800"/>
            <a:ext cx="35433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7" descr="Картинки по запросу &quot;природокористування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05200"/>
            <a:ext cx="3962400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153400" cy="2895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ru-RU" altLang="en-US" sz="2100" b="1" smtClean="0"/>
              <a:t>Стратегія сталого розвитку природи і суспільства.</a:t>
            </a:r>
            <a:r>
              <a:rPr lang="ru-RU" altLang="en-US" sz="2100" smtClean="0"/>
              <a:t> 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en-US" sz="2100" smtClean="0"/>
              <a:t>Сучасне покоління стає безпосереднім учасником формування нового екологічного світогляду. Створення економічних і політичних умов для екологічно стабільного розвитку можливе лише на основі переорієнтації людської свідомості. Вочевидь, із глобальними проблемами неможливо впоратися, діючи роз'єднано, тому особливого значення набуває природоохоронна робота міжнародних організацій </a:t>
            </a:r>
          </a:p>
        </p:txBody>
      </p:sp>
      <p:pic>
        <p:nvPicPr>
          <p:cNvPr id="5123" name="Picutre 297" descr="image2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32150"/>
            <a:ext cx="3505200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2514600" y="5791200"/>
            <a:ext cx="4162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/>
              <a:t>Міжнародні організації системи ООН </a:t>
            </a:r>
          </a:p>
        </p:txBody>
      </p:sp>
      <p:pic>
        <p:nvPicPr>
          <p:cNvPr id="5125" name="Picture 7" descr="Картинки по запросу &quot;оон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200400"/>
            <a:ext cx="36576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5029200" cy="6172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en-US" sz="2100" smtClean="0"/>
              <a:t>У 1987 р. Міжнародна комісія ООН з навколишнього середовища і розвитку під головуванням екс-прем'єра Норвегії Ґру Гарлем Брундланд опублікувала звіт «Наше спільне майбутнє», у якому поняття сталого розвитку визначено як розвиток суспільства, що задовольняє потреби сьогодення, не приносячи при цьому в жертву здатності майбутніх поколінь задовольняти свої потреби.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en-US" sz="2100" smtClean="0"/>
              <a:t>Сталий (збалансований) розвиток означає використання ресурсів у такий спосіб, який дає змогу їм повністю відновитися, надаючи прийдешнім поколінням доступ до тих самих ресурсів, якими користуємося ми.</a:t>
            </a:r>
          </a:p>
        </p:txBody>
      </p:sp>
      <p:pic>
        <p:nvPicPr>
          <p:cNvPr id="6147" name="Picture 5" descr="Картинки по запросу &quot;Ґру Гарлем Брундланд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57200"/>
            <a:ext cx="29718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7" descr="Картинки по запросу &quot;оон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505200"/>
            <a:ext cx="33528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en-US" sz="4000" smtClean="0"/>
              <a:t>Організація Об'єднаних Націй. Штаб-квартира в Нью-Йорку, США</a:t>
            </a:r>
            <a:br>
              <a:rPr lang="ru-RU" altLang="en-US" sz="4000" smtClean="0"/>
            </a:br>
            <a:endParaRPr lang="ru-RU" altLang="en-US" sz="4000" smtClean="0"/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2600"/>
            <a:ext cx="6335713" cy="421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en-US" smtClean="0"/>
              <a:t>ЮНСЕД</a:t>
            </a:r>
            <a:r>
              <a:rPr lang="en-US" altLang="en-US" smtClean="0"/>
              <a:t> - </a:t>
            </a:r>
            <a:r>
              <a:rPr lang="ru-RU" altLang="en-US" smtClean="0"/>
              <a:t>Конференція ООН з навколишнього середовища й розвитку</a:t>
            </a:r>
            <a:r>
              <a:rPr lang="en-US" altLang="en-US" smtClean="0"/>
              <a:t> (United Nations Conference on Environment and Development) </a:t>
            </a:r>
            <a:endParaRPr lang="ru-RU" altLang="en-US" smtClean="0"/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76600"/>
            <a:ext cx="3624263" cy="230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3276600"/>
            <a:ext cx="34353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en-US" smtClean="0"/>
              <a:t>Комісія ООН зі сталого розвитку</a:t>
            </a:r>
            <a:r>
              <a:rPr lang="en-US" altLang="en-US" smtClean="0"/>
              <a:t> (United Nations Commission on Sustainable Development</a:t>
            </a:r>
            <a:endParaRPr lang="ru-RU" altLang="en-US" smtClean="0"/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711450"/>
            <a:ext cx="5551488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en-US" smtClean="0"/>
              <a:t>ВООЗ</a:t>
            </a:r>
            <a:r>
              <a:rPr lang="en-US" altLang="en-US" smtClean="0"/>
              <a:t> - </a:t>
            </a:r>
            <a:r>
              <a:rPr lang="ru-RU" altLang="en-US" smtClean="0"/>
              <a:t>Всесвітня організація ООН з питань охорони здоров</a:t>
            </a:r>
            <a:r>
              <a:rPr lang="en-US" altLang="en-US" smtClean="0"/>
              <a:t>'</a:t>
            </a:r>
            <a:r>
              <a:rPr lang="ru-RU" altLang="en-US" smtClean="0"/>
              <a:t>я</a:t>
            </a:r>
            <a:r>
              <a:rPr lang="en-US" altLang="en-US" smtClean="0"/>
              <a:t> (World Health Organisation). </a:t>
            </a:r>
            <a:endParaRPr lang="ru-RU" altLang="en-US" smtClean="0"/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09800"/>
            <a:ext cx="5715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495800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352925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1267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en-US" smtClean="0"/>
              <a:t>МСОП</a:t>
            </a:r>
            <a:r>
              <a:rPr lang="en-US" altLang="en-US" smtClean="0"/>
              <a:t> - </a:t>
            </a:r>
            <a:r>
              <a:rPr lang="ru-RU" altLang="en-US" smtClean="0"/>
              <a:t>Міжнародний союз охорони природи</a:t>
            </a:r>
            <a:r>
              <a:rPr lang="en-US" altLang="en-US" smtClean="0"/>
              <a:t> (International Union for Nature Conservation). </a:t>
            </a:r>
            <a:endParaRPr lang="ru-RU" altLang="en-US" smtClean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49538"/>
            <a:ext cx="280035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747963"/>
            <a:ext cx="3457575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42</TotalTime>
  <Words>715</Words>
  <Application>Microsoft Office PowerPoint</Application>
  <PresentationFormat>Экран (4:3)</PresentationFormat>
  <Paragraphs>38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Garamond</vt:lpstr>
      <vt:lpstr>Wingdings</vt:lpstr>
      <vt:lpstr>Calibri</vt:lpstr>
      <vt:lpstr>Times New Roman</vt:lpstr>
      <vt:lpstr>Край</vt:lpstr>
      <vt:lpstr>Тема: Природокористування в контексті сталого розвитку</vt:lpstr>
      <vt:lpstr>Презентация PowerPoint</vt:lpstr>
      <vt:lpstr>Презентация PowerPoint</vt:lpstr>
      <vt:lpstr>Презентация PowerPoint</vt:lpstr>
      <vt:lpstr>Організація Об'єднаних Націй. Штаб-квартира в Нью-Йорку, США </vt:lpstr>
      <vt:lpstr>ЮНСЕД - Конференція ООН з навколишнього середовища й розвитку (United Nations Conference on Environment and Development) </vt:lpstr>
      <vt:lpstr>Комісія ООН зі сталого розвитку (United Nations Commission on Sustainable Development</vt:lpstr>
      <vt:lpstr>ВООЗ - Всесвітня організація ООН з питань охорони здоров'я (World Health Organisation). </vt:lpstr>
      <vt:lpstr>МСОП - Міжнародний союз охорони природи (International Union for Nature Conservation). </vt:lpstr>
      <vt:lpstr>Презентация PowerPoint</vt:lpstr>
      <vt:lpstr>Презентация PowerPoint</vt:lpstr>
      <vt:lpstr>Презентация PowerPoint</vt:lpstr>
      <vt:lpstr>Природокористування в контексті сталого розвитку. </vt:lpstr>
      <vt:lpstr>Презентация PowerPoint</vt:lpstr>
      <vt:lpstr>Презентация PowerPoint</vt:lpstr>
      <vt:lpstr>Презентация PowerPoint</vt:lpstr>
      <vt:lpstr>За сталого розвитку при плануванні господарської діяльності необхідно враховувати такі положення: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Хозяин</dc:creator>
  <cp:lastModifiedBy>Пользователь Windows</cp:lastModifiedBy>
  <cp:revision>6</cp:revision>
  <cp:lastPrinted>1601-01-01T00:00:00Z</cp:lastPrinted>
  <dcterms:created xsi:type="dcterms:W3CDTF">2020-03-18T08:20:37Z</dcterms:created>
  <dcterms:modified xsi:type="dcterms:W3CDTF">2022-01-14T11:03:48Z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