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8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  <a:srgbClr val="FF5050"/>
    <a:srgbClr val="FF8F8F"/>
    <a:srgbClr val="FFB9D0"/>
    <a:srgbClr val="FFFF71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43" autoAdjust="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523D-79DD-4FE7-9673-30415C172A42}" type="datetimeFigureOut">
              <a:rPr lang="uk-UA" smtClean="0"/>
              <a:pPr/>
              <a:t>14.01.2022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8A12-239A-40DF-8407-511B80404A4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523D-79DD-4FE7-9673-30415C172A42}" type="datetimeFigureOut">
              <a:rPr lang="uk-UA" smtClean="0"/>
              <a:pPr/>
              <a:t>14.01.2022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8A12-239A-40DF-8407-511B80404A4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523D-79DD-4FE7-9673-30415C172A42}" type="datetimeFigureOut">
              <a:rPr lang="uk-UA" smtClean="0"/>
              <a:pPr/>
              <a:t>14.01.2022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8A12-239A-40DF-8407-511B80404A4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523D-79DD-4FE7-9673-30415C172A42}" type="datetimeFigureOut">
              <a:rPr lang="uk-UA" smtClean="0"/>
              <a:pPr/>
              <a:t>14.01.2022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8A12-239A-40DF-8407-511B80404A4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523D-79DD-4FE7-9673-30415C172A42}" type="datetimeFigureOut">
              <a:rPr lang="uk-UA" smtClean="0"/>
              <a:pPr/>
              <a:t>14.01.2022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8A12-239A-40DF-8407-511B80404A4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523D-79DD-4FE7-9673-30415C172A42}" type="datetimeFigureOut">
              <a:rPr lang="uk-UA" smtClean="0"/>
              <a:pPr/>
              <a:t>14.01.2022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8A12-239A-40DF-8407-511B80404A4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523D-79DD-4FE7-9673-30415C172A42}" type="datetimeFigureOut">
              <a:rPr lang="uk-UA" smtClean="0"/>
              <a:pPr/>
              <a:t>14.01.2022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8A12-239A-40DF-8407-511B80404A4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523D-79DD-4FE7-9673-30415C172A42}" type="datetimeFigureOut">
              <a:rPr lang="uk-UA" smtClean="0"/>
              <a:pPr/>
              <a:t>14.01.2022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8A12-239A-40DF-8407-511B80404A4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523D-79DD-4FE7-9673-30415C172A42}" type="datetimeFigureOut">
              <a:rPr lang="uk-UA" smtClean="0"/>
              <a:pPr/>
              <a:t>14.01.2022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8A12-239A-40DF-8407-511B80404A4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523D-79DD-4FE7-9673-30415C172A42}" type="datetimeFigureOut">
              <a:rPr lang="uk-UA" smtClean="0"/>
              <a:pPr/>
              <a:t>14.01.2022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8A12-239A-40DF-8407-511B80404A4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523D-79DD-4FE7-9673-30415C172A42}" type="datetimeFigureOut">
              <a:rPr lang="uk-UA" smtClean="0"/>
              <a:pPr/>
              <a:t>14.01.2022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6F8A12-239A-40DF-8407-511B80404A4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6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EC523D-79DD-4FE7-9673-30415C172A42}" type="datetimeFigureOut">
              <a:rPr lang="uk-UA" smtClean="0"/>
              <a:pPr/>
              <a:t>14.01.2022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6F8A12-239A-40DF-8407-511B80404A45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8062912" cy="144016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7E0000"/>
                </a:solidFill>
                <a:latin typeface="Franklin Gothic Medium" pitchFamily="34" charset="0"/>
              </a:rPr>
              <a:t>“ </a:t>
            </a:r>
            <a:r>
              <a:rPr lang="uk-UA" b="1" dirty="0" smtClean="0">
                <a:solidFill>
                  <a:srgbClr val="7E0000"/>
                </a:solidFill>
                <a:latin typeface="Franklin Gothic Medium" pitchFamily="34" charset="0"/>
              </a:rPr>
              <a:t>Проблема збалансованого природокористування ”</a:t>
            </a:r>
            <a:endParaRPr lang="uk-UA" dirty="0">
              <a:solidFill>
                <a:srgbClr val="7E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509120"/>
            <a:ext cx="8062912" cy="1752600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1026" name="Picture 2" descr="C:\Users\Lenovo\Downloads\101201098_large_2104572x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3638"/>
            <a:ext cx="3059757" cy="2915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60648"/>
            <a:ext cx="8074096" cy="2952328"/>
          </a:xfrm>
        </p:spPr>
        <p:txBody>
          <a:bodyPr anchor="t"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</a:rPr>
              <a:t>Термін «збалансований розвиток» з'явився 1980 року, коли вийшла «Всесвітня стратегія охорони природи» (ВСОП), підготовлена Міжнародною спілкою охорони природи (МСОП).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</a:rPr>
              <a:t>Ця стратегія висунула принципово нове положення: збереження природи нерозривно пов'язане з питаннями розвитку. Розвиток суспільства має відбуватися за умови збереження природи.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Lenovo\Downloads\03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239416"/>
            <a:ext cx="2773611" cy="3520135"/>
          </a:xfrm>
          <a:prstGeom prst="rect">
            <a:avLst/>
          </a:prstGeom>
          <a:noFill/>
        </p:spPr>
      </p:pic>
      <p:pic>
        <p:nvPicPr>
          <p:cNvPr id="8195" name="Picture 3" descr="C:\Users\Lenovo\Downloads\0024-024-KHranite-i-beregite-prirod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56991"/>
            <a:ext cx="4379979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620688"/>
            <a:ext cx="8496944" cy="5832648"/>
          </a:xfrm>
        </p:spPr>
        <p:txBody>
          <a:bodyPr/>
          <a:lstStyle/>
          <a:p>
            <a:r>
              <a:rPr lang="uk-UA" b="1" dirty="0" smtClean="0">
                <a:solidFill>
                  <a:srgbClr val="7E0000"/>
                </a:solidFill>
              </a:rPr>
              <a:t>Важливим завданням науковців є складання балансу між господарськими потребами суспільства та природними можливостями їх задоволення. </a:t>
            </a:r>
          </a:p>
          <a:p>
            <a:endParaRPr lang="uk-UA" dirty="0" smtClean="0"/>
          </a:p>
          <a:p>
            <a:pPr algn="just"/>
            <a:r>
              <a:rPr lang="uk-UA" sz="2400" b="1" i="1" dirty="0" smtClean="0">
                <a:solidFill>
                  <a:schemeClr val="bg1"/>
                </a:solidFill>
              </a:rPr>
              <a:t>Для цього необхідно враховувати:</a:t>
            </a:r>
          </a:p>
          <a:p>
            <a:pPr algn="just">
              <a:buFont typeface="Arial" pitchFamily="34" charset="0"/>
              <a:buChar char="•"/>
            </a:pPr>
            <a:r>
              <a:rPr lang="uk-UA" sz="2400" b="1" i="1" dirty="0" smtClean="0">
                <a:solidFill>
                  <a:schemeClr val="bg1"/>
                </a:solidFill>
              </a:rPr>
              <a:t>економіко-географічне положення певного регіону;</a:t>
            </a:r>
          </a:p>
          <a:p>
            <a:pPr algn="just">
              <a:buFont typeface="Arial" pitchFamily="34" charset="0"/>
              <a:buChar char="•"/>
            </a:pPr>
            <a:r>
              <a:rPr lang="uk-UA" sz="2400" b="1" i="1" dirty="0" smtClean="0">
                <a:solidFill>
                  <a:schemeClr val="bg1"/>
                </a:solidFill>
              </a:rPr>
              <a:t>мінерально-сировинний, земельний, водний, рекреаційний потенціал та його просторовий розвиток;</a:t>
            </a:r>
          </a:p>
          <a:p>
            <a:pPr algn="just">
              <a:buFont typeface="Arial" pitchFamily="34" charset="0"/>
              <a:buChar char="•"/>
            </a:pPr>
            <a:r>
              <a:rPr lang="uk-UA" sz="2400" b="1" i="1" dirty="0" smtClean="0">
                <a:solidFill>
                  <a:schemeClr val="bg1"/>
                </a:solidFill>
              </a:rPr>
              <a:t>соціальний (демографічна ситуація, якісна та кількісна структура населення, соціальна інфраструктура);</a:t>
            </a:r>
          </a:p>
          <a:p>
            <a:pPr algn="just">
              <a:buFont typeface="Arial" pitchFamily="34" charset="0"/>
              <a:buChar char="•"/>
            </a:pPr>
            <a:r>
              <a:rPr lang="uk-UA" sz="2400" b="1" i="1" dirty="0" smtClean="0">
                <a:solidFill>
                  <a:schemeClr val="bg1"/>
                </a:solidFill>
              </a:rPr>
              <a:t>економічний (сільське та водне господарство, промисловість) і природоохоронний потенціал.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7" y="332656"/>
            <a:ext cx="8712969" cy="2448272"/>
          </a:xfrm>
        </p:spPr>
        <p:txBody>
          <a:bodyPr>
            <a:normAutofit/>
          </a:bodyPr>
          <a:lstStyle/>
          <a:p>
            <a:pPr algn="just"/>
            <a:r>
              <a:rPr lang="uk-UA" b="1" dirty="0" smtClean="0">
                <a:solidFill>
                  <a:schemeClr val="bg1"/>
                </a:solidFill>
              </a:rPr>
              <a:t>	Виходячи з розуміння поняття «раціонально», яке означає «економічно вигідно та екологічно безпечно», слід говорити про доцільність, ефективність використання природних ресурсів у господарській діяльності, можливість їх відновлення і при цьому убезпечення шкідливого впливу на довкілля, запобігання забрудненості навколишнього середовища.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enovo\Downloads\0a1479dbde671239d38c66726f87a9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996952"/>
            <a:ext cx="4246573" cy="3240360"/>
          </a:xfrm>
          <a:prstGeom prst="rect">
            <a:avLst/>
          </a:prstGeom>
          <a:noFill/>
        </p:spPr>
      </p:pic>
      <p:pic>
        <p:nvPicPr>
          <p:cNvPr id="1027" name="Picture 3" descr="C:\Users\Lenovo\Downloads\fumaca_poluicao_indust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2996952"/>
            <a:ext cx="4189963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88640"/>
            <a:ext cx="8290120" cy="6336704"/>
          </a:xfrm>
        </p:spPr>
        <p:txBody>
          <a:bodyPr>
            <a:normAutofit/>
          </a:bodyPr>
          <a:lstStyle/>
          <a:p>
            <a:pPr algn="just"/>
            <a:r>
              <a:rPr lang="uk-UA" sz="2800" b="1" u="sng" dirty="0" smtClean="0">
                <a:solidFill>
                  <a:srgbClr val="7E0000"/>
                </a:solidFill>
              </a:rPr>
              <a:t>Збалансоване природокористування </a:t>
            </a:r>
            <a:r>
              <a:rPr lang="uk-UA" sz="2800" b="1" dirty="0" smtClean="0">
                <a:solidFill>
                  <a:srgbClr val="7E0000"/>
                </a:solidFill>
              </a:rPr>
              <a:t>- це таке використання природних ресурсів, за якого витрачений природний ресурс повністю відновлюється, або замінюється рівноцінним, при цьому досягається нульовий або позитивний баланс.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bg1"/>
                </a:solidFill>
              </a:rPr>
              <a:t>Об</a:t>
            </a:r>
            <a:r>
              <a:rPr lang="uk-UA" sz="2800" b="1" i="1" dirty="0" err="1" smtClean="0">
                <a:solidFill>
                  <a:schemeClr val="bg1"/>
                </a:solidFill>
              </a:rPr>
              <a:t>’єкт</a:t>
            </a:r>
            <a:r>
              <a:rPr lang="uk-UA" sz="2800" b="1" i="1" dirty="0" smtClean="0">
                <a:solidFill>
                  <a:schemeClr val="bg1"/>
                </a:solidFill>
              </a:rPr>
              <a:t> природокористування </a:t>
            </a:r>
            <a:r>
              <a:rPr lang="uk-UA" sz="2800" b="1" dirty="0" smtClean="0">
                <a:solidFill>
                  <a:schemeClr val="bg1"/>
                </a:solidFill>
              </a:rPr>
              <a:t>– комплекс взаємовідносин між природними ресурсами, природними умовами життя суспільства та його соціально-економічним розвитком.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800" b="1" i="1" dirty="0" smtClean="0">
                <a:solidFill>
                  <a:schemeClr val="bg1"/>
                </a:solidFill>
              </a:rPr>
              <a:t>Предмет природокористування </a:t>
            </a:r>
            <a:r>
              <a:rPr lang="uk-UA" sz="2800" b="1" dirty="0" smtClean="0">
                <a:solidFill>
                  <a:schemeClr val="bg1"/>
                </a:solidFill>
              </a:rPr>
              <a:t>– оптимізація взаємовідносин між природним середовищем та суспільством 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uk-UA" sz="2800" b="1" dirty="0" smtClean="0">
                <a:solidFill>
                  <a:schemeClr val="bg1"/>
                </a:solidFill>
              </a:rPr>
              <a:t>прагнення до збереження і відтворення середовища життя.</a:t>
            </a:r>
          </a:p>
          <a:p>
            <a:pPr algn="just"/>
            <a:endParaRPr lang="uk-UA" sz="2800" dirty="0" smtClean="0">
              <a:solidFill>
                <a:srgbClr val="FFB9D0"/>
              </a:solidFill>
            </a:endParaRPr>
          </a:p>
          <a:p>
            <a:pPr algn="just"/>
            <a:endParaRPr lang="uk-UA" sz="2800" dirty="0">
              <a:solidFill>
                <a:srgbClr val="FFB9D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8568952" cy="6408712"/>
          </a:xfrm>
        </p:spPr>
        <p:txBody>
          <a:bodyPr anchor="ctr">
            <a:normAutofit/>
          </a:bodyPr>
          <a:lstStyle/>
          <a:p>
            <a:pPr algn="ctr"/>
            <a:r>
              <a:rPr lang="uk-UA" sz="2400" b="1" i="1" dirty="0" smtClean="0">
                <a:solidFill>
                  <a:srgbClr val="7E0000"/>
                </a:solidFill>
              </a:rPr>
              <a:t>Принципи раціонального природокористування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400" dirty="0" smtClean="0">
                <a:solidFill>
                  <a:schemeClr val="bg1"/>
                </a:solidFill>
              </a:rPr>
              <a:t>«Нульовий рівень» споживання природних ресурсів.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solidFill>
                  <a:schemeClr val="bg1"/>
                </a:solidFill>
              </a:rPr>
              <a:t>Відповідності антропогенного навантаження </a:t>
            </a:r>
            <a:r>
              <a:rPr lang="uk-UA" sz="2400" dirty="0" err="1" smtClean="0">
                <a:solidFill>
                  <a:schemeClr val="bg1"/>
                </a:solidFill>
              </a:rPr>
              <a:t>природоресурсному</a:t>
            </a:r>
            <a:r>
              <a:rPr lang="uk-UA" sz="2400" dirty="0" smtClean="0">
                <a:solidFill>
                  <a:schemeClr val="bg1"/>
                </a:solidFill>
              </a:rPr>
              <a:t> потенціалові регіону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solidFill>
                  <a:schemeClr val="bg1"/>
                </a:solidFill>
              </a:rPr>
              <a:t>Збереження природно обумовленого кругообігу речовин у процесі антропогенної діяльності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solidFill>
                  <a:schemeClr val="bg1"/>
                </a:solidFill>
              </a:rPr>
              <a:t>Погодження виробничого і природного ритмів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solidFill>
                  <a:schemeClr val="bg1"/>
                </a:solidFill>
              </a:rPr>
              <a:t>Пріоритетність екологічної оптимальності на довгострокову перспективу під час визначення економічної ефективності поточного природокористування.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60648"/>
            <a:ext cx="8146104" cy="6264696"/>
          </a:xfrm>
        </p:spPr>
        <p:txBody>
          <a:bodyPr anchor="ctr"/>
          <a:lstStyle/>
          <a:p>
            <a:pPr algn="ctr"/>
            <a:r>
              <a:rPr lang="uk-UA" b="1" i="1" dirty="0" smtClean="0">
                <a:solidFill>
                  <a:srgbClr val="7E0000"/>
                </a:solidFill>
              </a:rPr>
              <a:t>Умови раціонального природокористування </a:t>
            </a:r>
          </a:p>
          <a:p>
            <a:pPr algn="just">
              <a:buFont typeface="Wingdings" pitchFamily="2" charset="2"/>
              <a:buChar char="ü"/>
            </a:pPr>
            <a:r>
              <a:rPr lang="uk-UA" b="1" dirty="0" smtClean="0">
                <a:solidFill>
                  <a:schemeClr val="bg1"/>
                </a:solidFill>
              </a:rPr>
              <a:t>політична система, здатна забезпечити участь широкого кола громадськості у прийнятті рішень</a:t>
            </a:r>
          </a:p>
          <a:p>
            <a:pPr algn="just">
              <a:buFont typeface="Wingdings" pitchFamily="2" charset="2"/>
              <a:buChar char="ü"/>
            </a:pPr>
            <a:r>
              <a:rPr lang="uk-UA" b="1" dirty="0" smtClean="0">
                <a:solidFill>
                  <a:schemeClr val="bg1"/>
                </a:solidFill>
              </a:rPr>
              <a:t>економічна система, що могла б забезпечити розширене виробництво та технічний прогрес на власній міцній базі</a:t>
            </a:r>
          </a:p>
          <a:p>
            <a:pPr algn="just">
              <a:buFont typeface="Wingdings" pitchFamily="2" charset="2"/>
              <a:buChar char="ü"/>
            </a:pPr>
            <a:r>
              <a:rPr lang="uk-UA" b="1" dirty="0" smtClean="0">
                <a:solidFill>
                  <a:schemeClr val="bg1"/>
                </a:solidFill>
              </a:rPr>
              <a:t>соціальна система, здатна забезпечити зняття напружень, що виникають за умов негармонійного економічного розвитку</a:t>
            </a:r>
          </a:p>
          <a:p>
            <a:pPr algn="just">
              <a:buFont typeface="Wingdings" pitchFamily="2" charset="2"/>
              <a:buChar char="ü"/>
            </a:pPr>
            <a:r>
              <a:rPr lang="uk-UA" b="1" dirty="0" smtClean="0">
                <a:solidFill>
                  <a:schemeClr val="bg1"/>
                </a:solidFill>
              </a:rPr>
              <a:t>система ефективного виробництва, зорієнтованого на збереження </a:t>
            </a:r>
            <a:r>
              <a:rPr lang="uk-UA" b="1" dirty="0" err="1" smtClean="0">
                <a:solidFill>
                  <a:schemeClr val="bg1"/>
                </a:solidFill>
              </a:rPr>
              <a:t>екологоресурсної</a:t>
            </a:r>
            <a:r>
              <a:rPr lang="uk-UA" b="1" dirty="0" smtClean="0">
                <a:solidFill>
                  <a:schemeClr val="bg1"/>
                </a:solidFill>
              </a:rPr>
              <a:t> бази;</a:t>
            </a:r>
          </a:p>
          <a:p>
            <a:pPr algn="just">
              <a:buFont typeface="Wingdings" pitchFamily="2" charset="2"/>
              <a:buChar char="ü"/>
            </a:pPr>
            <a:r>
              <a:rPr lang="uk-UA" b="1" dirty="0" smtClean="0">
                <a:solidFill>
                  <a:schemeClr val="bg1"/>
                </a:solidFill>
              </a:rPr>
              <a:t>технологічна система, яка могла б стимулювати постійний пошук нових рішень</a:t>
            </a:r>
          </a:p>
          <a:p>
            <a:pPr algn="just">
              <a:buFont typeface="Wingdings" pitchFamily="2" charset="2"/>
              <a:buChar char="ü"/>
            </a:pPr>
            <a:r>
              <a:rPr lang="uk-UA" b="1" dirty="0" smtClean="0">
                <a:solidFill>
                  <a:schemeClr val="bg1"/>
                </a:solidFill>
              </a:rPr>
              <a:t>міжнародна система, що сприяла б усталеності торговельних та фінансових зв'язків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284984"/>
            <a:ext cx="8496944" cy="3096344"/>
          </a:xfrm>
        </p:spPr>
        <p:txBody>
          <a:bodyPr anchor="b">
            <a:norm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Тисячоліттями людина жила, працювала, розвивалась, але вона і не підозрювала, що, можливо, настане день, коли стане важко, а може й неможливо, дихати чистим повітрям, пити чисту воду, вирощувати що-небудь на землі, так як повітря забруднене, вода отруєна, ґрунт заражений радіацією або іншими хімічними речовинами. Але багато що змінилося з тих пір. І в нашому столітті це цілком реальна загроза, і не багато людей усвідомлюють це.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Lenovo\Downloads\secret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2506"/>
            <a:ext cx="4176464" cy="3135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332656"/>
            <a:ext cx="8002088" cy="6120680"/>
          </a:xfrm>
        </p:spPr>
        <p:txBody>
          <a:bodyPr anchor="ctr">
            <a:normAutofit/>
          </a:bodyPr>
          <a:lstStyle/>
          <a:p>
            <a:pPr algn="ctr"/>
            <a:r>
              <a:rPr lang="uk-UA" sz="2400" b="1" u="sng" dirty="0" smtClean="0">
                <a:solidFill>
                  <a:srgbClr val="7E0000"/>
                </a:solidFill>
              </a:rPr>
              <a:t>Висновок:</a:t>
            </a:r>
          </a:p>
          <a:p>
            <a:pPr algn="just"/>
            <a:r>
              <a:rPr lang="uk-UA" sz="2800" b="1" i="1" dirty="0" smtClean="0">
                <a:solidFill>
                  <a:schemeClr val="bg1"/>
                </a:solidFill>
              </a:rPr>
              <a:t>	Вплив людини на навколишнє середовище прийняв загрозливі масштаби. Щоб у корені поліпшити положення, знадобляться цілеспрямовані і продумані дії. Відповідальна і дієва політика по відношенню до навколишнього середовища буде можлива лише в тому випадку, якщо ми назбираємо надійні дані про сучасний стан середовища, обґрунтовані знання про взаємодію важливих екологічних факторів, якщо розробити нові методи зменшення і запобігання шкоди, що завдається природі людиною.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0352" y="404664"/>
            <a:ext cx="8146104" cy="5904656"/>
          </a:xfrm>
        </p:spPr>
        <p:txBody>
          <a:bodyPr/>
          <a:lstStyle/>
          <a:p>
            <a:pPr algn="just"/>
            <a:r>
              <a:rPr lang="uk-UA" dirty="0" smtClean="0">
                <a:solidFill>
                  <a:schemeClr val="bg1"/>
                </a:solidFill>
              </a:rPr>
              <a:t>У процесі життя і господарської діяльності збільшується використання людиною компонентів природи, внаслідок чого посилюється «тиск» на навколишнє природне середовище (НПС). В таких умовах постає важливе завдання - забезпечити раціональне використання природних ресурсів та охорону довкілля.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Lenovo\Downloads\794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348880"/>
            <a:ext cx="5112568" cy="41908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620688"/>
            <a:ext cx="8002088" cy="5976664"/>
          </a:xfrm>
        </p:spPr>
        <p:txBody>
          <a:bodyPr/>
          <a:lstStyle/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Збалансований розвиток (англ. </a:t>
            </a:r>
            <a:r>
              <a:rPr lang="en-US" sz="2400" dirty="0" smtClean="0">
                <a:solidFill>
                  <a:schemeClr val="bg1"/>
                </a:solidFill>
              </a:rPr>
              <a:t>sustainable — </a:t>
            </a:r>
            <a:r>
              <a:rPr lang="uk-UA" sz="2400" dirty="0" smtClean="0">
                <a:solidFill>
                  <a:schemeClr val="bg1"/>
                </a:solidFill>
              </a:rPr>
              <a:t>підтримуючий, тривалий, безперервний і </a:t>
            </a:r>
            <a:r>
              <a:rPr lang="en-US" sz="2400" dirty="0" err="1" smtClean="0">
                <a:solidFill>
                  <a:schemeClr val="bg1"/>
                </a:solidFill>
              </a:rPr>
              <a:t>divelopment</a:t>
            </a:r>
            <a:r>
              <a:rPr lang="en-US" sz="2400" dirty="0" smtClean="0">
                <a:solidFill>
                  <a:schemeClr val="bg1"/>
                </a:solidFill>
              </a:rPr>
              <a:t> — </a:t>
            </a:r>
            <a:r>
              <a:rPr lang="uk-UA" sz="2400" dirty="0" smtClean="0">
                <a:solidFill>
                  <a:schemeClr val="bg1"/>
                </a:solidFill>
              </a:rPr>
              <a:t>розвиток) — </a:t>
            </a:r>
          </a:p>
          <a:p>
            <a:pPr marL="457200" indent="-457200" algn="just">
              <a:buAutoNum type="arabicParenR"/>
            </a:pPr>
            <a:r>
              <a:rPr lang="uk-UA" sz="2400" dirty="0" smtClean="0">
                <a:solidFill>
                  <a:schemeClr val="bg1"/>
                </a:solidFill>
              </a:rPr>
              <a:t>розвиток, що задовольняє потреби нинішнього покоління, не ставлячи під загрозу можливість майбутніх поколінь задовольняти свої потреби; </a:t>
            </a:r>
          </a:p>
          <a:p>
            <a:pPr marL="457200" indent="-457200" algn="just">
              <a:buAutoNum type="arabicParenR"/>
            </a:pPr>
            <a:r>
              <a:rPr lang="uk-UA" sz="2400" dirty="0" smtClean="0">
                <a:solidFill>
                  <a:schemeClr val="bg1"/>
                </a:solidFill>
              </a:rPr>
              <a:t>такий розвиток країн і регіонів, коли економічне зростання, матеріальне виробництво і споживання, а також інші види діяльності суспільства відбуваються в межах, які визначаються здатністю екосистем відновлюватися, поглинати забруднення і підтримувати життєдіяльність теперішніх і майбутніх поколінь.</a:t>
            </a:r>
          </a:p>
          <a:p>
            <a:pPr marL="457200" indent="-457200" algn="just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Lenovo\Downloads\original-1318242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36912"/>
            <a:ext cx="5100630" cy="3060378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3807" y="5805264"/>
            <a:ext cx="8700681" cy="810033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У 50-60-х рр. XX ст. розвиток пов'язували лише з економічним прогресом і зростанням економічної ефективності.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Lenovo\Downloads\c2RlbGFub3VuYXMucnUvdXBsb2Fkcy82LzkvNjk0MTM0MjQ2MzIzMS5qcGVnP19faWQ9MTk1OTg=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447"/>
            <a:ext cx="3800017" cy="2852936"/>
          </a:xfrm>
          <a:prstGeom prst="rect">
            <a:avLst/>
          </a:prstGeom>
          <a:noFill/>
        </p:spPr>
      </p:pic>
      <p:pic>
        <p:nvPicPr>
          <p:cNvPr id="3076" name="Picture 4" descr="C:\Users\Lenovo\Downloads\3048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8662" y="-10244"/>
            <a:ext cx="3707904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8208912" cy="3888432"/>
          </a:xfrm>
        </p:spPr>
        <p:txBody>
          <a:bodyPr anchor="t">
            <a:normAutofit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початку 70-х рр. у зв'язку з несправедливим розподілом прибутків і зростанням кількості бідних у країнах, що розвиваються, питання соціальної справедливості були визнані так само важливими, як і збільшення економічної ефективності. Проте зростаюче споживання природних ресурсів призвело до деградації довкілля й негативно вплинуло на здоров'я людей. </a:t>
            </a:r>
          </a:p>
          <a:p>
            <a:pPr algn="just"/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Реальною загрозою стала проблема «меж зростання», на яку 1972 року звернув увагу світової громадськості Римський клуб. </a:t>
            </a:r>
          </a:p>
        </p:txBody>
      </p:sp>
      <p:pic>
        <p:nvPicPr>
          <p:cNvPr id="5122" name="Picture 2" descr="C:\Users\Lenovo\Downloads\Cleveland1973_1000-700x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149080"/>
            <a:ext cx="3549774" cy="2352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332656"/>
            <a:ext cx="8146104" cy="6120680"/>
          </a:xfrm>
        </p:spPr>
        <p:txBody>
          <a:bodyPr anchor="t"/>
          <a:lstStyle/>
          <a:p>
            <a:pPr algn="just"/>
            <a:r>
              <a:rPr lang="uk-UA" b="1" dirty="0" smtClean="0">
                <a:solidFill>
                  <a:schemeClr val="bg1"/>
                </a:solidFill>
              </a:rPr>
              <a:t>Доповідь «Межі зростання» фактично заклала основи сучасної концепції «сталого (екологічно і соціально збалансованого) розвитку». 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Lenovo\Downloads\limits_cc_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700808"/>
            <a:ext cx="4032447" cy="4680520"/>
          </a:xfrm>
          <a:prstGeom prst="rect">
            <a:avLst/>
          </a:prstGeom>
          <a:noFill/>
        </p:spPr>
      </p:pic>
      <p:pic>
        <p:nvPicPr>
          <p:cNvPr id="4099" name="Picture 3" descr="C:\Users\Lenovo\Downloads\4534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0808"/>
            <a:ext cx="3160390" cy="4568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404664"/>
            <a:ext cx="8002088" cy="6120680"/>
          </a:xfrm>
        </p:spPr>
        <p:txBody>
          <a:bodyPr anchor="ctr"/>
          <a:lstStyle/>
          <a:p>
            <a:pPr algn="just"/>
            <a:r>
              <a:rPr lang="uk-UA" sz="2400" b="1" dirty="0" smtClean="0">
                <a:solidFill>
                  <a:schemeClr val="bg1"/>
                </a:solidFill>
              </a:rPr>
              <a:t>Вона висунула дві принципові тези: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Якщо існуючі світові тенденції зростання населення, обсягів виробництва, виснаження ресурсів та забруднення довкілля залишаться незмінними, то протягом наступних років, приблизно в середині ХХІ сторіччя, буде досягнута фізична межа зростання на планеті Земля з подальшим різким та неконтрольованим зменшенням населення та економічним занепадом і деградацією екосистем.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Існує можливість змінити ці тенденції фізичного зростання і перейти до стану економічної, соціальної та екологічної стабільності, що буде «стало розвиватися» й надалі в майбутньому: вони полягають у зміні свідомості людей, засвоєнням ними системного мислення та ін.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60648"/>
            <a:ext cx="8146104" cy="1889448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уникнути екологічної кризи, до концепції розвитку необхідно було включити третю мету — збереження довкілля. Вперше це питання було порушено на Конференції ООН з довкілля людини (1972, м. Стокгольм).</a:t>
            </a:r>
          </a:p>
          <a:p>
            <a:endParaRPr lang="uk-UA" dirty="0"/>
          </a:p>
        </p:txBody>
      </p:sp>
      <p:pic>
        <p:nvPicPr>
          <p:cNvPr id="6147" name="Picture 3" descr="C:\Users\Lenovo\Downloads\1365445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52" y="2420888"/>
            <a:ext cx="4492757" cy="3369568"/>
          </a:xfrm>
          <a:prstGeom prst="rect">
            <a:avLst/>
          </a:prstGeom>
          <a:noFill/>
        </p:spPr>
      </p:pic>
      <p:pic>
        <p:nvPicPr>
          <p:cNvPr id="6148" name="Picture 4" descr="C:\Users\Lenovo\Downloads\4068-1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9418" y="2150096"/>
            <a:ext cx="3364582" cy="4707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933056"/>
            <a:ext cx="8568952" cy="2808312"/>
          </a:xfrm>
        </p:spPr>
        <p:txBody>
          <a:bodyPr anchor="b"/>
          <a:lstStyle/>
          <a:p>
            <a:pPr algn="just"/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	Головною метою ініціативи є допомога країнам у визначенні та розв’язанні проблем стабільності та безпеки, які виникають у зв’язку з питаннями навколишнього середовища, а також поліпшення загального взаєморозуміння шляхом зміцнення діалогу і співробітництва з екологічних питань. У § 26 Декларації ООН про навколишнє середовище записано, що держави відповідають за те, щоб діяльність на їх територіях не завдавала шкоди довкіллю в інших державах.</a:t>
            </a:r>
          </a:p>
          <a:p>
            <a:endParaRPr lang="uk-UA" dirty="0"/>
          </a:p>
        </p:txBody>
      </p:sp>
      <p:pic>
        <p:nvPicPr>
          <p:cNvPr id="7170" name="Picture 2" descr="C:\Users\Lenovo\Downloads\1382228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-51395"/>
            <a:ext cx="5522764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489</TotalTime>
  <Words>605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Constantia</vt:lpstr>
      <vt:lpstr>Franklin Gothic Medium</vt:lpstr>
      <vt:lpstr>Tahoma</vt:lpstr>
      <vt:lpstr>Times New Roman</vt:lpstr>
      <vt:lpstr>Wingdings</vt:lpstr>
      <vt:lpstr>Wingdings 2</vt:lpstr>
      <vt:lpstr>Поток</vt:lpstr>
      <vt:lpstr>“ Проблема збалансованого природокористування 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з екології на тему: “ Проблема збалансованого природокористування ”</dc:title>
  <dc:creator>Lenovo</dc:creator>
  <cp:lastModifiedBy>Пользователь Windows</cp:lastModifiedBy>
  <cp:revision>50</cp:revision>
  <dcterms:created xsi:type="dcterms:W3CDTF">2014-10-12T15:56:35Z</dcterms:created>
  <dcterms:modified xsi:type="dcterms:W3CDTF">2022-01-14T10:57:50Z</dcterms:modified>
</cp:coreProperties>
</file>