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3445" autoAdjust="0"/>
  </p:normalViewPr>
  <p:slideViewPr>
    <p:cSldViewPr>
      <p:cViewPr varScale="1">
        <p:scale>
          <a:sx n="82" d="100"/>
          <a:sy n="82" d="100"/>
        </p:scale>
        <p:origin x="148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1B073-4976-4BA4-A4C6-496A75A616A2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C6BD7-6649-4BA9-B8B9-535499F33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90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72225-0EF1-4213-B023-B468E378964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7B72225-0EF1-4213-B023-B468E378964F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B47B618-A6D9-441C-81FD-0F119184D2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66" y="1844824"/>
            <a:ext cx="4780479" cy="2808311"/>
          </a:xfrm>
        </p:spPr>
        <p:txBody>
          <a:bodyPr>
            <a:noAutofit/>
          </a:bodyPr>
          <a:lstStyle/>
          <a:p>
            <a:r>
              <a:rPr lang="ru-RU" sz="28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</a:t>
            </a:r>
            <a:r>
              <a:rPr lang="uk-UA" sz="2800" b="0" spc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антропогенні джерела забруднення навколишнього середовища.Види забруднень та їх вплив на компоненти природи та живі організми.</a:t>
            </a:r>
            <a:endParaRPr lang="ru-RU" sz="2800" b="0" spc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Основні</a:t>
            </a:r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антропогенні</a:t>
            </a:r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джерела</a:t>
            </a:r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забруднення</a:t>
            </a:r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навколишнього</a:t>
            </a:r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середовища.Види</a:t>
            </a:r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забруднень</a:t>
            </a:r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та </a:t>
            </a:r>
            <a:r>
              <a:rPr lang="ru-RU" sz="2400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їх</a:t>
            </a:r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вплив</a:t>
            </a:r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на </a:t>
            </a:r>
            <a:r>
              <a:rPr lang="ru-RU" sz="2400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компоненти</a:t>
            </a:r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природи</a:t>
            </a:r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, </a:t>
            </a:r>
            <a:r>
              <a:rPr lang="ru-RU" sz="2400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живі</a:t>
            </a:r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400" b="1" i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організми</a:t>
            </a:r>
            <a:r>
              <a:rPr lang="ru-RU" sz="2400" b="1" i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2400" b="1" i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5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8355">
        <p14:honeycomb/>
      </p:transition>
    </mc:Choice>
    <mc:Fallback xmlns="">
      <p:transition spd="slow" advTm="83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820472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748" y="260648"/>
            <a:ext cx="9144000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uk-UA" sz="2800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Здатність самоочищуватися рятує від катастроф великого масштабу</a:t>
            </a:r>
            <a:endParaRPr lang="ru-RU" sz="2800" b="1" i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6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3427">
        <p14:doors dir="vert"/>
      </p:transition>
    </mc:Choice>
    <mc:Fallback xmlns="">
      <p:transition spd="slow" advTm="5342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9000">
              <a:srgbClr val="FEE7F2"/>
            </a:gs>
            <a:gs pos="25000">
              <a:srgbClr val="FAC77D"/>
            </a:gs>
            <a:gs pos="64000">
              <a:srgbClr val="FBD099"/>
            </a:gs>
            <a:gs pos="81000">
              <a:srgbClr val="FBA97D"/>
            </a:gs>
            <a:gs pos="95000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mtClean="0">
                <a:latin typeface="Adobe Fangsong Std R" pitchFamily="18" charset="-128"/>
                <a:ea typeface="Adobe Fangsong Std R" pitchFamily="18" charset="-128"/>
              </a:rPr>
              <a:t>Основн</a:t>
            </a:r>
            <a:r>
              <a:rPr lang="uk-UA" sz="2800" b="1" smtClean="0">
                <a:latin typeface="Adobe Fangsong Std R" pitchFamily="18" charset="-128"/>
                <a:ea typeface="Adobe Fangsong Std R" pitchFamily="18" charset="-128"/>
              </a:rPr>
              <a:t>і    джерела забруднення   природного середовища    України: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462" y="2276872"/>
            <a:ext cx="5277470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2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1)Промислові підприємства</a:t>
            </a:r>
          </a:p>
          <a:p>
            <a:r>
              <a:rPr lang="uk-UA" sz="2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2)Транспорт</a:t>
            </a:r>
          </a:p>
          <a:p>
            <a:r>
              <a:rPr lang="uk-UA" sz="2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3)Комунальне господарство</a:t>
            </a:r>
          </a:p>
          <a:p>
            <a:r>
              <a:rPr lang="uk-UA" sz="28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4)Сільське господарство</a:t>
            </a:r>
            <a:endParaRPr lang="ru-RU" sz="28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381530"/>
            <a:ext cx="1800200" cy="2400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62" y="4152686"/>
            <a:ext cx="2695575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29163"/>
            <a:ext cx="295275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045090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279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30">
        <p:blinds dir="vert"/>
      </p:transition>
    </mc:Choice>
    <mc:Fallback xmlns="">
      <p:transition spd="slow" advTm="1183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04437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uk-UA" sz="2400" b="1" smtClean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Промислові підприємства і підприємства комунального господарства поширені територією країни локально (4,5% площі),а сільськогосподарські  угіддя охоплюють близько 71% її території, а отже вплив  сільськогосподарського виробництва на довкілля є визначальним у територіальному аспекті.Транспортні засоби належать до мобільних забруднювачів довкілля з лінійно –вузловим характером поширення.</a:t>
            </a:r>
            <a:endParaRPr lang="ru-RU" sz="2400" b="1">
              <a:ln w="10541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51"/>
          <a:stretch/>
        </p:blipFill>
        <p:spPr>
          <a:xfrm>
            <a:off x="259776" y="3356992"/>
            <a:ext cx="717307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98784"/>
      </p:ext>
    </p:extLst>
  </p:cSld>
  <p:clrMapOvr>
    <a:masterClrMapping/>
  </p:clrMapOvr>
  <p:transition spd="slow" advTm="26233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24936" cy="65556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800">
                <a:blipFill>
                  <a:blip r:embed="rId4"/>
                  <a:tile tx="0" ty="0" sx="100000" sy="100000" flip="none" algn="tl"/>
                </a:blipFill>
                <a:ea typeface="Adobe Fangsong Std R" pitchFamily="18" charset="-128"/>
              </a:rPr>
              <a:t>Нині спостерігається катастрофічне зменшення вмісту кисню в атмосфері. За останні 10—20 років його кількість зменшилася настільки, наскільки за попередні 10 тис. років. Серед основних причин цього явища вирізняють такі:</a:t>
            </a:r>
          </a:p>
          <a:p>
            <a:endParaRPr lang="ru-RU" sz="2000">
              <a:ea typeface="Adobe Fangsong Std R" pitchFamily="18" charset="-128"/>
            </a:endParaRPr>
          </a:p>
          <a:p>
            <a:r>
              <a:rPr lang="ru-RU" sz="2000">
                <a:ea typeface="Adobe Fangsong Std R" pitchFamily="18" charset="-128"/>
              </a:rPr>
              <a:t>— зменшення обсягів потрапляння кисню у зв'язку зі скороченням зеленого покриву планети;</a:t>
            </a:r>
          </a:p>
          <a:p>
            <a:endParaRPr lang="ru-RU" sz="2000">
              <a:ea typeface="Adobe Fangsong Std R" pitchFamily="18" charset="-128"/>
            </a:endParaRPr>
          </a:p>
          <a:p>
            <a:r>
              <a:rPr lang="ru-RU" sz="2000">
                <a:ea typeface="Adobe Fangsong Std R" pitchFamily="18" charset="-128"/>
              </a:rPr>
              <a:t>— зменшення фітопланктону Світового океану внаслідок його забруднення;</a:t>
            </a:r>
          </a:p>
          <a:p>
            <a:endParaRPr lang="ru-RU" sz="2000">
              <a:ea typeface="Adobe Fangsong Std R" pitchFamily="18" charset="-128"/>
            </a:endParaRPr>
          </a:p>
          <a:p>
            <a:r>
              <a:rPr lang="ru-RU" sz="2000">
                <a:ea typeface="Adobe Fangsong Std R" pitchFamily="18" charset="-128"/>
              </a:rPr>
              <a:t>— використання кисню транспортними засобами (наприклад, легковий автомобіль протягом 1 тис. км пробігу спалює річну норму споживання кисню людиною);</a:t>
            </a:r>
          </a:p>
          <a:p>
            <a:endParaRPr lang="ru-RU" sz="2000">
              <a:ea typeface="Adobe Fangsong Std R" pitchFamily="18" charset="-128"/>
            </a:endParaRPr>
          </a:p>
          <a:p>
            <a:r>
              <a:rPr lang="ru-RU" sz="2000">
                <a:ea typeface="Adobe Fangsong Std R" pitchFamily="18" charset="-128"/>
              </a:rPr>
              <a:t>— споживання живими організмами (у середньому людина споживає 500 л кисню на добу);</a:t>
            </a:r>
          </a:p>
          <a:p>
            <a:endParaRPr lang="ru-RU" sz="2000">
              <a:ea typeface="Adobe Fangsong Std R" pitchFamily="18" charset="-128"/>
            </a:endParaRPr>
          </a:p>
          <a:p>
            <a:r>
              <a:rPr lang="ru-RU" sz="2000">
                <a:ea typeface="Adobe Fangsong Std R" pitchFamily="18" charset="-128"/>
              </a:rPr>
              <a:t>— використання промисловістю шляхом спалювання викопного палива.</a:t>
            </a:r>
          </a:p>
        </p:txBody>
      </p:sp>
    </p:spTree>
    <p:extLst>
      <p:ext uri="{BB962C8B-B14F-4D97-AF65-F5344CB8AC3E}">
        <p14:creationId xmlns:p14="http://schemas.microsoft.com/office/powerpoint/2010/main" val="24792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7491">
        <p14:reveal/>
      </p:transition>
    </mc:Choice>
    <mc:Fallback xmlns="">
      <p:transition spd="slow" advTm="474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5189" y="65463"/>
            <a:ext cx="7956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Забруднення –це привнесення надмірної кількості хімічних елементів та їхніх сполук у природне середовище.</a:t>
            </a:r>
            <a:endParaRPr lang="ru-RU" sz="4000" b="1" i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40">
        <p:circle/>
      </p:transition>
    </mc:Choice>
    <mc:Fallback xmlns="">
      <p:transition spd="slow" advTm="504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78" y="46190"/>
            <a:ext cx="9156064" cy="68297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961" y="219996"/>
            <a:ext cx="89443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Надмір тих чи інших хімічних елементів у компонентах природного середовища визначають за показниками їх  гранично допустимих концентрацій (ГДК),які з урахуванням санітарно-гігієнічних норм встановлено для водного ,атмосферного  і грунтового середовищ.</a:t>
            </a:r>
          </a:p>
          <a:p>
            <a:r>
              <a:rPr lang="uk-UA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Одним із показників забруднень води органічними сполуками є біологічна потреба кисню (БПК),що  визначається як кількість оксигену ,необхідна для біохімічного окиснення органічних речовин ,що містяться в одиниці об</a:t>
            </a:r>
            <a:r>
              <a:rPr lang="en-US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’</a:t>
            </a:r>
            <a:r>
              <a:rPr lang="uk-UA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єму  води за певний період часу;БПК5-оцінюють за 5 діб;БПК20 –за 20 діб.Інтегральним показником забрудняння навколишнього природного середовища є </a:t>
            </a:r>
            <a:r>
              <a:rPr lang="uk-UA" b="1" i="1" u="sng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модуль техногенного навантаження ,</a:t>
            </a:r>
            <a:r>
              <a:rPr lang="uk-UA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який визначається як відношення кількості викидів забруднювальних речовиндо одиниці площі.Його величина в Україні становить 1170т</a:t>
            </a:r>
            <a:r>
              <a:rPr lang="en-US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/</a:t>
            </a:r>
            <a:r>
              <a:rPr lang="ru-RU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км</a:t>
            </a:r>
            <a:r>
              <a:rPr lang="en-US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^2</a:t>
            </a:r>
            <a:endParaRPr lang="ru-RU" b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369" y="3082318"/>
            <a:ext cx="3298990" cy="32551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4762500" cy="29813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00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9106">
        <p14:ripple/>
      </p:transition>
    </mc:Choice>
    <mc:Fallback xmlns="">
      <p:transition spd="slow" advTm="491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0"/>
            <a:ext cx="9144000" cy="6827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052" y="3754457"/>
            <a:ext cx="8892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smtClean="0"/>
              <a:t>У результаті техногенезу в природнє                       середовище потрапляють гази і газоподібні речовини,аерозолі,пил,                             сажа,радіонукліди,                                                         теплові і електромагнітні випромінювання,                                         шуми і вібрації,забруднені стічні води,тверді відходи тощо.</a:t>
            </a:r>
            <a:endParaRPr lang="ru-RU" sz="2800" i="1"/>
          </a:p>
        </p:txBody>
      </p:sp>
    </p:spTree>
    <p:extLst>
      <p:ext uri="{BB962C8B-B14F-4D97-AF65-F5344CB8AC3E}">
        <p14:creationId xmlns:p14="http://schemas.microsoft.com/office/powerpoint/2010/main" val="38462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4735">
        <p14:flash/>
      </p:transition>
    </mc:Choice>
    <mc:Fallback xmlns="">
      <p:transition spd="slow" advTm="147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55000">
              <a:schemeClr val="accent4">
                <a:lumMod val="60000"/>
                <a:lumOff val="40000"/>
              </a:schemeClr>
            </a:gs>
            <a:gs pos="85001">
              <a:srgbClr val="7D8496"/>
            </a:gs>
            <a:gs pos="100000">
              <a:srgbClr val="E6E6E6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00" y="2180916"/>
            <a:ext cx="234000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963" y="1556792"/>
            <a:ext cx="1703374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1630555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34916"/>
            <a:ext cx="1665383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76" y="4046961"/>
            <a:ext cx="1849014" cy="9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1" y="391137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7" y="4321175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69" y="401329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990" y="4526517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858369"/>
      </p:ext>
    </p:extLst>
  </p:cSld>
  <p:clrMapOvr>
    <a:masterClrMapping/>
  </p:clrMapOvr>
  <p:transition spd="slow" advTm="13033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5172" y="134436"/>
            <a:ext cx="569730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000" b="1" i="1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  <a:ea typeface="Adobe Fangsong Std R" pitchFamily="18" charset="-128"/>
              </a:rPr>
              <a:t>Небезпечні забруднювачі  довкілля</a:t>
            </a:r>
            <a:endParaRPr lang="ru-RU" sz="4000" b="1" i="1">
              <a:ln w="50800"/>
              <a:solidFill>
                <a:schemeClr val="tx1">
                  <a:lumMod val="75000"/>
                  <a:lumOff val="25000"/>
                </a:schemeClr>
              </a:solidFill>
              <a:ea typeface="Adobe Fangsong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57876"/>
            <a:ext cx="38884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smtClean="0">
                <a:solidFill>
                  <a:srgbClr val="002060"/>
                </a:solidFill>
              </a:rPr>
              <a:t>Оксид карбону Двооксид сульфіду </a:t>
            </a:r>
          </a:p>
          <a:p>
            <a:r>
              <a:rPr lang="ru-RU" sz="3200" b="1" i="1" smtClean="0">
                <a:solidFill>
                  <a:srgbClr val="002060"/>
                </a:solidFill>
              </a:rPr>
              <a:t>Шкідливі вуглеводні</a:t>
            </a:r>
          </a:p>
          <a:p>
            <a:r>
              <a:rPr lang="ru-RU" sz="3200" b="1" i="1" smtClean="0">
                <a:solidFill>
                  <a:srgbClr val="002060"/>
                </a:solidFill>
              </a:rPr>
              <a:t>Аерозолі </a:t>
            </a:r>
          </a:p>
          <a:p>
            <a:r>
              <a:rPr lang="ru-RU" sz="3200" b="1" i="1" smtClean="0">
                <a:solidFill>
                  <a:srgbClr val="002060"/>
                </a:solidFill>
              </a:rPr>
              <a:t>ПАР і СПАР </a:t>
            </a:r>
          </a:p>
          <a:p>
            <a:r>
              <a:rPr lang="ru-RU" sz="3200" b="1" i="1" smtClean="0">
                <a:solidFill>
                  <a:srgbClr val="002060"/>
                </a:solidFill>
              </a:rPr>
              <a:t>Пестициди </a:t>
            </a:r>
          </a:p>
          <a:p>
            <a:r>
              <a:rPr lang="ru-RU" sz="3200" b="1" i="1" smtClean="0">
                <a:solidFill>
                  <a:srgbClr val="002060"/>
                </a:solidFill>
              </a:rPr>
              <a:t>Важкі метали </a:t>
            </a:r>
          </a:p>
          <a:p>
            <a:r>
              <a:rPr lang="ru-RU" sz="3200" b="1" i="1" smtClean="0">
                <a:solidFill>
                  <a:srgbClr val="002060"/>
                </a:solidFill>
              </a:rPr>
              <a:t>Нафтопродукти </a:t>
            </a:r>
            <a:endParaRPr lang="ru-RU" sz="3200" b="1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41315"/>
      </p:ext>
    </p:extLst>
  </p:cSld>
  <p:clrMapOvr>
    <a:masterClrMapping/>
  </p:clrMapOvr>
  <p:transition spd="slow" advTm="10428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71"/>
            <a:ext cx="9144000" cy="6828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1721"/>
            <a:ext cx="8820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smtClean="0">
                <a:solidFill>
                  <a:srgbClr val="002060"/>
                </a:solidFill>
              </a:rPr>
              <a:t>Забруднювальні речовини ,потрапляючи в компоненти природнього середовища,змінюють їхній хімічний склад і властивості,погіршують якість,призводять до їхньої деградації,руйнування.Так,забруднена атмосфера втрачає  свої фізико-хімічні властивості,стає шкідливою для живих організмів і  джерелом руйнації архітектурних та інженерних споруд .</a:t>
            </a:r>
            <a:endParaRPr lang="uk-UA" sz="2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0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221">
        <p14:flip dir="r"/>
      </p:transition>
    </mc:Choice>
    <mc:Fallback xmlns="">
      <p:transition spd="slow" advTm="192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56"/>
            <a:ext cx="9144000" cy="68250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1270" y="3068960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smtClean="0">
                <a:ln w="18415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Забруднені грунти втрачають природну родючість через масову загибель мікроорганізмів ,які забезпечують грунтоутворення і насичення грунтів поживними речовинами </a:t>
            </a:r>
            <a:r>
              <a:rPr lang="uk-UA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1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18">
        <p14:ripple dir="lu"/>
      </p:transition>
    </mc:Choice>
    <mc:Fallback xmlns="">
      <p:transition spd="slow" advTm="60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834026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Забруднена вода несприятлива для водних і наземних організмів ,зумовлює деградацію</a:t>
            </a:r>
          </a:p>
          <a:p>
            <a:r>
              <a:rPr lang="uk-UA" sz="3200" b="1" i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</a:t>
            </a:r>
            <a:r>
              <a:rPr lang="uk-UA" sz="3200" b="1" i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ідробіоценозів,погіршує умови життя і виробничої діяльності людини.</a:t>
            </a:r>
            <a:endParaRPr lang="ru-RU" sz="3200" b="1" i="1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5400600" cy="3600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35543375"/>
      </p:ext>
    </p:extLst>
  </p:cSld>
  <p:clrMapOvr>
    <a:masterClrMapping/>
  </p:clrMapOvr>
  <p:transition spd="slow" advTm="11055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295</TotalTime>
  <Words>448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Adobe Fangsong Std R</vt:lpstr>
      <vt:lpstr>Arial</vt:lpstr>
      <vt:lpstr>Calibri</vt:lpstr>
      <vt:lpstr>Tw Cen MT</vt:lpstr>
      <vt:lpstr>Паркет</vt:lpstr>
      <vt:lpstr>Основні антропогенні джерела забруднення навколишнього середовища.Види забруднень та їх вплив на компоненти природи та живі організми.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антропогенні джерела забруднення навколишнього середовища.Види забруднень та їх вплив на компоненти природи та живі організми.</dc:title>
  <dc:creator>Гудима</dc:creator>
  <cp:lastModifiedBy>Пользователь Windows</cp:lastModifiedBy>
  <cp:revision>28</cp:revision>
  <dcterms:created xsi:type="dcterms:W3CDTF">2012-04-12T13:17:51Z</dcterms:created>
  <dcterms:modified xsi:type="dcterms:W3CDTF">2022-01-14T10:20:14Z</dcterms:modified>
</cp:coreProperties>
</file>