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F928C5-26C9-4ED5-AA88-C0C237499F8F}" type="datetimeFigureOut">
              <a:rPr lang="uk-UA" smtClean="0"/>
              <a:t>15.12.2021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C257EB0-22A1-4672-ACF9-96EEF21E2882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deyne.com/ua/article/upravlenie_reputaciei_v_internete_ser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bsiteplanet.com/blog/read-sendibles-analytics-improve-social-media-strategy/" TargetMode="External"/><Relationship Id="rId2" Type="http://schemas.openxmlformats.org/officeDocument/2006/relationships/hyperlink" Target="https://www.websiteplanet.com/uk/social-media-tools/sendible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ebsiteplanet.com/goto.php?id=1960&amp;deep_id=0&amp;lang=uk&amp;btn_name=VendorExternalUrl_841898_top10_14&amp;post_id=841898&amp;amp=0&amp;pageview_id=1601376248248&amp;clickout_id=1601376248248_14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ebsiteplanet.com/blog/read-hootsuites-analytics-improve-social-media-strategy/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bsiteplanet.com/blog/read-eclinchers-analytics-improve-social-media-strategy/" TargetMode="External"/><Relationship Id="rId2" Type="http://schemas.openxmlformats.org/officeDocument/2006/relationships/hyperlink" Target="https://www.websiteplanet.com/social-media-tools/eclincher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bsiteplanet.com/uk/social-media-tools/sprout-social/" TargetMode="External"/><Relationship Id="rId2" Type="http://schemas.openxmlformats.org/officeDocument/2006/relationships/hyperlink" Target="https://www.websiteplanet.com/blog/read-sprout-socials-analytics-improve-social-media-strategy/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ebsiteplanet.com/goto.php?id=1960&amp;deep_id=0&amp;lang=uk&amp;btn_name=VendorExternalUrl_841898_top10_6&amp;post_id=841898&amp;amp=0&amp;pageview_id=1601376248248&amp;clickout_id=1601376248248_38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tforce.ua/uk/blog/social-media-marketing-podrobno-o-glavnom/" TargetMode="External"/><Relationship Id="rId2" Type="http://schemas.openxmlformats.org/officeDocument/2006/relationships/hyperlink" Target="https://itforce.ua/uk/blog/istochniki-trafika-ili-otkuda-prihodyat-posetiteli/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netdevels.ua/blog/7-awesome-social-media-management-tools" TargetMode="External"/><Relationship Id="rId2" Type="http://schemas.openxmlformats.org/officeDocument/2006/relationships/hyperlink" Target="https://berileads.ru/news/avtomatizirovannyj-posting-v-sotsialnykh-setyakh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meetedgar.com/" TargetMode="External"/><Relationship Id="rId2" Type="http://schemas.openxmlformats.org/officeDocument/2006/relationships/hyperlink" Target="https://bitly.com/" TargetMode="Externa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cedo.com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ebsiteplanet.com/uk/social-media-tools/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bsiteplanet.com/blog/read-socialpilots-analytics-improve-social-media-strategy/" TargetMode="External"/><Relationship Id="rId2" Type="http://schemas.openxmlformats.org/officeDocument/2006/relationships/hyperlink" Target="https://www.websiteplanet.com/social-media-tools/socialpilot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908720"/>
            <a:ext cx="8712968" cy="5760640"/>
          </a:xfrm>
        </p:spPr>
        <p:txBody>
          <a:bodyPr>
            <a:normAutofit/>
          </a:bodyPr>
          <a:lstStyle/>
          <a:p>
            <a:r>
              <a:rPr lang="uk-UA" sz="1400" dirty="0"/>
              <a:t>10.1. Формування позитивного іміджу в </a:t>
            </a:r>
            <a:r>
              <a:rPr lang="en-US" sz="1400" dirty="0"/>
              <a:t>social media</a:t>
            </a:r>
            <a:endParaRPr lang="ru-RU" sz="1400" dirty="0"/>
          </a:p>
          <a:p>
            <a:r>
              <a:rPr lang="uk-UA" sz="1400" dirty="0"/>
              <a:t>10.2. Основні інструменти для роботи з відгуками</a:t>
            </a:r>
            <a:endParaRPr lang="ru-RU" sz="1400" dirty="0"/>
          </a:p>
          <a:p>
            <a:r>
              <a:rPr lang="uk-UA" sz="1400" dirty="0"/>
              <a:t>10.3. Аналіз поведінки передплатників, налаштування цілей, автоматизований </a:t>
            </a:r>
            <a:r>
              <a:rPr lang="uk-UA" sz="1400" dirty="0" err="1"/>
              <a:t>постинг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b="1" dirty="0"/>
              <a:t>10.1. Формування позитивного іміджу в </a:t>
            </a:r>
            <a:r>
              <a:rPr lang="en-US" sz="1400" b="1" dirty="0"/>
              <a:t>social media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ru-RU" sz="1400" dirty="0" err="1"/>
              <a:t>Репутація</a:t>
            </a:r>
            <a:r>
              <a:rPr lang="ru-RU" sz="1400" dirty="0"/>
              <a:t> для </a:t>
            </a:r>
            <a:r>
              <a:rPr lang="ru-RU" sz="1400" dirty="0" err="1"/>
              <a:t>бізнесу</a:t>
            </a:r>
            <a:r>
              <a:rPr lang="ru-RU" sz="1400" dirty="0"/>
              <a:t> </a:t>
            </a:r>
            <a:r>
              <a:rPr lang="uk-UA" sz="1400" dirty="0"/>
              <a:t>є </a:t>
            </a:r>
            <a:r>
              <a:rPr lang="ru-RU" sz="1400" dirty="0"/>
              <a:t>од</a:t>
            </a:r>
            <a:r>
              <a:rPr lang="uk-UA" sz="1400" dirty="0"/>
              <a:t>ним</a:t>
            </a:r>
            <a:r>
              <a:rPr lang="ru-RU" sz="1400" dirty="0"/>
              <a:t> з </a:t>
            </a:r>
            <a:r>
              <a:rPr lang="ru-RU" sz="1400" dirty="0" err="1"/>
              <a:t>головних</a:t>
            </a:r>
            <a:r>
              <a:rPr lang="ru-RU" sz="1400" dirty="0"/>
              <a:t> </a:t>
            </a:r>
            <a:r>
              <a:rPr lang="ru-RU" sz="1400" dirty="0" err="1"/>
              <a:t>чинників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безпосередньо</a:t>
            </a:r>
            <a:r>
              <a:rPr lang="ru-RU" sz="1400" dirty="0"/>
              <a:t> </a:t>
            </a:r>
            <a:r>
              <a:rPr lang="ru-RU" sz="1400" dirty="0" err="1"/>
              <a:t>впливає</a:t>
            </a:r>
            <a:r>
              <a:rPr lang="ru-RU" sz="1400" dirty="0"/>
              <a:t> на </a:t>
            </a:r>
            <a:r>
              <a:rPr lang="ru-RU" sz="1400" dirty="0" err="1"/>
              <a:t>темпи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uk-UA" sz="1400" dirty="0"/>
              <a:t>та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продажів</a:t>
            </a:r>
            <a:r>
              <a:rPr lang="ru-RU" sz="1400" dirty="0"/>
              <a:t>. </a:t>
            </a:r>
            <a:r>
              <a:rPr lang="ru-RU" sz="1400" dirty="0" err="1"/>
              <a:t>Високий</a:t>
            </a:r>
            <a:r>
              <a:rPr lang="ru-RU" sz="1400" dirty="0"/>
              <a:t> статус </a:t>
            </a:r>
            <a:r>
              <a:rPr lang="ru-RU" sz="1400" dirty="0" err="1"/>
              <a:t>заробляється</a:t>
            </a:r>
            <a:r>
              <a:rPr lang="ru-RU" sz="1400" dirty="0"/>
              <a:t> шляхом </a:t>
            </a:r>
            <a:r>
              <a:rPr lang="ru-RU" sz="1400" dirty="0" err="1"/>
              <a:t>спланованих</a:t>
            </a:r>
            <a:r>
              <a:rPr lang="ru-RU" sz="1400" dirty="0"/>
              <a:t> </a:t>
            </a:r>
            <a:r>
              <a:rPr lang="ru-RU" sz="1400" dirty="0" err="1"/>
              <a:t>заходів</a:t>
            </a:r>
            <a:r>
              <a:rPr lang="ru-RU" sz="1400" dirty="0"/>
              <a:t>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тривалого</a:t>
            </a:r>
            <a:r>
              <a:rPr lang="ru-RU" sz="1400" dirty="0"/>
              <a:t> часу</a:t>
            </a:r>
            <a:r>
              <a:rPr lang="uk-UA" sz="1400" dirty="0"/>
              <a:t>, але в</a:t>
            </a:r>
            <a:r>
              <a:rPr lang="ru-RU" sz="1400" dirty="0" err="1"/>
              <a:t>тратити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швидко</a:t>
            </a:r>
            <a:r>
              <a:rPr lang="ru-RU" sz="1400" dirty="0"/>
              <a:t>. </a:t>
            </a:r>
            <a:r>
              <a:rPr lang="ru-RU" sz="1400" dirty="0" err="1"/>
              <a:t>Саме</a:t>
            </a:r>
            <a:r>
              <a:rPr lang="ru-RU" sz="1400" dirty="0"/>
              <a:t> тому </a:t>
            </a:r>
            <a:r>
              <a:rPr lang="uk-UA" sz="1400" dirty="0"/>
              <a:t>цей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постійно</a:t>
            </a:r>
            <a:r>
              <a:rPr lang="ru-RU" sz="1400" dirty="0"/>
              <a:t> </a:t>
            </a:r>
            <a:r>
              <a:rPr lang="ru-RU" sz="1400" dirty="0" err="1"/>
              <a:t>контролювати</a:t>
            </a:r>
            <a:r>
              <a:rPr lang="ru-RU" sz="1400" dirty="0"/>
              <a:t>.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репутацією</a:t>
            </a:r>
            <a:r>
              <a:rPr lang="ru-RU" sz="1400" dirty="0"/>
              <a:t> в </a:t>
            </a:r>
            <a:r>
              <a:rPr lang="ru-RU" sz="1400" dirty="0" err="1"/>
              <a:t>інтернеті</a:t>
            </a:r>
            <a:r>
              <a:rPr lang="ru-RU" sz="1400" dirty="0"/>
              <a:t> – </a:t>
            </a:r>
            <a:r>
              <a:rPr lang="uk-UA" sz="1400" dirty="0"/>
              <a:t>це </a:t>
            </a:r>
            <a:r>
              <a:rPr lang="ru-RU" sz="1400" dirty="0"/>
              <a:t>комплекс </a:t>
            </a:r>
            <a:r>
              <a:rPr lang="ru-RU" sz="1400" dirty="0" err="1"/>
              <a:t>заходів</a:t>
            </a:r>
            <a:r>
              <a:rPr lang="ru-RU" sz="1400" dirty="0"/>
              <a:t>, </a:t>
            </a:r>
            <a:r>
              <a:rPr lang="ru-RU" sz="1400" dirty="0" err="1"/>
              <a:t>спрямованих</a:t>
            </a:r>
            <a:r>
              <a:rPr lang="ru-RU" sz="1400" dirty="0"/>
              <a:t> на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uk-UA" sz="1400" dirty="0"/>
              <a:t>та</a:t>
            </a:r>
            <a:r>
              <a:rPr lang="ru-RU" sz="1400" dirty="0"/>
              <a:t> </a:t>
            </a:r>
            <a:r>
              <a:rPr lang="ru-RU" sz="1400" dirty="0" err="1"/>
              <a:t>підтримання</a:t>
            </a:r>
            <a:r>
              <a:rPr lang="ru-RU" sz="1400" dirty="0"/>
              <a:t> позитивного </a:t>
            </a:r>
            <a:r>
              <a:rPr lang="ru-RU" sz="1400" dirty="0" err="1"/>
              <a:t>іміджу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 онлайн </a:t>
            </a:r>
            <a:r>
              <a:rPr lang="ru-RU" sz="1400" dirty="0" err="1"/>
              <a:t>ресурсів</a:t>
            </a:r>
            <a:r>
              <a:rPr lang="ru-RU" sz="1400" dirty="0"/>
              <a:t>. </a:t>
            </a:r>
            <a:r>
              <a:rPr lang="ru-RU" sz="1400" dirty="0" err="1"/>
              <a:t>Враховуючи</a:t>
            </a:r>
            <a:r>
              <a:rPr lang="ru-RU" sz="1400" dirty="0"/>
              <a:t> </a:t>
            </a:r>
            <a:r>
              <a:rPr lang="ru-RU" sz="1400" dirty="0" err="1"/>
              <a:t>високу</a:t>
            </a:r>
            <a:r>
              <a:rPr lang="ru-RU" sz="1400" dirty="0"/>
              <a:t> </a:t>
            </a:r>
            <a:r>
              <a:rPr lang="ru-RU" sz="1400" dirty="0" err="1"/>
              <a:t>активність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в </a:t>
            </a:r>
            <a:r>
              <a:rPr lang="ru-RU" sz="1400" dirty="0" err="1"/>
              <a:t>інтернет</a:t>
            </a:r>
            <a:r>
              <a:rPr lang="ru-RU" sz="1400" dirty="0"/>
              <a:t> </a:t>
            </a:r>
            <a:r>
              <a:rPr lang="ru-RU" sz="1400" dirty="0" err="1"/>
              <a:t>середовищі</a:t>
            </a:r>
            <a:r>
              <a:rPr lang="ru-RU" sz="1400" dirty="0"/>
              <a:t> </a:t>
            </a:r>
            <a:r>
              <a:rPr lang="uk-UA" sz="1400" dirty="0"/>
              <a:t>та</a:t>
            </a:r>
            <a:r>
              <a:rPr lang="ru-RU" sz="1400" dirty="0"/>
              <a:t> </a:t>
            </a:r>
            <a:r>
              <a:rPr lang="ru-RU" sz="1400" dirty="0" err="1"/>
              <a:t>значний</a:t>
            </a:r>
            <a:r>
              <a:rPr lang="ru-RU" sz="1400" dirty="0"/>
              <a:t> </a:t>
            </a:r>
            <a:r>
              <a:rPr lang="ru-RU" sz="1400" dirty="0" err="1"/>
              <a:t>відсоток</a:t>
            </a:r>
            <a:r>
              <a:rPr lang="ru-RU" sz="1400" dirty="0"/>
              <a:t> </a:t>
            </a:r>
            <a:r>
              <a:rPr lang="ru-RU" sz="1400" dirty="0" err="1"/>
              <a:t>довіри</a:t>
            </a:r>
            <a:r>
              <a:rPr lang="ru-RU" sz="1400" dirty="0"/>
              <a:t> </a:t>
            </a:r>
            <a:r>
              <a:rPr lang="ru-RU" sz="1400" dirty="0" err="1"/>
              <a:t>потенційних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 до </a:t>
            </a:r>
            <a:r>
              <a:rPr lang="ru-RU" sz="1400" dirty="0" err="1"/>
              <a:t>відгуків</a:t>
            </a:r>
            <a:r>
              <a:rPr lang="ru-RU" sz="1400" dirty="0"/>
              <a:t> про </a:t>
            </a:r>
            <a:r>
              <a:rPr lang="ru-RU" sz="1400" dirty="0" err="1"/>
              <a:t>компанію</a:t>
            </a:r>
            <a:r>
              <a:rPr lang="ru-RU" sz="1400" dirty="0"/>
              <a:t>, робота з </a:t>
            </a:r>
            <a:r>
              <a:rPr lang="ru-RU" sz="1400" dirty="0" err="1"/>
              <a:t>даним</a:t>
            </a:r>
            <a:r>
              <a:rPr lang="ru-RU" sz="1400" dirty="0"/>
              <a:t> сегментом не просто </a:t>
            </a:r>
            <a:r>
              <a:rPr lang="ru-RU" sz="1400" dirty="0" err="1"/>
              <a:t>важлива</a:t>
            </a:r>
            <a:r>
              <a:rPr lang="ru-RU" sz="1400" dirty="0"/>
              <a:t>, але і є </a:t>
            </a:r>
            <a:r>
              <a:rPr lang="ru-RU" sz="1400" dirty="0" err="1"/>
              <a:t>стратегічно</a:t>
            </a:r>
            <a:r>
              <a:rPr lang="ru-RU" sz="1400" dirty="0"/>
              <a:t> </a:t>
            </a:r>
            <a:r>
              <a:rPr lang="uk-UA" sz="1400" dirty="0"/>
              <a:t>необхідним</a:t>
            </a:r>
            <a:r>
              <a:rPr lang="ru-RU" sz="1400" dirty="0"/>
              <a:t> </a:t>
            </a:r>
            <a:r>
              <a:rPr lang="ru-RU" sz="1400" dirty="0" err="1"/>
              <a:t>напрямком</a:t>
            </a:r>
            <a:r>
              <a:rPr lang="uk-UA" sz="1400" dirty="0"/>
              <a:t> розвитку соціальних медіа</a:t>
            </a:r>
            <a:r>
              <a:rPr lang="ru-RU" sz="1400" dirty="0"/>
              <a:t>.</a:t>
            </a:r>
          </a:p>
          <a:p>
            <a:r>
              <a:rPr lang="ru-RU" sz="1400" b="1" i="1" u="sng" dirty="0" err="1">
                <a:hlinkClick r:id="rId2"/>
              </a:rPr>
              <a:t>Ділова</a:t>
            </a:r>
            <a:r>
              <a:rPr lang="ru-RU" sz="1400" b="1" i="1" u="sng" dirty="0">
                <a:hlinkClick r:id="rId2"/>
              </a:rPr>
              <a:t> </a:t>
            </a:r>
            <a:r>
              <a:rPr lang="ru-RU" sz="1400" b="1" i="1" u="sng" dirty="0" err="1">
                <a:hlinkClick r:id="rId2"/>
              </a:rPr>
              <a:t>репутація</a:t>
            </a:r>
            <a:r>
              <a:rPr lang="ru-RU" sz="1400" b="1" i="1" u="sng" dirty="0">
                <a:hlinkClick r:id="rId2"/>
              </a:rPr>
              <a:t> в </a:t>
            </a:r>
            <a:r>
              <a:rPr lang="ru-RU" sz="1400" b="1" i="1" u="sng" dirty="0" err="1">
                <a:hlinkClick r:id="rId2"/>
              </a:rPr>
              <a:t>інтернеті</a:t>
            </a:r>
            <a:endParaRPr lang="ru-RU" sz="1400" dirty="0"/>
          </a:p>
          <a:p>
            <a:r>
              <a:rPr lang="ru-RU" sz="1400" dirty="0" err="1"/>
              <a:t>Імідж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онлайн </a:t>
            </a:r>
            <a:r>
              <a:rPr lang="ru-RU" sz="1400" dirty="0" err="1"/>
              <a:t>формується</a:t>
            </a:r>
            <a:r>
              <a:rPr lang="ru-RU" sz="1400" dirty="0"/>
              <a:t> шляхом </a:t>
            </a:r>
            <a:r>
              <a:rPr lang="ru-RU" sz="1400" dirty="0" err="1"/>
              <a:t>об'єднання</a:t>
            </a:r>
            <a:r>
              <a:rPr lang="ru-RU" sz="1400" dirty="0"/>
              <a:t>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каналів</a:t>
            </a:r>
            <a:r>
              <a:rPr lang="ru-RU" sz="1400" dirty="0"/>
              <a:t>, через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збирається</a:t>
            </a:r>
            <a:r>
              <a:rPr lang="ru-RU" sz="1400" dirty="0"/>
              <a:t> </a:t>
            </a:r>
            <a:r>
              <a:rPr lang="ru-RU" sz="1400" dirty="0" err="1"/>
              <a:t>інформація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 і </a:t>
            </a:r>
            <a:r>
              <a:rPr lang="ru-RU" sz="1400" dirty="0" err="1"/>
              <a:t>представників</a:t>
            </a:r>
            <a:r>
              <a:rPr lang="ru-RU" sz="1400" dirty="0"/>
              <a:t> сайту.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був</a:t>
            </a:r>
            <a:r>
              <a:rPr lang="ru-RU" sz="1400" dirty="0"/>
              <a:t> </a:t>
            </a:r>
            <a:r>
              <a:rPr lang="ru-RU" sz="1400" dirty="0" err="1"/>
              <a:t>позитивним</a:t>
            </a:r>
            <a:r>
              <a:rPr lang="ru-RU" sz="1400" dirty="0"/>
              <a:t>, </a:t>
            </a:r>
            <a:r>
              <a:rPr lang="ru-RU" sz="1400" dirty="0" err="1"/>
              <a:t>важливо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контролювати</a:t>
            </a:r>
            <a:r>
              <a:rPr lang="ru-RU" sz="1400" dirty="0"/>
              <a:t> і </a:t>
            </a:r>
            <a:r>
              <a:rPr lang="ru-RU" sz="1400" dirty="0" err="1"/>
              <a:t>проводити</a:t>
            </a:r>
            <a:r>
              <a:rPr lang="ru-RU" sz="1400" dirty="0"/>
              <a:t> </a:t>
            </a:r>
            <a:r>
              <a:rPr lang="ru-RU" sz="1400" dirty="0" err="1"/>
              <a:t>постійну</a:t>
            </a:r>
            <a:r>
              <a:rPr lang="ru-RU" sz="1400" dirty="0"/>
              <a:t> роботу.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175351" cy="656749"/>
          </a:xfrm>
        </p:spPr>
        <p:txBody>
          <a:bodyPr/>
          <a:lstStyle/>
          <a:p>
            <a:r>
              <a:rPr lang="uk-UA" sz="1400" dirty="0">
                <a:effectLst/>
              </a:rPr>
              <a:t>Тема 10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uk-UA" sz="1400" dirty="0">
                <a:effectLst/>
              </a:rPr>
              <a:t>УПРАВЛІННЯ ДІЛОВОЮ РЕПУТАЦІЄЮ І ОЦІНКА ЕФЕКТИВНОСТІ </a:t>
            </a:r>
            <a:r>
              <a:rPr lang="en-US" sz="1400" dirty="0">
                <a:effectLst/>
              </a:rPr>
              <a:t>SMM</a:t>
            </a:r>
            <a:r>
              <a:rPr lang="uk-UA" sz="1400" dirty="0">
                <a:effectLst/>
              </a:rPr>
              <a:t> КАМПАНІЇ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092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uk-UA" sz="1400" dirty="0"/>
              <a:t>Інструмент </a:t>
            </a:r>
            <a:r>
              <a:rPr lang="ru-RU" sz="1400" b="1" i="1" dirty="0" err="1"/>
              <a:t>Sendible</a:t>
            </a:r>
            <a:r>
              <a:rPr lang="ru-RU" sz="1400" dirty="0"/>
              <a:t> </a:t>
            </a:r>
            <a:r>
              <a:rPr lang="uk-UA" sz="1400" dirty="0"/>
              <a:t>–</a:t>
            </a:r>
            <a:r>
              <a:rPr lang="ru-RU" sz="1400" dirty="0"/>
              <a:t> один з </a:t>
            </a:r>
            <a:r>
              <a:rPr lang="ru-RU" sz="1400" dirty="0" err="1"/>
              <a:t>найкращих</a:t>
            </a:r>
            <a:r>
              <a:rPr lang="ru-RU" sz="1400" dirty="0"/>
              <a:t> </a:t>
            </a:r>
            <a:r>
              <a:rPr lang="ru-RU" sz="1400" dirty="0" err="1"/>
              <a:t>доступних</a:t>
            </a:r>
            <a:r>
              <a:rPr lang="ru-RU" sz="1400" dirty="0"/>
              <a:t> </a:t>
            </a:r>
            <a:r>
              <a:rPr lang="ru-RU" sz="1400" dirty="0" err="1"/>
              <a:t>інструментів</a:t>
            </a:r>
            <a:r>
              <a:rPr lang="ru-RU" sz="1400" dirty="0"/>
              <a:t> для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соціальними</a:t>
            </a:r>
            <a:r>
              <a:rPr lang="ru-RU" sz="1400" dirty="0"/>
              <a:t> мережами, з набором </a:t>
            </a:r>
            <a:r>
              <a:rPr lang="ru-RU" sz="1400" dirty="0" err="1"/>
              <a:t>функцій</a:t>
            </a:r>
            <a:r>
              <a:rPr lang="ru-RU" sz="1400" dirty="0"/>
              <a:t>,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кожен</a:t>
            </a:r>
            <a:r>
              <a:rPr lang="ru-RU" sz="1400" dirty="0"/>
              <a:t> </a:t>
            </a:r>
            <a:r>
              <a:rPr lang="ru-RU" sz="1400" dirty="0" err="1"/>
              <a:t>зможе</a:t>
            </a:r>
            <a:r>
              <a:rPr lang="ru-RU" sz="1400" dirty="0"/>
              <a:t> </a:t>
            </a:r>
            <a:r>
              <a:rPr lang="ru-RU" sz="1400" dirty="0" err="1"/>
              <a:t>знайти</a:t>
            </a:r>
            <a:r>
              <a:rPr lang="ru-RU" sz="1400" dirty="0"/>
              <a:t> </a:t>
            </a:r>
            <a:r>
              <a:rPr lang="ru-RU" sz="1400" dirty="0" err="1"/>
              <a:t>щось</a:t>
            </a:r>
            <a:r>
              <a:rPr lang="ru-RU" sz="1400" dirty="0"/>
              <a:t> </a:t>
            </a:r>
            <a:r>
              <a:rPr lang="ru-RU" sz="1400" dirty="0" err="1"/>
              <a:t>корисне</a:t>
            </a:r>
            <a:r>
              <a:rPr lang="ru-RU" sz="1400" dirty="0"/>
              <a:t> для </a:t>
            </a:r>
            <a:r>
              <a:rPr lang="ru-RU" sz="1400" dirty="0" err="1"/>
              <a:t>своєї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.</a:t>
            </a:r>
          </a:p>
          <a:p>
            <a:r>
              <a:rPr lang="uk-UA" sz="1400" dirty="0"/>
              <a:t>За допомогою </a:t>
            </a:r>
            <a:r>
              <a:rPr lang="ru-RU" sz="1400" b="1" i="1" dirty="0" err="1">
                <a:hlinkClick r:id="rId2"/>
              </a:rPr>
              <a:t>Sendible</a:t>
            </a:r>
            <a:r>
              <a:rPr lang="ru-RU" sz="1400" dirty="0"/>
              <a:t> </a:t>
            </a:r>
            <a:r>
              <a:rPr lang="uk-UA" sz="1400" dirty="0"/>
              <a:t>ви також можете розміщувати публікації у всіх основних соціальних мережах, зокрема </a:t>
            </a:r>
            <a:r>
              <a:rPr lang="ru-RU" sz="1400" dirty="0" err="1"/>
              <a:t>Twitter</a:t>
            </a:r>
            <a:r>
              <a:rPr lang="uk-UA" sz="1400" dirty="0"/>
              <a:t>, </a:t>
            </a:r>
            <a:r>
              <a:rPr lang="ru-RU" sz="1400" dirty="0" err="1"/>
              <a:t>Facebook</a:t>
            </a:r>
            <a:r>
              <a:rPr lang="uk-UA" sz="1400" dirty="0"/>
              <a:t>, </a:t>
            </a:r>
            <a:r>
              <a:rPr lang="ru-RU" sz="1400" dirty="0" err="1"/>
              <a:t>Instagram</a:t>
            </a:r>
            <a:r>
              <a:rPr lang="uk-UA" sz="1400" dirty="0"/>
              <a:t>, </a:t>
            </a:r>
            <a:r>
              <a:rPr lang="ru-RU" sz="1400" dirty="0" err="1"/>
              <a:t>LinkedIn</a:t>
            </a:r>
            <a:r>
              <a:rPr lang="uk-UA" sz="1400" dirty="0"/>
              <a:t>, </a:t>
            </a:r>
            <a:r>
              <a:rPr lang="ru-RU" sz="1400" dirty="0" err="1"/>
              <a:t>Pinterest</a:t>
            </a:r>
            <a:r>
              <a:rPr lang="uk-UA" sz="1400" dirty="0"/>
              <a:t> та </a:t>
            </a:r>
            <a:r>
              <a:rPr lang="ru-RU" sz="1400" dirty="0" err="1"/>
              <a:t>YouTube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dirty="0"/>
              <a:t>М</a:t>
            </a:r>
            <a:r>
              <a:rPr lang="ru-RU" sz="1400" dirty="0" err="1"/>
              <a:t>ожливості</a:t>
            </a:r>
            <a:r>
              <a:rPr lang="ru-RU" sz="1400" dirty="0"/>
              <a:t> </a:t>
            </a:r>
            <a:r>
              <a:rPr lang="ru-RU" sz="1400" b="1" i="1" dirty="0" err="1"/>
              <a:t>Sendible</a:t>
            </a:r>
            <a:r>
              <a:rPr lang="ru-RU" sz="1400" b="1" i="1" dirty="0"/>
              <a:t> </a:t>
            </a:r>
            <a:r>
              <a:rPr lang="ru-RU" sz="1400" dirty="0"/>
              <a:t>не </a:t>
            </a:r>
            <a:r>
              <a:rPr lang="ru-RU" sz="1400" dirty="0" err="1"/>
              <a:t>обмежуються</a:t>
            </a:r>
            <a:r>
              <a:rPr lang="ru-RU" sz="1400" dirty="0"/>
              <a:t> </a:t>
            </a:r>
            <a:r>
              <a:rPr lang="ru-RU" sz="1400" dirty="0" err="1"/>
              <a:t>плануванням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 контенту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мережах. Ви </a:t>
            </a:r>
            <a:r>
              <a:rPr lang="ru-RU" sz="1400" dirty="0" err="1"/>
              <a:t>також</a:t>
            </a:r>
            <a:r>
              <a:rPr lang="ru-RU" sz="1400" dirty="0"/>
              <a:t> можете</a:t>
            </a:r>
            <a:r>
              <a:rPr lang="ru-RU" sz="1400" b="1" dirty="0"/>
              <a:t> </a:t>
            </a:r>
            <a:r>
              <a:rPr lang="ru-RU" sz="1400" dirty="0" err="1"/>
              <a:t>створювати</a:t>
            </a:r>
            <a:r>
              <a:rPr lang="ru-RU" sz="1400" dirty="0"/>
              <a:t> та </a:t>
            </a:r>
            <a:r>
              <a:rPr lang="ru-RU" sz="1400" dirty="0" err="1"/>
              <a:t>планувати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контенту для блог-платформ (</a:t>
            </a:r>
            <a:r>
              <a:rPr lang="ru-RU" sz="1400" dirty="0" err="1"/>
              <a:t>WordPress</a:t>
            </a:r>
            <a:r>
              <a:rPr lang="ru-RU" sz="1400" dirty="0"/>
              <a:t>, </a:t>
            </a:r>
            <a:r>
              <a:rPr lang="ru-RU" sz="1400" dirty="0" err="1"/>
              <a:t>Tumblr</a:t>
            </a:r>
            <a:r>
              <a:rPr lang="ru-RU" sz="1400" dirty="0"/>
              <a:t>, </a:t>
            </a:r>
            <a:r>
              <a:rPr lang="ru-RU" sz="1400" dirty="0" err="1"/>
              <a:t>Medium</a:t>
            </a:r>
            <a:r>
              <a:rPr lang="ru-RU" sz="1400" dirty="0"/>
              <a:t> та </a:t>
            </a:r>
            <a:r>
              <a:rPr lang="ru-RU" sz="1400" dirty="0" err="1"/>
              <a:t>Blogger</a:t>
            </a:r>
            <a:r>
              <a:rPr lang="ru-RU" sz="1400" dirty="0"/>
              <a:t>),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Ads</a:t>
            </a:r>
            <a:r>
              <a:rPr lang="ru-RU" sz="1400" dirty="0"/>
              <a:t> та </a:t>
            </a:r>
            <a:r>
              <a:rPr lang="ru-RU" sz="1400" dirty="0" err="1"/>
              <a:t>Google</a:t>
            </a:r>
            <a:r>
              <a:rPr lang="ru-RU" sz="1400" dirty="0"/>
              <a:t> </a:t>
            </a:r>
            <a:r>
              <a:rPr lang="ru-RU" sz="1400" dirty="0" err="1"/>
              <a:t>My</a:t>
            </a:r>
            <a:r>
              <a:rPr lang="ru-RU" sz="1400" dirty="0"/>
              <a:t> </a:t>
            </a:r>
            <a:r>
              <a:rPr lang="ru-RU" sz="1400" dirty="0" err="1"/>
              <a:t>Business</a:t>
            </a:r>
            <a:r>
              <a:rPr lang="ru-RU" sz="1400" dirty="0"/>
              <a:t>.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b="1" i="1" dirty="0" err="1"/>
              <a:t>Sendible</a:t>
            </a:r>
            <a:r>
              <a:rPr lang="ru-RU" sz="1400" dirty="0"/>
              <a:t> </a:t>
            </a:r>
            <a:r>
              <a:rPr lang="ru-RU" sz="1400" dirty="0" err="1"/>
              <a:t>вважають</a:t>
            </a:r>
            <a:r>
              <a:rPr lang="ru-RU" sz="1400" dirty="0"/>
              <a:t> </a:t>
            </a:r>
            <a:r>
              <a:rPr lang="ru-RU" sz="1400" dirty="0" err="1"/>
              <a:t>відмінним</a:t>
            </a:r>
            <a:r>
              <a:rPr lang="ru-RU" sz="1400" dirty="0"/>
              <a:t> </a:t>
            </a:r>
            <a:r>
              <a:rPr lang="ru-RU" sz="1400" dirty="0" err="1"/>
              <a:t>універсальним</a:t>
            </a:r>
            <a:r>
              <a:rPr lang="ru-RU" sz="1400" dirty="0"/>
              <a:t> </a:t>
            </a:r>
            <a:r>
              <a:rPr lang="ru-RU" sz="1400" dirty="0" err="1"/>
              <a:t>інструментом</a:t>
            </a:r>
            <a:r>
              <a:rPr lang="ru-RU" sz="1400" dirty="0"/>
              <a:t> для </a:t>
            </a:r>
            <a:r>
              <a:rPr lang="ru-RU" sz="1400" dirty="0" err="1"/>
              <a:t>корпоративних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Sendible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планувати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контенту на </a:t>
            </a:r>
            <a:r>
              <a:rPr lang="ru-RU" sz="1400" dirty="0" err="1"/>
              <a:t>декількох</a:t>
            </a:r>
            <a:r>
              <a:rPr lang="ru-RU" sz="1400" dirty="0"/>
              <a:t> платформах </a:t>
            </a:r>
            <a:r>
              <a:rPr lang="ru-RU" sz="1400" dirty="0" err="1"/>
              <a:t>відразу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u="sng" dirty="0" err="1">
                <a:hlinkClick r:id="rId3"/>
              </a:rPr>
              <a:t>докладні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дані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контенту,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публікуєте</a:t>
            </a:r>
            <a:r>
              <a:rPr lang="ru-RU" sz="1400" dirty="0"/>
              <a:t>.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наявності</a:t>
            </a:r>
            <a:r>
              <a:rPr lang="ru-RU" sz="1400" dirty="0"/>
              <a:t> </a:t>
            </a:r>
            <a:r>
              <a:rPr lang="ru-RU" sz="1400" dirty="0" err="1"/>
              <a:t>вбудованих</a:t>
            </a:r>
            <a:r>
              <a:rPr lang="ru-RU" sz="1400" dirty="0"/>
              <a:t> </a:t>
            </a:r>
            <a:r>
              <a:rPr lang="ru-RU" sz="1400" dirty="0" err="1"/>
              <a:t>шаблонів</a:t>
            </a:r>
            <a:r>
              <a:rPr lang="ru-RU" sz="1400" dirty="0"/>
              <a:t> </a:t>
            </a:r>
            <a:r>
              <a:rPr lang="ru-RU" sz="1400" dirty="0" err="1"/>
              <a:t>звітів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гарантовано</a:t>
            </a:r>
            <a:r>
              <a:rPr lang="ru-RU" sz="1400" dirty="0"/>
              <a:t> </a:t>
            </a:r>
            <a:r>
              <a:rPr lang="ru-RU" sz="1400" dirty="0" err="1"/>
              <a:t>зможете</a:t>
            </a:r>
            <a:r>
              <a:rPr lang="ru-RU" sz="1400" dirty="0"/>
              <a:t>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готовий</a:t>
            </a:r>
            <a:r>
              <a:rPr lang="ru-RU" sz="1400" dirty="0"/>
              <a:t> </a:t>
            </a:r>
            <a:r>
              <a:rPr lang="ru-RU" sz="1400" dirty="0" err="1"/>
              <a:t>звіт</a:t>
            </a:r>
            <a:r>
              <a:rPr lang="ru-RU" sz="1400" dirty="0"/>
              <a:t> про роботу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</a:t>
            </a:r>
            <a:r>
              <a:rPr lang="ru-RU" sz="1400" dirty="0" err="1"/>
              <a:t>всього</a:t>
            </a:r>
            <a:r>
              <a:rPr lang="ru-RU" sz="1400" dirty="0"/>
              <a:t> за </a:t>
            </a:r>
            <a:r>
              <a:rPr lang="ru-RU" sz="1400" dirty="0" err="1"/>
              <a:t>декілька</a:t>
            </a:r>
            <a:r>
              <a:rPr lang="ru-RU" sz="1400" dirty="0"/>
              <a:t> </a:t>
            </a:r>
            <a:r>
              <a:rPr lang="ru-RU" sz="1400" dirty="0" err="1"/>
              <a:t>кліків</a:t>
            </a:r>
            <a:r>
              <a:rPr lang="ru-RU" sz="1400" dirty="0"/>
              <a:t>.</a:t>
            </a:r>
          </a:p>
          <a:p>
            <a:r>
              <a:rPr lang="uk-UA" sz="1400" dirty="0"/>
              <a:t>В</a:t>
            </a:r>
            <a:r>
              <a:rPr lang="ru-RU" sz="1400" dirty="0" err="1"/>
              <a:t>икорист</a:t>
            </a:r>
            <a:r>
              <a:rPr lang="uk-UA" sz="1400" dirty="0" err="1"/>
              <a:t>ання</a:t>
            </a:r>
            <a:r>
              <a:rPr lang="ru-RU" sz="1400" dirty="0"/>
              <a:t> </a:t>
            </a:r>
            <a:r>
              <a:rPr lang="ru-RU" sz="1400" dirty="0" err="1"/>
              <a:t>функці</a:t>
            </a:r>
            <a:r>
              <a:rPr lang="uk-UA" sz="1400" dirty="0"/>
              <a:t>ї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тональності</a:t>
            </a:r>
            <a:r>
              <a:rPr lang="ru-RU" sz="1400" dirty="0"/>
              <a:t> </a:t>
            </a:r>
            <a:r>
              <a:rPr lang="ru-RU" sz="1400" dirty="0" err="1"/>
              <a:t>висловлювань</a:t>
            </a:r>
            <a:r>
              <a:rPr lang="ru-RU" sz="1400" dirty="0"/>
              <a:t> у </a:t>
            </a:r>
            <a:r>
              <a:rPr lang="ru-RU" sz="1400" dirty="0" err="1"/>
              <a:t>Sendible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з’ясувати</a:t>
            </a:r>
            <a:r>
              <a:rPr lang="ru-RU" sz="1400" dirty="0"/>
              <a:t>, як ваша </a:t>
            </a:r>
            <a:r>
              <a:rPr lang="ru-RU" sz="1400" dirty="0" err="1"/>
              <a:t>аудиторія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ставиться до контенту,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публікуєте</a:t>
            </a:r>
            <a:r>
              <a:rPr lang="ru-RU" sz="1400" dirty="0"/>
              <a:t>, та </a:t>
            </a:r>
            <a:r>
              <a:rPr lang="ru-RU" sz="1400" dirty="0" err="1"/>
              <a:t>коригуйте</a:t>
            </a:r>
            <a:r>
              <a:rPr lang="ru-RU" sz="1400" dirty="0"/>
              <a:t> свою </a:t>
            </a:r>
            <a:r>
              <a:rPr lang="ru-RU" sz="1400" dirty="0" err="1"/>
              <a:t>стратегію</a:t>
            </a:r>
            <a:r>
              <a:rPr lang="ru-RU" sz="1400" dirty="0"/>
              <a:t> </a:t>
            </a:r>
            <a:r>
              <a:rPr lang="ru-RU" sz="1400" dirty="0" err="1"/>
              <a:t>відповідним</a:t>
            </a:r>
            <a:r>
              <a:rPr lang="ru-RU" sz="1400" dirty="0"/>
              <a:t> чином. Ви </a:t>
            </a:r>
            <a:r>
              <a:rPr lang="ru-RU" sz="1400" dirty="0" err="1"/>
              <a:t>також</a:t>
            </a:r>
            <a:r>
              <a:rPr lang="ru-RU" sz="1400" dirty="0"/>
              <a:t> можете </a:t>
            </a:r>
            <a:r>
              <a:rPr lang="ru-RU" sz="1400" dirty="0" err="1"/>
              <a:t>стежити</a:t>
            </a:r>
            <a:r>
              <a:rPr lang="ru-RU" sz="1400" dirty="0"/>
              <a:t> за </a:t>
            </a:r>
            <a:r>
              <a:rPr lang="ru-RU" sz="1400" dirty="0" err="1"/>
              <a:t>тим</a:t>
            </a:r>
            <a:r>
              <a:rPr lang="ru-RU" sz="1400" dirty="0"/>
              <a:t>,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досягаєте</a:t>
            </a:r>
            <a:r>
              <a:rPr lang="ru-RU" sz="1400" dirty="0"/>
              <a:t> </a:t>
            </a:r>
            <a:r>
              <a:rPr lang="ru-RU" sz="1400" dirty="0" err="1"/>
              <a:t>заданих</a:t>
            </a:r>
            <a:r>
              <a:rPr lang="ru-RU" sz="1400" dirty="0"/>
              <a:t> </a:t>
            </a:r>
            <a:r>
              <a:rPr lang="ru-RU" sz="1400" dirty="0" err="1"/>
              <a:t>цілей</a:t>
            </a:r>
            <a:r>
              <a:rPr lang="ru-RU" sz="1400" dirty="0"/>
              <a:t>,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суспільної</a:t>
            </a:r>
            <a:r>
              <a:rPr lang="ru-RU" sz="1400" dirty="0"/>
              <a:t> думки. Таким чином,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дізнаєтеся</a:t>
            </a:r>
            <a:r>
              <a:rPr lang="ru-RU" sz="1400" dirty="0"/>
              <a:t>, коли про вас </a:t>
            </a:r>
            <a:r>
              <a:rPr lang="ru-RU" sz="1400" dirty="0" err="1"/>
              <a:t>згадують</a:t>
            </a:r>
            <a:r>
              <a:rPr lang="ru-RU" sz="1400" dirty="0"/>
              <a:t> у </a:t>
            </a:r>
            <a:r>
              <a:rPr lang="ru-RU" sz="1400" dirty="0" err="1"/>
              <a:t>публікаціях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коментарях</a:t>
            </a:r>
            <a:r>
              <a:rPr lang="ru-RU" sz="1400" dirty="0"/>
              <a:t>, та </a:t>
            </a:r>
            <a:r>
              <a:rPr lang="ru-RU" sz="1400" dirty="0" err="1"/>
              <a:t>зможете</a:t>
            </a:r>
            <a:r>
              <a:rPr lang="ru-RU" sz="1400" dirty="0"/>
              <a:t> </a:t>
            </a:r>
            <a:r>
              <a:rPr lang="ru-RU" sz="1400" dirty="0" err="1"/>
              <a:t>відразу</a:t>
            </a:r>
            <a:r>
              <a:rPr lang="ru-RU" sz="1400" dirty="0"/>
              <a:t> ж </a:t>
            </a:r>
            <a:r>
              <a:rPr lang="ru-RU" sz="1400" dirty="0" err="1"/>
              <a:t>відреагувати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765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ключові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ru-RU" sz="1400" b="1" dirty="0"/>
              <a:t> </a:t>
            </a:r>
            <a:r>
              <a:rPr lang="ru-RU" sz="1400" b="1" i="1" dirty="0" err="1"/>
              <a:t>Sendible</a:t>
            </a:r>
            <a:r>
              <a:rPr lang="uk-UA" sz="1400" dirty="0"/>
              <a:t>:</a:t>
            </a:r>
            <a:endParaRPr lang="ru-RU" sz="1400" dirty="0"/>
          </a:p>
          <a:p>
            <a:pPr lvl="0"/>
            <a:r>
              <a:rPr lang="ru-RU" sz="1400" dirty="0" err="1"/>
              <a:t>Централізоване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повідомленнями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спеціальної</a:t>
            </a:r>
            <a:r>
              <a:rPr lang="ru-RU" sz="1400" dirty="0"/>
              <a:t> папки для </a:t>
            </a:r>
            <a:r>
              <a:rPr lang="ru-RU" sz="1400" dirty="0" err="1"/>
              <a:t>вхідних</a:t>
            </a:r>
            <a:r>
              <a:rPr lang="ru-RU" sz="1400" dirty="0"/>
              <a:t> </a:t>
            </a:r>
            <a:r>
              <a:rPr lang="ru-RU" sz="1400" dirty="0" err="1"/>
              <a:t>повідомлень</a:t>
            </a:r>
            <a:r>
              <a:rPr lang="ru-RU" sz="1400" dirty="0"/>
              <a:t>, на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миттєво</a:t>
            </a:r>
            <a:r>
              <a:rPr lang="ru-RU" sz="1400" dirty="0"/>
              <a:t> </a:t>
            </a:r>
            <a:r>
              <a:rPr lang="ru-RU" sz="1400" dirty="0" err="1"/>
              <a:t>відповісти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Можливість</a:t>
            </a:r>
            <a:r>
              <a:rPr lang="ru-RU" sz="1400" dirty="0"/>
              <a:t> легко </a:t>
            </a:r>
            <a:r>
              <a:rPr lang="ru-RU" sz="1400" dirty="0" err="1"/>
              <a:t>обмінюватися</a:t>
            </a:r>
            <a:r>
              <a:rPr lang="ru-RU" sz="1400" dirty="0"/>
              <a:t> вашим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ефективним</a:t>
            </a:r>
            <a:r>
              <a:rPr lang="ru-RU" sz="1400" dirty="0"/>
              <a:t> контентом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Командні</a:t>
            </a:r>
            <a:r>
              <a:rPr lang="ru-RU" sz="1400" dirty="0"/>
              <a:t> </a:t>
            </a:r>
            <a:r>
              <a:rPr lang="ru-RU" sz="1400" dirty="0" err="1"/>
              <a:t>завдання</a:t>
            </a:r>
            <a:r>
              <a:rPr lang="ru-RU" sz="1400" dirty="0"/>
              <a:t> й </a:t>
            </a:r>
            <a:r>
              <a:rPr lang="ru-RU" sz="1400" dirty="0" err="1"/>
              <a:t>робочі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для </a:t>
            </a:r>
            <a:r>
              <a:rPr lang="ru-RU" sz="1400" dirty="0" err="1"/>
              <a:t>поліпшення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та </a:t>
            </a:r>
            <a:r>
              <a:rPr lang="ru-RU" sz="1400" dirty="0" err="1"/>
              <a:t>комунікації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Пропозиції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контенту,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допоможуть</a:t>
            </a:r>
            <a:r>
              <a:rPr lang="ru-RU" sz="1400" dirty="0"/>
              <a:t> вашим </a:t>
            </a:r>
            <a:r>
              <a:rPr lang="ru-RU" sz="1400" dirty="0" err="1"/>
              <a:t>публікаціям</a:t>
            </a:r>
            <a:r>
              <a:rPr lang="ru-RU" sz="1400" dirty="0"/>
              <a:t> </a:t>
            </a:r>
            <a:r>
              <a:rPr lang="ru-RU" sz="1400" dirty="0" err="1"/>
              <a:t>отримувати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лайків</a:t>
            </a:r>
            <a:r>
              <a:rPr lang="ru-RU" sz="1400" dirty="0"/>
              <a:t> та </a:t>
            </a:r>
            <a:r>
              <a:rPr lang="ru-RU" sz="1400" dirty="0" err="1"/>
              <a:t>репостів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ru-RU" sz="1400" b="1" i="1" dirty="0" err="1"/>
              <a:t>Hootsuite</a:t>
            </a:r>
            <a:r>
              <a:rPr lang="uk-UA" sz="1400" dirty="0"/>
              <a:t> є не лише одним з найпопулярніших інструментів для роботи з </a:t>
            </a:r>
            <a:r>
              <a:rPr lang="uk-UA" sz="1400" dirty="0" err="1"/>
              <a:t>соцмережами</a:t>
            </a:r>
            <a:r>
              <a:rPr lang="uk-UA" sz="1400" dirty="0"/>
              <a:t> – він також пропонує </a:t>
            </a:r>
            <a:r>
              <a:rPr lang="uk-UA" sz="1400" dirty="0">
                <a:hlinkClick r:id="rId2"/>
              </a:rPr>
              <a:t>безкоштовну версію</a:t>
            </a:r>
            <a:r>
              <a:rPr lang="ru-RU" sz="1400" b="1" dirty="0"/>
              <a:t> </a:t>
            </a:r>
            <a:r>
              <a:rPr lang="ru-RU" sz="1400" dirty="0"/>
              <a:t>з </a:t>
            </a:r>
            <a:r>
              <a:rPr lang="ru-RU" sz="1400" dirty="0" err="1"/>
              <a:t>досить</a:t>
            </a:r>
            <a:r>
              <a:rPr lang="ru-RU" sz="1400" dirty="0"/>
              <a:t> широким </a:t>
            </a:r>
            <a:r>
              <a:rPr lang="ru-RU" sz="1400" dirty="0" err="1"/>
              <a:t>функціоналом</a:t>
            </a:r>
            <a:r>
              <a:rPr lang="ru-RU" sz="1400" dirty="0"/>
              <a:t>.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інструмент</a:t>
            </a:r>
            <a:r>
              <a:rPr lang="ru-RU" sz="1400" dirty="0"/>
              <a:t> </a:t>
            </a:r>
            <a:r>
              <a:rPr lang="ru-RU" sz="1400" dirty="0" err="1"/>
              <a:t>існує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десяти </a:t>
            </a:r>
            <a:r>
              <a:rPr lang="ru-RU" sz="1400" dirty="0" err="1"/>
              <a:t>років</a:t>
            </a:r>
            <a:r>
              <a:rPr lang="ru-RU" sz="1400" dirty="0"/>
              <a:t> та </a:t>
            </a:r>
            <a:r>
              <a:rPr lang="ru-RU" sz="1400" dirty="0" err="1"/>
              <a:t>містить</a:t>
            </a:r>
            <a:r>
              <a:rPr lang="ru-RU" sz="1400" dirty="0"/>
              <a:t> </a:t>
            </a:r>
            <a:r>
              <a:rPr lang="ru-RU" sz="1400" dirty="0" err="1"/>
              <a:t>багатий</a:t>
            </a:r>
            <a:r>
              <a:rPr lang="ru-RU" sz="1400" dirty="0"/>
              <a:t> </a:t>
            </a:r>
            <a:r>
              <a:rPr lang="ru-RU" sz="1400" dirty="0" err="1"/>
              <a:t>набір</a:t>
            </a:r>
            <a:r>
              <a:rPr lang="ru-RU" sz="1400" dirty="0"/>
              <a:t> </a:t>
            </a:r>
            <a:r>
              <a:rPr lang="ru-RU" sz="1400" dirty="0" err="1"/>
              <a:t>функцій</a:t>
            </a:r>
            <a:r>
              <a:rPr lang="ru-RU" sz="1400" dirty="0"/>
              <a:t> для </a:t>
            </a:r>
            <a:r>
              <a:rPr lang="ru-RU" sz="1400" dirty="0" err="1"/>
              <a:t>блогерів</a:t>
            </a:r>
            <a:r>
              <a:rPr lang="ru-RU" sz="1400" dirty="0"/>
              <a:t>, </a:t>
            </a:r>
            <a:r>
              <a:rPr lang="ru-RU" sz="1400" dirty="0" err="1"/>
              <a:t>власників</a:t>
            </a:r>
            <a:r>
              <a:rPr lang="ru-RU" sz="1400" dirty="0"/>
              <a:t> малого </a:t>
            </a:r>
            <a:r>
              <a:rPr lang="ru-RU" sz="1400" dirty="0" err="1"/>
              <a:t>бізнесу</a:t>
            </a:r>
            <a:r>
              <a:rPr lang="ru-RU" sz="1400" dirty="0"/>
              <a:t> та </a:t>
            </a:r>
            <a:r>
              <a:rPr lang="ru-RU" sz="1400" dirty="0" err="1"/>
              <a:t>навіть</a:t>
            </a:r>
            <a:r>
              <a:rPr lang="ru-RU" sz="1400" dirty="0"/>
              <a:t> для команд</a:t>
            </a:r>
            <a:r>
              <a:rPr lang="ru-RU" sz="1400" dirty="0" smtClean="0"/>
              <a:t>.</a:t>
            </a:r>
          </a:p>
          <a:p>
            <a:r>
              <a:rPr lang="uk-UA" sz="1400" dirty="0"/>
              <a:t>За допомогою </a:t>
            </a:r>
            <a:r>
              <a:rPr lang="ru-RU" sz="1400" b="1" i="1" dirty="0" err="1"/>
              <a:t>Hootsuite</a:t>
            </a:r>
            <a:r>
              <a:rPr lang="uk-UA" sz="1400" dirty="0"/>
              <a:t> ви зможете робити публікації у </a:t>
            </a:r>
            <a:r>
              <a:rPr lang="ru-RU" sz="1400" dirty="0" err="1"/>
              <a:t>Facebook</a:t>
            </a:r>
            <a:r>
              <a:rPr lang="uk-UA" sz="1400" dirty="0"/>
              <a:t>, </a:t>
            </a:r>
            <a:r>
              <a:rPr lang="ru-RU" sz="1400" dirty="0" err="1"/>
              <a:t>Twitter</a:t>
            </a:r>
            <a:r>
              <a:rPr lang="uk-UA" sz="1400" dirty="0"/>
              <a:t>, </a:t>
            </a:r>
            <a:r>
              <a:rPr lang="ru-RU" sz="1400" dirty="0" err="1"/>
              <a:t>Instagram</a:t>
            </a:r>
            <a:r>
              <a:rPr lang="uk-UA" sz="1400" dirty="0"/>
              <a:t>, </a:t>
            </a:r>
            <a:r>
              <a:rPr lang="ru-RU" sz="1400" dirty="0" err="1"/>
              <a:t>LinkedIn</a:t>
            </a:r>
            <a:r>
              <a:rPr lang="uk-UA" sz="1400" dirty="0"/>
              <a:t>, </a:t>
            </a:r>
            <a:r>
              <a:rPr lang="ru-RU" sz="1400" dirty="0" err="1"/>
              <a:t>Pinterest</a:t>
            </a:r>
            <a:r>
              <a:rPr lang="uk-UA" sz="1400" dirty="0"/>
              <a:t> та на </a:t>
            </a:r>
            <a:r>
              <a:rPr lang="ru-RU" sz="1400" dirty="0" err="1"/>
              <a:t>YouTube</a:t>
            </a:r>
            <a:r>
              <a:rPr lang="uk-UA" sz="1400" dirty="0"/>
              <a:t>-каналі.</a:t>
            </a:r>
            <a:endParaRPr lang="ru-RU" sz="1400" dirty="0"/>
          </a:p>
          <a:p>
            <a:r>
              <a:rPr lang="ru-RU" sz="1400" dirty="0"/>
              <a:t>Для </a:t>
            </a:r>
            <a:r>
              <a:rPr lang="ru-RU" sz="1400" dirty="0" err="1"/>
              <a:t>роботи</a:t>
            </a:r>
            <a:r>
              <a:rPr lang="ru-RU" sz="1400" dirty="0"/>
              <a:t> з </a:t>
            </a: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uk-UA" sz="1400" dirty="0"/>
              <a:t>і</a:t>
            </a:r>
            <a:r>
              <a:rPr lang="ru-RU" sz="1400" dirty="0" err="1"/>
              <a:t>нструментом</a:t>
            </a:r>
            <a:r>
              <a:rPr lang="ru-RU" sz="1400" dirty="0"/>
              <a:t> </a:t>
            </a:r>
            <a:r>
              <a:rPr lang="ru-RU" sz="1400" dirty="0" err="1"/>
              <a:t>необх</a:t>
            </a:r>
            <a:r>
              <a:rPr lang="uk-UA" sz="1400" dirty="0"/>
              <a:t>і</a:t>
            </a:r>
            <a:r>
              <a:rPr lang="ru-RU" sz="1400" dirty="0"/>
              <a:t>дно </a:t>
            </a:r>
            <a:r>
              <a:rPr lang="ru-RU" sz="1400" dirty="0" err="1"/>
              <a:t>вве</a:t>
            </a:r>
            <a:r>
              <a:rPr lang="uk-UA" sz="1400" dirty="0" err="1"/>
              <a:t>сти</a:t>
            </a:r>
            <a:r>
              <a:rPr lang="uk-UA" sz="1400" dirty="0"/>
              <a:t> </a:t>
            </a:r>
            <a:r>
              <a:rPr lang="ru-RU" sz="1400" dirty="0" err="1"/>
              <a:t>облікові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en-US" sz="1400" dirty="0" err="1"/>
              <a:t>WordPress</a:t>
            </a:r>
            <a:r>
              <a:rPr lang="ru-RU" sz="1400" dirty="0"/>
              <a:t>, і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зможете</a:t>
            </a:r>
            <a:r>
              <a:rPr lang="ru-RU" sz="1400" b="1" dirty="0"/>
              <a:t> </a:t>
            </a:r>
            <a:r>
              <a:rPr lang="ru-RU" sz="1400" dirty="0" err="1"/>
              <a:t>робити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 у </a:t>
            </a:r>
            <a:r>
              <a:rPr lang="ru-RU" sz="1400" dirty="0" err="1"/>
              <a:t>своєму</a:t>
            </a:r>
            <a:r>
              <a:rPr lang="ru-RU" sz="1400" dirty="0"/>
              <a:t> </a:t>
            </a:r>
            <a:r>
              <a:rPr lang="ru-RU" sz="1400" dirty="0" err="1"/>
              <a:t>блозі</a:t>
            </a:r>
            <a:r>
              <a:rPr lang="ru-RU" sz="1400" dirty="0"/>
              <a:t> </a:t>
            </a:r>
            <a:r>
              <a:rPr lang="en-US" sz="1400" dirty="0" err="1"/>
              <a:t>WordPress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безкоштовної</a:t>
            </a:r>
            <a:r>
              <a:rPr lang="ru-RU" sz="1400" dirty="0"/>
              <a:t> </a:t>
            </a:r>
            <a:r>
              <a:rPr lang="ru-RU" sz="1400" dirty="0" err="1"/>
              <a:t>версії</a:t>
            </a:r>
            <a:r>
              <a:rPr lang="ru-RU" sz="1400" dirty="0"/>
              <a:t> </a:t>
            </a:r>
            <a:r>
              <a:rPr lang="en-US" sz="1400" b="1" i="1" dirty="0" err="1"/>
              <a:t>Hootsuite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робить</a:t>
            </a:r>
            <a:r>
              <a:rPr lang="ru-RU" sz="1400" dirty="0"/>
              <a:t> </a:t>
            </a:r>
            <a:r>
              <a:rPr lang="ru-RU" sz="1400" b="1" i="1" dirty="0" err="1"/>
              <a:t>Hootsuite</a:t>
            </a:r>
            <a:r>
              <a:rPr lang="ru-RU" sz="1400" dirty="0"/>
              <a:t> </a:t>
            </a:r>
            <a:r>
              <a:rPr lang="ru-RU" sz="1400" dirty="0" err="1"/>
              <a:t>відмінною</a:t>
            </a:r>
            <a:r>
              <a:rPr lang="ru-RU" sz="1400" dirty="0"/>
              <a:t> </a:t>
            </a:r>
            <a:r>
              <a:rPr lang="ru-RU" sz="1400" dirty="0" err="1"/>
              <a:t>повнофункціональною</a:t>
            </a:r>
            <a:r>
              <a:rPr lang="ru-RU" sz="1400" dirty="0"/>
              <a:t> </a:t>
            </a:r>
            <a:r>
              <a:rPr lang="ru-RU" sz="1400" dirty="0" err="1"/>
              <a:t>панеллю</a:t>
            </a:r>
            <a:r>
              <a:rPr lang="ru-RU" sz="1400" dirty="0"/>
              <a:t> </a:t>
            </a:r>
            <a:r>
              <a:rPr lang="ru-RU" sz="1400" dirty="0" err="1"/>
              <a:t>керування</a:t>
            </a:r>
            <a:r>
              <a:rPr lang="ru-RU" sz="1400" dirty="0"/>
              <a:t> контентом.</a:t>
            </a:r>
          </a:p>
          <a:p>
            <a:r>
              <a:rPr lang="ru-RU" sz="1400" b="1" i="1" dirty="0" err="1"/>
              <a:t>Hootsuite</a:t>
            </a:r>
            <a:r>
              <a:rPr lang="ru-RU" sz="1400" dirty="0"/>
              <a:t>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полегшує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додавання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соцмереж</a:t>
            </a:r>
            <a:r>
              <a:rPr lang="ru-RU" sz="1400" dirty="0"/>
              <a:t> та </a:t>
            </a:r>
            <a:r>
              <a:rPr lang="ru-RU" sz="1400" dirty="0" err="1"/>
              <a:t>планування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контенту. </a:t>
            </a:r>
            <a:r>
              <a:rPr lang="ru-RU" sz="1400" dirty="0" err="1"/>
              <a:t>Окрім</a:t>
            </a:r>
            <a:r>
              <a:rPr lang="ru-RU" sz="1400" dirty="0"/>
              <a:t> того,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зможете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функцію</a:t>
            </a:r>
            <a:r>
              <a:rPr lang="ru-RU" sz="1400" dirty="0"/>
              <a:t> </a:t>
            </a:r>
            <a:r>
              <a:rPr lang="ru-RU" sz="1400" dirty="0" err="1"/>
              <a:t>попереднього</a:t>
            </a:r>
            <a:r>
              <a:rPr lang="ru-RU" sz="1400" dirty="0"/>
              <a:t> перегляду контенту,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збираєтеся</a:t>
            </a:r>
            <a:r>
              <a:rPr lang="ru-RU" sz="1400" dirty="0"/>
              <a:t> </a:t>
            </a:r>
            <a:r>
              <a:rPr lang="ru-RU" sz="1400" dirty="0" err="1"/>
              <a:t>опублікувати</a:t>
            </a:r>
            <a:r>
              <a:rPr lang="ru-RU" sz="1400" dirty="0"/>
              <a:t>. </a:t>
            </a:r>
            <a:r>
              <a:rPr lang="ru-RU" sz="1400" dirty="0" err="1"/>
              <a:t>Порівняно</a:t>
            </a:r>
            <a:r>
              <a:rPr lang="ru-RU" sz="1400" dirty="0"/>
              <a:t> з такими </a:t>
            </a:r>
            <a:r>
              <a:rPr lang="ru-RU" sz="1400" dirty="0" err="1"/>
              <a:t>інструментами</a:t>
            </a:r>
            <a:r>
              <a:rPr lang="ru-RU" sz="1400" dirty="0"/>
              <a:t>, як </a:t>
            </a:r>
            <a:r>
              <a:rPr lang="ru-RU" sz="1400" b="1" i="1" dirty="0" err="1"/>
              <a:t>Buffer</a:t>
            </a:r>
            <a:r>
              <a:rPr lang="ru-RU" sz="1400" i="1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b="1" i="1" dirty="0" err="1"/>
              <a:t>Sendible</a:t>
            </a:r>
            <a:r>
              <a:rPr lang="ru-RU" sz="1400" dirty="0"/>
              <a:t>,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інтерфейс</a:t>
            </a:r>
            <a:r>
              <a:rPr lang="ru-RU" sz="1400" dirty="0"/>
              <a:t> </a:t>
            </a:r>
            <a:r>
              <a:rPr lang="ru-RU" sz="1400" dirty="0" err="1"/>
              <a:t>виглядає</a:t>
            </a:r>
            <a:r>
              <a:rPr lang="ru-RU" sz="1400" dirty="0"/>
              <a:t> </a:t>
            </a:r>
            <a:r>
              <a:rPr lang="ru-RU" sz="1400" dirty="0" err="1"/>
              <a:t>трохи</a:t>
            </a:r>
            <a:r>
              <a:rPr lang="ru-RU" sz="1400" dirty="0"/>
              <a:t> </a:t>
            </a:r>
            <a:r>
              <a:rPr lang="ru-RU" sz="1400" dirty="0" err="1"/>
              <a:t>застарілим</a:t>
            </a:r>
            <a:r>
              <a:rPr lang="ru-RU" sz="1400" dirty="0"/>
              <a:t>, але з точки </a:t>
            </a:r>
            <a:r>
              <a:rPr lang="ru-RU" sz="1400" dirty="0" err="1"/>
              <a:t>зору</a:t>
            </a:r>
            <a:r>
              <a:rPr lang="ru-RU" sz="1400" dirty="0"/>
              <a:t> </a:t>
            </a:r>
            <a:r>
              <a:rPr lang="ru-RU" sz="1400" dirty="0" err="1"/>
              <a:t>реальної</a:t>
            </a:r>
            <a:r>
              <a:rPr lang="ru-RU" sz="1400" dirty="0"/>
              <a:t> </a:t>
            </a:r>
            <a:r>
              <a:rPr lang="ru-RU" sz="1400" dirty="0" err="1"/>
              <a:t>функціональності</a:t>
            </a:r>
            <a:r>
              <a:rPr lang="ru-RU" sz="1400" dirty="0"/>
              <a:t> </a:t>
            </a:r>
            <a:r>
              <a:rPr lang="ru-RU" sz="1400" dirty="0" err="1"/>
              <a:t>більшість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 </a:t>
            </a:r>
            <a:r>
              <a:rPr lang="ru-RU" sz="1400" dirty="0" err="1"/>
              <a:t>вирізняються</a:t>
            </a:r>
            <a:r>
              <a:rPr lang="ru-RU" sz="1400" dirty="0"/>
              <a:t> </a:t>
            </a:r>
            <a:r>
              <a:rPr lang="ru-RU" sz="1400" dirty="0" err="1"/>
              <a:t>своєю</a:t>
            </a:r>
            <a:r>
              <a:rPr lang="ru-RU" sz="1400" dirty="0"/>
              <a:t> </a:t>
            </a:r>
            <a:r>
              <a:rPr lang="ru-RU" sz="1400" dirty="0" err="1"/>
              <a:t>ефективністю</a:t>
            </a:r>
            <a:r>
              <a:rPr lang="ru-RU" sz="1400" dirty="0"/>
              <a:t>.</a:t>
            </a:r>
          </a:p>
          <a:p>
            <a:r>
              <a:rPr lang="uk-UA" sz="1400" dirty="0"/>
              <a:t>Х</a:t>
            </a:r>
            <a:r>
              <a:rPr lang="ru-RU" sz="1400" dirty="0" err="1"/>
              <a:t>оча</a:t>
            </a:r>
            <a:r>
              <a:rPr lang="ru-RU" sz="1400" dirty="0"/>
              <a:t> </a:t>
            </a:r>
            <a:r>
              <a:rPr lang="ru-RU" sz="1400" b="1" i="1" dirty="0" err="1"/>
              <a:t>Hootsuite</a:t>
            </a:r>
            <a:r>
              <a:rPr lang="ru-RU" sz="1400" dirty="0"/>
              <a:t> не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універсальної</a:t>
            </a:r>
            <a:r>
              <a:rPr lang="ru-RU" sz="1400" dirty="0"/>
              <a:t> папки для </a:t>
            </a:r>
            <a:r>
              <a:rPr lang="ru-RU" sz="1400" dirty="0" err="1"/>
              <a:t>вхідних</a:t>
            </a:r>
            <a:r>
              <a:rPr lang="ru-RU" sz="1400" dirty="0"/>
              <a:t> </a:t>
            </a:r>
            <a:r>
              <a:rPr lang="ru-RU" sz="1400" dirty="0" err="1"/>
              <a:t>повідомлень</a:t>
            </a:r>
            <a:r>
              <a:rPr lang="ru-RU" sz="1400" dirty="0"/>
              <a:t> з </a:t>
            </a:r>
            <a:r>
              <a:rPr lang="ru-RU" sz="1400" dirty="0" err="1"/>
              <a:t>соціальних</a:t>
            </a:r>
            <a:r>
              <a:rPr lang="ru-RU" sz="1400" dirty="0"/>
              <a:t> мереж, </a:t>
            </a:r>
            <a:r>
              <a:rPr lang="ru-RU" sz="1400" dirty="0" err="1"/>
              <a:t>ви</a:t>
            </a:r>
            <a:r>
              <a:rPr lang="ru-RU" sz="1400" dirty="0"/>
              <a:t> все одно можете </a:t>
            </a:r>
            <a:r>
              <a:rPr lang="ru-RU" sz="1400" dirty="0" err="1"/>
              <a:t>відстежувати</a:t>
            </a:r>
            <a:r>
              <a:rPr lang="ru-RU" sz="1400" dirty="0"/>
              <a:t> контент, </a:t>
            </a:r>
            <a:r>
              <a:rPr lang="ru-RU" sz="1400" dirty="0" err="1"/>
              <a:t>розміщений</a:t>
            </a:r>
            <a:r>
              <a:rPr lang="ru-RU" sz="1400" dirty="0"/>
              <a:t> у </a:t>
            </a:r>
            <a:r>
              <a:rPr lang="ru-RU" sz="1400" dirty="0" err="1"/>
              <a:t>соцмережах</a:t>
            </a:r>
            <a:r>
              <a:rPr lang="ru-RU" sz="1400" dirty="0"/>
              <a:t> і </a:t>
            </a:r>
            <a:r>
              <a:rPr lang="ru-RU" sz="1400" dirty="0" err="1"/>
              <a:t>реагувати</a:t>
            </a:r>
            <a:r>
              <a:rPr lang="ru-RU" sz="1400" dirty="0"/>
              <a:t> на </a:t>
            </a:r>
            <a:r>
              <a:rPr lang="ru-RU" sz="1400" dirty="0" err="1"/>
              <a:t>нього</a:t>
            </a:r>
            <a:r>
              <a:rPr lang="ru-RU" sz="1400" dirty="0"/>
              <a:t>, не </a:t>
            </a:r>
            <a:r>
              <a:rPr lang="ru-RU" sz="1400" dirty="0" err="1"/>
              <a:t>виходячи</a:t>
            </a:r>
            <a:r>
              <a:rPr lang="ru-RU" sz="1400" dirty="0"/>
              <a:t> з </a:t>
            </a:r>
            <a:r>
              <a:rPr lang="ru-RU" sz="1400" dirty="0" err="1"/>
              <a:t>платформи</a:t>
            </a:r>
            <a:r>
              <a:rPr lang="ru-RU" sz="1400" b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заощадити</a:t>
            </a:r>
            <a:r>
              <a:rPr lang="ru-RU" sz="1400" dirty="0"/>
              <a:t> час у </a:t>
            </a:r>
            <a:r>
              <a:rPr lang="ru-RU" sz="1400" dirty="0" err="1"/>
              <a:t>процесі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обліковими</a:t>
            </a:r>
            <a:r>
              <a:rPr lang="ru-RU" sz="1400" dirty="0"/>
              <a:t> </a:t>
            </a:r>
            <a:r>
              <a:rPr lang="ru-RU" sz="1400" dirty="0" err="1"/>
              <a:t>записами</a:t>
            </a:r>
            <a:r>
              <a:rPr lang="ru-RU" sz="1400" dirty="0"/>
              <a:t> у </a:t>
            </a:r>
            <a:r>
              <a:rPr lang="ru-RU" sz="1400" dirty="0" err="1"/>
              <a:t>соцмережах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208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dirty="0" err="1"/>
              <a:t>Ще</a:t>
            </a:r>
            <a:r>
              <a:rPr lang="ru-RU" sz="1400" dirty="0"/>
              <a:t> одна </a:t>
            </a:r>
            <a:r>
              <a:rPr lang="ru-RU" sz="1400" dirty="0" err="1"/>
              <a:t>відмінна</a:t>
            </a:r>
            <a:r>
              <a:rPr lang="ru-RU" sz="1400" dirty="0"/>
              <a:t> риса </a:t>
            </a:r>
            <a:r>
              <a:rPr lang="ru-RU" sz="1400" b="1" i="1" dirty="0" err="1"/>
              <a:t>Hootsuite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в тому, </a:t>
            </a:r>
            <a:r>
              <a:rPr lang="ru-RU" sz="1400" dirty="0" err="1"/>
              <a:t>що</a:t>
            </a:r>
            <a:r>
              <a:rPr lang="ru-RU" sz="1400" dirty="0"/>
              <a:t> тут, на </a:t>
            </a:r>
            <a:r>
              <a:rPr lang="ru-RU" sz="1400" dirty="0" err="1"/>
              <a:t>відміну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деяких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SMM-</a:t>
            </a:r>
            <a:r>
              <a:rPr lang="ru-RU" sz="1400" dirty="0" err="1"/>
              <a:t>інструментів</a:t>
            </a:r>
            <a:r>
              <a:rPr lang="ru-RU" sz="1400" dirty="0"/>
              <a:t>, </a:t>
            </a:r>
            <a:r>
              <a:rPr lang="ru-RU" sz="1400" dirty="0" err="1"/>
              <a:t>ви</a:t>
            </a:r>
            <a:r>
              <a:rPr lang="ru-RU" sz="1400" dirty="0"/>
              <a:t> можете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u="sng" dirty="0" err="1">
                <a:hlinkClick r:id="rId2"/>
              </a:rPr>
              <a:t>аналітичні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дані</a:t>
            </a:r>
            <a:r>
              <a:rPr lang="ru-RU" sz="1400" b="1" dirty="0"/>
              <a:t> </a:t>
            </a:r>
            <a:r>
              <a:rPr lang="ru-RU" sz="1400" dirty="0"/>
              <a:t>для </a:t>
            </a:r>
            <a:r>
              <a:rPr lang="ru-RU" sz="1400" dirty="0" err="1"/>
              <a:t>всього</a:t>
            </a:r>
            <a:r>
              <a:rPr lang="ru-RU" sz="1400" dirty="0"/>
              <a:t> </a:t>
            </a:r>
            <a:r>
              <a:rPr lang="ru-RU" sz="1400" dirty="0" err="1"/>
              <a:t>вашого</a:t>
            </a:r>
            <a:r>
              <a:rPr lang="ru-RU" sz="1400" dirty="0"/>
              <a:t> контенту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мережах, а не </a:t>
            </a:r>
            <a:r>
              <a:rPr lang="ru-RU" sz="1400" dirty="0" err="1"/>
              <a:t>лише</a:t>
            </a:r>
            <a:r>
              <a:rPr lang="ru-RU" sz="1400" dirty="0"/>
              <a:t> для того,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публікували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платформи</a:t>
            </a:r>
            <a:r>
              <a:rPr lang="ru-RU" sz="1400" dirty="0"/>
              <a:t>. </a:t>
            </a:r>
            <a:r>
              <a:rPr lang="ru-RU" sz="1400" dirty="0" err="1"/>
              <a:t>Така</a:t>
            </a:r>
            <a:r>
              <a:rPr lang="ru-RU" sz="1400" dirty="0"/>
              <a:t> </a:t>
            </a:r>
            <a:r>
              <a:rPr lang="ru-RU" sz="1400" dirty="0" err="1"/>
              <a:t>особливість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легко </a:t>
            </a:r>
            <a:r>
              <a:rPr lang="ru-RU" sz="1400" dirty="0" err="1"/>
              <a:t>оцінити</a:t>
            </a:r>
            <a:r>
              <a:rPr lang="ru-RU" sz="1400" dirty="0"/>
              <a:t> </a:t>
            </a:r>
            <a:r>
              <a:rPr lang="ru-RU" sz="1400" dirty="0" err="1"/>
              <a:t>успішність</a:t>
            </a:r>
            <a:r>
              <a:rPr lang="ru-RU" sz="1400" dirty="0"/>
              <a:t> </a:t>
            </a:r>
            <a:r>
              <a:rPr lang="ru-RU" sz="1400" dirty="0" err="1"/>
              <a:t>вашої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ця</a:t>
            </a:r>
            <a:r>
              <a:rPr lang="ru-RU" sz="1400" dirty="0"/>
              <a:t> </a:t>
            </a:r>
            <a:r>
              <a:rPr lang="ru-RU" sz="1400" dirty="0" err="1"/>
              <a:t>функція</a:t>
            </a:r>
            <a:r>
              <a:rPr lang="ru-RU" sz="1400" dirty="0"/>
              <a:t> доступна </a:t>
            </a:r>
            <a:r>
              <a:rPr lang="ru-RU" sz="1400" dirty="0" err="1"/>
              <a:t>лише</a:t>
            </a:r>
            <a:r>
              <a:rPr lang="ru-RU" sz="1400" dirty="0"/>
              <a:t> для </a:t>
            </a:r>
            <a:r>
              <a:rPr lang="ru-RU" sz="1400" dirty="0" err="1"/>
              <a:t>платних</a:t>
            </a:r>
            <a:r>
              <a:rPr lang="ru-RU" sz="1400" dirty="0"/>
              <a:t> </a:t>
            </a:r>
            <a:r>
              <a:rPr lang="ru-RU" sz="1400" dirty="0" err="1"/>
              <a:t>тарифних</a:t>
            </a:r>
            <a:r>
              <a:rPr lang="ru-RU" sz="1400" dirty="0"/>
              <a:t> </a:t>
            </a:r>
            <a:r>
              <a:rPr lang="ru-RU" sz="1400" dirty="0" err="1"/>
              <a:t>планів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ключові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ru-RU" sz="1400" b="1" dirty="0"/>
              <a:t> </a:t>
            </a:r>
            <a:r>
              <a:rPr lang="ru-RU" sz="1400" b="1" i="1" dirty="0" err="1"/>
              <a:t>Hootsuite</a:t>
            </a:r>
            <a:r>
              <a:rPr lang="uk-UA" sz="1400" b="1" i="1" dirty="0"/>
              <a:t>:</a:t>
            </a:r>
            <a:endParaRPr lang="ru-RU" sz="1400" dirty="0"/>
          </a:p>
          <a:p>
            <a:pPr lvl="0"/>
            <a:r>
              <a:rPr lang="ru-RU" sz="1400" dirty="0" err="1"/>
              <a:t>Рекомендований</a:t>
            </a:r>
            <a:r>
              <a:rPr lang="ru-RU" sz="1400" dirty="0"/>
              <a:t> для </a:t>
            </a:r>
            <a:r>
              <a:rPr lang="ru-RU" sz="1400" dirty="0" err="1"/>
              <a:t>публікації</a:t>
            </a:r>
            <a:r>
              <a:rPr lang="ru-RU" sz="1400" dirty="0"/>
              <a:t> контент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відстежуваних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та </a:t>
            </a:r>
            <a:r>
              <a:rPr lang="ru-RU" sz="1400" dirty="0" err="1"/>
              <a:t>збережених</a:t>
            </a:r>
            <a:r>
              <a:rPr lang="ru-RU" sz="1400" dirty="0"/>
              <a:t> </a:t>
            </a:r>
            <a:r>
              <a:rPr lang="ru-RU" sz="1400" dirty="0" err="1"/>
              <a:t>пошукових</a:t>
            </a:r>
            <a:r>
              <a:rPr lang="ru-RU" sz="1400" dirty="0"/>
              <a:t> </a:t>
            </a:r>
            <a:r>
              <a:rPr lang="ru-RU" sz="1400" dirty="0" err="1"/>
              <a:t>запитів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Спільна</a:t>
            </a:r>
            <a:r>
              <a:rPr lang="ru-RU" sz="1400" dirty="0"/>
              <a:t> </a:t>
            </a:r>
            <a:r>
              <a:rPr lang="ru-RU" sz="1400" dirty="0" err="1"/>
              <a:t>бібліотека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 для SMM-команд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візуалізації</a:t>
            </a:r>
            <a:r>
              <a:rPr lang="ru-RU" sz="1400" dirty="0"/>
              <a:t> та </a:t>
            </a:r>
            <a:r>
              <a:rPr lang="ru-RU" sz="1400" dirty="0" err="1"/>
              <a:t>керування</a:t>
            </a:r>
            <a:r>
              <a:rPr lang="ru-RU" sz="1400" dirty="0"/>
              <a:t> контентом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за </a:t>
            </a:r>
            <a:r>
              <a:rPr lang="ru-RU" sz="1400" dirty="0" err="1"/>
              <a:t>допомогою</a:t>
            </a:r>
            <a:r>
              <a:rPr lang="ru-RU" sz="1400" dirty="0"/>
              <a:t> «</a:t>
            </a:r>
            <a:r>
              <a:rPr lang="ru-RU" sz="1400" dirty="0" err="1"/>
              <a:t>drag-and-drop</a:t>
            </a:r>
            <a:r>
              <a:rPr lang="ru-RU" sz="1400" dirty="0"/>
              <a:t>» календаря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Функції</a:t>
            </a:r>
            <a:r>
              <a:rPr lang="ru-RU" sz="1400" dirty="0"/>
              <a:t> </a:t>
            </a:r>
            <a:r>
              <a:rPr lang="ru-RU" sz="1400" dirty="0" err="1"/>
              <a:t>затвердження</a:t>
            </a:r>
            <a:r>
              <a:rPr lang="ru-RU" sz="1400" dirty="0"/>
              <a:t> контенту для команд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Простий</a:t>
            </a:r>
            <a:r>
              <a:rPr lang="ru-RU" sz="1400" dirty="0"/>
              <a:t> запуск </a:t>
            </a:r>
            <a:r>
              <a:rPr lang="ru-RU" sz="1400" dirty="0" err="1"/>
              <a:t>реклами</a:t>
            </a:r>
            <a:r>
              <a:rPr lang="ru-RU" sz="1400" dirty="0"/>
              <a:t> контенту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</a:t>
            </a:r>
            <a:r>
              <a:rPr lang="ru-RU" sz="1400" dirty="0" err="1"/>
              <a:t>безпосередньо</a:t>
            </a:r>
            <a:r>
              <a:rPr lang="ru-RU" sz="1400" dirty="0"/>
              <a:t> з </a:t>
            </a:r>
            <a:r>
              <a:rPr lang="ru-RU" sz="1400" dirty="0" err="1"/>
              <a:t>панелі</a:t>
            </a:r>
            <a:r>
              <a:rPr lang="ru-RU" sz="1400" dirty="0"/>
              <a:t> </a:t>
            </a:r>
            <a:r>
              <a:rPr lang="ru-RU" sz="1400" dirty="0" err="1"/>
              <a:t>керування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ru-RU" sz="1400" b="1" i="1" dirty="0" err="1"/>
              <a:t>Hootsuite</a:t>
            </a:r>
            <a:r>
              <a:rPr lang="ru-RU" sz="1400" dirty="0"/>
              <a:t> </a:t>
            </a:r>
            <a:r>
              <a:rPr lang="uk-UA" sz="1400" dirty="0"/>
              <a:t>–</a:t>
            </a:r>
            <a:r>
              <a:rPr lang="ru-RU" sz="1400" dirty="0"/>
              <a:t> один з </a:t>
            </a:r>
            <a:r>
              <a:rPr lang="ru-RU" sz="1400" dirty="0" err="1"/>
              <a:t>найкращих</a:t>
            </a:r>
            <a:r>
              <a:rPr lang="ru-RU" sz="1400" dirty="0"/>
              <a:t> </a:t>
            </a:r>
            <a:r>
              <a:rPr lang="ru-RU" sz="1400" dirty="0" err="1"/>
              <a:t>безкоштовних</a:t>
            </a:r>
            <a:r>
              <a:rPr lang="ru-RU" sz="1400" dirty="0"/>
              <a:t> SMM-</a:t>
            </a:r>
            <a:r>
              <a:rPr lang="ru-RU" sz="1400" dirty="0" err="1"/>
              <a:t>інструментів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три </a:t>
            </a:r>
            <a:r>
              <a:rPr lang="ru-RU" sz="1400" dirty="0" err="1"/>
              <a:t>профілі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 та </a:t>
            </a:r>
            <a:r>
              <a:rPr lang="ru-RU" sz="1400" dirty="0" err="1"/>
              <a:t>заупланувати</a:t>
            </a:r>
            <a:r>
              <a:rPr lang="ru-RU" sz="1400" dirty="0"/>
              <a:t> </a:t>
            </a:r>
            <a:r>
              <a:rPr lang="ru-RU" sz="1400" dirty="0" err="1"/>
              <a:t>розсилк</a:t>
            </a:r>
            <a:r>
              <a:rPr lang="ru-RU" sz="1400" dirty="0"/>
              <a:t> до 30 </a:t>
            </a:r>
            <a:r>
              <a:rPr lang="ru-RU" sz="1400" dirty="0" err="1"/>
              <a:t>повідомлень</a:t>
            </a:r>
            <a:r>
              <a:rPr lang="ru-RU" sz="1400" dirty="0"/>
              <a:t> у </a:t>
            </a:r>
            <a:r>
              <a:rPr lang="ru-RU" sz="1400" dirty="0" err="1"/>
              <a:t>соцмережах</a:t>
            </a:r>
            <a:r>
              <a:rPr lang="ru-RU" sz="1400" dirty="0"/>
              <a:t>. За </a:t>
            </a:r>
            <a:r>
              <a:rPr lang="ru-RU" sz="1400" dirty="0" err="1"/>
              <a:t>невелику</a:t>
            </a:r>
            <a:r>
              <a:rPr lang="ru-RU" sz="1400" dirty="0"/>
              <a:t> </a:t>
            </a:r>
            <a:r>
              <a:rPr lang="ru-RU" sz="1400" dirty="0" err="1"/>
              <a:t>щомісячну</a:t>
            </a:r>
            <a:r>
              <a:rPr lang="ru-RU" sz="1400" dirty="0"/>
              <a:t> плату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отримаєте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оновлення</a:t>
            </a:r>
            <a:r>
              <a:rPr lang="ru-RU" sz="1400" dirty="0"/>
              <a:t>. До </a:t>
            </a:r>
            <a:r>
              <a:rPr lang="ru-RU" sz="1400" dirty="0" err="1"/>
              <a:t>оновленої</a:t>
            </a:r>
            <a:r>
              <a:rPr lang="ru-RU" sz="1400" dirty="0"/>
              <a:t> </a:t>
            </a:r>
            <a:r>
              <a:rPr lang="ru-RU" sz="1400" dirty="0" err="1"/>
              <a:t>версії</a:t>
            </a:r>
            <a:r>
              <a:rPr lang="ru-RU" sz="1400" dirty="0"/>
              <a:t> </a:t>
            </a:r>
            <a:r>
              <a:rPr lang="ru-RU" sz="1400" dirty="0" err="1"/>
              <a:t>входять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 </a:t>
            </a:r>
            <a:r>
              <a:rPr lang="ru-RU" sz="1400" dirty="0" err="1"/>
              <a:t>аналітики</a:t>
            </a:r>
            <a:r>
              <a:rPr lang="ru-RU" sz="1400" dirty="0"/>
              <a:t>,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необмеженого</a:t>
            </a:r>
            <a:r>
              <a:rPr lang="ru-RU" sz="1400" dirty="0"/>
              <a:t> </a:t>
            </a:r>
            <a:r>
              <a:rPr lang="ru-RU" sz="1400" dirty="0" err="1"/>
              <a:t>планування</a:t>
            </a:r>
            <a:r>
              <a:rPr lang="ru-RU" sz="1400" dirty="0"/>
              <a:t>, десять </a:t>
            </a:r>
            <a:r>
              <a:rPr lang="ru-RU" sz="1400" dirty="0" err="1"/>
              <a:t>профілів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та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іншого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877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uk-UA" sz="1400" dirty="0"/>
              <a:t>Ще одним з популярних інструментів по роботі з відгуками є </a:t>
            </a:r>
            <a:r>
              <a:rPr lang="ru-RU" sz="1400" b="1" i="1" dirty="0" err="1"/>
              <a:t>eClincher</a:t>
            </a:r>
            <a:r>
              <a:rPr lang="uk-UA" sz="1400" dirty="0"/>
              <a:t> вважається одним з кращих </a:t>
            </a:r>
            <a:r>
              <a:rPr lang="ru-RU" sz="1400" dirty="0"/>
              <a:t>SMM</a:t>
            </a:r>
            <a:r>
              <a:rPr lang="uk-UA" sz="1400" dirty="0" err="1"/>
              <a:t>-інструментів</a:t>
            </a:r>
            <a:r>
              <a:rPr lang="uk-UA" sz="1400" dirty="0"/>
              <a:t> для бізнесу та пропонує безліч корисних функцій для брендів і агентств. </a:t>
            </a:r>
            <a:r>
              <a:rPr lang="ru-RU" sz="1400" dirty="0"/>
              <a:t>З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можете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 на </a:t>
            </a:r>
            <a:r>
              <a:rPr lang="ru-RU" sz="1400" dirty="0" err="1"/>
              <a:t>Facebook</a:t>
            </a:r>
            <a:r>
              <a:rPr lang="ru-RU" sz="1400" dirty="0"/>
              <a:t>, </a:t>
            </a:r>
            <a:r>
              <a:rPr lang="ru-RU" sz="1400" dirty="0" err="1"/>
              <a:t>Twitter</a:t>
            </a:r>
            <a:r>
              <a:rPr lang="ru-RU" sz="1400" dirty="0"/>
              <a:t>, </a:t>
            </a:r>
            <a:r>
              <a:rPr lang="ru-RU" sz="1400" dirty="0" err="1"/>
              <a:t>Instagram</a:t>
            </a:r>
            <a:r>
              <a:rPr lang="ru-RU" sz="1400" dirty="0"/>
              <a:t>, </a:t>
            </a:r>
            <a:r>
              <a:rPr lang="ru-RU" sz="1400" dirty="0" err="1"/>
              <a:t>Pinterest</a:t>
            </a:r>
            <a:r>
              <a:rPr lang="ru-RU" sz="1400" dirty="0"/>
              <a:t>, </a:t>
            </a:r>
            <a:r>
              <a:rPr lang="ru-RU" sz="1400" dirty="0" err="1"/>
              <a:t>YouTube</a:t>
            </a:r>
            <a:r>
              <a:rPr lang="ru-RU" sz="1400" dirty="0"/>
              <a:t> та </a:t>
            </a:r>
            <a:r>
              <a:rPr lang="ru-RU" sz="1400" dirty="0" err="1"/>
              <a:t>LinkedIn</a:t>
            </a:r>
            <a:r>
              <a:rPr lang="ru-RU" sz="1400" dirty="0" smtClean="0"/>
              <a:t>.</a:t>
            </a:r>
          </a:p>
          <a:p>
            <a:r>
              <a:rPr lang="ru-RU" sz="1400" b="1" i="1" dirty="0" err="1">
                <a:hlinkClick r:id="rId2"/>
              </a:rPr>
              <a:t>eClincher</a:t>
            </a:r>
            <a:r>
              <a:rPr lang="uk-UA" sz="1400" dirty="0"/>
              <a:t> також можна використовувати для розміщення публікацій у </a:t>
            </a:r>
            <a:r>
              <a:rPr lang="ru-RU" sz="1400" dirty="0" err="1"/>
              <a:t>Google</a:t>
            </a:r>
            <a:r>
              <a:rPr lang="ru-RU" sz="1400" dirty="0"/>
              <a:t> </a:t>
            </a:r>
            <a:r>
              <a:rPr lang="ru-RU" sz="1400" dirty="0" err="1"/>
              <a:t>My</a:t>
            </a:r>
            <a:r>
              <a:rPr lang="ru-RU" sz="1400" dirty="0"/>
              <a:t> </a:t>
            </a:r>
            <a:r>
              <a:rPr lang="ru-RU" sz="1400" dirty="0" err="1"/>
              <a:t>Business</a:t>
            </a:r>
            <a:r>
              <a:rPr lang="uk-UA" sz="1400" dirty="0"/>
              <a:t> та </a:t>
            </a:r>
            <a:r>
              <a:rPr lang="ru-RU" sz="1400" dirty="0" err="1"/>
              <a:t>Yelp</a:t>
            </a:r>
            <a:r>
              <a:rPr lang="uk-UA" sz="1400" dirty="0"/>
              <a:t>, а також ви можете підключити </a:t>
            </a:r>
            <a:r>
              <a:rPr lang="ru-RU" sz="1400" dirty="0" err="1"/>
              <a:t>Google</a:t>
            </a:r>
            <a:r>
              <a:rPr lang="ru-RU" sz="1400" dirty="0"/>
              <a:t> </a:t>
            </a:r>
            <a:r>
              <a:rPr lang="ru-RU" sz="1400" dirty="0" err="1"/>
              <a:t>Analytics</a:t>
            </a:r>
            <a:r>
              <a:rPr lang="uk-UA" sz="1400" dirty="0"/>
              <a:t> для отримання більш докладної картини.</a:t>
            </a:r>
            <a:endParaRPr lang="ru-RU" sz="1400" dirty="0"/>
          </a:p>
          <a:p>
            <a:r>
              <a:rPr lang="ru-RU" sz="1400" dirty="0" err="1"/>
              <a:t>Цей</a:t>
            </a:r>
            <a:r>
              <a:rPr lang="ru-RU" sz="1400" dirty="0"/>
              <a:t> SMM-</a:t>
            </a:r>
            <a:r>
              <a:rPr lang="ru-RU" sz="1400" dirty="0" err="1"/>
              <a:t>інструмент</a:t>
            </a:r>
            <a:r>
              <a:rPr lang="ru-RU" sz="1400" dirty="0"/>
              <a:t> </a:t>
            </a:r>
            <a:r>
              <a:rPr lang="ru-RU" sz="1400" dirty="0" err="1"/>
              <a:t>допомагає</a:t>
            </a:r>
            <a:r>
              <a:rPr lang="ru-RU" sz="1400" dirty="0"/>
              <a:t> легко </a:t>
            </a:r>
            <a:r>
              <a:rPr lang="ru-RU" sz="1400" dirty="0" err="1"/>
              <a:t>створювати</a:t>
            </a:r>
            <a:r>
              <a:rPr lang="ru-RU" sz="1400" dirty="0"/>
              <a:t> та </a:t>
            </a:r>
            <a:r>
              <a:rPr lang="ru-RU" sz="1400" dirty="0" err="1"/>
              <a:t>планувати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контенту,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змінювати</a:t>
            </a:r>
            <a:r>
              <a:rPr lang="ru-RU" sz="1400" dirty="0"/>
              <a:t> </a:t>
            </a:r>
            <a:r>
              <a:rPr lang="ru-RU" sz="1400" dirty="0" err="1"/>
              <a:t>розклад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</a:t>
            </a:r>
            <a:r>
              <a:rPr lang="ru-RU" sz="1400" dirty="0" err="1"/>
              <a:t>публікацій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календаря контенту для </a:t>
            </a:r>
            <a:r>
              <a:rPr lang="ru-RU" sz="1400" dirty="0" err="1"/>
              <a:t>соціальних</a:t>
            </a:r>
            <a:r>
              <a:rPr lang="ru-RU" sz="1400" dirty="0"/>
              <a:t> мереж.</a:t>
            </a:r>
          </a:p>
          <a:p>
            <a:r>
              <a:rPr lang="ru-RU" sz="1400" dirty="0"/>
              <a:t>В </a:t>
            </a:r>
            <a:r>
              <a:rPr lang="ru-RU" sz="1400" b="1" i="1" dirty="0" err="1"/>
              <a:t>eClincher</a:t>
            </a:r>
            <a:r>
              <a:rPr lang="ru-RU" sz="1400" dirty="0"/>
              <a:t> </a:t>
            </a:r>
            <a:r>
              <a:rPr lang="ru-RU" sz="1400" dirty="0" err="1"/>
              <a:t>передбачена</a:t>
            </a:r>
            <a:r>
              <a:rPr lang="ru-RU" sz="1400" dirty="0"/>
              <a:t> папка для </a:t>
            </a:r>
            <a:r>
              <a:rPr lang="ru-RU" sz="1400" dirty="0" err="1"/>
              <a:t>вхідних</a:t>
            </a:r>
            <a:r>
              <a:rPr lang="ru-RU" sz="1400" dirty="0"/>
              <a:t> </a:t>
            </a:r>
            <a:r>
              <a:rPr lang="ru-RU" sz="1400" dirty="0" err="1"/>
              <a:t>повідомлень</a:t>
            </a:r>
            <a:r>
              <a:rPr lang="ru-RU" sz="1400" dirty="0"/>
              <a:t> з </a:t>
            </a:r>
            <a:r>
              <a:rPr lang="ru-RU" sz="1400" dirty="0" err="1"/>
              <a:t>соціальних</a:t>
            </a:r>
            <a:r>
              <a:rPr lang="ru-RU" sz="1400" dirty="0"/>
              <a:t> мереж, яка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переглядати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, </a:t>
            </a:r>
            <a:r>
              <a:rPr lang="ru-RU" sz="1400" dirty="0" err="1"/>
              <a:t>бесіди</a:t>
            </a:r>
            <a:r>
              <a:rPr lang="ru-RU" sz="1400" dirty="0"/>
              <a:t>, </a:t>
            </a:r>
            <a:r>
              <a:rPr lang="ru-RU" sz="1400" dirty="0" err="1"/>
              <a:t>згадки</a:t>
            </a:r>
            <a:r>
              <a:rPr lang="ru-RU" sz="1400" dirty="0"/>
              <a:t> у </a:t>
            </a:r>
            <a:r>
              <a:rPr lang="ru-RU" sz="1400" dirty="0" err="1"/>
              <a:t>соцмережах</a:t>
            </a:r>
            <a:r>
              <a:rPr lang="ru-RU" sz="1400" dirty="0"/>
              <a:t> та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іншого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одного </a:t>
            </a:r>
            <a:r>
              <a:rPr lang="ru-RU" sz="1400" dirty="0" err="1"/>
              <a:t>інструменту</a:t>
            </a:r>
            <a:r>
              <a:rPr lang="ru-RU" sz="1400" dirty="0"/>
              <a:t>. Ви можете </a:t>
            </a:r>
            <a:r>
              <a:rPr lang="ru-RU" sz="1400" dirty="0" err="1"/>
              <a:t>відповідати</a:t>
            </a:r>
            <a:r>
              <a:rPr lang="ru-RU" sz="1400" dirty="0"/>
              <a:t> </a:t>
            </a:r>
            <a:r>
              <a:rPr lang="ru-RU" sz="1400" dirty="0" err="1"/>
              <a:t>безпосередньо</a:t>
            </a:r>
            <a:r>
              <a:rPr lang="ru-RU" sz="1400" dirty="0"/>
              <a:t> з </a:t>
            </a:r>
            <a:r>
              <a:rPr lang="ru-RU" sz="1400" dirty="0" err="1"/>
              <a:t>платформи</a:t>
            </a:r>
            <a:r>
              <a:rPr lang="ru-RU" sz="1400" dirty="0"/>
              <a:t>, </a:t>
            </a:r>
            <a:r>
              <a:rPr lang="ru-RU" sz="1400" dirty="0" err="1"/>
              <a:t>забезпечуючи</a:t>
            </a:r>
            <a:r>
              <a:rPr lang="ru-RU" sz="1400" dirty="0"/>
              <a:t> </a:t>
            </a:r>
            <a:r>
              <a:rPr lang="ru-RU" sz="1400" dirty="0" err="1"/>
              <a:t>плавний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з </a:t>
            </a:r>
            <a:r>
              <a:rPr lang="ru-RU" sz="1400" dirty="0" err="1"/>
              <a:t>аудиторією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мережах.</a:t>
            </a:r>
          </a:p>
          <a:p>
            <a:r>
              <a:rPr lang="uk-UA" sz="1400" dirty="0"/>
              <a:t>Р</a:t>
            </a:r>
            <a:r>
              <a:rPr lang="ru-RU" sz="1400" dirty="0" err="1"/>
              <a:t>озміщ</a:t>
            </a:r>
            <a:r>
              <a:rPr lang="uk-UA" sz="1400" dirty="0" err="1"/>
              <a:t>ення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uk-UA" sz="1400" dirty="0"/>
              <a:t>х</a:t>
            </a:r>
            <a:r>
              <a:rPr lang="ru-RU" sz="1400" dirty="0"/>
              <a:t> </a:t>
            </a:r>
            <a:r>
              <a:rPr lang="ru-RU" sz="1400" dirty="0" err="1"/>
              <a:t>публікаці</a:t>
            </a:r>
            <a:r>
              <a:rPr lang="uk-UA" sz="1400" dirty="0"/>
              <a:t>й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в автоматичному </a:t>
            </a:r>
            <a:r>
              <a:rPr lang="ru-RU" sz="1400" dirty="0" err="1"/>
              <a:t>режимі</a:t>
            </a:r>
            <a:r>
              <a:rPr lang="ru-RU" sz="1400" dirty="0"/>
              <a:t>, </a:t>
            </a:r>
            <a:r>
              <a:rPr lang="uk-UA" sz="1400" dirty="0"/>
              <a:t>можливе за </a:t>
            </a:r>
            <a:r>
              <a:rPr lang="uk-UA" sz="1400" dirty="0" err="1"/>
              <a:t>лпомогою</a:t>
            </a:r>
            <a:r>
              <a:rPr lang="ru-RU" sz="1400" dirty="0"/>
              <a:t> </a:t>
            </a:r>
            <a:r>
              <a:rPr lang="ru-RU" sz="1400" dirty="0" err="1"/>
              <a:t>функції</a:t>
            </a:r>
            <a:r>
              <a:rPr lang="ru-RU" sz="1400" dirty="0"/>
              <a:t> </a:t>
            </a:r>
            <a:r>
              <a:rPr lang="ru-RU" sz="1400" dirty="0" err="1"/>
              <a:t>AutoPost</a:t>
            </a:r>
            <a:r>
              <a:rPr lang="ru-RU" sz="1400" dirty="0"/>
              <a:t> та </a:t>
            </a:r>
            <a:r>
              <a:rPr lang="ru-RU" sz="1400" dirty="0" err="1"/>
              <a:t>Smart</a:t>
            </a:r>
            <a:r>
              <a:rPr lang="ru-RU" sz="1400" dirty="0"/>
              <a:t> </a:t>
            </a:r>
            <a:r>
              <a:rPr lang="ru-RU" sz="1400" dirty="0" err="1"/>
              <a:t>Queues</a:t>
            </a:r>
            <a:r>
              <a:rPr lang="ru-RU" sz="1400" dirty="0"/>
              <a:t> для </a:t>
            </a:r>
            <a:r>
              <a:rPr lang="ru-RU" sz="1400" dirty="0" err="1"/>
              <a:t>визначення</a:t>
            </a:r>
            <a:r>
              <a:rPr lang="ru-RU" sz="1400" dirty="0"/>
              <a:t> та </a:t>
            </a:r>
            <a:r>
              <a:rPr lang="ru-RU" sz="1400" dirty="0" err="1"/>
              <a:t>обміну</a:t>
            </a:r>
            <a:r>
              <a:rPr lang="ru-RU" sz="1400" dirty="0"/>
              <a:t> контентом у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категоріях</a:t>
            </a:r>
            <a:r>
              <a:rPr lang="ru-RU" sz="1400" dirty="0"/>
              <a:t>. </a:t>
            </a:r>
            <a:r>
              <a:rPr lang="ru-RU" sz="1400" dirty="0" err="1"/>
              <a:t>Крім</a:t>
            </a:r>
            <a:r>
              <a:rPr lang="ru-RU" sz="1400" dirty="0"/>
              <a:t> того, </a:t>
            </a:r>
            <a:r>
              <a:rPr lang="ru-RU" sz="1400" dirty="0" err="1"/>
              <a:t>ви</a:t>
            </a:r>
            <a:r>
              <a:rPr lang="ru-RU" sz="1400" dirty="0"/>
              <a:t> можете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AutoPost</a:t>
            </a:r>
            <a:r>
              <a:rPr lang="ru-RU" sz="1400" dirty="0"/>
              <a:t> для RSS, </a:t>
            </a:r>
            <a:r>
              <a:rPr lang="ru-RU" sz="1400" dirty="0" err="1"/>
              <a:t>щоб</a:t>
            </a:r>
            <a:r>
              <a:rPr lang="ru-RU" sz="1400" dirty="0"/>
              <a:t> автоматично </a:t>
            </a:r>
            <a:r>
              <a:rPr lang="ru-RU" sz="1400" dirty="0" err="1"/>
              <a:t>обмінюватися</a:t>
            </a:r>
            <a:r>
              <a:rPr lang="ru-RU" sz="1400" dirty="0"/>
              <a:t> контентом з </a:t>
            </a:r>
            <a:r>
              <a:rPr lang="ru-RU" sz="1400" dirty="0" err="1"/>
              <a:t>перевірених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b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відмінний</a:t>
            </a:r>
            <a:r>
              <a:rPr lang="ru-RU" sz="1400" dirty="0"/>
              <a:t> </a:t>
            </a:r>
            <a:r>
              <a:rPr lang="ru-RU" sz="1400" dirty="0" err="1"/>
              <a:t>спосіб</a:t>
            </a:r>
            <a:r>
              <a:rPr lang="ru-RU" sz="1400" dirty="0"/>
              <a:t> для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репутації</a:t>
            </a:r>
            <a:r>
              <a:rPr lang="ru-RU" sz="1400" dirty="0"/>
              <a:t> та </a:t>
            </a:r>
            <a:r>
              <a:rPr lang="ru-RU" sz="1400" dirty="0" err="1"/>
              <a:t>заощадження</a:t>
            </a:r>
            <a:r>
              <a:rPr lang="ru-RU" sz="1400" dirty="0"/>
              <a:t> часу.</a:t>
            </a:r>
          </a:p>
          <a:p>
            <a:r>
              <a:rPr lang="ru-RU" sz="1400" dirty="0"/>
              <a:t>З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b="1" i="1" dirty="0" err="1"/>
              <a:t>eClincher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можете </a:t>
            </a:r>
            <a:r>
              <a:rPr lang="ru-RU" sz="1400" u="sng" dirty="0" err="1">
                <a:hlinkClick r:id="rId3"/>
              </a:rPr>
              <a:t>проаналізувати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ефективність</a:t>
            </a:r>
            <a:r>
              <a:rPr lang="ru-RU" sz="1400" u="sng" dirty="0">
                <a:hlinkClick r:id="rId3"/>
              </a:rPr>
              <a:t> за результатами </a:t>
            </a:r>
            <a:r>
              <a:rPr lang="ru-RU" sz="1400" u="sng" dirty="0" err="1">
                <a:hlinkClick r:id="rId3"/>
              </a:rPr>
              <a:t>роботи</a:t>
            </a:r>
            <a:r>
              <a:rPr lang="ru-RU" sz="1400" u="sng" dirty="0">
                <a:hlinkClick r:id="rId3"/>
              </a:rPr>
              <a:t> у </a:t>
            </a:r>
            <a:r>
              <a:rPr lang="ru-RU" sz="1400" u="sng" dirty="0" err="1">
                <a:hlinkClick r:id="rId3"/>
              </a:rPr>
              <a:t>соцмережах</a:t>
            </a:r>
            <a:r>
              <a:rPr lang="ru-RU" sz="1400" b="1" dirty="0"/>
              <a:t> </a:t>
            </a:r>
            <a:r>
              <a:rPr lang="ru-RU" sz="1400" dirty="0"/>
              <a:t>у </a:t>
            </a:r>
            <a:r>
              <a:rPr lang="ru-RU" sz="1400" dirty="0" err="1"/>
              <a:t>режимі</a:t>
            </a:r>
            <a:r>
              <a:rPr lang="ru-RU" sz="1400" dirty="0"/>
              <a:t> реального часу,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вам </a:t>
            </a:r>
            <a:r>
              <a:rPr lang="ru-RU" sz="1400" dirty="0" err="1"/>
              <a:t>одразу</a:t>
            </a:r>
            <a:r>
              <a:rPr lang="ru-RU" sz="1400" dirty="0"/>
              <a:t> ж </a:t>
            </a:r>
            <a:r>
              <a:rPr lang="ru-RU" sz="1400" dirty="0" err="1"/>
              <a:t>вносити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 у </a:t>
            </a:r>
            <a:r>
              <a:rPr lang="ru-RU" sz="1400" dirty="0" err="1"/>
              <a:t>стратегію</a:t>
            </a:r>
            <a:r>
              <a:rPr lang="ru-RU" sz="1400" dirty="0"/>
              <a:t>. </a:t>
            </a:r>
            <a:r>
              <a:rPr lang="ru-RU" sz="1400" dirty="0" err="1"/>
              <a:t>Інструмент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легко </a:t>
            </a:r>
            <a:r>
              <a:rPr lang="ru-RU" sz="1400" dirty="0" err="1"/>
              <a:t>створювати</a:t>
            </a:r>
            <a:r>
              <a:rPr lang="ru-RU" sz="1400" dirty="0"/>
              <a:t> та </a:t>
            </a:r>
            <a:r>
              <a:rPr lang="ru-RU" sz="1400" dirty="0" err="1"/>
              <a:t>персоналізувати</a:t>
            </a:r>
            <a:r>
              <a:rPr lang="ru-RU" sz="1400" dirty="0"/>
              <a:t> </a:t>
            </a:r>
            <a:r>
              <a:rPr lang="ru-RU" sz="1400" dirty="0" err="1"/>
              <a:t>звіти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208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ключові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ru-RU" sz="1400" dirty="0"/>
              <a:t> </a:t>
            </a:r>
            <a:r>
              <a:rPr lang="ru-RU" sz="1400" b="1" i="1" dirty="0" err="1"/>
              <a:t>eClincher</a:t>
            </a:r>
            <a:r>
              <a:rPr lang="uk-UA" sz="1400" dirty="0"/>
              <a:t>:</a:t>
            </a:r>
            <a:endParaRPr lang="ru-RU" sz="1400" dirty="0"/>
          </a:p>
          <a:p>
            <a:pPr lvl="0"/>
            <a:r>
              <a:rPr lang="ru-RU" sz="1400" dirty="0" err="1"/>
              <a:t>Відстеження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та </a:t>
            </a:r>
            <a:r>
              <a:rPr lang="ru-RU" sz="1400" dirty="0" err="1"/>
              <a:t>ключових</a:t>
            </a:r>
            <a:r>
              <a:rPr lang="ru-RU" sz="1400" dirty="0"/>
              <a:t> </a:t>
            </a:r>
            <a:r>
              <a:rPr lang="ru-RU" sz="1400" dirty="0" err="1"/>
              <a:t>слів</a:t>
            </a:r>
            <a:r>
              <a:rPr lang="ru-RU" sz="1400" dirty="0"/>
              <a:t> </a:t>
            </a:r>
            <a:r>
              <a:rPr lang="ru-RU" sz="1400" dirty="0" err="1"/>
              <a:t>допоможе</a:t>
            </a:r>
            <a:r>
              <a:rPr lang="ru-RU" sz="1400" dirty="0"/>
              <a:t> вам </a:t>
            </a:r>
            <a:r>
              <a:rPr lang="ru-RU" sz="1400" dirty="0" err="1"/>
              <a:t>розміщувати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 та </a:t>
            </a:r>
            <a:r>
              <a:rPr lang="ru-RU" sz="1400" dirty="0" err="1"/>
              <a:t>реагувати</a:t>
            </a:r>
            <a:r>
              <a:rPr lang="ru-RU" sz="1400" dirty="0"/>
              <a:t> на </a:t>
            </a:r>
            <a:r>
              <a:rPr lang="ru-RU" sz="1400" dirty="0" err="1"/>
              <a:t>відповідний</a:t>
            </a:r>
            <a:r>
              <a:rPr lang="ru-RU" sz="1400" dirty="0"/>
              <a:t> контент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Створення</a:t>
            </a:r>
            <a:r>
              <a:rPr lang="ru-RU" sz="1400" dirty="0"/>
              <a:t> контенту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ідей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стрічки</a:t>
            </a:r>
            <a:r>
              <a:rPr lang="ru-RU" sz="1400" dirty="0"/>
              <a:t> </a:t>
            </a:r>
            <a:r>
              <a:rPr lang="ru-RU" sz="1400" dirty="0" err="1"/>
              <a:t>пропозицій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Післямаркетингові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для команд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Бібліотеки</a:t>
            </a:r>
            <a:r>
              <a:rPr lang="ru-RU" sz="1400" dirty="0"/>
              <a:t> контенту для команд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Інтеграція</a:t>
            </a:r>
            <a:r>
              <a:rPr lang="ru-RU" sz="1400" dirty="0"/>
              <a:t> з </a:t>
            </a:r>
            <a:r>
              <a:rPr lang="ru-RU" sz="1400" dirty="0" err="1"/>
              <a:t>Giphy</a:t>
            </a:r>
            <a:r>
              <a:rPr lang="ru-RU" sz="1400" dirty="0"/>
              <a:t>, </a:t>
            </a:r>
            <a:r>
              <a:rPr lang="ru-RU" sz="1400" dirty="0" err="1"/>
              <a:t>Pocket</a:t>
            </a:r>
            <a:r>
              <a:rPr lang="ru-RU" sz="1400" dirty="0"/>
              <a:t>, </a:t>
            </a:r>
            <a:r>
              <a:rPr lang="ru-RU" sz="1400" dirty="0" err="1"/>
              <a:t>Sniply</a:t>
            </a:r>
            <a:r>
              <a:rPr lang="ru-RU" sz="1400" dirty="0"/>
              <a:t>, та </a:t>
            </a:r>
            <a:r>
              <a:rPr lang="ru-RU" sz="1400" dirty="0" err="1"/>
              <a:t>іншими</a:t>
            </a:r>
            <a:r>
              <a:rPr lang="ru-RU" sz="1400" dirty="0"/>
              <a:t> </a:t>
            </a:r>
            <a:r>
              <a:rPr lang="ru-RU" sz="1400" dirty="0" err="1"/>
              <a:t>сервісами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ru-RU" sz="1400" b="1" i="1" dirty="0" err="1"/>
              <a:t>Sprout</a:t>
            </a:r>
            <a:r>
              <a:rPr lang="ru-RU" sz="1400" b="1" i="1" dirty="0"/>
              <a:t> </a:t>
            </a:r>
            <a:r>
              <a:rPr lang="ru-RU" sz="1400" b="1" i="1" dirty="0" err="1"/>
              <a:t>Social</a:t>
            </a:r>
            <a:r>
              <a:rPr lang="ru-RU" sz="1400" dirty="0"/>
              <a:t> є одним з </a:t>
            </a:r>
            <a:r>
              <a:rPr lang="ru-RU" sz="1400" dirty="0" err="1"/>
              <a:t>найвідоміших</a:t>
            </a:r>
            <a:r>
              <a:rPr lang="ru-RU" sz="1400" dirty="0"/>
              <a:t> SMM-</a:t>
            </a:r>
            <a:r>
              <a:rPr lang="ru-RU" sz="1400" dirty="0" err="1"/>
              <a:t>інструментів</a:t>
            </a:r>
            <a:r>
              <a:rPr lang="ru-RU" sz="1400" dirty="0"/>
              <a:t> для </a:t>
            </a:r>
            <a:r>
              <a:rPr lang="ru-RU" sz="1400" dirty="0" err="1"/>
              <a:t>компаній</a:t>
            </a:r>
            <a:r>
              <a:rPr lang="ru-RU" sz="1400" dirty="0"/>
              <a:t> та </a:t>
            </a:r>
            <a:r>
              <a:rPr lang="ru-RU" sz="1400" dirty="0" err="1"/>
              <a:t>брендів</a:t>
            </a:r>
            <a:r>
              <a:rPr lang="ru-RU" sz="1400" dirty="0"/>
              <a:t> </a:t>
            </a:r>
            <a:r>
              <a:rPr lang="uk-UA" sz="1400" dirty="0"/>
              <a:t>–</a:t>
            </a:r>
            <a:r>
              <a:rPr lang="ru-RU" sz="1400" dirty="0"/>
              <a:t> і не дарма.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пропонує</a:t>
            </a:r>
            <a:r>
              <a:rPr lang="ru-RU" sz="1400" dirty="0"/>
              <a:t> широкий спектр </a:t>
            </a:r>
            <a:r>
              <a:rPr lang="ru-RU" sz="1400" dirty="0" err="1"/>
              <a:t>можливостей</a:t>
            </a:r>
            <a:r>
              <a:rPr lang="ru-RU" sz="1400" dirty="0"/>
              <a:t> для </a:t>
            </a:r>
            <a:r>
              <a:rPr lang="ru-RU" sz="1400" dirty="0" err="1"/>
              <a:t>залучення</a:t>
            </a:r>
            <a:r>
              <a:rPr lang="ru-RU" sz="1400" dirty="0"/>
              <a:t> </a:t>
            </a:r>
            <a:r>
              <a:rPr lang="ru-RU" sz="1400" dirty="0" err="1"/>
              <a:t>активності</a:t>
            </a:r>
            <a:r>
              <a:rPr lang="ru-RU" sz="1400" dirty="0"/>
              <a:t> у </a:t>
            </a:r>
            <a:r>
              <a:rPr lang="ru-RU" sz="1400" dirty="0" err="1"/>
              <a:t>соцмережах</a:t>
            </a:r>
            <a:r>
              <a:rPr lang="ru-RU" sz="1400" dirty="0"/>
              <a:t>, </a:t>
            </a:r>
            <a:r>
              <a:rPr lang="ru-RU" sz="1400" dirty="0" err="1"/>
              <a:t>розміщення</a:t>
            </a:r>
            <a:r>
              <a:rPr lang="ru-RU" sz="1400" dirty="0"/>
              <a:t> </a:t>
            </a:r>
            <a:r>
              <a:rPr lang="ru-RU" sz="1400" dirty="0" err="1"/>
              <a:t>публікацій</a:t>
            </a:r>
            <a:r>
              <a:rPr lang="ru-RU" sz="1400" dirty="0"/>
              <a:t> та </a:t>
            </a:r>
            <a:r>
              <a:rPr lang="ru-RU" sz="1400" u="sng" dirty="0" err="1">
                <a:hlinkClick r:id="rId2"/>
              </a:rPr>
              <a:t>аналітики</a:t>
            </a:r>
            <a:r>
              <a:rPr lang="ru-RU" sz="1400" dirty="0"/>
              <a:t>.</a:t>
            </a:r>
          </a:p>
          <a:p>
            <a:r>
              <a:rPr lang="ru-RU" sz="1400" dirty="0"/>
              <a:t>Як і </a:t>
            </a:r>
            <a:r>
              <a:rPr lang="ru-RU" sz="1400" dirty="0" err="1"/>
              <a:t>решта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SMM-</a:t>
            </a:r>
            <a:r>
              <a:rPr lang="ru-RU" sz="1400" dirty="0" err="1"/>
              <a:t>інструментів</a:t>
            </a:r>
            <a:r>
              <a:rPr lang="ru-RU" sz="1400" dirty="0"/>
              <a:t>, </a:t>
            </a:r>
            <a:r>
              <a:rPr lang="ru-RU" sz="1400" b="1" i="1" dirty="0" err="1">
                <a:hlinkClick r:id="rId3"/>
              </a:rPr>
              <a:t>Sprout</a:t>
            </a:r>
            <a:r>
              <a:rPr lang="ru-RU" sz="1400" b="1" i="1" dirty="0">
                <a:hlinkClick r:id="rId3"/>
              </a:rPr>
              <a:t> </a:t>
            </a:r>
            <a:r>
              <a:rPr lang="ru-RU" sz="1400" b="1" i="1" dirty="0" err="1">
                <a:hlinkClick r:id="rId3"/>
              </a:rPr>
              <a:t>Social</a:t>
            </a:r>
            <a:r>
              <a:rPr lang="ru-RU" sz="1400" i="1" dirty="0"/>
              <a:t> </a:t>
            </a:r>
            <a:r>
              <a:rPr lang="ru-RU" sz="1400" dirty="0" err="1"/>
              <a:t>допомагає</a:t>
            </a:r>
            <a:r>
              <a:rPr lang="ru-RU" sz="1400" dirty="0"/>
              <a:t> </a:t>
            </a:r>
            <a:r>
              <a:rPr lang="ru-RU" sz="1400" dirty="0" err="1"/>
              <a:t>публікувати</a:t>
            </a:r>
            <a:r>
              <a:rPr lang="ru-RU" sz="1400" dirty="0"/>
              <a:t> та </a:t>
            </a:r>
            <a:r>
              <a:rPr lang="ru-RU" sz="1400" dirty="0" err="1"/>
              <a:t>планувати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контенту у </a:t>
            </a:r>
            <a:r>
              <a:rPr lang="ru-RU" sz="1400" dirty="0" err="1"/>
              <a:t>Twitter</a:t>
            </a:r>
            <a:r>
              <a:rPr lang="ru-RU" sz="1400" dirty="0"/>
              <a:t>, </a:t>
            </a:r>
            <a:r>
              <a:rPr lang="ru-RU" sz="1400" dirty="0" err="1"/>
              <a:t>Facebook</a:t>
            </a:r>
            <a:r>
              <a:rPr lang="ru-RU" sz="1400" dirty="0"/>
              <a:t>, </a:t>
            </a:r>
            <a:r>
              <a:rPr lang="ru-RU" sz="1400" dirty="0" err="1"/>
              <a:t>LinkedIn</a:t>
            </a:r>
            <a:r>
              <a:rPr lang="ru-RU" sz="1400" dirty="0"/>
              <a:t>, </a:t>
            </a:r>
            <a:r>
              <a:rPr lang="ru-RU" sz="1400" dirty="0" err="1"/>
              <a:t>Instagram</a:t>
            </a:r>
            <a:r>
              <a:rPr lang="ru-RU" sz="1400" dirty="0"/>
              <a:t> та </a:t>
            </a:r>
            <a:r>
              <a:rPr lang="ru-RU" sz="1400" dirty="0" err="1"/>
              <a:t>Pinterest</a:t>
            </a:r>
            <a:r>
              <a:rPr lang="ru-RU" sz="1400" dirty="0"/>
              <a:t>. Але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можете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для </a:t>
            </a:r>
            <a:r>
              <a:rPr lang="ru-RU" sz="1400" dirty="0" err="1"/>
              <a:t>управління</a:t>
            </a:r>
            <a:r>
              <a:rPr lang="ru-RU" sz="1400" dirty="0"/>
              <a:t> контентом у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Messenger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 </a:t>
            </a:r>
            <a:r>
              <a:rPr lang="ru-RU" sz="1400" dirty="0" err="1"/>
              <a:t>успішно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для </a:t>
            </a:r>
            <a:r>
              <a:rPr lang="ru-RU" sz="1400" dirty="0" err="1"/>
              <a:t>взаємодії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своєю</a:t>
            </a:r>
            <a:r>
              <a:rPr lang="ru-RU" sz="1400" dirty="0"/>
              <a:t> </a:t>
            </a:r>
            <a:r>
              <a:rPr lang="ru-RU" sz="1400" dirty="0" err="1"/>
              <a:t>аудиторією</a:t>
            </a:r>
            <a:r>
              <a:rPr lang="ru-RU" sz="1400" dirty="0"/>
              <a:t> (-</a:t>
            </a:r>
            <a:r>
              <a:rPr lang="ru-RU" sz="1400" dirty="0" err="1"/>
              <a:t>ями</a:t>
            </a:r>
            <a:r>
              <a:rPr lang="ru-RU" sz="1400" dirty="0"/>
              <a:t>).</a:t>
            </a:r>
          </a:p>
          <a:p>
            <a:r>
              <a:rPr lang="uk-UA" sz="1400" dirty="0"/>
              <a:t>Варто звернути</a:t>
            </a:r>
            <a:r>
              <a:rPr lang="ru-RU" sz="1400" dirty="0"/>
              <a:t> </a:t>
            </a:r>
            <a:r>
              <a:rPr lang="ru-RU" sz="1400" dirty="0" err="1"/>
              <a:t>увагу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користувачі</a:t>
            </a:r>
            <a:r>
              <a:rPr lang="ru-RU" sz="1400" dirty="0"/>
              <a:t> </a:t>
            </a:r>
            <a:r>
              <a:rPr lang="ru-RU" sz="1400" dirty="0" err="1"/>
              <a:t>базової</a:t>
            </a:r>
            <a:r>
              <a:rPr lang="ru-RU" sz="1400" dirty="0"/>
              <a:t> </a:t>
            </a:r>
            <a:r>
              <a:rPr lang="ru-RU" sz="1400" dirty="0" err="1"/>
              <a:t>версії</a:t>
            </a:r>
            <a:r>
              <a:rPr lang="ru-RU" sz="1400" dirty="0"/>
              <a:t> </a:t>
            </a:r>
            <a:r>
              <a:rPr lang="ru-RU" sz="1400" dirty="0" err="1"/>
              <a:t>інструменту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планувати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</a:t>
            </a:r>
            <a:r>
              <a:rPr lang="ru-RU" sz="1400" dirty="0" err="1"/>
              <a:t>публікацій</a:t>
            </a:r>
            <a:r>
              <a:rPr lang="ru-RU" sz="1400" dirty="0"/>
              <a:t> не </a:t>
            </a:r>
            <a:r>
              <a:rPr lang="ru-RU" sz="1400" dirty="0" err="1"/>
              <a:t>більше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на </a:t>
            </a:r>
            <a:r>
              <a:rPr lang="ru-RU" sz="1400" dirty="0" err="1"/>
              <a:t>п’яти</a:t>
            </a:r>
            <a:r>
              <a:rPr lang="ru-RU" sz="1400" dirty="0"/>
              <a:t> </a:t>
            </a:r>
            <a:r>
              <a:rPr lang="ru-RU" sz="1400" dirty="0" err="1"/>
              <a:t>профілях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мережах. </a:t>
            </a:r>
            <a:r>
              <a:rPr lang="ru-RU" sz="1400" dirty="0" err="1"/>
              <a:t>Публікувати</a:t>
            </a:r>
            <a:r>
              <a:rPr lang="ru-RU" sz="1400" dirty="0"/>
              <a:t> та </a:t>
            </a:r>
            <a:r>
              <a:rPr lang="ru-RU" sz="1400" dirty="0" err="1"/>
              <a:t>планувати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контенту у </a:t>
            </a:r>
            <a:r>
              <a:rPr lang="ru-RU" sz="1400" dirty="0" err="1"/>
              <a:t>декількох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</a:t>
            </a:r>
            <a:r>
              <a:rPr lang="ru-RU" sz="1400" dirty="0" err="1"/>
              <a:t>одночасно</a:t>
            </a:r>
            <a:r>
              <a:rPr lang="ru-RU" sz="1400" dirty="0"/>
              <a:t> </a:t>
            </a:r>
            <a:r>
              <a:rPr lang="ru-RU" sz="1400" dirty="0" err="1"/>
              <a:t>стає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простіше</a:t>
            </a:r>
            <a:r>
              <a:rPr lang="ru-RU" sz="1400" dirty="0"/>
              <a:t>. Ви </a:t>
            </a:r>
            <a:r>
              <a:rPr lang="ru-RU" sz="1400" dirty="0" err="1"/>
              <a:t>також</a:t>
            </a:r>
            <a:r>
              <a:rPr lang="ru-RU" sz="1400" dirty="0"/>
              <a:t> можете </a:t>
            </a:r>
            <a:r>
              <a:rPr lang="ru-RU" sz="1400" dirty="0" err="1"/>
              <a:t>переглядати</a:t>
            </a:r>
            <a:r>
              <a:rPr lang="ru-RU" sz="1400" dirty="0"/>
              <a:t> </a:t>
            </a:r>
            <a:r>
              <a:rPr lang="ru-RU" sz="1400" dirty="0" err="1"/>
              <a:t>свій</a:t>
            </a:r>
            <a:r>
              <a:rPr lang="ru-RU" sz="1400" dirty="0"/>
              <a:t> контент та </a:t>
            </a:r>
            <a:r>
              <a:rPr lang="ru-RU" sz="1400" dirty="0" err="1"/>
              <a:t>керувати</a:t>
            </a:r>
            <a:r>
              <a:rPr lang="ru-RU" sz="1400" dirty="0"/>
              <a:t> ним за </a:t>
            </a:r>
            <a:r>
              <a:rPr lang="ru-RU" sz="1400" dirty="0" err="1"/>
              <a:t>допомогою</a:t>
            </a:r>
            <a:r>
              <a:rPr lang="ru-RU" sz="1400" dirty="0"/>
              <a:t> календаря </a:t>
            </a:r>
            <a:r>
              <a:rPr lang="ru-RU" sz="1400" dirty="0" err="1"/>
              <a:t>соціальних</a:t>
            </a:r>
            <a:r>
              <a:rPr lang="ru-RU" sz="1400" dirty="0"/>
              <a:t> мереж.</a:t>
            </a:r>
          </a:p>
          <a:p>
            <a:r>
              <a:rPr lang="uk-UA" sz="1400" dirty="0"/>
              <a:t>Під час використання </a:t>
            </a:r>
            <a:r>
              <a:rPr lang="ru-RU" sz="1400" b="1" i="1" dirty="0" err="1"/>
              <a:t>Sprout</a:t>
            </a:r>
            <a:r>
              <a:rPr lang="ru-RU" sz="1400" b="1" i="1" dirty="0"/>
              <a:t> </a:t>
            </a:r>
            <a:r>
              <a:rPr lang="ru-RU" sz="1400" b="1" i="1" dirty="0" err="1"/>
              <a:t>Social</a:t>
            </a:r>
            <a:r>
              <a:rPr lang="uk-UA" sz="1400" dirty="0"/>
              <a:t> для розміщення публікацій у </a:t>
            </a:r>
            <a:r>
              <a:rPr lang="ru-RU" sz="1400" dirty="0" err="1"/>
              <a:t>Instagram</a:t>
            </a:r>
            <a:r>
              <a:rPr lang="uk-UA" sz="1400" dirty="0"/>
              <a:t>, ви також можете</a:t>
            </a:r>
            <a:r>
              <a:rPr lang="uk-UA" sz="1400" b="1" dirty="0"/>
              <a:t> </a:t>
            </a:r>
            <a:r>
              <a:rPr lang="uk-UA" sz="1400" dirty="0"/>
              <a:t>залишати перший коментар у вашій стрічці </a:t>
            </a:r>
            <a:r>
              <a:rPr lang="ru-RU" sz="1400" dirty="0" err="1"/>
              <a:t>Instagram</a:t>
            </a:r>
            <a:r>
              <a:rPr lang="uk-UA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дозволить вам </a:t>
            </a:r>
            <a:r>
              <a:rPr lang="ru-RU" sz="1400" dirty="0" err="1"/>
              <a:t>додавати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, </a:t>
            </a:r>
            <a:r>
              <a:rPr lang="ru-RU" sz="1400" dirty="0" err="1"/>
              <a:t>аби</a:t>
            </a:r>
            <a:r>
              <a:rPr lang="ru-RU" sz="1400" dirty="0"/>
              <a:t> </a:t>
            </a:r>
            <a:r>
              <a:rPr lang="ru-RU" sz="1400" dirty="0" err="1"/>
              <a:t>полегшити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знаходження</a:t>
            </a:r>
            <a:r>
              <a:rPr lang="ru-RU" sz="1400" dirty="0"/>
              <a:t> </a:t>
            </a:r>
            <a:r>
              <a:rPr lang="ru-RU" sz="1400" dirty="0" err="1"/>
              <a:t>вашого</a:t>
            </a:r>
            <a:r>
              <a:rPr lang="ru-RU" sz="1400" dirty="0"/>
              <a:t> контенту.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574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Sprout</a:t>
            </a:r>
            <a:r>
              <a:rPr lang="ru-RU" sz="1400" b="1" i="1" dirty="0"/>
              <a:t> </a:t>
            </a:r>
            <a:r>
              <a:rPr lang="ru-RU" sz="1400" b="1" i="1" dirty="0" err="1"/>
              <a:t>Social</a:t>
            </a:r>
            <a:r>
              <a:rPr lang="ru-RU" sz="1400" dirty="0"/>
              <a:t>, як і </a:t>
            </a:r>
            <a:r>
              <a:rPr lang="ru-RU" sz="1400" b="1" i="1" dirty="0" err="1"/>
              <a:t>eClincher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b="1" i="1" dirty="0" err="1"/>
              <a:t>Sendible</a:t>
            </a:r>
            <a:r>
              <a:rPr lang="ru-RU" sz="1400" dirty="0"/>
              <a:t>,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переглядати</a:t>
            </a:r>
            <a:r>
              <a:rPr lang="ru-RU" sz="1400" dirty="0"/>
              <a:t> </a:t>
            </a:r>
            <a:r>
              <a:rPr lang="ru-RU" sz="1400" dirty="0" err="1"/>
              <a:t>усі</a:t>
            </a:r>
            <a:r>
              <a:rPr lang="ru-RU" sz="1400" dirty="0"/>
              <a:t> </a:t>
            </a:r>
            <a:r>
              <a:rPr lang="ru-RU" sz="1400" dirty="0" err="1"/>
              <a:t>вхідні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 з будь-</a:t>
            </a:r>
            <a:r>
              <a:rPr lang="ru-RU" sz="1400" dirty="0" err="1"/>
              <a:t>якої</a:t>
            </a:r>
            <a:r>
              <a:rPr lang="ru-RU" sz="1400" dirty="0"/>
              <a:t> </a:t>
            </a:r>
            <a:r>
              <a:rPr lang="ru-RU" sz="1400" dirty="0" err="1"/>
              <a:t>соціальної</a:t>
            </a:r>
            <a:r>
              <a:rPr lang="ru-RU" sz="1400" dirty="0"/>
              <a:t> </a:t>
            </a:r>
            <a:r>
              <a:rPr lang="ru-RU" sz="1400" dirty="0" err="1"/>
              <a:t>платформи</a:t>
            </a:r>
            <a:r>
              <a:rPr lang="ru-RU" sz="1400" dirty="0"/>
              <a:t> в </a:t>
            </a:r>
            <a:r>
              <a:rPr lang="ru-RU" sz="1400" dirty="0" err="1"/>
              <a:t>одній</a:t>
            </a:r>
            <a:r>
              <a:rPr lang="ru-RU" sz="1400" dirty="0"/>
              <a:t> </a:t>
            </a:r>
            <a:r>
              <a:rPr lang="ru-RU" sz="1400" dirty="0" err="1"/>
              <a:t>папці</a:t>
            </a:r>
            <a:r>
              <a:rPr lang="ru-RU" sz="1400" dirty="0"/>
              <a:t> для </a:t>
            </a:r>
            <a:r>
              <a:rPr lang="ru-RU" sz="1400" dirty="0" err="1"/>
              <a:t>вхідних</a:t>
            </a:r>
            <a:r>
              <a:rPr lang="ru-RU" sz="1400" dirty="0"/>
              <a:t> </a:t>
            </a:r>
            <a:r>
              <a:rPr lang="ru-RU" sz="1400" dirty="0" err="1"/>
              <a:t>повідомлень</a:t>
            </a:r>
            <a:r>
              <a:rPr lang="ru-RU" sz="1400" dirty="0"/>
              <a:t>. Таким чином,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завжди</a:t>
            </a:r>
            <a:r>
              <a:rPr lang="ru-RU" sz="1400" dirty="0"/>
              <a:t> </a:t>
            </a:r>
            <a:r>
              <a:rPr lang="ru-RU" sz="1400" dirty="0" err="1"/>
              <a:t>зможете</a:t>
            </a:r>
            <a:r>
              <a:rPr lang="ru-RU" sz="1400" dirty="0"/>
              <a:t> </a:t>
            </a:r>
            <a:r>
              <a:rPr lang="ru-RU" sz="1400" dirty="0" err="1"/>
              <a:t>дізнатися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у </a:t>
            </a:r>
            <a:r>
              <a:rPr lang="ru-RU" sz="1400" dirty="0" err="1"/>
              <a:t>всіх</a:t>
            </a:r>
            <a:r>
              <a:rPr lang="ru-RU" sz="1400" dirty="0"/>
              <a:t> ваших </a:t>
            </a:r>
            <a:r>
              <a:rPr lang="ru-RU" sz="1400" dirty="0" err="1"/>
              <a:t>профілях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мережах, та </a:t>
            </a:r>
            <a:r>
              <a:rPr lang="ru-RU" sz="1400" dirty="0" err="1"/>
              <a:t>швидко</a:t>
            </a:r>
            <a:r>
              <a:rPr lang="ru-RU" sz="1400" dirty="0"/>
              <a:t> на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відреагувати</a:t>
            </a:r>
            <a:r>
              <a:rPr lang="ru-RU" sz="1400" dirty="0"/>
              <a:t>.</a:t>
            </a:r>
          </a:p>
          <a:p>
            <a:r>
              <a:rPr lang="uk-UA" sz="1400" dirty="0"/>
              <a:t>Важливим моментом є те, </a:t>
            </a:r>
            <a:r>
              <a:rPr lang="ru-RU" sz="1400" dirty="0" err="1"/>
              <a:t>якщо</a:t>
            </a:r>
            <a:r>
              <a:rPr lang="ru-RU" sz="1400" dirty="0"/>
              <a:t> ваша папка для </a:t>
            </a:r>
            <a:r>
              <a:rPr lang="ru-RU" sz="1400" dirty="0" err="1"/>
              <a:t>вхідних</a:t>
            </a:r>
            <a:r>
              <a:rPr lang="ru-RU" sz="1400" dirty="0"/>
              <a:t> </a:t>
            </a:r>
            <a:r>
              <a:rPr lang="ru-RU" sz="1400" dirty="0" err="1"/>
              <a:t>повідомлень</a:t>
            </a:r>
            <a:r>
              <a:rPr lang="ru-RU" sz="1400" dirty="0"/>
              <a:t> з </a:t>
            </a:r>
            <a:r>
              <a:rPr lang="ru-RU" sz="1400" dirty="0" err="1"/>
              <a:t>соціальних</a:t>
            </a:r>
            <a:r>
              <a:rPr lang="ru-RU" sz="1400" dirty="0"/>
              <a:t> мереж </a:t>
            </a:r>
            <a:r>
              <a:rPr lang="ru-RU" sz="1400" dirty="0" err="1"/>
              <a:t>переповнена</a:t>
            </a:r>
            <a:r>
              <a:rPr lang="ru-RU" sz="1400" dirty="0"/>
              <a:t>, </a:t>
            </a:r>
            <a:r>
              <a:rPr lang="ru-RU" sz="1400" dirty="0" err="1"/>
              <a:t>використовуйте</a:t>
            </a:r>
            <a:r>
              <a:rPr lang="ru-RU" sz="1400" dirty="0"/>
              <a:t> </a:t>
            </a:r>
            <a:r>
              <a:rPr lang="ru-RU" sz="1400" dirty="0" err="1"/>
              <a:t>вбудовані</a:t>
            </a:r>
            <a:r>
              <a:rPr lang="ru-RU" sz="1400" dirty="0"/>
              <a:t> в </a:t>
            </a:r>
            <a:r>
              <a:rPr lang="ru-RU" sz="1400" b="1" i="1" dirty="0" err="1"/>
              <a:t>Sprout</a:t>
            </a:r>
            <a:r>
              <a:rPr lang="ru-RU" sz="1400" b="1" i="1" dirty="0"/>
              <a:t> </a:t>
            </a:r>
            <a:r>
              <a:rPr lang="ru-RU" sz="1400" b="1" i="1" dirty="0" err="1"/>
              <a:t>Social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 </a:t>
            </a:r>
            <a:r>
              <a:rPr lang="ru-RU" sz="1400" dirty="0" err="1"/>
              <a:t>фільтрації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оптимізувати</a:t>
            </a:r>
            <a:r>
              <a:rPr lang="ru-RU" sz="1400" dirty="0"/>
              <a:t> </a:t>
            </a:r>
            <a:r>
              <a:rPr lang="ru-RU" sz="1400" dirty="0" err="1"/>
              <a:t>відображення</a:t>
            </a:r>
            <a:r>
              <a:rPr lang="ru-RU" sz="1400" dirty="0"/>
              <a:t> </a:t>
            </a:r>
            <a:r>
              <a:rPr lang="ru-RU" sz="1400" dirty="0" err="1"/>
              <a:t>повідомлень</a:t>
            </a:r>
            <a:r>
              <a:rPr lang="ru-RU" sz="1400" dirty="0"/>
              <a:t> та в першу </a:t>
            </a:r>
            <a:r>
              <a:rPr lang="ru-RU" sz="1400" dirty="0" err="1"/>
              <a:t>чергу</a:t>
            </a:r>
            <a:r>
              <a:rPr lang="ru-RU" sz="1400" dirty="0"/>
              <a:t> </a:t>
            </a:r>
            <a:r>
              <a:rPr lang="ru-RU" sz="1400" dirty="0" err="1"/>
              <a:t>відповідати</a:t>
            </a:r>
            <a:r>
              <a:rPr lang="ru-RU" sz="1400" dirty="0"/>
              <a:t> на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термінові</a:t>
            </a:r>
            <a:r>
              <a:rPr lang="ru-RU" sz="1400" dirty="0"/>
              <a:t> з них.</a:t>
            </a:r>
          </a:p>
          <a:p>
            <a:r>
              <a:rPr lang="ru-RU" sz="1400" dirty="0" err="1"/>
              <a:t>Якщо</a:t>
            </a:r>
            <a:r>
              <a:rPr lang="ru-RU" sz="1400" dirty="0"/>
              <a:t> вам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створити</a:t>
            </a:r>
            <a:r>
              <a:rPr lang="ru-RU" sz="1400" dirty="0"/>
              <a:t> </a:t>
            </a:r>
            <a:r>
              <a:rPr lang="ru-RU" sz="1400" dirty="0" err="1"/>
              <a:t>звіт</a:t>
            </a:r>
            <a:r>
              <a:rPr lang="ru-RU" sz="1400" dirty="0"/>
              <a:t> про </a:t>
            </a:r>
            <a:r>
              <a:rPr lang="ru-RU" sz="1400" dirty="0" err="1"/>
              <a:t>активність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мережах,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зможете</a:t>
            </a:r>
            <a:r>
              <a:rPr lang="ru-RU" sz="1400" dirty="0"/>
              <a:t>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користувацьких</a:t>
            </a:r>
            <a:r>
              <a:rPr lang="ru-RU" sz="1400" dirty="0"/>
              <a:t> </a:t>
            </a:r>
            <a:r>
              <a:rPr lang="ru-RU" sz="1400" dirty="0" err="1"/>
              <a:t>шаблонів</a:t>
            </a:r>
            <a:r>
              <a:rPr lang="ru-RU" sz="1400" dirty="0"/>
              <a:t> </a:t>
            </a:r>
            <a:r>
              <a:rPr lang="ru-RU" sz="1400" dirty="0" err="1"/>
              <a:t>звітів</a:t>
            </a:r>
            <a:r>
              <a:rPr lang="ru-RU" sz="1400" dirty="0"/>
              <a:t> </a:t>
            </a:r>
            <a:r>
              <a:rPr lang="ru-RU" sz="1400" b="1" i="1" dirty="0" err="1"/>
              <a:t>Sprout</a:t>
            </a:r>
            <a:r>
              <a:rPr lang="ru-RU" sz="1400" b="1" i="1" dirty="0"/>
              <a:t> </a:t>
            </a:r>
            <a:r>
              <a:rPr lang="ru-RU" sz="1400" b="1" i="1" dirty="0" err="1"/>
              <a:t>Social</a:t>
            </a:r>
            <a:r>
              <a:rPr lang="ru-RU" sz="1400" dirty="0"/>
              <a:t>. </a:t>
            </a:r>
            <a:r>
              <a:rPr lang="ru-RU" sz="1400" dirty="0" err="1"/>
              <a:t>Крім</a:t>
            </a:r>
            <a:r>
              <a:rPr lang="ru-RU" sz="1400" dirty="0"/>
              <a:t> того, </a:t>
            </a:r>
            <a:r>
              <a:rPr lang="ru-RU" sz="1400" dirty="0" err="1"/>
              <a:t>ви</a:t>
            </a:r>
            <a:r>
              <a:rPr lang="ru-RU" sz="1400" dirty="0"/>
              <a:t> можете </a:t>
            </a:r>
            <a:r>
              <a:rPr lang="ru-RU" sz="1400" dirty="0" err="1"/>
              <a:t>створити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власні</a:t>
            </a:r>
            <a:r>
              <a:rPr lang="ru-RU" sz="1400" dirty="0"/>
              <a:t> </a:t>
            </a:r>
            <a:r>
              <a:rPr lang="ru-RU" sz="1400" dirty="0" err="1"/>
              <a:t>шаблони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складати</a:t>
            </a:r>
            <a:r>
              <a:rPr lang="ru-RU" sz="1400" dirty="0"/>
              <a:t> </a:t>
            </a:r>
            <a:r>
              <a:rPr lang="ru-RU" sz="1400" dirty="0" err="1"/>
              <a:t>звіти</a:t>
            </a:r>
            <a:r>
              <a:rPr lang="ru-RU" sz="1400" dirty="0"/>
              <a:t> за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важливими</a:t>
            </a:r>
            <a:r>
              <a:rPr lang="ru-RU" sz="1400" dirty="0"/>
              <a:t> для вас параметрами</a:t>
            </a:r>
            <a:r>
              <a:rPr lang="ru-RU" sz="1400" dirty="0" smtClean="0"/>
              <a:t>.</a:t>
            </a:r>
          </a:p>
          <a:p>
            <a:r>
              <a:rPr lang="uk-UA" sz="1400" dirty="0"/>
              <a:t>Інші ключові особливості </a:t>
            </a:r>
            <a:r>
              <a:rPr lang="ru-RU" sz="1400" b="1" i="1" dirty="0" err="1"/>
              <a:t>Sprout</a:t>
            </a:r>
            <a:r>
              <a:rPr lang="ru-RU" sz="1400" b="1" i="1" dirty="0"/>
              <a:t> </a:t>
            </a:r>
            <a:r>
              <a:rPr lang="ru-RU" sz="1400" b="1" i="1" dirty="0" err="1"/>
              <a:t>Social</a:t>
            </a:r>
            <a:r>
              <a:rPr lang="uk-UA" sz="1400" dirty="0"/>
              <a:t>:</a:t>
            </a:r>
            <a:endParaRPr lang="ru-RU" sz="1400" dirty="0"/>
          </a:p>
          <a:p>
            <a:pPr lvl="0"/>
            <a:r>
              <a:rPr lang="ru-RU" sz="1400" dirty="0" err="1"/>
              <a:t>Бібліотека</a:t>
            </a:r>
            <a:r>
              <a:rPr lang="ru-RU" sz="1400" dirty="0"/>
              <a:t> контенту для команд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промо-</a:t>
            </a:r>
            <a:r>
              <a:rPr lang="ru-RU" sz="1400" dirty="0" err="1"/>
              <a:t>акцій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 у межах </a:t>
            </a:r>
            <a:r>
              <a:rPr lang="ru-RU" sz="1400" dirty="0" err="1"/>
              <a:t>платформи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Впорядкування</a:t>
            </a:r>
            <a:r>
              <a:rPr lang="ru-RU" sz="1400" dirty="0"/>
              <a:t> </a:t>
            </a:r>
            <a:r>
              <a:rPr lang="ru-RU" sz="1400" dirty="0" err="1"/>
              <a:t>повідомлень</a:t>
            </a:r>
            <a:r>
              <a:rPr lang="ru-RU" sz="1400" dirty="0"/>
              <a:t> та </a:t>
            </a:r>
            <a:r>
              <a:rPr lang="ru-RU" sz="1400" dirty="0" err="1"/>
              <a:t>кампаній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функції</a:t>
            </a:r>
            <a:r>
              <a:rPr lang="ru-RU" sz="1400" dirty="0"/>
              <a:t> </a:t>
            </a:r>
            <a:r>
              <a:rPr lang="ru-RU" sz="1400" dirty="0" err="1"/>
              <a:t>тегування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Відстеження</a:t>
            </a:r>
            <a:r>
              <a:rPr lang="ru-RU" sz="1400" dirty="0"/>
              <a:t> </a:t>
            </a:r>
            <a:r>
              <a:rPr lang="ru-RU" sz="1400" dirty="0" err="1"/>
              <a:t>хештегів</a:t>
            </a:r>
            <a:r>
              <a:rPr lang="ru-RU" sz="1400" dirty="0"/>
              <a:t> та </a:t>
            </a:r>
            <a:r>
              <a:rPr lang="ru-RU" sz="1400" dirty="0" err="1"/>
              <a:t>ключових</a:t>
            </a:r>
            <a:r>
              <a:rPr lang="ru-RU" sz="1400" dirty="0"/>
              <a:t> </a:t>
            </a:r>
            <a:r>
              <a:rPr lang="ru-RU" sz="1400" dirty="0" err="1"/>
              <a:t>слів</a:t>
            </a:r>
            <a:r>
              <a:rPr lang="uk-UA" sz="1400" dirty="0"/>
              <a:t>;</a:t>
            </a:r>
            <a:endParaRPr lang="ru-RU" sz="1400" dirty="0"/>
          </a:p>
          <a:p>
            <a:r>
              <a:rPr lang="ru-RU" sz="1400" dirty="0" err="1"/>
              <a:t>Виявлення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ефективного</a:t>
            </a:r>
            <a:r>
              <a:rPr lang="ru-RU" sz="1400" dirty="0"/>
              <a:t> контенту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для </a:t>
            </a:r>
            <a:r>
              <a:rPr lang="ru-RU" sz="1400" dirty="0" err="1"/>
              <a:t>відтворення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успіху</a:t>
            </a:r>
            <a:r>
              <a:rPr lang="uk-UA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905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Buffer</a:t>
            </a:r>
            <a:r>
              <a:rPr lang="ru-RU" sz="1400" dirty="0"/>
              <a:t> </a:t>
            </a:r>
            <a:r>
              <a:rPr lang="ru-RU" sz="1400" dirty="0" err="1"/>
              <a:t>пропонує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для </a:t>
            </a:r>
            <a:r>
              <a:rPr lang="ru-RU" sz="1400" dirty="0" err="1"/>
              <a:t>публікацій</a:t>
            </a:r>
            <a:r>
              <a:rPr lang="ru-RU" sz="1400" dirty="0"/>
              <a:t> у </a:t>
            </a:r>
            <a:r>
              <a:rPr lang="ru-RU" sz="1400" dirty="0" err="1"/>
              <a:t>Twitter</a:t>
            </a:r>
            <a:r>
              <a:rPr lang="ru-RU" sz="1400" dirty="0"/>
              <a:t>, </a:t>
            </a:r>
            <a:r>
              <a:rPr lang="ru-RU" sz="1400" dirty="0" err="1"/>
              <a:t>Facebook</a:t>
            </a:r>
            <a:r>
              <a:rPr lang="ru-RU" sz="1400" dirty="0"/>
              <a:t>, </a:t>
            </a:r>
            <a:r>
              <a:rPr lang="ru-RU" sz="1400" dirty="0" err="1"/>
              <a:t>LinkedIn</a:t>
            </a:r>
            <a:r>
              <a:rPr lang="ru-RU" sz="1400" dirty="0"/>
              <a:t> та </a:t>
            </a:r>
            <a:r>
              <a:rPr lang="ru-RU" sz="1400" dirty="0" err="1"/>
              <a:t>Instagram</a:t>
            </a:r>
            <a:r>
              <a:rPr lang="ru-RU" sz="1400" dirty="0"/>
              <a:t>. Вам </a:t>
            </a:r>
            <a:r>
              <a:rPr lang="ru-RU" sz="1400" dirty="0" err="1"/>
              <a:t>доведеться</a:t>
            </a:r>
            <a:r>
              <a:rPr lang="ru-RU" sz="1400" dirty="0"/>
              <a:t> перейти на </a:t>
            </a:r>
            <a:r>
              <a:rPr lang="ru-RU" sz="1400" dirty="0" err="1"/>
              <a:t>платну</a:t>
            </a:r>
            <a:r>
              <a:rPr lang="ru-RU" sz="1400" dirty="0"/>
              <a:t> </a:t>
            </a:r>
            <a:r>
              <a:rPr lang="ru-RU" sz="1400" dirty="0" err="1"/>
              <a:t>версію</a:t>
            </a:r>
            <a:r>
              <a:rPr lang="ru-RU" sz="1400" dirty="0"/>
              <a:t> </a:t>
            </a:r>
            <a:r>
              <a:rPr lang="ru-RU" sz="1400" dirty="0" err="1"/>
              <a:t>інструмента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хочете</a:t>
            </a:r>
            <a:r>
              <a:rPr lang="ru-RU" sz="1400" dirty="0"/>
              <a:t> </a:t>
            </a:r>
            <a:r>
              <a:rPr lang="ru-RU" sz="1400" dirty="0" err="1"/>
              <a:t>робити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 в </a:t>
            </a:r>
            <a:r>
              <a:rPr lang="ru-RU" sz="1400" dirty="0" err="1"/>
              <a:t>Pinterest</a:t>
            </a:r>
            <a:r>
              <a:rPr lang="ru-RU" sz="1400" dirty="0"/>
              <a:t>. Ви можете </a:t>
            </a:r>
            <a:r>
              <a:rPr lang="ru-RU" sz="1400" dirty="0" err="1"/>
              <a:t>розміщувати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 з </a:t>
            </a:r>
            <a:r>
              <a:rPr lang="ru-RU" sz="1400" dirty="0" err="1"/>
              <a:t>декількох</a:t>
            </a:r>
            <a:r>
              <a:rPr lang="ru-RU" sz="1400" dirty="0"/>
              <a:t> </a:t>
            </a:r>
            <a:r>
              <a:rPr lang="ru-RU" sz="1400" dirty="0" err="1"/>
              <a:t>облікових</a:t>
            </a:r>
            <a:r>
              <a:rPr lang="ru-RU" sz="1400" dirty="0"/>
              <a:t> </a:t>
            </a:r>
            <a:r>
              <a:rPr lang="ru-RU" sz="1400" dirty="0" err="1"/>
              <a:t>записів</a:t>
            </a:r>
            <a:r>
              <a:rPr lang="ru-RU" sz="1400" dirty="0"/>
              <a:t> на </a:t>
            </a:r>
            <a:r>
              <a:rPr lang="ru-RU" sz="1400" dirty="0" err="1"/>
              <a:t>кожній</a:t>
            </a:r>
            <a:r>
              <a:rPr lang="ru-RU" sz="1400" dirty="0"/>
              <a:t> </a:t>
            </a:r>
            <a:r>
              <a:rPr lang="ru-RU" sz="1400" dirty="0" err="1"/>
              <a:t>платформі</a:t>
            </a:r>
            <a:r>
              <a:rPr lang="ru-RU" sz="1400" dirty="0" smtClean="0"/>
              <a:t>.</a:t>
            </a:r>
          </a:p>
          <a:p>
            <a:r>
              <a:rPr lang="uk-UA" sz="1400" dirty="0"/>
              <a:t>Для того,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ефективно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b="1" i="1" dirty="0" err="1"/>
              <a:t>Buffer</a:t>
            </a:r>
            <a:r>
              <a:rPr lang="ru-RU" sz="1400" dirty="0"/>
              <a:t>, </a:t>
            </a:r>
            <a:r>
              <a:rPr lang="ru-RU" sz="1400" dirty="0" err="1"/>
              <a:t>заздалегідь</a:t>
            </a:r>
            <a:r>
              <a:rPr lang="ru-RU" sz="1400" dirty="0"/>
              <a:t> </a:t>
            </a:r>
            <a:r>
              <a:rPr lang="ru-RU" sz="1400" dirty="0" err="1"/>
              <a:t>налаштуйте</a:t>
            </a:r>
            <a:r>
              <a:rPr lang="ru-RU" sz="1400" dirty="0"/>
              <a:t> </a:t>
            </a:r>
            <a:r>
              <a:rPr lang="ru-RU" sz="1400" dirty="0" err="1"/>
              <a:t>оптимальний</a:t>
            </a:r>
            <a:r>
              <a:rPr lang="ru-RU" sz="1400" dirty="0"/>
              <a:t> </a:t>
            </a:r>
            <a:r>
              <a:rPr lang="ru-RU" sz="1400" dirty="0" err="1"/>
              <a:t>графік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</a:t>
            </a:r>
            <a:r>
              <a:rPr lang="ru-RU" sz="1400" dirty="0" err="1"/>
              <a:t>публікацій</a:t>
            </a:r>
            <a:r>
              <a:rPr lang="ru-RU" sz="1400" dirty="0"/>
              <a:t> для </a:t>
            </a:r>
            <a:r>
              <a:rPr lang="ru-RU" sz="1400" dirty="0" err="1"/>
              <a:t>кожної</a:t>
            </a:r>
            <a:r>
              <a:rPr lang="ru-RU" sz="1400" dirty="0"/>
              <a:t> </a:t>
            </a:r>
            <a:r>
              <a:rPr lang="ru-RU" sz="1400" dirty="0" err="1"/>
              <a:t>платформи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полегшує</a:t>
            </a:r>
            <a:r>
              <a:rPr lang="ru-RU" sz="1400" dirty="0"/>
              <a:t> </a:t>
            </a:r>
            <a:r>
              <a:rPr lang="ru-RU" sz="1400" dirty="0" err="1"/>
              <a:t>додавання</a:t>
            </a:r>
            <a:r>
              <a:rPr lang="ru-RU" sz="1400" dirty="0"/>
              <a:t> контенту у </a:t>
            </a:r>
            <a:r>
              <a:rPr lang="ru-RU" sz="1400" dirty="0" err="1"/>
              <a:t>чергу</a:t>
            </a:r>
            <a:r>
              <a:rPr lang="ru-RU" sz="1400" dirty="0"/>
              <a:t> </a:t>
            </a:r>
            <a:r>
              <a:rPr lang="ru-RU" sz="1400" dirty="0" err="1"/>
              <a:t>публікацій</a:t>
            </a:r>
            <a:r>
              <a:rPr lang="ru-RU" sz="1400" dirty="0"/>
              <a:t> при </a:t>
            </a:r>
            <a:r>
              <a:rPr lang="ru-RU" sz="1400" dirty="0" err="1"/>
              <a:t>використанні</a:t>
            </a:r>
            <a:r>
              <a:rPr lang="ru-RU" sz="1400" dirty="0"/>
              <a:t> веб-</a:t>
            </a:r>
            <a:r>
              <a:rPr lang="ru-RU" sz="1400" dirty="0" err="1"/>
              <a:t>інтерфейсу</a:t>
            </a:r>
            <a:r>
              <a:rPr lang="ru-RU" sz="1400" dirty="0"/>
              <a:t>, </a:t>
            </a:r>
            <a:r>
              <a:rPr lang="ru-RU" sz="1400" dirty="0" err="1"/>
              <a:t>додатка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букмарклета</a:t>
            </a:r>
            <a:r>
              <a:rPr lang="ru-RU" sz="1400" dirty="0"/>
              <a:t>.</a:t>
            </a:r>
          </a:p>
          <a:p>
            <a:endParaRPr lang="ru-RU" sz="1400" b="1" i="1" dirty="0" smtClean="0"/>
          </a:p>
          <a:p>
            <a:r>
              <a:rPr lang="ru-RU" sz="1400" b="1" i="1" dirty="0" err="1" smtClean="0"/>
              <a:t>Buffer</a:t>
            </a:r>
            <a:r>
              <a:rPr lang="ru-RU" sz="1400" dirty="0" smtClean="0"/>
              <a:t> </a:t>
            </a:r>
            <a:r>
              <a:rPr lang="ru-RU" sz="1400" dirty="0" err="1"/>
              <a:t>відрізняється</a:t>
            </a:r>
            <a:r>
              <a:rPr lang="ru-RU" sz="1400" dirty="0"/>
              <a:t> </a:t>
            </a:r>
            <a:r>
              <a:rPr lang="ru-RU" sz="1400" dirty="0" err="1"/>
              <a:t>привабливим</a:t>
            </a:r>
            <a:r>
              <a:rPr lang="ru-RU" sz="1400" b="1" dirty="0"/>
              <a:t>,</a:t>
            </a:r>
            <a:r>
              <a:rPr lang="ru-RU" sz="1400" dirty="0"/>
              <a:t> </a:t>
            </a:r>
            <a:r>
              <a:rPr lang="ru-RU" sz="1400" dirty="0" err="1"/>
              <a:t>сучасним</a:t>
            </a:r>
            <a:r>
              <a:rPr lang="ru-RU" sz="1400" dirty="0"/>
              <a:t> та </a:t>
            </a:r>
            <a:r>
              <a:rPr lang="ru-RU" sz="1400" dirty="0" err="1"/>
              <a:t>мінімалістичним</a:t>
            </a:r>
            <a:r>
              <a:rPr lang="ru-RU" sz="1400" dirty="0"/>
              <a:t> </a:t>
            </a:r>
            <a:r>
              <a:rPr lang="ru-RU" sz="1400" dirty="0" err="1"/>
              <a:t>інтерфейсом</a:t>
            </a:r>
            <a:r>
              <a:rPr lang="ru-RU" sz="1400" dirty="0"/>
              <a:t>, через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завантажувати</a:t>
            </a:r>
            <a:r>
              <a:rPr lang="ru-RU" sz="1400" dirty="0"/>
              <a:t> текст, </a:t>
            </a:r>
            <a:r>
              <a:rPr lang="ru-RU" sz="1400" dirty="0" err="1"/>
              <a:t>зображення</a:t>
            </a:r>
            <a:r>
              <a:rPr lang="ru-RU" sz="1400" dirty="0"/>
              <a:t> та </a:t>
            </a:r>
            <a:r>
              <a:rPr lang="ru-RU" sz="1400" dirty="0" err="1"/>
              <a:t>відеозаписи</a:t>
            </a:r>
            <a:r>
              <a:rPr lang="ru-RU" sz="1400" dirty="0"/>
              <a:t> </a:t>
            </a:r>
            <a:r>
              <a:rPr lang="ru-RU" sz="1400" dirty="0" err="1"/>
              <a:t>всього</a:t>
            </a:r>
            <a:r>
              <a:rPr lang="ru-RU" sz="1400" dirty="0"/>
              <a:t> за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кліків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не </a:t>
            </a:r>
            <a:r>
              <a:rPr lang="ru-RU" sz="1400" dirty="0" err="1"/>
              <a:t>зможете</a:t>
            </a:r>
            <a:r>
              <a:rPr lang="ru-RU" sz="1400" dirty="0"/>
              <a:t> </a:t>
            </a:r>
            <a:r>
              <a:rPr lang="ru-RU" sz="1400" dirty="0" err="1"/>
              <a:t>завантажувати</a:t>
            </a:r>
            <a:r>
              <a:rPr lang="ru-RU" sz="1400" dirty="0"/>
              <a:t> </a:t>
            </a:r>
            <a:r>
              <a:rPr lang="ru-RU" sz="1400" dirty="0" err="1"/>
              <a:t>відразу</a:t>
            </a:r>
            <a:r>
              <a:rPr lang="ru-RU" sz="1400" dirty="0"/>
              <a:t> </a:t>
            </a:r>
            <a:r>
              <a:rPr lang="ru-RU" sz="1400" dirty="0" err="1"/>
              <a:t>декілька</a:t>
            </a:r>
            <a:r>
              <a:rPr lang="ru-RU" sz="1400" dirty="0"/>
              <a:t> </a:t>
            </a:r>
            <a:r>
              <a:rPr lang="ru-RU" sz="1400" dirty="0" err="1"/>
              <a:t>зображень</a:t>
            </a:r>
            <a:r>
              <a:rPr lang="ru-RU" sz="1400" dirty="0"/>
              <a:t> в </a:t>
            </a:r>
            <a:r>
              <a:rPr lang="ru-RU" sz="1400" dirty="0" err="1"/>
              <a:t>Instagram</a:t>
            </a:r>
            <a:r>
              <a:rPr lang="ru-RU" sz="1400" dirty="0"/>
              <a:t> </a:t>
            </a:r>
            <a:r>
              <a:rPr lang="ru-RU" sz="1400" dirty="0" err="1"/>
              <a:t>безпосередньо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інструменту</a:t>
            </a:r>
            <a:r>
              <a:rPr lang="ru-RU" sz="1400" dirty="0"/>
              <a:t>.</a:t>
            </a:r>
          </a:p>
          <a:p>
            <a:endParaRPr lang="uk-UA" sz="1400" dirty="0" smtClean="0"/>
          </a:p>
          <a:p>
            <a:r>
              <a:rPr lang="uk-UA" sz="1400" dirty="0" smtClean="0"/>
              <a:t>Цікавий </a:t>
            </a:r>
            <a:r>
              <a:rPr lang="uk-UA" sz="1400" dirty="0"/>
              <a:t>той факт, що </a:t>
            </a:r>
            <a:r>
              <a:rPr lang="ru-RU" sz="1400" dirty="0" err="1"/>
              <a:t>використ</a:t>
            </a:r>
            <a:r>
              <a:rPr lang="uk-UA" sz="1400" dirty="0" err="1"/>
              <a:t>ання</a:t>
            </a:r>
            <a:r>
              <a:rPr lang="ru-RU" sz="1400" dirty="0"/>
              <a:t> </a:t>
            </a:r>
            <a:r>
              <a:rPr lang="ru-RU" sz="1400" dirty="0" err="1"/>
              <a:t>букмарклет</a:t>
            </a:r>
            <a:r>
              <a:rPr lang="uk-UA" sz="1400" dirty="0"/>
              <a:t>у </a:t>
            </a:r>
            <a:r>
              <a:rPr lang="ru-RU" sz="1400" b="1" i="1" dirty="0" err="1"/>
              <a:t>Buffer</a:t>
            </a:r>
            <a:r>
              <a:rPr lang="ru-RU" sz="1400" dirty="0"/>
              <a:t> та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інтеграції</a:t>
            </a:r>
            <a:r>
              <a:rPr lang="ru-RU" sz="1400" dirty="0"/>
              <a:t> з </a:t>
            </a:r>
            <a:r>
              <a:rPr lang="ru-RU" sz="1400" dirty="0" err="1"/>
              <a:t>інструментами</a:t>
            </a:r>
            <a:r>
              <a:rPr lang="ru-RU" sz="1400" dirty="0"/>
              <a:t> на </a:t>
            </a:r>
            <a:r>
              <a:rPr lang="ru-RU" sz="1400" dirty="0" err="1"/>
              <a:t>зразок</a:t>
            </a:r>
            <a:r>
              <a:rPr lang="ru-RU" sz="1400" dirty="0"/>
              <a:t> </a:t>
            </a:r>
            <a:r>
              <a:rPr lang="ru-RU" sz="1400" dirty="0" err="1"/>
              <a:t>Pocket</a:t>
            </a:r>
            <a:r>
              <a:rPr lang="ru-RU" sz="1400" dirty="0"/>
              <a:t> </a:t>
            </a:r>
            <a:r>
              <a:rPr lang="uk-UA" sz="1400" dirty="0"/>
              <a:t>є можливим </a:t>
            </a:r>
            <a:r>
              <a:rPr lang="ru-RU" sz="1400" dirty="0"/>
              <a:t>для </a:t>
            </a:r>
            <a:r>
              <a:rPr lang="ru-RU" sz="1400" dirty="0" err="1"/>
              <a:t>планування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контенту з будь-</a:t>
            </a:r>
            <a:r>
              <a:rPr lang="ru-RU" sz="1400" dirty="0" err="1"/>
              <a:t>якої</a:t>
            </a:r>
            <a:r>
              <a:rPr lang="ru-RU" sz="1400" dirty="0"/>
              <a:t> точки </a:t>
            </a:r>
            <a:r>
              <a:rPr lang="ru-RU" sz="1400" dirty="0" err="1"/>
              <a:t>мережі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Класична</a:t>
            </a:r>
            <a:r>
              <a:rPr lang="ru-RU" sz="1400" dirty="0"/>
              <a:t> </a:t>
            </a:r>
            <a:r>
              <a:rPr lang="ru-RU" sz="1400" dirty="0" err="1"/>
              <a:t>версія</a:t>
            </a:r>
            <a:r>
              <a:rPr lang="ru-RU" sz="1400" dirty="0"/>
              <a:t> </a:t>
            </a:r>
            <a:r>
              <a:rPr lang="ru-RU" sz="1400" b="1" i="1" dirty="0" err="1"/>
              <a:t>Buffer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тепер</a:t>
            </a:r>
            <a:r>
              <a:rPr lang="ru-RU" sz="1400" dirty="0"/>
              <a:t> </a:t>
            </a:r>
            <a:r>
              <a:rPr lang="ru-RU" sz="1400" dirty="0" err="1"/>
              <a:t>називається</a:t>
            </a:r>
            <a:r>
              <a:rPr lang="ru-RU" sz="1400" dirty="0"/>
              <a:t> </a:t>
            </a:r>
            <a:r>
              <a:rPr lang="ru-RU" sz="1400" dirty="0" err="1"/>
              <a:t>Buffer</a:t>
            </a:r>
            <a:r>
              <a:rPr lang="ru-RU" sz="1400" dirty="0"/>
              <a:t> </a:t>
            </a:r>
            <a:r>
              <a:rPr lang="ru-RU" sz="1400" dirty="0" err="1"/>
              <a:t>Publish</a:t>
            </a:r>
            <a:r>
              <a:rPr lang="ru-RU" sz="1400" dirty="0"/>
              <a:t>, не </a:t>
            </a:r>
            <a:r>
              <a:rPr lang="ru-RU" sz="1400" dirty="0" err="1"/>
              <a:t>включає</a:t>
            </a:r>
            <a:r>
              <a:rPr lang="ru-RU" sz="1400" dirty="0"/>
              <a:t> в себе </a:t>
            </a:r>
            <a:r>
              <a:rPr lang="ru-RU" sz="1400" dirty="0" err="1"/>
              <a:t>функції</a:t>
            </a:r>
            <a:r>
              <a:rPr lang="ru-RU" sz="1400" dirty="0"/>
              <a:t> </a:t>
            </a:r>
            <a:r>
              <a:rPr lang="ru-RU" sz="1400" dirty="0" err="1"/>
              <a:t>відстеженя</a:t>
            </a:r>
            <a:r>
              <a:rPr lang="ru-RU" sz="1400" dirty="0"/>
              <a:t> </a:t>
            </a:r>
            <a:r>
              <a:rPr lang="ru-RU" sz="1400" dirty="0" err="1"/>
              <a:t>активності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мережах. </a:t>
            </a:r>
            <a:r>
              <a:rPr lang="uk-UA" sz="1400" dirty="0"/>
              <a:t>Тому, щ</a:t>
            </a:r>
            <a:r>
              <a:rPr lang="ru-RU" sz="1400" dirty="0"/>
              <a:t>об </a:t>
            </a:r>
            <a:r>
              <a:rPr lang="ru-RU" sz="1400" dirty="0" err="1"/>
              <a:t>скористатися</a:t>
            </a:r>
            <a:r>
              <a:rPr lang="ru-RU" sz="1400" dirty="0"/>
              <a:t> </a:t>
            </a:r>
            <a:r>
              <a:rPr lang="ru-RU" sz="1400" dirty="0" err="1"/>
              <a:t>цією</a:t>
            </a:r>
            <a:r>
              <a:rPr lang="ru-RU" sz="1400" dirty="0"/>
              <a:t> </a:t>
            </a:r>
            <a:r>
              <a:rPr lang="ru-RU" sz="1400" dirty="0" err="1"/>
              <a:t>функцією</a:t>
            </a:r>
            <a:r>
              <a:rPr lang="ru-RU" sz="1400" dirty="0"/>
              <a:t>, вам </a:t>
            </a:r>
            <a:r>
              <a:rPr lang="ru-RU" sz="1400" dirty="0" err="1"/>
              <a:t>доведеться</a:t>
            </a:r>
            <a:r>
              <a:rPr lang="ru-RU" sz="1400" dirty="0"/>
              <a:t> </a:t>
            </a:r>
            <a:r>
              <a:rPr lang="ru-RU" sz="1400" dirty="0" err="1"/>
              <a:t>придбати</a:t>
            </a:r>
            <a:r>
              <a:rPr lang="ru-RU" sz="1400" dirty="0"/>
              <a:t> </a:t>
            </a:r>
            <a:r>
              <a:rPr lang="ru-RU" sz="1400" dirty="0" err="1"/>
              <a:t>версію</a:t>
            </a:r>
            <a:r>
              <a:rPr lang="ru-RU" sz="1400" dirty="0"/>
              <a:t> </a:t>
            </a:r>
            <a:r>
              <a:rPr lang="ru-RU" sz="1400" dirty="0" err="1"/>
              <a:t>Buffer</a:t>
            </a:r>
            <a:r>
              <a:rPr lang="ru-RU" sz="1400" dirty="0"/>
              <a:t> </a:t>
            </a:r>
            <a:r>
              <a:rPr lang="ru-RU" sz="1400" dirty="0" err="1"/>
              <a:t>Reply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386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uk-UA" sz="1400" dirty="0"/>
              <a:t>В підсумку важливо додати те, що </a:t>
            </a:r>
            <a:r>
              <a:rPr lang="ru-RU" sz="1400" b="1" i="1" dirty="0" err="1">
                <a:hlinkClick r:id="rId2"/>
              </a:rPr>
              <a:t>Hootsuite</a:t>
            </a:r>
            <a:r>
              <a:rPr lang="uk-UA" sz="1400" dirty="0"/>
              <a:t> підійде для будь-якого типу компанії, оскільки має комплексну панель інструментів для роботи з соціальними мережами. </a:t>
            </a:r>
            <a:endParaRPr lang="uk-UA" sz="1400" dirty="0" smtClean="0"/>
          </a:p>
          <a:p>
            <a:r>
              <a:rPr lang="uk-UA" sz="1400" dirty="0" smtClean="0"/>
              <a:t>Інструмент </a:t>
            </a:r>
            <a:r>
              <a:rPr lang="ru-RU" sz="1400" b="1" i="1" dirty="0" err="1"/>
              <a:t>eClincher</a:t>
            </a:r>
            <a:r>
              <a:rPr lang="ru-RU" sz="1400" b="1" i="1" dirty="0"/>
              <a:t> </a:t>
            </a:r>
            <a:r>
              <a:rPr lang="uk-UA" sz="1400" dirty="0"/>
              <a:t>стане в нагоді для представників малого та середнього бізнесу. В ньому п</a:t>
            </a:r>
            <a:r>
              <a:rPr lang="ru-RU" sz="1400" dirty="0" err="1"/>
              <a:t>апка</a:t>
            </a:r>
            <a:r>
              <a:rPr lang="ru-RU" sz="1400" dirty="0"/>
              <a:t> для </a:t>
            </a:r>
            <a:r>
              <a:rPr lang="ru-RU" sz="1400" dirty="0" err="1"/>
              <a:t>вхідних</a:t>
            </a:r>
            <a:r>
              <a:rPr lang="ru-RU" sz="1400" dirty="0"/>
              <a:t> </a:t>
            </a:r>
            <a:r>
              <a:rPr lang="ru-RU" sz="1400" dirty="0" err="1"/>
              <a:t>повідомлень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 </a:t>
            </a:r>
            <a:r>
              <a:rPr lang="ru-RU" sz="1400" dirty="0" err="1"/>
              <a:t>заощаджує</a:t>
            </a:r>
            <a:r>
              <a:rPr lang="ru-RU" sz="1400" dirty="0"/>
              <a:t> час та </a:t>
            </a:r>
            <a:r>
              <a:rPr lang="ru-RU" sz="1400" dirty="0" err="1"/>
              <a:t>спрощує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репутацією</a:t>
            </a:r>
            <a:r>
              <a:rPr lang="uk-UA" sz="1400" dirty="0"/>
              <a:t>. </a:t>
            </a:r>
            <a:endParaRPr lang="uk-UA" sz="1400" dirty="0" smtClean="0"/>
          </a:p>
          <a:p>
            <a:r>
              <a:rPr lang="ru-RU" sz="1400" b="1" i="1" dirty="0" err="1" smtClean="0"/>
              <a:t>Sendible</a:t>
            </a:r>
            <a:r>
              <a:rPr lang="ru-RU" sz="1400" b="1" i="1" dirty="0" smtClean="0"/>
              <a:t> </a:t>
            </a:r>
            <a:r>
              <a:rPr lang="uk-UA" sz="1400" dirty="0"/>
              <a:t>буде гарним варіантом для </a:t>
            </a:r>
            <a:r>
              <a:rPr lang="uk-UA" sz="1400" dirty="0" err="1"/>
              <a:t>блогерів</a:t>
            </a:r>
            <a:r>
              <a:rPr lang="uk-UA" sz="1400" dirty="0"/>
              <a:t>, оскільки сумісний з більшою кількістю </a:t>
            </a:r>
            <a:r>
              <a:rPr lang="uk-UA" sz="1400" dirty="0" err="1"/>
              <a:t>блог-платформ</a:t>
            </a:r>
            <a:r>
              <a:rPr lang="uk-UA" sz="1400" dirty="0"/>
              <a:t>, аніж будь-який інший інструмент. </a:t>
            </a:r>
            <a:endParaRPr lang="uk-UA" sz="1400" dirty="0" smtClean="0"/>
          </a:p>
          <a:p>
            <a:r>
              <a:rPr lang="uk-UA" sz="1400" dirty="0" smtClean="0"/>
              <a:t>Початківці </a:t>
            </a:r>
            <a:r>
              <a:rPr lang="uk-UA" sz="1400" dirty="0"/>
              <a:t>можуть використовувати </a:t>
            </a:r>
            <a:r>
              <a:rPr lang="ru-RU" sz="1400" b="1" i="1" dirty="0" err="1"/>
              <a:t>Buffer</a:t>
            </a:r>
            <a:r>
              <a:rPr lang="ru-RU" sz="1400" b="1" i="1" dirty="0"/>
              <a:t> </a:t>
            </a:r>
            <a:r>
              <a:rPr lang="uk-UA" sz="1400" dirty="0"/>
              <a:t>тому, що він є дуже простим у використанні; користувачі безкоштовної версії можуть працювати з основними платформами. </a:t>
            </a:r>
            <a:endParaRPr lang="uk-UA" sz="1400" dirty="0" smtClean="0"/>
          </a:p>
          <a:p>
            <a:r>
              <a:rPr lang="ru-RU" sz="1400" b="1" i="1" dirty="0" err="1" smtClean="0"/>
              <a:t>SocialPilot</a:t>
            </a:r>
            <a:r>
              <a:rPr lang="ru-RU" sz="1400" b="1" i="1" dirty="0" smtClean="0"/>
              <a:t> </a:t>
            </a:r>
            <a:r>
              <a:rPr lang="uk-UA" sz="1400" dirty="0"/>
              <a:t>добре інтегрується з </a:t>
            </a:r>
            <a:r>
              <a:rPr lang="en-US" sz="1400" dirty="0"/>
              <a:t>Google My Business</a:t>
            </a:r>
            <a:r>
              <a:rPr lang="uk-UA" sz="1400" dirty="0"/>
              <a:t> і тому підійде для сайтів, що здійснюють торгівлю через мережу </a:t>
            </a:r>
            <a:r>
              <a:rPr lang="uk-UA" sz="1400" dirty="0" err="1"/>
              <a:t>інтернет</a:t>
            </a:r>
            <a:r>
              <a:rPr lang="uk-UA" sz="1400" dirty="0"/>
              <a:t>. </a:t>
            </a:r>
            <a:endParaRPr lang="uk-UA" sz="1400" dirty="0" smtClean="0"/>
          </a:p>
          <a:p>
            <a:r>
              <a:rPr lang="ru-RU" sz="1400" b="1" i="1" dirty="0" err="1" smtClean="0"/>
              <a:t>Sprout</a:t>
            </a:r>
            <a:r>
              <a:rPr lang="ru-RU" sz="1400" b="1" i="1" dirty="0" smtClean="0"/>
              <a:t> </a:t>
            </a:r>
            <a:r>
              <a:rPr lang="ru-RU" sz="1400" b="1" i="1" dirty="0" err="1"/>
              <a:t>Social</a:t>
            </a:r>
            <a:r>
              <a:rPr lang="ru-RU" sz="1400" b="1" i="1" dirty="0"/>
              <a:t> </a:t>
            </a:r>
            <a:r>
              <a:rPr lang="uk-UA" sz="1400" dirty="0"/>
              <a:t>в має відмінні можливості для роботи в команді, зокрема інтеграція з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Messenger</a:t>
            </a:r>
            <a:r>
              <a:rPr lang="uk-UA" sz="1400" dirty="0"/>
              <a:t>, що буде знахідкою в роботі з відгуками для маркетингових агентств.</a:t>
            </a:r>
            <a:endParaRPr lang="ru-RU" sz="1400" dirty="0"/>
          </a:p>
          <a:p>
            <a:r>
              <a:rPr lang="uk-UA" sz="1400" dirty="0"/>
              <a:t>Таким чином, н</a:t>
            </a:r>
            <a:r>
              <a:rPr lang="ru-RU" sz="1400" dirty="0"/>
              <a:t>а </a:t>
            </a:r>
            <a:r>
              <a:rPr lang="ru-RU" sz="1400" dirty="0" err="1"/>
              <a:t>певному</a:t>
            </a:r>
            <a:r>
              <a:rPr lang="ru-RU" sz="1400" dirty="0"/>
              <a:t> </a:t>
            </a:r>
            <a:r>
              <a:rPr lang="ru-RU" sz="1400" dirty="0" err="1"/>
              <a:t>етапі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, </a:t>
            </a:r>
            <a:r>
              <a:rPr lang="ru-RU" sz="1400" dirty="0" err="1"/>
              <a:t>кожна</a:t>
            </a:r>
            <a:r>
              <a:rPr lang="ru-RU" sz="1400" dirty="0"/>
              <a:t>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стикається</a:t>
            </a:r>
            <a:r>
              <a:rPr lang="ru-RU" sz="1400" dirty="0"/>
              <a:t> з проблемою </a:t>
            </a:r>
            <a:r>
              <a:rPr lang="uk-UA" sz="1400" dirty="0"/>
              <a:t>–</a:t>
            </a:r>
            <a:r>
              <a:rPr lang="ru-RU" sz="1400" dirty="0"/>
              <a:t> як </a:t>
            </a:r>
            <a:r>
              <a:rPr lang="ru-RU" sz="1400" dirty="0" err="1"/>
              <a:t>просувати</a:t>
            </a:r>
            <a:r>
              <a:rPr lang="ru-RU" sz="1400" dirty="0"/>
              <a:t> </a:t>
            </a:r>
            <a:r>
              <a:rPr lang="ru-RU" sz="1400" dirty="0" err="1"/>
              <a:t>свій</a:t>
            </a:r>
            <a:r>
              <a:rPr lang="ru-RU" sz="1400" dirty="0"/>
              <a:t> продукт. Для </a:t>
            </a:r>
            <a:r>
              <a:rPr lang="ru-RU" sz="1400" dirty="0" err="1"/>
              <a:t>кожної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набір</a:t>
            </a:r>
            <a:r>
              <a:rPr lang="ru-RU" sz="1400" dirty="0"/>
              <a:t> </a:t>
            </a:r>
            <a:r>
              <a:rPr lang="ru-RU" sz="1400" dirty="0" err="1"/>
              <a:t>інструментів</a:t>
            </a:r>
            <a:r>
              <a:rPr lang="ru-RU" sz="1400" dirty="0"/>
              <a:t> </a:t>
            </a:r>
            <a:r>
              <a:rPr lang="uk-UA" sz="1400" dirty="0"/>
              <a:t>для роботи з відгуками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різним</a:t>
            </a:r>
            <a:r>
              <a:rPr lang="ru-RU" sz="1400" dirty="0"/>
              <a:t>, </a:t>
            </a:r>
            <a:r>
              <a:rPr lang="ru-RU" sz="1400" dirty="0" err="1"/>
              <a:t>одні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 й </a:t>
            </a:r>
            <a:r>
              <a:rPr lang="ru-RU" sz="1400" dirty="0" err="1"/>
              <a:t>успішно</a:t>
            </a:r>
            <a:r>
              <a:rPr lang="ru-RU" sz="1400" dirty="0"/>
              <a:t> </a:t>
            </a:r>
            <a:r>
              <a:rPr lang="ru-RU" sz="1400" dirty="0" err="1"/>
              <a:t>розвиватися</a:t>
            </a:r>
            <a:r>
              <a:rPr lang="ru-RU" sz="1400" dirty="0"/>
              <a:t>, в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компаніях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малоефективними</a:t>
            </a:r>
            <a:r>
              <a:rPr lang="ru-RU" sz="1400" dirty="0"/>
              <a:t>. В </a:t>
            </a:r>
            <a:r>
              <a:rPr lang="ru-RU" sz="1400" dirty="0" err="1"/>
              <a:t>ідеалі</a:t>
            </a:r>
            <a:r>
              <a:rPr lang="ru-RU" sz="1400" dirty="0"/>
              <a:t> </a:t>
            </a:r>
            <a:r>
              <a:rPr lang="ru-RU" sz="1400" dirty="0" err="1"/>
              <a:t>кожна</a:t>
            </a:r>
            <a:r>
              <a:rPr lang="ru-RU" sz="1400" dirty="0"/>
              <a:t> </a:t>
            </a:r>
            <a:r>
              <a:rPr lang="ru-RU" sz="1400" dirty="0" err="1"/>
              <a:t>компанія</a:t>
            </a:r>
            <a:r>
              <a:rPr lang="ru-RU" sz="1400" dirty="0"/>
              <a:t>, повинна </a:t>
            </a:r>
            <a:r>
              <a:rPr lang="ru-RU" sz="1400" dirty="0" err="1"/>
              <a:t>попрацювати</a:t>
            </a:r>
            <a:r>
              <a:rPr lang="ru-RU" sz="1400" dirty="0"/>
              <a:t> з </a:t>
            </a:r>
            <a:r>
              <a:rPr lang="ru-RU" sz="1400" dirty="0" err="1"/>
              <a:t>усіма</a:t>
            </a:r>
            <a:r>
              <a:rPr lang="ru-RU" sz="1400" dirty="0"/>
              <a:t> каналами й </a:t>
            </a:r>
            <a:r>
              <a:rPr lang="ru-RU" sz="1400" dirty="0" err="1"/>
              <a:t>вибрати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ефективний</a:t>
            </a:r>
            <a:r>
              <a:rPr lang="ru-RU" sz="1400" dirty="0"/>
              <a:t> </a:t>
            </a:r>
            <a:r>
              <a:rPr lang="ru-RU" sz="1400" dirty="0" err="1"/>
              <a:t>набір</a:t>
            </a:r>
            <a:r>
              <a:rPr lang="uk-UA" sz="1400" dirty="0"/>
              <a:t> інструментів для роботи з відгуками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43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uk-UA" sz="1400" b="1" dirty="0"/>
              <a:t>10.3. Аналіз поведінки передплатників, налаштування цілей, автоматизований </a:t>
            </a:r>
            <a:r>
              <a:rPr lang="uk-UA" sz="1400" b="1" dirty="0" err="1"/>
              <a:t>постинг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ru-RU" sz="1400" dirty="0" err="1"/>
              <a:t>Працюючи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мережах, </a:t>
            </a:r>
            <a:r>
              <a:rPr lang="ru-RU" sz="1400" dirty="0" err="1"/>
              <a:t>досить</a:t>
            </a:r>
            <a:r>
              <a:rPr lang="ru-RU" sz="1400" dirty="0"/>
              <a:t> складно </a:t>
            </a:r>
            <a:r>
              <a:rPr lang="ru-RU" sz="1400" dirty="0" err="1"/>
              <a:t>виробити</a:t>
            </a:r>
            <a:r>
              <a:rPr lang="ru-RU" sz="1400" dirty="0"/>
              <a:t> </a:t>
            </a:r>
            <a:r>
              <a:rPr lang="ru-RU" sz="1400" dirty="0" err="1"/>
              <a:t>конкретну</a:t>
            </a:r>
            <a:r>
              <a:rPr lang="ru-RU" sz="1400" dirty="0"/>
              <a:t> </a:t>
            </a:r>
            <a:r>
              <a:rPr lang="ru-RU" sz="1400" dirty="0" err="1"/>
              <a:t>стратегію</a:t>
            </a:r>
            <a:r>
              <a:rPr lang="ru-RU" sz="1400" dirty="0"/>
              <a:t>. </a:t>
            </a:r>
            <a:r>
              <a:rPr lang="ru-RU" sz="1400" dirty="0" err="1"/>
              <a:t>Навпаки</a:t>
            </a:r>
            <a:r>
              <a:rPr lang="ru-RU" sz="1400" dirty="0"/>
              <a:t>, </a:t>
            </a:r>
            <a:r>
              <a:rPr lang="ru-RU" sz="1400" dirty="0" err="1"/>
              <a:t>побудова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як </a:t>
            </a:r>
            <a:r>
              <a:rPr lang="ru-RU" sz="1400" dirty="0" err="1"/>
              <a:t>сукупності</a:t>
            </a:r>
            <a:r>
              <a:rPr lang="ru-RU" sz="1400" dirty="0"/>
              <a:t> </a:t>
            </a:r>
            <a:r>
              <a:rPr lang="ru-RU" sz="1400" dirty="0" err="1"/>
              <a:t>тактичних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, </a:t>
            </a:r>
            <a:r>
              <a:rPr lang="ru-RU" sz="1400" dirty="0" err="1"/>
              <a:t>обґрунтованих</a:t>
            </a:r>
            <a:r>
              <a:rPr lang="ru-RU" sz="1400" dirty="0"/>
              <a:t> </a:t>
            </a:r>
            <a:r>
              <a:rPr lang="ru-RU" sz="1400" dirty="0" err="1"/>
              <a:t>кон'юнктурою</a:t>
            </a:r>
            <a:r>
              <a:rPr lang="ru-RU" sz="1400" dirty="0"/>
              <a:t>, </a:t>
            </a:r>
            <a:r>
              <a:rPr lang="ru-RU" sz="1400" dirty="0" err="1"/>
              <a:t>нині</a:t>
            </a:r>
            <a:r>
              <a:rPr lang="ru-RU" sz="1400" dirty="0"/>
              <a:t> </a:t>
            </a:r>
            <a:r>
              <a:rPr lang="ru-RU" sz="1400" dirty="0" err="1"/>
              <a:t>видається</a:t>
            </a:r>
            <a:r>
              <a:rPr lang="ru-RU" sz="1400" dirty="0"/>
              <a:t> </a:t>
            </a:r>
            <a:r>
              <a:rPr lang="ru-RU" sz="1400" dirty="0" err="1"/>
              <a:t>єдино</a:t>
            </a:r>
            <a:r>
              <a:rPr lang="ru-RU" sz="1400" dirty="0"/>
              <a:t> </a:t>
            </a:r>
            <a:r>
              <a:rPr lang="ru-RU" sz="1400" dirty="0" err="1"/>
              <a:t>можливим</a:t>
            </a:r>
            <a:r>
              <a:rPr lang="ru-RU" sz="1400" dirty="0"/>
              <a:t> </a:t>
            </a:r>
            <a:r>
              <a:rPr lang="ru-RU" sz="1400" dirty="0" err="1"/>
              <a:t>рішенням</a:t>
            </a:r>
            <a:r>
              <a:rPr lang="ru-RU" sz="1400" dirty="0"/>
              <a:t>. Причинами </a:t>
            </a:r>
            <a:r>
              <a:rPr lang="ru-RU" sz="1400" dirty="0" err="1"/>
              <a:t>цього</a:t>
            </a:r>
            <a:r>
              <a:rPr lang="ru-RU" sz="1400" dirty="0"/>
              <a:t> є </a:t>
            </a:r>
            <a:r>
              <a:rPr lang="ru-RU" sz="1400" dirty="0" err="1"/>
              <a:t>стрімкий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самих </a:t>
            </a:r>
            <a:r>
              <a:rPr lang="ru-RU" sz="1400" dirty="0" err="1"/>
              <a:t>соціальних</a:t>
            </a:r>
            <a:r>
              <a:rPr lang="ru-RU" sz="1400" dirty="0"/>
              <a:t> мереж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впливом</a:t>
            </a:r>
            <a:r>
              <a:rPr lang="ru-RU" sz="1400" dirty="0"/>
              <a:t> </a:t>
            </a:r>
            <a:r>
              <a:rPr lang="ru-RU" sz="1400" dirty="0" err="1"/>
              <a:t>прагнення</a:t>
            </a:r>
            <a:r>
              <a:rPr lang="ru-RU" sz="1400" dirty="0"/>
              <a:t> </a:t>
            </a:r>
            <a:r>
              <a:rPr lang="ru-RU" sz="1400" dirty="0" err="1"/>
              <a:t>підвищити</a:t>
            </a:r>
            <a:r>
              <a:rPr lang="ru-RU" sz="1400" dirty="0"/>
              <a:t> </a:t>
            </a:r>
            <a:r>
              <a:rPr lang="ru-RU" sz="1400" dirty="0" err="1"/>
              <a:t>власну</a:t>
            </a:r>
            <a:r>
              <a:rPr lang="ru-RU" sz="1400" dirty="0"/>
              <a:t> </a:t>
            </a:r>
            <a:r>
              <a:rPr lang="uk-UA" sz="1400" dirty="0"/>
              <a:t>прибутковість</a:t>
            </a:r>
            <a:r>
              <a:rPr lang="ru-RU" sz="1400" dirty="0"/>
              <a:t> і через </a:t>
            </a:r>
            <a:r>
              <a:rPr lang="ru-RU" sz="1400" dirty="0" err="1"/>
              <a:t>гостру</a:t>
            </a:r>
            <a:r>
              <a:rPr lang="ru-RU" sz="1400" dirty="0"/>
              <a:t> </a:t>
            </a:r>
            <a:r>
              <a:rPr lang="ru-RU" sz="1400" dirty="0" err="1"/>
              <a:t>конкурентну</a:t>
            </a:r>
            <a:r>
              <a:rPr lang="ru-RU" sz="1400" dirty="0"/>
              <a:t> </a:t>
            </a:r>
            <a:r>
              <a:rPr lang="ru-RU" sz="1400" dirty="0" err="1"/>
              <a:t>боротьбу</a:t>
            </a:r>
            <a:r>
              <a:rPr lang="ru-RU" sz="1400" dirty="0"/>
              <a:t>, не </a:t>
            </a:r>
            <a:r>
              <a:rPr lang="ru-RU" sz="1400" dirty="0" err="1"/>
              <a:t>склалася</a:t>
            </a:r>
            <a:r>
              <a:rPr lang="ru-RU" sz="1400" dirty="0"/>
              <a:t> </a:t>
            </a:r>
            <a:r>
              <a:rPr lang="ru-RU" sz="1400" dirty="0" err="1"/>
              <a:t>досі</a:t>
            </a:r>
            <a:r>
              <a:rPr lang="ru-RU" sz="1400" dirty="0"/>
              <a:t> культура </a:t>
            </a:r>
            <a:r>
              <a:rPr lang="ru-RU" sz="1400" dirty="0" err="1"/>
              <a:t>поведінки</a:t>
            </a:r>
            <a:r>
              <a:rPr lang="ru-RU" sz="1400" dirty="0"/>
              <a:t> і </a:t>
            </a:r>
            <a:r>
              <a:rPr lang="ru-RU" sz="1400" dirty="0" err="1"/>
              <a:t>взаємодії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uk-UA" sz="1400" dirty="0"/>
              <a:t>. Т</a:t>
            </a:r>
            <a:r>
              <a:rPr lang="ru-RU" sz="1400" dirty="0" err="1"/>
              <a:t>акож</a:t>
            </a:r>
            <a:r>
              <a:rPr lang="ru-RU" sz="1400" dirty="0"/>
              <a:t> </a:t>
            </a:r>
            <a:r>
              <a:rPr lang="uk-UA" sz="1400" dirty="0"/>
              <a:t>існує питання </a:t>
            </a:r>
            <a:r>
              <a:rPr lang="ru-RU" sz="1400" dirty="0" err="1"/>
              <a:t>неврегульован</a:t>
            </a:r>
            <a:r>
              <a:rPr lang="uk-UA" sz="1400" dirty="0"/>
              <a:t>о</a:t>
            </a:r>
            <a:r>
              <a:rPr lang="ru-RU" sz="1400" dirty="0" err="1"/>
              <a:t>ст</a:t>
            </a:r>
            <a:r>
              <a:rPr lang="uk-UA" sz="1400" dirty="0"/>
              <a:t>і</a:t>
            </a:r>
            <a:r>
              <a:rPr lang="ru-RU" sz="1400" dirty="0"/>
              <a:t> у </a:t>
            </a:r>
            <a:r>
              <a:rPr lang="ru-RU" sz="1400" dirty="0" err="1"/>
              <a:t>національних</a:t>
            </a:r>
            <a:r>
              <a:rPr lang="ru-RU" sz="1400" dirty="0"/>
              <a:t> і </a:t>
            </a:r>
            <a:r>
              <a:rPr lang="ru-RU" sz="1400" dirty="0" err="1"/>
              <a:t>міжнародних</a:t>
            </a:r>
            <a:r>
              <a:rPr lang="ru-RU" sz="1400" dirty="0"/>
              <a:t> </a:t>
            </a:r>
            <a:r>
              <a:rPr lang="ru-RU" sz="1400" dirty="0" err="1"/>
              <a:t>законодавствах</a:t>
            </a:r>
            <a:r>
              <a:rPr lang="ru-RU" sz="1400" dirty="0"/>
              <a:t> широкого кола </a:t>
            </a:r>
            <a:r>
              <a:rPr lang="ru-RU" sz="1400" dirty="0" err="1"/>
              <a:t>істотних</a:t>
            </a:r>
            <a:r>
              <a:rPr lang="ru-RU" sz="1400" dirty="0"/>
              <a:t> </a:t>
            </a:r>
            <a:r>
              <a:rPr lang="ru-RU" sz="1400" dirty="0" err="1"/>
              <a:t>питань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належать до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, </a:t>
            </a:r>
            <a:r>
              <a:rPr lang="uk-UA" sz="1400" dirty="0"/>
              <a:t>крім цього</a:t>
            </a:r>
            <a:r>
              <a:rPr lang="ru-RU" sz="1400" dirty="0"/>
              <a:t> </a:t>
            </a:r>
            <a:r>
              <a:rPr lang="ru-RU" sz="1400" dirty="0" err="1"/>
              <a:t>нестала</a:t>
            </a:r>
            <a:r>
              <a:rPr lang="ru-RU" sz="1400" dirty="0"/>
              <a:t> </a:t>
            </a:r>
            <a:r>
              <a:rPr lang="ru-RU" sz="1400" dirty="0" err="1"/>
              <a:t>ділова</a:t>
            </a:r>
            <a:r>
              <a:rPr lang="ru-RU" sz="1400" dirty="0"/>
              <a:t> практика,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призводить</a:t>
            </a:r>
            <a:r>
              <a:rPr lang="ru-RU" sz="1400" dirty="0"/>
              <a:t> до </a:t>
            </a:r>
            <a:r>
              <a:rPr lang="ru-RU" sz="1400" dirty="0" err="1"/>
              <a:t>значної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суперечок</a:t>
            </a:r>
            <a:r>
              <a:rPr lang="ru-RU" sz="1400" dirty="0"/>
              <a:t> і </a:t>
            </a:r>
            <a:r>
              <a:rPr lang="ru-RU" sz="1400" dirty="0" err="1"/>
              <a:t>розбіжностей</a:t>
            </a:r>
            <a:r>
              <a:rPr lang="ru-RU" sz="1400" dirty="0"/>
              <a:t>.</a:t>
            </a:r>
          </a:p>
          <a:p>
            <a:r>
              <a:rPr lang="uk-UA" sz="1400" dirty="0"/>
              <a:t>У реалізації </a:t>
            </a:r>
            <a:r>
              <a:rPr lang="uk-UA" sz="1400" dirty="0" err="1"/>
              <a:t>СММ-стратегії</a:t>
            </a:r>
            <a:r>
              <a:rPr lang="uk-UA" sz="1400" dirty="0"/>
              <a:t> маркетингової комунікації необхідно розпочати з моніторингу ефективності присутності в соціальних медіа, просування платформи та складання кошторису. Цільові групи слід вивчати шляхом сегментації про знання, покупця, а цільову аудиторію – за допомогою соціологічних досліджень, анкетування існуючих клієнтів або опитування передплатників, </a:t>
            </a:r>
            <a:r>
              <a:rPr lang="ru-RU" sz="1400" dirty="0" err="1"/>
              <a:t>email</a:t>
            </a:r>
            <a:r>
              <a:rPr lang="uk-UA" sz="1400" dirty="0" err="1"/>
              <a:t>-розсилки</a:t>
            </a:r>
            <a:r>
              <a:rPr lang="uk-UA" sz="1400" dirty="0"/>
              <a:t>, аналізу сторінок клієнтів (існуючих/потенційних) у </a:t>
            </a:r>
            <a:r>
              <a:rPr lang="uk-UA" sz="1400" dirty="0" err="1"/>
              <a:t>соцмережах</a:t>
            </a:r>
            <a:r>
              <a:rPr lang="uk-UA" sz="1400" dirty="0"/>
              <a:t> та аналізу ТОП-спільнот, на які підписані учасники спільноти маркетингової комунікації.</a:t>
            </a:r>
            <a:endParaRPr lang="ru-RU" sz="1400" dirty="0"/>
          </a:p>
          <a:p>
            <a:r>
              <a:rPr lang="uk-UA" sz="1400" dirty="0"/>
              <a:t>Важливу роль в оцінці ефективності інформації відіграє </a:t>
            </a:r>
            <a:r>
              <a:rPr lang="uk-UA" sz="1400" dirty="0" err="1"/>
              <a:t>Веб-аналітика</a:t>
            </a:r>
            <a:r>
              <a:rPr lang="uk-UA" sz="1400" dirty="0"/>
              <a:t> – аналіз зібраних із сайту даних, які допомагають оцінити його результативність. </a:t>
            </a:r>
            <a:r>
              <a:rPr lang="ru-RU" sz="1400" dirty="0" err="1"/>
              <a:t>Інструменти</a:t>
            </a:r>
            <a:r>
              <a:rPr lang="ru-RU" sz="1400" dirty="0"/>
              <a:t> </a:t>
            </a:r>
            <a:r>
              <a:rPr lang="ru-RU" sz="1400" dirty="0" err="1"/>
              <a:t>аналітики</a:t>
            </a:r>
            <a:r>
              <a:rPr lang="ru-RU" sz="1400" dirty="0"/>
              <a:t> </a:t>
            </a:r>
            <a:r>
              <a:rPr lang="ru-RU" sz="1400" dirty="0" err="1"/>
              <a:t>надають</a:t>
            </a:r>
            <a:r>
              <a:rPr lang="ru-RU" sz="1400" dirty="0"/>
              <a:t> </a:t>
            </a:r>
            <a:r>
              <a:rPr lang="ru-RU" sz="1400" dirty="0" err="1"/>
              <a:t>об’єктивну</a:t>
            </a:r>
            <a:r>
              <a:rPr lang="ru-RU" sz="1400" dirty="0"/>
              <a:t> </a:t>
            </a:r>
            <a:r>
              <a:rPr lang="ru-RU" sz="1400" dirty="0" err="1"/>
              <a:t>оцінку</a:t>
            </a:r>
            <a:r>
              <a:rPr lang="ru-RU" sz="1400" dirty="0"/>
              <a:t> та </a:t>
            </a:r>
            <a:r>
              <a:rPr lang="ru-RU" sz="1400" dirty="0" err="1"/>
              <a:t>реальні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про </a:t>
            </a:r>
            <a:r>
              <a:rPr lang="ru-RU" sz="1400" dirty="0" err="1"/>
              <a:t>взаємодію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підприємство</a:t>
            </a:r>
            <a:r>
              <a:rPr lang="ru-RU" sz="1400" dirty="0"/>
              <a:t> </a:t>
            </a:r>
            <a:r>
              <a:rPr lang="ru-RU" sz="1400" dirty="0" err="1"/>
              <a:t>займається</a:t>
            </a:r>
            <a:r>
              <a:rPr lang="ru-RU" sz="1400" dirty="0"/>
              <a:t> </a:t>
            </a:r>
            <a:r>
              <a:rPr lang="ru-RU" sz="1400" dirty="0" err="1"/>
              <a:t>електронною</a:t>
            </a:r>
            <a:r>
              <a:rPr lang="ru-RU" sz="1400" dirty="0"/>
              <a:t> </a:t>
            </a:r>
            <a:r>
              <a:rPr lang="ru-RU" sz="1400" dirty="0" err="1"/>
              <a:t>комерцією</a:t>
            </a:r>
            <a:r>
              <a:rPr lang="ru-RU" sz="1400" dirty="0"/>
              <a:t>,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відстежувати</a:t>
            </a:r>
            <a:r>
              <a:rPr lang="ru-RU" sz="1400" dirty="0"/>
              <a:t> </a:t>
            </a:r>
            <a:r>
              <a:rPr lang="ru-RU" sz="1400" dirty="0" err="1"/>
              <a:t>прибуток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продажів</a:t>
            </a:r>
            <a:r>
              <a:rPr lang="ru-RU" sz="1400" dirty="0"/>
              <a:t>. </a:t>
            </a:r>
            <a:r>
              <a:rPr lang="ru-RU" sz="1400" dirty="0" err="1"/>
              <a:t>Показники</a:t>
            </a:r>
            <a:r>
              <a:rPr lang="ru-RU" sz="1400" dirty="0"/>
              <a:t> </a:t>
            </a:r>
            <a:r>
              <a:rPr lang="ru-RU" sz="1400" dirty="0" err="1"/>
              <a:t>аналізують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параметрів</a:t>
            </a:r>
            <a:r>
              <a:rPr lang="ru-RU" sz="1400" dirty="0"/>
              <a:t>. </a:t>
            </a:r>
            <a:r>
              <a:rPr lang="ru-RU" sz="1400" dirty="0" err="1"/>
              <a:t>Показники</a:t>
            </a:r>
            <a:r>
              <a:rPr lang="ru-RU" sz="1400" dirty="0"/>
              <a:t> в цифровому маркетингу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числові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про будь-</a:t>
            </a:r>
            <a:r>
              <a:rPr lang="ru-RU" sz="1400" dirty="0" err="1"/>
              <a:t>що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підрахувати</a:t>
            </a:r>
            <a:r>
              <a:rPr lang="ru-RU" sz="1400" dirty="0"/>
              <a:t>: про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унікальних</a:t>
            </a:r>
            <a:r>
              <a:rPr lang="ru-RU" sz="1400" dirty="0"/>
              <a:t> </a:t>
            </a:r>
            <a:r>
              <a:rPr lang="ru-RU" sz="1400" dirty="0" err="1"/>
              <a:t>відвідувачів</a:t>
            </a:r>
            <a:r>
              <a:rPr lang="ru-RU" sz="1400" dirty="0"/>
              <a:t>, час </a:t>
            </a:r>
            <a:r>
              <a:rPr lang="ru-RU" sz="1400" dirty="0" err="1"/>
              <a:t>перебування</a:t>
            </a:r>
            <a:r>
              <a:rPr lang="ru-RU" sz="1400" dirty="0"/>
              <a:t> на </a:t>
            </a:r>
            <a:r>
              <a:rPr lang="ru-RU" sz="1400" dirty="0" err="1"/>
              <a:t>сайті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. </a:t>
            </a:r>
            <a:r>
              <a:rPr lang="ru-RU" sz="1400" dirty="0" err="1"/>
              <a:t>Параметри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будь-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нечислові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відстежують</a:t>
            </a:r>
            <a:r>
              <a:rPr lang="ru-RU" sz="1400" dirty="0"/>
              <a:t>. До </a:t>
            </a:r>
            <a:r>
              <a:rPr lang="ru-RU" sz="1400" dirty="0" err="1"/>
              <a:t>параметрів</a:t>
            </a:r>
            <a:r>
              <a:rPr lang="ru-RU" sz="1400" dirty="0"/>
              <a:t> належать тип пристрою, тип веб-</a:t>
            </a:r>
            <a:r>
              <a:rPr lang="ru-RU" sz="1400" dirty="0" err="1"/>
              <a:t>переглядача</a:t>
            </a:r>
            <a:r>
              <a:rPr lang="ru-RU" sz="1400" dirty="0"/>
              <a:t>, </a:t>
            </a:r>
            <a:r>
              <a:rPr lang="ru-RU" sz="1400" dirty="0" err="1"/>
              <a:t>географічне</a:t>
            </a:r>
            <a:r>
              <a:rPr lang="ru-RU" sz="1400" dirty="0"/>
              <a:t> </a:t>
            </a:r>
            <a:r>
              <a:rPr lang="ru-RU" sz="1400" dirty="0" err="1"/>
              <a:t>місцеположення</a:t>
            </a:r>
            <a:r>
              <a:rPr lang="ru-RU" sz="1400" dirty="0"/>
              <a:t> </a:t>
            </a:r>
            <a:r>
              <a:rPr lang="ru-RU" sz="1400" dirty="0" err="1"/>
              <a:t>користувача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. </a:t>
            </a:r>
            <a:r>
              <a:rPr lang="ru-RU" sz="1400" dirty="0" err="1"/>
              <a:t>Розподіляючи</a:t>
            </a:r>
            <a:r>
              <a:rPr lang="ru-RU" sz="1400" dirty="0"/>
              <a:t> </a:t>
            </a:r>
            <a:r>
              <a:rPr lang="ru-RU" sz="1400" dirty="0" err="1"/>
              <a:t>показники</a:t>
            </a:r>
            <a:r>
              <a:rPr lang="ru-RU" sz="1400" dirty="0"/>
              <a:t> за параметрами,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відповіді</a:t>
            </a:r>
            <a:r>
              <a:rPr lang="ru-RU" sz="1400" dirty="0"/>
              <a:t> на </a:t>
            </a:r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конкретні</a:t>
            </a:r>
            <a:r>
              <a:rPr lang="ru-RU" sz="1400" dirty="0"/>
              <a:t> й </a:t>
            </a:r>
            <a:r>
              <a:rPr lang="ru-RU" sz="1400" dirty="0" err="1"/>
              <a:t>важливі</a:t>
            </a:r>
            <a:r>
              <a:rPr lang="ru-RU" sz="1400" dirty="0"/>
              <a:t> для </a:t>
            </a:r>
            <a:r>
              <a:rPr lang="ru-RU" sz="1400" dirty="0" err="1"/>
              <a:t>бізнесу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650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dirty="0"/>
              <a:t>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аналітики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дізнатися</a:t>
            </a:r>
            <a:r>
              <a:rPr lang="ru-RU" sz="1400" dirty="0"/>
              <a:t> про </a:t>
            </a:r>
            <a:r>
              <a:rPr lang="ru-RU" sz="1400" dirty="0" err="1"/>
              <a:t>відвідувачів</a:t>
            </a:r>
            <a:r>
              <a:rPr lang="ru-RU" sz="1400" dirty="0"/>
              <a:t> веб-сайту та </a:t>
            </a:r>
            <a:r>
              <a:rPr lang="ru-RU" sz="1400" dirty="0" err="1"/>
              <a:t>їхні</a:t>
            </a:r>
            <a:r>
              <a:rPr lang="ru-RU" sz="1400" dirty="0"/>
              <a:t> </a:t>
            </a:r>
            <a:r>
              <a:rPr lang="ru-RU" sz="1400" dirty="0" err="1"/>
              <a:t>цілі</a:t>
            </a:r>
            <a:r>
              <a:rPr lang="ru-RU" sz="1400" dirty="0"/>
              <a:t>.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дії</a:t>
            </a:r>
            <a:r>
              <a:rPr lang="ru-RU" sz="1400" dirty="0"/>
              <a:t> </a:t>
            </a:r>
            <a:r>
              <a:rPr lang="ru-RU" sz="1400" dirty="0" err="1"/>
              <a:t>називаються</a:t>
            </a:r>
            <a:r>
              <a:rPr lang="ru-RU" sz="1400" dirty="0"/>
              <a:t> </a:t>
            </a:r>
            <a:r>
              <a:rPr lang="ru-RU" sz="1400" dirty="0" err="1"/>
              <a:t>конверсіями</a:t>
            </a:r>
            <a:r>
              <a:rPr lang="ru-RU" sz="1400" dirty="0"/>
              <a:t>. </a:t>
            </a:r>
            <a:r>
              <a:rPr lang="ru-RU" sz="1400" dirty="0" err="1"/>
              <a:t>Коефіцієнт</a:t>
            </a:r>
            <a:r>
              <a:rPr lang="ru-RU" sz="1400" dirty="0"/>
              <a:t> </a:t>
            </a:r>
            <a:r>
              <a:rPr lang="ru-RU" sz="1400" dirty="0" err="1"/>
              <a:t>конверсії</a:t>
            </a:r>
            <a:r>
              <a:rPr lang="ru-RU" sz="1400" dirty="0"/>
              <a:t> </a:t>
            </a:r>
            <a:r>
              <a:rPr lang="ru-RU" sz="1400" dirty="0" err="1"/>
              <a:t>показує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відвідувачів</a:t>
            </a:r>
            <a:r>
              <a:rPr lang="ru-RU" sz="1400" dirty="0"/>
              <a:t> сайту,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здійснили</a:t>
            </a:r>
            <a:r>
              <a:rPr lang="ru-RU" sz="1400" dirty="0"/>
              <a:t> </a:t>
            </a:r>
            <a:r>
              <a:rPr lang="ru-RU" sz="1400" dirty="0" err="1"/>
              <a:t>конверсії</a:t>
            </a:r>
            <a:r>
              <a:rPr lang="ru-RU" sz="1400" dirty="0"/>
              <a:t>. </a:t>
            </a:r>
            <a:r>
              <a:rPr lang="ru-RU" sz="1400" dirty="0" err="1"/>
              <a:t>Інструменти</a:t>
            </a:r>
            <a:r>
              <a:rPr lang="ru-RU" sz="1400" dirty="0"/>
              <a:t> веб-</a:t>
            </a:r>
            <a:r>
              <a:rPr lang="ru-RU" sz="1400" dirty="0" err="1"/>
              <a:t>аналітики</a:t>
            </a:r>
            <a:r>
              <a:rPr lang="ru-RU" sz="1400" dirty="0"/>
              <a:t> </a:t>
            </a:r>
            <a:r>
              <a:rPr lang="ru-RU" sz="1400" dirty="0" err="1"/>
              <a:t>допоможуть</a:t>
            </a:r>
            <a:r>
              <a:rPr lang="ru-RU" sz="1400" dirty="0"/>
              <a:t> </a:t>
            </a:r>
            <a:r>
              <a:rPr lang="ru-RU" sz="1400" dirty="0" err="1"/>
              <a:t>виявити</a:t>
            </a:r>
            <a:r>
              <a:rPr lang="ru-RU" sz="1400" dirty="0"/>
              <a:t>, як </a:t>
            </a:r>
            <a:r>
              <a:rPr lang="ru-RU" sz="1400" dirty="0" err="1"/>
              <a:t>залежить</a:t>
            </a:r>
            <a:r>
              <a:rPr lang="ru-RU" sz="1400" dirty="0"/>
              <a:t> </a:t>
            </a:r>
            <a:r>
              <a:rPr lang="ru-RU" sz="1400" dirty="0" err="1"/>
              <a:t>коефіцієнт</a:t>
            </a:r>
            <a:r>
              <a:rPr lang="ru-RU" sz="1400" dirty="0"/>
              <a:t> </a:t>
            </a:r>
            <a:r>
              <a:rPr lang="ru-RU" sz="1400" dirty="0" err="1"/>
              <a:t>конверсії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того, </a:t>
            </a:r>
            <a:r>
              <a:rPr lang="ru-RU" sz="1400" dirty="0" err="1"/>
              <a:t>звідки</a:t>
            </a:r>
            <a:r>
              <a:rPr lang="ru-RU" sz="1400" dirty="0"/>
              <a:t> </a:t>
            </a:r>
            <a:r>
              <a:rPr lang="ru-RU" sz="1400" dirty="0" err="1"/>
              <a:t>перейшли</a:t>
            </a:r>
            <a:r>
              <a:rPr lang="ru-RU" sz="1400" dirty="0"/>
              <a:t> </a:t>
            </a:r>
            <a:r>
              <a:rPr lang="ru-RU" sz="1400" dirty="0" err="1"/>
              <a:t>користувачі</a:t>
            </a:r>
            <a:r>
              <a:rPr lang="ru-RU" sz="1400" dirty="0"/>
              <a:t>,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вперше</a:t>
            </a:r>
            <a:r>
              <a:rPr lang="ru-RU" sz="1400" dirty="0"/>
              <a:t> вони </a:t>
            </a:r>
            <a:r>
              <a:rPr lang="ru-RU" sz="1400" dirty="0" err="1"/>
              <a:t>відвідують</a:t>
            </a:r>
            <a:r>
              <a:rPr lang="ru-RU" sz="1400" dirty="0"/>
              <a:t> сайт і на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пристрої</a:t>
            </a:r>
            <a:r>
              <a:rPr lang="ru-RU" sz="1400" dirty="0"/>
              <a:t>.</a:t>
            </a:r>
          </a:p>
          <a:p>
            <a:endParaRPr lang="ru-RU" sz="1400" dirty="0" smtClean="0"/>
          </a:p>
          <a:p>
            <a:r>
              <a:rPr lang="ru-RU" sz="1400" dirty="0" smtClean="0"/>
              <a:t>За </a:t>
            </a:r>
            <a:r>
              <a:rPr lang="ru-RU" sz="1400" dirty="0" err="1"/>
              <a:t>умови</a:t>
            </a:r>
            <a:r>
              <a:rPr lang="ru-RU" sz="1400" dirty="0"/>
              <a:t> правильного </a:t>
            </a:r>
            <a:r>
              <a:rPr lang="ru-RU" sz="1400" dirty="0" err="1"/>
              <a:t>застосування</a:t>
            </a:r>
            <a:r>
              <a:rPr lang="ru-RU" sz="1400" dirty="0"/>
              <a:t> Веб–</a:t>
            </a:r>
            <a:r>
              <a:rPr lang="ru-RU" sz="1400" dirty="0" err="1"/>
              <a:t>аналітика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стати основою для будь-</a:t>
            </a:r>
            <a:r>
              <a:rPr lang="ru-RU" sz="1400" dirty="0" err="1"/>
              <a:t>якого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в </a:t>
            </a:r>
            <a:r>
              <a:rPr lang="ru-RU" sz="1400" dirty="0" err="1"/>
              <a:t>мережі</a:t>
            </a:r>
            <a:r>
              <a:rPr lang="ru-RU" sz="1400" dirty="0"/>
              <a:t>. </a:t>
            </a:r>
            <a:r>
              <a:rPr lang="ru-RU" sz="1400" dirty="0" err="1"/>
              <a:t>Аналітика</a:t>
            </a:r>
            <a:r>
              <a:rPr lang="ru-RU" sz="1400" dirty="0"/>
              <a:t> </a:t>
            </a:r>
            <a:r>
              <a:rPr lang="ru-RU" sz="1400" dirty="0" err="1"/>
              <a:t>оцінює</a:t>
            </a:r>
            <a:r>
              <a:rPr lang="ru-RU" sz="1400" dirty="0"/>
              <a:t> </a:t>
            </a:r>
            <a:r>
              <a:rPr lang="ru-RU" sz="1400" dirty="0" err="1"/>
              <a:t>ефективність</a:t>
            </a:r>
            <a:r>
              <a:rPr lang="ru-RU" sz="1400" dirty="0"/>
              <a:t> практично будь-</a:t>
            </a:r>
            <a:r>
              <a:rPr lang="ru-RU" sz="1400" dirty="0" err="1"/>
              <a:t>якого</a:t>
            </a:r>
            <a:r>
              <a:rPr lang="ru-RU" sz="1400" dirty="0"/>
              <a:t> типу </a:t>
            </a:r>
            <a:r>
              <a:rPr lang="ru-RU" sz="1400" dirty="0" err="1"/>
              <a:t>Інтернет</a:t>
            </a:r>
            <a:r>
              <a:rPr lang="ru-RU" sz="1400" dirty="0"/>
              <a:t>-маркетингу: </a:t>
            </a:r>
            <a:r>
              <a:rPr lang="ru-RU" sz="1400" dirty="0" err="1"/>
              <a:t>пошукової</a:t>
            </a:r>
            <a:r>
              <a:rPr lang="ru-RU" sz="1400" dirty="0"/>
              <a:t> </a:t>
            </a:r>
            <a:r>
              <a:rPr lang="ru-RU" sz="1400" dirty="0" err="1"/>
              <a:t>реклами</a:t>
            </a:r>
            <a:r>
              <a:rPr lang="ru-RU" sz="1400" dirty="0"/>
              <a:t>, </a:t>
            </a:r>
            <a:r>
              <a:rPr lang="ru-RU" sz="1400" dirty="0" err="1"/>
              <a:t>медійної</a:t>
            </a:r>
            <a:r>
              <a:rPr lang="ru-RU" sz="1400" dirty="0"/>
              <a:t> </a:t>
            </a:r>
            <a:r>
              <a:rPr lang="ru-RU" sz="1400" dirty="0" err="1"/>
              <a:t>реклами</a:t>
            </a:r>
            <a:r>
              <a:rPr lang="ru-RU" sz="1400" dirty="0"/>
              <a:t>, маркетингу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мережах, </a:t>
            </a:r>
            <a:r>
              <a:rPr lang="ru-RU" sz="1400" dirty="0" err="1"/>
              <a:t>реклами</a:t>
            </a:r>
            <a:r>
              <a:rPr lang="ru-RU" sz="1400" dirty="0"/>
              <a:t> </a:t>
            </a:r>
            <a:r>
              <a:rPr lang="ru-RU" sz="1400" dirty="0" err="1"/>
              <a:t>електронною</a:t>
            </a:r>
            <a:r>
              <a:rPr lang="ru-RU" sz="1400" dirty="0"/>
              <a:t> </a:t>
            </a:r>
            <a:r>
              <a:rPr lang="ru-RU" sz="1400" dirty="0" err="1"/>
              <a:t>поштою</a:t>
            </a:r>
            <a:r>
              <a:rPr lang="ru-RU" sz="1400" dirty="0"/>
              <a:t>. При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аналітика</a:t>
            </a:r>
            <a:r>
              <a:rPr lang="ru-RU" sz="1400" dirty="0"/>
              <a:t> </a:t>
            </a:r>
            <a:r>
              <a:rPr lang="ru-RU" sz="1400" dirty="0" err="1"/>
              <a:t>повністю</a:t>
            </a:r>
            <a:r>
              <a:rPr lang="ru-RU" sz="1400" dirty="0"/>
              <a:t> </a:t>
            </a:r>
            <a:r>
              <a:rPr lang="ru-RU" sz="1400" dirty="0" err="1"/>
              <a:t>аналізує</a:t>
            </a:r>
            <a:r>
              <a:rPr lang="ru-RU" sz="1400" dirty="0"/>
              <a:t> </a:t>
            </a:r>
            <a:r>
              <a:rPr lang="ru-RU" sz="1400" dirty="0" err="1"/>
              <a:t>поведінку</a:t>
            </a:r>
            <a:r>
              <a:rPr lang="ru-RU" sz="1400" dirty="0"/>
              <a:t> </a:t>
            </a:r>
            <a:r>
              <a:rPr lang="ru-RU" sz="1400" dirty="0" err="1"/>
              <a:t>відвідувачів</a:t>
            </a:r>
            <a:r>
              <a:rPr lang="ru-RU" sz="1400" dirty="0"/>
              <a:t> сайту –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першого</a:t>
            </a:r>
            <a:r>
              <a:rPr lang="ru-RU" sz="1400" dirty="0"/>
              <a:t> </a:t>
            </a:r>
            <a:r>
              <a:rPr lang="ru-RU" sz="1400" dirty="0" err="1"/>
              <a:t>відвідування</a:t>
            </a:r>
            <a:r>
              <a:rPr lang="ru-RU" sz="1400" dirty="0"/>
              <a:t> до </a:t>
            </a:r>
            <a:r>
              <a:rPr lang="ru-RU" sz="1400" dirty="0" err="1"/>
              <a:t>етапу</a:t>
            </a:r>
            <a:r>
              <a:rPr lang="ru-RU" sz="1400" dirty="0"/>
              <a:t>, коли вони </a:t>
            </a:r>
            <a:r>
              <a:rPr lang="ru-RU" sz="1400" dirty="0" err="1"/>
              <a:t>стають</a:t>
            </a:r>
            <a:r>
              <a:rPr lang="ru-RU" sz="1400" dirty="0"/>
              <a:t> </a:t>
            </a:r>
            <a:r>
              <a:rPr lang="ru-RU" sz="1400" dirty="0" err="1"/>
              <a:t>цінними</a:t>
            </a:r>
            <a:r>
              <a:rPr lang="ru-RU" sz="1400" dirty="0"/>
              <a:t> </a:t>
            </a:r>
            <a:r>
              <a:rPr lang="ru-RU" sz="1400" dirty="0" err="1"/>
              <a:t>постійними</a:t>
            </a:r>
            <a:r>
              <a:rPr lang="ru-RU" sz="1400" dirty="0"/>
              <a:t> </a:t>
            </a:r>
            <a:r>
              <a:rPr lang="ru-RU" sz="1400" dirty="0" err="1"/>
              <a:t>клієнтами</a:t>
            </a:r>
            <a:r>
              <a:rPr lang="ru-RU" sz="1400" dirty="0"/>
              <a:t>.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ретельного</a:t>
            </a:r>
            <a:r>
              <a:rPr lang="ru-RU" sz="1400" dirty="0"/>
              <a:t> </a:t>
            </a:r>
            <a:r>
              <a:rPr lang="ru-RU" sz="1400" dirty="0" err="1"/>
              <a:t>контро</a:t>
            </a:r>
            <a:r>
              <a:rPr lang="uk-UA" sz="1400" dirty="0"/>
              <a:t>л</a:t>
            </a:r>
            <a:r>
              <a:rPr lang="ru-RU" sz="1400" dirty="0"/>
              <a:t>ю – одна з </a:t>
            </a:r>
            <a:r>
              <a:rPr lang="ru-RU" sz="1400" dirty="0" err="1"/>
              <a:t>головних</a:t>
            </a:r>
            <a:r>
              <a:rPr lang="ru-RU" sz="1400" dirty="0"/>
              <a:t> </a:t>
            </a:r>
            <a:r>
              <a:rPr lang="ru-RU" sz="1400" dirty="0" err="1"/>
              <a:t>переваг</a:t>
            </a:r>
            <a:r>
              <a:rPr lang="ru-RU" sz="1400" dirty="0"/>
              <a:t> цифрового маркетингу. На будь-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етапі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 веб-</a:t>
            </a:r>
            <a:r>
              <a:rPr lang="ru-RU" sz="1400" dirty="0" err="1"/>
              <a:t>аналітики</a:t>
            </a:r>
            <a:r>
              <a:rPr lang="ru-RU" sz="1400" dirty="0"/>
              <a:t>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надати</a:t>
            </a:r>
            <a:r>
              <a:rPr lang="ru-RU" sz="1400" dirty="0"/>
              <a:t> </a:t>
            </a:r>
            <a:r>
              <a:rPr lang="ru-RU" sz="1400" dirty="0" err="1"/>
              <a:t>корисні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походження</a:t>
            </a:r>
            <a:r>
              <a:rPr lang="ru-RU" sz="1400" dirty="0"/>
              <a:t> </a:t>
            </a:r>
            <a:r>
              <a:rPr lang="ru-RU" sz="1400" dirty="0" err="1"/>
              <a:t>трафіку</a:t>
            </a:r>
            <a:r>
              <a:rPr lang="ru-RU" sz="1400" dirty="0"/>
              <a:t> </a:t>
            </a:r>
            <a:r>
              <a:rPr lang="ru-RU" sz="1400" dirty="0" err="1"/>
              <a:t>поведінки</a:t>
            </a:r>
            <a:r>
              <a:rPr lang="ru-RU" sz="1400" dirty="0"/>
              <a:t> </a:t>
            </a:r>
            <a:r>
              <a:rPr lang="ru-RU" sz="1400" dirty="0" err="1"/>
              <a:t>відвідувачів</a:t>
            </a:r>
            <a:r>
              <a:rPr lang="ru-RU" sz="1400" dirty="0"/>
              <a:t> на веб-</a:t>
            </a:r>
            <a:r>
              <a:rPr lang="ru-RU" sz="1400" dirty="0" err="1"/>
              <a:t>сайті</a:t>
            </a:r>
            <a:r>
              <a:rPr lang="ru-RU" sz="1400" dirty="0"/>
              <a:t> та </a:t>
            </a:r>
            <a:r>
              <a:rPr lang="ru-RU" sz="1400" dirty="0" err="1"/>
              <a:t>необхідних</a:t>
            </a:r>
            <a:r>
              <a:rPr lang="ru-RU" sz="1400" dirty="0"/>
              <a:t> </a:t>
            </a:r>
            <a:r>
              <a:rPr lang="ru-RU" sz="1400" dirty="0" err="1"/>
              <a:t>заходів</a:t>
            </a:r>
            <a:r>
              <a:rPr lang="ru-RU" sz="1400" dirty="0"/>
              <a:t> для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конверсії</a:t>
            </a:r>
            <a:r>
              <a:rPr lang="ru-RU" sz="1400" dirty="0"/>
              <a:t>.</a:t>
            </a:r>
          </a:p>
          <a:p>
            <a:endParaRPr lang="ru-RU" sz="1400" dirty="0" smtClean="0"/>
          </a:p>
          <a:p>
            <a:r>
              <a:rPr lang="ru-RU" sz="1400" dirty="0" err="1" smtClean="0"/>
              <a:t>Із</a:t>
            </a:r>
            <a:r>
              <a:rPr lang="ru-RU" sz="1400" dirty="0" smtClean="0"/>
              <a:t> </a:t>
            </a:r>
            <a:r>
              <a:rPr lang="ru-RU" sz="1400" dirty="0"/>
              <a:t>метою </a:t>
            </a:r>
            <a:r>
              <a:rPr lang="ru-RU" sz="1400" dirty="0" err="1"/>
              <a:t>налагодження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</a:t>
            </a:r>
            <a:r>
              <a:rPr lang="ru-RU" sz="1400" dirty="0" err="1"/>
              <a:t>збутового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пропонуємо</a:t>
            </a:r>
            <a:r>
              <a:rPr lang="ru-RU" sz="1400" dirty="0"/>
              <a:t> </a:t>
            </a:r>
            <a:r>
              <a:rPr lang="ru-RU" sz="1400" dirty="0" err="1"/>
              <a:t>застосувати</a:t>
            </a:r>
            <a:r>
              <a:rPr lang="ru-RU" sz="1400" dirty="0"/>
              <a:t> онлайн-</a:t>
            </a:r>
            <a:r>
              <a:rPr lang="ru-RU" sz="1400" dirty="0" err="1"/>
              <a:t>замовлення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продажі</a:t>
            </a:r>
            <a:r>
              <a:rPr lang="ru-RU" sz="1400" dirty="0"/>
              <a:t> (</a:t>
            </a:r>
            <a:r>
              <a:rPr lang="ru-RU" sz="1400" dirty="0" err="1"/>
              <a:t>віртуальні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) шляхом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 </a:t>
            </a:r>
            <a:r>
              <a:rPr lang="ru-RU" sz="1400" dirty="0" err="1"/>
              <a:t>віртуального</a:t>
            </a:r>
            <a:r>
              <a:rPr lang="ru-RU" sz="1400" dirty="0"/>
              <a:t> </a:t>
            </a:r>
            <a:r>
              <a:rPr lang="ru-RU" sz="1400" dirty="0" err="1"/>
              <a:t>офісу</a:t>
            </a:r>
            <a:r>
              <a:rPr lang="ru-RU" sz="1400" dirty="0"/>
              <a:t>. </a:t>
            </a:r>
            <a:r>
              <a:rPr lang="ru-RU" sz="1400" dirty="0" err="1"/>
              <a:t>Об'єднання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віртуального</a:t>
            </a:r>
            <a:r>
              <a:rPr lang="ru-RU" sz="1400" dirty="0"/>
              <a:t> </a:t>
            </a:r>
            <a:r>
              <a:rPr lang="ru-RU" sz="1400" dirty="0" err="1"/>
              <a:t>офісу</a:t>
            </a:r>
            <a:r>
              <a:rPr lang="ru-RU" sz="1400" dirty="0"/>
              <a:t> </a:t>
            </a:r>
            <a:r>
              <a:rPr lang="ru-RU" sz="1400" dirty="0" err="1"/>
              <a:t>характеризується</a:t>
            </a:r>
            <a:r>
              <a:rPr lang="ru-RU" sz="1400" dirty="0"/>
              <a:t> </a:t>
            </a:r>
            <a:r>
              <a:rPr lang="ru-RU" sz="1400" dirty="0" err="1"/>
              <a:t>територіальною</a:t>
            </a:r>
            <a:r>
              <a:rPr lang="ru-RU" sz="1400" dirty="0"/>
              <a:t> </a:t>
            </a:r>
            <a:r>
              <a:rPr lang="ru-RU" sz="1400" dirty="0" err="1"/>
              <a:t>незалежністю</a:t>
            </a:r>
            <a:r>
              <a:rPr lang="ru-RU" sz="1400" dirty="0"/>
              <a:t>.</a:t>
            </a:r>
          </a:p>
          <a:p>
            <a:endParaRPr lang="ru-RU" sz="1400" dirty="0" smtClean="0"/>
          </a:p>
          <a:p>
            <a:r>
              <a:rPr lang="ru-RU" sz="1400" dirty="0" err="1" smtClean="0"/>
              <a:t>Інакше</a:t>
            </a:r>
            <a:r>
              <a:rPr lang="ru-RU" sz="1400" dirty="0" smtClean="0"/>
              <a:t> </a:t>
            </a:r>
            <a:r>
              <a:rPr lang="ru-RU" sz="1400" dirty="0" err="1"/>
              <a:t>кажучи</a:t>
            </a:r>
            <a:r>
              <a:rPr lang="ru-RU" sz="1400" dirty="0"/>
              <a:t>, </a:t>
            </a:r>
            <a:r>
              <a:rPr lang="ru-RU" sz="1400" dirty="0" err="1"/>
              <a:t>прийняття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, </a:t>
            </a:r>
            <a:r>
              <a:rPr lang="ru-RU" sz="1400" dirty="0" err="1"/>
              <a:t>вирішення</a:t>
            </a:r>
            <a:r>
              <a:rPr lang="ru-RU" sz="1400" dirty="0"/>
              <a:t> </a:t>
            </a:r>
            <a:r>
              <a:rPr lang="ru-RU" sz="1400" dirty="0" err="1"/>
              <a:t>завдань</a:t>
            </a:r>
            <a:r>
              <a:rPr lang="ru-RU" sz="1400" dirty="0"/>
              <a:t> за принципом </a:t>
            </a:r>
            <a:r>
              <a:rPr lang="ru-RU" sz="1400" dirty="0" err="1"/>
              <a:t>поділу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у </a:t>
            </a:r>
            <a:r>
              <a:rPr lang="ru-RU" sz="1400" dirty="0" err="1"/>
              <a:t>системі</a:t>
            </a:r>
            <a:r>
              <a:rPr lang="ru-RU" sz="1400" dirty="0"/>
              <a:t> </a:t>
            </a:r>
            <a:r>
              <a:rPr lang="ru-RU" sz="1400" dirty="0" err="1"/>
              <a:t>збуту</a:t>
            </a:r>
            <a:r>
              <a:rPr lang="ru-RU" sz="1400" dirty="0"/>
              <a:t> </a:t>
            </a:r>
            <a:r>
              <a:rPr lang="ru-RU" sz="1400" dirty="0" err="1"/>
              <a:t>відбуваються</a:t>
            </a:r>
            <a:r>
              <a:rPr lang="ru-RU" sz="1400" dirty="0"/>
              <a:t> </a:t>
            </a:r>
            <a:r>
              <a:rPr lang="ru-RU" sz="1400" dirty="0" err="1"/>
              <a:t>незважаючи</a:t>
            </a:r>
            <a:r>
              <a:rPr lang="ru-RU" sz="1400" dirty="0"/>
              <a:t> на </a:t>
            </a:r>
            <a:r>
              <a:rPr lang="ru-RU" sz="1400" dirty="0" err="1"/>
              <a:t>регіональні</a:t>
            </a:r>
            <a:r>
              <a:rPr lang="ru-RU" sz="1400" dirty="0"/>
              <a:t> </a:t>
            </a:r>
            <a:r>
              <a:rPr lang="ru-RU" sz="1400" dirty="0" err="1"/>
              <a:t>межі</a:t>
            </a:r>
            <a:r>
              <a:rPr lang="ru-RU" sz="1400" dirty="0"/>
              <a:t>. </a:t>
            </a:r>
            <a:r>
              <a:rPr lang="ru-RU" sz="1400" dirty="0" err="1"/>
              <a:t>Співпраця</a:t>
            </a:r>
            <a:r>
              <a:rPr lang="ru-RU" sz="1400" dirty="0"/>
              <a:t> </a:t>
            </a:r>
            <a:r>
              <a:rPr lang="ru-RU" sz="1400" dirty="0" err="1"/>
              <a:t>членів</a:t>
            </a:r>
            <a:r>
              <a:rPr lang="ru-RU" sz="1400" dirty="0"/>
              <a:t> </a:t>
            </a:r>
            <a:r>
              <a:rPr lang="ru-RU" sz="1400" dirty="0" err="1"/>
              <a:t>команди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тимчасовий</a:t>
            </a:r>
            <a:r>
              <a:rPr lang="ru-RU" sz="1400" dirty="0"/>
              <a:t> характер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організовується</a:t>
            </a:r>
            <a:r>
              <a:rPr lang="ru-RU" sz="1400" dirty="0"/>
              <a:t> на </a:t>
            </a:r>
            <a:r>
              <a:rPr lang="ru-RU" sz="1400" dirty="0" err="1"/>
              <a:t>певний</a:t>
            </a:r>
            <a:r>
              <a:rPr lang="ru-RU" sz="1400" dirty="0"/>
              <a:t> </a:t>
            </a:r>
            <a:r>
              <a:rPr lang="ru-RU" sz="1400" dirty="0" err="1"/>
              <a:t>термін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873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dirty="0" err="1"/>
              <a:t>Керування</a:t>
            </a:r>
            <a:r>
              <a:rPr lang="ru-RU" sz="1400" dirty="0"/>
              <a:t>, як правило, </a:t>
            </a:r>
            <a:r>
              <a:rPr lang="ru-RU" sz="1400" dirty="0" err="1"/>
              <a:t>складається</a:t>
            </a:r>
            <a:r>
              <a:rPr lang="ru-RU" sz="1400" dirty="0"/>
              <a:t> з таких </a:t>
            </a:r>
            <a:r>
              <a:rPr lang="ru-RU" sz="1400" dirty="0" err="1"/>
              <a:t>етапів</a:t>
            </a:r>
            <a:r>
              <a:rPr lang="ru-RU" sz="1400" dirty="0"/>
              <a:t>:</a:t>
            </a:r>
          </a:p>
          <a:p>
            <a:pPr lvl="0"/>
            <a:r>
              <a:rPr lang="ru-RU" sz="1400" dirty="0" err="1"/>
              <a:t>вивчення</a:t>
            </a:r>
            <a:r>
              <a:rPr lang="ru-RU" sz="1400" dirty="0"/>
              <a:t>, </a:t>
            </a:r>
            <a:r>
              <a:rPr lang="ru-RU" sz="1400" dirty="0" err="1"/>
              <a:t>моніторинг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про </a:t>
            </a:r>
            <a:r>
              <a:rPr lang="ru-RU" sz="1400" dirty="0" err="1"/>
              <a:t>організацію</a:t>
            </a:r>
            <a:r>
              <a:rPr lang="ru-RU" sz="1400" dirty="0"/>
              <a:t> в </a:t>
            </a:r>
            <a:r>
              <a:rPr lang="ru-RU" sz="1400" dirty="0" err="1"/>
              <a:t>мережі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опрацювання</a:t>
            </a:r>
            <a:r>
              <a:rPr lang="ru-RU" sz="1400" dirty="0"/>
              <a:t> негативу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дії</a:t>
            </a:r>
            <a:r>
              <a:rPr lang="ru-RU" sz="1400" dirty="0"/>
              <a:t>, </a:t>
            </a:r>
            <a:r>
              <a:rPr lang="ru-RU" sz="1400" dirty="0" err="1"/>
              <a:t>спрямовані</a:t>
            </a:r>
            <a:r>
              <a:rPr lang="ru-RU" sz="1400" dirty="0"/>
              <a:t> на </a:t>
            </a:r>
            <a:r>
              <a:rPr lang="ru-RU" sz="1400" dirty="0" err="1"/>
              <a:t>поліпшення</a:t>
            </a:r>
            <a:r>
              <a:rPr lang="ru-RU" sz="1400" dirty="0"/>
              <a:t> </a:t>
            </a:r>
            <a:r>
              <a:rPr lang="ru-RU" sz="1400" dirty="0" err="1"/>
              <a:t>іміджу</a:t>
            </a:r>
            <a:r>
              <a:rPr lang="ru-RU" sz="1400" dirty="0"/>
              <a:t>, числа </a:t>
            </a:r>
            <a:r>
              <a:rPr lang="ru-RU" sz="1400" dirty="0" err="1"/>
              <a:t>позитивних</a:t>
            </a:r>
            <a:r>
              <a:rPr lang="ru-RU" sz="1400" dirty="0"/>
              <a:t> </a:t>
            </a:r>
            <a:r>
              <a:rPr lang="ru-RU" sz="1400" dirty="0" err="1"/>
              <a:t>відгуків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/>
              <a:t>заходи, </a:t>
            </a:r>
            <a:r>
              <a:rPr lang="ru-RU" sz="1400" dirty="0" err="1"/>
              <a:t>спрямовані</a:t>
            </a:r>
            <a:r>
              <a:rPr lang="ru-RU" sz="1400" dirty="0"/>
              <a:t> на </a:t>
            </a:r>
            <a:r>
              <a:rPr lang="ru-RU" sz="1400" dirty="0" err="1"/>
              <a:t>постійне</a:t>
            </a:r>
            <a:r>
              <a:rPr lang="ru-RU" sz="1400" dirty="0"/>
              <a:t> </a:t>
            </a:r>
            <a:r>
              <a:rPr lang="ru-RU" sz="1400" dirty="0" err="1"/>
              <a:t>поліпшення</a:t>
            </a:r>
            <a:r>
              <a:rPr lang="ru-RU" sz="1400" dirty="0"/>
              <a:t> і </a:t>
            </a:r>
            <a:r>
              <a:rPr lang="ru-RU" sz="1400" dirty="0" err="1"/>
              <a:t>стабільність</a:t>
            </a:r>
            <a:r>
              <a:rPr lang="ru-RU" sz="1400" dirty="0"/>
              <a:t> </a:t>
            </a:r>
            <a:r>
              <a:rPr lang="ru-RU" sz="1400" dirty="0" err="1"/>
              <a:t>позитивної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 в </a:t>
            </a:r>
            <a:r>
              <a:rPr lang="ru-RU" sz="1400" dirty="0" err="1"/>
              <a:t>мережі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ru-RU" sz="1400" dirty="0" err="1"/>
              <a:t>Імідж</a:t>
            </a:r>
            <a:r>
              <a:rPr lang="ru-RU" sz="1400" dirty="0"/>
              <a:t> </a:t>
            </a:r>
            <a:r>
              <a:rPr lang="ru-RU" sz="1400" dirty="0" err="1"/>
              <a:t>фірми</a:t>
            </a:r>
            <a:r>
              <a:rPr lang="ru-RU" sz="1400" dirty="0"/>
              <a:t> </a:t>
            </a:r>
            <a:r>
              <a:rPr lang="ru-RU" sz="1400" dirty="0" err="1"/>
              <a:t>заробляється</a:t>
            </a:r>
            <a:r>
              <a:rPr lang="ru-RU" sz="1400" dirty="0"/>
              <a:t> </a:t>
            </a:r>
            <a:r>
              <a:rPr lang="ru-RU" sz="1400" dirty="0" err="1"/>
              <a:t>поступово</a:t>
            </a:r>
            <a:r>
              <a:rPr lang="ru-RU" sz="1400" dirty="0"/>
              <a:t>, і </a:t>
            </a:r>
            <a:r>
              <a:rPr lang="ru-RU" sz="1400" dirty="0" err="1"/>
              <a:t>складається</a:t>
            </a:r>
            <a:r>
              <a:rPr lang="ru-RU" sz="1400" dirty="0"/>
              <a:t> з </a:t>
            </a:r>
            <a:r>
              <a:rPr lang="ru-RU" sz="1400" dirty="0" err="1"/>
              <a:t>сукупності</a:t>
            </a:r>
            <a:r>
              <a:rPr lang="ru-RU" sz="1400" dirty="0"/>
              <a:t> ряду </a:t>
            </a:r>
            <a:r>
              <a:rPr lang="ru-RU" sz="1400" dirty="0" err="1"/>
              <a:t>факторів</a:t>
            </a:r>
            <a:r>
              <a:rPr lang="ru-RU" sz="1400" dirty="0"/>
              <a:t>. </a:t>
            </a:r>
            <a:r>
              <a:rPr lang="ru-RU" sz="1400" dirty="0" err="1"/>
              <a:t>Основне</a:t>
            </a:r>
            <a:r>
              <a:rPr lang="ru-RU" sz="1400" dirty="0"/>
              <a:t> </a:t>
            </a:r>
            <a:r>
              <a:rPr lang="ru-RU" sz="1400" dirty="0" err="1"/>
              <a:t>завдання</a:t>
            </a:r>
            <a:r>
              <a:rPr lang="ru-RU" sz="1400" dirty="0"/>
              <a:t> – </a:t>
            </a:r>
            <a:r>
              <a:rPr lang="ru-RU" sz="1400" dirty="0" err="1"/>
              <a:t>нівелювання</a:t>
            </a:r>
            <a:r>
              <a:rPr lang="ru-RU" sz="1400" dirty="0"/>
              <a:t> </a:t>
            </a:r>
            <a:r>
              <a:rPr lang="ru-RU" sz="1400" dirty="0" err="1"/>
              <a:t>негативної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про </a:t>
            </a:r>
            <a:r>
              <a:rPr lang="ru-RU" sz="1400" dirty="0" err="1"/>
              <a:t>компанію</a:t>
            </a:r>
            <a:r>
              <a:rPr lang="ru-RU" sz="1400" dirty="0"/>
              <a:t> і робота над позитивом.</a:t>
            </a:r>
          </a:p>
          <a:p>
            <a:r>
              <a:rPr lang="ru-RU" sz="1400" dirty="0" err="1"/>
              <a:t>Створюється</a:t>
            </a:r>
            <a:r>
              <a:rPr lang="ru-RU" sz="1400" dirty="0"/>
              <a:t>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uk-UA" sz="1400" dirty="0"/>
              <a:t>напрямами</a:t>
            </a:r>
            <a:r>
              <a:rPr lang="ru-RU" sz="1400" dirty="0"/>
              <a:t>,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:</a:t>
            </a:r>
          </a:p>
          <a:p>
            <a:pPr lvl="0"/>
            <a:r>
              <a:rPr lang="ru-RU" sz="1400" b="1" dirty="0" err="1"/>
              <a:t>Створення</a:t>
            </a:r>
            <a:r>
              <a:rPr lang="ru-RU" sz="1400" b="1" dirty="0"/>
              <a:t> сайту.</a:t>
            </a:r>
            <a:endParaRPr lang="ru-RU" sz="1400" dirty="0"/>
          </a:p>
          <a:p>
            <a:r>
              <a:rPr lang="ru-RU" sz="1400" dirty="0" err="1"/>
              <a:t>Це</a:t>
            </a:r>
            <a:r>
              <a:rPr lang="ru-RU" sz="1400" dirty="0"/>
              <a:t> перший </a:t>
            </a:r>
            <a:r>
              <a:rPr lang="ru-RU" sz="1400" dirty="0" err="1"/>
              <a:t>крок</a:t>
            </a:r>
            <a:r>
              <a:rPr lang="ru-RU" sz="1400" dirty="0"/>
              <a:t>, про </a:t>
            </a:r>
            <a:r>
              <a:rPr lang="ru-RU" sz="1400" dirty="0" err="1"/>
              <a:t>який</a:t>
            </a:r>
            <a:r>
              <a:rPr lang="ru-RU" sz="1400" dirty="0"/>
              <a:t> повинен </a:t>
            </a:r>
            <a:r>
              <a:rPr lang="ru-RU" sz="1400" dirty="0" err="1"/>
              <a:t>подбати</a:t>
            </a:r>
            <a:r>
              <a:rPr lang="ru-RU" sz="1400" dirty="0"/>
              <a:t> </a:t>
            </a:r>
            <a:r>
              <a:rPr lang="ru-RU" sz="1400" dirty="0" err="1"/>
              <a:t>власник</a:t>
            </a:r>
            <a:r>
              <a:rPr lang="ru-RU" sz="1400" dirty="0"/>
              <a:t>. </a:t>
            </a:r>
            <a:r>
              <a:rPr lang="ru-RU" sz="1400" dirty="0" err="1"/>
              <a:t>Наявність</a:t>
            </a:r>
            <a:r>
              <a:rPr lang="ru-RU" sz="1400" dirty="0"/>
              <a:t> сайту позитивно </a:t>
            </a:r>
            <a:r>
              <a:rPr lang="ru-RU" sz="1400" dirty="0" err="1"/>
              <a:t>позначається</a:t>
            </a:r>
            <a:r>
              <a:rPr lang="ru-RU" sz="1400" dirty="0"/>
              <a:t> не </a:t>
            </a:r>
            <a:r>
              <a:rPr lang="ru-RU" sz="1400" dirty="0" err="1"/>
              <a:t>тільки</a:t>
            </a:r>
            <a:r>
              <a:rPr lang="ru-RU" sz="1400" dirty="0"/>
              <a:t> на </a:t>
            </a:r>
            <a:r>
              <a:rPr lang="ru-RU" sz="1400" dirty="0" err="1"/>
              <a:t>впізнаваності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але і на </a:t>
            </a:r>
            <a:r>
              <a:rPr lang="ru-RU" sz="1400" dirty="0" err="1"/>
              <a:t>рівні</a:t>
            </a:r>
            <a:r>
              <a:rPr lang="ru-RU" sz="1400" dirty="0"/>
              <a:t> </a:t>
            </a:r>
            <a:r>
              <a:rPr lang="ru-RU" sz="1400" dirty="0" err="1"/>
              <a:t>довіри</a:t>
            </a:r>
            <a:r>
              <a:rPr lang="ru-RU" sz="1400" dirty="0"/>
              <a:t> до </a:t>
            </a:r>
            <a:r>
              <a:rPr lang="ru-RU" sz="1400" dirty="0" err="1"/>
              <a:t>нього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. При </a:t>
            </a:r>
            <a:r>
              <a:rPr lang="ru-RU" sz="1400" dirty="0" err="1"/>
              <a:t>виборі</a:t>
            </a:r>
            <a:r>
              <a:rPr lang="ru-RU" sz="1400" dirty="0"/>
              <a:t> </a:t>
            </a:r>
            <a:r>
              <a:rPr lang="ru-RU" sz="1400" dirty="0" err="1"/>
              <a:t>назви</a:t>
            </a:r>
            <a:r>
              <a:rPr lang="ru-RU" sz="1400" dirty="0"/>
              <a:t>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врахувати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ru-RU" sz="1400" dirty="0"/>
              <a:t> напрямки </a:t>
            </a:r>
            <a:r>
              <a:rPr lang="ru-RU" sz="1400" dirty="0" err="1"/>
              <a:t>бізнесу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воно</a:t>
            </a:r>
            <a:r>
              <a:rPr lang="ru-RU" sz="1400" dirty="0"/>
              <a:t> </a:t>
            </a:r>
            <a:r>
              <a:rPr lang="ru-RU" sz="1400" dirty="0" err="1"/>
              <a:t>асоціювалося</a:t>
            </a:r>
            <a:r>
              <a:rPr lang="ru-RU" sz="1400" dirty="0"/>
              <a:t> у </a:t>
            </a:r>
            <a:r>
              <a:rPr lang="ru-RU" sz="1400" dirty="0" err="1"/>
              <a:t>клієнта</a:t>
            </a:r>
            <a:r>
              <a:rPr lang="ru-RU" sz="1400" dirty="0"/>
              <a:t> з </a:t>
            </a:r>
            <a:r>
              <a:rPr lang="ru-RU" sz="1400" dirty="0" err="1"/>
              <a:t>тим</a:t>
            </a:r>
            <a:r>
              <a:rPr lang="ru-RU" sz="1400" dirty="0"/>
              <a:t> видом </a:t>
            </a:r>
            <a:r>
              <a:rPr lang="ru-RU" sz="1400" dirty="0" err="1"/>
              <a:t>товарів</a:t>
            </a:r>
            <a:r>
              <a:rPr lang="ru-RU" sz="1400" dirty="0"/>
              <a:t> та </a:t>
            </a:r>
            <a:r>
              <a:rPr lang="ru-RU" sz="1400" dirty="0" err="1"/>
              <a:t>послуг</a:t>
            </a:r>
            <a:r>
              <a:rPr lang="ru-RU" sz="1400" dirty="0"/>
              <a:t>, у </a:t>
            </a:r>
            <a:r>
              <a:rPr lang="ru-RU" sz="1400" dirty="0" err="1"/>
              <a:t>пошуку</a:t>
            </a:r>
            <a:r>
              <a:rPr lang="ru-RU" sz="1400" dirty="0"/>
              <a:t> </a:t>
            </a:r>
            <a:r>
              <a:rPr lang="ru-RU" sz="1400" dirty="0" err="1"/>
              <a:t>якого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знаходиться</a:t>
            </a:r>
            <a:r>
              <a:rPr lang="ru-RU" sz="1400" dirty="0"/>
              <a:t>.</a:t>
            </a:r>
          </a:p>
          <a:p>
            <a:pPr lvl="0"/>
            <a:r>
              <a:rPr lang="ru-RU" sz="1400" b="1" dirty="0"/>
              <a:t>Робота в </a:t>
            </a:r>
            <a:r>
              <a:rPr lang="ru-RU" sz="1400" b="1" dirty="0" err="1"/>
              <a:t>соціальних</a:t>
            </a:r>
            <a:r>
              <a:rPr lang="ru-RU" sz="1400" b="1" dirty="0"/>
              <a:t> мережах</a:t>
            </a:r>
            <a:r>
              <a:rPr lang="uk-UA" sz="1400" b="1" dirty="0"/>
              <a:t>.</a:t>
            </a:r>
            <a:endParaRPr lang="ru-RU" sz="1400" dirty="0"/>
          </a:p>
          <a:p>
            <a:r>
              <a:rPr lang="ru-RU" sz="1400" dirty="0" err="1"/>
              <a:t>Пошукові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високо</a:t>
            </a:r>
            <a:r>
              <a:rPr lang="ru-RU" sz="1400" dirty="0"/>
              <a:t> </a:t>
            </a:r>
            <a:r>
              <a:rPr lang="ru-RU" sz="1400" dirty="0" err="1"/>
              <a:t>ранжирують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з </a:t>
            </a:r>
            <a:r>
              <a:rPr lang="ru-RU" sz="1400" dirty="0" err="1"/>
              <a:t>соціальних</a:t>
            </a:r>
            <a:r>
              <a:rPr lang="ru-RU" sz="1400" dirty="0"/>
              <a:t> мереж. </a:t>
            </a:r>
            <a:r>
              <a:rPr lang="uk-UA" sz="1400" dirty="0"/>
              <a:t>Саме в</a:t>
            </a:r>
            <a:r>
              <a:rPr lang="ru-RU" sz="1400" dirty="0"/>
              <a:t> них </a:t>
            </a:r>
            <a:r>
              <a:rPr lang="ru-RU" sz="1400" dirty="0" err="1"/>
              <a:t>користувачі</a:t>
            </a:r>
            <a:r>
              <a:rPr lang="ru-RU" sz="1400" dirty="0"/>
              <a:t> активно </a:t>
            </a:r>
            <a:r>
              <a:rPr lang="ru-RU" sz="1400" dirty="0" err="1"/>
              <a:t>залишають</a:t>
            </a:r>
            <a:r>
              <a:rPr lang="ru-RU" sz="1400" dirty="0"/>
              <a:t> </a:t>
            </a:r>
            <a:r>
              <a:rPr lang="ru-RU" sz="1400" dirty="0" err="1"/>
              <a:t>відгуки</a:t>
            </a:r>
            <a:r>
              <a:rPr lang="ru-RU" sz="1400" dirty="0"/>
              <a:t> і </a:t>
            </a:r>
            <a:r>
              <a:rPr lang="ru-RU" sz="1400" dirty="0" err="1"/>
              <a:t>звертаються</a:t>
            </a:r>
            <a:r>
              <a:rPr lang="ru-RU" sz="1400" dirty="0"/>
              <a:t> за </a:t>
            </a:r>
            <a:r>
              <a:rPr lang="ru-RU" sz="1400" dirty="0" err="1"/>
              <a:t>консультацією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допомогою</a:t>
            </a:r>
            <a:r>
              <a:rPr lang="ru-RU" sz="1400" dirty="0"/>
              <a:t> у </a:t>
            </a:r>
            <a:r>
              <a:rPr lang="ru-RU" sz="1400" dirty="0" err="1"/>
              <a:t>вирішенні</a:t>
            </a:r>
            <a:r>
              <a:rPr lang="ru-RU" sz="1400" dirty="0"/>
              <a:t> </a:t>
            </a:r>
            <a:r>
              <a:rPr lang="ru-RU" sz="1400" dirty="0" err="1"/>
              <a:t>питань</a:t>
            </a:r>
            <a:r>
              <a:rPr lang="ru-RU" sz="1400" dirty="0"/>
              <a:t>.</a:t>
            </a:r>
          </a:p>
          <a:p>
            <a:pPr lvl="0"/>
            <a:r>
              <a:rPr lang="ru-RU" sz="1400" b="1" dirty="0" err="1"/>
              <a:t>Сайти</a:t>
            </a:r>
            <a:r>
              <a:rPr lang="ru-RU" sz="1400" b="1" dirty="0"/>
              <a:t> з </a:t>
            </a:r>
            <a:r>
              <a:rPr lang="ru-RU" sz="1400" b="1" dirty="0" err="1"/>
              <a:t>відгуками</a:t>
            </a:r>
            <a:r>
              <a:rPr lang="uk-UA" sz="1400" b="1" dirty="0"/>
              <a:t>.</a:t>
            </a:r>
            <a:endParaRPr lang="ru-RU" sz="1400" dirty="0"/>
          </a:p>
          <a:p>
            <a:r>
              <a:rPr lang="ru-RU" sz="1400" dirty="0"/>
              <a:t>В </a:t>
            </a:r>
            <a:r>
              <a:rPr lang="ru-RU" sz="1400" dirty="0" err="1"/>
              <a:t>пошуку</a:t>
            </a:r>
            <a:r>
              <a:rPr lang="ru-RU" sz="1400" b="1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</a:t>
            </a:r>
            <a:r>
              <a:rPr lang="ru-RU" sz="1400" dirty="0" err="1"/>
              <a:t>придбання</a:t>
            </a:r>
            <a:r>
              <a:rPr lang="ru-RU" sz="1400" dirty="0"/>
              <a:t> товару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отримання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, люди </a:t>
            </a:r>
            <a:r>
              <a:rPr lang="ru-RU" sz="1400" dirty="0" err="1"/>
              <a:t>спочатку</a:t>
            </a:r>
            <a:r>
              <a:rPr lang="ru-RU" sz="1400" dirty="0"/>
              <a:t> </a:t>
            </a:r>
            <a:r>
              <a:rPr lang="ru-RU" sz="1400" dirty="0" err="1"/>
              <a:t>вивчають</a:t>
            </a:r>
            <a:r>
              <a:rPr lang="ru-RU" sz="1400" dirty="0"/>
              <a:t> </a:t>
            </a:r>
            <a:r>
              <a:rPr lang="ru-RU" sz="1400" dirty="0" err="1"/>
              <a:t>майданчики</a:t>
            </a:r>
            <a:r>
              <a:rPr lang="ru-RU" sz="1400" dirty="0"/>
              <a:t> з </a:t>
            </a:r>
            <a:r>
              <a:rPr lang="ru-RU" sz="1400" dirty="0" err="1"/>
              <a:t>відгуками</a:t>
            </a:r>
            <a:r>
              <a:rPr lang="ru-RU" sz="1400" dirty="0"/>
              <a:t> тих, </a:t>
            </a:r>
            <a:r>
              <a:rPr lang="ru-RU" sz="1400" dirty="0" err="1"/>
              <a:t>хто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скористався</a:t>
            </a:r>
            <a:r>
              <a:rPr lang="ru-RU" sz="1400" dirty="0"/>
              <a:t> </a:t>
            </a:r>
            <a:r>
              <a:rPr lang="ru-RU" sz="1400" dirty="0" err="1"/>
              <a:t>послугами</a:t>
            </a:r>
            <a:r>
              <a:rPr lang="ru-RU" sz="1400" dirty="0"/>
              <a:t> </a:t>
            </a:r>
            <a:r>
              <a:rPr lang="ru-RU" sz="1400" dirty="0" err="1"/>
              <a:t>даної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. Як правило, </a:t>
            </a:r>
            <a:r>
              <a:rPr lang="ru-RU" sz="1400" dirty="0" err="1"/>
              <a:t>якщо</a:t>
            </a:r>
            <a:r>
              <a:rPr lang="ru-RU" sz="1400" dirty="0"/>
              <a:t> все добре, </a:t>
            </a:r>
            <a:r>
              <a:rPr lang="ru-RU" sz="1400" dirty="0" err="1"/>
              <a:t>користувачі</a:t>
            </a:r>
            <a:r>
              <a:rPr lang="ru-RU" sz="1400" dirty="0"/>
              <a:t> не </a:t>
            </a:r>
            <a:r>
              <a:rPr lang="ru-RU" sz="1400" dirty="0" err="1"/>
              <a:t>залишають</a:t>
            </a:r>
            <a:r>
              <a:rPr lang="ru-RU" sz="1400" dirty="0"/>
              <a:t> </a:t>
            </a:r>
            <a:r>
              <a:rPr lang="ru-RU" sz="1400" dirty="0" err="1"/>
              <a:t>відгуки</a:t>
            </a:r>
            <a:r>
              <a:rPr lang="ru-RU" sz="1400" dirty="0"/>
              <a:t>, </a:t>
            </a:r>
            <a:r>
              <a:rPr lang="ru-RU" sz="1400" dirty="0" err="1"/>
              <a:t>чого</a:t>
            </a:r>
            <a:r>
              <a:rPr lang="ru-RU" sz="1400" dirty="0"/>
              <a:t> не </a:t>
            </a:r>
            <a:r>
              <a:rPr lang="ru-RU" sz="1400" dirty="0" err="1"/>
              <a:t>скажеш</a:t>
            </a:r>
            <a:r>
              <a:rPr lang="ru-RU" sz="1400" dirty="0"/>
              <a:t> при негативному </a:t>
            </a:r>
            <a:r>
              <a:rPr lang="ru-RU" sz="1400" dirty="0" err="1"/>
              <a:t>результаті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. У </a:t>
            </a:r>
            <a:r>
              <a:rPr lang="ru-RU" sz="1400" dirty="0" err="1"/>
              <a:t>зв'язку</a:t>
            </a:r>
            <a:r>
              <a:rPr lang="ru-RU" sz="1400" dirty="0"/>
              <a:t> з </a:t>
            </a: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ru-RU" sz="1400" dirty="0" err="1"/>
              <a:t>імідж</a:t>
            </a:r>
            <a:r>
              <a:rPr lang="ru-RU" sz="1400" dirty="0"/>
              <a:t> </a:t>
            </a:r>
            <a:r>
              <a:rPr lang="ru-RU" sz="1400" dirty="0" err="1"/>
              <a:t>складається</a:t>
            </a:r>
            <a:r>
              <a:rPr lang="ru-RU" sz="1400" dirty="0"/>
              <a:t> не </a:t>
            </a:r>
            <a:r>
              <a:rPr lang="ru-RU" sz="1400" dirty="0" err="1"/>
              <a:t>найкращим</a:t>
            </a:r>
            <a:r>
              <a:rPr lang="ru-RU" sz="1400" dirty="0"/>
              <a:t> чином, </a:t>
            </a:r>
            <a:r>
              <a:rPr lang="ru-RU" sz="1400" dirty="0" err="1"/>
              <a:t>хоча</a:t>
            </a:r>
            <a:r>
              <a:rPr lang="ru-RU" sz="1400" dirty="0"/>
              <a:t> реальна картина </a:t>
            </a:r>
            <a:r>
              <a:rPr lang="ru-RU" sz="1400" dirty="0" err="1"/>
              <a:t>може</a:t>
            </a:r>
            <a:r>
              <a:rPr lang="ru-RU" sz="1400" dirty="0"/>
              <a:t> не </a:t>
            </a:r>
            <a:r>
              <a:rPr lang="ru-RU" sz="1400" dirty="0" err="1"/>
              <a:t>відповідати</a:t>
            </a:r>
            <a:r>
              <a:rPr lang="ru-RU" sz="1400" dirty="0"/>
              <a:t> такому стану речей.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853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uk-UA" sz="1400" dirty="0"/>
              <a:t>Під час управління СММ маркетингової комунікації застосовують збутові інновації, які спрямовані на:</a:t>
            </a:r>
            <a:endParaRPr lang="ru-RU" sz="1400" dirty="0"/>
          </a:p>
          <a:p>
            <a:r>
              <a:rPr lang="uk-UA" sz="1400" dirty="0"/>
              <a:t> - впровадження новітніх підходів управління маркетингом та збутом маркетингової комунікації;</a:t>
            </a:r>
            <a:endParaRPr lang="ru-RU" sz="1400" dirty="0"/>
          </a:p>
          <a:p>
            <a:r>
              <a:rPr lang="uk-UA" sz="1400" dirty="0"/>
              <a:t> - впровадження нових продуктів (продуктові інновації – впровадження на ринок нового і удосконалення існуючого продукту);</a:t>
            </a:r>
            <a:endParaRPr lang="ru-RU" sz="1400" dirty="0"/>
          </a:p>
          <a:p>
            <a:r>
              <a:rPr lang="uk-UA" sz="1400" dirty="0"/>
              <a:t> - використання нових видів послуг (інновації – використання нового виду послуг);</a:t>
            </a:r>
            <a:endParaRPr lang="ru-RU" sz="1400" dirty="0"/>
          </a:p>
          <a:p>
            <a:r>
              <a:rPr lang="uk-UA" sz="1400" dirty="0"/>
              <a:t> - використання нових технологічних процесів (техніко-технологічні інновації – впровадження нової або істотно поліпшеної техніки і технології обслуговування споживачів, просування і реалізації продукту);</a:t>
            </a:r>
            <a:endParaRPr lang="ru-RU" sz="1400" dirty="0"/>
          </a:p>
          <a:p>
            <a:r>
              <a:rPr lang="uk-UA" sz="1400" dirty="0"/>
              <a:t> - зміни в організації та матеріально-технічному забезпеченні (організаційні інновації – впровадження більш ефективних структур управління й порядку організації діяльності фірми, нових профілів робочих місць і професійних вимог);</a:t>
            </a:r>
            <a:endParaRPr lang="ru-RU" sz="1400" dirty="0"/>
          </a:p>
          <a:p>
            <a:r>
              <a:rPr lang="uk-UA" sz="1400" dirty="0"/>
              <a:t> - появу нових ринків збуту (маркетингові інновації – виділення нових сегментів ринку, обслуговування нових груп споживачів, виділених за географічною, соціально-демографічною, поведінковою ознаками).</a:t>
            </a:r>
            <a:endParaRPr lang="ru-RU" sz="1400" dirty="0"/>
          </a:p>
          <a:p>
            <a:r>
              <a:rPr lang="uk-UA" sz="1400" dirty="0"/>
              <a:t>Налаштування цілей в </a:t>
            </a:r>
            <a:r>
              <a:rPr lang="en-US" sz="1400" dirty="0"/>
              <a:t>SMM</a:t>
            </a:r>
            <a:r>
              <a:rPr lang="uk-UA" sz="1400" dirty="0"/>
              <a:t> дає можливість взаємодіяти та залучати в ряди своїх клієнтів мільйони активних користувачів. </a:t>
            </a:r>
            <a:r>
              <a:rPr lang="ru-RU" sz="1400" dirty="0" err="1"/>
              <a:t>Основна</a:t>
            </a:r>
            <a:r>
              <a:rPr lang="ru-RU" sz="1400" dirty="0"/>
              <a:t> </a:t>
            </a:r>
            <a:r>
              <a:rPr lang="ru-RU" sz="1400" dirty="0" err="1"/>
              <a:t>функція</a:t>
            </a:r>
            <a:r>
              <a:rPr lang="ru-RU" sz="1400" dirty="0"/>
              <a:t> SMM </a:t>
            </a:r>
            <a:r>
              <a:rPr lang="ru-RU" sz="1400" dirty="0" err="1"/>
              <a:t>якраз</a:t>
            </a:r>
            <a:r>
              <a:rPr lang="ru-RU" sz="1400" dirty="0"/>
              <a:t> </a:t>
            </a:r>
            <a:r>
              <a:rPr lang="ru-RU" sz="1400" dirty="0" err="1"/>
              <a:t>спрямована</a:t>
            </a:r>
            <a:r>
              <a:rPr lang="ru-RU" sz="1400" dirty="0"/>
              <a:t> на </a:t>
            </a:r>
            <a:r>
              <a:rPr lang="ru-RU" sz="1400" dirty="0" err="1"/>
              <a:t>просування</a:t>
            </a:r>
            <a:r>
              <a:rPr lang="ru-RU" sz="1400" dirty="0"/>
              <a:t> бренду, </a:t>
            </a:r>
            <a:r>
              <a:rPr lang="ru-RU" sz="1400" dirty="0" err="1"/>
              <a:t>товарів</a:t>
            </a:r>
            <a:r>
              <a:rPr lang="ru-RU" sz="1400" dirty="0"/>
              <a:t> та </a:t>
            </a:r>
            <a:r>
              <a:rPr lang="ru-RU" sz="1400" dirty="0" err="1"/>
              <a:t>послуг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мережах. </a:t>
            </a:r>
            <a:r>
              <a:rPr lang="uk-UA" sz="1400" dirty="0"/>
              <a:t>А основними цілями налаштування </a:t>
            </a:r>
            <a:r>
              <a:rPr lang="en-US" sz="1400" dirty="0"/>
              <a:t>SMM</a:t>
            </a:r>
            <a:r>
              <a:rPr lang="uk-UA" sz="1400" dirty="0"/>
              <a:t> етапи </a:t>
            </a:r>
            <a:r>
              <a:rPr lang="uk-UA" sz="1400" dirty="0" err="1"/>
              <a:t>промоутування</a:t>
            </a:r>
            <a:r>
              <a:rPr lang="uk-UA" sz="1400" dirty="0"/>
              <a:t>, складання </a:t>
            </a:r>
            <a:r>
              <a:rPr lang="uk-UA" sz="1400" dirty="0" err="1"/>
              <a:t>медіаплану</a:t>
            </a:r>
            <a:r>
              <a:rPr lang="uk-UA" sz="1400" dirty="0"/>
              <a:t> (визначення цільової аудиторії), складання контент-плану (інформаційний, навчальний, розважальний, «той, що продає»), графічне оформлення групи, </a:t>
            </a:r>
            <a:r>
              <a:rPr lang="uk-UA" sz="1400" dirty="0" err="1"/>
              <a:t>чек-ліст</a:t>
            </a:r>
            <a:r>
              <a:rPr lang="uk-UA" sz="1400" dirty="0"/>
              <a:t> створення профілю (назва, </a:t>
            </a:r>
            <a:r>
              <a:rPr lang="en-US" sz="1400" dirty="0"/>
              <a:t>URL</a:t>
            </a:r>
            <a:r>
              <a:rPr lang="uk-UA" sz="1400" dirty="0" err="1"/>
              <a:t>-адреса</a:t>
            </a:r>
            <a:r>
              <a:rPr lang="uk-UA" sz="1400" dirty="0"/>
              <a:t>, опис, контент, налаштування </a:t>
            </a:r>
            <a:r>
              <a:rPr lang="uk-UA" sz="1400" dirty="0" err="1"/>
              <a:t>приватності</a:t>
            </a:r>
            <a:r>
              <a:rPr lang="uk-UA" sz="1400" dirty="0"/>
              <a:t>, сповіщення, магазин, розміщення </a:t>
            </a:r>
            <a:r>
              <a:rPr lang="uk-UA" sz="1400" dirty="0" err="1"/>
              <a:t>геоміток</a:t>
            </a:r>
            <a:r>
              <a:rPr lang="uk-UA" sz="1400" dirty="0"/>
              <a:t>), </a:t>
            </a:r>
            <a:r>
              <a:rPr lang="uk-UA" sz="1400" dirty="0" err="1"/>
              <a:t>таргетована</a:t>
            </a:r>
            <a:r>
              <a:rPr lang="uk-UA" sz="1400" dirty="0"/>
              <a:t> реклама та інші.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548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uk-UA" sz="1400" dirty="0"/>
              <a:t>Зупиняючись більш детально на </a:t>
            </a:r>
            <a:r>
              <a:rPr lang="uk-UA" sz="1400" dirty="0" err="1"/>
              <a:t>таргетованій</a:t>
            </a:r>
            <a:r>
              <a:rPr lang="uk-UA" sz="1400" dirty="0"/>
              <a:t> рекламі, то соціальні мережі пропонують десятки варіацій реклами, починаючи з одноразового </a:t>
            </a:r>
            <a:r>
              <a:rPr lang="uk-UA" sz="1400" dirty="0" err="1"/>
              <a:t>промоутування</a:t>
            </a:r>
            <a:r>
              <a:rPr lang="uk-UA" sz="1400" dirty="0"/>
              <a:t> (в тому числі, через пости), та закінчуючи великою кампанією з відповідним бюджетом. Для того, щоб визначитися з термінами, бюджетом та масштабністю кампанії, необхідно поставити мету. Характерною рисою цієї мети буде ефективне використання таких способів як проведення бета-тестування, проведення спліт-тестів оголошень, що генерується, звуження аудиторії, повтор рекламного оголошення, адаптація вмісту, що властиві для визначення цільової аудиторії користувачів. </a:t>
            </a:r>
            <a:r>
              <a:rPr lang="ru-RU" sz="1400" dirty="0"/>
              <a:t>Як правило,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користувачі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не думали </a:t>
            </a:r>
            <a:r>
              <a:rPr lang="ru-RU" sz="1400" dirty="0" err="1"/>
              <a:t>здійснювати</a:t>
            </a:r>
            <a:r>
              <a:rPr lang="ru-RU" sz="1400" dirty="0"/>
              <a:t> покупку, але реклама, яку м</a:t>
            </a:r>
            <a:r>
              <a:rPr lang="uk-UA" sz="1400" dirty="0" err="1"/>
              <a:t>ожна</a:t>
            </a:r>
            <a:r>
              <a:rPr lang="ru-RU" sz="1400" dirty="0"/>
              <a:t> </a:t>
            </a:r>
            <a:r>
              <a:rPr lang="ru-RU" sz="1400" dirty="0" err="1"/>
              <a:t>запус</a:t>
            </a:r>
            <a:r>
              <a:rPr lang="uk-UA" sz="1400" dirty="0" err="1"/>
              <a:t>тити</a:t>
            </a:r>
            <a:r>
              <a:rPr lang="ru-RU" sz="1400" dirty="0"/>
              <a:t>, повинна </a:t>
            </a:r>
            <a:r>
              <a:rPr lang="ru-RU" sz="1400" dirty="0" err="1"/>
              <a:t>спонукати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до </a:t>
            </a:r>
            <a:r>
              <a:rPr lang="ru-RU" sz="1400" dirty="0" err="1"/>
              <a:t>такої</a:t>
            </a:r>
            <a:r>
              <a:rPr lang="ru-RU" sz="1400" dirty="0"/>
              <a:t> </a:t>
            </a:r>
            <a:r>
              <a:rPr lang="ru-RU" sz="1400" dirty="0" err="1"/>
              <a:t>дії</a:t>
            </a:r>
            <a:r>
              <a:rPr lang="ru-RU" sz="1400" dirty="0"/>
              <a:t>. </a:t>
            </a:r>
            <a:r>
              <a:rPr lang="ru-RU" sz="1400" dirty="0" err="1"/>
              <a:t>Контекстна</a:t>
            </a:r>
            <a:r>
              <a:rPr lang="ru-RU" sz="1400" dirty="0"/>
              <a:t> реклама в </a:t>
            </a:r>
            <a:r>
              <a:rPr lang="ru-RU" sz="1400" dirty="0" err="1"/>
              <a:t>даному</a:t>
            </a:r>
            <a:r>
              <a:rPr lang="ru-RU" sz="1400" dirty="0"/>
              <a:t> </a:t>
            </a:r>
            <a:r>
              <a:rPr lang="ru-RU" sz="1400" dirty="0" err="1"/>
              <a:t>випадку</a:t>
            </a:r>
            <a:r>
              <a:rPr lang="ru-RU" sz="1400" dirty="0"/>
              <a:t> </a:t>
            </a:r>
            <a:r>
              <a:rPr lang="ru-RU" sz="1400" dirty="0" err="1"/>
              <a:t>показується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раніше</a:t>
            </a:r>
            <a:r>
              <a:rPr lang="ru-RU" sz="1400" dirty="0"/>
              <a:t> </a:t>
            </a:r>
            <a:r>
              <a:rPr lang="ru-RU" sz="1400" dirty="0" err="1"/>
              <a:t>шукала</a:t>
            </a:r>
            <a:r>
              <a:rPr lang="ru-RU" sz="1400" dirty="0"/>
              <a:t> </a:t>
            </a:r>
            <a:r>
              <a:rPr lang="ru-RU" sz="1400" dirty="0" err="1"/>
              <a:t>подібний</a:t>
            </a:r>
            <a:r>
              <a:rPr lang="ru-RU" sz="1400" dirty="0"/>
              <a:t> товар.</a:t>
            </a:r>
          </a:p>
          <a:p>
            <a:r>
              <a:rPr lang="uk-UA" sz="1400" dirty="0"/>
              <a:t>Важливим фактором будь-якого просування виступають </a:t>
            </a:r>
            <a:r>
              <a:rPr lang="uk-UA" sz="1400" b="1" dirty="0"/>
              <a:t>лідери думок (</a:t>
            </a:r>
            <a:r>
              <a:rPr lang="ru-RU" sz="1400" b="1" dirty="0" err="1"/>
              <a:t>Opinion</a:t>
            </a:r>
            <a:r>
              <a:rPr lang="ru-RU" sz="1400" b="1" dirty="0"/>
              <a:t> </a:t>
            </a:r>
            <a:r>
              <a:rPr lang="ru-RU" sz="1400" b="1" dirty="0" err="1"/>
              <a:t>leaders</a:t>
            </a:r>
            <a:r>
              <a:rPr lang="uk-UA" sz="1400" b="1" dirty="0"/>
              <a:t>)</a:t>
            </a:r>
            <a:r>
              <a:rPr lang="uk-UA" sz="1400" dirty="0"/>
              <a:t> – це люди, яким довіряють, яких успадковують, та до чиєї думки прислухаються. Це можуть бути </a:t>
            </a:r>
            <a:r>
              <a:rPr lang="uk-UA" sz="1400" dirty="0" err="1"/>
              <a:t>блогери</a:t>
            </a:r>
            <a:r>
              <a:rPr lang="uk-UA" sz="1400" dirty="0"/>
              <a:t>, зірки, журналісти, моделі, й будь-які інші люди, що представляються провідними в будь-яких напрямках. </a:t>
            </a:r>
            <a:r>
              <a:rPr lang="ru-RU" sz="1400" dirty="0" err="1"/>
              <a:t>Важливо</a:t>
            </a:r>
            <a:r>
              <a:rPr lang="ru-RU" sz="1400" dirty="0"/>
              <a:t> </a:t>
            </a:r>
            <a:r>
              <a:rPr lang="ru-RU" sz="1400" dirty="0" err="1"/>
              <a:t>вибрати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того </a:t>
            </a:r>
            <a:r>
              <a:rPr lang="ru-RU" sz="1400" dirty="0" err="1"/>
              <a:t>Opinion</a:t>
            </a:r>
            <a:r>
              <a:rPr lang="ru-RU" sz="1400" dirty="0"/>
              <a:t> </a:t>
            </a:r>
            <a:r>
              <a:rPr lang="ru-RU" sz="1400" dirty="0" err="1"/>
              <a:t>leaders</a:t>
            </a:r>
            <a:r>
              <a:rPr lang="ru-RU" sz="1400" dirty="0"/>
              <a:t>, у </a:t>
            </a:r>
            <a:r>
              <a:rPr lang="ru-RU" sz="1400" dirty="0" err="1"/>
              <a:t>якого</a:t>
            </a:r>
            <a:r>
              <a:rPr lang="ru-RU" sz="1400" dirty="0"/>
              <a:t> </a:t>
            </a:r>
            <a:r>
              <a:rPr lang="ru-RU" sz="1400" dirty="0" err="1"/>
              <a:t>зібрана</a:t>
            </a:r>
            <a:r>
              <a:rPr lang="ru-RU" sz="1400" dirty="0"/>
              <a:t> </a:t>
            </a:r>
            <a:r>
              <a:rPr lang="ru-RU" sz="1400" dirty="0" err="1"/>
              <a:t>цільова</a:t>
            </a:r>
            <a:r>
              <a:rPr lang="ru-RU" sz="1400" dirty="0"/>
              <a:t> </a:t>
            </a:r>
            <a:r>
              <a:rPr lang="ru-RU" sz="1400" dirty="0" err="1"/>
              <a:t>аудиторія</a:t>
            </a:r>
            <a:r>
              <a:rPr lang="ru-RU" sz="1400" dirty="0"/>
              <a:t> для </a:t>
            </a:r>
            <a:r>
              <a:rPr lang="ru-RU" sz="1400" dirty="0" err="1"/>
              <a:t>вашого</a:t>
            </a:r>
            <a:r>
              <a:rPr lang="ru-RU" sz="1400" dirty="0"/>
              <a:t> товару.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nn\Desktop\Інстаграм-4-631x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140968"/>
            <a:ext cx="264829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4369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dirty="0" err="1"/>
              <a:t>Працювати</a:t>
            </a:r>
            <a:r>
              <a:rPr lang="ru-RU" sz="1400" dirty="0"/>
              <a:t> з </a:t>
            </a:r>
            <a:r>
              <a:rPr lang="ru-RU" sz="1400" dirty="0" err="1"/>
              <a:t>лідерами</a:t>
            </a:r>
            <a:r>
              <a:rPr lang="ru-RU" sz="1400" dirty="0"/>
              <a:t> думки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по-різному</a:t>
            </a:r>
            <a:r>
              <a:rPr lang="ru-RU" sz="1400" dirty="0"/>
              <a:t>:</a:t>
            </a:r>
          </a:p>
          <a:p>
            <a:r>
              <a:rPr lang="uk-UA" sz="1400" b="1" dirty="0"/>
              <a:t>1. </a:t>
            </a:r>
            <a:r>
              <a:rPr lang="ru-RU" sz="1400" b="1" dirty="0"/>
              <a:t>Проплачена реклама</a:t>
            </a:r>
            <a:r>
              <a:rPr lang="ru-RU" sz="1400" dirty="0"/>
              <a:t>.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варіант</a:t>
            </a:r>
            <a:r>
              <a:rPr lang="ru-RU" sz="1400" dirty="0"/>
              <a:t> </a:t>
            </a:r>
            <a:r>
              <a:rPr lang="ru-RU" sz="1400" dirty="0" err="1"/>
              <a:t>співпраці</a:t>
            </a:r>
            <a:r>
              <a:rPr lang="ru-RU" sz="1400" dirty="0"/>
              <a:t> часто </a:t>
            </a:r>
            <a:r>
              <a:rPr lang="ru-RU" sz="1400" dirty="0" err="1"/>
              <a:t>використовується</a:t>
            </a:r>
            <a:r>
              <a:rPr lang="ru-RU" sz="1400" dirty="0"/>
              <a:t>, коли </a:t>
            </a:r>
            <a:r>
              <a:rPr lang="ru-RU" sz="1400" dirty="0" err="1"/>
              <a:t>лідер</a:t>
            </a:r>
            <a:r>
              <a:rPr lang="ru-RU" sz="1400" dirty="0"/>
              <a:t> думок за </a:t>
            </a:r>
            <a:r>
              <a:rPr lang="ru-RU" sz="1400" dirty="0" err="1"/>
              <a:t>певну</a:t>
            </a:r>
            <a:r>
              <a:rPr lang="ru-RU" sz="1400" dirty="0"/>
              <a:t> оплату </a:t>
            </a:r>
            <a:r>
              <a:rPr lang="ru-RU" sz="1400" dirty="0" err="1"/>
              <a:t>рекламує</a:t>
            </a:r>
            <a:r>
              <a:rPr lang="ru-RU" sz="1400" dirty="0"/>
              <a:t> товар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послугу</a:t>
            </a:r>
            <a:r>
              <a:rPr lang="ru-RU" sz="1400" dirty="0"/>
              <a:t> у себе на </a:t>
            </a:r>
            <a:r>
              <a:rPr lang="ru-RU" sz="1400" dirty="0" err="1"/>
              <a:t>сторінці</a:t>
            </a:r>
            <a:r>
              <a:rPr lang="ru-RU" sz="1400" dirty="0"/>
              <a:t>.</a:t>
            </a:r>
          </a:p>
          <a:p>
            <a:r>
              <a:rPr lang="uk-UA" sz="1400" b="1" dirty="0"/>
              <a:t>2. </a:t>
            </a:r>
            <a:r>
              <a:rPr lang="ru-RU" sz="1400" b="1" dirty="0"/>
              <a:t>Бартер</a:t>
            </a:r>
            <a:r>
              <a:rPr lang="ru-RU" sz="1400" dirty="0"/>
              <a:t>. За рекламу на </a:t>
            </a:r>
            <a:r>
              <a:rPr lang="ru-RU" sz="1400" dirty="0" err="1"/>
              <a:t>своїй</a:t>
            </a:r>
            <a:r>
              <a:rPr lang="ru-RU" sz="1400" dirty="0"/>
              <a:t> </a:t>
            </a:r>
            <a:r>
              <a:rPr lang="ru-RU" sz="1400" dirty="0" err="1"/>
              <a:t>сторінці</a:t>
            </a:r>
            <a:r>
              <a:rPr lang="ru-RU" sz="1400" dirty="0"/>
              <a:t> </a:t>
            </a:r>
            <a:r>
              <a:rPr lang="ru-RU" sz="1400" dirty="0" err="1"/>
              <a:t>Opinion</a:t>
            </a:r>
            <a:r>
              <a:rPr lang="ru-RU" sz="1400" dirty="0"/>
              <a:t> </a:t>
            </a:r>
            <a:r>
              <a:rPr lang="ru-RU" sz="1400" dirty="0" err="1"/>
              <a:t>leader</a:t>
            </a:r>
            <a:r>
              <a:rPr lang="ru-RU" sz="1400" dirty="0"/>
              <a:t> </a:t>
            </a:r>
            <a:r>
              <a:rPr lang="ru-RU" sz="1400" dirty="0" err="1"/>
              <a:t>отримує</a:t>
            </a:r>
            <a:r>
              <a:rPr lang="ru-RU" sz="1400" dirty="0"/>
              <a:t> сам товар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послугу</a:t>
            </a:r>
            <a:r>
              <a:rPr lang="ru-RU" sz="1400" dirty="0"/>
              <a:t>, яку </a:t>
            </a:r>
            <a:r>
              <a:rPr lang="ru-RU" sz="1400" dirty="0" err="1"/>
              <a:t>рекламував</a:t>
            </a:r>
            <a:r>
              <a:rPr lang="ru-RU" sz="1400" dirty="0"/>
              <a:t>.</a:t>
            </a:r>
          </a:p>
          <a:p>
            <a:r>
              <a:rPr lang="uk-UA" sz="1400" b="1" dirty="0"/>
              <a:t>3. </a:t>
            </a:r>
            <a:r>
              <a:rPr lang="ru-RU" sz="1400" b="1" dirty="0" err="1"/>
              <a:t>Довгострокове</a:t>
            </a:r>
            <a:r>
              <a:rPr lang="ru-RU" sz="1400" b="1" dirty="0"/>
              <a:t> </a:t>
            </a:r>
            <a:r>
              <a:rPr lang="ru-RU" sz="1400" b="1" dirty="0" err="1"/>
              <a:t>співробітництво</a:t>
            </a:r>
            <a:r>
              <a:rPr lang="ru-RU" sz="1400" dirty="0"/>
              <a:t> з </a:t>
            </a:r>
            <a:r>
              <a:rPr lang="ru-RU" sz="1400" dirty="0" err="1"/>
              <a:t>лідером</a:t>
            </a:r>
            <a:r>
              <a:rPr lang="ru-RU" sz="1400" dirty="0"/>
              <a:t> думок (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постів</a:t>
            </a:r>
            <a:r>
              <a:rPr lang="ru-RU" sz="1400" dirty="0"/>
              <a:t>, </a:t>
            </a:r>
            <a:r>
              <a:rPr lang="ru-RU" sz="1400" dirty="0" err="1"/>
              <a:t>Сторіз</a:t>
            </a:r>
            <a:r>
              <a:rPr lang="ru-RU" sz="1400" dirty="0"/>
              <a:t> з </a:t>
            </a:r>
            <a:r>
              <a:rPr lang="ru-RU" sz="1400" dirty="0" err="1"/>
              <a:t>рекламними</a:t>
            </a:r>
            <a:r>
              <a:rPr lang="ru-RU" sz="1400" dirty="0"/>
              <a:t> </a:t>
            </a:r>
            <a:r>
              <a:rPr lang="ru-RU" sz="1400" dirty="0" err="1"/>
              <a:t>тізерами</a:t>
            </a:r>
            <a:r>
              <a:rPr lang="ru-RU" sz="1400" dirty="0"/>
              <a:t> та </a:t>
            </a:r>
            <a:r>
              <a:rPr lang="ru-RU" sz="1400" dirty="0" err="1"/>
              <a:t>відео</a:t>
            </a:r>
            <a:r>
              <a:rPr lang="ru-RU" sz="1400" dirty="0"/>
              <a:t>, </a:t>
            </a:r>
            <a:r>
              <a:rPr lang="ru-RU" sz="1400" dirty="0" err="1"/>
              <a:t>відгуками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згадками</a:t>
            </a:r>
            <a:r>
              <a:rPr lang="ru-RU" sz="1400" dirty="0"/>
              <a:t> бренду). </a:t>
            </a:r>
            <a:r>
              <a:rPr lang="ru-RU" sz="1400" dirty="0" err="1"/>
              <a:t>Використовується</a:t>
            </a:r>
            <a:r>
              <a:rPr lang="ru-RU" sz="1400" dirty="0"/>
              <a:t> </a:t>
            </a:r>
            <a:r>
              <a:rPr lang="ru-RU" sz="1400" dirty="0" err="1"/>
              <a:t>переважно</a:t>
            </a:r>
            <a:r>
              <a:rPr lang="ru-RU" sz="1400" dirty="0"/>
              <a:t> великими </a:t>
            </a:r>
            <a:r>
              <a:rPr lang="ru-RU" sz="1400" dirty="0" err="1"/>
              <a:t>компаніями</a:t>
            </a:r>
            <a:r>
              <a:rPr lang="ru-RU" sz="1400" dirty="0"/>
              <a:t>, </a:t>
            </a:r>
            <a:r>
              <a:rPr lang="ru-RU" sz="1400" dirty="0" err="1"/>
              <a:t>умови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різноманітні</a:t>
            </a:r>
            <a:r>
              <a:rPr lang="ru-RU" sz="1400" dirty="0"/>
              <a:t>.</a:t>
            </a:r>
          </a:p>
          <a:p>
            <a:r>
              <a:rPr lang="ru-RU" sz="1400" dirty="0"/>
              <a:t>При </a:t>
            </a:r>
            <a:r>
              <a:rPr lang="ru-RU" sz="1400" dirty="0" err="1"/>
              <a:t>управлінні</a:t>
            </a:r>
            <a:r>
              <a:rPr lang="ru-RU" sz="1400" dirty="0"/>
              <a:t> </a:t>
            </a:r>
            <a:r>
              <a:rPr lang="ru-RU" sz="1400" dirty="0" err="1"/>
              <a:t>репутацією</a:t>
            </a:r>
            <a:r>
              <a:rPr lang="ru-RU" sz="1400" dirty="0"/>
              <a:t>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дотримуватися</a:t>
            </a:r>
            <a:r>
              <a:rPr lang="ru-RU" sz="1400" dirty="0"/>
              <a:t> </a:t>
            </a:r>
            <a:r>
              <a:rPr lang="ru-RU" sz="1400" dirty="0" err="1"/>
              <a:t>наступних</a:t>
            </a:r>
            <a:r>
              <a:rPr lang="ru-RU" sz="1400" dirty="0"/>
              <a:t> </a:t>
            </a:r>
            <a:r>
              <a:rPr lang="ru-RU" sz="1400" dirty="0" err="1"/>
              <a:t>принципів</a:t>
            </a:r>
            <a:r>
              <a:rPr lang="ru-RU" sz="1400" dirty="0"/>
              <a:t>:</a:t>
            </a:r>
          </a:p>
          <a:p>
            <a:r>
              <a:rPr lang="uk-UA" sz="1400" b="1" dirty="0"/>
              <a:t>1. </a:t>
            </a:r>
            <a:r>
              <a:rPr lang="ru-RU" sz="1400" b="1" dirty="0" err="1"/>
              <a:t>Обізнаність</a:t>
            </a:r>
            <a:r>
              <a:rPr lang="ru-RU" sz="1400" dirty="0"/>
              <a:t>. </a:t>
            </a:r>
            <a:r>
              <a:rPr lang="ru-RU" sz="1400" dirty="0" err="1"/>
              <a:t>Необхідно</a:t>
            </a:r>
            <a:r>
              <a:rPr lang="ru-RU" sz="1400" dirty="0"/>
              <a:t> знати,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говорять</a:t>
            </a:r>
            <a:r>
              <a:rPr lang="ru-RU" sz="1400" dirty="0"/>
              <a:t> про вас. Для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відстежуйте</a:t>
            </a:r>
            <a:r>
              <a:rPr lang="ru-RU" sz="1400" dirty="0"/>
              <a:t> </a:t>
            </a:r>
            <a:r>
              <a:rPr lang="ru-RU" sz="1400" dirty="0" err="1"/>
              <a:t>згадки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себе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сервісів</a:t>
            </a:r>
            <a:r>
              <a:rPr lang="ru-RU" sz="1400" dirty="0"/>
              <a:t> (</a:t>
            </a:r>
            <a:r>
              <a:rPr lang="ru-RU" sz="1400" dirty="0" err="1"/>
              <a:t>Talkwalker</a:t>
            </a:r>
            <a:r>
              <a:rPr lang="ru-RU" sz="1400" dirty="0"/>
              <a:t>, </a:t>
            </a:r>
            <a:r>
              <a:rPr lang="ru-RU" sz="1400" dirty="0" err="1"/>
              <a:t>Chotam</a:t>
            </a:r>
            <a:r>
              <a:rPr lang="ru-RU" sz="1400" dirty="0"/>
              <a:t>, </a:t>
            </a:r>
            <a:r>
              <a:rPr lang="ru-RU" sz="1400" dirty="0" err="1"/>
              <a:t>Starcomment</a:t>
            </a:r>
            <a:r>
              <a:rPr lang="ru-RU" sz="1400" dirty="0"/>
              <a:t>, </a:t>
            </a:r>
            <a:r>
              <a:rPr lang="ru-RU" sz="1400" dirty="0" err="1"/>
              <a:t>Agorapulse</a:t>
            </a:r>
            <a:r>
              <a:rPr lang="ru-RU" sz="1400" dirty="0"/>
              <a:t>) та </a:t>
            </a:r>
            <a:r>
              <a:rPr lang="ru-RU" sz="1400" dirty="0" err="1"/>
              <a:t>вручну</a:t>
            </a:r>
            <a:r>
              <a:rPr lang="ru-RU" sz="1400" dirty="0"/>
              <a:t>.</a:t>
            </a:r>
          </a:p>
          <a:p>
            <a:r>
              <a:rPr lang="uk-UA" sz="1400" b="1" dirty="0"/>
              <a:t>2. </a:t>
            </a:r>
            <a:r>
              <a:rPr lang="ru-RU" sz="1400" b="1" dirty="0" err="1"/>
              <a:t>Відкритість</a:t>
            </a:r>
            <a:r>
              <a:rPr lang="ru-RU" sz="1400" b="1" dirty="0"/>
              <a:t> для критики</a:t>
            </a:r>
            <a:r>
              <a:rPr lang="ru-RU" sz="1400" dirty="0"/>
              <a:t>. </a:t>
            </a:r>
            <a:r>
              <a:rPr lang="ru-RU" sz="1400" dirty="0" err="1"/>
              <a:t>Створюйте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для </a:t>
            </a:r>
            <a:r>
              <a:rPr lang="ru-RU" sz="1400" dirty="0" err="1"/>
              <a:t>співробітників</a:t>
            </a:r>
            <a:r>
              <a:rPr lang="ru-RU" sz="1400" dirty="0"/>
              <a:t> і/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 </a:t>
            </a:r>
            <a:r>
              <a:rPr lang="ru-RU" sz="1400" dirty="0" err="1"/>
              <a:t>обговорювати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, </a:t>
            </a:r>
            <a:r>
              <a:rPr lang="ru-RU" sz="1400" dirty="0" err="1"/>
              <a:t>залишати</a:t>
            </a:r>
            <a:r>
              <a:rPr lang="ru-RU" sz="1400" dirty="0"/>
              <a:t> </a:t>
            </a:r>
            <a:r>
              <a:rPr lang="ru-RU" sz="1400" dirty="0" err="1"/>
              <a:t>відгуки</a:t>
            </a:r>
            <a:r>
              <a:rPr lang="ru-RU" sz="1400" dirty="0"/>
              <a:t>.</a:t>
            </a:r>
          </a:p>
          <a:p>
            <a:r>
              <a:rPr lang="uk-UA" sz="1400" b="1" dirty="0"/>
              <a:t>3. </a:t>
            </a:r>
            <a:r>
              <a:rPr lang="ru-RU" sz="1400" b="1" dirty="0" err="1"/>
              <a:t>Оперативне</a:t>
            </a:r>
            <a:r>
              <a:rPr lang="ru-RU" sz="1400" b="1" dirty="0"/>
              <a:t> </a:t>
            </a:r>
            <a:r>
              <a:rPr lang="ru-RU" sz="1400" b="1" dirty="0" err="1"/>
              <a:t>реагування</a:t>
            </a:r>
            <a:r>
              <a:rPr lang="ru-RU" sz="1400" b="1" dirty="0"/>
              <a:t> на </a:t>
            </a:r>
            <a:r>
              <a:rPr lang="ru-RU" sz="1400" b="1" dirty="0" err="1"/>
              <a:t>звернення</a:t>
            </a:r>
            <a:r>
              <a:rPr lang="ru-RU" sz="1400" dirty="0"/>
              <a:t> (</a:t>
            </a:r>
            <a:r>
              <a:rPr lang="ru-RU" sz="1400" dirty="0" err="1"/>
              <a:t>повідомлення</a:t>
            </a:r>
            <a:r>
              <a:rPr lang="ru-RU" sz="1400" dirty="0"/>
              <a:t>, </a:t>
            </a:r>
            <a:r>
              <a:rPr lang="ru-RU" sz="1400" dirty="0" err="1"/>
              <a:t>коментарі</a:t>
            </a:r>
            <a:r>
              <a:rPr lang="ru-RU" sz="1400" dirty="0"/>
              <a:t>, </a:t>
            </a:r>
            <a:r>
              <a:rPr lang="ru-RU" sz="1400" dirty="0" err="1"/>
              <a:t>позитивні</a:t>
            </a:r>
            <a:r>
              <a:rPr lang="ru-RU" sz="1400" dirty="0"/>
              <a:t>/</a:t>
            </a:r>
            <a:r>
              <a:rPr lang="ru-RU" sz="1400" dirty="0" err="1"/>
              <a:t>негативні</a:t>
            </a:r>
            <a:r>
              <a:rPr lang="ru-RU" sz="1400" dirty="0"/>
              <a:t> </a:t>
            </a:r>
            <a:r>
              <a:rPr lang="ru-RU" sz="1400" dirty="0" err="1"/>
              <a:t>відгуки</a:t>
            </a:r>
            <a:r>
              <a:rPr lang="ru-RU" sz="1400" dirty="0"/>
              <a:t>).</a:t>
            </a:r>
          </a:p>
          <a:p>
            <a:r>
              <a:rPr lang="uk-UA" sz="1400" b="1" dirty="0"/>
              <a:t>4. </a:t>
            </a:r>
            <a:r>
              <a:rPr lang="ru-RU" sz="1400" b="1" dirty="0"/>
              <a:t>Не </a:t>
            </a:r>
            <a:r>
              <a:rPr lang="ru-RU" sz="1400" b="1" dirty="0" err="1"/>
              <a:t>варто</a:t>
            </a:r>
            <a:r>
              <a:rPr lang="ru-RU" sz="1400" b="1" dirty="0"/>
              <a:t> </a:t>
            </a:r>
            <a:r>
              <a:rPr lang="ru-RU" sz="1400" b="1" dirty="0" err="1"/>
              <a:t>залишати</a:t>
            </a:r>
            <a:r>
              <a:rPr lang="ru-RU" sz="1400" b="1" dirty="0"/>
              <a:t> </a:t>
            </a:r>
            <a:r>
              <a:rPr lang="ru-RU" sz="1400" b="1" dirty="0" err="1"/>
              <a:t>негативні</a:t>
            </a:r>
            <a:r>
              <a:rPr lang="ru-RU" sz="1400" b="1" dirty="0"/>
              <a:t> </a:t>
            </a:r>
            <a:r>
              <a:rPr lang="ru-RU" sz="1400" b="1" dirty="0" err="1"/>
              <a:t>коментарі</a:t>
            </a:r>
            <a:r>
              <a:rPr lang="ru-RU" sz="1400" b="1" dirty="0"/>
              <a:t> без </a:t>
            </a:r>
            <a:r>
              <a:rPr lang="ru-RU" sz="1400" b="1" dirty="0" err="1"/>
              <a:t>уваги</a:t>
            </a:r>
            <a:r>
              <a:rPr lang="ru-RU" sz="1400" dirty="0"/>
              <a:t>. Без </a:t>
            </a:r>
            <a:r>
              <a:rPr lang="ru-RU" sz="1400" dirty="0" err="1"/>
              <a:t>спростування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вважатимуть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правда. Правильно </a:t>
            </a:r>
            <a:r>
              <a:rPr lang="ru-RU" sz="1400" dirty="0" err="1"/>
              <a:t>оброблений</a:t>
            </a:r>
            <a:r>
              <a:rPr lang="ru-RU" sz="1400" dirty="0"/>
              <a:t> негатив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перетворити</a:t>
            </a:r>
            <a:r>
              <a:rPr lang="ru-RU" sz="1400" dirty="0"/>
              <a:t> в </a:t>
            </a:r>
            <a:r>
              <a:rPr lang="ru-RU" sz="1400" dirty="0" err="1"/>
              <a:t>вигоду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Намагайтеся</a:t>
            </a:r>
            <a:r>
              <a:rPr lang="ru-RU" sz="1400" dirty="0"/>
              <a:t> </a:t>
            </a:r>
            <a:r>
              <a:rPr lang="ru-RU" sz="1400" dirty="0" err="1"/>
              <a:t>звести</a:t>
            </a:r>
            <a:r>
              <a:rPr lang="ru-RU" sz="1400" dirty="0"/>
              <a:t> </a:t>
            </a:r>
            <a:r>
              <a:rPr lang="ru-RU" sz="1400" dirty="0" err="1"/>
              <a:t>спілкування</a:t>
            </a:r>
            <a:r>
              <a:rPr lang="ru-RU" sz="1400" dirty="0"/>
              <a:t> з </a:t>
            </a:r>
            <a:r>
              <a:rPr lang="ru-RU" sz="1400" dirty="0" err="1"/>
              <a:t>людиною</a:t>
            </a:r>
            <a:r>
              <a:rPr lang="ru-RU" sz="1400" dirty="0"/>
              <a:t> в </a:t>
            </a:r>
            <a:r>
              <a:rPr lang="ru-RU" sz="1400" dirty="0" err="1"/>
              <a:t>особисті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, на </a:t>
            </a:r>
            <a:r>
              <a:rPr lang="ru-RU" sz="1400" dirty="0" err="1"/>
              <a:t>пошту</a:t>
            </a:r>
            <a:r>
              <a:rPr lang="ru-RU" sz="1400" dirty="0"/>
              <a:t>. Не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світити</a:t>
            </a:r>
            <a:r>
              <a:rPr lang="ru-RU" sz="1400" dirty="0"/>
              <a:t> </a:t>
            </a:r>
            <a:r>
              <a:rPr lang="ru-RU" sz="1400" dirty="0" err="1"/>
              <a:t>діалог</a:t>
            </a:r>
            <a:r>
              <a:rPr lang="ru-RU" sz="1400" dirty="0"/>
              <a:t> у </a:t>
            </a:r>
            <a:r>
              <a:rPr lang="ru-RU" sz="1400" dirty="0" err="1"/>
              <a:t>відкритому</a:t>
            </a:r>
            <a:r>
              <a:rPr lang="ru-RU" sz="1400" dirty="0"/>
              <a:t> </a:t>
            </a:r>
            <a:r>
              <a:rPr lang="ru-RU" sz="1400" dirty="0" err="1"/>
              <a:t>доступі</a:t>
            </a:r>
            <a:r>
              <a:rPr lang="ru-RU" sz="1400" dirty="0"/>
              <a:t>. </a:t>
            </a:r>
            <a:r>
              <a:rPr lang="ru-RU" sz="1400" dirty="0" err="1"/>
              <a:t>Після</a:t>
            </a:r>
            <a:r>
              <a:rPr lang="ru-RU" sz="1400" dirty="0"/>
              <a:t> того як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вирішиться</a:t>
            </a:r>
            <a:r>
              <a:rPr lang="ru-RU" sz="1400" dirty="0"/>
              <a:t>, </a:t>
            </a:r>
            <a:r>
              <a:rPr lang="ru-RU" sz="1400" dirty="0" err="1"/>
              <a:t>попросіть</a:t>
            </a:r>
            <a:r>
              <a:rPr lang="ru-RU" sz="1400" dirty="0"/>
              <a:t> </a:t>
            </a:r>
            <a:r>
              <a:rPr lang="ru-RU" sz="1400" dirty="0" err="1"/>
              <a:t>видалити</a:t>
            </a:r>
            <a:r>
              <a:rPr lang="ru-RU" sz="1400" dirty="0"/>
              <a:t> </a:t>
            </a:r>
            <a:r>
              <a:rPr lang="ru-RU" sz="1400" dirty="0" err="1"/>
              <a:t>такий</a:t>
            </a:r>
            <a:r>
              <a:rPr lang="ru-RU" sz="1400" dirty="0"/>
              <a:t> текст (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видаліть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самі</a:t>
            </a:r>
            <a:r>
              <a:rPr lang="ru-RU" sz="1400" dirty="0"/>
              <a:t>).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8289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uk-UA" sz="1400" b="1" dirty="0"/>
              <a:t>5. </a:t>
            </a:r>
            <a:r>
              <a:rPr lang="ru-RU" sz="1400" b="1" dirty="0" err="1"/>
              <a:t>Створюйте</a:t>
            </a:r>
            <a:r>
              <a:rPr lang="ru-RU" sz="1400" b="1" dirty="0"/>
              <a:t> </a:t>
            </a:r>
            <a:r>
              <a:rPr lang="ru-RU" sz="1400" b="1" dirty="0" err="1"/>
              <a:t>позитивні</a:t>
            </a:r>
            <a:r>
              <a:rPr lang="ru-RU" sz="1400" b="1" dirty="0"/>
              <a:t> </a:t>
            </a:r>
            <a:r>
              <a:rPr lang="ru-RU" sz="1400" b="1" dirty="0" err="1"/>
              <a:t>приклади</a:t>
            </a:r>
            <a:r>
              <a:rPr lang="ru-RU" sz="1400" dirty="0"/>
              <a:t>. </a:t>
            </a:r>
            <a:r>
              <a:rPr lang="ru-RU" sz="1400" dirty="0" err="1"/>
              <a:t>Отримавши</a:t>
            </a:r>
            <a:r>
              <a:rPr lang="ru-RU" sz="1400" dirty="0"/>
              <a:t> </a:t>
            </a:r>
            <a:r>
              <a:rPr lang="ru-RU" sz="1400" dirty="0" err="1"/>
              <a:t>добрий</a:t>
            </a:r>
            <a:r>
              <a:rPr lang="ru-RU" sz="1400" dirty="0"/>
              <a:t> </a:t>
            </a:r>
            <a:r>
              <a:rPr lang="ru-RU" sz="1400" dirty="0" err="1"/>
              <a:t>відгук</a:t>
            </a:r>
            <a:r>
              <a:rPr lang="ru-RU" sz="1400" dirty="0"/>
              <a:t>, не забудьте </a:t>
            </a:r>
            <a:r>
              <a:rPr lang="ru-RU" sz="1400" dirty="0" err="1"/>
              <a:t>розповісти</a:t>
            </a:r>
            <a:r>
              <a:rPr lang="ru-RU" sz="1400" dirty="0"/>
              <a:t> про </a:t>
            </a:r>
            <a:r>
              <a:rPr lang="ru-RU" sz="1400" dirty="0" err="1"/>
              <a:t>нього</a:t>
            </a:r>
            <a:r>
              <a:rPr lang="ru-RU" sz="1400" dirty="0"/>
              <a:t>.</a:t>
            </a:r>
          </a:p>
          <a:p>
            <a:r>
              <a:rPr lang="uk-UA" sz="1400" b="1" dirty="0"/>
              <a:t>6. </a:t>
            </a:r>
            <a:r>
              <a:rPr lang="ru-RU" sz="1400" b="1" dirty="0"/>
              <a:t>Контент </a:t>
            </a:r>
            <a:r>
              <a:rPr lang="ru-RU" sz="1400" b="1" dirty="0" err="1"/>
              <a:t>компанії</a:t>
            </a:r>
            <a:r>
              <a:rPr lang="ru-RU" sz="1400" b="1" dirty="0"/>
              <a:t> в </a:t>
            </a:r>
            <a:r>
              <a:rPr lang="ru-RU" sz="1400" b="1" dirty="0" err="1"/>
              <a:t>стрічці</a:t>
            </a:r>
            <a:r>
              <a:rPr lang="ru-RU" sz="1400" b="1" dirty="0"/>
              <a:t> не повинен бути </a:t>
            </a:r>
            <a:r>
              <a:rPr lang="ru-RU" sz="1400" b="1" dirty="0" err="1"/>
              <a:t>тільки</a:t>
            </a:r>
            <a:r>
              <a:rPr lang="ru-RU" sz="1400" b="1" dirty="0"/>
              <a:t> </a:t>
            </a:r>
            <a:r>
              <a:rPr lang="ru-RU" sz="1400" b="1" dirty="0" err="1"/>
              <a:t>позитивним</a:t>
            </a:r>
            <a:r>
              <a:rPr lang="ru-RU" sz="1400" dirty="0"/>
              <a:t>. </a:t>
            </a:r>
            <a:r>
              <a:rPr lang="ru-RU" sz="1400" dirty="0" err="1"/>
              <a:t>Діліться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невдачами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покаже</a:t>
            </a:r>
            <a:r>
              <a:rPr lang="ru-RU" sz="1400" dirty="0"/>
              <a:t> </a:t>
            </a:r>
            <a:r>
              <a:rPr lang="ru-RU" sz="1400" dirty="0" err="1"/>
              <a:t>відкритість</a:t>
            </a:r>
            <a:r>
              <a:rPr lang="ru-RU" sz="1400" dirty="0"/>
              <a:t> і </a:t>
            </a:r>
            <a:r>
              <a:rPr lang="ru-RU" sz="1400" dirty="0" err="1"/>
              <a:t>чесність</a:t>
            </a:r>
            <a:r>
              <a:rPr lang="ru-RU" sz="1400" dirty="0"/>
              <a:t> бренду. </a:t>
            </a:r>
            <a:r>
              <a:rPr lang="ru-RU" sz="1400" dirty="0" err="1"/>
              <a:t>Просування</a:t>
            </a:r>
            <a:r>
              <a:rPr lang="ru-RU" sz="1400" dirty="0"/>
              <a:t> позитивного контенту проводиться в </a:t>
            </a:r>
            <a:r>
              <a:rPr lang="ru-RU" sz="1400" dirty="0" err="1"/>
              <a:t>різних</a:t>
            </a:r>
            <a:r>
              <a:rPr lang="ru-RU" sz="1400" dirty="0"/>
              <a:t> каналах: </a:t>
            </a:r>
            <a:r>
              <a:rPr lang="ru-RU" sz="1400" dirty="0" err="1"/>
              <a:t>платних</a:t>
            </a:r>
            <a:r>
              <a:rPr lang="ru-RU" sz="1400" dirty="0"/>
              <a:t>, </a:t>
            </a:r>
            <a:r>
              <a:rPr lang="ru-RU" sz="1400" dirty="0" err="1"/>
              <a:t>безкоштовних</a:t>
            </a:r>
            <a:r>
              <a:rPr lang="ru-RU" sz="1400" dirty="0"/>
              <a:t> та </a:t>
            </a:r>
            <a:r>
              <a:rPr lang="ru-RU" sz="1400" dirty="0" err="1"/>
              <a:t>власних</a:t>
            </a:r>
            <a:r>
              <a:rPr lang="ru-RU" sz="1400" dirty="0"/>
              <a:t> (блог, сайт, форум).</a:t>
            </a:r>
          </a:p>
          <a:p>
            <a:r>
              <a:rPr lang="ru-RU" sz="1400" b="1" dirty="0" err="1"/>
              <a:t>Платні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медіа</a:t>
            </a:r>
            <a:r>
              <a:rPr lang="ru-RU" sz="1400" dirty="0"/>
              <a:t>, в </a:t>
            </a:r>
            <a:r>
              <a:rPr lang="ru-RU" sz="1400" dirty="0" err="1"/>
              <a:t>котрих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контенту </a:t>
            </a:r>
            <a:r>
              <a:rPr lang="ru-RU" sz="1400" dirty="0" err="1"/>
              <a:t>вимагає</a:t>
            </a:r>
            <a:r>
              <a:rPr lang="ru-RU" sz="1400" dirty="0"/>
              <a:t> оплати.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спонсорські</a:t>
            </a:r>
            <a:r>
              <a:rPr lang="ru-RU" sz="1400" dirty="0"/>
              <a:t> </a:t>
            </a:r>
            <a:r>
              <a:rPr lang="ru-RU" sz="1400" dirty="0" err="1"/>
              <a:t>пости</a:t>
            </a:r>
            <a:r>
              <a:rPr lang="ru-RU" sz="1400" dirty="0"/>
              <a:t> в блогах </a:t>
            </a:r>
            <a:r>
              <a:rPr lang="ru-RU" sz="1400" dirty="0" err="1"/>
              <a:t>вашої</a:t>
            </a:r>
            <a:r>
              <a:rPr lang="ru-RU" sz="1400" dirty="0"/>
              <a:t> тематики. </a:t>
            </a:r>
            <a:r>
              <a:rPr lang="ru-RU" sz="1400" dirty="0" err="1"/>
              <a:t>Допомагають</a:t>
            </a:r>
            <a:r>
              <a:rPr lang="ru-RU" sz="1400" dirty="0"/>
              <a:t> </a:t>
            </a:r>
            <a:r>
              <a:rPr lang="ru-RU" sz="1400" dirty="0" err="1"/>
              <a:t>залучити</a:t>
            </a:r>
            <a:r>
              <a:rPr lang="ru-RU" sz="1400" dirty="0"/>
              <a:t> </a:t>
            </a:r>
            <a:r>
              <a:rPr lang="ru-RU" sz="1400" dirty="0" err="1"/>
              <a:t>трафік</a:t>
            </a:r>
            <a:r>
              <a:rPr lang="ru-RU" sz="1400" dirty="0"/>
              <a:t> на сайт, </a:t>
            </a:r>
            <a:r>
              <a:rPr lang="ru-RU" sz="1400" dirty="0" err="1"/>
              <a:t>розширити</a:t>
            </a:r>
            <a:r>
              <a:rPr lang="ru-RU" sz="1400" dirty="0"/>
              <a:t> </a:t>
            </a:r>
            <a:r>
              <a:rPr lang="ru-RU" sz="1400" dirty="0" err="1"/>
              <a:t>охоплення</a:t>
            </a:r>
            <a:r>
              <a:rPr lang="ru-RU" sz="1400" dirty="0"/>
              <a:t>, </a:t>
            </a:r>
            <a:r>
              <a:rPr lang="ru-RU" sz="1400" dirty="0" err="1"/>
              <a:t>вибудувати</a:t>
            </a:r>
            <a:r>
              <a:rPr lang="ru-RU" sz="1400" dirty="0"/>
              <a:t> </a:t>
            </a:r>
            <a:r>
              <a:rPr lang="ru-RU" sz="1400" dirty="0" err="1"/>
              <a:t>позитивні</a:t>
            </a:r>
            <a:r>
              <a:rPr lang="ru-RU" sz="1400" dirty="0"/>
              <a:t> </a:t>
            </a:r>
            <a:r>
              <a:rPr lang="ru-RU" sz="1400" dirty="0" err="1"/>
              <a:t>відносини</a:t>
            </a:r>
            <a:r>
              <a:rPr lang="ru-RU" sz="1400" dirty="0"/>
              <a:t> з </a:t>
            </a:r>
            <a:r>
              <a:rPr lang="ru-RU" sz="1400" dirty="0" err="1"/>
              <a:t>користувачами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Просування</a:t>
            </a:r>
            <a:r>
              <a:rPr lang="ru-RU" sz="1400" dirty="0"/>
              <a:t> на </a:t>
            </a:r>
            <a:r>
              <a:rPr lang="ru-RU" sz="1400" b="1" dirty="0" err="1"/>
              <a:t>безкоштовних</a:t>
            </a:r>
            <a:r>
              <a:rPr lang="ru-RU" sz="1400" dirty="0"/>
              <a:t> каналах </a:t>
            </a:r>
            <a:r>
              <a:rPr lang="ru-RU" sz="1400" dirty="0" err="1"/>
              <a:t>вимагає</a:t>
            </a:r>
            <a:r>
              <a:rPr lang="ru-RU" sz="1400" dirty="0"/>
              <a:t> не оплати, а </a:t>
            </a:r>
            <a:r>
              <a:rPr lang="ru-RU" sz="1400" dirty="0" err="1"/>
              <a:t>якісної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, </a:t>
            </a:r>
            <a:r>
              <a:rPr lang="ru-RU" sz="1400" dirty="0" err="1"/>
              <a:t>конкурентної</a:t>
            </a:r>
            <a:r>
              <a:rPr lang="ru-RU" sz="1400" dirty="0"/>
              <a:t> </a:t>
            </a:r>
            <a:r>
              <a:rPr lang="ru-RU" sz="1400" dirty="0" err="1"/>
              <a:t>переваги</a:t>
            </a:r>
            <a:r>
              <a:rPr lang="ru-RU" sz="1400" dirty="0"/>
              <a:t> й </a:t>
            </a:r>
            <a:r>
              <a:rPr lang="ru-RU" sz="1400" dirty="0" err="1"/>
              <a:t>унікального</a:t>
            </a:r>
            <a:r>
              <a:rPr lang="ru-RU" sz="1400" dirty="0"/>
              <a:t> товару. </a:t>
            </a:r>
            <a:r>
              <a:rPr lang="ru-RU" sz="1400" dirty="0" err="1"/>
              <a:t>Тоді</a:t>
            </a:r>
            <a:r>
              <a:rPr lang="ru-RU" sz="1400" dirty="0"/>
              <a:t> </a:t>
            </a:r>
            <a:r>
              <a:rPr lang="ru-RU" sz="1400" dirty="0" err="1"/>
              <a:t>користувачі</a:t>
            </a:r>
            <a:r>
              <a:rPr lang="ru-RU" sz="1400" dirty="0"/>
              <a:t> </a:t>
            </a:r>
            <a:r>
              <a:rPr lang="ru-RU" sz="1400" dirty="0" err="1"/>
              <a:t>самі</a:t>
            </a:r>
            <a:r>
              <a:rPr lang="ru-RU" sz="1400" dirty="0"/>
              <a:t>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ділитися</a:t>
            </a:r>
            <a:r>
              <a:rPr lang="ru-RU" sz="1400" dirty="0"/>
              <a:t> </a:t>
            </a:r>
            <a:r>
              <a:rPr lang="ru-RU" sz="1400" dirty="0" err="1"/>
              <a:t>посиланнями</a:t>
            </a:r>
            <a:r>
              <a:rPr lang="ru-RU" sz="1400" dirty="0"/>
              <a:t>. </a:t>
            </a:r>
            <a:r>
              <a:rPr lang="uk-UA" sz="1400" dirty="0"/>
              <a:t>Тому п</a:t>
            </a:r>
            <a:r>
              <a:rPr lang="ru-RU" sz="1400" dirty="0" err="1"/>
              <a:t>равильн</a:t>
            </a:r>
            <a:r>
              <a:rPr lang="uk-UA" sz="1400" dirty="0" err="1"/>
              <a:t>им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uk-UA" sz="1400" dirty="0"/>
              <a:t>м є робота над</a:t>
            </a:r>
            <a:r>
              <a:rPr lang="ru-RU" sz="1400" dirty="0"/>
              <a:t> </a:t>
            </a:r>
            <a:r>
              <a:rPr lang="ru-RU" sz="1400" dirty="0" err="1"/>
              <a:t>репутацією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до того, як про вашу </a:t>
            </a:r>
            <a:r>
              <a:rPr lang="ru-RU" sz="1400" dirty="0" err="1"/>
              <a:t>компанію</a:t>
            </a:r>
            <a:r>
              <a:rPr lang="ru-RU" sz="1400" dirty="0"/>
              <a:t> </a:t>
            </a:r>
            <a:r>
              <a:rPr lang="ru-RU" sz="1400" dirty="0" err="1"/>
              <a:t>дізнається</a:t>
            </a:r>
            <a:r>
              <a:rPr lang="ru-RU" sz="1400" dirty="0"/>
              <a:t> </a:t>
            </a:r>
            <a:r>
              <a:rPr lang="ru-RU" sz="1400" dirty="0" err="1"/>
              <a:t>широке</a:t>
            </a:r>
            <a:r>
              <a:rPr lang="ru-RU" sz="1400" dirty="0"/>
              <a:t> коло </a:t>
            </a:r>
            <a:r>
              <a:rPr lang="ru-RU" sz="1400" dirty="0" err="1"/>
              <a:t>осіб</a:t>
            </a:r>
            <a:r>
              <a:rPr lang="ru-RU" sz="1400" dirty="0"/>
              <a:t>.</a:t>
            </a:r>
          </a:p>
          <a:p>
            <a:r>
              <a:rPr lang="ru-RU" sz="1400" dirty="0"/>
              <a:t>Головни</a:t>
            </a:r>
            <a:r>
              <a:rPr lang="uk-UA" sz="1400" dirty="0" err="1"/>
              <a:t>им</a:t>
            </a:r>
            <a:r>
              <a:rPr lang="ru-RU" sz="1400" dirty="0"/>
              <a:t> </a:t>
            </a:r>
            <a:r>
              <a:rPr lang="ru-RU" sz="1400" dirty="0" err="1"/>
              <a:t>показник</a:t>
            </a:r>
            <a:r>
              <a:rPr lang="uk-UA" sz="1400" dirty="0"/>
              <a:t>ом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uk-UA" sz="1400" dirty="0"/>
              <a:t> є</a:t>
            </a:r>
            <a:r>
              <a:rPr lang="ru-RU" sz="1400" dirty="0"/>
              <a:t> </a:t>
            </a:r>
            <a:r>
              <a:rPr lang="ru-RU" sz="1400" dirty="0" err="1"/>
              <a:t>показник</a:t>
            </a:r>
            <a:r>
              <a:rPr lang="ru-RU" sz="1400" dirty="0"/>
              <a:t> </a:t>
            </a:r>
            <a:r>
              <a:rPr lang="ru-RU" sz="1400" dirty="0" err="1"/>
              <a:t>окупності</a:t>
            </a:r>
            <a:r>
              <a:rPr lang="ru-RU" sz="1400" dirty="0"/>
              <a:t> (</a:t>
            </a:r>
            <a:r>
              <a:rPr lang="ru-RU" sz="1400" b="1" dirty="0"/>
              <a:t>ROI</a:t>
            </a:r>
            <a:r>
              <a:rPr lang="ru-RU" sz="1400" dirty="0"/>
              <a:t>). </a:t>
            </a:r>
            <a:r>
              <a:rPr lang="ru-RU" sz="1400" dirty="0" err="1"/>
              <a:t>Хоча</a:t>
            </a:r>
            <a:r>
              <a:rPr lang="ru-RU" sz="1400" dirty="0"/>
              <a:t>, </a:t>
            </a:r>
            <a:r>
              <a:rPr lang="ru-RU" sz="1400" dirty="0" err="1"/>
              <a:t>вимірити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практично </a:t>
            </a:r>
            <a:r>
              <a:rPr lang="ru-RU" sz="1400" dirty="0" err="1"/>
              <a:t>неможливо</a:t>
            </a:r>
            <a:r>
              <a:rPr lang="ru-RU" sz="1400" dirty="0"/>
              <a:t>. </a:t>
            </a:r>
            <a:r>
              <a:rPr lang="ru-RU" sz="1400" dirty="0" err="1"/>
              <a:t>Адже</a:t>
            </a:r>
            <a:r>
              <a:rPr lang="ru-RU" sz="1400" dirty="0"/>
              <a:t> </a:t>
            </a:r>
            <a:r>
              <a:rPr lang="ru-RU" sz="1400" dirty="0" err="1"/>
              <a:t>соцмережі</a:t>
            </a:r>
            <a:r>
              <a:rPr lang="ru-RU" sz="1400" dirty="0"/>
              <a:t> </a:t>
            </a:r>
            <a:r>
              <a:rPr lang="ru-RU" sz="1400" dirty="0" err="1"/>
              <a:t>хаотичні</a:t>
            </a:r>
            <a:r>
              <a:rPr lang="ru-RU" sz="1400" dirty="0"/>
              <a:t>, </a:t>
            </a:r>
            <a:r>
              <a:rPr lang="ru-RU" sz="1400" dirty="0" err="1"/>
              <a:t>переповнені</a:t>
            </a:r>
            <a:r>
              <a:rPr lang="ru-RU" sz="1400" dirty="0"/>
              <a:t> </a:t>
            </a:r>
            <a:r>
              <a:rPr lang="ru-RU" sz="1400" dirty="0" err="1"/>
              <a:t>кампаніями</a:t>
            </a:r>
            <a:r>
              <a:rPr lang="ru-RU" sz="1400" dirty="0"/>
              <a:t>, а шлях до покупки товару/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складний</a:t>
            </a:r>
            <a:r>
              <a:rPr lang="ru-RU" sz="1400" dirty="0"/>
              <a:t>. </a:t>
            </a:r>
            <a:r>
              <a:rPr lang="ru-RU" sz="1400" dirty="0" err="1"/>
              <a:t>Спеціалісти</a:t>
            </a:r>
            <a:r>
              <a:rPr lang="ru-RU" sz="1400" dirty="0"/>
              <a:t> </a:t>
            </a:r>
            <a:r>
              <a:rPr lang="ru-RU" sz="1400" dirty="0" err="1"/>
              <a:t>прораховують</a:t>
            </a:r>
            <a:r>
              <a:rPr lang="ru-RU" sz="1400" dirty="0"/>
              <a:t> </a:t>
            </a:r>
            <a:r>
              <a:rPr lang="ru-RU" sz="1400" dirty="0" err="1"/>
              <a:t>ефективність</a:t>
            </a:r>
            <a:r>
              <a:rPr lang="ru-RU" sz="1400" dirty="0"/>
              <a:t> через </a:t>
            </a:r>
            <a:r>
              <a:rPr lang="ru-RU" sz="1400" dirty="0" err="1"/>
              <a:t>групу</a:t>
            </a:r>
            <a:r>
              <a:rPr lang="ru-RU" sz="1400" dirty="0"/>
              <a:t> </a:t>
            </a:r>
            <a:r>
              <a:rPr lang="ru-RU" sz="1400" dirty="0" err="1"/>
              <a:t>вимірюваних</a:t>
            </a:r>
            <a:r>
              <a:rPr lang="ru-RU" sz="1400" dirty="0"/>
              <a:t> метрик:</a:t>
            </a:r>
          </a:p>
          <a:p>
            <a:pPr lvl="0"/>
            <a:r>
              <a:rPr lang="ru-RU" sz="1400" dirty="0"/>
              <a:t>залучена </a:t>
            </a:r>
            <a:r>
              <a:rPr lang="ru-RU" sz="1400" dirty="0" err="1"/>
              <a:t>аудиторія</a:t>
            </a:r>
            <a:r>
              <a:rPr lang="ru-RU" sz="1400" dirty="0"/>
              <a:t>;</a:t>
            </a:r>
          </a:p>
          <a:p>
            <a:pPr lvl="0"/>
            <a:r>
              <a:rPr lang="ru-RU" sz="1400" dirty="0"/>
              <a:t>число </a:t>
            </a:r>
            <a:r>
              <a:rPr lang="ru-RU" sz="1400" dirty="0" err="1"/>
              <a:t>відписок</a:t>
            </a:r>
            <a:r>
              <a:rPr lang="ru-RU" sz="1400" dirty="0"/>
              <a:t> за </a:t>
            </a:r>
            <a:r>
              <a:rPr lang="ru-RU" sz="1400" dirty="0" err="1"/>
              <a:t>умови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не </a:t>
            </a:r>
            <a:r>
              <a:rPr lang="ru-RU" sz="1400" dirty="0" err="1"/>
              <a:t>було</a:t>
            </a:r>
            <a:r>
              <a:rPr lang="ru-RU" sz="1400" dirty="0"/>
              <a:t> накруток;</a:t>
            </a:r>
          </a:p>
          <a:p>
            <a:pPr lvl="0"/>
            <a:r>
              <a:rPr lang="ru-RU" sz="1400" dirty="0" err="1"/>
              <a:t>коефіцієнти</a:t>
            </a:r>
            <a:r>
              <a:rPr lang="ru-RU" sz="1400" dirty="0"/>
              <a:t> </a:t>
            </a:r>
            <a:r>
              <a:rPr lang="ru-RU" sz="1400" dirty="0" err="1"/>
              <a:t>залученості</a:t>
            </a:r>
            <a:r>
              <a:rPr lang="ru-RU" sz="1400" dirty="0"/>
              <a:t>;</a:t>
            </a:r>
          </a:p>
          <a:p>
            <a:pPr lvl="0"/>
            <a:r>
              <a:rPr lang="ru-RU" sz="1400" dirty="0" err="1"/>
              <a:t>частотність</a:t>
            </a:r>
            <a:r>
              <a:rPr lang="ru-RU" sz="1400" dirty="0"/>
              <a:t> </a:t>
            </a:r>
            <a:r>
              <a:rPr lang="ru-RU" sz="1400" dirty="0" err="1"/>
              <a:t>комерційних</a:t>
            </a:r>
            <a:r>
              <a:rPr lang="ru-RU" sz="1400" dirty="0"/>
              <a:t> </a:t>
            </a:r>
            <a:r>
              <a:rPr lang="ru-RU" sz="1400" dirty="0" err="1"/>
              <a:t>коментарів</a:t>
            </a:r>
            <a:r>
              <a:rPr lang="ru-RU" sz="1400" dirty="0"/>
              <a:t> (запит </a:t>
            </a:r>
            <a:r>
              <a:rPr lang="ru-RU" sz="1400" dirty="0" err="1"/>
              <a:t>ціни</a:t>
            </a:r>
            <a:r>
              <a:rPr lang="ru-RU" sz="1400" dirty="0"/>
              <a:t>, умов, </a:t>
            </a:r>
            <a:r>
              <a:rPr lang="ru-RU" sz="1400" dirty="0" err="1"/>
              <a:t>адреси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270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dirty="0" err="1"/>
              <a:t>Показники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вимірюються</a:t>
            </a:r>
            <a:r>
              <a:rPr lang="ru-RU" sz="1400" dirty="0"/>
              <a:t> не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мережах, а на </a:t>
            </a:r>
            <a:r>
              <a:rPr lang="ru-RU" sz="1400" dirty="0" err="1"/>
              <a:t>сайті</a:t>
            </a:r>
            <a:r>
              <a:rPr lang="ru-RU" sz="1400" dirty="0"/>
              <a:t> (все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подивитися</a:t>
            </a:r>
            <a:r>
              <a:rPr lang="ru-RU" sz="1400" dirty="0"/>
              <a:t> в </a:t>
            </a:r>
            <a:r>
              <a:rPr lang="ru-RU" sz="1400" u="sng" dirty="0" err="1">
                <a:hlinkClick r:id="rId2"/>
              </a:rPr>
              <a:t>Google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Analytics</a:t>
            </a:r>
            <a:r>
              <a:rPr lang="ru-RU" sz="1400" dirty="0"/>
              <a:t>):</a:t>
            </a:r>
          </a:p>
          <a:p>
            <a:pPr lvl="0"/>
            <a:r>
              <a:rPr lang="ru-RU" sz="1400" dirty="0" err="1"/>
              <a:t>якість</a:t>
            </a:r>
            <a:r>
              <a:rPr lang="ru-RU" sz="1400" dirty="0"/>
              <a:t> </a:t>
            </a:r>
            <a:r>
              <a:rPr lang="ru-RU" sz="1400" dirty="0" err="1"/>
              <a:t>трафіку</a:t>
            </a:r>
            <a:r>
              <a:rPr lang="ru-RU" sz="1400" dirty="0"/>
              <a:t> з </a:t>
            </a:r>
            <a:r>
              <a:rPr lang="ru-RU" sz="1400" dirty="0" err="1"/>
              <a:t>соцмереж</a:t>
            </a:r>
            <a:r>
              <a:rPr lang="ru-RU" sz="1400" dirty="0"/>
              <a:t> (час </a:t>
            </a:r>
            <a:r>
              <a:rPr lang="ru-RU" sz="1400" dirty="0" err="1"/>
              <a:t>перебування</a:t>
            </a:r>
            <a:r>
              <a:rPr lang="ru-RU" sz="1400" dirty="0"/>
              <a:t> на </a:t>
            </a:r>
            <a:r>
              <a:rPr lang="ru-RU" sz="1400" dirty="0" err="1"/>
              <a:t>сайті</a:t>
            </a:r>
            <a:r>
              <a:rPr lang="ru-RU" sz="1400" dirty="0"/>
              <a:t>, </a:t>
            </a:r>
            <a:r>
              <a:rPr lang="ru-RU" sz="1400" dirty="0" err="1"/>
              <a:t>відсоток</a:t>
            </a:r>
            <a:r>
              <a:rPr lang="ru-RU" sz="1400" dirty="0"/>
              <a:t> </a:t>
            </a:r>
            <a:r>
              <a:rPr lang="ru-RU" sz="1400" dirty="0" err="1"/>
              <a:t>відмов</a:t>
            </a:r>
            <a:r>
              <a:rPr lang="ru-RU" sz="1400" dirty="0"/>
              <a:t>,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переглянутих</a:t>
            </a:r>
            <a:r>
              <a:rPr lang="ru-RU" sz="1400" dirty="0"/>
              <a:t> </a:t>
            </a:r>
            <a:r>
              <a:rPr lang="ru-RU" sz="1400" dirty="0" err="1"/>
              <a:t>сторінок</a:t>
            </a:r>
            <a:r>
              <a:rPr lang="ru-RU" sz="1400" dirty="0"/>
              <a:t>);</a:t>
            </a:r>
          </a:p>
          <a:p>
            <a:pPr lvl="0"/>
            <a:r>
              <a:rPr lang="ru-RU" sz="1400" dirty="0"/>
              <a:t>число </a:t>
            </a:r>
            <a:r>
              <a:rPr lang="ru-RU" sz="1400" dirty="0" err="1"/>
              <a:t>переходів</a:t>
            </a:r>
            <a:r>
              <a:rPr lang="ru-RU" sz="1400" dirty="0"/>
              <a:t> (</a:t>
            </a:r>
            <a:r>
              <a:rPr lang="ru-RU" sz="1400" dirty="0" err="1"/>
              <a:t>включаючи</a:t>
            </a:r>
            <a:r>
              <a:rPr lang="ru-RU" sz="1400" dirty="0"/>
              <a:t> </a:t>
            </a:r>
            <a:r>
              <a:rPr lang="ru-RU" sz="1400" dirty="0" err="1"/>
              <a:t>органічні</a:t>
            </a:r>
            <a:r>
              <a:rPr lang="ru-RU" sz="1400" dirty="0"/>
              <a:t>);</a:t>
            </a:r>
          </a:p>
          <a:p>
            <a:pPr lvl="0"/>
            <a:r>
              <a:rPr lang="ru-RU" sz="1400" dirty="0" err="1"/>
              <a:t>конверсії</a:t>
            </a:r>
            <a:r>
              <a:rPr lang="ru-RU" sz="1400" dirty="0"/>
              <a:t> по </a:t>
            </a:r>
            <a:r>
              <a:rPr lang="ru-RU" sz="1400" dirty="0" err="1"/>
              <a:t>трафіку</a:t>
            </a:r>
            <a:r>
              <a:rPr lang="ru-RU" sz="1400" dirty="0"/>
              <a:t> (продажу, </a:t>
            </a:r>
            <a:r>
              <a:rPr lang="ru-RU" sz="1400" dirty="0" err="1"/>
              <a:t>додавання</a:t>
            </a:r>
            <a:r>
              <a:rPr lang="ru-RU" sz="1400" dirty="0"/>
              <a:t> в корзину, </a:t>
            </a:r>
            <a:r>
              <a:rPr lang="ru-RU" sz="1400" dirty="0" err="1"/>
              <a:t>відгук</a:t>
            </a:r>
            <a:r>
              <a:rPr lang="ru-RU" sz="1400" dirty="0"/>
              <a:t> через форму);</a:t>
            </a:r>
          </a:p>
          <a:p>
            <a:pPr lvl="0"/>
            <a:r>
              <a:rPr lang="ru-RU" sz="1400" dirty="0" err="1"/>
              <a:t>дзвінки</a:t>
            </a:r>
            <a:r>
              <a:rPr lang="ru-RU" sz="1400" dirty="0"/>
              <a:t>;</a:t>
            </a:r>
          </a:p>
          <a:p>
            <a:pPr lvl="0"/>
            <a:r>
              <a:rPr lang="ru-RU" sz="1400" dirty="0" err="1"/>
              <a:t>асоційовані</a:t>
            </a:r>
            <a:r>
              <a:rPr lang="ru-RU" sz="1400" dirty="0"/>
              <a:t> </a:t>
            </a:r>
            <a:r>
              <a:rPr lang="ru-RU" sz="1400" dirty="0" err="1"/>
              <a:t>конверсії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звітів</a:t>
            </a:r>
            <a:r>
              <a:rPr lang="ru-RU" sz="1400" dirty="0"/>
              <a:t> </a:t>
            </a:r>
            <a:r>
              <a:rPr lang="ru-RU" sz="1400" dirty="0" err="1"/>
              <a:t>Google</a:t>
            </a:r>
            <a:r>
              <a:rPr lang="ru-RU" sz="1400" dirty="0"/>
              <a:t> </a:t>
            </a:r>
            <a:r>
              <a:rPr lang="ru-RU" sz="1400" dirty="0" err="1"/>
              <a:t>Analytics</a:t>
            </a:r>
            <a:r>
              <a:rPr lang="ru-RU" sz="1400" dirty="0"/>
              <a:t>.</a:t>
            </a:r>
          </a:p>
          <a:p>
            <a:r>
              <a:rPr lang="ru-RU" sz="1400" u="sng" dirty="0" err="1">
                <a:hlinkClick r:id="rId3"/>
              </a:rPr>
              <a:t>Показники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аналізуються</a:t>
            </a:r>
            <a:r>
              <a:rPr lang="ru-RU" sz="1400" dirty="0"/>
              <a:t> в </a:t>
            </a:r>
            <a:r>
              <a:rPr lang="ru-RU" sz="1400" dirty="0" err="1"/>
              <a:t>співвідношенні</a:t>
            </a:r>
            <a:r>
              <a:rPr lang="ru-RU" sz="1400" dirty="0"/>
              <a:t> з </a:t>
            </a:r>
            <a:r>
              <a:rPr lang="ru-RU" sz="1400" dirty="0" err="1"/>
              <a:t>витратами</a:t>
            </a:r>
            <a:r>
              <a:rPr lang="ru-RU" sz="1400" dirty="0"/>
              <a:t> на </a:t>
            </a:r>
            <a:r>
              <a:rPr lang="ru-RU" sz="1400" dirty="0" err="1"/>
              <a:t>рекламну</a:t>
            </a:r>
            <a:r>
              <a:rPr lang="ru-RU" sz="1400" dirty="0"/>
              <a:t> </a:t>
            </a:r>
            <a:r>
              <a:rPr lang="ru-RU" sz="1400" dirty="0" err="1"/>
              <a:t>кампанію</a:t>
            </a:r>
            <a:r>
              <a:rPr lang="ru-RU" sz="1400" dirty="0"/>
              <a:t> (РК).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отриманих</a:t>
            </a:r>
            <a:r>
              <a:rPr lang="ru-RU" sz="1400" dirty="0"/>
              <a:t> цифр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оптимізувати</a:t>
            </a:r>
            <a:r>
              <a:rPr lang="ru-RU" sz="1400" dirty="0"/>
              <a:t> </a:t>
            </a:r>
            <a:r>
              <a:rPr lang="ru-RU" sz="1400" dirty="0" err="1"/>
              <a:t>промоутування</a:t>
            </a:r>
            <a:r>
              <a:rPr lang="ru-RU" sz="1400" dirty="0"/>
              <a:t> й </a:t>
            </a:r>
            <a:r>
              <a:rPr lang="ru-RU" sz="1400" dirty="0" err="1"/>
              <a:t>знизити</a:t>
            </a:r>
            <a:r>
              <a:rPr lang="ru-RU" sz="1400" dirty="0"/>
              <a:t> </a:t>
            </a:r>
            <a:r>
              <a:rPr lang="ru-RU" sz="1400" dirty="0" err="1"/>
              <a:t>вартість</a:t>
            </a:r>
            <a:r>
              <a:rPr lang="ru-RU" sz="1400" dirty="0"/>
              <a:t> </a:t>
            </a:r>
            <a:r>
              <a:rPr lang="ru-RU" sz="1400" dirty="0" err="1"/>
              <a:t>конверсії</a:t>
            </a:r>
            <a:r>
              <a:rPr lang="ru-RU" sz="1400" dirty="0"/>
              <a:t>, </a:t>
            </a:r>
            <a:r>
              <a:rPr lang="ru-RU" sz="1400" dirty="0" err="1"/>
              <a:t>ціну</a:t>
            </a:r>
            <a:r>
              <a:rPr lang="ru-RU" sz="1400" dirty="0"/>
              <a:t> </a:t>
            </a:r>
            <a:r>
              <a:rPr lang="ru-RU" sz="1400" dirty="0" err="1"/>
              <a:t>підписника</a:t>
            </a:r>
            <a:r>
              <a:rPr lang="ru-RU" sz="1400" dirty="0"/>
              <a:t> і т. п.</a:t>
            </a:r>
          </a:p>
          <a:p>
            <a:r>
              <a:rPr lang="ru-RU" sz="1400" dirty="0" err="1"/>
              <a:t>Просування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не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комплексним</a:t>
            </a:r>
            <a:r>
              <a:rPr lang="ru-RU" sz="1400" dirty="0"/>
              <a:t> без </a:t>
            </a:r>
            <a:r>
              <a:rPr lang="ru-RU" sz="1400" dirty="0" err="1"/>
              <a:t>Social</a:t>
            </a:r>
            <a:r>
              <a:rPr lang="ru-RU" sz="1400" dirty="0"/>
              <a:t> </a:t>
            </a:r>
            <a:r>
              <a:rPr lang="ru-RU" sz="1400" dirty="0" err="1"/>
              <a:t>Media</a:t>
            </a:r>
            <a:r>
              <a:rPr lang="ru-RU" sz="1400" dirty="0"/>
              <a:t> </a:t>
            </a:r>
            <a:r>
              <a:rPr lang="ru-RU" sz="1400" dirty="0" err="1"/>
              <a:t>Marketing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не </a:t>
            </a:r>
            <a:r>
              <a:rPr lang="ru-RU" sz="1400" dirty="0" err="1"/>
              <a:t>залежить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ніші</a:t>
            </a:r>
            <a:r>
              <a:rPr lang="ru-RU" sz="1400" dirty="0"/>
              <a:t>, в </a:t>
            </a:r>
            <a:r>
              <a:rPr lang="ru-RU" sz="1400" dirty="0" err="1"/>
              <a:t>якій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працюєте</a:t>
            </a:r>
            <a:r>
              <a:rPr lang="ru-RU" sz="1400" dirty="0"/>
              <a:t>. </a:t>
            </a:r>
            <a:r>
              <a:rPr lang="ru-RU" sz="1400" dirty="0" err="1"/>
              <a:t>Тільки</a:t>
            </a:r>
            <a:r>
              <a:rPr lang="ru-RU" sz="1400" dirty="0"/>
              <a:t> для </a:t>
            </a:r>
            <a:r>
              <a:rPr lang="ru-RU" sz="1400" dirty="0" err="1"/>
              <a:t>якоїсь</a:t>
            </a:r>
            <a:r>
              <a:rPr lang="ru-RU" sz="1400" dirty="0"/>
              <a:t> </a:t>
            </a:r>
            <a:r>
              <a:rPr lang="ru-RU" sz="1400" dirty="0" err="1"/>
              <a:t>категорії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прямі</a:t>
            </a:r>
            <a:r>
              <a:rPr lang="ru-RU" sz="1400" dirty="0"/>
              <a:t> </a:t>
            </a:r>
            <a:r>
              <a:rPr lang="ru-RU" sz="1400" dirty="0" err="1"/>
              <a:t>продажі</a:t>
            </a:r>
            <a:r>
              <a:rPr lang="ru-RU" sz="1400" dirty="0"/>
              <a:t>, а для </a:t>
            </a:r>
            <a:r>
              <a:rPr lang="ru-RU" sz="1400" dirty="0" err="1"/>
              <a:t>іншої</a:t>
            </a:r>
            <a:r>
              <a:rPr lang="ru-RU" sz="1400" dirty="0"/>
              <a:t> –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іміджу</a:t>
            </a:r>
            <a:r>
              <a:rPr lang="ru-RU" sz="1400" dirty="0"/>
              <a:t> та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спілкуватися</a:t>
            </a:r>
            <a:r>
              <a:rPr lang="ru-RU" sz="1400" dirty="0"/>
              <a:t> з </a:t>
            </a:r>
            <a:r>
              <a:rPr lang="uk-UA" sz="1400" dirty="0"/>
              <a:t>цільовою аудиторією</a:t>
            </a:r>
            <a:r>
              <a:rPr lang="ru-RU" sz="1400" dirty="0"/>
              <a:t>. Тому </a:t>
            </a:r>
            <a:r>
              <a:rPr lang="ru-RU" sz="1400" dirty="0" err="1"/>
              <a:t>стратегія</a:t>
            </a:r>
            <a:r>
              <a:rPr lang="ru-RU" sz="1400" dirty="0"/>
              <a:t> </a:t>
            </a:r>
            <a:r>
              <a:rPr lang="ru-RU" sz="1400" dirty="0" err="1"/>
              <a:t>просування</a:t>
            </a:r>
            <a:r>
              <a:rPr lang="ru-RU" sz="1400" dirty="0"/>
              <a:t> </a:t>
            </a:r>
            <a:r>
              <a:rPr lang="ru-RU" sz="1400" dirty="0" err="1"/>
              <a:t>залежатиме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типу </a:t>
            </a:r>
            <a:r>
              <a:rPr lang="ru-RU" sz="1400" dirty="0" err="1"/>
              <a:t>аудиторії</a:t>
            </a:r>
            <a:r>
              <a:rPr lang="ru-RU" sz="1400" dirty="0"/>
              <a:t>, </a:t>
            </a:r>
            <a:r>
              <a:rPr lang="ru-RU" sz="1400" dirty="0" err="1"/>
              <a:t>ніші</a:t>
            </a:r>
            <a:r>
              <a:rPr lang="ru-RU" sz="1400" dirty="0"/>
              <a:t> та </a:t>
            </a:r>
            <a:r>
              <a:rPr lang="ru-RU" sz="1400" dirty="0" err="1"/>
              <a:t>цілі</a:t>
            </a:r>
            <a:r>
              <a:rPr lang="ru-RU" sz="1400" dirty="0"/>
              <a:t>. </a:t>
            </a:r>
            <a:r>
              <a:rPr lang="ru-RU" sz="1400" dirty="0" err="1"/>
              <a:t>Останнє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бути </a:t>
            </a:r>
            <a:r>
              <a:rPr lang="ru-RU" sz="1400" dirty="0" err="1"/>
              <a:t>визначено</a:t>
            </a:r>
            <a:r>
              <a:rPr lang="ru-RU" sz="1400" dirty="0"/>
              <a:t> першим.</a:t>
            </a:r>
          </a:p>
          <a:p>
            <a:r>
              <a:rPr lang="uk-UA" sz="1400" dirty="0"/>
              <a:t>Ще одним з найважливіших аспектів управління діловою репутацією та оцінці ефективності </a:t>
            </a:r>
            <a:r>
              <a:rPr lang="en-US" sz="1400" dirty="0"/>
              <a:t>SMM</a:t>
            </a:r>
            <a:r>
              <a:rPr lang="uk-UA" sz="1400" dirty="0"/>
              <a:t> </a:t>
            </a:r>
            <a:r>
              <a:rPr lang="uk-UA" sz="1400" dirty="0" err="1"/>
              <a:t>кмпанії</a:t>
            </a:r>
            <a:r>
              <a:rPr lang="uk-UA" sz="1400" dirty="0"/>
              <a:t> є автоматизований постиг. </a:t>
            </a:r>
            <a:r>
              <a:rPr lang="uk-UA" sz="1400" dirty="0" err="1"/>
              <a:t>Автопостингом</a:t>
            </a:r>
            <a:r>
              <a:rPr lang="uk-UA" sz="1400" dirty="0"/>
              <a:t> називається автоматична публікація тексту, фото і відео матеріалів, за заздалегідь запланованим розкладом.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9744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uk-UA" sz="1400" dirty="0"/>
              <a:t>Функціональність автоматичного </a:t>
            </a:r>
            <a:r>
              <a:rPr lang="uk-UA" sz="1400" dirty="0" err="1"/>
              <a:t>постингу</a:t>
            </a:r>
            <a:r>
              <a:rPr lang="uk-UA" sz="1400" dirty="0"/>
              <a:t> полягає в наступному:</a:t>
            </a:r>
            <a:endParaRPr lang="ru-RU" sz="1400" dirty="0"/>
          </a:p>
          <a:p>
            <a:r>
              <a:rPr lang="uk-UA" sz="1400" dirty="0"/>
              <a:t>1. Для викладання великих обсягів даних. Припустимо, Ви хочете опублікувати 150 постів щодня з 25 </a:t>
            </a:r>
            <a:r>
              <a:rPr lang="uk-UA" sz="1400" dirty="0" err="1"/>
              <a:t>акаунтів</a:t>
            </a:r>
            <a:r>
              <a:rPr lang="uk-UA" sz="1400" dirty="0"/>
              <a:t> різних соціальних мереж. Зробити це вручну, займе багато часу і сил.</a:t>
            </a:r>
            <a:endParaRPr lang="ru-RU" sz="1400" dirty="0"/>
          </a:p>
          <a:p>
            <a:r>
              <a:rPr lang="uk-UA" sz="1400" dirty="0"/>
              <a:t>2. Для планування і розміщення постів в один і той же час відразу в декількох групах і в різних мережах, здійснюється за рахунок спеціальних інструментів.</a:t>
            </a:r>
            <a:endParaRPr lang="ru-RU" sz="1400" dirty="0"/>
          </a:p>
          <a:p>
            <a:r>
              <a:rPr lang="uk-UA" sz="1400" dirty="0"/>
              <a:t>3. Для забезпечення безтурботного процесу масової публікації в різних </a:t>
            </a:r>
            <a:r>
              <a:rPr lang="uk-UA" sz="1400" dirty="0" err="1"/>
              <a:t>соцмережах</a:t>
            </a:r>
            <a:r>
              <a:rPr lang="uk-UA" sz="1400" dirty="0"/>
              <a:t>, завдяки спеціальним програмам і сервісів відкладеного </a:t>
            </a:r>
            <a:r>
              <a:rPr lang="uk-UA" sz="1400" dirty="0" err="1"/>
              <a:t>постингу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u="sng" dirty="0">
                <a:hlinkClick r:id="rId2"/>
              </a:rPr>
              <a:t>Перевагами автоматизованого </a:t>
            </a:r>
            <a:r>
              <a:rPr lang="uk-UA" sz="1400" u="sng" dirty="0" err="1">
                <a:hlinkClick r:id="rId2"/>
              </a:rPr>
              <a:t>постингу</a:t>
            </a:r>
            <a:r>
              <a:rPr lang="uk-UA" sz="1400" u="sng" dirty="0">
                <a:hlinkClick r:id="rId2"/>
              </a:rPr>
              <a:t> є:</a:t>
            </a:r>
            <a:endParaRPr lang="ru-RU" sz="1400" dirty="0"/>
          </a:p>
          <a:p>
            <a:r>
              <a:rPr lang="uk-UA" sz="1400" dirty="0"/>
              <a:t>1. Економія часу адміністратора групи і сторінки.</a:t>
            </a:r>
            <a:endParaRPr lang="ru-RU" sz="1400" dirty="0"/>
          </a:p>
          <a:p>
            <a:r>
              <a:rPr lang="uk-UA" sz="1400" dirty="0"/>
              <a:t>2. Економія коштів компанії.</a:t>
            </a:r>
            <a:endParaRPr lang="ru-RU" sz="1400" dirty="0"/>
          </a:p>
          <a:p>
            <a:r>
              <a:rPr lang="uk-UA" sz="1400" dirty="0"/>
              <a:t>3. Редагування та автоматизація його під кожну окрему соціальну мережу не залишаючи сервісу.</a:t>
            </a:r>
            <a:endParaRPr lang="ru-RU" sz="1400" dirty="0"/>
          </a:p>
          <a:p>
            <a:r>
              <a:rPr lang="uk-UA" sz="1400" dirty="0"/>
              <a:t>4. Вибір кращого часу для публікації поста.</a:t>
            </a:r>
            <a:endParaRPr lang="ru-RU" sz="1400" dirty="0"/>
          </a:p>
          <a:p>
            <a:r>
              <a:rPr lang="uk-UA" sz="1400" dirty="0"/>
              <a:t>5. Синхронізація виходу постів в необхідний час з урахуванням всіх часових поясів.</a:t>
            </a:r>
            <a:endParaRPr lang="ru-RU" sz="1400" dirty="0"/>
          </a:p>
          <a:p>
            <a:r>
              <a:rPr lang="uk-UA" sz="1400" dirty="0"/>
              <a:t>6. Можливість використання </a:t>
            </a:r>
            <a:r>
              <a:rPr lang="uk-UA" sz="1400" dirty="0" err="1"/>
              <a:t>репоста</a:t>
            </a:r>
            <a:r>
              <a:rPr lang="uk-UA" sz="1400" dirty="0"/>
              <a:t> між </a:t>
            </a:r>
            <a:r>
              <a:rPr lang="uk-UA" sz="1400" dirty="0" err="1"/>
              <a:t>акаунтами</a:t>
            </a:r>
            <a:r>
              <a:rPr lang="uk-UA" sz="1400" dirty="0"/>
              <a:t> в різних соціальних мережах, щоб уникнути дублювання контенту там, де аудиторія перетинається.</a:t>
            </a:r>
            <a:endParaRPr lang="ru-RU" sz="1400" dirty="0"/>
          </a:p>
          <a:p>
            <a:r>
              <a:rPr lang="uk-UA" sz="1400" u="sng" dirty="0">
                <a:hlinkClick r:id="rId3"/>
              </a:rPr>
              <a:t>Для ведення SMM</a:t>
            </a:r>
            <a:r>
              <a:rPr lang="uk-UA" sz="1400" dirty="0"/>
              <a:t> проектів існує безліч розумних сервісів, які дозволяють економити час і автоматизувати всю діяльність в соціальних мережах. Дуже зручно, враховуючи, що часто один менеджер відповідає за кілька клієнтів і особисто адмініструє багато </a:t>
            </a:r>
            <a:r>
              <a:rPr lang="uk-UA" sz="1400" dirty="0" err="1"/>
              <a:t>акаунтів</a:t>
            </a:r>
            <a:r>
              <a:rPr lang="uk-UA" sz="1400" dirty="0"/>
              <a:t>. Давайте розберемо кілька сервісів.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7074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uk-UA" sz="1400" b="1" i="1" dirty="0"/>
              <a:t>1. </a:t>
            </a:r>
            <a:r>
              <a:rPr lang="ru-RU" sz="1400" b="1" i="1" dirty="0" err="1"/>
              <a:t>Canva</a:t>
            </a:r>
            <a:endParaRPr lang="ru-RU" sz="1400" dirty="0"/>
          </a:p>
          <a:p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графічного</a:t>
            </a:r>
            <a:r>
              <a:rPr lang="ru-RU" sz="1400" dirty="0"/>
              <a:t> контенту </a:t>
            </a:r>
            <a:r>
              <a:rPr lang="ru-RU" sz="1400" dirty="0" err="1"/>
              <a:t>тепер</a:t>
            </a:r>
            <a:r>
              <a:rPr lang="ru-RU" sz="1400" dirty="0"/>
              <a:t> стало легкою задачею для будь-кого, не </a:t>
            </a:r>
            <a:r>
              <a:rPr lang="ru-RU" sz="1400" dirty="0" err="1"/>
              <a:t>лише</a:t>
            </a:r>
            <a:r>
              <a:rPr lang="ru-RU" sz="1400" dirty="0"/>
              <a:t> для дизайнера. </a:t>
            </a:r>
            <a:r>
              <a:rPr lang="ru-RU" sz="1400" dirty="0" err="1"/>
              <a:t>Зверніть</a:t>
            </a:r>
            <a:r>
              <a:rPr lang="ru-RU" sz="1400" dirty="0"/>
              <a:t> </a:t>
            </a:r>
            <a:r>
              <a:rPr lang="ru-RU" sz="1400" dirty="0" err="1"/>
              <a:t>увагу</a:t>
            </a:r>
            <a:r>
              <a:rPr lang="ru-RU" sz="1400" dirty="0"/>
              <a:t> на </a:t>
            </a:r>
            <a:r>
              <a:rPr lang="ru-RU" sz="1400" dirty="0" err="1"/>
              <a:t>графічний</a:t>
            </a:r>
            <a:r>
              <a:rPr lang="ru-RU" sz="1400" dirty="0"/>
              <a:t> онлайн-редактор </a:t>
            </a:r>
            <a:r>
              <a:rPr lang="ru-RU" sz="1400" dirty="0" err="1"/>
              <a:t>Canva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пропонує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корисних</a:t>
            </a:r>
            <a:r>
              <a:rPr lang="ru-RU" sz="1400" dirty="0"/>
              <a:t> </a:t>
            </a:r>
            <a:r>
              <a:rPr lang="ru-RU" sz="1400" dirty="0" err="1"/>
              <a:t>шаблонів</a:t>
            </a:r>
            <a:r>
              <a:rPr lang="ru-RU" sz="1400" dirty="0"/>
              <a:t>. Ви можете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колажі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своїх</a:t>
            </a:r>
            <a:r>
              <a:rPr lang="ru-RU" sz="1400" dirty="0"/>
              <a:t> фото, </a:t>
            </a:r>
            <a:r>
              <a:rPr lang="ru-RU" sz="1400" dirty="0" err="1"/>
              <a:t>робити</a:t>
            </a:r>
            <a:r>
              <a:rPr lang="ru-RU" sz="1400" dirty="0"/>
              <a:t> </a:t>
            </a:r>
            <a:r>
              <a:rPr lang="ru-RU" sz="1400" dirty="0" err="1"/>
              <a:t>гарні</a:t>
            </a:r>
            <a:r>
              <a:rPr lang="ru-RU" sz="1400" dirty="0"/>
              <a:t> картинки з </a:t>
            </a:r>
            <a:r>
              <a:rPr lang="ru-RU" sz="1400" dirty="0" err="1"/>
              <a:t>використанням</a:t>
            </a:r>
            <a:r>
              <a:rPr lang="ru-RU" sz="1400" dirty="0"/>
              <a:t> </a:t>
            </a:r>
            <a:r>
              <a:rPr lang="ru-RU" sz="1400" dirty="0" err="1"/>
              <a:t>готових</a:t>
            </a:r>
            <a:r>
              <a:rPr lang="ru-RU" sz="1400" dirty="0"/>
              <a:t> </a:t>
            </a:r>
            <a:r>
              <a:rPr lang="ru-RU" sz="1400" dirty="0" err="1"/>
              <a:t>елементів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з </a:t>
            </a:r>
            <a:r>
              <a:rPr lang="ru-RU" sz="1400" dirty="0" err="1"/>
              <a:t>легкістю</a:t>
            </a:r>
            <a:r>
              <a:rPr lang="ru-RU" sz="1400" dirty="0"/>
              <a:t> </a:t>
            </a:r>
            <a:r>
              <a:rPr lang="ru-RU" sz="1400" dirty="0" err="1"/>
              <a:t>налаштовувати</a:t>
            </a:r>
            <a:r>
              <a:rPr lang="ru-RU" sz="1400" dirty="0"/>
              <a:t> </a:t>
            </a:r>
            <a:r>
              <a:rPr lang="ru-RU" sz="1400" dirty="0" err="1"/>
              <a:t>колірну</a:t>
            </a:r>
            <a:r>
              <a:rPr lang="ru-RU" sz="1400" dirty="0"/>
              <a:t> гаму, </a:t>
            </a:r>
            <a:r>
              <a:rPr lang="ru-RU" sz="1400" dirty="0" err="1"/>
              <a:t>прозорість</a:t>
            </a:r>
            <a:r>
              <a:rPr lang="ru-RU" sz="1400" dirty="0"/>
              <a:t> та </a:t>
            </a:r>
            <a:r>
              <a:rPr lang="ru-RU" sz="1400" dirty="0" err="1"/>
              <a:t>безліч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 smtClean="0"/>
              <a:t>параметрів</a:t>
            </a:r>
            <a:r>
              <a:rPr lang="ru-RU" sz="1400" dirty="0" smtClean="0"/>
              <a:t>.</a:t>
            </a:r>
          </a:p>
          <a:p>
            <a:r>
              <a:rPr lang="uk-UA" sz="1400" b="1" i="1" dirty="0"/>
              <a:t>2. </a:t>
            </a:r>
            <a:r>
              <a:rPr lang="ru-RU" sz="1400" b="1" i="1" u="sng" dirty="0" err="1">
                <a:hlinkClick r:id="rId2"/>
              </a:rPr>
              <a:t>Bit</a:t>
            </a:r>
            <a:r>
              <a:rPr lang="uk-UA" sz="1400" b="1" i="1" u="sng" dirty="0">
                <a:hlinkClick r:id="rId2"/>
              </a:rPr>
              <a:t>.</a:t>
            </a:r>
            <a:r>
              <a:rPr lang="ru-RU" sz="1400" b="1" i="1" u="sng" dirty="0" err="1">
                <a:hlinkClick r:id="rId2"/>
              </a:rPr>
              <a:t>ly</a:t>
            </a:r>
            <a:endParaRPr lang="ru-RU" sz="1400" dirty="0"/>
          </a:p>
          <a:p>
            <a:r>
              <a:rPr lang="uk-UA" sz="1400" dirty="0"/>
              <a:t>Якщо ви коли-небудь створювали </a:t>
            </a:r>
            <a:r>
              <a:rPr lang="ru-RU" sz="1400" dirty="0"/>
              <a:t>SMM</a:t>
            </a:r>
            <a:r>
              <a:rPr lang="uk-UA" sz="1400" dirty="0" err="1"/>
              <a:t>-пост</a:t>
            </a:r>
            <a:r>
              <a:rPr lang="uk-UA" sz="1400" dirty="0"/>
              <a:t> на </a:t>
            </a:r>
            <a:r>
              <a:rPr lang="uk-UA" sz="1400" dirty="0" err="1"/>
              <a:t>Твіттері</a:t>
            </a:r>
            <a:r>
              <a:rPr lang="uk-UA" sz="1400" dirty="0"/>
              <a:t>, то знаєте, наскільки важливі короткі </a:t>
            </a:r>
            <a:r>
              <a:rPr lang="uk-UA" sz="1400" dirty="0" err="1"/>
              <a:t>лінки</a:t>
            </a:r>
            <a:r>
              <a:rPr lang="uk-UA" sz="1400" dirty="0"/>
              <a:t>. </a:t>
            </a:r>
            <a:r>
              <a:rPr lang="ru-RU" sz="1400" dirty="0" err="1"/>
              <a:t>Суворе</a:t>
            </a:r>
            <a:r>
              <a:rPr lang="ru-RU" sz="1400" dirty="0"/>
              <a:t> </a:t>
            </a:r>
            <a:r>
              <a:rPr lang="ru-RU" sz="1400" dirty="0" err="1"/>
              <a:t>обмеження</a:t>
            </a:r>
            <a:r>
              <a:rPr lang="ru-RU" sz="1400" dirty="0"/>
              <a:t> в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символів</a:t>
            </a:r>
            <a:r>
              <a:rPr lang="ru-RU" sz="1400" dirty="0"/>
              <a:t> часто не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включити</a:t>
            </a:r>
            <a:r>
              <a:rPr lang="ru-RU" sz="1400" dirty="0"/>
              <a:t> </a:t>
            </a:r>
            <a:r>
              <a:rPr lang="ru-RU" sz="1400" dirty="0" err="1"/>
              <a:t>важливу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в </a:t>
            </a:r>
            <a:r>
              <a:rPr lang="ru-RU" sz="1400" dirty="0" err="1"/>
              <a:t>повідомлення</a:t>
            </a:r>
            <a:r>
              <a:rPr lang="ru-RU" sz="1400" dirty="0"/>
              <a:t>. Але з </a:t>
            </a:r>
            <a:r>
              <a:rPr lang="ru-RU" sz="1400" dirty="0" err="1"/>
              <a:t>надійним</a:t>
            </a:r>
            <a:r>
              <a:rPr lang="ru-RU" sz="1400" dirty="0"/>
              <a:t> </a:t>
            </a:r>
            <a:r>
              <a:rPr lang="ru-RU" sz="1400" dirty="0" err="1"/>
              <a:t>скорочувачем</a:t>
            </a:r>
            <a:r>
              <a:rPr lang="ru-RU" sz="1400" dirty="0"/>
              <a:t> </a:t>
            </a:r>
            <a:r>
              <a:rPr lang="ru-RU" sz="1400" dirty="0" err="1"/>
              <a:t>лінків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можете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URL-и </a:t>
            </a:r>
            <a:r>
              <a:rPr lang="ru-RU" sz="1400" dirty="0" err="1"/>
              <a:t>лаконічними</a:t>
            </a:r>
            <a:r>
              <a:rPr lang="ru-RU" sz="1400" dirty="0"/>
              <a:t>. </a:t>
            </a:r>
            <a:r>
              <a:rPr lang="ru-RU" sz="1400" dirty="0" err="1"/>
              <a:t>Натомість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додати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тексту. </a:t>
            </a:r>
            <a:r>
              <a:rPr lang="ru-RU" sz="1400" dirty="0" err="1"/>
              <a:t>Bitly</a:t>
            </a:r>
            <a:r>
              <a:rPr lang="ru-RU" sz="1400" dirty="0"/>
              <a:t> </a:t>
            </a:r>
            <a:r>
              <a:rPr lang="ru-RU" sz="1400" dirty="0" err="1"/>
              <a:t>пропонує</a:t>
            </a:r>
            <a:r>
              <a:rPr lang="ru-RU" sz="1400" dirty="0"/>
              <a:t> не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скорочння</a:t>
            </a:r>
            <a:r>
              <a:rPr lang="ru-RU" sz="1400" dirty="0"/>
              <a:t> </a:t>
            </a:r>
            <a:r>
              <a:rPr lang="ru-RU" sz="1400" dirty="0" err="1"/>
              <a:t>лінків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брендування</a:t>
            </a:r>
            <a:r>
              <a:rPr lang="ru-RU" sz="1400" dirty="0"/>
              <a:t> і </a:t>
            </a:r>
            <a:r>
              <a:rPr lang="ru-RU" sz="1400" dirty="0" err="1"/>
              <a:t>відстежування</a:t>
            </a:r>
            <a:r>
              <a:rPr lang="ru-RU" sz="1400" dirty="0"/>
              <a:t> статистики по них</a:t>
            </a:r>
            <a:r>
              <a:rPr lang="ru-RU" sz="1400" dirty="0" smtClean="0"/>
              <a:t>.</a:t>
            </a:r>
          </a:p>
          <a:p>
            <a:r>
              <a:rPr lang="ru-RU" sz="1400" b="1" i="1" dirty="0"/>
              <a:t>3. </a:t>
            </a:r>
            <a:r>
              <a:rPr lang="ru-RU" sz="1400" b="1" i="1" u="sng" dirty="0" err="1">
                <a:hlinkClick r:id="rId3"/>
              </a:rPr>
              <a:t>MeetEdgar</a:t>
            </a:r>
            <a:endParaRPr lang="ru-RU" sz="1400" dirty="0"/>
          </a:p>
          <a:p>
            <a:r>
              <a:rPr lang="ru-RU" sz="1400" dirty="0"/>
              <a:t>До ваших 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розширені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з </a:t>
            </a:r>
            <a:r>
              <a:rPr lang="ru-RU" sz="1400" dirty="0" err="1"/>
              <a:t>публікації</a:t>
            </a:r>
            <a:r>
              <a:rPr lang="ru-RU" sz="1400" dirty="0"/>
              <a:t> контенту. Ви можете </a:t>
            </a:r>
            <a:r>
              <a:rPr lang="ru-RU" sz="1400" dirty="0" err="1"/>
              <a:t>створювати</a:t>
            </a:r>
            <a:r>
              <a:rPr lang="ru-RU" sz="1400" dirty="0"/>
              <a:t> і </a:t>
            </a:r>
            <a:r>
              <a:rPr lang="ru-RU" sz="1400" dirty="0" err="1"/>
              <a:t>зберігати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пости</a:t>
            </a:r>
            <a:r>
              <a:rPr lang="ru-RU" sz="1400" dirty="0"/>
              <a:t> в </a:t>
            </a:r>
            <a:r>
              <a:rPr lang="ru-RU" sz="1400" dirty="0" err="1"/>
              <a:t>Edgar</a:t>
            </a:r>
            <a:r>
              <a:rPr lang="ru-RU" sz="1400" dirty="0"/>
              <a:t> у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категоріях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“</a:t>
            </a:r>
            <a:r>
              <a:rPr lang="ru-RU" sz="1400" dirty="0" err="1"/>
              <a:t>Цитати</a:t>
            </a:r>
            <a:r>
              <a:rPr lang="ru-RU" sz="1400" dirty="0"/>
              <a:t>” </a:t>
            </a:r>
            <a:r>
              <a:rPr lang="ru-RU" sz="1400" dirty="0" err="1"/>
              <a:t>або</a:t>
            </a:r>
            <a:r>
              <a:rPr lang="ru-RU" sz="1400" dirty="0"/>
              <a:t> “</a:t>
            </a:r>
            <a:r>
              <a:rPr lang="ru-RU" sz="1400" dirty="0" err="1"/>
              <a:t>Посилання</a:t>
            </a:r>
            <a:r>
              <a:rPr lang="ru-RU" sz="1400" dirty="0"/>
              <a:t> на блоги”. </a:t>
            </a:r>
            <a:r>
              <a:rPr lang="ru-RU" sz="1400" dirty="0" err="1"/>
              <a:t>Потім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задати</a:t>
            </a:r>
            <a:r>
              <a:rPr lang="ru-RU" sz="1400" dirty="0"/>
              <a:t>, з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категорій</a:t>
            </a:r>
            <a:r>
              <a:rPr lang="ru-RU" sz="1400" dirty="0"/>
              <a:t>, коли і в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соціальні</a:t>
            </a:r>
            <a:r>
              <a:rPr lang="ru-RU" sz="1400" dirty="0"/>
              <a:t> </a:t>
            </a:r>
            <a:r>
              <a:rPr lang="ru-RU" sz="1400" dirty="0" err="1"/>
              <a:t>мережі</a:t>
            </a:r>
            <a:r>
              <a:rPr lang="ru-RU" sz="1400" dirty="0"/>
              <a:t> повинен </a:t>
            </a:r>
            <a:r>
              <a:rPr lang="ru-RU" sz="1400" dirty="0" err="1"/>
              <a:t>поститись</a:t>
            </a:r>
            <a:r>
              <a:rPr lang="ru-RU" sz="1400" dirty="0"/>
              <a:t> контент. </a:t>
            </a:r>
            <a:r>
              <a:rPr lang="ru-RU" sz="1400" dirty="0" err="1"/>
              <a:t>Крім</a:t>
            </a:r>
            <a:r>
              <a:rPr lang="ru-RU" sz="1400" dirty="0"/>
              <a:t> того, </a:t>
            </a:r>
            <a:r>
              <a:rPr lang="ru-RU" sz="1400" dirty="0" err="1"/>
              <a:t>ваші</a:t>
            </a:r>
            <a:r>
              <a:rPr lang="ru-RU" sz="1400" dirty="0"/>
              <a:t> </a:t>
            </a:r>
            <a:r>
              <a:rPr lang="ru-RU" sz="1400" dirty="0" err="1"/>
              <a:t>пости</a:t>
            </a:r>
            <a:r>
              <a:rPr lang="ru-RU" sz="1400" dirty="0"/>
              <a:t> </a:t>
            </a:r>
            <a:r>
              <a:rPr lang="ru-RU" sz="1400" dirty="0" err="1"/>
              <a:t>зберігаються</a:t>
            </a:r>
            <a:r>
              <a:rPr lang="ru-RU" sz="1400" dirty="0"/>
              <a:t> у </a:t>
            </a:r>
            <a:r>
              <a:rPr lang="ru-RU" sz="1400" dirty="0" err="1"/>
              <a:t>вашій</a:t>
            </a:r>
            <a:r>
              <a:rPr lang="ru-RU" sz="1400" dirty="0"/>
              <a:t> </a:t>
            </a:r>
            <a:r>
              <a:rPr lang="ru-RU" sz="1400" dirty="0" err="1"/>
              <a:t>бібліотеці</a:t>
            </a:r>
            <a:r>
              <a:rPr lang="ru-RU" sz="1400" dirty="0"/>
              <a:t> і </a:t>
            </a:r>
            <a:r>
              <a:rPr lang="ru-RU" sz="1400" dirty="0" err="1"/>
              <a:t>публікуються</a:t>
            </a:r>
            <a:r>
              <a:rPr lang="ru-RU" sz="1400" dirty="0"/>
              <a:t> </a:t>
            </a:r>
            <a:r>
              <a:rPr lang="ru-RU" sz="1400" dirty="0" err="1"/>
              <a:t>знову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раптом</a:t>
            </a:r>
            <a:r>
              <a:rPr lang="ru-RU" sz="1400" dirty="0"/>
              <a:t> </a:t>
            </a:r>
            <a:r>
              <a:rPr lang="ru-RU" sz="1400" dirty="0" err="1"/>
              <a:t>вичерпався</a:t>
            </a:r>
            <a:r>
              <a:rPr lang="ru-RU" sz="1400" dirty="0"/>
              <a:t> контент у </a:t>
            </a:r>
            <a:r>
              <a:rPr lang="ru-RU" sz="1400" dirty="0" err="1"/>
              <a:t>певній</a:t>
            </a:r>
            <a:r>
              <a:rPr lang="ru-RU" sz="1400" dirty="0"/>
              <a:t> </a:t>
            </a:r>
            <a:r>
              <a:rPr lang="ru-RU" sz="1400" dirty="0" err="1"/>
              <a:t>категорії</a:t>
            </a:r>
            <a:r>
              <a:rPr lang="ru-RU" sz="1400" dirty="0" smtClean="0"/>
              <a:t>.</a:t>
            </a:r>
          </a:p>
          <a:p>
            <a:r>
              <a:rPr lang="uk-UA" sz="1400" dirty="0"/>
              <a:t>4. </a:t>
            </a:r>
            <a:r>
              <a:rPr lang="ru-RU" sz="1400" dirty="0" err="1"/>
              <a:t>Buffer</a:t>
            </a:r>
            <a:endParaRPr lang="ru-RU" sz="1400" dirty="0"/>
          </a:p>
          <a:p>
            <a:r>
              <a:rPr lang="uk-UA" sz="1400" dirty="0"/>
              <a:t>Цей інструмент дозволяє заплановану публікацію постів у різних соціальних мережах (</a:t>
            </a:r>
            <a:r>
              <a:rPr lang="ru-RU" sz="1400" dirty="0" err="1"/>
              <a:t>Twitter</a:t>
            </a:r>
            <a:r>
              <a:rPr lang="uk-UA" sz="1400" dirty="0"/>
              <a:t>, </a:t>
            </a:r>
            <a:r>
              <a:rPr lang="ru-RU" sz="1400" dirty="0" err="1"/>
              <a:t>LinkedIn</a:t>
            </a:r>
            <a:r>
              <a:rPr lang="uk-UA" sz="1400" dirty="0"/>
              <a:t>, </a:t>
            </a:r>
            <a:r>
              <a:rPr lang="ru-RU" sz="1400" dirty="0" err="1"/>
              <a:t>Facebook</a:t>
            </a:r>
            <a:r>
              <a:rPr lang="uk-UA" sz="1400" dirty="0"/>
              <a:t>, </a:t>
            </a:r>
            <a:r>
              <a:rPr lang="ru-RU" sz="1400" dirty="0" err="1"/>
              <a:t>Pinterest</a:t>
            </a:r>
            <a:r>
              <a:rPr lang="uk-UA" sz="1400" dirty="0"/>
              <a:t>, </a:t>
            </a:r>
            <a:r>
              <a:rPr lang="ru-RU" sz="1400" dirty="0" err="1"/>
              <a:t>Google</a:t>
            </a:r>
            <a:r>
              <a:rPr lang="uk-UA" sz="1400" dirty="0"/>
              <a:t>+). </a:t>
            </a:r>
            <a:r>
              <a:rPr lang="ru-RU" sz="1400" dirty="0" err="1"/>
              <a:t>Взагалі</a:t>
            </a:r>
            <a:r>
              <a:rPr lang="ru-RU" sz="1400" dirty="0"/>
              <a:t>, </a:t>
            </a:r>
            <a:r>
              <a:rPr lang="ru-RU" sz="1400" dirty="0" err="1"/>
              <a:t>Buffer</a:t>
            </a:r>
            <a:r>
              <a:rPr lang="ru-RU" sz="1400" dirty="0"/>
              <a:t> </a:t>
            </a:r>
            <a:r>
              <a:rPr lang="ru-RU" sz="1400" dirty="0" err="1"/>
              <a:t>був</a:t>
            </a:r>
            <a:r>
              <a:rPr lang="ru-RU" sz="1400" dirty="0"/>
              <a:t> першим </a:t>
            </a:r>
            <a:r>
              <a:rPr lang="ru-RU" sz="1400" dirty="0" err="1"/>
              <a:t>інструментом</a:t>
            </a:r>
            <a:r>
              <a:rPr lang="ru-RU" sz="1400" dirty="0"/>
              <a:t> з </a:t>
            </a:r>
            <a:r>
              <a:rPr lang="ru-RU" sz="1400" dirty="0" err="1"/>
              <a:t>можливістю</a:t>
            </a:r>
            <a:r>
              <a:rPr lang="ru-RU" sz="1400" dirty="0"/>
              <a:t> </a:t>
            </a:r>
            <a:r>
              <a:rPr lang="ru-RU" sz="1400" dirty="0" err="1"/>
              <a:t>відкладеного</a:t>
            </a:r>
            <a:r>
              <a:rPr lang="ru-RU" sz="1400" dirty="0"/>
              <a:t> постингу. З таким </a:t>
            </a:r>
            <a:r>
              <a:rPr lang="ru-RU" sz="1400" dirty="0" err="1"/>
              <a:t>помічником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заощадити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часу. </a:t>
            </a:r>
            <a:r>
              <a:rPr lang="ru-RU" sz="1400" dirty="0" err="1"/>
              <a:t>Bufferapp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відстежувати</a:t>
            </a:r>
            <a:r>
              <a:rPr lang="ru-RU" sz="1400" dirty="0"/>
              <a:t> </a:t>
            </a:r>
            <a:r>
              <a:rPr lang="ru-RU" sz="1400" dirty="0" err="1"/>
              <a:t>корисну</a:t>
            </a:r>
            <a:r>
              <a:rPr lang="ru-RU" sz="1400" dirty="0"/>
              <a:t> статистику.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333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uk-UA" sz="1400" b="1" i="1" dirty="0"/>
              <a:t>5. </a:t>
            </a:r>
            <a:r>
              <a:rPr lang="ru-RU" sz="1400" b="1" i="1" u="sng" dirty="0" err="1">
                <a:hlinkClick r:id="rId2"/>
              </a:rPr>
              <a:t>Socedo</a:t>
            </a:r>
            <a:r>
              <a:rPr lang="ru-RU" sz="1400" b="1" i="1" u="sng" dirty="0">
                <a:hlinkClick r:id="rId2"/>
              </a:rPr>
              <a:t> </a:t>
            </a:r>
            <a:endParaRPr lang="ru-RU" sz="1400" dirty="0"/>
          </a:p>
          <a:p>
            <a:r>
              <a:rPr lang="uk-UA" sz="1400" dirty="0"/>
              <a:t>Знайомтесь із помічником для автоматизованої </a:t>
            </a:r>
            <a:r>
              <a:rPr lang="uk-UA" sz="1400" dirty="0" err="1"/>
              <a:t>лідогенерації</a:t>
            </a:r>
            <a:r>
              <a:rPr lang="uk-UA" sz="1400" dirty="0"/>
              <a:t> в соціальних мережах (</a:t>
            </a:r>
            <a:r>
              <a:rPr lang="ru-RU" sz="1400" dirty="0" err="1"/>
              <a:t>Twitter</a:t>
            </a:r>
            <a:r>
              <a:rPr lang="uk-UA" sz="1400" dirty="0"/>
              <a:t> і </a:t>
            </a:r>
            <a:r>
              <a:rPr lang="ru-RU" sz="1400" dirty="0" err="1"/>
              <a:t>LinkedIn</a:t>
            </a:r>
            <a:r>
              <a:rPr lang="uk-UA" sz="1400" dirty="0"/>
              <a:t>).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місія</a:t>
            </a:r>
            <a:r>
              <a:rPr lang="ru-RU" sz="1400" dirty="0"/>
              <a:t> — </a:t>
            </a:r>
            <a:r>
              <a:rPr lang="ru-RU" sz="1400" dirty="0" err="1"/>
              <a:t>допомагати</a:t>
            </a:r>
            <a:r>
              <a:rPr lang="ru-RU" sz="1400" dirty="0"/>
              <a:t> вам </a:t>
            </a:r>
            <a:r>
              <a:rPr lang="ru-RU" sz="1400" dirty="0" err="1"/>
              <a:t>знаходити</a:t>
            </a:r>
            <a:r>
              <a:rPr lang="ru-RU" sz="1400" dirty="0"/>
              <a:t> </a:t>
            </a:r>
            <a:r>
              <a:rPr lang="ru-RU" sz="1400" dirty="0" err="1"/>
              <a:t>потенційних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. Ви </a:t>
            </a:r>
            <a:r>
              <a:rPr lang="ru-RU" sz="1400" dirty="0" err="1"/>
              <a:t>задаєте</a:t>
            </a:r>
            <a:r>
              <a:rPr lang="ru-RU" sz="1400" dirty="0"/>
              <a:t> </a:t>
            </a:r>
            <a:r>
              <a:rPr lang="ru-RU" sz="1400" dirty="0" err="1"/>
              <a:t>бажані</a:t>
            </a:r>
            <a:r>
              <a:rPr lang="ru-RU" sz="1400" dirty="0"/>
              <a:t> </a:t>
            </a:r>
            <a:r>
              <a:rPr lang="ru-RU" sz="1400" dirty="0" err="1"/>
              <a:t>критерії</a:t>
            </a:r>
            <a:r>
              <a:rPr lang="ru-RU" sz="1400" dirty="0"/>
              <a:t> людей, з </a:t>
            </a:r>
            <a:r>
              <a:rPr lang="ru-RU" sz="1400" dirty="0" err="1"/>
              <a:t>якими</a:t>
            </a:r>
            <a:r>
              <a:rPr lang="ru-RU" sz="1400" dirty="0"/>
              <a:t> </a:t>
            </a:r>
            <a:r>
              <a:rPr lang="ru-RU" sz="1400" dirty="0" err="1"/>
              <a:t>хотіли</a:t>
            </a:r>
            <a:r>
              <a:rPr lang="ru-RU" sz="1400" dirty="0"/>
              <a:t> </a:t>
            </a:r>
            <a:r>
              <a:rPr lang="ru-RU" sz="1400" dirty="0" err="1"/>
              <a:t>би</a:t>
            </a:r>
            <a:r>
              <a:rPr lang="ru-RU" sz="1400" dirty="0"/>
              <a:t> </a:t>
            </a:r>
            <a:r>
              <a:rPr lang="ru-RU" sz="1400" dirty="0" err="1"/>
              <a:t>встановлювати</a:t>
            </a:r>
            <a:r>
              <a:rPr lang="ru-RU" sz="1400" dirty="0"/>
              <a:t> контакт. </a:t>
            </a:r>
            <a:r>
              <a:rPr lang="ru-RU" sz="1400" dirty="0" err="1"/>
              <a:t>Socedo</a:t>
            </a:r>
            <a:r>
              <a:rPr lang="ru-RU" sz="1400" dirty="0"/>
              <a:t> </a:t>
            </a:r>
            <a:r>
              <a:rPr lang="ru-RU" sz="1400" dirty="0" err="1"/>
              <a:t>співставляє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критерії</a:t>
            </a:r>
            <a:r>
              <a:rPr lang="ru-RU" sz="1400" dirty="0"/>
              <a:t> з </a:t>
            </a:r>
            <a:r>
              <a:rPr lang="ru-RU" sz="1400" dirty="0" err="1"/>
              <a:t>інтересами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 і </a:t>
            </a:r>
            <a:r>
              <a:rPr lang="ru-RU" sz="1400" dirty="0" err="1"/>
              <a:t>налаштовує</a:t>
            </a:r>
            <a:r>
              <a:rPr lang="ru-RU" sz="1400" dirty="0"/>
              <a:t> </a:t>
            </a:r>
            <a:r>
              <a:rPr lang="ru-RU" sz="1400" dirty="0" err="1"/>
              <a:t>взаємодію</a:t>
            </a:r>
            <a:r>
              <a:rPr lang="ru-RU" sz="1400" dirty="0"/>
              <a:t> з </a:t>
            </a:r>
            <a:r>
              <a:rPr lang="ru-RU" sz="1400" dirty="0" err="1"/>
              <a:t>потрібними</a:t>
            </a:r>
            <a:r>
              <a:rPr lang="ru-RU" sz="1400" dirty="0"/>
              <a:t> людьми.</a:t>
            </a:r>
          </a:p>
          <a:p>
            <a:r>
              <a:rPr lang="uk-UA" sz="1400" b="1" i="1" dirty="0"/>
              <a:t>6. </a:t>
            </a:r>
            <a:r>
              <a:rPr lang="ru-RU" sz="1400" b="1" i="1" dirty="0" err="1"/>
              <a:t>EveryPost</a:t>
            </a:r>
            <a:endParaRPr lang="ru-RU" sz="1400" dirty="0"/>
          </a:p>
          <a:p>
            <a:r>
              <a:rPr lang="uk-UA" sz="1400" dirty="0"/>
              <a:t>Цей розумний багатофункціональний інструмент для публікації дозволить вам створювати контент із використанням різних джерел, таких як </a:t>
            </a:r>
            <a:r>
              <a:rPr lang="ru-RU" sz="1400" dirty="0" err="1"/>
              <a:t>YouTube</a:t>
            </a:r>
            <a:r>
              <a:rPr lang="uk-UA" sz="1400" dirty="0"/>
              <a:t>, </a:t>
            </a:r>
            <a:r>
              <a:rPr lang="ru-RU" sz="1400" dirty="0" err="1"/>
              <a:t>Instagram</a:t>
            </a:r>
            <a:r>
              <a:rPr lang="uk-UA" sz="1400" dirty="0"/>
              <a:t>, </a:t>
            </a:r>
            <a:r>
              <a:rPr lang="ru-RU" sz="1400" dirty="0" err="1"/>
              <a:t>Flickr</a:t>
            </a:r>
            <a:r>
              <a:rPr lang="uk-UA" sz="1400" dirty="0"/>
              <a:t> тощо. </a:t>
            </a:r>
            <a:r>
              <a:rPr lang="ru-RU" sz="1400" dirty="0"/>
              <a:t>Ви можете </a:t>
            </a:r>
            <a:r>
              <a:rPr lang="ru-RU" sz="1400" dirty="0" err="1"/>
              <a:t>налаштовувати</a:t>
            </a:r>
            <a:r>
              <a:rPr lang="ru-RU" sz="1400" dirty="0"/>
              <a:t> </a:t>
            </a:r>
            <a:r>
              <a:rPr lang="ru-RU" sz="1400" dirty="0" err="1"/>
              <a:t>пости</a:t>
            </a:r>
            <a:r>
              <a:rPr lang="ru-RU" sz="1400" dirty="0"/>
              <a:t> </a:t>
            </a:r>
            <a:r>
              <a:rPr lang="ru-RU" sz="1400" dirty="0" err="1"/>
              <a:t>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вашої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 в </a:t>
            </a:r>
            <a:r>
              <a:rPr lang="ru-RU" sz="1400" dirty="0" err="1"/>
              <a:t>кожній</a:t>
            </a:r>
            <a:r>
              <a:rPr lang="ru-RU" sz="1400" dirty="0"/>
              <a:t> </a:t>
            </a:r>
            <a:r>
              <a:rPr lang="ru-RU" sz="1400" dirty="0" err="1"/>
              <a:t>соцмережі</a:t>
            </a:r>
            <a:r>
              <a:rPr lang="ru-RU" sz="1400" dirty="0"/>
              <a:t>, </a:t>
            </a:r>
            <a:r>
              <a:rPr lang="ru-RU" sz="1400" dirty="0" err="1"/>
              <a:t>планувати</a:t>
            </a:r>
            <a:r>
              <a:rPr lang="ru-RU" sz="1400" dirty="0"/>
              <a:t> і </a:t>
            </a:r>
            <a:r>
              <a:rPr lang="ru-RU" sz="1400" dirty="0" err="1"/>
              <a:t>публікувати</a:t>
            </a:r>
            <a:r>
              <a:rPr lang="ru-RU" sz="1400" dirty="0"/>
              <a:t> контент у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відстежувати</a:t>
            </a:r>
            <a:r>
              <a:rPr lang="ru-RU" sz="1400" dirty="0"/>
              <a:t> статистику.</a:t>
            </a:r>
          </a:p>
          <a:p>
            <a:r>
              <a:rPr lang="uk-UA" sz="1400" dirty="0"/>
              <a:t>І все ж, є один великий мінус всіх випробуваних SMM-помічників: посилання-підпис в пості про те, що повідомлення надіслано </a:t>
            </a:r>
            <a:r>
              <a:rPr lang="uk-UA" sz="1400" dirty="0" err="1"/>
              <a:t>автопостінгом</a:t>
            </a:r>
            <a:r>
              <a:rPr lang="uk-UA" sz="1400" dirty="0"/>
              <a:t>. </a:t>
            </a:r>
            <a:r>
              <a:rPr lang="uk-UA" sz="1400" dirty="0" err="1"/>
              <a:t>Пошуковики</a:t>
            </a:r>
            <a:r>
              <a:rPr lang="uk-UA" sz="1400" dirty="0"/>
              <a:t> не люблять індексувати інформацію, що надходить від подібних систем. А якщо використовувати її людині для розкрутки особистої сторінки, то пошукова мережа </a:t>
            </a:r>
            <a:r>
              <a:rPr lang="uk-UA" sz="1400" dirty="0" err="1"/>
              <a:t>Google</a:t>
            </a:r>
            <a:r>
              <a:rPr lang="uk-UA" sz="1400" dirty="0"/>
              <a:t> швидше за все буде вважати такого персонажа ботом. В підсумку важливо знати міру і займатися своїми спільнотами по більшій мірі самостійно, вдаючись до помічників в крайніх випадках.</a:t>
            </a:r>
            <a:endParaRPr lang="ru-RU" sz="1400" dirty="0"/>
          </a:p>
          <a:p>
            <a:r>
              <a:rPr lang="uk-UA" sz="1400" dirty="0"/>
              <a:t>Отже, інноваційна спрямованість соціальних мереж як засобу реалізації комунікаційної політики маркетингових комунікацій ґрунтується на стратегічному та тактичному управлінні.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міжнародними</a:t>
            </a:r>
            <a:r>
              <a:rPr lang="ru-RU" sz="1400" dirty="0"/>
              <a:t> </a:t>
            </a:r>
            <a:r>
              <a:rPr lang="ru-RU" sz="1400" dirty="0" err="1"/>
              <a:t>компаніями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 у </a:t>
            </a:r>
            <a:r>
              <a:rPr lang="ru-RU" sz="1400" dirty="0" err="1"/>
              <a:t>збутовій</a:t>
            </a:r>
            <a:r>
              <a:rPr lang="ru-RU" sz="1400" dirty="0"/>
              <a:t> та </a:t>
            </a:r>
            <a:r>
              <a:rPr lang="ru-RU" sz="1400" dirty="0" err="1"/>
              <a:t>маркетинговій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є </a:t>
            </a:r>
            <a:r>
              <a:rPr lang="ru-RU" sz="1400" dirty="0" err="1"/>
              <a:t>інновацією</a:t>
            </a:r>
            <a:r>
              <a:rPr lang="ru-RU" sz="1400" dirty="0"/>
              <a:t>. </a:t>
            </a:r>
            <a:r>
              <a:rPr lang="ru-RU" sz="1400" dirty="0" err="1"/>
              <a:t>Додатково</a:t>
            </a:r>
            <a:r>
              <a:rPr lang="ru-RU" sz="1400" dirty="0"/>
              <a:t>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зазначити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як таких </a:t>
            </a:r>
            <a:r>
              <a:rPr lang="ru-RU" sz="1400" dirty="0" err="1"/>
              <a:t>конкретних</a:t>
            </a:r>
            <a:r>
              <a:rPr lang="ru-RU" sz="1400" dirty="0"/>
              <a:t> правил </a:t>
            </a:r>
            <a:r>
              <a:rPr lang="ru-RU" sz="1400" dirty="0" err="1"/>
              <a:t>поведінки</a:t>
            </a:r>
            <a:r>
              <a:rPr lang="ru-RU" sz="1400" dirty="0"/>
              <a:t> </a:t>
            </a:r>
            <a:r>
              <a:rPr lang="ru-RU" sz="1400" dirty="0" err="1"/>
              <a:t>маркетологів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</a:t>
            </a:r>
            <a:r>
              <a:rPr lang="ru-RU" sz="1400" dirty="0" err="1"/>
              <a:t>немає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й є </a:t>
            </a:r>
            <a:r>
              <a:rPr lang="ru-RU" sz="1400" dirty="0" err="1"/>
              <a:t>передумовою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інновацій</a:t>
            </a:r>
            <a:r>
              <a:rPr lang="ru-RU" sz="1400" dirty="0"/>
              <a:t> у </a:t>
            </a:r>
            <a:r>
              <a:rPr lang="ru-RU" sz="1400" dirty="0" err="1"/>
              <a:t>самій</a:t>
            </a:r>
            <a:r>
              <a:rPr lang="ru-RU" sz="1400" dirty="0"/>
              <a:t> </a:t>
            </a:r>
            <a:r>
              <a:rPr lang="ru-RU" sz="1400" dirty="0" err="1"/>
              <a:t>маркетинговій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, </a:t>
            </a:r>
            <a:r>
              <a:rPr lang="ru-RU" sz="1400" dirty="0" err="1"/>
              <a:t>оскільки</a:t>
            </a:r>
            <a:r>
              <a:rPr lang="ru-RU" sz="1400" dirty="0"/>
              <a:t> маркетологи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діяти</a:t>
            </a:r>
            <a:r>
              <a:rPr lang="ru-RU" sz="1400" dirty="0"/>
              <a:t> </a:t>
            </a:r>
            <a:r>
              <a:rPr lang="ru-RU" sz="1400" dirty="0" err="1"/>
              <a:t>творчо</a:t>
            </a:r>
            <a:r>
              <a:rPr lang="ru-RU" sz="1400" dirty="0"/>
              <a:t>, а </a:t>
            </a:r>
            <a:r>
              <a:rPr lang="ru-RU" sz="1400" dirty="0" err="1"/>
              <a:t>творчість</a:t>
            </a:r>
            <a:r>
              <a:rPr lang="ru-RU" sz="1400" dirty="0"/>
              <a:t> </a:t>
            </a:r>
            <a:r>
              <a:rPr lang="ru-RU" sz="1400" dirty="0" err="1"/>
              <a:t>зазвичай</a:t>
            </a:r>
            <a:r>
              <a:rPr lang="ru-RU" sz="1400" dirty="0"/>
              <a:t> </a:t>
            </a:r>
            <a:r>
              <a:rPr lang="ru-RU" sz="1400" dirty="0" err="1"/>
              <a:t>породжує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ідеї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ведуть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до </a:t>
            </a:r>
            <a:r>
              <a:rPr lang="ru-RU" sz="1400" dirty="0" err="1"/>
              <a:t>успіху</a:t>
            </a:r>
            <a:r>
              <a:rPr lang="ru-RU" sz="140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056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Вплив</a:t>
            </a:r>
            <a:r>
              <a:rPr lang="ru-RU" sz="1400" b="1" i="1" dirty="0"/>
              <a:t> на </a:t>
            </a:r>
            <a:r>
              <a:rPr lang="ru-RU" sz="1400" b="1" i="1" dirty="0" err="1"/>
              <a:t>обсяги</a:t>
            </a:r>
            <a:r>
              <a:rPr lang="ru-RU" sz="1400" b="1" i="1" dirty="0"/>
              <a:t> </a:t>
            </a:r>
            <a:r>
              <a:rPr lang="ru-RU" sz="1400" b="1" i="1" dirty="0" err="1"/>
              <a:t>продажів</a:t>
            </a:r>
            <a:endParaRPr lang="ru-RU" sz="1400" dirty="0"/>
          </a:p>
          <a:p>
            <a:r>
              <a:rPr lang="ru-RU" sz="1400" dirty="0" err="1"/>
              <a:t>Імідж</a:t>
            </a:r>
            <a:r>
              <a:rPr lang="ru-RU" sz="1400" dirty="0"/>
              <a:t> </a:t>
            </a:r>
            <a:r>
              <a:rPr lang="ru-RU" sz="1400" dirty="0" err="1"/>
              <a:t>фірми</a:t>
            </a:r>
            <a:r>
              <a:rPr lang="ru-RU" sz="1400" dirty="0"/>
              <a:t> </a:t>
            </a:r>
            <a:r>
              <a:rPr lang="ru-RU" sz="1400" dirty="0" err="1"/>
              <a:t>безпосередньо</a:t>
            </a:r>
            <a:r>
              <a:rPr lang="ru-RU" sz="1400" dirty="0"/>
              <a:t> </a:t>
            </a:r>
            <a:r>
              <a:rPr lang="ru-RU" sz="1400" dirty="0" err="1"/>
              <a:t>впливає</a:t>
            </a:r>
            <a:r>
              <a:rPr lang="ru-RU" sz="1400" dirty="0"/>
              <a:t> на </a:t>
            </a:r>
            <a:r>
              <a:rPr lang="ru-RU" sz="1400" dirty="0" err="1"/>
              <a:t>продажі</a:t>
            </a:r>
            <a:r>
              <a:rPr lang="ru-RU" sz="1400" dirty="0"/>
              <a:t>. Чим </a:t>
            </a:r>
            <a:r>
              <a:rPr lang="ru-RU" sz="1400" dirty="0" err="1"/>
              <a:t>більше</a:t>
            </a:r>
            <a:r>
              <a:rPr lang="ru-RU" sz="1400" dirty="0"/>
              <a:t> негативу у </a:t>
            </a:r>
            <a:r>
              <a:rPr lang="ru-RU" sz="1400" dirty="0" err="1"/>
              <a:t>відгуках</a:t>
            </a:r>
            <a:r>
              <a:rPr lang="ru-RU" sz="1400" dirty="0"/>
              <a:t> і </a:t>
            </a:r>
            <a:r>
              <a:rPr lang="ru-RU" sz="1400" dirty="0" err="1"/>
              <a:t>нижче</a:t>
            </a:r>
            <a:r>
              <a:rPr lang="ru-RU" sz="1400" dirty="0"/>
              <a:t> </a:t>
            </a:r>
            <a:r>
              <a:rPr lang="ru-RU" sz="1400" dirty="0" err="1"/>
              <a:t>довір</a:t>
            </a:r>
            <a:r>
              <a:rPr lang="uk-UA" sz="1400" dirty="0"/>
              <a:t>а</a:t>
            </a:r>
            <a:r>
              <a:rPr lang="ru-RU" sz="1400" dirty="0"/>
              <a:t>, </a:t>
            </a:r>
            <a:r>
              <a:rPr lang="ru-RU" sz="1400" dirty="0" err="1"/>
              <a:t>тим</a:t>
            </a:r>
            <a:r>
              <a:rPr lang="ru-RU" sz="1400" dirty="0"/>
              <a:t> </a:t>
            </a:r>
            <a:r>
              <a:rPr lang="ru-RU" sz="1400" dirty="0" err="1"/>
              <a:t>стрімкіше</a:t>
            </a:r>
            <a:r>
              <a:rPr lang="ru-RU" sz="1400" dirty="0"/>
              <a:t> буде </a:t>
            </a:r>
            <a:r>
              <a:rPr lang="ru-RU" sz="1400" dirty="0" err="1"/>
              <a:t>падати</a:t>
            </a:r>
            <a:r>
              <a:rPr lang="ru-RU" sz="1400" dirty="0"/>
              <a:t> </a:t>
            </a:r>
            <a:r>
              <a:rPr lang="ru-RU" sz="1400" dirty="0" err="1"/>
              <a:t>прибуток</a:t>
            </a:r>
            <a:r>
              <a:rPr lang="ru-RU" sz="1400" dirty="0"/>
              <a:t>.</a:t>
            </a:r>
          </a:p>
          <a:p>
            <a:r>
              <a:rPr lang="ru-RU" sz="1400" dirty="0"/>
              <a:t>Заходи, </a:t>
            </a:r>
            <a:r>
              <a:rPr lang="ru-RU" sz="1400" dirty="0" err="1"/>
              <a:t>спрямовані</a:t>
            </a:r>
            <a:r>
              <a:rPr lang="ru-RU" sz="1400" dirty="0"/>
              <a:t> на </a:t>
            </a:r>
            <a:r>
              <a:rPr lang="ru-RU" sz="1400" dirty="0" err="1"/>
              <a:t>опрацювання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репутації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знадобитися</a:t>
            </a:r>
            <a:r>
              <a:rPr lang="ru-RU" sz="1400" dirty="0"/>
              <a:t> в таких </a:t>
            </a:r>
            <a:r>
              <a:rPr lang="ru-RU" sz="1400" dirty="0" err="1"/>
              <a:t>випадках</a:t>
            </a:r>
            <a:r>
              <a:rPr lang="ru-RU" sz="1400" dirty="0"/>
              <a:t>:</a:t>
            </a:r>
          </a:p>
          <a:p>
            <a:pPr lvl="0"/>
            <a:r>
              <a:rPr lang="ru-RU" sz="1400" dirty="0" err="1"/>
              <a:t>поява</a:t>
            </a:r>
            <a:r>
              <a:rPr lang="ru-RU" sz="1400" dirty="0"/>
              <a:t> негативу в </a:t>
            </a:r>
            <a:r>
              <a:rPr lang="ru-RU" sz="1400" dirty="0" err="1"/>
              <a:t>інтернеті</a:t>
            </a:r>
            <a:r>
              <a:rPr lang="ru-RU" sz="1400" dirty="0"/>
              <a:t> про сам </a:t>
            </a:r>
            <a:r>
              <a:rPr lang="ru-RU" sz="1400" dirty="0" err="1"/>
              <a:t>бізнес</a:t>
            </a:r>
            <a:r>
              <a:rPr lang="ru-RU" sz="1400" dirty="0"/>
              <a:t>,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загостр</a:t>
            </a:r>
            <a:r>
              <a:rPr lang="uk-UA" sz="1400" dirty="0" err="1"/>
              <a:t>енн</a:t>
            </a:r>
            <a:r>
              <a:rPr lang="ru-RU" sz="1400" dirty="0"/>
              <a:t>я </a:t>
            </a:r>
            <a:r>
              <a:rPr lang="ru-RU" sz="1400" dirty="0" err="1"/>
              <a:t>конкурентн</a:t>
            </a:r>
            <a:r>
              <a:rPr lang="uk-UA" sz="1400" dirty="0" err="1"/>
              <a:t>ої</a:t>
            </a:r>
            <a:r>
              <a:rPr lang="ru-RU" sz="1400" dirty="0"/>
              <a:t> </a:t>
            </a:r>
            <a:r>
              <a:rPr lang="ru-RU" sz="1400" dirty="0" err="1"/>
              <a:t>боротьб</a:t>
            </a:r>
            <a:r>
              <a:rPr lang="uk-UA" sz="1400" dirty="0"/>
              <a:t>и</a:t>
            </a:r>
            <a:r>
              <a:rPr lang="ru-RU" sz="1400" dirty="0"/>
              <a:t> і </a:t>
            </a:r>
            <a:r>
              <a:rPr lang="ru-RU" sz="1400" dirty="0" err="1"/>
              <a:t>опоненти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«</a:t>
            </a:r>
            <a:r>
              <a:rPr lang="ru-RU" sz="1400" dirty="0" err="1"/>
              <a:t>чорні</a:t>
            </a:r>
            <a:r>
              <a:rPr lang="ru-RU" sz="1400" dirty="0"/>
              <a:t>» </a:t>
            </a:r>
            <a:r>
              <a:rPr lang="ru-RU" sz="1400" dirty="0" err="1"/>
              <a:t>методи</a:t>
            </a:r>
            <a:r>
              <a:rPr lang="ru-RU" sz="1400" dirty="0"/>
              <a:t> </a:t>
            </a:r>
            <a:r>
              <a:rPr lang="ru-RU" sz="1400" dirty="0" err="1"/>
              <a:t>свого</a:t>
            </a:r>
            <a:r>
              <a:rPr lang="ru-RU" sz="1400" dirty="0"/>
              <a:t> </a:t>
            </a:r>
            <a:r>
              <a:rPr lang="ru-RU" sz="1400" dirty="0" err="1"/>
              <a:t>просування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включає</a:t>
            </a:r>
            <a:r>
              <a:rPr lang="ru-RU" sz="1400" dirty="0"/>
              <a:t> роботу над </a:t>
            </a:r>
            <a:r>
              <a:rPr lang="ru-RU" sz="1400" dirty="0" err="1"/>
              <a:t>іміджем</a:t>
            </a:r>
            <a:r>
              <a:rPr lang="ru-RU" sz="1400" dirty="0"/>
              <a:t> </a:t>
            </a:r>
            <a:r>
              <a:rPr lang="ru-RU" sz="1400" dirty="0" err="1"/>
              <a:t>обов'язковим</a:t>
            </a:r>
            <a:r>
              <a:rPr lang="ru-RU" sz="1400" dirty="0"/>
              <a:t> </a:t>
            </a:r>
            <a:r>
              <a:rPr lang="ru-RU" sz="1400" dirty="0" err="1"/>
              <a:t>напрямком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ru-RU" sz="1400" dirty="0"/>
              <a:t>Оптимально </a:t>
            </a:r>
            <a:r>
              <a:rPr lang="ru-RU" sz="1400" dirty="0" err="1"/>
              <a:t>вибрати</a:t>
            </a:r>
            <a:r>
              <a:rPr lang="ru-RU" sz="1400" dirty="0"/>
              <a:t> </a:t>
            </a:r>
            <a:r>
              <a:rPr lang="ru-RU" sz="1400" dirty="0" err="1"/>
              <a:t>останній</a:t>
            </a:r>
            <a:r>
              <a:rPr lang="ru-RU" sz="1400" dirty="0"/>
              <a:t> пункт,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підтримувати</a:t>
            </a:r>
            <a:r>
              <a:rPr lang="ru-RU" sz="1400" dirty="0"/>
              <a:t> свою </a:t>
            </a:r>
            <a:r>
              <a:rPr lang="ru-RU" sz="1400" dirty="0" err="1"/>
              <a:t>репутацію</a:t>
            </a:r>
            <a:r>
              <a:rPr lang="ru-RU" sz="1400" dirty="0"/>
              <a:t> </a:t>
            </a:r>
            <a:r>
              <a:rPr lang="ru-RU" sz="1400" dirty="0" err="1"/>
              <a:t>постійно</a:t>
            </a:r>
            <a:r>
              <a:rPr lang="ru-RU" sz="1400" dirty="0"/>
              <a:t> на </a:t>
            </a:r>
            <a:r>
              <a:rPr lang="ru-RU" sz="1400" dirty="0" err="1"/>
              <a:t>позитиві</a:t>
            </a:r>
            <a:r>
              <a:rPr lang="ru-RU" sz="1400" dirty="0"/>
              <a:t>, а не </a:t>
            </a:r>
            <a:r>
              <a:rPr lang="ru-RU" sz="1400" dirty="0" err="1"/>
              <a:t>усувати</a:t>
            </a:r>
            <a:r>
              <a:rPr lang="ru-RU" sz="1400" dirty="0"/>
              <a:t> негатив пост </a:t>
            </a:r>
            <a:r>
              <a:rPr lang="ru-RU" sz="1400" dirty="0" err="1"/>
              <a:t>фактум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би</a:t>
            </a:r>
            <a:r>
              <a:rPr lang="ru-RU" sz="1400" dirty="0"/>
              <a:t> пункт не </a:t>
            </a:r>
            <a:r>
              <a:rPr lang="ru-RU" sz="1400" dirty="0" err="1"/>
              <a:t>був</a:t>
            </a:r>
            <a:r>
              <a:rPr lang="ru-RU" sz="1400" dirty="0"/>
              <a:t> </a:t>
            </a:r>
            <a:r>
              <a:rPr lang="ru-RU" sz="1400" dirty="0" err="1"/>
              <a:t>обраний</a:t>
            </a:r>
            <a:r>
              <a:rPr lang="ru-RU" sz="1400" dirty="0"/>
              <a:t>, для </a:t>
            </a:r>
            <a:r>
              <a:rPr lang="ru-RU" sz="1400" dirty="0" err="1"/>
              <a:t>ефективного</a:t>
            </a:r>
            <a:r>
              <a:rPr lang="ru-RU" sz="1400" dirty="0"/>
              <a:t> </a:t>
            </a:r>
            <a:r>
              <a:rPr lang="ru-RU" sz="1400" dirty="0" err="1"/>
              <a:t>опрацювання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потрібне</a:t>
            </a:r>
            <a:r>
              <a:rPr lang="ru-RU" sz="1400" dirty="0"/>
              <a:t> </a:t>
            </a:r>
            <a:r>
              <a:rPr lang="ru-RU" sz="1400" dirty="0" err="1"/>
              <a:t>залучення</a:t>
            </a:r>
            <a:r>
              <a:rPr lang="ru-RU" sz="1400" dirty="0"/>
              <a:t> </a:t>
            </a:r>
            <a:r>
              <a:rPr lang="ru-RU" sz="1400" dirty="0" err="1"/>
              <a:t>фахівців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знають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кроки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здійснити</a:t>
            </a:r>
            <a:r>
              <a:rPr lang="ru-RU" sz="1400" dirty="0"/>
              <a:t> і в </a:t>
            </a:r>
            <a:r>
              <a:rPr lang="ru-RU" sz="1400" dirty="0" err="1"/>
              <a:t>якій</a:t>
            </a:r>
            <a:r>
              <a:rPr lang="ru-RU" sz="1400" dirty="0"/>
              <a:t> </a:t>
            </a:r>
            <a:r>
              <a:rPr lang="ru-RU" sz="1400" dirty="0" err="1"/>
              <a:t>послідовності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вирівняти</a:t>
            </a:r>
            <a:r>
              <a:rPr lang="ru-RU" sz="1400" dirty="0"/>
              <a:t> </a:t>
            </a:r>
            <a:r>
              <a:rPr lang="ru-RU" sz="1400" dirty="0" err="1"/>
              <a:t>ситуацію</a:t>
            </a:r>
            <a:r>
              <a:rPr lang="ru-RU" sz="1400" dirty="0"/>
              <a:t> на </a:t>
            </a:r>
            <a:r>
              <a:rPr lang="ru-RU" sz="1400" dirty="0" err="1"/>
              <a:t>користь</a:t>
            </a:r>
            <a:r>
              <a:rPr lang="ru-RU" sz="1400" dirty="0"/>
              <a:t> </a:t>
            </a:r>
            <a:r>
              <a:rPr lang="ru-RU" sz="1400" dirty="0" err="1"/>
              <a:t>фірми</a:t>
            </a:r>
            <a:r>
              <a:rPr lang="ru-RU" sz="1400" dirty="0"/>
              <a:t>.</a:t>
            </a:r>
          </a:p>
          <a:p>
            <a:endParaRPr lang="ru-RU" sz="1400" b="1" dirty="0" smtClean="0"/>
          </a:p>
          <a:p>
            <a:endParaRPr lang="ru-RU" sz="1400" b="1" dirty="0"/>
          </a:p>
          <a:p>
            <a:r>
              <a:rPr lang="ru-RU" sz="1400" b="1" dirty="0" smtClean="0"/>
              <a:t>SERM </a:t>
            </a:r>
            <a:r>
              <a:rPr lang="ru-RU" sz="1400" b="1" dirty="0"/>
              <a:t>– комплекс </a:t>
            </a:r>
            <a:r>
              <a:rPr lang="ru-RU" sz="1400" b="1" dirty="0" err="1"/>
              <a:t>заходів</a:t>
            </a:r>
            <a:r>
              <a:rPr lang="ru-RU" sz="1400" b="1" dirty="0"/>
              <a:t> </a:t>
            </a:r>
            <a:r>
              <a:rPr lang="ru-RU" sz="1400" b="1" dirty="0" err="1"/>
              <a:t>управління</a:t>
            </a:r>
            <a:r>
              <a:rPr lang="ru-RU" sz="1400" b="1" dirty="0"/>
              <a:t> </a:t>
            </a:r>
            <a:r>
              <a:rPr lang="ru-RU" sz="1400" b="1" dirty="0" err="1"/>
              <a:t>репутацією</a:t>
            </a:r>
            <a:endParaRPr lang="ru-RU" sz="1400" dirty="0"/>
          </a:p>
          <a:p>
            <a:r>
              <a:rPr lang="ru-RU" sz="1400" dirty="0" err="1"/>
              <a:t>Існує</a:t>
            </a:r>
            <a:r>
              <a:rPr lang="ru-RU" sz="1400" dirty="0"/>
              <a:t> </a:t>
            </a:r>
            <a:r>
              <a:rPr lang="ru-RU" sz="1400" dirty="0" err="1"/>
              <a:t>цілий</a:t>
            </a:r>
            <a:r>
              <a:rPr lang="ru-RU" sz="1400" dirty="0"/>
              <a:t> </a:t>
            </a:r>
            <a:r>
              <a:rPr lang="ru-RU" sz="1400" dirty="0" err="1"/>
              <a:t>напрям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займається</a:t>
            </a:r>
            <a:r>
              <a:rPr lang="ru-RU" sz="1400" dirty="0"/>
              <a:t> </a:t>
            </a:r>
            <a:r>
              <a:rPr lang="ru-RU" sz="1400" dirty="0" err="1"/>
              <a:t>роботою</a:t>
            </a:r>
            <a:r>
              <a:rPr lang="ru-RU" sz="1400" dirty="0"/>
              <a:t> з </a:t>
            </a:r>
            <a:r>
              <a:rPr lang="ru-RU" sz="1400" dirty="0" err="1"/>
              <a:t>іміджем</a:t>
            </a:r>
            <a:r>
              <a:rPr lang="ru-RU" sz="1400" dirty="0"/>
              <a:t>. </a:t>
            </a:r>
            <a:r>
              <a:rPr lang="en-US" sz="1400" dirty="0"/>
              <a:t>SERM</a:t>
            </a:r>
            <a:r>
              <a:rPr lang="ru-RU" sz="1400" dirty="0"/>
              <a:t> – </a:t>
            </a:r>
            <a:r>
              <a:rPr lang="ru-RU" sz="1400" dirty="0" err="1"/>
              <a:t>абревіатура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«</a:t>
            </a:r>
            <a:r>
              <a:rPr lang="en-US" sz="1400" dirty="0"/>
              <a:t>search engine reputation management</a:t>
            </a:r>
            <a:r>
              <a:rPr lang="ru-RU" sz="1400" dirty="0"/>
              <a:t>» –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репутацією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пошукових</a:t>
            </a:r>
            <a:r>
              <a:rPr lang="ru-RU" sz="1400" dirty="0"/>
              <a:t> систем. </a:t>
            </a:r>
            <a:r>
              <a:rPr lang="ru-RU" sz="1400" dirty="0" err="1"/>
              <a:t>Виділяють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напрямок</a:t>
            </a:r>
            <a:r>
              <a:rPr lang="ru-RU" sz="1400" dirty="0"/>
              <a:t> ORM (</a:t>
            </a:r>
            <a:r>
              <a:rPr lang="ru-RU" sz="1400" dirty="0" err="1"/>
              <a:t>Online</a:t>
            </a:r>
            <a:r>
              <a:rPr lang="ru-RU" sz="1400" dirty="0"/>
              <a:t> </a:t>
            </a:r>
            <a:r>
              <a:rPr lang="ru-RU" sz="1400" dirty="0" err="1"/>
              <a:t>Reputation</a:t>
            </a:r>
            <a:r>
              <a:rPr lang="ru-RU" sz="1400" dirty="0"/>
              <a:t> </a:t>
            </a:r>
            <a:r>
              <a:rPr lang="ru-RU" sz="1400" dirty="0" err="1"/>
              <a:t>Management</a:t>
            </a:r>
            <a:r>
              <a:rPr lang="ru-RU" sz="1400" dirty="0"/>
              <a:t>) – комплекс </a:t>
            </a:r>
            <a:r>
              <a:rPr lang="ru-RU" sz="1400" dirty="0" err="1"/>
              <a:t>заходів</a:t>
            </a:r>
            <a:r>
              <a:rPr lang="ru-RU" sz="1400" dirty="0"/>
              <a:t> по </a:t>
            </a:r>
            <a:r>
              <a:rPr lang="ru-RU" sz="1400" dirty="0" err="1"/>
              <a:t>роботі</a:t>
            </a:r>
            <a:r>
              <a:rPr lang="ru-RU" sz="1400" dirty="0"/>
              <a:t> з </a:t>
            </a:r>
            <a:r>
              <a:rPr lang="ru-RU" sz="1400" dirty="0" err="1"/>
              <a:t>репутацією</a:t>
            </a:r>
            <a:r>
              <a:rPr lang="ru-RU" sz="1400" dirty="0"/>
              <a:t> онлайн.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751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dirty="0"/>
              <a:t>До </a:t>
            </a:r>
            <a:r>
              <a:rPr lang="ru-RU" sz="1400" dirty="0" err="1"/>
              <a:t>прийомів</a:t>
            </a:r>
            <a:r>
              <a:rPr lang="ru-RU" sz="1400" dirty="0"/>
              <a:t>, </a:t>
            </a:r>
            <a:r>
              <a:rPr lang="ru-RU" sz="1400" dirty="0" err="1"/>
              <a:t>якими</a:t>
            </a:r>
            <a:r>
              <a:rPr lang="ru-RU" sz="1400" dirty="0"/>
              <a:t> </a:t>
            </a:r>
            <a:r>
              <a:rPr lang="ru-RU" sz="1400" dirty="0" err="1"/>
              <a:t>користуються</a:t>
            </a:r>
            <a:r>
              <a:rPr lang="ru-RU" sz="1400" dirty="0"/>
              <a:t> для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робіт</a:t>
            </a:r>
            <a:r>
              <a:rPr lang="ru-RU" sz="1400" dirty="0"/>
              <a:t>,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віднести</a:t>
            </a:r>
            <a:r>
              <a:rPr lang="ru-RU" sz="1400" dirty="0"/>
              <a:t>:</a:t>
            </a:r>
          </a:p>
          <a:p>
            <a:pPr lvl="0"/>
            <a:r>
              <a:rPr lang="ru-RU" sz="1400" dirty="0" err="1"/>
              <a:t>розміщення</a:t>
            </a:r>
            <a:r>
              <a:rPr lang="ru-RU" sz="1400" dirty="0"/>
              <a:t> </a:t>
            </a:r>
            <a:r>
              <a:rPr lang="ru-RU" sz="1400" dirty="0" err="1"/>
              <a:t>прес-релізів</a:t>
            </a:r>
            <a:r>
              <a:rPr lang="ru-RU" sz="1400" dirty="0"/>
              <a:t> на </a:t>
            </a:r>
            <a:r>
              <a:rPr lang="ru-RU" sz="1400" dirty="0" err="1"/>
              <a:t>авторитетних</a:t>
            </a:r>
            <a:r>
              <a:rPr lang="ru-RU" sz="1400" dirty="0"/>
              <a:t> ресурсах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пошукова</a:t>
            </a:r>
            <a:r>
              <a:rPr lang="ru-RU" sz="1400" dirty="0"/>
              <a:t> </a:t>
            </a:r>
            <a:r>
              <a:rPr lang="ru-RU" sz="1400" dirty="0" err="1"/>
              <a:t>оптимізація</a:t>
            </a:r>
            <a:r>
              <a:rPr lang="ru-RU" sz="1400" dirty="0"/>
              <a:t> сайту і </a:t>
            </a:r>
            <a:r>
              <a:rPr lang="ru-RU" sz="1400" dirty="0" err="1"/>
              <a:t>підбір</a:t>
            </a:r>
            <a:r>
              <a:rPr lang="ru-RU" sz="1400" dirty="0"/>
              <a:t> </a:t>
            </a:r>
            <a:r>
              <a:rPr lang="ru-RU" sz="1400" dirty="0" err="1"/>
              <a:t>ключових</a:t>
            </a:r>
            <a:r>
              <a:rPr lang="ru-RU" sz="1400" dirty="0"/>
              <a:t> </a:t>
            </a:r>
            <a:r>
              <a:rPr lang="ru-RU" sz="1400" dirty="0" err="1"/>
              <a:t>слів</a:t>
            </a:r>
            <a:r>
              <a:rPr lang="ru-RU" sz="1400" dirty="0"/>
              <a:t> для </a:t>
            </a:r>
            <a:r>
              <a:rPr lang="ru-RU" sz="1400" dirty="0" err="1"/>
              <a:t>оптимізації</a:t>
            </a:r>
            <a:r>
              <a:rPr lang="ru-RU" sz="1400" dirty="0"/>
              <a:t> </a:t>
            </a:r>
            <a:r>
              <a:rPr lang="ru-RU" sz="1400" dirty="0" err="1"/>
              <a:t>видачі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обробка</a:t>
            </a:r>
            <a:r>
              <a:rPr lang="ru-RU" sz="1400" dirty="0"/>
              <a:t> негативу, </a:t>
            </a:r>
            <a:r>
              <a:rPr lang="ru-RU" sz="1400" dirty="0" err="1"/>
              <a:t>нарощування</a:t>
            </a:r>
            <a:r>
              <a:rPr lang="ru-RU" sz="1400" dirty="0"/>
              <a:t> </a:t>
            </a:r>
            <a:r>
              <a:rPr lang="ru-RU" sz="1400" dirty="0" err="1"/>
              <a:t>маси</a:t>
            </a:r>
            <a:r>
              <a:rPr lang="ru-RU" sz="1400" dirty="0"/>
              <a:t> </a:t>
            </a:r>
            <a:r>
              <a:rPr lang="ru-RU" sz="1400" dirty="0" err="1"/>
              <a:t>позитивних</a:t>
            </a:r>
            <a:r>
              <a:rPr lang="ru-RU" sz="1400" dirty="0"/>
              <a:t> </a:t>
            </a:r>
            <a:r>
              <a:rPr lang="ru-RU" sz="1400" dirty="0" err="1"/>
              <a:t>відгуків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/>
              <a:t>при </a:t>
            </a:r>
            <a:r>
              <a:rPr lang="ru-RU" sz="1400" dirty="0" err="1"/>
              <a:t>неможливості</a:t>
            </a:r>
            <a:r>
              <a:rPr lang="ru-RU" sz="1400" dirty="0"/>
              <a:t> </a:t>
            </a:r>
            <a:r>
              <a:rPr lang="ru-RU" sz="1400" dirty="0" err="1"/>
              <a:t>виправити</a:t>
            </a:r>
            <a:r>
              <a:rPr lang="ru-RU" sz="1400" dirty="0"/>
              <a:t> </a:t>
            </a:r>
            <a:r>
              <a:rPr lang="ru-RU" sz="1400" dirty="0" err="1"/>
              <a:t>ситуацію</a:t>
            </a:r>
            <a:r>
              <a:rPr lang="ru-RU" sz="1400" dirty="0"/>
              <a:t> на </a:t>
            </a:r>
            <a:r>
              <a:rPr lang="ru-RU" sz="1400" dirty="0" err="1"/>
              <a:t>існуючих</a:t>
            </a:r>
            <a:r>
              <a:rPr lang="ru-RU" sz="1400" dirty="0"/>
              <a:t> </a:t>
            </a:r>
            <a:r>
              <a:rPr lang="ru-RU" sz="1400" dirty="0" err="1"/>
              <a:t>сторінках</a:t>
            </a:r>
            <a:r>
              <a:rPr lang="ru-RU" sz="1400" dirty="0"/>
              <a:t> в </a:t>
            </a:r>
            <a:r>
              <a:rPr lang="ru-RU" sz="1400" dirty="0" err="1"/>
              <a:t>соцмережах</a:t>
            </a:r>
            <a:r>
              <a:rPr lang="ru-RU" sz="1400" dirty="0"/>
              <a:t> –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і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uk-UA" sz="1400" dirty="0"/>
              <a:t>і</a:t>
            </a:r>
            <a:r>
              <a:rPr lang="ru-RU" sz="1400" dirty="0" err="1"/>
              <a:t>міджа</a:t>
            </a:r>
            <a:r>
              <a:rPr lang="ru-RU" sz="1400" dirty="0"/>
              <a:t> з нуля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дії</a:t>
            </a:r>
            <a:r>
              <a:rPr lang="ru-RU" sz="1400" dirty="0"/>
              <a:t> з негативом на правовому </a:t>
            </a:r>
            <a:r>
              <a:rPr lang="ru-RU" sz="1400" dirty="0" err="1"/>
              <a:t>рівні</a:t>
            </a:r>
            <a:r>
              <a:rPr lang="ru-RU" sz="1400" dirty="0"/>
              <a:t>, аж до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позовів</a:t>
            </a:r>
            <a:r>
              <a:rPr lang="ru-RU" sz="1400" dirty="0"/>
              <a:t> на наклеп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ru-RU" sz="1400" dirty="0" err="1"/>
              <a:t>Інтернет</a:t>
            </a:r>
            <a:r>
              <a:rPr lang="ru-RU" sz="1400" dirty="0"/>
              <a:t> </a:t>
            </a:r>
            <a:r>
              <a:rPr lang="ru-RU" sz="1400" dirty="0" err="1"/>
              <a:t>серед</a:t>
            </a:r>
            <a:r>
              <a:rPr lang="uk-UA" sz="1400" dirty="0" err="1"/>
              <a:t>овище</a:t>
            </a:r>
            <a:r>
              <a:rPr lang="ru-RU" sz="1400" dirty="0"/>
              <a:t> – </a:t>
            </a:r>
            <a:r>
              <a:rPr lang="ru-RU" sz="1400" dirty="0" err="1"/>
              <a:t>місце</a:t>
            </a:r>
            <a:r>
              <a:rPr lang="ru-RU" sz="1400" dirty="0"/>
              <a:t>, де </a:t>
            </a:r>
            <a:r>
              <a:rPr lang="ru-RU" sz="1400" dirty="0" err="1"/>
              <a:t>формується</a:t>
            </a:r>
            <a:r>
              <a:rPr lang="ru-RU" sz="1400" dirty="0"/>
              <a:t> </a:t>
            </a:r>
            <a:r>
              <a:rPr lang="ru-RU" sz="1400" dirty="0" err="1"/>
              <a:t>громадська</a:t>
            </a:r>
            <a:r>
              <a:rPr lang="ru-RU" sz="1400" dirty="0"/>
              <a:t> думка.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воно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в </a:t>
            </a:r>
            <a:r>
              <a:rPr lang="ru-RU" sz="1400" dirty="0" err="1"/>
              <a:t>чому</a:t>
            </a:r>
            <a:r>
              <a:rPr lang="ru-RU" sz="1400" dirty="0"/>
              <a:t> </a:t>
            </a:r>
            <a:r>
              <a:rPr lang="ru-RU" sz="1400" dirty="0" err="1"/>
              <a:t>впливає</a:t>
            </a:r>
            <a:r>
              <a:rPr lang="ru-RU" sz="1400" dirty="0"/>
              <a:t> на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продажів</a:t>
            </a:r>
            <a:r>
              <a:rPr lang="ru-RU" sz="1400" dirty="0"/>
              <a:t>, </a:t>
            </a:r>
            <a:r>
              <a:rPr lang="ru-RU" sz="1400" dirty="0" err="1"/>
              <a:t>популярність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uk-UA" sz="1400" dirty="0"/>
              <a:t>зокрема на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. Не </a:t>
            </a:r>
            <a:r>
              <a:rPr lang="ru-RU" sz="1400" dirty="0" err="1"/>
              <a:t>варто</a:t>
            </a:r>
            <a:r>
              <a:rPr lang="ru-RU" sz="1400" dirty="0"/>
              <a:t> </a:t>
            </a:r>
            <a:r>
              <a:rPr lang="ru-RU" sz="1400" dirty="0" err="1"/>
              <a:t>недооцінювати</a:t>
            </a:r>
            <a:r>
              <a:rPr lang="ru-RU" sz="1400" dirty="0"/>
              <a:t> </a:t>
            </a:r>
            <a:r>
              <a:rPr lang="ru-RU" sz="1400" dirty="0" err="1"/>
              <a:t>цей</a:t>
            </a:r>
            <a:r>
              <a:rPr lang="ru-RU" sz="1400" dirty="0"/>
              <a:t> фактор і </a:t>
            </a:r>
            <a:r>
              <a:rPr lang="ru-RU" sz="1400" dirty="0" err="1"/>
              <a:t>вчасно</a:t>
            </a:r>
            <a:r>
              <a:rPr lang="ru-RU" sz="1400" dirty="0"/>
              <a:t> </a:t>
            </a:r>
            <a:r>
              <a:rPr lang="ru-RU" sz="1400" dirty="0" err="1"/>
              <a:t>приймати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 про </a:t>
            </a:r>
            <a:r>
              <a:rPr lang="ru-RU" sz="1400" dirty="0" err="1"/>
              <a:t>взяття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контроль </a:t>
            </a:r>
            <a:r>
              <a:rPr lang="ru-RU" sz="1400" dirty="0" err="1"/>
              <a:t>процесу</a:t>
            </a:r>
            <a:r>
              <a:rPr lang="ru-RU" sz="1400" dirty="0"/>
              <a:t>.</a:t>
            </a:r>
          </a:p>
          <a:p>
            <a:r>
              <a:rPr lang="uk-UA" sz="1400" dirty="0"/>
              <a:t>Цікавим є той факт, а що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заходів</a:t>
            </a:r>
            <a:r>
              <a:rPr lang="ru-RU" sz="1400" dirty="0"/>
              <a:t> по </a:t>
            </a:r>
            <a:r>
              <a:rPr lang="ru-RU" sz="1400" dirty="0" err="1"/>
              <a:t>зростанню</a:t>
            </a:r>
            <a:r>
              <a:rPr lang="ru-RU" sz="1400" dirty="0"/>
              <a:t> </a:t>
            </a:r>
            <a:r>
              <a:rPr lang="ru-RU" sz="1400" dirty="0" err="1"/>
              <a:t>іміджу</a:t>
            </a:r>
            <a:r>
              <a:rPr lang="ru-RU" sz="1400" dirty="0"/>
              <a:t>:</a:t>
            </a:r>
          </a:p>
          <a:p>
            <a:pPr lvl="0"/>
            <a:r>
              <a:rPr lang="ru-RU" sz="1400" dirty="0" err="1"/>
              <a:t>виявляються</a:t>
            </a:r>
            <a:r>
              <a:rPr lang="ru-RU" sz="1400" dirty="0"/>
              <a:t> </a:t>
            </a:r>
            <a:r>
              <a:rPr lang="ru-RU" sz="1400" dirty="0" err="1"/>
              <a:t>реальні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та причини </a:t>
            </a:r>
            <a:r>
              <a:rPr lang="ru-RU" sz="1400" dirty="0" err="1"/>
              <a:t>падіння</a:t>
            </a:r>
            <a:r>
              <a:rPr lang="ru-RU" sz="1400" dirty="0"/>
              <a:t> </a:t>
            </a:r>
            <a:r>
              <a:rPr lang="ru-RU" sz="1400" dirty="0" err="1"/>
              <a:t>продажів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розробляються</a:t>
            </a:r>
            <a:r>
              <a:rPr lang="ru-RU" sz="1400" dirty="0"/>
              <a:t> кроки по </a:t>
            </a:r>
            <a:r>
              <a:rPr lang="ru-RU" sz="1400" dirty="0" err="1"/>
              <a:t>усуненню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видача</a:t>
            </a:r>
            <a:r>
              <a:rPr lang="ru-RU" sz="1400" dirty="0"/>
              <a:t> </a:t>
            </a:r>
            <a:r>
              <a:rPr lang="ru-RU" sz="1400" dirty="0" err="1"/>
              <a:t>береться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контроль, негатив </a:t>
            </a:r>
            <a:r>
              <a:rPr lang="ru-RU" sz="1400" dirty="0" err="1"/>
              <a:t>витісняється</a:t>
            </a:r>
            <a:r>
              <a:rPr lang="ru-RU" sz="1400" dirty="0"/>
              <a:t> з ТОП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зростає</a:t>
            </a:r>
            <a:r>
              <a:rPr lang="ru-RU" sz="1400" dirty="0"/>
              <a:t> число </a:t>
            </a:r>
            <a:r>
              <a:rPr lang="ru-RU" sz="1400" dirty="0" err="1"/>
              <a:t>клієнтів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формується</a:t>
            </a:r>
            <a:r>
              <a:rPr lang="ru-RU" sz="1400" dirty="0"/>
              <a:t> </a:t>
            </a:r>
            <a:r>
              <a:rPr lang="ru-RU" sz="1400" dirty="0" err="1"/>
              <a:t>довір</a:t>
            </a:r>
            <a:r>
              <a:rPr lang="uk-UA" sz="1400" dirty="0"/>
              <a:t>а</a:t>
            </a:r>
            <a:r>
              <a:rPr lang="ru-RU" sz="1400" dirty="0"/>
              <a:t> </a:t>
            </a:r>
            <a:r>
              <a:rPr lang="ru-RU" sz="1400" dirty="0" err="1"/>
              <a:t>цільової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відкривається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повноцінно</a:t>
            </a:r>
            <a:r>
              <a:rPr lang="ru-RU" sz="1400" dirty="0"/>
              <a:t> </a:t>
            </a:r>
            <a:r>
              <a:rPr lang="ru-RU" sz="1400" dirty="0" err="1"/>
              <a:t>працювати</a:t>
            </a:r>
            <a:r>
              <a:rPr lang="ru-RU" sz="1400" dirty="0"/>
              <a:t> над </a:t>
            </a:r>
            <a:r>
              <a:rPr lang="ru-RU" sz="1400" dirty="0" err="1"/>
              <a:t>розвитком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ru-RU" sz="1400" dirty="0" err="1"/>
              <a:t>Завдання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виконуватися</a:t>
            </a:r>
            <a:r>
              <a:rPr lang="ru-RU" sz="1400" dirty="0"/>
              <a:t> продумано, а комплекс </a:t>
            </a:r>
            <a:r>
              <a:rPr lang="ru-RU" sz="1400" dirty="0" err="1"/>
              <a:t>заходів</a:t>
            </a:r>
            <a:r>
              <a:rPr lang="ru-RU" sz="1400" dirty="0"/>
              <a:t> </a:t>
            </a:r>
            <a:r>
              <a:rPr lang="ru-RU" sz="1400" dirty="0" err="1"/>
              <a:t>розроблятися</a:t>
            </a:r>
            <a:r>
              <a:rPr lang="ru-RU" sz="1400" dirty="0"/>
              <a:t> з </a:t>
            </a:r>
            <a:r>
              <a:rPr lang="ru-RU" sz="1400" dirty="0" err="1"/>
              <a:t>урахуванням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ніші</a:t>
            </a:r>
            <a:r>
              <a:rPr lang="ru-RU" sz="1400" dirty="0"/>
              <a:t>, </a:t>
            </a:r>
            <a:r>
              <a:rPr lang="ru-RU" sz="1400" dirty="0" err="1"/>
              <a:t>конкурентів</a:t>
            </a:r>
            <a:r>
              <a:rPr lang="ru-RU" sz="1400" dirty="0"/>
              <a:t> та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важливих</a:t>
            </a:r>
            <a:r>
              <a:rPr lang="ru-RU" sz="1400" dirty="0"/>
              <a:t> </a:t>
            </a:r>
            <a:r>
              <a:rPr lang="ru-RU" sz="1400" dirty="0" err="1"/>
              <a:t>нюансів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впливають</a:t>
            </a:r>
            <a:r>
              <a:rPr lang="ru-RU" sz="1400" dirty="0"/>
              <a:t> на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ім</a:t>
            </a:r>
            <a:r>
              <a:rPr lang="uk-UA" sz="1400" dirty="0" err="1"/>
              <a:t>іджу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913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Фахівці</a:t>
            </a:r>
            <a:r>
              <a:rPr lang="ru-RU" sz="1400" b="1" i="1" dirty="0"/>
              <a:t> з </a:t>
            </a:r>
            <a:r>
              <a:rPr lang="ru-RU" sz="1400" b="1" i="1" dirty="0" err="1"/>
              <a:t>управління</a:t>
            </a:r>
            <a:r>
              <a:rPr lang="ru-RU" sz="1400" b="1" i="1" dirty="0"/>
              <a:t> </a:t>
            </a:r>
            <a:r>
              <a:rPr lang="ru-RU" sz="1400" b="1" i="1" dirty="0" err="1"/>
              <a:t>репутацією</a:t>
            </a:r>
            <a:endParaRPr lang="ru-RU" sz="1400" dirty="0"/>
          </a:p>
          <a:p>
            <a:r>
              <a:rPr lang="ru-RU" sz="1400" dirty="0"/>
              <a:t>Для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робіт</a:t>
            </a:r>
            <a:r>
              <a:rPr lang="ru-RU" sz="1400" dirty="0"/>
              <a:t>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мати</a:t>
            </a:r>
            <a:r>
              <a:rPr lang="ru-RU" sz="1400" dirty="0"/>
              <a:t> </a:t>
            </a:r>
            <a:r>
              <a:rPr lang="ru-RU" sz="1400" dirty="0" err="1"/>
              <a:t>достатньо</a:t>
            </a:r>
            <a:r>
              <a:rPr lang="ru-RU" sz="1400" dirty="0"/>
              <a:t> </a:t>
            </a:r>
            <a:r>
              <a:rPr lang="ru-RU" sz="1400" dirty="0" err="1"/>
              <a:t>досвіду</a:t>
            </a:r>
            <a:r>
              <a:rPr lang="ru-RU" sz="1400" dirty="0"/>
              <a:t> і </a:t>
            </a:r>
            <a:r>
              <a:rPr lang="ru-RU" sz="1400" dirty="0" err="1"/>
              <a:t>розуміння</a:t>
            </a:r>
            <a:r>
              <a:rPr lang="ru-RU" sz="1400" dirty="0"/>
              <a:t> </a:t>
            </a:r>
            <a:r>
              <a:rPr lang="ru-RU" sz="1400" dirty="0" err="1"/>
              <a:t>механізмів</a:t>
            </a:r>
            <a:r>
              <a:rPr lang="ru-RU" sz="1400" dirty="0"/>
              <a:t> </a:t>
            </a:r>
            <a:r>
              <a:rPr lang="ru-RU" sz="1400" dirty="0" err="1"/>
              <a:t>видачі</a:t>
            </a:r>
            <a:r>
              <a:rPr lang="ru-RU" sz="1400" dirty="0"/>
              <a:t>, знати, як </a:t>
            </a:r>
            <a:r>
              <a:rPr lang="ru-RU" sz="1400" dirty="0" err="1"/>
              <a:t>опрацювати</a:t>
            </a:r>
            <a:r>
              <a:rPr lang="ru-RU" sz="1400" dirty="0"/>
              <a:t> негатив і </a:t>
            </a:r>
            <a:r>
              <a:rPr lang="ru-RU" sz="1400" dirty="0" err="1"/>
              <a:t>прибрати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з </a:t>
            </a:r>
            <a:r>
              <a:rPr lang="ru-RU" sz="1400" dirty="0" err="1"/>
              <a:t>видачі</a:t>
            </a:r>
            <a:r>
              <a:rPr lang="ru-RU" sz="1400" dirty="0"/>
              <a:t>, </a:t>
            </a:r>
            <a:r>
              <a:rPr lang="ru-RU" sz="1400" dirty="0" err="1"/>
              <a:t>напрацювати</a:t>
            </a:r>
            <a:r>
              <a:rPr lang="ru-RU" sz="1400" dirty="0"/>
              <a:t> </a:t>
            </a:r>
            <a:r>
              <a:rPr lang="ru-RU" sz="1400" dirty="0" err="1"/>
              <a:t>позитивну</a:t>
            </a:r>
            <a:r>
              <a:rPr lang="ru-RU" sz="1400" dirty="0"/>
              <a:t> ауру. </a:t>
            </a:r>
            <a:r>
              <a:rPr lang="ru-RU" sz="1400" dirty="0" err="1"/>
              <a:t>Щоб</a:t>
            </a:r>
            <a:r>
              <a:rPr lang="ru-RU" sz="1400" dirty="0"/>
              <a:t> задача </a:t>
            </a:r>
            <a:r>
              <a:rPr lang="ru-RU" sz="1400" dirty="0" err="1"/>
              <a:t>була</a:t>
            </a:r>
            <a:r>
              <a:rPr lang="ru-RU" sz="1400" dirty="0"/>
              <a:t> </a:t>
            </a:r>
            <a:r>
              <a:rPr lang="ru-RU" sz="1400" dirty="0" err="1"/>
              <a:t>виконана</a:t>
            </a:r>
            <a:r>
              <a:rPr lang="ru-RU" sz="1400" dirty="0"/>
              <a:t> </a:t>
            </a:r>
            <a:r>
              <a:rPr lang="ru-RU" sz="1400" dirty="0" err="1"/>
              <a:t>ефективно</a:t>
            </a:r>
            <a:r>
              <a:rPr lang="ru-RU" sz="1400" dirty="0"/>
              <a:t>, </a:t>
            </a:r>
            <a:r>
              <a:rPr lang="ru-RU" sz="1400" dirty="0" err="1"/>
              <a:t>залучаються</a:t>
            </a:r>
            <a:r>
              <a:rPr lang="ru-RU" sz="1400" dirty="0"/>
              <a:t> </a:t>
            </a:r>
            <a:r>
              <a:rPr lang="ru-RU" sz="1400" dirty="0" err="1"/>
              <a:t>фахівці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напрямків</a:t>
            </a:r>
            <a:r>
              <a:rPr lang="ru-RU" sz="1400" dirty="0"/>
              <a:t> – SEO, SMM, </a:t>
            </a:r>
            <a:r>
              <a:rPr lang="ru-RU" sz="1400" dirty="0" err="1"/>
              <a:t>копірайт</a:t>
            </a:r>
            <a:r>
              <a:rPr lang="ru-RU" sz="1400" dirty="0"/>
              <a:t>, </a:t>
            </a:r>
            <a:r>
              <a:rPr lang="ru-RU" sz="1400" dirty="0" err="1"/>
              <a:t>діджитал</a:t>
            </a:r>
            <a:r>
              <a:rPr lang="ru-RU" sz="1400" dirty="0"/>
              <a:t> маркетинг.</a:t>
            </a:r>
          </a:p>
          <a:p>
            <a:r>
              <a:rPr lang="ru-RU" sz="1400" dirty="0" err="1"/>
              <a:t>Етапи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необхідно</a:t>
            </a:r>
            <a:r>
              <a:rPr lang="ru-RU" sz="1400" dirty="0"/>
              <a:t> пройти в </a:t>
            </a:r>
            <a:r>
              <a:rPr lang="ru-RU" sz="1400" dirty="0" err="1"/>
              <a:t>процесі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:</a:t>
            </a:r>
          </a:p>
          <a:p>
            <a:pPr lvl="0"/>
            <a:r>
              <a:rPr lang="ru-RU" sz="1400" dirty="0" err="1"/>
              <a:t>аналіз</a:t>
            </a:r>
            <a:r>
              <a:rPr lang="ru-RU" sz="1400" dirty="0"/>
              <a:t> і </a:t>
            </a:r>
            <a:r>
              <a:rPr lang="ru-RU" sz="1400" dirty="0" err="1"/>
              <a:t>моніторинг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 в </a:t>
            </a:r>
            <a:r>
              <a:rPr lang="ru-RU" sz="1400" dirty="0" err="1"/>
              <a:t>пошуковій</a:t>
            </a:r>
            <a:r>
              <a:rPr lang="ru-RU" sz="1400" dirty="0"/>
              <a:t> </a:t>
            </a:r>
            <a:r>
              <a:rPr lang="ru-RU" sz="1400" dirty="0" err="1"/>
              <a:t>видачі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пошук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 негативу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розробка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текстів</a:t>
            </a:r>
            <a:r>
              <a:rPr lang="ru-RU" sz="1400" dirty="0"/>
              <a:t> для </a:t>
            </a:r>
            <a:r>
              <a:rPr lang="ru-RU" sz="1400" dirty="0" err="1"/>
              <a:t>різних</a:t>
            </a:r>
            <a:r>
              <a:rPr lang="ru-RU" sz="1400" dirty="0"/>
              <a:t> платформ (статей, </a:t>
            </a:r>
            <a:r>
              <a:rPr lang="ru-RU" sz="1400" dirty="0" err="1"/>
              <a:t>оглядів</a:t>
            </a:r>
            <a:r>
              <a:rPr lang="ru-RU" sz="1400" dirty="0"/>
              <a:t>, </a:t>
            </a:r>
            <a:r>
              <a:rPr lang="ru-RU" sz="1400" dirty="0" err="1"/>
              <a:t>релізів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uk-UA" sz="1400" dirty="0"/>
              <a:t>.</a:t>
            </a:r>
            <a:r>
              <a:rPr lang="ru-RU" sz="1400" dirty="0"/>
              <a:t>)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розміщення</a:t>
            </a:r>
            <a:r>
              <a:rPr lang="ru-RU" sz="1400" dirty="0"/>
              <a:t> контенту, </a:t>
            </a:r>
            <a:r>
              <a:rPr lang="ru-RU" sz="1400" dirty="0" err="1"/>
              <a:t>аналіз</a:t>
            </a:r>
            <a:r>
              <a:rPr lang="ru-RU" sz="1400" dirty="0"/>
              <a:t> </a:t>
            </a:r>
            <a:r>
              <a:rPr lang="ru-RU" sz="1400" dirty="0" err="1"/>
              <a:t>результатів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/>
              <a:t>робота з </a:t>
            </a:r>
            <a:r>
              <a:rPr lang="ru-RU" sz="1400" dirty="0" err="1"/>
              <a:t>негативними</a:t>
            </a:r>
            <a:r>
              <a:rPr lang="ru-RU" sz="1400" dirty="0"/>
              <a:t> </a:t>
            </a:r>
            <a:r>
              <a:rPr lang="ru-RU" sz="1400" dirty="0" err="1"/>
              <a:t>відгуками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оцінка</a:t>
            </a:r>
            <a:r>
              <a:rPr lang="ru-RU" sz="1400" dirty="0"/>
              <a:t> </a:t>
            </a:r>
            <a:r>
              <a:rPr lang="ru-RU" sz="1400" dirty="0" err="1"/>
              <a:t>результатів</a:t>
            </a:r>
            <a:r>
              <a:rPr lang="ru-RU" sz="1400" dirty="0"/>
              <a:t>, </a:t>
            </a:r>
            <a:r>
              <a:rPr lang="ru-RU" sz="1400" dirty="0" err="1"/>
              <a:t>коригування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з </a:t>
            </a:r>
            <a:r>
              <a:rPr lang="ru-RU" sz="1400" dirty="0" err="1"/>
              <a:t>урахуванням</a:t>
            </a:r>
            <a:r>
              <a:rPr lang="ru-RU" sz="1400" dirty="0"/>
              <a:t> </a:t>
            </a:r>
            <a:r>
              <a:rPr lang="ru-RU" sz="1400" dirty="0" err="1"/>
              <a:t>отриманих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Дотримання</a:t>
            </a:r>
            <a:r>
              <a:rPr lang="ru-RU" sz="1400" dirty="0"/>
              <a:t> </a:t>
            </a:r>
            <a:r>
              <a:rPr lang="ru-RU" sz="1400" dirty="0" err="1"/>
              <a:t>етапів</a:t>
            </a:r>
            <a:r>
              <a:rPr lang="ru-RU" sz="1400" dirty="0"/>
              <a:t>, </a:t>
            </a:r>
            <a:r>
              <a:rPr lang="ru-RU" sz="1400" dirty="0" err="1"/>
              <a:t>опрацювання</a:t>
            </a:r>
            <a:r>
              <a:rPr lang="ru-RU" sz="1400" dirty="0"/>
              <a:t> </a:t>
            </a:r>
            <a:r>
              <a:rPr lang="ru-RU" sz="1400" dirty="0" err="1"/>
              <a:t>кроків</a:t>
            </a:r>
            <a:r>
              <a:rPr lang="ru-RU" sz="1400" dirty="0"/>
              <a:t> – </a:t>
            </a:r>
            <a:r>
              <a:rPr lang="ru-RU" sz="1400" dirty="0" err="1"/>
              <a:t>завдання</a:t>
            </a:r>
            <a:r>
              <a:rPr lang="ru-RU" sz="1400" dirty="0"/>
              <a:t> для </a:t>
            </a:r>
            <a:r>
              <a:rPr lang="ru-RU" sz="1400" dirty="0" err="1"/>
              <a:t>професіоналів</a:t>
            </a:r>
            <a:r>
              <a:rPr lang="ru-RU" sz="1400" dirty="0"/>
              <a:t>. У </a:t>
            </a:r>
            <a:r>
              <a:rPr lang="ru-RU" sz="1400" dirty="0" err="1"/>
              <a:t>разі</a:t>
            </a:r>
            <a:r>
              <a:rPr lang="ru-RU" sz="1400" dirty="0"/>
              <a:t> </a:t>
            </a:r>
            <a:r>
              <a:rPr lang="ru-RU" sz="1400" dirty="0" err="1"/>
              <a:t>командної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фахівців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напрямів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очікувати</a:t>
            </a:r>
            <a:r>
              <a:rPr lang="ru-RU" sz="1400" dirty="0"/>
              <a:t> </a:t>
            </a:r>
            <a:r>
              <a:rPr lang="ru-RU" sz="1400" dirty="0" err="1"/>
              <a:t>вирівнювання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 </a:t>
            </a:r>
            <a:r>
              <a:rPr lang="uk-UA" sz="1400" dirty="0"/>
              <a:t>та</a:t>
            </a:r>
            <a:r>
              <a:rPr lang="ru-RU" sz="1400" dirty="0"/>
              <a:t> </a:t>
            </a:r>
            <a:r>
              <a:rPr lang="ru-RU" sz="1400" dirty="0" err="1"/>
              <a:t>досягнення</a:t>
            </a:r>
            <a:r>
              <a:rPr lang="ru-RU" sz="1400" dirty="0"/>
              <a:t> </a:t>
            </a:r>
            <a:r>
              <a:rPr lang="ru-RU" sz="1400" dirty="0" err="1"/>
              <a:t>позитивної</a:t>
            </a:r>
            <a:r>
              <a:rPr lang="ru-RU" sz="1400" dirty="0"/>
              <a:t> </a:t>
            </a:r>
            <a:r>
              <a:rPr lang="ru-RU" sz="1400" dirty="0" err="1"/>
              <a:t>динаміки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подій</a:t>
            </a:r>
            <a:r>
              <a:rPr lang="ru-RU" sz="1400" dirty="0"/>
              <a:t>.</a:t>
            </a:r>
          </a:p>
          <a:p>
            <a:r>
              <a:rPr lang="ru-RU" sz="1400" dirty="0"/>
              <a:t>Для </a:t>
            </a:r>
            <a:r>
              <a:rPr lang="ru-RU" sz="1400" dirty="0" err="1"/>
              <a:t>поліпшення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 у </a:t>
            </a:r>
            <a:r>
              <a:rPr lang="ru-RU" sz="1400" dirty="0" err="1"/>
              <a:t>разі</a:t>
            </a:r>
            <a:r>
              <a:rPr lang="ru-RU" sz="1400" dirty="0"/>
              <a:t> </a:t>
            </a:r>
            <a:r>
              <a:rPr lang="ru-RU" sz="1400" dirty="0" err="1"/>
              <a:t>виявлення</a:t>
            </a:r>
            <a:r>
              <a:rPr lang="ru-RU" sz="1400" dirty="0"/>
              <a:t> </a:t>
            </a:r>
            <a:r>
              <a:rPr lang="ru-RU" sz="1400" dirty="0" err="1"/>
              <a:t>негативних</a:t>
            </a:r>
            <a:r>
              <a:rPr lang="ru-RU" sz="1400" dirty="0"/>
              <a:t> </a:t>
            </a:r>
            <a:r>
              <a:rPr lang="ru-RU" sz="1400" dirty="0" err="1"/>
              <a:t>вогнищ</a:t>
            </a:r>
            <a:r>
              <a:rPr lang="ru-RU" sz="1400" dirty="0"/>
              <a:t> у </a:t>
            </a:r>
            <a:r>
              <a:rPr lang="ru-RU" sz="1400" dirty="0" err="1"/>
              <a:t>бік</a:t>
            </a:r>
            <a:r>
              <a:rPr lang="ru-RU" sz="1400" dirty="0"/>
              <a:t> </a:t>
            </a:r>
            <a:r>
              <a:rPr lang="ru-RU" sz="1400" dirty="0" err="1"/>
              <a:t>замовника</a:t>
            </a:r>
            <a:r>
              <a:rPr lang="ru-RU" sz="1400" dirty="0"/>
              <a:t>, </a:t>
            </a:r>
            <a:r>
              <a:rPr lang="ru-RU" sz="1400" dirty="0" err="1"/>
              <a:t>фахівці</a:t>
            </a:r>
            <a:r>
              <a:rPr lang="ru-RU" sz="1400" dirty="0"/>
              <a:t> </a:t>
            </a:r>
            <a:r>
              <a:rPr lang="ru-RU" sz="1400" dirty="0" err="1"/>
              <a:t>рекомендують</a:t>
            </a:r>
            <a:r>
              <a:rPr lang="ru-RU" sz="1400" dirty="0"/>
              <a:t> </a:t>
            </a:r>
            <a:r>
              <a:rPr lang="ru-RU" sz="1400" dirty="0" err="1"/>
              <a:t>покращувати</a:t>
            </a:r>
            <a:r>
              <a:rPr lang="ru-RU" sz="1400" dirty="0"/>
              <a:t> </a:t>
            </a:r>
            <a:r>
              <a:rPr lang="ru-RU" sz="1400" dirty="0" err="1"/>
              <a:t>сервіс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uk-UA" sz="1400" dirty="0"/>
              <a:t>та</a:t>
            </a:r>
            <a:r>
              <a:rPr lang="ru-RU" sz="1400" dirty="0"/>
              <a:t> </a:t>
            </a:r>
            <a:r>
              <a:rPr lang="ru-RU" sz="1400" dirty="0" err="1"/>
              <a:t>просити</a:t>
            </a:r>
            <a:r>
              <a:rPr lang="ru-RU" sz="1400" dirty="0"/>
              <a:t> </a:t>
            </a:r>
            <a:r>
              <a:rPr lang="ru-RU" sz="1400" dirty="0" err="1"/>
              <a:t>залишати</a:t>
            </a:r>
            <a:r>
              <a:rPr lang="ru-RU" sz="1400" dirty="0"/>
              <a:t> </a:t>
            </a:r>
            <a:r>
              <a:rPr lang="ru-RU" sz="1400" dirty="0" err="1"/>
              <a:t>відгуки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744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dirty="0" err="1"/>
              <a:t>Задоволені</a:t>
            </a:r>
            <a:r>
              <a:rPr lang="ru-RU" sz="1400" dirty="0"/>
              <a:t> </a:t>
            </a:r>
            <a:r>
              <a:rPr lang="ru-RU" sz="1400" dirty="0" err="1"/>
              <a:t>клієнти</a:t>
            </a:r>
            <a:r>
              <a:rPr lang="ru-RU" sz="1400" dirty="0"/>
              <a:t> навряд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відмовлять</a:t>
            </a:r>
            <a:r>
              <a:rPr lang="ru-RU" sz="1400" dirty="0"/>
              <a:t>, а </a:t>
            </a:r>
            <a:r>
              <a:rPr lang="ru-RU" sz="1400" dirty="0" err="1"/>
              <a:t>кожне</a:t>
            </a:r>
            <a:r>
              <a:rPr lang="ru-RU" sz="1400" dirty="0"/>
              <a:t> </a:t>
            </a:r>
            <a:r>
              <a:rPr lang="ru-RU" sz="1400" dirty="0" err="1"/>
              <a:t>гарне</a:t>
            </a:r>
            <a:r>
              <a:rPr lang="ru-RU" sz="1400" dirty="0"/>
              <a:t> </a:t>
            </a:r>
            <a:r>
              <a:rPr lang="ru-RU" sz="1400" dirty="0" err="1"/>
              <a:t>повідомлення</a:t>
            </a:r>
            <a:r>
              <a:rPr lang="ru-RU" sz="1400" dirty="0"/>
              <a:t> </a:t>
            </a:r>
            <a:r>
              <a:rPr lang="ru-RU" sz="1400" dirty="0" err="1"/>
              <a:t>піднімає</a:t>
            </a:r>
            <a:r>
              <a:rPr lang="ru-RU" sz="1400" dirty="0"/>
              <a:t> </a:t>
            </a:r>
            <a:r>
              <a:rPr lang="ru-RU" sz="1400" dirty="0" err="1"/>
              <a:t>репутацію</a:t>
            </a:r>
            <a:r>
              <a:rPr lang="ru-RU" sz="1400" dirty="0"/>
              <a:t> сайту</a:t>
            </a:r>
            <a:r>
              <a:rPr lang="uk-UA" sz="1400" dirty="0"/>
              <a:t>, тому варто </a:t>
            </a:r>
            <a:r>
              <a:rPr lang="ru-RU" sz="1400" dirty="0"/>
              <a:t>бути </a:t>
            </a:r>
            <a:r>
              <a:rPr lang="ru-RU" sz="1400" dirty="0" err="1"/>
              <a:t>активними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dirty="0"/>
              <a:t>Тематичні групи з обговореннями компанії під чуйним керівництвом модераторів, швидкі відповіді на питання та оперативне вирішення проблем клієнта зміцнюють довіру до бренду, цьому також сприятиме розміщення інформацію на сторонніх партнерських ресурсах. </a:t>
            </a:r>
            <a:r>
              <a:rPr lang="ru-RU" sz="1400" dirty="0"/>
              <a:t>Огляди та </a:t>
            </a:r>
            <a:r>
              <a:rPr lang="ru-RU" sz="1400" dirty="0" err="1"/>
              <a:t>прес-релізи</a:t>
            </a:r>
            <a:r>
              <a:rPr lang="ru-RU" sz="1400" dirty="0"/>
              <a:t>, </a:t>
            </a:r>
            <a:r>
              <a:rPr lang="ru-RU" sz="1400" dirty="0" err="1"/>
              <a:t>розміщені</a:t>
            </a:r>
            <a:r>
              <a:rPr lang="ru-RU" sz="1400" dirty="0"/>
              <a:t> на </a:t>
            </a:r>
            <a:r>
              <a:rPr lang="ru-RU" sz="1400" dirty="0" err="1"/>
              <a:t>надійних</a:t>
            </a:r>
            <a:r>
              <a:rPr lang="ru-RU" sz="1400" dirty="0"/>
              <a:t> </a:t>
            </a:r>
            <a:r>
              <a:rPr lang="ru-RU" sz="1400" dirty="0" err="1"/>
              <a:t>перевірених</a:t>
            </a:r>
            <a:r>
              <a:rPr lang="ru-RU" sz="1400" dirty="0"/>
              <a:t> </a:t>
            </a:r>
            <a:r>
              <a:rPr lang="ru-RU" sz="1400" dirty="0" err="1"/>
              <a:t>майданчиках</a:t>
            </a:r>
            <a:r>
              <a:rPr lang="ru-RU" sz="1400" dirty="0"/>
              <a:t>, </a:t>
            </a:r>
            <a:r>
              <a:rPr lang="ru-RU" sz="1400" dirty="0" err="1"/>
              <a:t>покращують</a:t>
            </a:r>
            <a:r>
              <a:rPr lang="ru-RU" sz="1400" dirty="0"/>
              <a:t> </a:t>
            </a:r>
            <a:r>
              <a:rPr lang="ru-RU" sz="1400" dirty="0" err="1"/>
              <a:t>пошукову</a:t>
            </a:r>
            <a:r>
              <a:rPr lang="ru-RU" sz="1400" dirty="0"/>
              <a:t> </a:t>
            </a:r>
            <a:r>
              <a:rPr lang="ru-RU" sz="1400" dirty="0" err="1"/>
              <a:t>видачу</a:t>
            </a:r>
            <a:r>
              <a:rPr lang="ru-RU" sz="1400" dirty="0"/>
              <a:t> і </a:t>
            </a:r>
            <a:r>
              <a:rPr lang="ru-RU" sz="1400" dirty="0" err="1"/>
              <a:t>довіру</a:t>
            </a:r>
            <a:r>
              <a:rPr lang="ru-RU" sz="1400" dirty="0"/>
              <a:t> до сайту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ru-RU" sz="1400" dirty="0"/>
              <a:t>Головна мета –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позитивної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про </a:t>
            </a:r>
            <a:r>
              <a:rPr lang="ru-RU" sz="1400" dirty="0" err="1"/>
              <a:t>фірму</a:t>
            </a:r>
            <a:r>
              <a:rPr lang="ru-RU" sz="1400" dirty="0"/>
              <a:t> повинно </a:t>
            </a:r>
            <a:r>
              <a:rPr lang="ru-RU" sz="1400" dirty="0" err="1"/>
              <a:t>переважати</a:t>
            </a:r>
            <a:r>
              <a:rPr lang="ru-RU" sz="1400" dirty="0"/>
              <a:t>. При </a:t>
            </a:r>
            <a:r>
              <a:rPr lang="ru-RU" sz="1400" dirty="0" err="1"/>
              <a:t>правильній</a:t>
            </a:r>
            <a:r>
              <a:rPr lang="ru-RU" sz="1400" dirty="0"/>
              <a:t> </a:t>
            </a:r>
            <a:r>
              <a:rPr lang="ru-RU" sz="1400" dirty="0" err="1"/>
              <a:t>поступальній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негатив з часом </a:t>
            </a:r>
            <a:r>
              <a:rPr lang="ru-RU" sz="1400" dirty="0" err="1"/>
              <a:t>повністю</a:t>
            </a:r>
            <a:r>
              <a:rPr lang="ru-RU" sz="1400" dirty="0"/>
              <a:t> </a:t>
            </a:r>
            <a:r>
              <a:rPr lang="ru-RU" sz="1400" dirty="0" err="1"/>
              <a:t>витісняється</a:t>
            </a:r>
            <a:r>
              <a:rPr lang="ru-RU" sz="1400" dirty="0"/>
              <a:t> з </a:t>
            </a:r>
            <a:r>
              <a:rPr lang="ru-RU" sz="1400" dirty="0" err="1"/>
              <a:t>пошукових</a:t>
            </a:r>
            <a:r>
              <a:rPr lang="ru-RU" sz="1400" dirty="0"/>
              <a:t> систем,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місце</a:t>
            </a:r>
            <a:r>
              <a:rPr lang="ru-RU" sz="1400" dirty="0"/>
              <a:t> </a:t>
            </a:r>
            <a:r>
              <a:rPr lang="ru-RU" sz="1400" dirty="0" err="1"/>
              <a:t>займають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про </a:t>
            </a:r>
            <a:r>
              <a:rPr lang="ru-RU" sz="1400" dirty="0" err="1"/>
              <a:t>переваги</a:t>
            </a:r>
            <a:r>
              <a:rPr lang="ru-RU" sz="1400" dirty="0"/>
              <a:t>.</a:t>
            </a:r>
          </a:p>
          <a:p>
            <a:r>
              <a:rPr lang="uk-UA" sz="1400" dirty="0"/>
              <a:t>Як приклад, розглянемо формування позитивного іміджу в соціальних медіа на прикладі </a:t>
            </a:r>
            <a:r>
              <a:rPr lang="en-US" sz="1400" dirty="0"/>
              <a:t>LinkedIn</a:t>
            </a:r>
            <a:r>
              <a:rPr lang="ru-RU" sz="1400" dirty="0"/>
              <a:t>. </a:t>
            </a:r>
            <a:r>
              <a:rPr lang="ru-RU" sz="1400" dirty="0" err="1"/>
              <a:t>Аналіз</a:t>
            </a:r>
            <a:r>
              <a:rPr lang="ru-RU" sz="1400" dirty="0"/>
              <a:t> </a:t>
            </a:r>
            <a:r>
              <a:rPr lang="ru-RU" sz="1400" dirty="0" err="1"/>
              <a:t>активності</a:t>
            </a:r>
            <a:r>
              <a:rPr lang="ru-RU" sz="1400" dirty="0"/>
              <a:t> </a:t>
            </a:r>
            <a:r>
              <a:rPr lang="en-US" sz="1400" dirty="0"/>
              <a:t>SMM </a:t>
            </a:r>
            <a:r>
              <a:rPr lang="ru-RU" sz="1400" dirty="0"/>
              <a:t>в </a:t>
            </a:r>
            <a:r>
              <a:rPr lang="en-US" sz="1400" dirty="0"/>
              <a:t>LinkedIn </a:t>
            </a:r>
            <a:r>
              <a:rPr lang="ru-RU" sz="1400" dirty="0"/>
              <a:t>включав </a:t>
            </a:r>
            <a:r>
              <a:rPr lang="ru-RU" sz="1400" dirty="0" err="1"/>
              <a:t>аналіз</a:t>
            </a:r>
            <a:r>
              <a:rPr lang="ru-RU" sz="1400" dirty="0"/>
              <a:t> контенту та </a:t>
            </a:r>
            <a:r>
              <a:rPr lang="ru-RU" sz="1400" dirty="0" err="1"/>
              <a:t>взаємодії</a:t>
            </a:r>
            <a:r>
              <a:rPr lang="ru-RU" sz="1400" dirty="0"/>
              <a:t>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трьох</a:t>
            </a:r>
            <a:r>
              <a:rPr lang="ru-RU" sz="1400" dirty="0"/>
              <a:t> </a:t>
            </a:r>
            <a:r>
              <a:rPr lang="ru-RU" sz="1400" dirty="0" err="1"/>
              <a:t>місяців</a:t>
            </a:r>
            <a:r>
              <a:rPr lang="ru-RU" sz="1400" dirty="0"/>
              <a:t> (</a:t>
            </a:r>
            <a:r>
              <a:rPr lang="ru-RU" sz="1400" dirty="0" err="1"/>
              <a:t>вересень</a:t>
            </a:r>
            <a:r>
              <a:rPr lang="ru-RU" sz="1400" dirty="0"/>
              <a:t> –листопад 2019р.)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сторінок</a:t>
            </a:r>
            <a:r>
              <a:rPr lang="ru-RU" sz="1400" dirty="0"/>
              <a:t> </a:t>
            </a:r>
            <a:r>
              <a:rPr lang="uk-UA" sz="1400" dirty="0"/>
              <a:t>таких ІТ-</a:t>
            </a:r>
            <a:r>
              <a:rPr lang="ru-RU" sz="1400" dirty="0" err="1"/>
              <a:t>компані</a:t>
            </a:r>
            <a:r>
              <a:rPr lang="uk-UA" sz="1400" dirty="0"/>
              <a:t>й як </a:t>
            </a:r>
            <a:r>
              <a:rPr lang="en-US" sz="1400" dirty="0" err="1"/>
              <a:t>Intellias</a:t>
            </a:r>
            <a:r>
              <a:rPr lang="uk-UA" sz="1400" dirty="0"/>
              <a:t>, </a:t>
            </a:r>
            <a:r>
              <a:rPr lang="en-US" sz="1400" dirty="0"/>
              <a:t>N</a:t>
            </a:r>
            <a:r>
              <a:rPr lang="ru-RU" sz="1400" dirty="0"/>
              <a:t>-</a:t>
            </a:r>
            <a:r>
              <a:rPr lang="en-US" sz="1400" dirty="0" err="1"/>
              <a:t>iX</a:t>
            </a:r>
            <a:r>
              <a:rPr lang="uk-UA" sz="1400" dirty="0"/>
              <a:t>, </a:t>
            </a:r>
            <a:r>
              <a:rPr lang="en-US" sz="1400" dirty="0" err="1"/>
              <a:t>SoftServe</a:t>
            </a:r>
            <a:r>
              <a:rPr lang="uk-UA" sz="1400" dirty="0"/>
              <a:t>, </a:t>
            </a:r>
            <a:r>
              <a:rPr lang="en-US" sz="1400" dirty="0"/>
              <a:t>EPAM Ukraine</a:t>
            </a:r>
            <a:r>
              <a:rPr lang="uk-UA" sz="1400" dirty="0"/>
              <a:t>, </a:t>
            </a:r>
            <a:r>
              <a:rPr lang="en-US" sz="1400" dirty="0"/>
              <a:t>ELEKS Inside</a:t>
            </a:r>
            <a:r>
              <a:rPr lang="uk-UA" sz="1400" dirty="0"/>
              <a:t>, </a:t>
            </a:r>
            <a:r>
              <a:rPr lang="en-US" sz="1400" dirty="0" err="1"/>
              <a:t>GlobalLogic</a:t>
            </a:r>
            <a:r>
              <a:rPr lang="en-US" sz="1400" dirty="0"/>
              <a:t> Ukraine</a:t>
            </a:r>
            <a:r>
              <a:rPr lang="uk-UA" sz="1400" dirty="0"/>
              <a:t>, </a:t>
            </a:r>
            <a:r>
              <a:rPr lang="en-US" sz="1400" dirty="0" err="1"/>
              <a:t>Ciklum</a:t>
            </a:r>
            <a:r>
              <a:rPr lang="uk-UA" sz="1400" dirty="0"/>
              <a:t>, </a:t>
            </a:r>
            <a:r>
              <a:rPr lang="en-US" sz="1400" dirty="0" err="1"/>
              <a:t>DataArt</a:t>
            </a:r>
            <a:r>
              <a:rPr lang="ru-RU" sz="1400" dirty="0"/>
              <a:t>.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виявлено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в </a:t>
            </a:r>
            <a:r>
              <a:rPr lang="ru-RU" sz="1400" dirty="0" err="1"/>
              <a:t>Linked</a:t>
            </a:r>
            <a:r>
              <a:rPr lang="uk-UA" sz="1400" dirty="0"/>
              <a:t>І</a:t>
            </a:r>
            <a:r>
              <a:rPr lang="ru-RU" sz="1400" dirty="0"/>
              <a:t>n </a:t>
            </a:r>
            <a:r>
              <a:rPr lang="ru-RU" sz="1400" dirty="0" err="1"/>
              <a:t>найчастіше</a:t>
            </a:r>
            <a:r>
              <a:rPr lang="ru-RU" sz="1400" dirty="0"/>
              <a:t> </a:t>
            </a:r>
            <a:r>
              <a:rPr lang="ru-RU" sz="1400" dirty="0" err="1"/>
              <a:t>публікують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uk-UA" sz="1400" dirty="0"/>
              <a:t> про </a:t>
            </a:r>
            <a:r>
              <a:rPr lang="ru-RU" sz="1400" dirty="0" err="1"/>
              <a:t>технологі</a:t>
            </a:r>
            <a:r>
              <a:rPr lang="uk-UA" sz="1400" dirty="0"/>
              <a:t>ї</a:t>
            </a:r>
            <a:r>
              <a:rPr lang="ru-RU" sz="1400" dirty="0"/>
              <a:t>, </a:t>
            </a:r>
            <a:r>
              <a:rPr lang="ru-RU" sz="1400" dirty="0" err="1"/>
              <a:t>компані</a:t>
            </a:r>
            <a:r>
              <a:rPr lang="uk-UA" sz="1400" dirty="0"/>
              <a:t>ю</a:t>
            </a:r>
            <a:r>
              <a:rPr lang="ru-RU" sz="1400" dirty="0"/>
              <a:t> та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продукти</a:t>
            </a:r>
            <a:r>
              <a:rPr lang="ru-RU" sz="1400" dirty="0"/>
              <a:t>. </a:t>
            </a:r>
            <a:r>
              <a:rPr lang="ru-RU" sz="1400" dirty="0" err="1"/>
              <a:t>Загалом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контент у </a:t>
            </a:r>
            <a:r>
              <a:rPr lang="ru-RU" sz="1400" dirty="0" err="1"/>
              <a:t>вигляді</a:t>
            </a:r>
            <a:r>
              <a:rPr lang="ru-RU" sz="1400" dirty="0"/>
              <a:t> </a:t>
            </a:r>
            <a:r>
              <a:rPr lang="ru-RU" sz="1400" dirty="0" err="1"/>
              <a:t>посилань</a:t>
            </a:r>
            <a:r>
              <a:rPr lang="ru-RU" sz="1400" dirty="0"/>
              <a:t> на </a:t>
            </a:r>
            <a:r>
              <a:rPr lang="ru-RU" sz="1400" dirty="0" err="1"/>
              <a:t>статті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посилань</a:t>
            </a:r>
            <a:r>
              <a:rPr lang="ru-RU" sz="1400" dirty="0"/>
              <a:t> на сайт </a:t>
            </a:r>
            <a:r>
              <a:rPr lang="ru-RU" sz="1400" dirty="0" err="1"/>
              <a:t>компанії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Найкращий</a:t>
            </a:r>
            <a:r>
              <a:rPr lang="ru-RU" sz="1400" dirty="0"/>
              <a:t> результат по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підписників</a:t>
            </a:r>
            <a:r>
              <a:rPr lang="ru-RU" sz="1400" dirty="0"/>
              <a:t> та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лайків</a:t>
            </a:r>
            <a:r>
              <a:rPr lang="ru-RU" sz="1400" dirty="0"/>
              <a:t> є в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en-US" sz="1400" dirty="0" err="1"/>
              <a:t>GlobalLogic</a:t>
            </a:r>
            <a:r>
              <a:rPr lang="ru-RU" sz="1400" dirty="0"/>
              <a:t>, яка на </a:t>
            </a:r>
            <a:r>
              <a:rPr lang="ru-RU" sz="1400" dirty="0" err="1"/>
              <a:t>своїй</a:t>
            </a:r>
            <a:r>
              <a:rPr lang="ru-RU" sz="1400" dirty="0"/>
              <a:t> </a:t>
            </a:r>
            <a:r>
              <a:rPr lang="ru-RU" sz="1400" dirty="0" err="1"/>
              <a:t>сторінці</a:t>
            </a:r>
            <a:r>
              <a:rPr lang="ru-RU" sz="1400" dirty="0"/>
              <a:t> </a:t>
            </a:r>
            <a:r>
              <a:rPr lang="en-US" sz="1400" dirty="0" err="1"/>
              <a:t>Linkedin</a:t>
            </a:r>
            <a:r>
              <a:rPr lang="en-US" sz="1400" dirty="0"/>
              <a:t> </a:t>
            </a:r>
            <a:r>
              <a:rPr lang="ru-RU" sz="1400" dirty="0" err="1"/>
              <a:t>публікує</a:t>
            </a:r>
            <a:r>
              <a:rPr lang="ru-RU" sz="1400" dirty="0"/>
              <a:t> контент в </a:t>
            </a:r>
            <a:r>
              <a:rPr lang="ru-RU" sz="1400" dirty="0" err="1"/>
              <a:t>усіх</a:t>
            </a:r>
            <a:r>
              <a:rPr lang="ru-RU" sz="1400" dirty="0"/>
              <a:t> тематиках: команда, </a:t>
            </a:r>
            <a:r>
              <a:rPr lang="ru-RU" sz="1400" dirty="0" err="1"/>
              <a:t>вакансії</a:t>
            </a:r>
            <a:r>
              <a:rPr lang="ru-RU" sz="1400" dirty="0"/>
              <a:t>, </a:t>
            </a:r>
            <a:r>
              <a:rPr lang="ru-RU" sz="1400" dirty="0" err="1"/>
              <a:t>технології</a:t>
            </a:r>
            <a:r>
              <a:rPr lang="ru-RU" sz="1400" dirty="0"/>
              <a:t> та </a:t>
            </a:r>
            <a:r>
              <a:rPr lang="ru-RU" sz="1400" dirty="0" err="1"/>
              <a:t>продукти</a:t>
            </a:r>
            <a:r>
              <a:rPr lang="ru-RU" sz="1400" dirty="0"/>
              <a:t>, </a:t>
            </a:r>
            <a:r>
              <a:rPr lang="ru-RU" sz="1400" dirty="0" err="1"/>
              <a:t>неформальний</a:t>
            </a:r>
            <a:r>
              <a:rPr lang="ru-RU" sz="1400" dirty="0"/>
              <a:t> контент та </a:t>
            </a:r>
            <a:r>
              <a:rPr lang="ru-RU" sz="1400" dirty="0" err="1"/>
              <a:t>соціальна</a:t>
            </a:r>
            <a:r>
              <a:rPr lang="ru-RU" sz="1400" dirty="0"/>
              <a:t> тематика.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83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b="1" i="1" dirty="0" err="1"/>
              <a:t>Послуги</a:t>
            </a:r>
            <a:r>
              <a:rPr lang="ru-RU" sz="1400" b="1" i="1" dirty="0"/>
              <a:t> з </a:t>
            </a:r>
            <a:r>
              <a:rPr lang="ru-RU" sz="1400" b="1" i="1" dirty="0" err="1"/>
              <a:t>управління</a:t>
            </a:r>
            <a:r>
              <a:rPr lang="ru-RU" sz="1400" b="1" i="1" dirty="0"/>
              <a:t> </a:t>
            </a:r>
            <a:r>
              <a:rPr lang="ru-RU" sz="1400" b="1" i="1" dirty="0" err="1"/>
              <a:t>репутацією</a:t>
            </a:r>
            <a:endParaRPr lang="ru-RU" sz="1400" dirty="0"/>
          </a:p>
          <a:p>
            <a:r>
              <a:rPr lang="ru-RU" sz="1400" dirty="0"/>
              <a:t>Перш, </a:t>
            </a:r>
            <a:r>
              <a:rPr lang="ru-RU" sz="1400" dirty="0" err="1"/>
              <a:t>ніж</a:t>
            </a:r>
            <a:r>
              <a:rPr lang="ru-RU" sz="1400" dirty="0"/>
              <a:t> </a:t>
            </a:r>
            <a:r>
              <a:rPr lang="ru-RU" sz="1400" dirty="0" err="1"/>
              <a:t>замовити</a:t>
            </a:r>
            <a:r>
              <a:rPr lang="ru-RU" sz="1400" b="1" dirty="0"/>
              <a:t> </a:t>
            </a:r>
            <a:r>
              <a:rPr lang="ru-RU" sz="1400" dirty="0"/>
              <a:t>заходи по </a:t>
            </a:r>
            <a:r>
              <a:rPr lang="ru-RU" sz="1400" dirty="0" err="1"/>
              <a:t>поліпшенню</a:t>
            </a:r>
            <a:r>
              <a:rPr lang="ru-RU" sz="1400" dirty="0"/>
              <a:t> </a:t>
            </a:r>
            <a:r>
              <a:rPr lang="ru-RU" sz="1400" dirty="0" err="1"/>
              <a:t>репутації</a:t>
            </a:r>
            <a:r>
              <a:rPr lang="ru-RU" sz="1400" dirty="0"/>
              <a:t>,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переконатися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виконавець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досвід</a:t>
            </a:r>
            <a:r>
              <a:rPr lang="ru-RU" sz="1400" dirty="0"/>
              <a:t> </a:t>
            </a:r>
            <a:r>
              <a:rPr lang="ru-RU" sz="1400" dirty="0" err="1"/>
              <a:t>проведення</a:t>
            </a:r>
            <a:r>
              <a:rPr lang="ru-RU" sz="1400" dirty="0"/>
              <a:t> такого роду </a:t>
            </a:r>
            <a:r>
              <a:rPr lang="ru-RU" sz="1400" dirty="0" err="1"/>
              <a:t>заходів</a:t>
            </a:r>
            <a:r>
              <a:rPr lang="ru-RU" sz="1400" dirty="0"/>
              <a:t>, </a:t>
            </a:r>
            <a:r>
              <a:rPr lang="ru-RU" sz="1400" dirty="0" err="1"/>
              <a:t>оскільки</a:t>
            </a:r>
            <a:r>
              <a:rPr lang="ru-RU" sz="1400" dirty="0"/>
              <a:t> вони </a:t>
            </a:r>
            <a:r>
              <a:rPr lang="ru-RU" sz="1400" dirty="0" err="1"/>
              <a:t>мають</a:t>
            </a:r>
            <a:r>
              <a:rPr lang="ru-RU" sz="1400" dirty="0"/>
              <a:t> ряд </a:t>
            </a:r>
            <a:r>
              <a:rPr lang="ru-RU" sz="1400" dirty="0" err="1"/>
              <a:t>особливостей</a:t>
            </a:r>
            <a:r>
              <a:rPr lang="ru-RU" sz="1400" dirty="0"/>
              <a:t>. </a:t>
            </a:r>
            <a:r>
              <a:rPr lang="ru-RU" sz="1400" dirty="0" err="1"/>
              <a:t>Некваліфіковане</a:t>
            </a:r>
            <a:r>
              <a:rPr lang="ru-RU" sz="1400" dirty="0"/>
              <a:t> </a:t>
            </a:r>
            <a:r>
              <a:rPr lang="ru-RU" sz="1400" dirty="0" err="1"/>
              <a:t>втручання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остаточно </a:t>
            </a:r>
            <a:r>
              <a:rPr lang="ru-RU" sz="1400" dirty="0" err="1"/>
              <a:t>зіпсувати</a:t>
            </a:r>
            <a:r>
              <a:rPr lang="ru-RU" sz="1400" dirty="0"/>
              <a:t> </a:t>
            </a:r>
            <a:r>
              <a:rPr lang="ru-RU" sz="1400" dirty="0" err="1"/>
              <a:t>імідж</a:t>
            </a:r>
            <a:r>
              <a:rPr lang="ru-RU" sz="1400" dirty="0"/>
              <a:t>, </a:t>
            </a:r>
            <a:r>
              <a:rPr lang="ru-RU" sz="1400" dirty="0" err="1"/>
              <a:t>повернути</a:t>
            </a:r>
            <a:r>
              <a:rPr lang="ru-RU" sz="1400" dirty="0"/>
              <a:t> </a:t>
            </a:r>
            <a:r>
              <a:rPr lang="ru-RU" sz="1400" dirty="0" err="1"/>
              <a:t>який</a:t>
            </a:r>
            <a:r>
              <a:rPr lang="ru-RU" sz="1400" dirty="0"/>
              <a:t> буде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складніше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Послуги</a:t>
            </a:r>
            <a:r>
              <a:rPr lang="ru-RU" sz="1400" dirty="0"/>
              <a:t> з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репутацією</a:t>
            </a:r>
            <a:r>
              <a:rPr lang="ru-RU" sz="1400" dirty="0"/>
              <a:t> </a:t>
            </a:r>
            <a:r>
              <a:rPr lang="ru-RU" sz="1400" dirty="0" err="1"/>
              <a:t>включають</a:t>
            </a:r>
            <a:r>
              <a:rPr lang="ru-RU" sz="1400" dirty="0"/>
              <a:t> комплекс </a:t>
            </a:r>
            <a:r>
              <a:rPr lang="ru-RU" sz="1400" dirty="0" err="1"/>
              <a:t>дій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направлені</a:t>
            </a:r>
            <a:r>
              <a:rPr lang="ru-RU" sz="1400" dirty="0"/>
              <a:t> на роботу з </a:t>
            </a:r>
            <a:r>
              <a:rPr lang="ru-RU" sz="1400" dirty="0" err="1"/>
              <a:t>інформацією</a:t>
            </a:r>
            <a:r>
              <a:rPr lang="ru-RU" sz="1400" dirty="0"/>
              <a:t> в </a:t>
            </a:r>
            <a:r>
              <a:rPr lang="ru-RU" sz="1400" dirty="0" err="1"/>
              <a:t>інтернет</a:t>
            </a:r>
            <a:r>
              <a:rPr lang="uk-UA" sz="1400" dirty="0"/>
              <a:t>і</a:t>
            </a:r>
            <a:r>
              <a:rPr lang="ru-RU" sz="1400" dirty="0"/>
              <a:t>. Те, </a:t>
            </a:r>
            <a:r>
              <a:rPr lang="ru-RU" sz="1400" dirty="0" err="1"/>
              <a:t>що</a:t>
            </a:r>
            <a:r>
              <a:rPr lang="ru-RU" sz="1400" dirty="0"/>
              <a:t> про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пишуть</a:t>
            </a:r>
            <a:r>
              <a:rPr lang="ru-RU" sz="1400" dirty="0"/>
              <a:t>, </a:t>
            </a:r>
            <a:r>
              <a:rPr lang="ru-RU" sz="1400" dirty="0" err="1"/>
              <a:t>говорять</a:t>
            </a:r>
            <a:r>
              <a:rPr lang="ru-RU" sz="1400" dirty="0"/>
              <a:t> і </a:t>
            </a:r>
            <a:r>
              <a:rPr lang="ru-RU" sz="1400" dirty="0" err="1"/>
              <a:t>показують</a:t>
            </a:r>
            <a:r>
              <a:rPr lang="ru-RU" sz="1400" dirty="0"/>
              <a:t>, є </a:t>
            </a:r>
            <a:r>
              <a:rPr lang="ru-RU" sz="1400" dirty="0" err="1"/>
              <a:t>складовими</a:t>
            </a:r>
            <a:r>
              <a:rPr lang="ru-RU" sz="1400" dirty="0"/>
              <a:t> </a:t>
            </a:r>
            <a:r>
              <a:rPr lang="ru-RU" sz="1400" dirty="0" err="1"/>
              <a:t>елементами</a:t>
            </a:r>
            <a:r>
              <a:rPr lang="ru-RU" sz="1400" dirty="0"/>
              <a:t>, з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формується</a:t>
            </a:r>
            <a:r>
              <a:rPr lang="ru-RU" sz="1400" dirty="0"/>
              <a:t> </a:t>
            </a:r>
            <a:r>
              <a:rPr lang="ru-RU" sz="1400" dirty="0" err="1"/>
              <a:t>імідж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Репутацію</a:t>
            </a:r>
            <a:r>
              <a:rPr lang="ru-RU" sz="1400" dirty="0"/>
              <a:t> </a:t>
            </a:r>
            <a:r>
              <a:rPr lang="ru-RU" sz="1400" dirty="0" err="1"/>
              <a:t>формують</a:t>
            </a:r>
            <a:r>
              <a:rPr lang="ru-RU" sz="1400" dirty="0"/>
              <a:t>:</a:t>
            </a:r>
          </a:p>
          <a:p>
            <a:pPr lvl="0"/>
            <a:r>
              <a:rPr lang="ru-RU" sz="1400" dirty="0" err="1"/>
              <a:t>публічні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довіра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трафіку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dirty="0"/>
              <a:t>Як приклад, розглянемо формування позитивного іміджу в соціальних медіа на прикладі </a:t>
            </a:r>
            <a:r>
              <a:rPr lang="en-US" sz="1400" dirty="0"/>
              <a:t>LinkedIn</a:t>
            </a:r>
            <a:r>
              <a:rPr lang="ru-RU" sz="1400" dirty="0"/>
              <a:t>. </a:t>
            </a:r>
            <a:r>
              <a:rPr lang="ru-RU" sz="1400" dirty="0" err="1"/>
              <a:t>Аналіз</a:t>
            </a:r>
            <a:r>
              <a:rPr lang="ru-RU" sz="1400" dirty="0"/>
              <a:t> </a:t>
            </a:r>
            <a:r>
              <a:rPr lang="ru-RU" sz="1400" dirty="0" err="1"/>
              <a:t>активності</a:t>
            </a:r>
            <a:r>
              <a:rPr lang="ru-RU" sz="1400" dirty="0"/>
              <a:t> </a:t>
            </a:r>
            <a:r>
              <a:rPr lang="en-US" sz="1400" dirty="0"/>
              <a:t>SMM </a:t>
            </a:r>
            <a:r>
              <a:rPr lang="ru-RU" sz="1400" dirty="0"/>
              <a:t>в </a:t>
            </a:r>
            <a:r>
              <a:rPr lang="en-US" sz="1400" dirty="0"/>
              <a:t>LinkedIn </a:t>
            </a:r>
            <a:r>
              <a:rPr lang="ru-RU" sz="1400" dirty="0"/>
              <a:t>включав </a:t>
            </a:r>
            <a:r>
              <a:rPr lang="ru-RU" sz="1400" dirty="0" err="1"/>
              <a:t>аналіз</a:t>
            </a:r>
            <a:r>
              <a:rPr lang="ru-RU" sz="1400" dirty="0"/>
              <a:t> контенту та </a:t>
            </a:r>
            <a:r>
              <a:rPr lang="ru-RU" sz="1400" dirty="0" err="1"/>
              <a:t>взаємодії</a:t>
            </a:r>
            <a:r>
              <a:rPr lang="ru-RU" sz="1400" dirty="0"/>
              <a:t>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трьох</a:t>
            </a:r>
            <a:r>
              <a:rPr lang="ru-RU" sz="1400" dirty="0"/>
              <a:t> </a:t>
            </a:r>
            <a:r>
              <a:rPr lang="ru-RU" sz="1400" dirty="0" err="1"/>
              <a:t>місяців</a:t>
            </a:r>
            <a:r>
              <a:rPr lang="ru-RU" sz="1400" dirty="0"/>
              <a:t> (</a:t>
            </a:r>
            <a:r>
              <a:rPr lang="ru-RU" sz="1400" dirty="0" err="1"/>
              <a:t>вересень</a:t>
            </a:r>
            <a:r>
              <a:rPr lang="ru-RU" sz="1400" dirty="0"/>
              <a:t> –листопад 2019р.)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сторінок</a:t>
            </a:r>
            <a:r>
              <a:rPr lang="ru-RU" sz="1400" dirty="0"/>
              <a:t> </a:t>
            </a:r>
            <a:r>
              <a:rPr lang="uk-UA" sz="1400" dirty="0"/>
              <a:t>таких ІТ-</a:t>
            </a:r>
            <a:r>
              <a:rPr lang="ru-RU" sz="1400" dirty="0" err="1"/>
              <a:t>компані</a:t>
            </a:r>
            <a:r>
              <a:rPr lang="uk-UA" sz="1400" dirty="0"/>
              <a:t>й як </a:t>
            </a:r>
            <a:r>
              <a:rPr lang="en-US" sz="1400" dirty="0" err="1"/>
              <a:t>Intellias</a:t>
            </a:r>
            <a:r>
              <a:rPr lang="uk-UA" sz="1400" dirty="0"/>
              <a:t>, </a:t>
            </a:r>
            <a:r>
              <a:rPr lang="en-US" sz="1400" dirty="0"/>
              <a:t>N</a:t>
            </a:r>
            <a:r>
              <a:rPr lang="ru-RU" sz="1400" dirty="0"/>
              <a:t>-</a:t>
            </a:r>
            <a:r>
              <a:rPr lang="en-US" sz="1400" dirty="0" err="1"/>
              <a:t>iX</a:t>
            </a:r>
            <a:r>
              <a:rPr lang="uk-UA" sz="1400" dirty="0"/>
              <a:t>, </a:t>
            </a:r>
            <a:r>
              <a:rPr lang="en-US" sz="1400" dirty="0" err="1"/>
              <a:t>SoftServe</a:t>
            </a:r>
            <a:r>
              <a:rPr lang="uk-UA" sz="1400" dirty="0"/>
              <a:t>, </a:t>
            </a:r>
            <a:r>
              <a:rPr lang="en-US" sz="1400" dirty="0"/>
              <a:t>EPAM Ukraine</a:t>
            </a:r>
            <a:r>
              <a:rPr lang="uk-UA" sz="1400" dirty="0"/>
              <a:t>, </a:t>
            </a:r>
            <a:r>
              <a:rPr lang="en-US" sz="1400" dirty="0"/>
              <a:t>ELEKS Inside</a:t>
            </a:r>
            <a:r>
              <a:rPr lang="uk-UA" sz="1400" dirty="0"/>
              <a:t>, </a:t>
            </a:r>
            <a:r>
              <a:rPr lang="en-US" sz="1400" dirty="0" err="1"/>
              <a:t>GlobalLogic</a:t>
            </a:r>
            <a:r>
              <a:rPr lang="en-US" sz="1400" dirty="0"/>
              <a:t> Ukraine</a:t>
            </a:r>
            <a:r>
              <a:rPr lang="uk-UA" sz="1400" dirty="0"/>
              <a:t>, </a:t>
            </a:r>
            <a:r>
              <a:rPr lang="en-US" sz="1400" dirty="0" err="1"/>
              <a:t>Ciklum</a:t>
            </a:r>
            <a:r>
              <a:rPr lang="uk-UA" sz="1400" dirty="0"/>
              <a:t>, </a:t>
            </a:r>
            <a:r>
              <a:rPr lang="en-US" sz="1400" dirty="0" err="1"/>
              <a:t>DataArt</a:t>
            </a:r>
            <a:r>
              <a:rPr lang="ru-RU" sz="1400" dirty="0"/>
              <a:t>.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виявлено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в </a:t>
            </a:r>
            <a:r>
              <a:rPr lang="ru-RU" sz="1400" dirty="0" err="1"/>
              <a:t>Linked</a:t>
            </a:r>
            <a:r>
              <a:rPr lang="uk-UA" sz="1400" dirty="0"/>
              <a:t>І</a:t>
            </a:r>
            <a:r>
              <a:rPr lang="ru-RU" sz="1400" dirty="0"/>
              <a:t>n </a:t>
            </a:r>
            <a:r>
              <a:rPr lang="ru-RU" sz="1400" dirty="0" err="1"/>
              <a:t>найчастіше</a:t>
            </a:r>
            <a:r>
              <a:rPr lang="ru-RU" sz="1400" dirty="0"/>
              <a:t> </a:t>
            </a:r>
            <a:r>
              <a:rPr lang="ru-RU" sz="1400" dirty="0" err="1"/>
              <a:t>публікують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uk-UA" sz="1400" dirty="0"/>
              <a:t> про </a:t>
            </a:r>
            <a:r>
              <a:rPr lang="ru-RU" sz="1400" dirty="0" err="1"/>
              <a:t>технологі</a:t>
            </a:r>
            <a:r>
              <a:rPr lang="uk-UA" sz="1400" dirty="0"/>
              <a:t>ї</a:t>
            </a:r>
            <a:r>
              <a:rPr lang="ru-RU" sz="1400" dirty="0"/>
              <a:t>, </a:t>
            </a:r>
            <a:r>
              <a:rPr lang="ru-RU" sz="1400" dirty="0" err="1"/>
              <a:t>компані</a:t>
            </a:r>
            <a:r>
              <a:rPr lang="uk-UA" sz="1400" dirty="0"/>
              <a:t>ю</a:t>
            </a:r>
            <a:r>
              <a:rPr lang="ru-RU" sz="1400" dirty="0"/>
              <a:t> та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продукти</a:t>
            </a:r>
            <a:r>
              <a:rPr lang="ru-RU" sz="1400" dirty="0"/>
              <a:t>. </a:t>
            </a:r>
            <a:r>
              <a:rPr lang="ru-RU" sz="1400" dirty="0" err="1"/>
              <a:t>Загалом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контент у </a:t>
            </a:r>
            <a:r>
              <a:rPr lang="ru-RU" sz="1400" dirty="0" err="1"/>
              <a:t>вигляді</a:t>
            </a:r>
            <a:r>
              <a:rPr lang="ru-RU" sz="1400" dirty="0"/>
              <a:t> </a:t>
            </a:r>
            <a:r>
              <a:rPr lang="ru-RU" sz="1400" dirty="0" err="1"/>
              <a:t>посилань</a:t>
            </a:r>
            <a:r>
              <a:rPr lang="ru-RU" sz="1400" dirty="0"/>
              <a:t> на </a:t>
            </a:r>
            <a:r>
              <a:rPr lang="ru-RU" sz="1400" dirty="0" err="1"/>
              <a:t>статті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посилань</a:t>
            </a:r>
            <a:r>
              <a:rPr lang="ru-RU" sz="1400" dirty="0"/>
              <a:t> на сайт </a:t>
            </a:r>
            <a:r>
              <a:rPr lang="ru-RU" sz="1400" dirty="0" err="1"/>
              <a:t>компанії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Найкращий</a:t>
            </a:r>
            <a:r>
              <a:rPr lang="ru-RU" sz="1400" dirty="0"/>
              <a:t> результат по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підписників</a:t>
            </a:r>
            <a:r>
              <a:rPr lang="ru-RU" sz="1400" dirty="0"/>
              <a:t> та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лайків</a:t>
            </a:r>
            <a:r>
              <a:rPr lang="ru-RU" sz="1400" dirty="0"/>
              <a:t> є в </a:t>
            </a:r>
            <a:r>
              <a:rPr lang="ru-RU" sz="1400" dirty="0" err="1"/>
              <a:t>компанії</a:t>
            </a:r>
            <a:r>
              <a:rPr lang="en-US" sz="1400" dirty="0"/>
              <a:t> </a:t>
            </a:r>
            <a:r>
              <a:rPr lang="en-US" sz="1400" dirty="0" err="1"/>
              <a:t>GlobalLogic</a:t>
            </a:r>
            <a:r>
              <a:rPr lang="en-US" sz="1400" dirty="0"/>
              <a:t>, </a:t>
            </a:r>
            <a:r>
              <a:rPr lang="ru-RU" sz="1400" dirty="0"/>
              <a:t>яка на </a:t>
            </a:r>
            <a:r>
              <a:rPr lang="ru-RU" sz="1400" dirty="0" err="1"/>
              <a:t>своїй</a:t>
            </a:r>
            <a:r>
              <a:rPr lang="ru-RU" sz="1400" dirty="0"/>
              <a:t> </a:t>
            </a:r>
            <a:r>
              <a:rPr lang="ru-RU" sz="1400" dirty="0" err="1"/>
              <a:t>сторінці</a:t>
            </a:r>
            <a:r>
              <a:rPr lang="en-US" sz="1400" dirty="0"/>
              <a:t> </a:t>
            </a:r>
            <a:r>
              <a:rPr lang="en-US" sz="1400" dirty="0" err="1"/>
              <a:t>Linkedin</a:t>
            </a:r>
            <a:r>
              <a:rPr lang="en-US" sz="1400" dirty="0"/>
              <a:t> </a:t>
            </a:r>
            <a:r>
              <a:rPr lang="ru-RU" sz="1400" dirty="0" err="1"/>
              <a:t>публікує</a:t>
            </a:r>
            <a:r>
              <a:rPr lang="ru-RU" sz="1400" dirty="0"/>
              <a:t> контент в </a:t>
            </a:r>
            <a:r>
              <a:rPr lang="ru-RU" sz="1400" dirty="0" err="1"/>
              <a:t>усіх</a:t>
            </a:r>
            <a:r>
              <a:rPr lang="ru-RU" sz="1400" dirty="0"/>
              <a:t> тематиках</a:t>
            </a:r>
            <a:r>
              <a:rPr lang="en-US" sz="1400" dirty="0"/>
              <a:t>: </a:t>
            </a:r>
            <a:r>
              <a:rPr lang="ru-RU" sz="1400" dirty="0"/>
              <a:t>команда</a:t>
            </a:r>
            <a:r>
              <a:rPr lang="en-US" sz="1400" dirty="0"/>
              <a:t>, </a:t>
            </a:r>
            <a:r>
              <a:rPr lang="ru-RU" sz="1400" dirty="0" err="1"/>
              <a:t>вакансії</a:t>
            </a:r>
            <a:r>
              <a:rPr lang="en-US" sz="1400" dirty="0"/>
              <a:t>, </a:t>
            </a:r>
            <a:r>
              <a:rPr lang="ru-RU" sz="1400" dirty="0" err="1"/>
              <a:t>технології</a:t>
            </a:r>
            <a:r>
              <a:rPr lang="ru-RU" sz="1400" dirty="0"/>
              <a:t> та </a:t>
            </a:r>
            <a:r>
              <a:rPr lang="ru-RU" sz="1400" dirty="0" err="1"/>
              <a:t>продукти</a:t>
            </a:r>
            <a:r>
              <a:rPr lang="en-US" sz="1400" dirty="0"/>
              <a:t>, </a:t>
            </a:r>
            <a:r>
              <a:rPr lang="ru-RU" sz="1400" dirty="0" err="1"/>
              <a:t>неформальний</a:t>
            </a:r>
            <a:r>
              <a:rPr lang="ru-RU" sz="1400" dirty="0"/>
              <a:t> контент та </a:t>
            </a:r>
            <a:r>
              <a:rPr lang="ru-RU" sz="1400" dirty="0" err="1"/>
              <a:t>соціальна</a:t>
            </a:r>
            <a:r>
              <a:rPr lang="ru-RU" sz="1400" dirty="0"/>
              <a:t> тематика</a:t>
            </a:r>
            <a:r>
              <a:rPr lang="en-US" sz="1400" dirty="0"/>
              <a:t>.</a:t>
            </a:r>
            <a:endParaRPr lang="ru-RU" sz="1400" dirty="0"/>
          </a:p>
          <a:p>
            <a:r>
              <a:rPr lang="ru-RU" sz="1400" dirty="0" err="1"/>
              <a:t>Ціна</a:t>
            </a:r>
            <a:r>
              <a:rPr lang="ru-RU" sz="1400" dirty="0"/>
              <a:t> на </a:t>
            </a:r>
            <a:r>
              <a:rPr lang="ru-RU" sz="1400" dirty="0" err="1"/>
              <a:t>послуги</a:t>
            </a:r>
            <a:r>
              <a:rPr lang="ru-RU" sz="1400" dirty="0"/>
              <a:t> буде </a:t>
            </a:r>
            <a:r>
              <a:rPr lang="ru-RU" sz="1400" dirty="0" err="1"/>
              <a:t>залежати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стану справ </a:t>
            </a:r>
            <a:r>
              <a:rPr lang="ru-RU" sz="1400" dirty="0" err="1"/>
              <a:t>компанії</a:t>
            </a:r>
            <a:r>
              <a:rPr lang="ru-RU" sz="1400" dirty="0"/>
              <a:t> на момент </a:t>
            </a:r>
            <a:r>
              <a:rPr lang="ru-RU" sz="1400" dirty="0" err="1"/>
              <a:t>обігу</a:t>
            </a:r>
            <a:r>
              <a:rPr lang="ru-RU" sz="1400" dirty="0"/>
              <a:t>, </a:t>
            </a:r>
            <a:r>
              <a:rPr lang="ru-RU" sz="1400" dirty="0" err="1"/>
              <a:t>обсягів</a:t>
            </a:r>
            <a:r>
              <a:rPr lang="ru-RU" sz="1400" dirty="0"/>
              <a:t> </a:t>
            </a:r>
            <a:r>
              <a:rPr lang="ru-RU" sz="1400" dirty="0" err="1"/>
              <a:t>проведених</a:t>
            </a:r>
            <a:r>
              <a:rPr lang="ru-RU" sz="1400" dirty="0"/>
              <a:t> </a:t>
            </a:r>
            <a:r>
              <a:rPr lang="ru-RU" sz="1400" dirty="0" err="1"/>
              <a:t>робіт</a:t>
            </a:r>
            <a:r>
              <a:rPr lang="ru-RU" sz="1400" dirty="0"/>
              <a:t>,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задіяних</a:t>
            </a:r>
            <a:r>
              <a:rPr lang="ru-RU" sz="1400" dirty="0"/>
              <a:t> </a:t>
            </a:r>
            <a:r>
              <a:rPr lang="ru-RU" sz="1400" dirty="0" err="1"/>
              <a:t>фахівців</a:t>
            </a:r>
            <a:r>
              <a:rPr lang="uk-UA" sz="1400" dirty="0"/>
              <a:t>. Отже, р</a:t>
            </a:r>
            <a:r>
              <a:rPr lang="ru-RU" sz="1400" dirty="0" err="1"/>
              <a:t>обота</a:t>
            </a:r>
            <a:r>
              <a:rPr lang="ru-RU" sz="1400" dirty="0"/>
              <a:t> з негативом – </a:t>
            </a:r>
            <a:r>
              <a:rPr lang="ru-RU" sz="1400" dirty="0" err="1"/>
              <a:t>завдання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вимагає</a:t>
            </a:r>
            <a:r>
              <a:rPr lang="ru-RU" sz="1400" dirty="0"/>
              <a:t> </a:t>
            </a:r>
            <a:r>
              <a:rPr lang="ru-RU" sz="1400" dirty="0" err="1"/>
              <a:t>поступальних</a:t>
            </a:r>
            <a:r>
              <a:rPr lang="ru-RU" sz="1400" dirty="0"/>
              <a:t> </a:t>
            </a:r>
            <a:r>
              <a:rPr lang="ru-RU" sz="1400" dirty="0" err="1"/>
              <a:t>дій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включають</a:t>
            </a:r>
            <a:r>
              <a:rPr lang="ru-RU" sz="1400" dirty="0"/>
              <a:t> в себе </a:t>
            </a:r>
            <a:r>
              <a:rPr lang="ru-RU" sz="1400" dirty="0" err="1"/>
              <a:t>проведення</a:t>
            </a:r>
            <a:r>
              <a:rPr lang="ru-RU" sz="1400" dirty="0"/>
              <a:t> низки </a:t>
            </a:r>
            <a:r>
              <a:rPr lang="ru-RU" sz="1400" dirty="0" err="1"/>
              <a:t>заходів</a:t>
            </a:r>
            <a:r>
              <a:rPr lang="ru-RU" sz="1400" dirty="0"/>
              <a:t> та </a:t>
            </a:r>
            <a:r>
              <a:rPr lang="ru-RU" sz="1400" dirty="0" err="1"/>
              <a:t>певного</a:t>
            </a:r>
            <a:r>
              <a:rPr lang="ru-RU" sz="1400" dirty="0"/>
              <a:t> </a:t>
            </a:r>
            <a:r>
              <a:rPr lang="ru-RU" sz="1400" dirty="0" err="1"/>
              <a:t>періоду</a:t>
            </a:r>
            <a:r>
              <a:rPr lang="ru-RU" sz="1400" dirty="0"/>
              <a:t> часу. </a:t>
            </a:r>
            <a:r>
              <a:rPr lang="uk-UA" sz="1400" dirty="0"/>
              <a:t>Відтак ч</a:t>
            </a:r>
            <a:r>
              <a:rPr lang="ru-RU" sz="1400" dirty="0"/>
              <a:t>им </a:t>
            </a:r>
            <a:r>
              <a:rPr lang="ru-RU" sz="1400" dirty="0" err="1"/>
              <a:t>раніше</a:t>
            </a:r>
            <a:r>
              <a:rPr lang="ru-RU" sz="1400" dirty="0"/>
              <a:t> </a:t>
            </a:r>
            <a:r>
              <a:rPr lang="ru-RU" sz="1400" dirty="0" err="1"/>
              <a:t>почати</a:t>
            </a:r>
            <a:r>
              <a:rPr lang="ru-RU" sz="1400" dirty="0"/>
              <a:t> </a:t>
            </a:r>
            <a:r>
              <a:rPr lang="ru-RU" sz="1400" dirty="0" err="1"/>
              <a:t>діяти</a:t>
            </a:r>
            <a:r>
              <a:rPr lang="ru-RU" sz="1400" dirty="0"/>
              <a:t>, </a:t>
            </a:r>
            <a:r>
              <a:rPr lang="ru-RU" sz="1400" dirty="0" err="1"/>
              <a:t>тим</a:t>
            </a:r>
            <a:r>
              <a:rPr lang="ru-RU" sz="1400" dirty="0"/>
              <a:t> </a:t>
            </a:r>
            <a:r>
              <a:rPr lang="ru-RU" sz="1400" dirty="0" err="1"/>
              <a:t>простіше</a:t>
            </a:r>
            <a:r>
              <a:rPr lang="ru-RU" sz="1400" dirty="0"/>
              <a:t> </a:t>
            </a:r>
            <a:r>
              <a:rPr lang="ru-RU" sz="1400" dirty="0" err="1"/>
              <a:t>впливати</a:t>
            </a:r>
            <a:r>
              <a:rPr lang="ru-RU" sz="1400" dirty="0"/>
              <a:t> на </a:t>
            </a:r>
            <a:r>
              <a:rPr lang="uk-UA" sz="1400" dirty="0"/>
              <a:t>кінцевий </a:t>
            </a:r>
            <a:r>
              <a:rPr lang="ru-RU" sz="1400" dirty="0"/>
              <a:t>результат.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550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uk-UA" sz="1400" b="1" dirty="0"/>
              <a:t>10.2. Основні інструменти для роботи з відгуками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uk-UA" sz="1400" dirty="0"/>
              <a:t>Відгуки в соціальних мережах є досить важливим елементом спілкування з клієнтами, від них залежить ділова репутація компанії. Тому о</a:t>
            </a:r>
            <a:r>
              <a:rPr lang="ru-RU" sz="1400" dirty="0"/>
              <a:t>бравши </a:t>
            </a:r>
            <a:r>
              <a:rPr lang="ru-RU" sz="1400" dirty="0" err="1"/>
              <a:t>відповідний</a:t>
            </a:r>
            <a:r>
              <a:rPr lang="ru-RU" sz="1400" dirty="0"/>
              <a:t> </a:t>
            </a:r>
            <a:r>
              <a:rPr lang="ru-RU" sz="1400" dirty="0" err="1"/>
              <a:t>інструмент</a:t>
            </a:r>
            <a:r>
              <a:rPr lang="ru-RU" sz="1400" dirty="0"/>
              <a:t>,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заощадите</a:t>
            </a:r>
            <a:r>
              <a:rPr lang="ru-RU" sz="1400" dirty="0"/>
              <a:t> час та </a:t>
            </a:r>
            <a:r>
              <a:rPr lang="ru-RU" sz="1400" dirty="0" err="1"/>
              <a:t>зможете</a:t>
            </a:r>
            <a:r>
              <a:rPr lang="ru-RU" sz="1400" dirty="0"/>
              <a:t> </a:t>
            </a:r>
            <a:r>
              <a:rPr lang="ru-RU" sz="1400" dirty="0" err="1"/>
              <a:t>належним</a:t>
            </a:r>
            <a:r>
              <a:rPr lang="ru-RU" sz="1400" dirty="0"/>
              <a:t> чином </a:t>
            </a:r>
            <a:r>
              <a:rPr lang="ru-RU" sz="1400" dirty="0" err="1"/>
              <a:t>здійснювати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соціальними</a:t>
            </a:r>
            <a:r>
              <a:rPr lang="ru-RU" sz="1400" dirty="0"/>
              <a:t> мережами,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чому</a:t>
            </a:r>
            <a:r>
              <a:rPr lang="ru-RU" sz="1400" dirty="0"/>
              <a:t> ваша контент-</a:t>
            </a:r>
            <a:r>
              <a:rPr lang="ru-RU" sz="1400" dirty="0" err="1"/>
              <a:t>маркетингова</a:t>
            </a:r>
            <a:r>
              <a:rPr lang="ru-RU" sz="1400" dirty="0"/>
              <a:t> </a:t>
            </a:r>
            <a:r>
              <a:rPr lang="ru-RU" sz="1400" dirty="0" err="1"/>
              <a:t>стратегія</a:t>
            </a:r>
            <a:r>
              <a:rPr lang="ru-RU" sz="1400" dirty="0"/>
              <a:t> для </a:t>
            </a:r>
            <a:r>
              <a:rPr lang="ru-RU" sz="1400" dirty="0" err="1"/>
              <a:t>соціальних</a:t>
            </a:r>
            <a:r>
              <a:rPr lang="ru-RU" sz="1400" dirty="0"/>
              <a:t> мереж стане </a:t>
            </a:r>
            <a:r>
              <a:rPr lang="ru-RU" sz="1400" dirty="0" err="1"/>
              <a:t>дійсно</a:t>
            </a:r>
            <a:r>
              <a:rPr lang="ru-RU" sz="1400" dirty="0"/>
              <a:t> </a:t>
            </a:r>
            <a:r>
              <a:rPr lang="ru-RU" sz="1400" dirty="0" err="1"/>
              <a:t>ефективною</a:t>
            </a:r>
            <a:r>
              <a:rPr lang="ru-RU" sz="1400" dirty="0"/>
              <a:t>.</a:t>
            </a:r>
          </a:p>
          <a:p>
            <a:r>
              <a:rPr lang="ru-RU" sz="1400" u="sng" dirty="0">
                <a:hlinkClick r:id="rId2"/>
              </a:rPr>
              <a:t>На </a:t>
            </a:r>
            <a:r>
              <a:rPr lang="ru-RU" sz="1400" u="sng" dirty="0" err="1">
                <a:hlinkClick r:id="rId2"/>
              </a:rPr>
              <a:t>що</a:t>
            </a:r>
            <a:r>
              <a:rPr lang="ru-RU" sz="1400" u="sng" dirty="0">
                <a:hlinkClick r:id="rId2"/>
              </a:rPr>
              <a:t> </a:t>
            </a:r>
            <a:r>
              <a:rPr lang="uk-UA" sz="1400" u="sng" dirty="0">
                <a:hlinkClick r:id="rId2"/>
              </a:rPr>
              <a:t>варто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звер</a:t>
            </a:r>
            <a:r>
              <a:rPr lang="uk-UA" sz="1400" u="sng" dirty="0">
                <a:hlinkClick r:id="rId2"/>
              </a:rPr>
              <a:t>нути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увагу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під</a:t>
            </a:r>
            <a:r>
              <a:rPr lang="ru-RU" sz="1400" u="sng" dirty="0">
                <a:hlinkClick r:id="rId2"/>
              </a:rPr>
              <a:t> час </a:t>
            </a:r>
            <a:r>
              <a:rPr lang="ru-RU" sz="1400" u="sng" dirty="0" err="1">
                <a:hlinkClick r:id="rId2"/>
              </a:rPr>
              <a:t>пошуку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найкращих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засобів</a:t>
            </a:r>
            <a:r>
              <a:rPr lang="ru-RU" sz="1400" u="sng" dirty="0">
                <a:hlinkClick r:id="rId2"/>
              </a:rPr>
              <a:t> SMM-маркетингу</a:t>
            </a:r>
            <a:r>
              <a:rPr lang="uk-UA" sz="1400" u="sng" dirty="0">
                <a:hlinkClick r:id="rId2"/>
              </a:rPr>
              <a:t>:</a:t>
            </a:r>
            <a:endParaRPr lang="ru-RU" sz="1400" dirty="0"/>
          </a:p>
          <a:p>
            <a:pPr lvl="0"/>
            <a:r>
              <a:rPr lang="uk-UA" sz="1400" b="1" dirty="0"/>
              <a:t>Підтримка </a:t>
            </a:r>
            <a:r>
              <a:rPr lang="uk-UA" sz="1400" b="1" dirty="0" err="1"/>
              <a:t>соцмереж</a:t>
            </a:r>
            <a:r>
              <a:rPr lang="uk-UA" sz="1400" dirty="0"/>
              <a:t>: слід шукати інструменти, сумісні, в першу чергу, з ключовими соціальними мережами (</a:t>
            </a:r>
            <a:r>
              <a:rPr lang="ru-RU" sz="1400" dirty="0" err="1"/>
              <a:t>Twitter</a:t>
            </a:r>
            <a:r>
              <a:rPr lang="uk-UA" sz="1400" dirty="0"/>
              <a:t>, </a:t>
            </a:r>
            <a:r>
              <a:rPr lang="ru-RU" sz="1400" dirty="0" err="1"/>
              <a:t>Facebook</a:t>
            </a:r>
            <a:r>
              <a:rPr lang="uk-UA" sz="1400" dirty="0"/>
              <a:t>, </a:t>
            </a:r>
            <a:r>
              <a:rPr lang="ru-RU" sz="1400" dirty="0" err="1"/>
              <a:t>LinkedIn</a:t>
            </a:r>
            <a:r>
              <a:rPr lang="uk-UA" sz="1400" dirty="0"/>
              <a:t>, </a:t>
            </a:r>
            <a:r>
              <a:rPr lang="ru-RU" sz="1400" dirty="0" err="1"/>
              <a:t>Instagram</a:t>
            </a:r>
            <a:r>
              <a:rPr lang="uk-UA" sz="1400" dirty="0"/>
              <a:t>);</a:t>
            </a:r>
            <a:endParaRPr lang="ru-RU" sz="1400" dirty="0"/>
          </a:p>
          <a:p>
            <a:pPr lvl="0"/>
            <a:r>
              <a:rPr lang="ru-RU" sz="1400" b="1" dirty="0" err="1"/>
              <a:t>Легкість</a:t>
            </a:r>
            <a:r>
              <a:rPr lang="ru-RU" sz="1400" b="1" dirty="0"/>
              <a:t> </a:t>
            </a:r>
            <a:r>
              <a:rPr lang="ru-RU" sz="1400" b="1" dirty="0" err="1"/>
              <a:t>використання</a:t>
            </a:r>
            <a:r>
              <a:rPr lang="ru-RU" sz="1400" dirty="0"/>
              <a:t>: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хочете</a:t>
            </a:r>
            <a:r>
              <a:rPr lang="ru-RU" sz="1400" dirty="0"/>
              <a:t> </a:t>
            </a:r>
            <a:r>
              <a:rPr lang="ru-RU" sz="1400" dirty="0" err="1"/>
              <a:t>почати</a:t>
            </a:r>
            <a:r>
              <a:rPr lang="ru-RU" sz="1400" dirty="0"/>
              <a:t> роботу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своїм</a:t>
            </a:r>
            <a:r>
              <a:rPr lang="ru-RU" sz="1400" dirty="0"/>
              <a:t> </a:t>
            </a:r>
            <a:r>
              <a:rPr lang="ru-RU" sz="1400" dirty="0" err="1"/>
              <a:t>інструментом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соціальними</a:t>
            </a:r>
            <a:r>
              <a:rPr lang="ru-RU" sz="1400" dirty="0"/>
              <a:t> мережами </a:t>
            </a:r>
            <a:r>
              <a:rPr lang="ru-RU" sz="1400" dirty="0" err="1"/>
              <a:t>якомога</a:t>
            </a:r>
            <a:r>
              <a:rPr lang="ru-RU" sz="1400" dirty="0"/>
              <a:t> </a:t>
            </a:r>
            <a:r>
              <a:rPr lang="ru-RU" sz="1400" dirty="0" err="1"/>
              <a:t>швидше</a:t>
            </a:r>
            <a:r>
              <a:rPr lang="ru-RU" sz="1400" dirty="0"/>
              <a:t> та без </a:t>
            </a:r>
            <a:r>
              <a:rPr lang="ru-RU" sz="1400" dirty="0" err="1"/>
              <a:t>зайвих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 часу на </a:t>
            </a:r>
            <a:r>
              <a:rPr lang="ru-RU" sz="1400" dirty="0" err="1"/>
              <a:t>навчання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b="1" dirty="0" err="1"/>
              <a:t>Соціальна</a:t>
            </a:r>
            <a:r>
              <a:rPr lang="ru-RU" sz="1400" b="1" dirty="0"/>
              <a:t> </a:t>
            </a:r>
            <a:r>
              <a:rPr lang="ru-RU" sz="1400" b="1" dirty="0" err="1"/>
              <a:t>активність</a:t>
            </a:r>
            <a:r>
              <a:rPr lang="ru-RU" sz="1400" dirty="0"/>
              <a:t>: </a:t>
            </a:r>
            <a:r>
              <a:rPr lang="ru-RU" sz="1400" dirty="0" err="1"/>
              <a:t>оптимальним</a:t>
            </a:r>
            <a:r>
              <a:rPr lang="ru-RU" sz="1400" dirty="0"/>
              <a:t> </a:t>
            </a:r>
            <a:r>
              <a:rPr lang="ru-RU" sz="1400" dirty="0" err="1"/>
              <a:t>варіантом</a:t>
            </a:r>
            <a:r>
              <a:rPr lang="ru-RU" sz="1400" dirty="0"/>
              <a:t> </a:t>
            </a:r>
            <a:r>
              <a:rPr lang="ru-RU" sz="1400" dirty="0" err="1"/>
              <a:t>стануть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допоможуть</a:t>
            </a:r>
            <a:r>
              <a:rPr lang="ru-RU" sz="1400" dirty="0"/>
              <a:t> вам </a:t>
            </a:r>
            <a:r>
              <a:rPr lang="ru-RU" sz="1400" dirty="0" err="1"/>
              <a:t>відстежувати</a:t>
            </a:r>
            <a:r>
              <a:rPr lang="ru-RU" sz="1400" dirty="0"/>
              <a:t> контент та </a:t>
            </a:r>
            <a:r>
              <a:rPr lang="ru-RU" sz="1400" dirty="0" err="1"/>
              <a:t>вживати</a:t>
            </a:r>
            <a:r>
              <a:rPr lang="ru-RU" sz="1400" dirty="0"/>
              <a:t> </a:t>
            </a:r>
            <a:r>
              <a:rPr lang="ru-RU" sz="1400" dirty="0" err="1"/>
              <a:t>відповідних</a:t>
            </a:r>
            <a:r>
              <a:rPr lang="ru-RU" sz="1400" dirty="0"/>
              <a:t> </a:t>
            </a:r>
            <a:r>
              <a:rPr lang="ru-RU" sz="1400" dirty="0" err="1"/>
              <a:t>заходів</a:t>
            </a:r>
            <a:r>
              <a:rPr lang="ru-RU" sz="1400" dirty="0"/>
              <a:t> </a:t>
            </a:r>
            <a:r>
              <a:rPr lang="ru-RU" sz="1400" dirty="0" err="1"/>
              <a:t>безпосередньо</a:t>
            </a:r>
            <a:r>
              <a:rPr lang="ru-RU" sz="1400" dirty="0"/>
              <a:t> з </a:t>
            </a:r>
            <a:r>
              <a:rPr lang="ru-RU" sz="1400" dirty="0" err="1"/>
              <a:t>платформи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b="1" dirty="0" err="1"/>
              <a:t>Публікація</a:t>
            </a:r>
            <a:r>
              <a:rPr lang="ru-RU" sz="1400" b="1" dirty="0"/>
              <a:t> та </a:t>
            </a:r>
            <a:r>
              <a:rPr lang="ru-RU" sz="1400" b="1" dirty="0" err="1"/>
              <a:t>планування</a:t>
            </a:r>
            <a:r>
              <a:rPr lang="ru-RU" sz="1400" b="1" dirty="0"/>
              <a:t> </a:t>
            </a:r>
            <a:r>
              <a:rPr lang="ru-RU" sz="1400" b="1" dirty="0" err="1"/>
              <a:t>розміщення</a:t>
            </a:r>
            <a:r>
              <a:rPr lang="ru-RU" sz="1400" dirty="0"/>
              <a:t>: </a:t>
            </a:r>
            <a:r>
              <a:rPr lang="ru-RU" sz="1400" dirty="0" err="1"/>
              <a:t>ви</a:t>
            </a:r>
            <a:r>
              <a:rPr lang="ru-RU" sz="1400" dirty="0"/>
              <a:t> не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докладати</a:t>
            </a:r>
            <a:r>
              <a:rPr lang="ru-RU" sz="1400" dirty="0"/>
              <a:t> </a:t>
            </a:r>
            <a:r>
              <a:rPr lang="ru-RU" sz="1400" dirty="0" err="1"/>
              <a:t>надмірних</a:t>
            </a:r>
            <a:r>
              <a:rPr lang="ru-RU" sz="1400" dirty="0"/>
              <a:t> </a:t>
            </a:r>
            <a:r>
              <a:rPr lang="ru-RU" sz="1400" dirty="0" err="1"/>
              <a:t>зусиль</a:t>
            </a:r>
            <a:r>
              <a:rPr lang="ru-RU" sz="1400" dirty="0"/>
              <a:t> для </a:t>
            </a:r>
            <a:r>
              <a:rPr lang="ru-RU" sz="1400" dirty="0" err="1"/>
              <a:t>здійснення</a:t>
            </a:r>
            <a:r>
              <a:rPr lang="ru-RU" sz="1400" dirty="0"/>
              <a:t> </a:t>
            </a:r>
            <a:r>
              <a:rPr lang="ru-RU" sz="1400" dirty="0" err="1"/>
              <a:t>обміну</a:t>
            </a:r>
            <a:r>
              <a:rPr lang="ru-RU" sz="1400" dirty="0"/>
              <a:t> контентом та </a:t>
            </a:r>
            <a:r>
              <a:rPr lang="ru-RU" sz="1400" dirty="0" err="1"/>
              <a:t>завчасного</a:t>
            </a:r>
            <a:r>
              <a:rPr lang="ru-RU" sz="1400" dirty="0"/>
              <a:t> </a:t>
            </a:r>
            <a:r>
              <a:rPr lang="ru-RU" sz="1400" dirty="0" err="1"/>
              <a:t>планування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b="1" dirty="0" err="1"/>
              <a:t>Аналітика</a:t>
            </a:r>
            <a:r>
              <a:rPr lang="ru-RU" sz="1400" b="1" dirty="0"/>
              <a:t> та </a:t>
            </a:r>
            <a:r>
              <a:rPr lang="ru-RU" sz="1400" b="1" dirty="0" err="1"/>
              <a:t>звітність</a:t>
            </a:r>
            <a:r>
              <a:rPr lang="ru-RU" sz="1400" dirty="0"/>
              <a:t>: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маєте</a:t>
            </a:r>
            <a:r>
              <a:rPr lang="ru-RU" sz="1400" dirty="0"/>
              <a:t> добре </a:t>
            </a:r>
            <a:r>
              <a:rPr lang="ru-RU" sz="1400" dirty="0" err="1"/>
              <a:t>розуміти</a:t>
            </a:r>
            <a:r>
              <a:rPr lang="ru-RU" sz="1400" dirty="0"/>
              <a:t>, </a:t>
            </a:r>
            <a:r>
              <a:rPr lang="ru-RU" sz="1400" dirty="0" err="1"/>
              <a:t>наскільки</a:t>
            </a:r>
            <a:r>
              <a:rPr lang="ru-RU" sz="1400" dirty="0"/>
              <a:t> </a:t>
            </a:r>
            <a:r>
              <a:rPr lang="ru-RU" sz="1400" dirty="0" err="1"/>
              <a:t>ефективним</a:t>
            </a:r>
            <a:r>
              <a:rPr lang="ru-RU" sz="1400" dirty="0"/>
              <a:t> є ваш контент, та, за </a:t>
            </a:r>
            <a:r>
              <a:rPr lang="ru-RU" sz="1400" dirty="0" err="1"/>
              <a:t>необхідності</a:t>
            </a:r>
            <a:r>
              <a:rPr lang="ru-RU" sz="1400" dirty="0"/>
              <a:t>, </a:t>
            </a:r>
            <a:r>
              <a:rPr lang="ru-RU" sz="1400" dirty="0" err="1"/>
              <a:t>обмінюватися</a:t>
            </a:r>
            <a:r>
              <a:rPr lang="ru-RU" sz="1400" dirty="0"/>
              <a:t> </a:t>
            </a:r>
            <a:r>
              <a:rPr lang="ru-RU" sz="1400" dirty="0" err="1"/>
              <a:t>показниками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з </a:t>
            </a:r>
            <a:r>
              <a:rPr lang="ru-RU" sz="1400" dirty="0" err="1"/>
              <a:t>іншими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b="1" dirty="0" err="1"/>
              <a:t>Можливості</a:t>
            </a:r>
            <a:r>
              <a:rPr lang="ru-RU" sz="1400" b="1" dirty="0"/>
              <a:t> для </a:t>
            </a:r>
            <a:r>
              <a:rPr lang="ru-RU" sz="1400" b="1" dirty="0" err="1"/>
              <a:t>всієї</a:t>
            </a:r>
            <a:r>
              <a:rPr lang="ru-RU" sz="1400" b="1" dirty="0"/>
              <a:t> </a:t>
            </a:r>
            <a:r>
              <a:rPr lang="ru-RU" sz="1400" b="1" dirty="0" err="1"/>
              <a:t>команди</a:t>
            </a:r>
            <a:r>
              <a:rPr lang="ru-RU" sz="1400" dirty="0"/>
              <a:t>: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працюєте</a:t>
            </a:r>
            <a:r>
              <a:rPr lang="ru-RU" sz="1400" dirty="0"/>
              <a:t> в </a:t>
            </a:r>
            <a:r>
              <a:rPr lang="ru-RU" sz="1400" dirty="0" err="1"/>
              <a:t>команді</a:t>
            </a:r>
            <a:r>
              <a:rPr lang="ru-RU" sz="1400" dirty="0"/>
              <a:t>, то для того,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успішно</a:t>
            </a:r>
            <a:r>
              <a:rPr lang="ru-RU" sz="1400" dirty="0"/>
              <a:t> </a:t>
            </a:r>
            <a:r>
              <a:rPr lang="ru-RU" sz="1400" dirty="0" err="1"/>
              <a:t>виконувати</a:t>
            </a:r>
            <a:r>
              <a:rPr lang="ru-RU" sz="1400" dirty="0"/>
              <a:t> </a:t>
            </a:r>
            <a:r>
              <a:rPr lang="ru-RU" sz="1400" dirty="0" err="1"/>
              <a:t>поставлені</a:t>
            </a:r>
            <a:r>
              <a:rPr lang="ru-RU" sz="1400" dirty="0"/>
              <a:t> </a:t>
            </a:r>
            <a:r>
              <a:rPr lang="ru-RU" sz="1400" dirty="0" err="1"/>
              <a:t>завдання</a:t>
            </a:r>
            <a:r>
              <a:rPr lang="ru-RU" sz="1400" dirty="0"/>
              <a:t>, </a:t>
            </a:r>
            <a:r>
              <a:rPr lang="ru-RU" sz="1400" dirty="0" err="1"/>
              <a:t>потребуєте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 для </a:t>
            </a:r>
            <a:r>
              <a:rPr lang="ru-RU" sz="1400" dirty="0" err="1"/>
              <a:t>ефективної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та </a:t>
            </a:r>
            <a:r>
              <a:rPr lang="ru-RU" sz="1400" dirty="0" err="1"/>
              <a:t>комунікації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b="1" dirty="0" err="1"/>
              <a:t>Ціна</a:t>
            </a:r>
            <a:r>
              <a:rPr lang="ru-RU" sz="1400" dirty="0"/>
              <a:t>: </a:t>
            </a:r>
            <a:r>
              <a:rPr lang="uk-UA" sz="1400" dirty="0"/>
              <a:t>для початку потрібно</a:t>
            </a:r>
            <a:r>
              <a:rPr lang="ru-RU" sz="1400" dirty="0"/>
              <a:t> </a:t>
            </a:r>
            <a:r>
              <a:rPr lang="ru-RU" sz="1400" dirty="0" err="1"/>
              <a:t>відшука</a:t>
            </a:r>
            <a:r>
              <a:rPr lang="uk-UA" sz="1400" dirty="0"/>
              <a:t>ти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пропонують</a:t>
            </a:r>
            <a:r>
              <a:rPr lang="ru-RU" sz="1400" dirty="0"/>
              <a:t> </a:t>
            </a:r>
            <a:r>
              <a:rPr lang="ru-RU" sz="1400" dirty="0" err="1"/>
              <a:t>безкоштовний</a:t>
            </a:r>
            <a:r>
              <a:rPr lang="ru-RU" sz="1400" dirty="0"/>
              <a:t> </a:t>
            </a:r>
            <a:r>
              <a:rPr lang="ru-RU" sz="1400" dirty="0" err="1"/>
              <a:t>тарифний</a:t>
            </a:r>
            <a:r>
              <a:rPr lang="ru-RU" sz="1400" dirty="0"/>
              <a:t> план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пробну</a:t>
            </a:r>
            <a:r>
              <a:rPr lang="ru-RU" sz="1400" dirty="0"/>
              <a:t> </a:t>
            </a:r>
            <a:r>
              <a:rPr lang="ru-RU" sz="1400" dirty="0" err="1"/>
              <a:t>версію</a:t>
            </a:r>
            <a:r>
              <a:rPr lang="ru-RU" sz="1400" dirty="0"/>
              <a:t>, </a:t>
            </a:r>
            <a:r>
              <a:rPr lang="ru-RU" sz="1400" dirty="0" err="1"/>
              <a:t>аби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могли легко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випробувати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064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712968" cy="6480720"/>
          </a:xfrm>
        </p:spPr>
        <p:txBody>
          <a:bodyPr>
            <a:normAutofit/>
          </a:bodyPr>
          <a:lstStyle/>
          <a:p>
            <a:r>
              <a:rPr lang="ru-RU" sz="1400" dirty="0" err="1"/>
              <a:t>Чудовий</a:t>
            </a:r>
            <a:r>
              <a:rPr lang="ru-RU" sz="1400" dirty="0"/>
              <a:t> </a:t>
            </a:r>
            <a:r>
              <a:rPr lang="ru-RU" sz="1400" dirty="0" err="1"/>
              <a:t>інструмент</a:t>
            </a:r>
            <a:r>
              <a:rPr lang="ru-RU" sz="1400" dirty="0"/>
              <a:t> для </a:t>
            </a:r>
            <a:r>
              <a:rPr lang="ru-RU" sz="1400" dirty="0" err="1"/>
              <a:t>роботи</a:t>
            </a:r>
            <a:r>
              <a:rPr lang="ru-RU" sz="1400" dirty="0"/>
              <a:t> невеликих команд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соцмережами</a:t>
            </a:r>
            <a:r>
              <a:rPr lang="ru-RU" sz="1400" dirty="0"/>
              <a:t> </a:t>
            </a:r>
            <a:r>
              <a:rPr lang="ru-RU" sz="1400" b="1" i="1" dirty="0" err="1">
                <a:hlinkClick r:id="rId2"/>
              </a:rPr>
              <a:t>SocialPilot</a:t>
            </a:r>
            <a:r>
              <a:rPr lang="ru-RU" sz="1400" i="1" dirty="0"/>
              <a:t> </a:t>
            </a:r>
            <a:r>
              <a:rPr lang="ru-RU" sz="1400" dirty="0" err="1"/>
              <a:t>пропонує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 для </a:t>
            </a:r>
            <a:r>
              <a:rPr lang="ru-RU" sz="1400" dirty="0" err="1"/>
              <a:t>співпраці</a:t>
            </a:r>
            <a:r>
              <a:rPr lang="ru-RU" sz="1400" dirty="0"/>
              <a:t>.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працює</a:t>
            </a:r>
            <a:r>
              <a:rPr lang="ru-RU" sz="1400" dirty="0"/>
              <a:t> з низкою платформ </a:t>
            </a:r>
            <a:r>
              <a:rPr lang="ru-RU" sz="1400" dirty="0" err="1"/>
              <a:t>соцмереж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легко </a:t>
            </a:r>
            <a:r>
              <a:rPr lang="ru-RU" sz="1400" dirty="0" err="1"/>
              <a:t>керувати</a:t>
            </a:r>
            <a:r>
              <a:rPr lang="ru-RU" sz="1400" dirty="0"/>
              <a:t> </a:t>
            </a:r>
            <a:r>
              <a:rPr lang="ru-RU" sz="1400" dirty="0" err="1"/>
              <a:t>присутністю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за </a:t>
            </a:r>
            <a:r>
              <a:rPr lang="ru-RU" sz="1400" dirty="0" err="1"/>
              <a:t>допомогою</a:t>
            </a:r>
            <a:r>
              <a:rPr lang="ru-RU" sz="1400" dirty="0"/>
              <a:t> одного </a:t>
            </a:r>
            <a:r>
              <a:rPr lang="ru-RU" sz="1400" dirty="0" err="1"/>
              <a:t>інструмента</a:t>
            </a:r>
            <a:r>
              <a:rPr lang="ru-RU" sz="1400" dirty="0"/>
              <a:t>.</a:t>
            </a:r>
          </a:p>
          <a:p>
            <a:r>
              <a:rPr lang="en-US" sz="1400" b="1" i="1" dirty="0" err="1"/>
              <a:t>SocialPilot</a:t>
            </a:r>
            <a:r>
              <a:rPr lang="en-US" sz="1400" dirty="0"/>
              <a:t> </a:t>
            </a:r>
            <a:r>
              <a:rPr lang="ru-RU" sz="1400" dirty="0" err="1"/>
              <a:t>працює</a:t>
            </a:r>
            <a:r>
              <a:rPr lang="ru-RU" sz="1400" dirty="0"/>
              <a:t> з</a:t>
            </a:r>
            <a:r>
              <a:rPr lang="en-US" sz="1400" dirty="0"/>
              <a:t> Twitter, Facebook, LinkedIn, </a:t>
            </a:r>
            <a:r>
              <a:rPr lang="en-US" sz="1400" dirty="0" err="1"/>
              <a:t>Instagram</a:t>
            </a:r>
            <a:r>
              <a:rPr lang="en-US" sz="1400" dirty="0"/>
              <a:t>, </a:t>
            </a:r>
            <a:r>
              <a:rPr lang="en-US" sz="1400" dirty="0" err="1"/>
              <a:t>Pinterest</a:t>
            </a:r>
            <a:r>
              <a:rPr lang="en-US" sz="1400" dirty="0"/>
              <a:t>, </a:t>
            </a:r>
            <a:r>
              <a:rPr lang="en-US" sz="1400" dirty="0" err="1"/>
              <a:t>Tumblr</a:t>
            </a:r>
            <a:r>
              <a:rPr lang="en-US" sz="1400" dirty="0"/>
              <a:t> </a:t>
            </a:r>
            <a:r>
              <a:rPr lang="ru-RU" sz="1400" dirty="0"/>
              <a:t>та</a:t>
            </a:r>
            <a:r>
              <a:rPr lang="en-US" sz="1400" dirty="0"/>
              <a:t> Google My Business. </a:t>
            </a:r>
            <a:r>
              <a:rPr lang="ru-RU" sz="1400" dirty="0" err="1"/>
              <a:t>Найдешевший</a:t>
            </a:r>
            <a:r>
              <a:rPr lang="ru-RU" sz="1400" dirty="0"/>
              <a:t> </a:t>
            </a:r>
            <a:r>
              <a:rPr lang="ru-RU" sz="1400" dirty="0" err="1"/>
              <a:t>тарифний</a:t>
            </a:r>
            <a:r>
              <a:rPr lang="ru-RU" sz="1400" dirty="0"/>
              <a:t> план </a:t>
            </a:r>
            <a:r>
              <a:rPr lang="ru-RU" sz="1400" dirty="0" err="1"/>
              <a:t>передбачає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керування</a:t>
            </a:r>
            <a:r>
              <a:rPr lang="ru-RU" sz="1400" dirty="0"/>
              <a:t> </a:t>
            </a:r>
            <a:r>
              <a:rPr lang="ru-RU" sz="1400" dirty="0" err="1"/>
              <a:t>обліковими</a:t>
            </a:r>
            <a:r>
              <a:rPr lang="ru-RU" sz="1400" dirty="0"/>
              <a:t> </a:t>
            </a:r>
            <a:r>
              <a:rPr lang="ru-RU" sz="1400" dirty="0" err="1"/>
              <a:t>записами</a:t>
            </a:r>
            <a:r>
              <a:rPr lang="ru-RU" sz="1400" dirty="0"/>
              <a:t> не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ніж</a:t>
            </a:r>
            <a:r>
              <a:rPr lang="ru-RU" sz="1400" dirty="0"/>
              <a:t> десяти </a:t>
            </a:r>
            <a:r>
              <a:rPr lang="ru-RU" sz="1400" dirty="0" err="1"/>
              <a:t>інтегрованих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мереж.</a:t>
            </a:r>
          </a:p>
          <a:p>
            <a:r>
              <a:rPr lang="ru-RU" sz="1400" dirty="0" err="1"/>
              <a:t>Планування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контенту </a:t>
            </a:r>
            <a:r>
              <a:rPr lang="ru-RU" sz="1400" dirty="0" err="1"/>
              <a:t>здійснюється</a:t>
            </a:r>
            <a:r>
              <a:rPr lang="ru-RU" sz="1400" dirty="0"/>
              <a:t> </a:t>
            </a:r>
            <a:r>
              <a:rPr lang="ru-RU" sz="1400" dirty="0" err="1"/>
              <a:t>дуже</a:t>
            </a:r>
            <a:r>
              <a:rPr lang="ru-RU" sz="1400" dirty="0"/>
              <a:t> просто, і </a:t>
            </a:r>
            <a:r>
              <a:rPr lang="ru-RU" sz="1400" dirty="0" err="1"/>
              <a:t>після</a:t>
            </a:r>
            <a:r>
              <a:rPr lang="ru-RU" sz="1400" dirty="0"/>
              <a:t> </a:t>
            </a:r>
            <a:r>
              <a:rPr lang="ru-RU" sz="1400" dirty="0" err="1"/>
              <a:t>завершення</a:t>
            </a:r>
            <a:r>
              <a:rPr lang="ru-RU" sz="1400" dirty="0"/>
              <a:t>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процедури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зможете</a:t>
            </a:r>
            <a:r>
              <a:rPr lang="ru-RU" sz="1400" dirty="0"/>
              <a:t> </a:t>
            </a:r>
            <a:r>
              <a:rPr lang="ru-RU" sz="1400" dirty="0" err="1"/>
              <a:t>керувати</a:t>
            </a:r>
            <a:r>
              <a:rPr lang="ru-RU" sz="1400" dirty="0"/>
              <a:t> ним за </a:t>
            </a:r>
            <a:r>
              <a:rPr lang="ru-RU" sz="1400" dirty="0" err="1"/>
              <a:t>допомогою</a:t>
            </a:r>
            <a:r>
              <a:rPr lang="ru-RU" sz="1400" dirty="0"/>
              <a:t> «</a:t>
            </a:r>
            <a:r>
              <a:rPr lang="ru-RU" sz="1400" dirty="0" err="1"/>
              <a:t>drag-and-drop</a:t>
            </a:r>
            <a:r>
              <a:rPr lang="ru-RU" sz="1400" dirty="0"/>
              <a:t>» календаря </a:t>
            </a:r>
            <a:r>
              <a:rPr lang="ru-RU" sz="1400" dirty="0" err="1"/>
              <a:t>соціальних</a:t>
            </a:r>
            <a:r>
              <a:rPr lang="ru-RU" sz="1400" dirty="0"/>
              <a:t> мереж. </a:t>
            </a:r>
            <a:r>
              <a:rPr lang="ru-RU" sz="1400" b="1" i="1" dirty="0" err="1"/>
              <a:t>SocialPilot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включає</a:t>
            </a:r>
            <a:r>
              <a:rPr lang="ru-RU" sz="1400" dirty="0"/>
              <a:t> в себе папку для </a:t>
            </a:r>
            <a:r>
              <a:rPr lang="ru-RU" sz="1400" dirty="0" err="1"/>
              <a:t>вхідних</a:t>
            </a:r>
            <a:r>
              <a:rPr lang="ru-RU" sz="1400" dirty="0"/>
              <a:t> </a:t>
            </a:r>
            <a:r>
              <a:rPr lang="ru-RU" sz="1400" dirty="0" err="1"/>
              <a:t>повідомлень</a:t>
            </a:r>
            <a:r>
              <a:rPr lang="ru-RU" sz="1400" dirty="0"/>
              <a:t> з </a:t>
            </a:r>
            <a:r>
              <a:rPr lang="ru-RU" sz="1400" dirty="0" err="1"/>
              <a:t>соціальних</a:t>
            </a:r>
            <a:r>
              <a:rPr lang="ru-RU" sz="1400" dirty="0"/>
              <a:t> мереж для </a:t>
            </a:r>
            <a:r>
              <a:rPr lang="ru-RU" sz="1400" dirty="0" err="1"/>
              <a:t>керування</a:t>
            </a:r>
            <a:r>
              <a:rPr lang="ru-RU" sz="1400" dirty="0"/>
              <a:t> </a:t>
            </a:r>
            <a:r>
              <a:rPr lang="ru-RU" sz="1400" dirty="0" err="1"/>
              <a:t>вхідним</a:t>
            </a:r>
            <a:r>
              <a:rPr lang="ru-RU" sz="1400" dirty="0"/>
              <a:t> контентом за </a:t>
            </a:r>
            <a:r>
              <a:rPr lang="ru-RU" sz="1400" dirty="0" err="1"/>
              <a:t>допомогою</a:t>
            </a:r>
            <a:r>
              <a:rPr lang="ru-RU" sz="1400" dirty="0"/>
              <a:t> одного </a:t>
            </a:r>
            <a:r>
              <a:rPr lang="ru-RU" sz="1400" dirty="0" err="1"/>
              <a:t>інструменту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Іншою</a:t>
            </a:r>
            <a:r>
              <a:rPr lang="ru-RU" sz="1400" dirty="0"/>
              <a:t> </a:t>
            </a:r>
            <a:r>
              <a:rPr lang="ru-RU" sz="1400" dirty="0" err="1"/>
              <a:t>виграшною</a:t>
            </a:r>
            <a:r>
              <a:rPr lang="ru-RU" sz="1400" dirty="0"/>
              <a:t> </a:t>
            </a:r>
            <a:r>
              <a:rPr lang="ru-RU" sz="1400" dirty="0" err="1"/>
              <a:t>особливістю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інструмента</a:t>
            </a:r>
            <a:r>
              <a:rPr lang="ru-RU" sz="1400" dirty="0"/>
              <a:t> для </a:t>
            </a:r>
            <a:r>
              <a:rPr lang="ru-RU" sz="1400" dirty="0" err="1"/>
              <a:t>соцмереж</a:t>
            </a:r>
            <a:r>
              <a:rPr lang="ru-RU" sz="1400" dirty="0"/>
              <a:t> є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u="sng" dirty="0" err="1">
                <a:hlinkClick r:id="rId3"/>
              </a:rPr>
              <a:t>інструментів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аналітики</a:t>
            </a:r>
            <a:r>
              <a:rPr lang="ru-RU" sz="1400" u="sng" dirty="0">
                <a:hlinkClick r:id="rId3"/>
              </a:rPr>
              <a:t> для </a:t>
            </a:r>
            <a:r>
              <a:rPr lang="ru-RU" sz="1400" u="sng" dirty="0" err="1">
                <a:hlinkClick r:id="rId3"/>
              </a:rPr>
              <a:t>всього</a:t>
            </a:r>
            <a:r>
              <a:rPr lang="ru-RU" sz="1400" u="sng" dirty="0">
                <a:hlinkClick r:id="rId3"/>
              </a:rPr>
              <a:t> </a:t>
            </a:r>
            <a:r>
              <a:rPr lang="ru-RU" sz="1400" u="sng" dirty="0" err="1">
                <a:hlinkClick r:id="rId3"/>
              </a:rPr>
              <a:t>вашого</a:t>
            </a:r>
            <a:r>
              <a:rPr lang="ru-RU" sz="1400" u="sng" dirty="0">
                <a:hlinkClick r:id="rId3"/>
              </a:rPr>
              <a:t> контенту у </a:t>
            </a:r>
            <a:r>
              <a:rPr lang="ru-RU" sz="1400" u="sng" dirty="0" err="1">
                <a:hlinkClick r:id="rId3"/>
              </a:rPr>
              <a:t>соцмережах</a:t>
            </a:r>
            <a:r>
              <a:rPr lang="ru-RU" sz="1400" dirty="0"/>
              <a:t>, </a:t>
            </a:r>
            <a:r>
              <a:rPr lang="ru-RU" sz="1400" dirty="0" err="1"/>
              <a:t>навіть</a:t>
            </a:r>
            <a:r>
              <a:rPr lang="ru-RU" sz="1400" dirty="0"/>
              <a:t>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публікували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не через </a:t>
            </a:r>
            <a:r>
              <a:rPr lang="ru-RU" sz="1400" b="1" i="1" dirty="0" err="1"/>
              <a:t>SocialPilot</a:t>
            </a:r>
            <a:r>
              <a:rPr lang="ru-RU" sz="1400" dirty="0"/>
              <a:t>.</a:t>
            </a:r>
          </a:p>
          <a:p>
            <a:r>
              <a:rPr lang="ru-RU" sz="1400" dirty="0"/>
              <a:t>Так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зможете</a:t>
            </a:r>
            <a:r>
              <a:rPr lang="ru-RU" sz="1400" dirty="0"/>
              <a:t> легко </a:t>
            </a:r>
            <a:r>
              <a:rPr lang="ru-RU" sz="1400" dirty="0" err="1"/>
              <a:t>отримати</a:t>
            </a:r>
            <a:r>
              <a:rPr lang="ru-RU" sz="1400" dirty="0"/>
              <a:t> </a:t>
            </a:r>
            <a:r>
              <a:rPr lang="ru-RU" sz="1400" dirty="0" err="1"/>
              <a:t>корисну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публікації</a:t>
            </a:r>
            <a:r>
              <a:rPr lang="ru-RU" sz="1400" dirty="0"/>
              <a:t> контенту, </a:t>
            </a:r>
            <a:r>
              <a:rPr lang="ru-RU" sz="1400" dirty="0" err="1"/>
              <a:t>своєї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 та </a:t>
            </a:r>
            <a:r>
              <a:rPr lang="ru-RU" sz="1400" dirty="0" err="1"/>
              <a:t>інфлюенсерів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дозволить вам </a:t>
            </a:r>
            <a:r>
              <a:rPr lang="ru-RU" sz="1400" dirty="0" err="1"/>
              <a:t>удосконалити</a:t>
            </a:r>
            <a:r>
              <a:rPr lang="ru-RU" sz="1400" dirty="0"/>
              <a:t> свою </a:t>
            </a:r>
            <a:r>
              <a:rPr lang="ru-RU" sz="1400" dirty="0" err="1"/>
              <a:t>стратегію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ключові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uk-UA" sz="1400" dirty="0"/>
              <a:t>:</a:t>
            </a:r>
            <a:endParaRPr lang="ru-RU" sz="1400" dirty="0"/>
          </a:p>
          <a:p>
            <a:pPr lvl="0"/>
            <a:r>
              <a:rPr lang="ru-RU" sz="1400" dirty="0" err="1"/>
              <a:t>Плануйте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</a:t>
            </a:r>
            <a:r>
              <a:rPr lang="ru-RU" sz="1400" dirty="0" err="1"/>
              <a:t>великої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контенту </a:t>
            </a:r>
            <a:r>
              <a:rPr lang="ru-RU" sz="1400" dirty="0" err="1"/>
              <a:t>заздалегідь</a:t>
            </a:r>
            <a:r>
              <a:rPr lang="ru-RU" sz="1400" dirty="0"/>
              <a:t>, у </a:t>
            </a:r>
            <a:r>
              <a:rPr lang="ru-RU" sz="1400" dirty="0" err="1"/>
              <a:t>вашій</a:t>
            </a:r>
            <a:r>
              <a:rPr lang="ru-RU" sz="1400" dirty="0"/>
              <a:t> </a:t>
            </a:r>
            <a:r>
              <a:rPr lang="ru-RU" sz="1400" dirty="0" err="1"/>
              <a:t>черзі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перебувати</a:t>
            </a:r>
            <a:r>
              <a:rPr lang="ru-RU" sz="1400" dirty="0"/>
              <a:t> буквально </a:t>
            </a:r>
            <a:r>
              <a:rPr lang="ru-RU" sz="1400" dirty="0" err="1"/>
              <a:t>тисячі</a:t>
            </a:r>
            <a:r>
              <a:rPr lang="ru-RU" sz="1400" dirty="0"/>
              <a:t> </a:t>
            </a:r>
            <a:r>
              <a:rPr lang="ru-RU" sz="1400" dirty="0" err="1"/>
              <a:t>публікацій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Фільтруйте</a:t>
            </a:r>
            <a:r>
              <a:rPr lang="ru-RU" sz="1400" dirty="0"/>
              <a:t> контент за </a:t>
            </a:r>
            <a:r>
              <a:rPr lang="ru-RU" sz="1400" dirty="0" err="1"/>
              <a:t>обліковими</a:t>
            </a:r>
            <a:r>
              <a:rPr lang="ru-RU" sz="1400" dirty="0"/>
              <a:t> </a:t>
            </a:r>
            <a:r>
              <a:rPr lang="ru-RU" sz="1400" dirty="0" err="1"/>
              <a:t>записами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групами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</a:t>
            </a:r>
            <a:r>
              <a:rPr lang="uk-UA" sz="1400" dirty="0"/>
              <a:t>;</a:t>
            </a:r>
            <a:endParaRPr lang="ru-RU" sz="1400" dirty="0"/>
          </a:p>
          <a:p>
            <a:pPr lvl="0"/>
            <a:r>
              <a:rPr lang="ru-RU" sz="1400" dirty="0" err="1"/>
              <a:t>Шукайте</a:t>
            </a:r>
            <a:r>
              <a:rPr lang="ru-RU" sz="1400" dirty="0"/>
              <a:t> </a:t>
            </a:r>
            <a:r>
              <a:rPr lang="ru-RU" sz="1400" dirty="0" err="1"/>
              <a:t>ідеї</a:t>
            </a:r>
            <a:r>
              <a:rPr lang="ru-RU" sz="1400" dirty="0"/>
              <a:t> для нового контенту для </a:t>
            </a:r>
            <a:r>
              <a:rPr lang="ru-RU" sz="1400" dirty="0" err="1"/>
              <a:t>розміщення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пошуку</a:t>
            </a:r>
            <a:r>
              <a:rPr lang="ru-RU" sz="1400" dirty="0"/>
              <a:t> за </a:t>
            </a:r>
            <a:r>
              <a:rPr lang="ru-RU" sz="1400" dirty="0" err="1"/>
              <a:t>ключовими</a:t>
            </a:r>
            <a:r>
              <a:rPr lang="ru-RU" sz="1400" dirty="0"/>
              <a:t> словами</a:t>
            </a:r>
            <a:r>
              <a:rPr lang="uk-UA" sz="1400" dirty="0"/>
              <a:t>;</a:t>
            </a:r>
            <a:endParaRPr lang="ru-RU" sz="1400" dirty="0"/>
          </a:p>
          <a:p>
            <a:r>
              <a:rPr lang="ru-RU" sz="1400" dirty="0" err="1"/>
              <a:t>Керуйте</a:t>
            </a:r>
            <a:r>
              <a:rPr lang="ru-RU" sz="1400" dirty="0"/>
              <a:t> контентом </a:t>
            </a:r>
            <a:r>
              <a:rPr lang="ru-RU" sz="1400" dirty="0" err="1"/>
              <a:t>вашої</a:t>
            </a:r>
            <a:r>
              <a:rPr lang="ru-RU" sz="1400" dirty="0"/>
              <a:t> </a:t>
            </a:r>
            <a:r>
              <a:rPr lang="ru-RU" sz="1400" dirty="0" err="1"/>
              <a:t>команди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затвердження</a:t>
            </a:r>
            <a:r>
              <a:rPr lang="uk-UA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2146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</TotalTime>
  <Words>4653</Words>
  <Application>Microsoft Office PowerPoint</Application>
  <PresentationFormat>Экран (4:3)</PresentationFormat>
  <Paragraphs>236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Воздушный поток</vt:lpstr>
      <vt:lpstr>Тема 10 УПРАВЛІННЯ ДІЛОВОЮ РЕПУТАЦІЄЮ І ОЦІНКА ЕФЕКТИВНОСТІ SMM КАМПАНІЇ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10 УПРАВЛІННЯ ДІЛОВОЮ РЕПУТАЦІЄЮ І ОЦІНКА ЕФЕКТИВНОСТІ SMM КАМПАНІЇ </dc:title>
  <dc:creator>Ann</dc:creator>
  <cp:lastModifiedBy>Ann</cp:lastModifiedBy>
  <cp:revision>33</cp:revision>
  <dcterms:created xsi:type="dcterms:W3CDTF">2021-12-13T09:12:48Z</dcterms:created>
  <dcterms:modified xsi:type="dcterms:W3CDTF">2021-12-15T12:52:11Z</dcterms:modified>
</cp:coreProperties>
</file>