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57" r:id="rId5"/>
    <p:sldId id="262" r:id="rId6"/>
    <p:sldId id="264" r:id="rId7"/>
    <p:sldId id="270" r:id="rId8"/>
    <p:sldId id="260" r:id="rId9"/>
    <p:sldId id="268" r:id="rId10"/>
    <p:sldId id="261" r:id="rId11"/>
    <p:sldId id="259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6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1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1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17C4A-68DF-461E-BAE5-F4CF10B0D516}" type="datetimeFigureOut">
              <a:rPr lang="ru-RU" smtClean="0"/>
              <a:t>сб 13.11.21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uOUkly9v3_k&amp;ab_channel=MerryMan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1341-4401-4FDA-AF75-669B631FF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4000" dirty="0"/>
              <a:t>Тема 4. </a:t>
            </a:r>
            <a:br>
              <a:rPr lang="ru-RU" sz="4000" dirty="0"/>
            </a:br>
            <a:r>
              <a:rPr lang="ru-RU" sz="4000" dirty="0" err="1"/>
              <a:t>Методи</a:t>
            </a:r>
            <a:r>
              <a:rPr lang="ru-RU" sz="4000" dirty="0"/>
              <a:t> </a:t>
            </a:r>
            <a:r>
              <a:rPr lang="ru-RU" sz="4000" dirty="0" err="1"/>
              <a:t>наукового</a:t>
            </a:r>
            <a:r>
              <a:rPr lang="ru-RU" sz="4000" dirty="0"/>
              <a:t> </a:t>
            </a:r>
            <a:r>
              <a:rPr lang="ru-RU" sz="4000" dirty="0" err="1"/>
              <a:t>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F7BA3-13A9-431A-AE4F-DAC56CB4F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Методи та методологія. Теоретичні й емпіричні методи. Індукція, дедукція, аналіз, синтез, спостереження, гіпотеза, описовий, порівняльно-історичний, типологічний, зіставний, структурний, функціональний, конструктивний методи, дискурс-аналіз тощо. Вибір та поєднання методів у процесі дослідження.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5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745C00-EF05-459F-934D-E65E8ABCBB27}"/>
              </a:ext>
            </a:extLst>
          </p:cNvPr>
          <p:cNvSpPr/>
          <p:nvPr/>
        </p:nvSpPr>
        <p:spPr>
          <a:xfrm>
            <a:off x="2569698" y="1649671"/>
            <a:ext cx="7601243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синтез,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гіпотеза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зіставний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структурний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функціональний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конструктивний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дискурс-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A6A9D-7E6E-4986-B65D-0624A65EF068}"/>
              </a:ext>
            </a:extLst>
          </p:cNvPr>
          <p:cNvSpPr/>
          <p:nvPr/>
        </p:nvSpPr>
        <p:spPr>
          <a:xfrm>
            <a:off x="946193" y="684014"/>
            <a:ext cx="102996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Кравченко Н. К. (2021)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лінгвістичних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Відновлено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en-GB" sz="2800" dirty="0">
                <a:latin typeface="Arial Narrow" panose="020B0606020202030204" pitchFamily="34" charset="0"/>
              </a:rPr>
              <a:t>http://discourse.com.ua/lekcii/metodi-lingvistichnih-doslidzhen/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1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031ECA-5D90-450D-ADFD-E40744B2676D}"/>
              </a:ext>
            </a:extLst>
          </p:cNvPr>
          <p:cNvSpPr/>
          <p:nvPr/>
        </p:nvSpPr>
        <p:spPr>
          <a:xfrm>
            <a:off x="1997613" y="683476"/>
            <a:ext cx="9101797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герменевтичний</a:t>
            </a:r>
            <a:r>
              <a:rPr lang="ru-RU" sz="3200" dirty="0">
                <a:latin typeface="Arial Narrow" panose="020B0606020202030204" pitchFamily="34" charset="0"/>
              </a:rPr>
              <a:t>/ </a:t>
            </a:r>
            <a:r>
              <a:rPr lang="ru-RU" sz="3200" dirty="0" err="1">
                <a:latin typeface="Arial Narrow" panose="020B0606020202030204" pitchFamily="34" charset="0"/>
              </a:rPr>
              <a:t>феноменоголічний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деконструкція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семіотичний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наратологія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проблемно-</a:t>
            </a:r>
            <a:r>
              <a:rPr lang="ru-RU" sz="3200" dirty="0" err="1">
                <a:latin typeface="Arial Narrow" panose="020B0606020202030204" pitchFamily="34" charset="0"/>
              </a:rPr>
              <a:t>тематичний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історико-культурологичний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метод </a:t>
            </a:r>
            <a:r>
              <a:rPr lang="ru-RU" sz="3200" dirty="0" err="1">
                <a:latin typeface="Arial Narrow" panose="020B0606020202030204" pitchFamily="34" charset="0"/>
              </a:rPr>
              <a:t>рецептивної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естетики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структурно –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</a:t>
            </a:r>
            <a:r>
              <a:rPr lang="ru-RU" sz="3200" dirty="0">
                <a:latin typeface="Arial Narrow" panose="020B0606020202030204" pitchFamily="34" charset="0"/>
              </a:rPr>
              <a:t>- 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міфокритика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філологічний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сlose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reading</a:t>
            </a:r>
            <a:endParaRPr lang="ru-RU" sz="32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5F6C8-2740-4010-A867-C4F3F96FAB78}"/>
              </a:ext>
            </a:extLst>
          </p:cNvPr>
          <p:cNvSpPr/>
          <p:nvPr/>
        </p:nvSpPr>
        <p:spPr>
          <a:xfrm>
            <a:off x="2957961" y="0"/>
            <a:ext cx="6276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літературознавчих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3C499-F59A-4543-A6B8-F730C5935011}"/>
              </a:ext>
            </a:extLst>
          </p:cNvPr>
          <p:cNvSpPr txBox="1"/>
          <p:nvPr/>
        </p:nvSpPr>
        <p:spPr>
          <a:xfrm>
            <a:off x="1204686" y="682171"/>
            <a:ext cx="660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Терміни лекції</a:t>
            </a:r>
          </a:p>
          <a:p>
            <a:r>
              <a:rPr lang="uk-UA" sz="3600" dirty="0"/>
              <a:t>Метод</a:t>
            </a:r>
          </a:p>
          <a:p>
            <a:r>
              <a:rPr lang="uk-UA" sz="3600" dirty="0"/>
              <a:t>Методологія</a:t>
            </a:r>
          </a:p>
          <a:p>
            <a:r>
              <a:rPr lang="uk-UA" sz="3600" dirty="0"/>
              <a:t>Методологічний підхід</a:t>
            </a:r>
          </a:p>
          <a:p>
            <a:r>
              <a:rPr lang="uk-UA" sz="3600" dirty="0"/>
              <a:t>Методика</a:t>
            </a:r>
          </a:p>
          <a:p>
            <a:r>
              <a:rPr lang="uk-UA" sz="3600" dirty="0"/>
              <a:t>Теорія</a:t>
            </a:r>
          </a:p>
          <a:p>
            <a:r>
              <a:rPr lang="uk-UA" sz="3600" dirty="0"/>
              <a:t>Спосіб застосування метода</a:t>
            </a:r>
          </a:p>
          <a:p>
            <a:r>
              <a:rPr lang="uk-UA" sz="3600" dirty="0"/>
              <a:t>Прийоми </a:t>
            </a:r>
          </a:p>
          <a:p>
            <a:r>
              <a:rPr lang="uk-UA" sz="3600" dirty="0"/>
              <a:t>Стиль мислення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519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E76A2-E398-44DF-8BD2-71CC08C6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1258">
            <a:off x="5726534" y="2101454"/>
            <a:ext cx="5619750" cy="381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27401-97C7-4C59-ABEC-008FE5F3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186">
            <a:off x="749505" y="892855"/>
            <a:ext cx="4876800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5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План дослідження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1. ВСТУП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Питання дослідження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Анотація проєкту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2. ОГЛЯД ДЖЕРЕЛ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Література з теми;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Л. з методів;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Теоретичний підхід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Знаходимо прогалини;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Шукаємо обговорення дискусійних моментів.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3. МЕТОДИ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ПОПЕРЕДНІ ДАНІ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5. ВИЗНАЧЕННЯ ОБМЕЖЕНЬ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6. ВИСНОВКИ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дослідження;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Види даних;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збору даних.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Відбір та доступ;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Людські ресурси;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Етична основа;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Витрати.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Обґрунтування доцільності;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Прогнозовані результати;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Зв’язок з іншими дослідженнями.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Можливі альтернативні рішення;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Слабкі місця;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Застосування дослідження.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Особистий внесок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Важливість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DDF7A-B7F0-4267-A76E-0988E7AE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"/>
            <a:ext cx="4043264" cy="2264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65208-B821-48BD-B0BB-2D90F4B4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00" y="1295958"/>
            <a:ext cx="4134868" cy="2925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7690E-2EA0-4BC1-8D6D-787D0CDB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81" y="2992900"/>
            <a:ext cx="4488571" cy="31725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06CE02-1A62-498B-BFBD-12F4E3EB0BD5}"/>
              </a:ext>
            </a:extLst>
          </p:cNvPr>
          <p:cNvSpPr/>
          <p:nvPr/>
        </p:nvSpPr>
        <p:spPr>
          <a:xfrm>
            <a:off x="183442" y="4064169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Ростислав </a:t>
            </a:r>
            <a:r>
              <a:rPr lang="uk-UA" dirty="0" err="1"/>
              <a:t>Плятт</a:t>
            </a:r>
            <a:endParaRPr lang="ru-RU" dirty="0"/>
          </a:p>
          <a:p>
            <a:r>
              <a:rPr lang="ru-RU" dirty="0"/>
              <a:t>Александров, Г. (1947) </a:t>
            </a:r>
            <a:r>
              <a:rPr lang="ru-RU" dirty="0">
                <a:hlinkClick r:id="rId5"/>
              </a:rPr>
              <a:t>Весна</a:t>
            </a:r>
            <a:r>
              <a:rPr lang="ru-RU" dirty="0"/>
              <a:t>.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E3934126-1E39-4C29-B904-0BEAE5BA34CF}"/>
              </a:ext>
            </a:extLst>
          </p:cNvPr>
          <p:cNvSpPr/>
          <p:nvPr/>
        </p:nvSpPr>
        <p:spPr>
          <a:xfrm rot="10800000">
            <a:off x="328431" y="2052809"/>
            <a:ext cx="2630657" cy="109869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3D7A14-BB7F-46BD-BDCC-64DFDF21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7343">
            <a:off x="990941" y="2038229"/>
            <a:ext cx="1371719" cy="1127858"/>
          </a:xfrm>
          <a:prstGeom prst="rect">
            <a:avLst/>
          </a:prstGeo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C556322-C525-48CE-9138-4DB72CF28F59}"/>
              </a:ext>
            </a:extLst>
          </p:cNvPr>
          <p:cNvSpPr/>
          <p:nvPr/>
        </p:nvSpPr>
        <p:spPr>
          <a:xfrm>
            <a:off x="5964702" y="433960"/>
            <a:ext cx="5261317" cy="17239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Замислився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ADECCD83-A33F-48D3-9044-198A4B103C9E}"/>
              </a:ext>
            </a:extLst>
          </p:cNvPr>
          <p:cNvSpPr/>
          <p:nvPr/>
        </p:nvSpPr>
        <p:spPr>
          <a:xfrm>
            <a:off x="3007830" y="4093698"/>
            <a:ext cx="5826681" cy="1885071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Відкрив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0D4D15F-A7B7-499F-B180-2F330864C8ED}"/>
              </a:ext>
            </a:extLst>
          </p:cNvPr>
          <p:cNvSpPr/>
          <p:nvPr/>
        </p:nvSpPr>
        <p:spPr>
          <a:xfrm>
            <a:off x="3042600" y="1340370"/>
            <a:ext cx="5860476" cy="830538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5EFF2-5AC3-452C-ABDD-ABE23CA5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49000"/>
                    </a14:imgEffect>
                    <a14:imgEffect>
                      <a14:brightnessContrast bright="12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14" y="2019321"/>
            <a:ext cx="10958286" cy="42531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CD18E-57DA-44BC-A13F-4A5CB1233A1D}"/>
              </a:ext>
            </a:extLst>
          </p:cNvPr>
          <p:cNvSpPr/>
          <p:nvPr/>
        </p:nvSpPr>
        <p:spPr>
          <a:xfrm>
            <a:off x="7659137" y="6291701"/>
            <a:ext cx="464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научного </a:t>
            </a:r>
            <a:r>
              <a:rPr lang="ru-RU" dirty="0" err="1"/>
              <a:t>тыка</a:t>
            </a:r>
            <a:r>
              <a:rPr lang="ru-RU" dirty="0"/>
              <a:t>  и метод дедлайна :)))))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C7174-C7EC-444F-93C6-DA8CA839BD5A}"/>
              </a:ext>
            </a:extLst>
          </p:cNvPr>
          <p:cNvSpPr/>
          <p:nvPr/>
        </p:nvSpPr>
        <p:spPr>
          <a:xfrm>
            <a:off x="3367506" y="585541"/>
            <a:ext cx="5016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/>
              <a:t>μέθοδος — </a:t>
            </a:r>
            <a:r>
              <a:rPr lang="ru-RU" sz="4400" i="1" dirty="0"/>
              <a:t>шлях </a:t>
            </a:r>
            <a:r>
              <a:rPr lang="ru-RU" sz="4400" i="1" dirty="0" err="1"/>
              <a:t>крізь</a:t>
            </a:r>
            <a:endParaRPr lang="ru-RU" sz="4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D6D214-93DD-4FC4-97B7-CB85574B1737}"/>
              </a:ext>
            </a:extLst>
          </p:cNvPr>
          <p:cNvSpPr/>
          <p:nvPr/>
        </p:nvSpPr>
        <p:spPr>
          <a:xfrm>
            <a:off x="1295222" y="2647339"/>
            <a:ext cx="4437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систематизована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кроків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які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потрібно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здійснити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щоб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виконати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чи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досягти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860328B-86F7-41EA-9190-8D35F264EBBA}"/>
              </a:ext>
            </a:extLst>
          </p:cNvPr>
          <p:cNvSpPr/>
          <p:nvPr/>
        </p:nvSpPr>
        <p:spPr>
          <a:xfrm>
            <a:off x="3539415" y="1630763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1</a:t>
            </a:r>
          </a:p>
        </p:txBody>
      </p:sp>
      <p:sp>
        <p:nvSpPr>
          <p:cNvPr id="9" name="Взрыв: 14 точек 8">
            <a:extLst>
              <a:ext uri="{FF2B5EF4-FFF2-40B4-BE49-F238E27FC236}">
                <a16:creationId xmlns:a16="http://schemas.microsoft.com/office/drawing/2014/main" id="{4B1C2994-A0C2-4F45-B9F8-1CF56F84B852}"/>
              </a:ext>
            </a:extLst>
          </p:cNvPr>
          <p:cNvSpPr/>
          <p:nvPr/>
        </p:nvSpPr>
        <p:spPr>
          <a:xfrm>
            <a:off x="8728862" y="676031"/>
            <a:ext cx="2957464" cy="2130845"/>
          </a:xfrm>
          <a:prstGeom prst="irregularSeal2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4CD9D4E9-2147-4D1F-8462-5024FB603B0D}"/>
              </a:ext>
            </a:extLst>
          </p:cNvPr>
          <p:cNvSpPr/>
          <p:nvPr/>
        </p:nvSpPr>
        <p:spPr>
          <a:xfrm>
            <a:off x="1148438" y="1154703"/>
            <a:ext cx="1873829" cy="1289744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12FDF22-4E64-421B-BD4B-838AA3C1FF35}"/>
              </a:ext>
            </a:extLst>
          </p:cNvPr>
          <p:cNvSpPr/>
          <p:nvPr/>
        </p:nvSpPr>
        <p:spPr>
          <a:xfrm>
            <a:off x="5268110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2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199D4D2A-BAD5-4EF2-83B7-148B4EE76DD9}"/>
              </a:ext>
            </a:extLst>
          </p:cNvPr>
          <p:cNvSpPr/>
          <p:nvPr/>
        </p:nvSpPr>
        <p:spPr>
          <a:xfrm>
            <a:off x="6934651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6DFFF1-FA10-468C-A004-B6437514C845}"/>
              </a:ext>
            </a:extLst>
          </p:cNvPr>
          <p:cNvSpPr/>
          <p:nvPr/>
        </p:nvSpPr>
        <p:spPr>
          <a:xfrm>
            <a:off x="5875564" y="27874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1.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феноменів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2.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систематизація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3.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коригування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latin typeface="Arial Narrow" panose="020B0606020202030204" pitchFamily="34" charset="0"/>
              </a:rPr>
              <a:t>отриманих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раніше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912C1-1BBD-4622-8E82-8A745D3F5D82}"/>
              </a:ext>
            </a:extLst>
          </p:cNvPr>
          <p:cNvSpPr/>
          <p:nvPr/>
        </p:nvSpPr>
        <p:spPr>
          <a:xfrm>
            <a:off x="747486" y="732978"/>
            <a:ext cx="106970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грецьк</a:t>
            </a:r>
            <a:r>
              <a:rPr lang="ru-RU" sz="2800" dirty="0"/>
              <a:t>. - </a:t>
            </a:r>
            <a:r>
              <a:rPr lang="ru-RU" sz="2800" b="1" dirty="0"/>
              <a:t>шлях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, </a:t>
            </a:r>
            <a:r>
              <a:rPr lang="ru-RU" sz="2800" dirty="0" err="1"/>
              <a:t>теорія</a:t>
            </a:r>
            <a:r>
              <a:rPr lang="ru-RU" sz="2800" dirty="0"/>
              <a:t>, </a:t>
            </a:r>
            <a:r>
              <a:rPr lang="ru-RU" sz="2800" dirty="0" err="1"/>
              <a:t>вчення</a:t>
            </a:r>
            <a:r>
              <a:rPr lang="ru-RU" sz="2800" dirty="0"/>
              <a:t>) – </a:t>
            </a:r>
            <a:r>
              <a:rPr lang="ru-RU" sz="2800" b="1" dirty="0" err="1"/>
              <a:t>систематизований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спосіб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досягнення</a:t>
            </a:r>
            <a:r>
              <a:rPr lang="ru-RU" sz="2800" dirty="0"/>
              <a:t> теоретичного </a:t>
            </a:r>
            <a:r>
              <a:rPr lang="ru-RU" sz="2800" dirty="0" err="1"/>
              <a:t>чи</a:t>
            </a:r>
            <a:r>
              <a:rPr lang="ru-RU" sz="2800" dirty="0"/>
              <a:t> практичного результату, </a:t>
            </a:r>
            <a:r>
              <a:rPr lang="ru-RU" sz="2800" dirty="0" err="1">
                <a:solidFill>
                  <a:srgbClr val="C00000"/>
                </a:solidFill>
              </a:rPr>
              <a:t>розв’язання</a:t>
            </a:r>
            <a:r>
              <a:rPr lang="ru-RU" sz="2800" dirty="0"/>
              <a:t> проблем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одержання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нової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інформації</a:t>
            </a:r>
            <a:r>
              <a:rPr lang="ru-RU" sz="2800" dirty="0"/>
              <a:t> </a:t>
            </a:r>
          </a:p>
          <a:p>
            <a:pPr algn="just"/>
            <a:r>
              <a:rPr lang="ru-RU" sz="2800" u="sng" dirty="0"/>
              <a:t>на </a:t>
            </a:r>
            <a:r>
              <a:rPr lang="ru-RU" sz="2800" u="sng" dirty="0" err="1"/>
              <a:t>основі</a:t>
            </a:r>
            <a:r>
              <a:rPr lang="ru-RU" sz="2800" u="sng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b="1" dirty="0" err="1"/>
              <a:t>регулятивних</a:t>
            </a:r>
            <a:r>
              <a:rPr lang="ru-RU" sz="2800" b="1" dirty="0"/>
              <a:t> </a:t>
            </a:r>
            <a:r>
              <a:rPr lang="ru-RU" sz="2800" b="1" dirty="0" err="1"/>
              <a:t>принципів</a:t>
            </a:r>
            <a:r>
              <a:rPr lang="ru-RU" sz="2800" b="1" dirty="0"/>
              <a:t> </a:t>
            </a:r>
            <a:r>
              <a:rPr lang="ru-RU" sz="2800" b="1" dirty="0" err="1"/>
              <a:t>пізнання</a:t>
            </a:r>
            <a:r>
              <a:rPr lang="ru-RU" sz="2800" dirty="0"/>
              <a:t> та </a:t>
            </a:r>
            <a:r>
              <a:rPr lang="ru-RU" sz="2800" b="1" dirty="0" err="1"/>
              <a:t>дії</a:t>
            </a:r>
            <a:r>
              <a:rPr lang="ru-RU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усвідомлення</a:t>
            </a:r>
            <a:r>
              <a:rPr lang="ru-RU" sz="2800" dirty="0"/>
              <a:t> </a:t>
            </a:r>
            <a:r>
              <a:rPr lang="ru-RU" sz="2800" b="1" dirty="0" err="1"/>
              <a:t>специфіки</a:t>
            </a:r>
            <a:r>
              <a:rPr lang="ru-RU" sz="2800" dirty="0"/>
              <a:t> </a:t>
            </a:r>
            <a:r>
              <a:rPr lang="ru-RU" sz="2800" dirty="0" err="1"/>
              <a:t>досліджуваної</a:t>
            </a:r>
            <a:r>
              <a:rPr lang="ru-RU" sz="2800" dirty="0"/>
              <a:t> </a:t>
            </a:r>
            <a:r>
              <a:rPr lang="ru-RU" sz="2800" dirty="0" err="1"/>
              <a:t>предметної</a:t>
            </a:r>
            <a:r>
              <a:rPr lang="ru-RU" sz="2800" dirty="0"/>
              <a:t> </a:t>
            </a:r>
            <a:r>
              <a:rPr lang="ru-RU" sz="2800" b="1" dirty="0" err="1"/>
              <a:t>галузі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і </a:t>
            </a:r>
            <a:r>
              <a:rPr lang="ru-RU" sz="2800" b="1" dirty="0" err="1"/>
              <a:t>законів</a:t>
            </a:r>
            <a:r>
              <a:rPr lang="ru-RU" sz="2800" b="1" dirty="0"/>
              <a:t> </a:t>
            </a:r>
            <a:r>
              <a:rPr lang="ru-RU" sz="2800" b="1" dirty="0" err="1"/>
              <a:t>функціювання</a:t>
            </a:r>
            <a:r>
              <a:rPr lang="ru-RU" sz="2800" b="1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b="1" dirty="0"/>
              <a:t>об’ </a:t>
            </a:r>
            <a:r>
              <a:rPr lang="ru-RU" sz="2800" b="1" dirty="0" err="1"/>
              <a:t>єктів</a:t>
            </a:r>
            <a:r>
              <a:rPr lang="ru-RU" sz="2800" dirty="0"/>
              <a:t>. </a:t>
            </a:r>
          </a:p>
          <a:p>
            <a:pPr algn="just"/>
            <a:r>
              <a:rPr lang="ru-RU" sz="3200" dirty="0"/>
              <a:t>Метод </a:t>
            </a:r>
            <a:r>
              <a:rPr lang="ru-RU" sz="3200" dirty="0" err="1"/>
              <a:t>включає</a:t>
            </a:r>
            <a:r>
              <a:rPr lang="ru-RU" sz="3200" dirty="0"/>
              <a:t> </a:t>
            </a:r>
            <a:r>
              <a:rPr lang="ru-RU" sz="3200" dirty="0" err="1"/>
              <a:t>стандартні</a:t>
            </a:r>
            <a:r>
              <a:rPr lang="ru-RU" sz="3200" dirty="0"/>
              <a:t> та </a:t>
            </a:r>
            <a:r>
              <a:rPr lang="ru-RU" sz="3200" dirty="0" err="1"/>
              <a:t>однозначні</a:t>
            </a:r>
            <a:r>
              <a:rPr lang="ru-RU" sz="3200" dirty="0"/>
              <a:t> правила (</a:t>
            </a:r>
            <a:r>
              <a:rPr lang="ru-RU" sz="3200" dirty="0" err="1"/>
              <a:t>процедури</a:t>
            </a:r>
            <a:r>
              <a:rPr lang="ru-RU" sz="3200" dirty="0"/>
              <a:t>),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b="1" dirty="0" err="1"/>
              <a:t>забезпечують</a:t>
            </a:r>
            <a:r>
              <a:rPr lang="ru-RU" sz="3200" b="1" dirty="0"/>
              <a:t> </a:t>
            </a:r>
            <a:r>
              <a:rPr lang="ru-RU" sz="3200" b="1" dirty="0" err="1"/>
              <a:t>достовірність</a:t>
            </a:r>
            <a:r>
              <a:rPr lang="ru-RU" sz="3200" b="1" dirty="0"/>
              <a:t> </a:t>
            </a:r>
            <a:r>
              <a:rPr lang="ru-RU" sz="3200" b="1" dirty="0" err="1"/>
              <a:t>знання</a:t>
            </a:r>
            <a:r>
              <a:rPr lang="ru-RU" sz="3200" dirty="0"/>
              <a:t>, яке </a:t>
            </a:r>
            <a:r>
              <a:rPr lang="ru-RU" sz="3200" dirty="0" err="1"/>
              <a:t>формується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32B44D-3CAA-4D07-8C83-D2C271B3B519}"/>
              </a:ext>
            </a:extLst>
          </p:cNvPr>
          <p:cNvSpPr/>
          <p:nvPr/>
        </p:nvSpPr>
        <p:spPr>
          <a:xfrm>
            <a:off x="747485" y="5318849"/>
            <a:ext cx="11270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Шинкарук</a:t>
            </a:r>
            <a:r>
              <a:rPr lang="ru-RU" sz="2000" dirty="0"/>
              <a:t> В. І. (ред.)  </a:t>
            </a:r>
            <a:r>
              <a:rPr lang="ru-RU" sz="2000" i="1" dirty="0" err="1"/>
              <a:t>Філософський</a:t>
            </a:r>
            <a:r>
              <a:rPr lang="ru-RU" sz="2000" i="1" dirty="0"/>
              <a:t> </a:t>
            </a:r>
            <a:r>
              <a:rPr lang="ru-RU" sz="2000" i="1" dirty="0" err="1"/>
              <a:t>енциклопедичний</a:t>
            </a:r>
            <a:r>
              <a:rPr lang="ru-RU" sz="2000" i="1" dirty="0"/>
              <a:t> словник : энциклопедия. </a:t>
            </a:r>
            <a:r>
              <a:rPr lang="ru-RU" sz="2000" dirty="0" err="1"/>
              <a:t>Київ</a:t>
            </a:r>
            <a:r>
              <a:rPr lang="ru-RU" sz="2000" dirty="0"/>
              <a:t> : Абрис, 2002. </a:t>
            </a:r>
          </a:p>
          <a:p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b="1" dirty="0"/>
              <a:t>С. </a:t>
            </a:r>
            <a:r>
              <a:rPr lang="ru-RU" b="1" dirty="0" err="1"/>
              <a:t>Кримський</a:t>
            </a:r>
            <a:r>
              <a:rPr lang="ru-RU" b="1" dirty="0"/>
              <a:t>, С. 373</a:t>
            </a:r>
          </a:p>
        </p:txBody>
      </p:sp>
    </p:spTree>
    <p:extLst>
      <p:ext uri="{BB962C8B-B14F-4D97-AF65-F5344CB8AC3E}">
        <p14:creationId xmlns:p14="http://schemas.microsoft.com/office/powerpoint/2010/main" val="85585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A7892E-78BD-46D2-A77C-303A44C7590F}"/>
              </a:ext>
            </a:extLst>
          </p:cNvPr>
          <p:cNvSpPr/>
          <p:nvPr/>
        </p:nvSpPr>
        <p:spPr>
          <a:xfrm>
            <a:off x="4484914" y="696686"/>
            <a:ext cx="3701143" cy="97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7667BA-0E2B-4C9B-A13C-2FE006299BC9}"/>
              </a:ext>
            </a:extLst>
          </p:cNvPr>
          <p:cNvSpPr/>
          <p:nvPr/>
        </p:nvSpPr>
        <p:spPr>
          <a:xfrm>
            <a:off x="1117600" y="1553029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Всезагальні</a:t>
            </a:r>
            <a:r>
              <a:rPr lang="ru-RU" dirty="0"/>
              <a:t> / </a:t>
            </a:r>
            <a:r>
              <a:rPr lang="ru-RU" b="1" dirty="0" err="1"/>
              <a:t>універсальні</a:t>
            </a:r>
            <a:r>
              <a:rPr lang="ru-RU" dirty="0"/>
              <a:t>/ </a:t>
            </a:r>
          </a:p>
          <a:p>
            <a:pPr algn="ctr"/>
            <a:r>
              <a:rPr lang="uk-UA" dirty="0"/>
              <a:t>з</a:t>
            </a:r>
            <a:r>
              <a:rPr lang="ru-RU" dirty="0" err="1"/>
              <a:t>агальнонаукові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116121-043B-4BBD-B703-FCE15FCDA59A}"/>
              </a:ext>
            </a:extLst>
          </p:cNvPr>
          <p:cNvSpPr/>
          <p:nvPr/>
        </p:nvSpPr>
        <p:spPr>
          <a:xfrm>
            <a:off x="4746170" y="1988456"/>
            <a:ext cx="3178629" cy="1329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Особливі</a:t>
            </a:r>
            <a:r>
              <a:rPr lang="ru-RU" dirty="0"/>
              <a:t> /</a:t>
            </a:r>
          </a:p>
          <a:p>
            <a:pPr algn="ctr"/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предмету,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598142-07EE-489A-9DF9-086B5FEE3D1D}"/>
              </a:ext>
            </a:extLst>
          </p:cNvPr>
          <p:cNvSpPr/>
          <p:nvPr/>
        </p:nvSpPr>
        <p:spPr>
          <a:xfrm>
            <a:off x="8374740" y="1553028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Специфічні</a:t>
            </a:r>
            <a:r>
              <a:rPr lang="ru-RU" dirty="0"/>
              <a:t> / </a:t>
            </a:r>
            <a:r>
              <a:rPr lang="ru-RU" dirty="0" err="1"/>
              <a:t>дисциплінарні</a:t>
            </a:r>
            <a:r>
              <a:rPr lang="ru-RU" dirty="0"/>
              <a:t> та </a:t>
            </a:r>
            <a:r>
              <a:rPr lang="ru-RU" dirty="0" err="1"/>
              <a:t>міждисциплінарні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6FDE5-BB21-4EE8-850A-3F41FA26F6C7}"/>
              </a:ext>
            </a:extLst>
          </p:cNvPr>
          <p:cNvSpPr txBox="1"/>
          <p:nvPr/>
        </p:nvSpPr>
        <p:spPr>
          <a:xfrm>
            <a:off x="1117600" y="2743199"/>
            <a:ext cx="301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і синтез;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індукція</a:t>
            </a:r>
            <a:r>
              <a:rPr lang="ru-RU" dirty="0"/>
              <a:t> і </a:t>
            </a:r>
            <a:r>
              <a:rPr lang="ru-RU" dirty="0" err="1"/>
              <a:t>дедукція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аналогія</a:t>
            </a:r>
            <a:r>
              <a:rPr lang="ru-RU" dirty="0"/>
              <a:t> і </a:t>
            </a:r>
            <a:r>
              <a:rPr lang="ru-RU" dirty="0" err="1"/>
              <a:t>моделювання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абстрагування</a:t>
            </a:r>
            <a:r>
              <a:rPr lang="ru-RU" dirty="0"/>
              <a:t> і </a:t>
            </a:r>
            <a:r>
              <a:rPr lang="ru-RU" dirty="0" err="1"/>
              <a:t>конкретизація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редукціонізм</a:t>
            </a:r>
            <a:r>
              <a:rPr lang="ru-RU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ru-RU" dirty="0" err="1"/>
              <a:t>холізм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BFE60-5FA0-4C7F-B068-904BFAE44DB1}"/>
              </a:ext>
            </a:extLst>
          </p:cNvPr>
          <p:cNvSpPr txBox="1"/>
          <p:nvPr/>
        </p:nvSpPr>
        <p:spPr>
          <a:xfrm>
            <a:off x="8490857" y="2743199"/>
            <a:ext cx="3018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Когнітивно-ономасіологічний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b="1" dirty="0"/>
              <a:t>і т.п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8EEBAC-B3D1-4150-973F-44CF127256A3}"/>
              </a:ext>
            </a:extLst>
          </p:cNvPr>
          <p:cNvSpPr/>
          <p:nvPr/>
        </p:nvSpPr>
        <p:spPr>
          <a:xfrm>
            <a:off x="4015655" y="3696587"/>
            <a:ext cx="20803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Первинні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опитування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E22D6-5D3A-4BC7-8C5C-9629136C6788}"/>
              </a:ext>
            </a:extLst>
          </p:cNvPr>
          <p:cNvSpPr/>
          <p:nvPr/>
        </p:nvSpPr>
        <p:spPr>
          <a:xfrm>
            <a:off x="6335484" y="3696587"/>
            <a:ext cx="21570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Вторинні</a:t>
            </a:r>
            <a:r>
              <a:rPr lang="ru-RU" b="1" dirty="0"/>
              <a:t>: </a:t>
            </a:r>
          </a:p>
          <a:p>
            <a:pPr algn="ctr"/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кількісний</a:t>
            </a:r>
            <a:r>
              <a:rPr lang="ru-RU" dirty="0"/>
              <a:t> та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, </a:t>
            </a:r>
            <a:r>
              <a:rPr lang="ru-RU" dirty="0" err="1"/>
              <a:t>шкалювання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619B5B-87C8-4938-9DC2-5F6FAF618146}"/>
              </a:ext>
            </a:extLst>
          </p:cNvPr>
          <p:cNvSpPr/>
          <p:nvPr/>
        </p:nvSpPr>
        <p:spPr>
          <a:xfrm>
            <a:off x="627924" y="657338"/>
            <a:ext cx="609600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який включає вивчення предмета за допомогою мисленого або практичного розчленування його на складові елементи (частини об'єкта, його ознаки, властивості, відношення)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C2A02-9C15-4DCC-96AF-B2BEE1886B9E}"/>
              </a:ext>
            </a:extLst>
          </p:cNvPr>
          <p:cNvSpPr/>
          <p:nvPr/>
        </p:nvSpPr>
        <p:spPr>
          <a:xfrm>
            <a:off x="6737992" y="3429000"/>
            <a:ext cx="465658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вивчення об'єкта у його цілісності, у єдиному і взаємному зв'язку його частин, даний метод дає можливість з’єднувати окремі частини чи сторони об’єкта в єдине ціле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B1057-F48B-42B9-A267-2187FDB07C61}"/>
              </a:ext>
            </a:extLst>
          </p:cNvPr>
          <p:cNvSpPr/>
          <p:nvPr/>
        </p:nvSpPr>
        <p:spPr>
          <a:xfrm>
            <a:off x="797426" y="2160119"/>
            <a:ext cx="575699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підставі знання про окреме роблять висновок про загальне, тобто полягає у переході від окремих конкретних спостережень до загального умовиводу. Такий висновок ґрунтується на емпіричних способах пізнання, та є істинним, якщо спрацьовує для всіх без винятку предметів класу, щодо якого проведено узагальнення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BE1ED8-8479-46E8-92D5-C51D415866E6}"/>
              </a:ext>
            </a:extLst>
          </p:cNvPr>
          <p:cNvSpPr/>
          <p:nvPr/>
        </p:nvSpPr>
        <p:spPr>
          <a:xfrm>
            <a:off x="627923" y="4493896"/>
            <a:ext cx="6096000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основі загальних положень (аксіом, постулатів, гіпотез) роблять висновки про окремі факти. Ґрунтується на аксіомі: якщо посилання є істинними, то і висновок є істинним. Протиставлений інтуїції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0C53B-BBA0-407C-807E-FC9661A657C9}"/>
              </a:ext>
            </a:extLst>
          </p:cNvPr>
          <p:cNvSpPr/>
          <p:nvPr/>
        </p:nvSpPr>
        <p:spPr>
          <a:xfrm>
            <a:off x="8764173" y="1113678"/>
            <a:ext cx="1985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Синтез;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Індукція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00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DB28C-7B50-48BF-ADCC-63DE4CC15DDB}"/>
              </a:ext>
            </a:extLst>
          </p:cNvPr>
          <p:cNvSpPr/>
          <p:nvPr/>
        </p:nvSpPr>
        <p:spPr>
          <a:xfrm>
            <a:off x="3896908" y="473855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Теоретичні</a:t>
            </a:r>
            <a:r>
              <a:rPr lang="ru-RU" sz="2800" dirty="0"/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емпіричні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AC298-9131-4B08-A11A-0625CE1D268D}"/>
              </a:ext>
            </a:extLst>
          </p:cNvPr>
          <p:cNvSpPr/>
          <p:nvPr/>
        </p:nvSpPr>
        <p:spPr>
          <a:xfrm>
            <a:off x="6933955" y="1429977"/>
            <a:ext cx="4482905" cy="156966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Narrow" panose="020B0606020202030204" pitchFamily="34" charset="0"/>
              </a:rPr>
              <a:t>Збір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емпіричних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вимірюваних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</a:p>
          <a:p>
            <a:r>
              <a:rPr lang="ru-RU" sz="2400" dirty="0" err="1">
                <a:latin typeface="Arial Narrow" panose="020B0606020202030204" pitchFamily="34" charset="0"/>
              </a:rPr>
              <a:t>даних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об’єкт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бази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данних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7EFBA5-958D-46BD-8E55-8DC703CAF665}"/>
              </a:ext>
            </a:extLst>
          </p:cNvPr>
          <p:cNvSpPr/>
          <p:nvPr/>
        </p:nvSpPr>
        <p:spPr>
          <a:xfrm>
            <a:off x="933157" y="2976713"/>
            <a:ext cx="10325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Narrow" panose="020B0606020202030204" pitchFamily="34" charset="0"/>
              </a:rPr>
              <a:t>Отримані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прогнози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перевіряються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експериментом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збором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нових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2D2F86-0825-417C-BF94-6BBDB7A06AC0}"/>
              </a:ext>
            </a:extLst>
          </p:cNvPr>
          <p:cNvSpPr/>
          <p:nvPr/>
        </p:nvSpPr>
        <p:spPr>
          <a:xfrm>
            <a:off x="8243667" y="3858364"/>
            <a:ext cx="275726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експеримент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опис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вимірювання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моделювання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4E656-F075-4D84-B43C-79C5980ECC0F}"/>
              </a:ext>
            </a:extLst>
          </p:cNvPr>
          <p:cNvSpPr/>
          <p:nvPr/>
        </p:nvSpPr>
        <p:spPr>
          <a:xfrm>
            <a:off x="1191065" y="3429000"/>
            <a:ext cx="2438399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синтез,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індукція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дедукція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класифікація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B3CE1B-DF44-4A0B-8014-7B4AB9BC68B7}"/>
              </a:ext>
            </a:extLst>
          </p:cNvPr>
          <p:cNvSpPr/>
          <p:nvPr/>
        </p:nvSpPr>
        <p:spPr>
          <a:xfrm>
            <a:off x="551913" y="1045438"/>
            <a:ext cx="6096000" cy="156966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Для </a:t>
            </a: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висуваються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гіпотези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будуються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теорії</a:t>
            </a:r>
            <a:r>
              <a:rPr lang="ru-RU" sz="2400" dirty="0">
                <a:latin typeface="Arial Narrow" panose="020B0606020202030204" pitchFamily="34" charset="0"/>
              </a:rPr>
              <a:t>, на </a:t>
            </a:r>
            <a:r>
              <a:rPr lang="ru-RU" sz="2400" dirty="0" err="1">
                <a:latin typeface="Arial Narrow" panose="020B0606020202030204" pitchFamily="34" charset="0"/>
              </a:rPr>
              <a:t>підставі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формулюються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припущення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42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8BF93-30BA-4E9B-AF10-C554E5E073CB}"/>
              </a:ext>
            </a:extLst>
          </p:cNvPr>
          <p:cNvSpPr/>
          <p:nvPr/>
        </p:nvSpPr>
        <p:spPr>
          <a:xfrm>
            <a:off x="337625" y="89215"/>
            <a:ext cx="11521440" cy="163121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Наукове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— </a:t>
            </a:r>
            <a:r>
              <a:rPr lang="ru-RU" sz="2000" dirty="0" err="1">
                <a:latin typeface="Arial Narrow" panose="020B0606020202030204" pitchFamily="34" charset="0"/>
              </a:rPr>
              <a:t>процес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вивчення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експерименту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концептуалізації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перевірки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пов'язаний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отриманням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Фундаментальне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розпочате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чином,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виробляти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незалежно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перспектив </a:t>
            </a:r>
            <a:r>
              <a:rPr lang="ru-RU" sz="20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Arial Narrow" panose="020B0606020202030204" pitchFamily="34" charset="0"/>
              </a:rPr>
              <a:t>Прикладне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1FA41-5C73-4EDA-AE81-FCF3F42CC2A1}"/>
              </a:ext>
            </a:extLst>
          </p:cNvPr>
          <p:cNvSpPr/>
          <p:nvPr/>
        </p:nvSpPr>
        <p:spPr>
          <a:xfrm>
            <a:off x="562707" y="1997839"/>
            <a:ext cx="6096000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Експеримент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набір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спостережень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які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виконуються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перевірки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ru-RU" dirty="0" err="1">
                <a:latin typeface="Arial Narrow" panose="020B0606020202030204" pitchFamily="34" charset="0"/>
              </a:rPr>
              <a:t>істинності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хибності</a:t>
            </a:r>
            <a:r>
              <a:rPr lang="ru-RU" dirty="0">
                <a:latin typeface="Arial Narrow" panose="020B0606020202030204" pitchFamily="34" charset="0"/>
              </a:rPr>
              <a:t>)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причинних</a:t>
            </a:r>
            <a:r>
              <a:rPr lang="ru-RU" dirty="0">
                <a:latin typeface="Arial Narrow" panose="020B0606020202030204" pitchFamily="34" charset="0"/>
              </a:rPr>
              <a:t> зв'язків </a:t>
            </a:r>
            <a:r>
              <a:rPr lang="ru-RU" dirty="0" err="1">
                <a:latin typeface="Arial Narrow" panose="020B0606020202030204" pitchFamily="34" charset="0"/>
              </a:rPr>
              <a:t>між</a:t>
            </a:r>
            <a:r>
              <a:rPr lang="ru-RU" dirty="0">
                <a:latin typeface="Arial Narrow" panose="020B0606020202030204" pitchFamily="34" charset="0"/>
              </a:rPr>
              <a:t> феноменами. </a:t>
            </a:r>
          </a:p>
          <a:p>
            <a:r>
              <a:rPr lang="ru-RU" b="1" dirty="0" err="1">
                <a:latin typeface="Arial Narrow" panose="020B0606020202030204" pitchFamily="34" charset="0"/>
              </a:rPr>
              <a:t>Етапи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експерименту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Збір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інформації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Вироблення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щоб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пояснити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явище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Розробка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теорії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пояснює</a:t>
            </a:r>
            <a:r>
              <a:rPr lang="ru-RU" dirty="0">
                <a:latin typeface="Arial Narrow" panose="020B0606020202030204" pitchFamily="34" charset="0"/>
              </a:rPr>
              <a:t> феномен,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припущеннях</a:t>
            </a:r>
            <a:r>
              <a:rPr lang="ru-RU" dirty="0">
                <a:latin typeface="Arial Narrow" panose="020B0606020202030204" pitchFamily="34" charset="0"/>
              </a:rPr>
              <a:t>, у </a:t>
            </a:r>
            <a:r>
              <a:rPr lang="ru-RU" dirty="0" err="1">
                <a:latin typeface="Arial Narrow" panose="020B0606020202030204" pitchFamily="34" charset="0"/>
              </a:rPr>
              <a:t>ширшому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плані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02179-77E8-41D0-9E33-F40CCD0ACCB2}"/>
              </a:ext>
            </a:extLst>
          </p:cNvPr>
          <p:cNvSpPr/>
          <p:nvPr/>
        </p:nvSpPr>
        <p:spPr>
          <a:xfrm>
            <a:off x="5884985" y="3076596"/>
            <a:ext cx="6096000" cy="313932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цілеспрямований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процес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предметів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дійсності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Результати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його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фіксуються</a:t>
            </a:r>
            <a:r>
              <a:rPr lang="ru-RU" dirty="0">
                <a:latin typeface="Arial Narrow" panose="020B0606020202030204" pitchFamily="34" charset="0"/>
              </a:rPr>
              <a:t> в </a:t>
            </a:r>
            <a:r>
              <a:rPr lang="ru-RU" dirty="0" err="1">
                <a:latin typeface="Arial Narrow" panose="020B0606020202030204" pitchFamily="34" charset="0"/>
              </a:rPr>
              <a:t>описах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безпосереднє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спостереження-здійснюється</a:t>
            </a:r>
            <a:r>
              <a:rPr lang="ru-RU" dirty="0">
                <a:latin typeface="Arial Narrow" panose="020B0606020202030204" pitchFamily="34" charset="0"/>
              </a:rPr>
              <a:t> без </a:t>
            </a:r>
            <a:r>
              <a:rPr lang="ru-RU" dirty="0" err="1">
                <a:latin typeface="Arial Narrow" panose="020B0606020202030204" pitchFamily="34" charset="0"/>
              </a:rPr>
              <a:t>застосування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засобів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опосередковане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тех.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err="1">
                <a:latin typeface="Arial Narrow" panose="020B0606020202030204" pitchFamily="34" charset="0"/>
              </a:rPr>
              <a:t>отримання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значущих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необхідно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багаторазове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 err="1">
                <a:latin typeface="Arial Narrow" panose="020B0606020202030204" pitchFamily="34" charset="0"/>
              </a:rPr>
              <a:t>Вимірювання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визначення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кількісних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властивостей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спеціальних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одиниць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вимірювання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2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878</Words>
  <Application>Microsoft Office PowerPoint</Application>
  <PresentationFormat>Широкоэкранный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Comic Sans MS</vt:lpstr>
      <vt:lpstr>Garamond</vt:lpstr>
      <vt:lpstr>Times New Roman</vt:lpstr>
      <vt:lpstr>Wingdings</vt:lpstr>
      <vt:lpstr>Натуральные материалы</vt:lpstr>
      <vt:lpstr>  Тема 4.  Методи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Probook</cp:lastModifiedBy>
  <cp:revision>27</cp:revision>
  <dcterms:created xsi:type="dcterms:W3CDTF">2021-10-25T13:58:58Z</dcterms:created>
  <dcterms:modified xsi:type="dcterms:W3CDTF">2021-11-13T11:28:43Z</dcterms:modified>
</cp:coreProperties>
</file>