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330" r:id="rId5"/>
    <p:sldId id="331" r:id="rId6"/>
    <p:sldId id="336" r:id="rId7"/>
    <p:sldId id="338" r:id="rId8"/>
    <p:sldId id="337" r:id="rId9"/>
    <p:sldId id="339" r:id="rId10"/>
    <p:sldId id="340" r:id="rId11"/>
    <p:sldId id="341" r:id="rId12"/>
    <p:sldId id="294" r:id="rId13"/>
    <p:sldId id="332" r:id="rId14"/>
    <p:sldId id="333" r:id="rId15"/>
    <p:sldId id="334" r:id="rId16"/>
    <p:sldId id="335" r:id="rId1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61A2B5F-EE31-426A-A628-6EBCD8EE2D66}">
          <p14:sldIdLst>
            <p14:sldId id="256"/>
            <p14:sldId id="257"/>
            <p14:sldId id="258"/>
            <p14:sldId id="330"/>
            <p14:sldId id="331"/>
            <p14:sldId id="336"/>
            <p14:sldId id="338"/>
            <p14:sldId id="337"/>
            <p14:sldId id="339"/>
            <p14:sldId id="340"/>
            <p14:sldId id="341"/>
            <p14:sldId id="294"/>
            <p14:sldId id="332"/>
            <p14:sldId id="333"/>
            <p14:sldId id="334"/>
            <p14:sldId id="3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57" autoAdjust="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01568-6C5C-4BCF-B2A9-3A76CB821245}" type="datetimeFigureOut">
              <a:rPr lang="uk-UA" smtClean="0"/>
              <a:t>14.11.2019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7A7E1-E6EF-4640-B701-22EBC395CC1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7422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7A7E1-E6EF-4640-B701-22EBC395CC1E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77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B53353-EC1B-481D-96FD-6928C87CD808}" type="datetimeFigureOut">
              <a:rPr lang="uk-UA" smtClean="0"/>
              <a:t>14.11.2019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14.11.2019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14.11.2019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14.11.2019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14.11.2019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14.11.2019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14.11.2019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14.11.2019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14.11.2019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14.11.2019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3353-EC1B-481D-96FD-6928C87CD808}" type="datetimeFigureOut">
              <a:rPr lang="uk-UA" smtClean="0"/>
              <a:t>14.11.2019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9B53353-EC1B-481D-96FD-6928C87CD808}" type="datetimeFigureOut">
              <a:rPr lang="uk-UA" smtClean="0"/>
              <a:t>14.11.2019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CF17F40-85AE-4834-A1CF-E0A6FE893CCF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МАКРОЕКОНОМІКА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0663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35496" y="332656"/>
            <a:ext cx="9108504" cy="626469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Коригування </a:t>
            </a:r>
            <a:r>
              <a:rPr lang="uk-U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розподілу ресурсів з метою зміни структури національного </a:t>
            </a:r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продукту</a:t>
            </a:r>
            <a:endParaRPr 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Відомо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два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випадки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різкого порушення функціонування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ринку:</a:t>
            </a:r>
          </a:p>
          <a:p>
            <a:pPr marL="514350" indent="-514350">
              <a:buFont typeface="+mj-lt"/>
              <a:buAutoNum type="arabicParenR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ринкова система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виробляє «</a:t>
            </a:r>
            <a:r>
              <a:rPr lang="uk-UA" sz="28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не ті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» кількості товарів і послуг, що пов'язано з переливами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ресурсів (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spillovers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),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або побічними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ефектами</a:t>
            </a:r>
            <a:r>
              <a:rPr lang="en-US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(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externalities</a:t>
            </a:r>
            <a:r>
              <a:rPr lang="en-US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514350" indent="-514350">
              <a:buFont typeface="+mj-lt"/>
              <a:buAutoNum type="arabicParenR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ринкова система не може взагалі виробляти певні товари та послуги, випуск яких не виправданий економічно, що пов'язано з існуванням </a:t>
            </a:r>
            <a:r>
              <a:rPr lang="uk-UA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суспільних (соціальних) благ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Вони складаються з таких великих одиниць, що не можуть бути продані індивідуальним споживачам.</a:t>
            </a:r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197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251520" y="116632"/>
            <a:ext cx="8784976" cy="6480720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Стабілізація економіки</a:t>
            </a:r>
          </a:p>
          <a:p>
            <a:pPr marL="0" indent="0">
              <a:buNone/>
            </a:pPr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lang="uk-UA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Стабілізація економіки є основною функцією уряду, який має забезпечити у державі стабільну зайнятість та стабільний рівень цін.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Безробіття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держава долає за допомогою: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державних видатків (на суспільні блага і послуги);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б) зниження рівня оподаткування для приватного сектору економіки.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Інфляцію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 за допомогою: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а) ліквідації надмірних державних видатків та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б) зростання податків з метою скорочення видатків приватного сектору.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7451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323528" y="332656"/>
            <a:ext cx="8640959" cy="626469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sz="2800" b="1" dirty="0" smtClean="0">
                <a:solidFill>
                  <a:schemeClr val="tx2"/>
                </a:solidFill>
              </a:rPr>
              <a:t>6. </a:t>
            </a:r>
            <a:r>
              <a:rPr lang="uk-UA" sz="2800" b="1" dirty="0">
                <a:solidFill>
                  <a:schemeClr val="tx2"/>
                </a:solidFill>
              </a:rPr>
              <a:t>2. Державне регулювання економіки (ДРЕ), його сутність, цілі та функції</a:t>
            </a:r>
            <a:r>
              <a:rPr lang="uk-UA" sz="2800" b="1" dirty="0" smtClean="0">
                <a:solidFill>
                  <a:schemeClr val="tx2"/>
                </a:solidFill>
              </a:rPr>
              <a:t>.</a:t>
            </a:r>
          </a:p>
          <a:p>
            <a:r>
              <a:rPr lang="uk-UA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Державне </a:t>
            </a: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регулювання економіки </a:t>
            </a:r>
            <a:r>
              <a:rPr lang="uk-UA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(ДРЕ) </a:t>
            </a: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є: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складовим елементом процесу відтворення;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метод управління економікою;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практична діяльність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buFont typeface="Wingdings" panose="05000000000000000000" pitchFamily="2" charset="2"/>
              <a:buChar char="Ø"/>
            </a:pP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ДРЕ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як </a:t>
            </a:r>
            <a:r>
              <a:rPr lang="uk-UA" sz="28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складовий елемент процесу відтворення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пов’язане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 місцем і роллю держави у сучасній ринковій економіці. </a:t>
            </a:r>
            <a:endParaRPr lang="uk-UA" sz="28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такої точки зору воно є </a:t>
            </a:r>
            <a:r>
              <a:rPr lang="uk-UA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суспільним </a:t>
            </a: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товаром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попит на який формують суб’єкти економіки, а пропозицію – держава. </a:t>
            </a:r>
            <a:endParaRPr lang="uk-UA" sz="28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423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323528" y="332656"/>
            <a:ext cx="8640959" cy="626469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Об’єктивна </a:t>
            </a:r>
            <a:r>
              <a:rPr lang="uk-UA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необхідність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ДРЕ обумовлена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</a:t>
            </a:r>
          </a:p>
          <a:p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узгодженням різнопланових інтересів суб’єктів економічної діяльності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забезпеченням ефективності функціонування ринкового механізму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модифікацією ринкового механізму з метою усунення його вад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захистом національних інтересів на зовнішніх ринках.</a:t>
            </a:r>
          </a:p>
          <a:p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1997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323528" y="332656"/>
            <a:ext cx="8640959" cy="626469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ДРЕ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як </a:t>
            </a:r>
            <a:r>
              <a:rPr lang="uk-UA" sz="28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метод управління економікою </a:t>
            </a: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–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це система знань про сутність, закономірності дії та особливості застосування інструментів впливу держави на соціально-економічний розвиток з метою досягнення цілей економічної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політики.</a:t>
            </a:r>
          </a:p>
          <a:p>
            <a:r>
              <a:rPr lang="uk-UA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Об’єктом</a:t>
            </a:r>
            <a:r>
              <a:rPr lang="uk-UA" sz="28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ДРЕ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є </a:t>
            </a:r>
            <a:r>
              <a:rPr lang="uk-UA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економічна система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(національна економіка) та соціально-економічні процеси, які в ній відбуваються. </a:t>
            </a:r>
          </a:p>
          <a:p>
            <a:r>
              <a:rPr lang="uk-UA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ДРЕ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як </a:t>
            </a:r>
            <a:r>
              <a:rPr lang="uk-UA" sz="28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практична діяльність –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це цілеспрямований вплив держави на поведінку суб’єктів господарювання з метою втілення пріоритетів національної економічної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політики.</a:t>
            </a:r>
          </a:p>
          <a:p>
            <a:r>
              <a:rPr lang="uk-UA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Суб’єктом </a:t>
            </a:r>
            <a:r>
              <a:rPr lang="uk-UA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ДРЕ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є </a:t>
            </a:r>
            <a:r>
              <a:rPr lang="uk-UA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держава в особі органів законодавчої, виконавчої та судової влади.</a:t>
            </a:r>
          </a:p>
          <a:p>
            <a:endParaRPr lang="uk-UA" sz="28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4779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323528" y="332656"/>
            <a:ext cx="8640959" cy="626469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Основні функції ДРЕ:</a:t>
            </a:r>
          </a:p>
          <a:p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Цільова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– визначення цілей, пріоритетів розвитку національної економіки;</a:t>
            </a:r>
          </a:p>
          <a:p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Стимулююча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– формування ефективних регуляторів впливу на діяльність економічних суб’єктів;</a:t>
            </a:r>
          </a:p>
          <a:p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Нормативна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– встановлення юридичних правил діяльності для суб’єктів економіки;</a:t>
            </a:r>
          </a:p>
          <a:p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Коригуюча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–  перерозподіл ресурсів з метою усунення негативних </a:t>
            </a:r>
            <a:r>
              <a:rPr lang="uk-UA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екстерналій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в економіці;</a:t>
            </a:r>
          </a:p>
          <a:p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Соціальна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–  перерозподіл доходів у суспільстві з метою забезпечення соціального захисту і соціальних гарантій;</a:t>
            </a:r>
          </a:p>
          <a:p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Безпосереднє управління державним сектором економіки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Контролююча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– державний нагляд за виконанням законів, нормативних актів, економічних, екологічних та соціальних стандартів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5666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323528" y="332656"/>
            <a:ext cx="8640959" cy="626469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Основні історичні етапи розвитку теорії регулювання </a:t>
            </a:r>
            <a:r>
              <a:rPr lang="uk-UA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економіки 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Регулювання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господарського життя до виникнення економічної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науки;</a:t>
            </a:r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>
              <a:buFont typeface="Wingdings" panose="05000000000000000000" pitchFamily="2" charset="2"/>
              <a:buChar char="q"/>
            </a:pP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Меркантилізм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(Х</a:t>
            </a:r>
            <a:r>
              <a:rPr lang="en-US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 –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Х</a:t>
            </a:r>
            <a:r>
              <a:rPr lang="en-US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ІІІ</a:t>
            </a:r>
            <a:r>
              <a:rPr lang="en-US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ст</a:t>
            </a:r>
            <a:r>
              <a:rPr lang="en-US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, як перша спроба рекомендацій у галузі економічної політики;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Принцип </a:t>
            </a:r>
            <a:r>
              <a:rPr lang="uk-UA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«</a:t>
            </a:r>
            <a:r>
              <a:rPr lang="fr-FR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laiss</a:t>
            </a:r>
            <a:r>
              <a:rPr lang="en-US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ez</a:t>
            </a: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faire</a:t>
            </a:r>
            <a:r>
              <a:rPr lang="uk-UA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»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класичної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(</a:t>
            </a:r>
            <a:r>
              <a:rPr lang="uk-UA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др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пол.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Х</a:t>
            </a:r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VIII </a:t>
            </a:r>
            <a:r>
              <a:rPr lang="en-US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– 70-і рр. ХІХ ст.)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і неокласичної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(70-90-і рр. ХІХ – 30-і рр. </a:t>
            </a:r>
            <a:r>
              <a:rPr lang="uk-UA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ХХст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економічної теорії;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Кейнсіанство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як концепція активної ролі держави в регулюванні економічних процесів;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Сучасні </a:t>
            </a:r>
            <a:r>
              <a:rPr lang="uk-UA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неоліберальні концепції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регулювання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ринку: монетаризм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теорія «економіки пропозиції», </a:t>
            </a:r>
            <a:r>
              <a:rPr lang="uk-U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теорія раціональних очікувань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тощо. </a:t>
            </a:r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2959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48347"/>
            <a:ext cx="8640959" cy="3877815"/>
          </a:xfrm>
        </p:spPr>
        <p:txBody>
          <a:bodyPr>
            <a:normAutofit/>
          </a:bodyPr>
          <a:lstStyle/>
          <a:p>
            <a:r>
              <a:rPr lang="uk-UA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1. </a:t>
            </a:r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Проблема регулювання економічного процесу. Роль і функції держави у ринковій економіці.</a:t>
            </a:r>
          </a:p>
          <a:p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</a:t>
            </a:r>
            <a:r>
              <a:rPr lang="uk-UA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  <a:r>
              <a:rPr lang="uk-UA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Державне регулювання економіки (ДРЕ), його сутність, цілі та функції.</a:t>
            </a:r>
            <a:endParaRPr lang="uk-UA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800200"/>
          </a:xfrm>
        </p:spPr>
        <p:txBody>
          <a:bodyPr/>
          <a:lstStyle/>
          <a:p>
            <a:r>
              <a:rPr lang="uk-UA" sz="2800" b="1" dirty="0" smtClean="0"/>
              <a:t>ТЕМА 6. </a:t>
            </a:r>
            <a:br>
              <a:rPr lang="uk-UA" sz="2800" b="1" dirty="0" smtClean="0"/>
            </a:br>
            <a:r>
              <a:rPr lang="uk-UA" sz="2800" b="1" dirty="0" smtClean="0"/>
              <a:t>ДЕРЖАВА У СИСТЕМІ </a:t>
            </a:r>
            <a:br>
              <a:rPr lang="uk-UA" sz="2800" b="1" dirty="0" smtClean="0"/>
            </a:br>
            <a:r>
              <a:rPr lang="uk-UA" sz="2800" b="1" dirty="0" smtClean="0"/>
              <a:t>МАКРОЕКОНОМІЧНОГО РЕГУЛЮВАННЯ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390676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296144"/>
          </a:xfrm>
        </p:spPr>
        <p:txBody>
          <a:bodyPr/>
          <a:lstStyle/>
          <a:p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 smtClean="0"/>
              <a:t>6.1. </a:t>
            </a:r>
            <a:r>
              <a:rPr lang="uk-UA" sz="2800" b="1" dirty="0"/>
              <a:t>Проблема регулювання економічного процесу. Роль </a:t>
            </a:r>
            <a:r>
              <a:rPr lang="uk-UA" sz="2800" b="1" dirty="0" smtClean="0"/>
              <a:t>і функції </a:t>
            </a:r>
            <a:r>
              <a:rPr lang="uk-UA" sz="2800" b="1" dirty="0"/>
              <a:t>держави у </a:t>
            </a:r>
            <a:r>
              <a:rPr lang="uk-UA" sz="2800" b="1" dirty="0" smtClean="0"/>
              <a:t>ринковій </a:t>
            </a:r>
            <a:r>
              <a:rPr lang="uk-UA" sz="2800" b="1" dirty="0"/>
              <a:t>економіці</a:t>
            </a:r>
            <a:r>
              <a:rPr lang="uk-UA" sz="2800" b="1" dirty="0" smtClean="0"/>
              <a:t>.</a:t>
            </a:r>
            <a:r>
              <a:rPr lang="uk-UA" sz="3600" b="1" dirty="0"/>
              <a:t/>
            </a:r>
            <a:br>
              <a:rPr lang="uk-UA" sz="3600" b="1" dirty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/>
            </a:r>
            <a:br>
              <a:rPr lang="uk-UA" sz="3600" b="1" dirty="0" smtClean="0"/>
            </a:br>
            <a:endParaRPr lang="uk-UA" sz="36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5" cy="4896543"/>
          </a:xfrm>
        </p:spPr>
        <p:txBody>
          <a:bodyPr>
            <a:no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Суспільство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складається з індивідів, які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мають до нього відмінні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соціально-економічні </a:t>
            </a:r>
            <a:r>
              <a:rPr lang="uk-UA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вимоги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що обумовлені: 1) соціальним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статусом,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2) видом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господарської діяльності,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3)  включенням індивіда до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системи 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суспільного поділу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праці тощо</a:t>
            </a:r>
            <a:r>
              <a:rPr lang="uk-UA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  <a:endParaRPr lang="uk-UA" sz="28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Вимоги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можуть мати </a:t>
            </a: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взаємовиключний характер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що ускладнює їх реалізацію. </a:t>
            </a:r>
            <a:endParaRPr lang="uk-UA" sz="28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Виникає </a:t>
            </a:r>
            <a:r>
              <a:rPr lang="uk-UA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проблема регулювання економічного процесу.  </a:t>
            </a:r>
            <a:endParaRPr lang="uk-UA" sz="28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0447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476672"/>
            <a:ext cx="8784975" cy="6264695"/>
          </a:xfrm>
        </p:spPr>
        <p:txBody>
          <a:bodyPr>
            <a:noAutofit/>
          </a:bodyPr>
          <a:lstStyle/>
          <a:p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Сьогодні у порівнянні з минулим проблема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регулювання значно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ускладнилась,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 її життєва необхідність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зросла. </a:t>
            </a:r>
          </a:p>
          <a:p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масштабах національної економіки, заснованої на поділі праці, окрема людина вже не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спроможна осягнути господарський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процес в його цілісності. </a:t>
            </a:r>
          </a:p>
          <a:p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Німецький економіст </a:t>
            </a:r>
            <a:r>
              <a:rPr lang="uk-UA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Вальтер </a:t>
            </a:r>
            <a:r>
              <a:rPr lang="uk-UA" sz="2800" b="1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Ойкен</a:t>
            </a:r>
            <a:r>
              <a:rPr lang="uk-UA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вважає,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що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</a:t>
            </a:r>
            <a:r>
              <a:rPr lang="uk-UA" sz="28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вирішальну роль сьогодні відіграє </a:t>
            </a:r>
            <a:r>
              <a:rPr lang="uk-UA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економічний </a:t>
            </a:r>
            <a:r>
              <a:rPr lang="uk-UA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порядок</a:t>
            </a:r>
            <a:r>
              <a:rPr lang="uk-UA" sz="2800" b="1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»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завдання якого </a:t>
            </a:r>
            <a:r>
              <a:rPr lang="uk-UA" sz="28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«узгодити кожну робочу годину всіх працюючих з </a:t>
            </a:r>
            <a:r>
              <a:rPr lang="uk-UA" sz="2800" b="1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великою </a:t>
            </a:r>
            <a:r>
              <a:rPr lang="uk-UA" sz="28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кількістю матеріальних засобів виробництва таким чином, щоб </a:t>
            </a:r>
            <a:r>
              <a:rPr lang="uk-UA" sz="2800" b="1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економічн</a:t>
            </a:r>
            <a:r>
              <a:rPr lang="uk-UA" sz="28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і</a:t>
            </a:r>
            <a:r>
              <a:rPr lang="uk-UA" sz="2800" b="1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перешкоди були за нагоди </a:t>
            </a:r>
            <a:r>
              <a:rPr lang="uk-UA" sz="28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повністю </a:t>
            </a:r>
            <a:r>
              <a:rPr lang="uk-UA" sz="2800" b="1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подолані»</a:t>
            </a:r>
            <a:endParaRPr lang="uk-UA" sz="2800" b="1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5614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476672"/>
            <a:ext cx="8784975" cy="6264695"/>
          </a:xfrm>
        </p:spPr>
        <p:txBody>
          <a:bodyPr>
            <a:noAutofit/>
          </a:bodyPr>
          <a:lstStyle/>
          <a:p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Виконання такого завдання можливе за допомогою заходів економічної політики.</a:t>
            </a:r>
          </a:p>
          <a:p>
            <a:r>
              <a:rPr lang="uk-UA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Економічна політика </a:t>
            </a:r>
            <a:r>
              <a:rPr lang="uk-UA" sz="2800" dirty="0">
                <a:solidFill>
                  <a:srgbClr val="C00000"/>
                </a:solidFill>
              </a:rPr>
              <a:t>–</a:t>
            </a:r>
            <a:r>
              <a:rPr lang="uk-UA" sz="2800" dirty="0"/>
              <a:t>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це сформовані на основі економічної теорії уявлення щодо макроекономічних цілей та засобів їх досягнення.</a:t>
            </a:r>
          </a:p>
          <a:p>
            <a:endParaRPr lang="uk-UA" sz="2800" b="1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37207"/>
            <a:ext cx="8064896" cy="358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829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251520" y="332656"/>
            <a:ext cx="8784976" cy="626469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Функції держави у сучасній економіці:</a:t>
            </a:r>
            <a:endParaRPr lang="uk-UA" sz="28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І. Функції, що мають на меті </a:t>
            </a:r>
            <a:r>
              <a:rPr lang="uk-UA" sz="2800" b="1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підтримати і полегшити функціонування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ринкової системи: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забезпечення правової бази та сприятливої суспільної атмосфери;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захист конкуренції;</a:t>
            </a:r>
          </a:p>
          <a:p>
            <a:pPr marL="0" indent="0">
              <a:buNone/>
            </a:pPr>
            <a:r>
              <a:rPr lang="uk-UA" sz="2800" b="1" dirty="0" smtClean="0">
                <a:solidFill>
                  <a:schemeClr val="tx2"/>
                </a:solidFill>
              </a:rPr>
              <a:t>ІІ. </a:t>
            </a:r>
            <a:r>
              <a:rPr lang="uk-UA" sz="2800" b="1" dirty="0">
                <a:solidFill>
                  <a:schemeClr val="tx2"/>
                </a:solidFill>
              </a:rPr>
              <a:t>Функції, що </a:t>
            </a:r>
            <a:r>
              <a:rPr lang="uk-UA" sz="2800" b="1" i="1" dirty="0" smtClean="0">
                <a:solidFill>
                  <a:schemeClr val="tx2"/>
                </a:solidFill>
              </a:rPr>
              <a:t>підсилюють і модифікують </a:t>
            </a:r>
            <a:r>
              <a:rPr lang="uk-UA" sz="2800" b="1" dirty="0" smtClean="0">
                <a:solidFill>
                  <a:schemeClr val="tx2"/>
                </a:solidFill>
              </a:rPr>
              <a:t>функціонування ринкової системи: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перерозподіл доходу й багатства;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оригування розподілу ресурсів з метою зміни структури національного продукту;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стабілізація економіки (рівень зайнятості та інфляції) та забезпечення економічного зростання.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9456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251520" y="332656"/>
            <a:ext cx="8784976" cy="626469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Забезпечення правової бази та сприятливої суспільної атмосфери</a:t>
            </a:r>
            <a:endParaRPr lang="uk-UA" sz="28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встановлення </a:t>
            </a:r>
            <a:r>
              <a:rPr lang="uk-UA" sz="2800" b="1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«правил гри»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 стосунках між підприємствами, постачальниками ресурсів і споживачами;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надання законного статусу приватним підприємствам (захист прав власності);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поліційні функції;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забезпечення стабільної грошової системи;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захист прав споживачів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0945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0" y="116632"/>
            <a:ext cx="9036496" cy="6480720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Захист конкуренції</a:t>
            </a:r>
          </a:p>
          <a:p>
            <a:pPr marL="0" indent="0">
              <a:buNone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</a:t>
            </a:r>
            <a:r>
              <a:rPr lang="uk-UA" sz="28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Конкуренція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основний регулюючий механізм в ринковій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економіці. </a:t>
            </a:r>
          </a:p>
          <a:p>
            <a:pPr marL="0" indent="0">
              <a:buNone/>
            </a:pPr>
            <a:r>
              <a:rPr lang="uk-UA" sz="28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</a:t>
            </a:r>
            <a:r>
              <a:rPr lang="uk-UA" sz="28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Монополізація ринків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обмежує конкурентне середовище, обмежує суверенітет споживача та робить розподіл ресурсів неефективним. </a:t>
            </a:r>
          </a:p>
          <a:p>
            <a:pPr marL="0" indent="0">
              <a:buNone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</a:t>
            </a:r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Держава</a:t>
            </a:r>
          </a:p>
          <a:p>
            <a:pPr marL="514350" indent="-514350">
              <a:buFont typeface="+mj-lt"/>
              <a:buAutoNum type="alphaLcParenR"/>
            </a:pPr>
            <a:r>
              <a:rPr lang="uk-UA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галузях де конкурентний ринок неможливий створює державні комісії з регулювання ціноутворення і стандарти на послуги;</a:t>
            </a:r>
          </a:p>
          <a:p>
            <a:pPr marL="514350" indent="-514350">
              <a:buFont typeface="+mj-lt"/>
              <a:buAutoNum type="alphaLcParenR"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впроваджує державну власність в галузях інфраструктури. Наприклад, на електроенергетику та водопостачання  (на місцевому рівні). 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9475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/>
          <p:cNvSpPr txBox="1">
            <a:spLocks/>
          </p:cNvSpPr>
          <p:nvPr/>
        </p:nvSpPr>
        <p:spPr>
          <a:xfrm>
            <a:off x="251520" y="332656"/>
            <a:ext cx="8784976" cy="626469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Перерозподіл доходу і багатства</a:t>
            </a:r>
            <a:endParaRPr lang="uk-UA" sz="28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Ринкова система має значну нерівність у розподілі грошового доходу та національного продукту між домогосподарствами.</a:t>
            </a:r>
          </a:p>
          <a:p>
            <a:pPr marL="0" indent="0">
              <a:buNone/>
            </a:pP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Держава покладає на себе завдання зменшити цю нерівність за допомогою:</a:t>
            </a:r>
          </a:p>
          <a:p>
            <a:pPr marL="514350" indent="-514350">
              <a:buFont typeface="+mj-lt"/>
              <a:buAutoNum type="alphaLcParenR"/>
            </a:pPr>
            <a:r>
              <a:rPr lang="uk-UA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трансфертних платежів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(виплати з безробіття, інвалідам, малозабезпеченим тощо);</a:t>
            </a:r>
          </a:p>
          <a:p>
            <a:pPr marL="514350" indent="-514350">
              <a:buFont typeface="+mj-lt"/>
              <a:buAutoNum type="alphaLcParenR"/>
            </a:pPr>
            <a:r>
              <a:rPr lang="uk-UA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податкової системи </a:t>
            </a:r>
            <a:r>
              <a:rPr lang="uk-UA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(втручання у процеси ціноутворення) </a:t>
            </a:r>
            <a:endParaRPr lang="uk-UA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uk-UA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7655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1830</TotalTime>
  <Words>794</Words>
  <Application>Microsoft Office PowerPoint</Application>
  <PresentationFormat>Екран (4:3)</PresentationFormat>
  <Paragraphs>95</Paragraphs>
  <Slides>16</Slides>
  <Notes>11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21" baseType="lpstr">
      <vt:lpstr>Book Antiqua</vt:lpstr>
      <vt:lpstr>Calibri</vt:lpstr>
      <vt:lpstr>Times New Roman</vt:lpstr>
      <vt:lpstr>Wingdings</vt:lpstr>
      <vt:lpstr>Твердый переплет</vt:lpstr>
      <vt:lpstr>МАКРОЕКОНОМІКА</vt:lpstr>
      <vt:lpstr>ТЕМА 6.  ДЕРЖАВА У СИСТЕМІ  МАКРОЕКОНОМІЧНОГО РЕГУЛЮВАННЯ</vt:lpstr>
      <vt:lpstr>    6.1. Проблема регулювання економічного процесу. Роль і функції держави у ринковій економіці.  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МАКРОЕКОНОМІКА</dc:title>
  <dc:creator>Юра</dc:creator>
  <cp:lastModifiedBy>Ущаповський Юрій Володимирович</cp:lastModifiedBy>
  <cp:revision>157</cp:revision>
  <dcterms:created xsi:type="dcterms:W3CDTF">2018-09-11T19:21:53Z</dcterms:created>
  <dcterms:modified xsi:type="dcterms:W3CDTF">2019-11-14T06:17:46Z</dcterms:modified>
</cp:coreProperties>
</file>