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ableStyles" Target="tableStyles.xml"/><Relationship Id="rId20" Type="http://schemas.openxmlformats.org/officeDocument/2006/relationships/slide" Target="slides/slide19.xml"/><Relationship Id="rId41" Type="http://schemas.openxmlformats.org/officeDocument/2006/relationships/slide" Target="slides/slide4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ADD9AEF6-5281-4053-8128-D6DEA14640D2}" type="datetimeFigureOut">
              <a:rPr lang="uk-UA" smtClean="0"/>
              <a:t>08.08.2021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CE04CF0-4660-4786-ABE8-29CD449EEB67}" type="slidenum">
              <a:rPr lang="uk-UA" smtClean="0"/>
              <a:t>‹#›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osvitoria.org/" TargetMode="External"/><Relationship Id="rId2" Type="http://schemas.openxmlformats.org/officeDocument/2006/relationships/hyperlink" Target="http://shodennik.ua/" TargetMode="External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ilearn.org.ua/" TargetMode="External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hyperlink" Target="https://besmart.study/" TargetMode="External"/><Relationship Id="rId3" Type="http://schemas.openxmlformats.org/officeDocument/2006/relationships/hyperlink" Target="https://prometheus.org.ua/" TargetMode="External"/><Relationship Id="rId7" Type="http://schemas.openxmlformats.org/officeDocument/2006/relationships/hyperlink" Target="https://osvita.ua/" TargetMode="External"/><Relationship Id="rId2" Type="http://schemas.openxmlformats.org/officeDocument/2006/relationships/hyperlink" Target="http://myschool.ua/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s://www.ed-era.com/" TargetMode="External"/><Relationship Id="rId5" Type="http://schemas.openxmlformats.org/officeDocument/2006/relationships/hyperlink" Target="https://dostupnaosvita.com.ua/" TargetMode="External"/><Relationship Id="rId4" Type="http://schemas.openxmlformats.org/officeDocument/2006/relationships/hyperlink" Target="https://naurok.ua/" TargetMode="Externa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artsummit.org/" TargetMode="External"/><Relationship Id="rId2" Type="http://schemas.openxmlformats.org/officeDocument/2006/relationships/hyperlink" Target="https://ifacca.org/en/" TargetMode="External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ifacca.org/en/news/2020/04/23/supporting-culture-digital-age/" TargetMode="Externa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culturenumerique.mcc.gouv.qc.ca/" TargetMode="External"/><Relationship Id="rId2" Type="http://schemas.openxmlformats.org/officeDocument/2006/relationships/hyperlink" Target="https://canadacouncil.ca/funding/strategic-funds/digital-strategy-fund" TargetMode="External"/><Relationship Id="rId1" Type="http://schemas.openxmlformats.org/officeDocument/2006/relationships/slideLayout" Target="../slideLayouts/slideLayout1.xml"/><Relationship Id="rId5" Type="http://schemas.openxmlformats.org/officeDocument/2006/relationships/hyperlink" Target="https://www.gov.uk/government/publications/culture-is-digital" TargetMode="External"/><Relationship Id="rId4" Type="http://schemas.openxmlformats.org/officeDocument/2006/relationships/hyperlink" Target="http://agendadigital.cultura.gob.mx/" TargetMode="External"/></Relationships>
</file>

<file path=ppt/slides/_rels/slide14.xml.rels><?xml version="1.0" encoding="UTF-8" standalone="yes"?>
<Relationships xmlns="http://schemas.openxmlformats.org/package/2006/relationships"><Relationship Id="rId8" Type="http://schemas.openxmlformats.org/officeDocument/2006/relationships/hyperlink" Target="https://inedits.fr/" TargetMode="External"/><Relationship Id="rId13" Type="http://schemas.openxmlformats.org/officeDocument/2006/relationships/hyperlink" Target="https://www.aiva.ai/" TargetMode="External"/><Relationship Id="rId3" Type="http://schemas.openxmlformats.org/officeDocument/2006/relationships/hyperlink" Target="http://anishkapoor.com/5113/into-yourself-fall" TargetMode="External"/><Relationship Id="rId7" Type="http://schemas.openxmlformats.org/officeDocument/2006/relationships/hyperlink" Target="https://africanrobots.net/" TargetMode="External"/><Relationship Id="rId12" Type="http://schemas.openxmlformats.org/officeDocument/2006/relationships/hyperlink" Target="https://magenta.tensorflow.org/" TargetMode="External"/><Relationship Id="rId2" Type="http://schemas.openxmlformats.org/officeDocument/2006/relationships/hyperlink" Target="https://www.culturepartnership.eu/ua/publishing/creating-value-in-creative-economy/lecture-10-2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s://obvious-art.com/portfolio/edmond-de-belamy/" TargetMode="External"/><Relationship Id="rId11" Type="http://schemas.openxmlformats.org/officeDocument/2006/relationships/hyperlink" Target="https://mutek.org/" TargetMode="External"/><Relationship Id="rId5" Type="http://schemas.openxmlformats.org/officeDocument/2006/relationships/hyperlink" Target="https://www.dariosantacroce.com/" TargetMode="External"/><Relationship Id="rId10" Type="http://schemas.openxmlformats.org/officeDocument/2006/relationships/hyperlink" Target="https://www.artfutura.org/v3/en/" TargetMode="External"/><Relationship Id="rId4" Type="http://schemas.openxmlformats.org/officeDocument/2006/relationships/hyperlink" Target="https://acuteart.com/artist/koo-jeong-a/" TargetMode="External"/><Relationship Id="rId9" Type="http://schemas.openxmlformats.org/officeDocument/2006/relationships/hyperlink" Target="https://ars.electronica.art/news/en/" TargetMode="Externa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://hispana.mcu.es/" TargetMode="External"/><Relationship Id="rId7" Type="http://schemas.openxmlformats.org/officeDocument/2006/relationships/hyperlink" Target="https://baike.baidu.com/" TargetMode="External"/><Relationship Id="rId2" Type="http://schemas.openxmlformats.org/officeDocument/2006/relationships/hyperlink" Target="http://madrid.ebiblio.es/ayuda/E0344/en/introduction.htm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s://artsandculture.google.com/" TargetMode="External"/><Relationship Id="rId5" Type="http://schemas.openxmlformats.org/officeDocument/2006/relationships/hyperlink" Target="https://www.artsy.net/" TargetMode="External"/><Relationship Id="rId4" Type="http://schemas.openxmlformats.org/officeDocument/2006/relationships/hyperlink" Target="https://my.matterport.com/show/?m=nBY4tFp9GuG" TargetMode="External"/></Relationships>
</file>

<file path=ppt/slides/_rels/slide18.xml.rels><?xml version="1.0" encoding="UTF-8" standalone="yes"?>
<Relationships xmlns="http://schemas.openxmlformats.org/package/2006/relationships"><Relationship Id="rId8" Type="http://schemas.openxmlformats.org/officeDocument/2006/relationships/hyperlink" Target="https://my.matterport.com/show/?m=nBY4tFp9GuG" TargetMode="External"/><Relationship Id="rId13" Type="http://schemas.openxmlformats.org/officeDocument/2006/relationships/hyperlink" Target="https://uaculture.org/texts/majbutnye-na-dotyk/" TargetMode="External"/><Relationship Id="rId3" Type="http://schemas.openxmlformats.org/officeDocument/2006/relationships/hyperlink" Target="https://audiencefinder.org/" TargetMode="External"/><Relationship Id="rId7" Type="http://schemas.openxmlformats.org/officeDocument/2006/relationships/hyperlink" Target="https://sketchfab.com/3d-models/kyiv-fortress-dfa1bfdd6d3e43fab57a40b78b5db2b1" TargetMode="External"/><Relationship Id="rId12" Type="http://schemas.openxmlformats.org/officeDocument/2006/relationships/hyperlink" Target="https://artsandculture.google.com/search?q=Poland" TargetMode="External"/><Relationship Id="rId2" Type="http://schemas.openxmlformats.org/officeDocument/2006/relationships/hyperlink" Target="http://www.culturaydeporte.gob.es/cultura/areas/museos/mc/laboratorio-museos/que-es-el-laboratorio/presentacion.html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s://sketchfab.com/pixelatedrealities/collections/kyivska-fortezya" TargetMode="External"/><Relationship Id="rId11" Type="http://schemas.openxmlformats.org/officeDocument/2006/relationships/hyperlink" Target="https://artsandculture.google.com/search?q=Ukraine" TargetMode="External"/><Relationship Id="rId5" Type="http://schemas.openxmlformats.org/officeDocument/2006/relationships/hyperlink" Target="https://zakon.rada.gov.ua/laws/show/119-2016-%D1%80#Text" TargetMode="External"/><Relationship Id="rId10" Type="http://schemas.openxmlformats.org/officeDocument/2006/relationships/hyperlink" Target="https://play.google.com/store/apps/details?id=com.skeiron.arhrush" TargetMode="External"/><Relationship Id="rId4" Type="http://schemas.openxmlformats.org/officeDocument/2006/relationships/hyperlink" Target="https://canadacouncil.ca/funding/strategic-funds/digital-strategy-fund/public-access-to-the-arts-and-citizen-engagement" TargetMode="External"/><Relationship Id="rId9" Type="http://schemas.openxmlformats.org/officeDocument/2006/relationships/hyperlink" Target="https://my.matterport.com/show/?m=DS5J4LWZJtT" TargetMode="Externa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8" Type="http://schemas.openxmlformats.org/officeDocument/2006/relationships/hyperlink" Target="https://zemelka.ua/" TargetMode="External"/><Relationship Id="rId3" Type="http://schemas.openxmlformats.org/officeDocument/2006/relationships/hyperlink" Target="https://farmerscan.com/" TargetMode="External"/><Relationship Id="rId7" Type="http://schemas.openxmlformats.org/officeDocument/2006/relationships/hyperlink" Target="https://latifundist.com/birzha" TargetMode="External"/><Relationship Id="rId2" Type="http://schemas.openxmlformats.org/officeDocument/2006/relationships/hyperlink" Target="https://zernotorg.ua/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s://technotorg.com/" TargetMode="External"/><Relationship Id="rId5" Type="http://schemas.openxmlformats.org/officeDocument/2006/relationships/hyperlink" Target="https://zakupki.prom.ua/" TargetMode="External"/><Relationship Id="rId4" Type="http://schemas.openxmlformats.org/officeDocument/2006/relationships/hyperlink" Target="https://rynok.in.ua/" TargetMode="Externa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hyperlink" Target="https://agrorobota.com.ua/" TargetMode="External"/><Relationship Id="rId2" Type="http://schemas.openxmlformats.org/officeDocument/2006/relationships/hyperlink" Target="https://zernovoz.ua/" TargetMode="External"/><Relationship Id="rId1" Type="http://schemas.openxmlformats.org/officeDocument/2006/relationships/slideLayout" Target="../slideLayouts/slideLayout1.xml"/><Relationship Id="rId4" Type="http://schemas.openxmlformats.org/officeDocument/2006/relationships/hyperlink" Target="https://agrovektor.com/" TargetMode="Externa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hyperlink" Target="file:///C:\Users\Ann\Desktop\18.pdf" TargetMode="Externa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auc.org.ua/novyna/uryad-predstavyv-onovlenu-derzhstrategiyu-regionalnogo-rozvytku" TargetMode="Externa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s://gioschool.com/" TargetMode="External"/><Relationship Id="rId2" Type="http://schemas.openxmlformats.org/officeDocument/2006/relationships/hyperlink" Target="https://osvita.diia.gov.ua/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548680"/>
            <a:ext cx="8352927" cy="5976663"/>
          </a:xfrm>
        </p:spPr>
        <p:txBody>
          <a:bodyPr>
            <a:normAutofit/>
          </a:bodyPr>
          <a:lstStyle/>
          <a:p>
            <a:pPr marL="342900" indent="-342900">
              <a:buAutoNum type="arabicPeriod"/>
            </a:pP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Житлово-комунальні послуги в цифровому середовищі.</a:t>
            </a:r>
          </a:p>
          <a:p>
            <a:pPr marL="342900" indent="-342900">
              <a:buAutoNum type="arabicPeriod"/>
            </a:pP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Соціальні 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послуги в цифровому </a:t>
            </a: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середовищі.</a:t>
            </a:r>
          </a:p>
          <a:p>
            <a:pPr marL="342900" indent="-342900">
              <a:buAutoNum type="arabicPeriod"/>
            </a:pP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Медичні 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послуги в цифровому середовищі.</a:t>
            </a:r>
            <a:endParaRPr lang="uk-UA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AutoNum type="arabicPeriod"/>
            </a:pP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Освітні послуги 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цифровому середовищі.</a:t>
            </a:r>
            <a:endParaRPr lang="uk-UA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AutoNum type="arabicPeriod"/>
            </a:pP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Послуги в сфері культури та вплив на неї </a:t>
            </a:r>
            <a:r>
              <a:rPr lang="uk-UA" sz="1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цифровізації</a:t>
            </a: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342900" indent="-342900">
              <a:buAutoNum type="arabicPeriod"/>
            </a:pP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Транспортні послуги в цифровому середовищі.</a:t>
            </a:r>
          </a:p>
          <a:p>
            <a:pPr marL="342900" indent="-342900">
              <a:buAutoNum type="arabicPeriod"/>
            </a:pP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Цифрові послуги в сільському господарстві.</a:t>
            </a:r>
          </a:p>
          <a:p>
            <a:pPr marL="342900" indent="-342900">
              <a:buAutoNum type="arabicPeriod"/>
            </a:pP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Цифрові послуги в промисловості.</a:t>
            </a:r>
          </a:p>
          <a:p>
            <a:pPr marL="342900" indent="-342900">
              <a:buAutoNum type="arabicPeriod"/>
            </a:pPr>
            <a:r>
              <a:rPr lang="uk-UA" sz="1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Онлайн-торгівля</a:t>
            </a: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 світові та українські </a:t>
            </a:r>
            <a:r>
              <a:rPr lang="uk-UA" sz="1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маркетплейси</a:t>
            </a: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uk-UA" sz="1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uk-UA" sz="1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 </a:t>
            </a:r>
            <a:r>
              <a:rPr lang="uk-UA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Житлово-комунальні послуги в цифровому середовищі.</a:t>
            </a:r>
          </a:p>
          <a:p>
            <a:r>
              <a:rPr lang="ru-RU" sz="1200" b="1" dirty="0" err="1"/>
              <a:t>Мінцифра</a:t>
            </a:r>
            <a:r>
              <a:rPr lang="ru-RU" sz="1200" b="1" dirty="0"/>
              <a:t> активно </a:t>
            </a:r>
            <a:r>
              <a:rPr lang="ru-RU" sz="1200" b="1" dirty="0" err="1"/>
              <a:t>працює</a:t>
            </a:r>
            <a:r>
              <a:rPr lang="ru-RU" sz="1200" b="1" dirty="0"/>
              <a:t> над </a:t>
            </a:r>
            <a:r>
              <a:rPr lang="ru-RU" sz="1200" b="1" dirty="0" err="1"/>
              <a:t>цифровізацією</a:t>
            </a:r>
            <a:r>
              <a:rPr lang="ru-RU" sz="1200" b="1" dirty="0"/>
              <a:t> </a:t>
            </a:r>
            <a:r>
              <a:rPr lang="ru-RU" sz="1200" b="1" dirty="0" err="1"/>
              <a:t>регіонів</a:t>
            </a:r>
            <a:r>
              <a:rPr lang="ru-RU" sz="1200" b="1" dirty="0"/>
              <a:t>. Одна з </a:t>
            </a:r>
            <a:r>
              <a:rPr lang="ru-RU" sz="1200" b="1" dirty="0" err="1"/>
              <a:t>головних</a:t>
            </a:r>
            <a:r>
              <a:rPr lang="ru-RU" sz="1200" b="1" dirty="0"/>
              <a:t> </a:t>
            </a:r>
            <a:r>
              <a:rPr lang="ru-RU" sz="1200" b="1" dirty="0" err="1"/>
              <a:t>цілей</a:t>
            </a:r>
            <a:r>
              <a:rPr lang="ru-RU" sz="1200" b="1" dirty="0"/>
              <a:t> — </a:t>
            </a:r>
            <a:r>
              <a:rPr lang="ru-RU" sz="1200" b="1" dirty="0" err="1"/>
              <a:t>допомогти</a:t>
            </a:r>
            <a:r>
              <a:rPr lang="ru-RU" sz="1200" b="1" dirty="0"/>
              <a:t> </a:t>
            </a:r>
            <a:r>
              <a:rPr lang="ru-RU" sz="1200" b="1" dirty="0" err="1"/>
              <a:t>кожній</a:t>
            </a:r>
            <a:r>
              <a:rPr lang="ru-RU" sz="1200" b="1" dirty="0"/>
              <a:t> </a:t>
            </a:r>
            <a:r>
              <a:rPr lang="ru-RU" sz="1200" b="1" dirty="0" err="1"/>
              <a:t>громаді</a:t>
            </a:r>
            <a:r>
              <a:rPr lang="ru-RU" sz="1200" b="1" dirty="0"/>
              <a:t> з </a:t>
            </a:r>
            <a:r>
              <a:rPr lang="ru-RU" sz="1200" b="1" dirty="0" err="1"/>
              <a:t>впровадженням</a:t>
            </a:r>
            <a:r>
              <a:rPr lang="ru-RU" sz="1200" b="1" dirty="0"/>
              <a:t> </a:t>
            </a:r>
            <a:r>
              <a:rPr lang="ru-RU" sz="1200" b="1" dirty="0" err="1"/>
              <a:t>актуальних</a:t>
            </a:r>
            <a:r>
              <a:rPr lang="ru-RU" sz="1200" b="1" dirty="0"/>
              <a:t> </a:t>
            </a:r>
            <a:r>
              <a:rPr lang="ru-RU" sz="1200" b="1" dirty="0" err="1"/>
              <a:t>електронних</a:t>
            </a:r>
            <a:r>
              <a:rPr lang="ru-RU" sz="1200" b="1" dirty="0"/>
              <a:t> </a:t>
            </a:r>
            <a:r>
              <a:rPr lang="ru-RU" sz="1200" b="1" dirty="0" err="1"/>
              <a:t>сервісів</a:t>
            </a:r>
            <a:r>
              <a:rPr lang="ru-RU" sz="1200" b="1" dirty="0"/>
              <a:t>. На </a:t>
            </a:r>
            <a:r>
              <a:rPr lang="ru-RU" sz="1200" b="1" dirty="0" err="1"/>
              <a:t>Всеукраїнському</a:t>
            </a:r>
            <a:r>
              <a:rPr lang="ru-RU" sz="1200" b="1" dirty="0"/>
              <a:t> </a:t>
            </a:r>
            <a:r>
              <a:rPr lang="ru-RU" sz="1200" b="1" dirty="0" err="1"/>
              <a:t>форумі</a:t>
            </a:r>
            <a:r>
              <a:rPr lang="ru-RU" sz="1200" b="1" dirty="0"/>
              <a:t> “</a:t>
            </a:r>
            <a:r>
              <a:rPr lang="ru-RU" sz="1200" b="1" dirty="0" err="1"/>
              <a:t>Україна</a:t>
            </a:r>
            <a:r>
              <a:rPr lang="ru-RU" sz="1200" b="1" dirty="0"/>
              <a:t> 30. </a:t>
            </a:r>
            <a:r>
              <a:rPr lang="ru-RU" sz="1200" b="1" dirty="0" err="1"/>
              <a:t>Цифровізація</a:t>
            </a:r>
            <a:r>
              <a:rPr lang="ru-RU" sz="1200" b="1" dirty="0"/>
              <a:t>” </a:t>
            </a:r>
            <a:r>
              <a:rPr lang="ru-RU" sz="1200" b="1" dirty="0" err="1"/>
              <a:t>під</a:t>
            </a:r>
            <a:r>
              <a:rPr lang="ru-RU" sz="1200" b="1" dirty="0"/>
              <a:t> час </a:t>
            </a:r>
            <a:r>
              <a:rPr lang="ru-RU" sz="1200" b="1" dirty="0" err="1"/>
              <a:t>сесії</a:t>
            </a:r>
            <a:r>
              <a:rPr lang="ru-RU" sz="1200" b="1" dirty="0"/>
              <a:t> “</a:t>
            </a:r>
            <a:r>
              <a:rPr lang="ru-RU" sz="1200" b="1" dirty="0" err="1"/>
              <a:t>Цифровізація</a:t>
            </a:r>
            <a:r>
              <a:rPr lang="ru-RU" sz="1200" b="1" dirty="0"/>
              <a:t> </a:t>
            </a:r>
            <a:r>
              <a:rPr lang="ru-RU" sz="1200" b="1" dirty="0" err="1"/>
              <a:t>регіонів</a:t>
            </a:r>
            <a:r>
              <a:rPr lang="ru-RU" sz="1200" b="1" dirty="0"/>
              <a:t>” обговорили </a:t>
            </a:r>
            <a:r>
              <a:rPr lang="ru-RU" sz="1200" b="1" dirty="0" err="1"/>
              <a:t>розвиток</a:t>
            </a:r>
            <a:r>
              <a:rPr lang="ru-RU" sz="1200" b="1" dirty="0"/>
              <a:t> </a:t>
            </a:r>
            <a:r>
              <a:rPr lang="ru-RU" sz="1200" b="1" dirty="0" err="1"/>
              <a:t>технологій</a:t>
            </a:r>
            <a:r>
              <a:rPr lang="ru-RU" sz="1200" b="1" dirty="0"/>
              <a:t> на </a:t>
            </a:r>
            <a:r>
              <a:rPr lang="ru-RU" sz="1200" b="1" dirty="0" err="1"/>
              <a:t>місцевому</a:t>
            </a:r>
            <a:r>
              <a:rPr lang="ru-RU" sz="1200" b="1" dirty="0"/>
              <a:t> </a:t>
            </a:r>
            <a:r>
              <a:rPr lang="ru-RU" sz="1200" b="1" dirty="0" err="1"/>
              <a:t>рівні</a:t>
            </a:r>
            <a:r>
              <a:rPr lang="ru-RU" sz="1200" b="1" dirty="0"/>
              <a:t> та як е-</a:t>
            </a:r>
            <a:r>
              <a:rPr lang="ru-RU" sz="1200" b="1" dirty="0" err="1"/>
              <a:t>послуги</a:t>
            </a:r>
            <a:r>
              <a:rPr lang="ru-RU" sz="1200" b="1" dirty="0"/>
              <a:t> </a:t>
            </a:r>
            <a:r>
              <a:rPr lang="ru-RU" sz="1200" b="1" dirty="0" err="1"/>
              <a:t>роблять</a:t>
            </a:r>
            <a:r>
              <a:rPr lang="ru-RU" sz="1200" b="1" dirty="0"/>
              <a:t> </a:t>
            </a:r>
            <a:r>
              <a:rPr lang="ru-RU" sz="1200" b="1" dirty="0" err="1"/>
              <a:t>життя</a:t>
            </a:r>
            <a:r>
              <a:rPr lang="ru-RU" sz="1200" b="1" dirty="0"/>
              <a:t> людей </a:t>
            </a:r>
            <a:r>
              <a:rPr lang="ru-RU" sz="1200" b="1" dirty="0" err="1"/>
              <a:t>зручнішим</a:t>
            </a:r>
            <a:r>
              <a:rPr lang="ru-RU" sz="1200" b="1" dirty="0"/>
              <a:t>. </a:t>
            </a:r>
            <a:endParaRPr lang="ru-RU" sz="1200" dirty="0"/>
          </a:p>
          <a:p>
            <a:r>
              <a:rPr lang="ru-RU" sz="1200" dirty="0"/>
              <a:t>Для </a:t>
            </a:r>
            <a:r>
              <a:rPr lang="ru-RU" sz="1200" dirty="0" err="1"/>
              <a:t>ефективної</a:t>
            </a:r>
            <a:r>
              <a:rPr lang="ru-RU" sz="1200" dirty="0"/>
              <a:t> </a:t>
            </a:r>
            <a:r>
              <a:rPr lang="ru-RU" sz="1200" dirty="0" err="1"/>
              <a:t>регіональної</a:t>
            </a:r>
            <a:r>
              <a:rPr lang="ru-RU" sz="1200" dirty="0"/>
              <a:t> </a:t>
            </a:r>
            <a:r>
              <a:rPr lang="ru-RU" sz="1200" dirty="0" err="1"/>
              <a:t>цифровізації</a:t>
            </a:r>
            <a:r>
              <a:rPr lang="ru-RU" sz="1200" dirty="0"/>
              <a:t> </a:t>
            </a:r>
            <a:r>
              <a:rPr lang="ru-RU" sz="1200" dirty="0" err="1"/>
              <a:t>Мінцифра</a:t>
            </a:r>
            <a:r>
              <a:rPr lang="ru-RU" sz="1200" dirty="0"/>
              <a:t> </a:t>
            </a:r>
            <a:r>
              <a:rPr lang="ru-RU" sz="1200" dirty="0" err="1"/>
              <a:t>впровадила</a:t>
            </a:r>
            <a:r>
              <a:rPr lang="ru-RU" sz="1200" dirty="0"/>
              <a:t> </a:t>
            </a:r>
            <a:r>
              <a:rPr lang="ru-RU" sz="1200" dirty="0" err="1"/>
              <a:t>нові</a:t>
            </a:r>
            <a:r>
              <a:rPr lang="ru-RU" sz="1200" dirty="0"/>
              <a:t> посади — CDTO. </a:t>
            </a:r>
            <a:r>
              <a:rPr lang="ru-RU" sz="1200" dirty="0" err="1"/>
              <a:t>Це</a:t>
            </a:r>
            <a:r>
              <a:rPr lang="ru-RU" sz="1200" dirty="0"/>
              <a:t> заступники з </a:t>
            </a:r>
            <a:r>
              <a:rPr lang="ru-RU" sz="1200" dirty="0" err="1"/>
              <a:t>цифровізації</a:t>
            </a:r>
            <a:r>
              <a:rPr lang="ru-RU" sz="1200" dirty="0"/>
              <a:t> в </a:t>
            </a:r>
            <a:r>
              <a:rPr lang="ru-RU" sz="1200" dirty="0" err="1"/>
              <a:t>міністерствах</a:t>
            </a:r>
            <a:r>
              <a:rPr lang="ru-RU" sz="1200" dirty="0"/>
              <a:t>, ОДА та ОТГ. </a:t>
            </a:r>
            <a:r>
              <a:rPr lang="ru-RU" sz="1200" dirty="0" err="1"/>
              <a:t>Саме</a:t>
            </a:r>
            <a:r>
              <a:rPr lang="ru-RU" sz="1200" dirty="0"/>
              <a:t> вони за </a:t>
            </a:r>
            <a:r>
              <a:rPr lang="ru-RU" sz="1200" dirty="0" err="1"/>
              <a:t>допомогою</a:t>
            </a:r>
            <a:r>
              <a:rPr lang="ru-RU" sz="1200" dirty="0"/>
              <a:t> </a:t>
            </a:r>
            <a:r>
              <a:rPr lang="ru-RU" sz="1200" dirty="0" err="1"/>
              <a:t>цифрових</a:t>
            </a:r>
            <a:r>
              <a:rPr lang="ru-RU" sz="1200" dirty="0"/>
              <a:t> </a:t>
            </a:r>
            <a:r>
              <a:rPr lang="ru-RU" sz="1200" dirty="0" err="1"/>
              <a:t>рішень</a:t>
            </a:r>
            <a:r>
              <a:rPr lang="ru-RU" sz="1200" dirty="0"/>
              <a:t> </a:t>
            </a:r>
            <a:r>
              <a:rPr lang="ru-RU" sz="1200" dirty="0" err="1"/>
              <a:t>впроваджують</a:t>
            </a:r>
            <a:r>
              <a:rPr lang="ru-RU" sz="1200" dirty="0"/>
              <a:t> </a:t>
            </a:r>
            <a:r>
              <a:rPr lang="ru-RU" sz="1200" dirty="0" err="1"/>
              <a:t>зміни</a:t>
            </a:r>
            <a:r>
              <a:rPr lang="ru-RU" sz="1200" dirty="0"/>
              <a:t> в </a:t>
            </a:r>
            <a:r>
              <a:rPr lang="ru-RU" sz="1200" dirty="0" err="1"/>
              <a:t>регіонах</a:t>
            </a:r>
            <a:r>
              <a:rPr lang="ru-RU" sz="1200" dirty="0"/>
              <a:t> та </a:t>
            </a:r>
            <a:r>
              <a:rPr lang="ru-RU" sz="1200" dirty="0" err="1"/>
              <a:t>займаються</a:t>
            </a:r>
            <a:r>
              <a:rPr lang="ru-RU" sz="1200" dirty="0"/>
              <a:t> </a:t>
            </a:r>
            <a:r>
              <a:rPr lang="ru-RU" sz="1200" dirty="0" err="1"/>
              <a:t>електронними</a:t>
            </a:r>
            <a:r>
              <a:rPr lang="ru-RU" sz="1200" dirty="0"/>
              <a:t> </a:t>
            </a:r>
            <a:r>
              <a:rPr lang="ru-RU" sz="1200" dirty="0" err="1"/>
              <a:t>реєстрами</a:t>
            </a:r>
            <a:r>
              <a:rPr lang="ru-RU" sz="1200" dirty="0"/>
              <a:t>, </a:t>
            </a:r>
            <a:r>
              <a:rPr lang="ru-RU" sz="1200" dirty="0" err="1"/>
              <a:t>процесами</a:t>
            </a:r>
            <a:r>
              <a:rPr lang="ru-RU" sz="1200" dirty="0"/>
              <a:t> й </a:t>
            </a:r>
            <a:r>
              <a:rPr lang="ru-RU" sz="1200" dirty="0" err="1"/>
              <a:t>послугами</a:t>
            </a:r>
            <a:r>
              <a:rPr lang="ru-RU" sz="1200" dirty="0"/>
              <a:t>.</a:t>
            </a:r>
          </a:p>
          <a:p>
            <a:r>
              <a:rPr lang="ru-RU" sz="1200" dirty="0" err="1"/>
              <a:t>Серед</a:t>
            </a:r>
            <a:r>
              <a:rPr lang="ru-RU" sz="1200" dirty="0"/>
              <a:t> </a:t>
            </a:r>
            <a:r>
              <a:rPr lang="ru-RU" sz="1200" dirty="0" err="1"/>
              <a:t>головних</a:t>
            </a:r>
            <a:r>
              <a:rPr lang="ru-RU" sz="1200" dirty="0"/>
              <a:t> </a:t>
            </a:r>
            <a:r>
              <a:rPr lang="ru-RU" sz="1200" dirty="0" err="1"/>
              <a:t>напрямків</a:t>
            </a:r>
            <a:r>
              <a:rPr lang="ru-RU" sz="1200" dirty="0"/>
              <a:t> </a:t>
            </a:r>
            <a:r>
              <a:rPr lang="ru-RU" sz="1200" dirty="0" err="1"/>
              <a:t>регіональної</a:t>
            </a:r>
            <a:r>
              <a:rPr lang="ru-RU" sz="1200" dirty="0"/>
              <a:t> </a:t>
            </a:r>
            <a:r>
              <a:rPr lang="ru-RU" sz="1200" dirty="0" err="1"/>
              <a:t>цифровізації</a:t>
            </a:r>
            <a:r>
              <a:rPr lang="ru-RU" sz="1200" dirty="0"/>
              <a:t>, </a:t>
            </a:r>
            <a:r>
              <a:rPr lang="ru-RU" sz="1200" dirty="0" err="1"/>
              <a:t>які</a:t>
            </a:r>
            <a:r>
              <a:rPr lang="ru-RU" sz="1200" dirty="0"/>
              <a:t> </a:t>
            </a:r>
            <a:r>
              <a:rPr lang="ru-RU" sz="1200" dirty="0" err="1"/>
              <a:t>визначила</a:t>
            </a:r>
            <a:r>
              <a:rPr lang="ru-RU" sz="1200" dirty="0"/>
              <a:t> </a:t>
            </a:r>
            <a:r>
              <a:rPr lang="ru-RU" sz="1200" dirty="0" err="1"/>
              <a:t>Мінцифра</a:t>
            </a:r>
            <a:r>
              <a:rPr lang="ru-RU" sz="1200" dirty="0"/>
              <a:t>:  </a:t>
            </a:r>
          </a:p>
          <a:p>
            <a:pPr lvl="0"/>
            <a:r>
              <a:rPr lang="ru-RU" sz="1200" dirty="0" err="1"/>
              <a:t>Адміністративні</a:t>
            </a:r>
            <a:r>
              <a:rPr lang="ru-RU" sz="1200" dirty="0"/>
              <a:t> </a:t>
            </a:r>
            <a:r>
              <a:rPr lang="ru-RU" sz="1200" dirty="0" err="1"/>
              <a:t>послуги</a:t>
            </a:r>
            <a:r>
              <a:rPr lang="ru-RU" sz="1200" dirty="0"/>
              <a:t> — </a:t>
            </a:r>
            <a:r>
              <a:rPr lang="ru-RU" sz="1200" dirty="0" err="1"/>
              <a:t>забезпечення</a:t>
            </a:r>
            <a:r>
              <a:rPr lang="ru-RU" sz="1200" dirty="0"/>
              <a:t> </a:t>
            </a:r>
            <a:r>
              <a:rPr lang="ru-RU" sz="1200" dirty="0" err="1"/>
              <a:t>послуг</a:t>
            </a:r>
            <a:r>
              <a:rPr lang="ru-RU" sz="1200" dirty="0"/>
              <a:t> онлайн </a:t>
            </a:r>
            <a:r>
              <a:rPr lang="ru-RU" sz="1200" dirty="0" err="1"/>
              <a:t>або</a:t>
            </a:r>
            <a:r>
              <a:rPr lang="ru-RU" sz="1200" dirty="0"/>
              <a:t> ж </a:t>
            </a:r>
            <a:r>
              <a:rPr lang="ru-RU" sz="1200" dirty="0" err="1"/>
              <a:t>доступних</a:t>
            </a:r>
            <a:r>
              <a:rPr lang="ru-RU" sz="1200" dirty="0"/>
              <a:t> </a:t>
            </a:r>
            <a:r>
              <a:rPr lang="ru-RU" sz="1200" dirty="0" err="1"/>
              <a:t>послуг</a:t>
            </a:r>
            <a:r>
              <a:rPr lang="ru-RU" sz="1200" dirty="0"/>
              <a:t> за </a:t>
            </a:r>
            <a:r>
              <a:rPr lang="ru-RU" sz="1200" dirty="0" err="1"/>
              <a:t>одне</a:t>
            </a:r>
            <a:r>
              <a:rPr lang="ru-RU" sz="1200" dirty="0"/>
              <a:t> </a:t>
            </a:r>
            <a:r>
              <a:rPr lang="ru-RU" sz="1200" dirty="0" err="1"/>
              <a:t>відвідування</a:t>
            </a:r>
            <a:r>
              <a:rPr lang="ru-RU" sz="1200" dirty="0"/>
              <a:t> </a:t>
            </a:r>
            <a:r>
              <a:rPr lang="ru-RU" sz="1200" dirty="0" err="1"/>
              <a:t>ЦНАПу</a:t>
            </a:r>
            <a:r>
              <a:rPr lang="ru-RU" sz="1200" dirty="0"/>
              <a:t>.</a:t>
            </a:r>
          </a:p>
          <a:p>
            <a:pPr lvl="0"/>
            <a:r>
              <a:rPr lang="ru-RU" sz="1200" dirty="0" err="1"/>
              <a:t>Інтернет</a:t>
            </a:r>
            <a:r>
              <a:rPr lang="ru-RU" sz="1200" dirty="0"/>
              <a:t> — </a:t>
            </a:r>
            <a:r>
              <a:rPr lang="ru-RU" sz="1200" dirty="0" err="1"/>
              <a:t>забезпечити</a:t>
            </a:r>
            <a:r>
              <a:rPr lang="ru-RU" sz="1200" dirty="0"/>
              <a:t> доступ до </a:t>
            </a:r>
            <a:r>
              <a:rPr lang="ru-RU" sz="1200" dirty="0" err="1"/>
              <a:t>швидкісного</a:t>
            </a:r>
            <a:r>
              <a:rPr lang="ru-RU" sz="1200" dirty="0"/>
              <a:t> </a:t>
            </a:r>
            <a:r>
              <a:rPr lang="ru-RU" sz="1200" dirty="0" err="1"/>
              <a:t>інтернету</a:t>
            </a:r>
            <a:r>
              <a:rPr lang="ru-RU" sz="1200" dirty="0"/>
              <a:t> в кожному </a:t>
            </a:r>
            <a:r>
              <a:rPr lang="ru-RU" sz="1200" dirty="0" err="1"/>
              <a:t>населеному</a:t>
            </a:r>
            <a:r>
              <a:rPr lang="ru-RU" sz="1200" dirty="0"/>
              <a:t> </a:t>
            </a:r>
            <a:r>
              <a:rPr lang="ru-RU" sz="1200" dirty="0" err="1"/>
              <a:t>пункті</a:t>
            </a:r>
            <a:r>
              <a:rPr lang="ru-RU" sz="1200" dirty="0"/>
              <a:t>. </a:t>
            </a:r>
          </a:p>
          <a:p>
            <a:pPr lvl="0"/>
            <a:r>
              <a:rPr lang="ru-RU" sz="1200" dirty="0" err="1"/>
              <a:t>Цифрова</a:t>
            </a:r>
            <a:r>
              <a:rPr lang="ru-RU" sz="1200" dirty="0"/>
              <a:t> </a:t>
            </a:r>
            <a:r>
              <a:rPr lang="ru-RU" sz="1200" dirty="0" err="1"/>
              <a:t>грамотність</a:t>
            </a:r>
            <a:r>
              <a:rPr lang="ru-RU" sz="1200" dirty="0"/>
              <a:t> — </a:t>
            </a:r>
            <a:r>
              <a:rPr lang="ru-RU" sz="1200" dirty="0" err="1"/>
              <a:t>щоб</a:t>
            </a:r>
            <a:r>
              <a:rPr lang="ru-RU" sz="1200" dirty="0"/>
              <a:t> люди не просто </a:t>
            </a:r>
            <a:r>
              <a:rPr lang="ru-RU" sz="1200" dirty="0" err="1"/>
              <a:t>мали</a:t>
            </a:r>
            <a:r>
              <a:rPr lang="ru-RU" sz="1200" dirty="0"/>
              <a:t> </a:t>
            </a:r>
            <a:r>
              <a:rPr lang="ru-RU" sz="1200" dirty="0" err="1"/>
              <a:t>можливість</a:t>
            </a:r>
            <a:r>
              <a:rPr lang="ru-RU" sz="1200" dirty="0"/>
              <a:t> </a:t>
            </a:r>
            <a:r>
              <a:rPr lang="ru-RU" sz="1200" dirty="0" err="1"/>
              <a:t>користуватися</a:t>
            </a:r>
            <a:r>
              <a:rPr lang="ru-RU" sz="1200" dirty="0"/>
              <a:t> онлайн-</a:t>
            </a:r>
            <a:r>
              <a:rPr lang="ru-RU" sz="1200" dirty="0" err="1"/>
              <a:t>послугами</a:t>
            </a:r>
            <a:r>
              <a:rPr lang="ru-RU" sz="1200" dirty="0"/>
              <a:t>, а й </a:t>
            </a:r>
            <a:r>
              <a:rPr lang="ru-RU" sz="1200" dirty="0" err="1"/>
              <a:t>уміли</a:t>
            </a:r>
            <a:r>
              <a:rPr lang="ru-RU" sz="1200" dirty="0"/>
              <a:t> </a:t>
            </a:r>
            <a:r>
              <a:rPr lang="ru-RU" sz="1200" dirty="0" err="1"/>
              <a:t>це</a:t>
            </a:r>
            <a:r>
              <a:rPr lang="ru-RU" sz="1200" dirty="0"/>
              <a:t> </a:t>
            </a:r>
            <a:r>
              <a:rPr lang="ru-RU" sz="1200" dirty="0" err="1"/>
              <a:t>робити</a:t>
            </a:r>
            <a:r>
              <a:rPr lang="ru-RU" sz="1200" dirty="0"/>
              <a:t>.</a:t>
            </a:r>
          </a:p>
          <a:p>
            <a:endParaRPr lang="ru-RU" sz="1200" dirty="0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971600" y="188640"/>
            <a:ext cx="7175351" cy="368717"/>
          </a:xfrm>
        </p:spPr>
        <p:txBody>
          <a:bodyPr/>
          <a:lstStyle/>
          <a:p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Організація 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і</a:t>
            </a: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надання послуг в цифровому середовищі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7322919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899592" y="476673"/>
            <a:ext cx="6552728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Щоденник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.</a:t>
            </a:r>
            <a:r>
              <a:rPr lang="en-US" sz="1600" b="1" dirty="0" err="1">
                <a:latin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ua</a:t>
            </a:r>
            <a:r>
              <a:rPr lang="en-US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всеукраїнська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освітня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мережа для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вчителів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учнів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їхніх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батьків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Проєкт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працює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підтримки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Міністерства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науки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України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регіональних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адміністрацій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управлінь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Проєкт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меті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об'єднати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всіх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педагогів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учнів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їхніх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батьків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єдину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спільноту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модернізувати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навчальний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впровадити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сучасні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комп'ютерні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технології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школах.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Зареєструватися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освітній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мережі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можливо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умови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підключення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школи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проєкту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Підходить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ініціативним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батькам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представникам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шкільної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адміністрації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бажають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впровадити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сучасні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технології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навчальний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4.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  <a:hlinkClick r:id="rId3"/>
              </a:rPr>
              <a:t>Освіторія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неприбуткова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громадська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спілка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яка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допомагає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змінювати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розвивати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освіту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Україні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створює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інноваційні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школи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допомагає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вчителям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навчатись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надає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доступ до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якісної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малозабезпеченим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дітям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школа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тренерів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«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Нової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української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школи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 (НУШ) –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партнерський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проект з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Міністерством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науки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України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працює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сприяння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Міжнародного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фонду.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Тренінговий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центр –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хаб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Освіторія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 проводить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тренінги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курси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вчителів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Освіторія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Медіа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актуальні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новини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про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освіту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5.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1600" b="1" dirty="0" err="1">
                <a:latin typeface="Times New Roman" panose="02020603050405020304" pitchFamily="18" charset="0"/>
                <a:cs typeface="Times New Roman" panose="02020603050405020304" pitchFamily="18" charset="0"/>
                <a:hlinkClick r:id="rId4"/>
              </a:rPr>
              <a:t>Ilearn</a:t>
            </a:r>
            <a:r>
              <a:rPr lang="en-US" sz="1600" b="1" dirty="0">
                <a:latin typeface="Times New Roman" panose="02020603050405020304" pitchFamily="18" charset="0"/>
                <a:cs typeface="Times New Roman" panose="02020603050405020304" pitchFamily="18" charset="0"/>
                <a:hlinkClick r:id="rId4"/>
              </a:rPr>
              <a:t> (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  <a:hlinkClick r:id="rId4"/>
              </a:rPr>
              <a:t>Освіторія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  <a:hlinkClick r:id="rId4"/>
              </a:rPr>
              <a:t>)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проєкт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ГС «</a:t>
            </a:r>
            <a:r>
              <a:rPr lang="ru-RU" sz="1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Освіторія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Це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безкоштовна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гейміфікована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платформа з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навчальними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онлайн-курсами, тестами та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вебінарами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всіх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хто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бажає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навчатися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успішно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скласти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ЗНО (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Зовнішнє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незалежне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оцінювання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 </a:t>
            </a:r>
            <a:b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uk-UA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98664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r>
              <a:rPr lang="en-US" sz="1400" dirty="0"/>
              <a:t>6. </a:t>
            </a:r>
            <a:r>
              <a:rPr lang="en-US" sz="1400" b="1" dirty="0">
                <a:hlinkClick r:id="rId2"/>
              </a:rPr>
              <a:t>MySchool.ua</a:t>
            </a:r>
            <a:r>
              <a:rPr lang="en-US" sz="1400" b="1" dirty="0"/>
              <a:t> - </a:t>
            </a:r>
            <a:r>
              <a:rPr lang="ru-RU" sz="1400" b="1" dirty="0" err="1"/>
              <a:t>навчальне</a:t>
            </a:r>
            <a:r>
              <a:rPr lang="ru-RU" sz="1400" b="1" dirty="0"/>
              <a:t> онлайн-</a:t>
            </a:r>
            <a:r>
              <a:rPr lang="ru-RU" sz="1400" b="1" dirty="0" err="1"/>
              <a:t>середовище</a:t>
            </a:r>
            <a:r>
              <a:rPr lang="ru-RU" sz="1400" b="1" dirty="0"/>
              <a:t> для </a:t>
            </a:r>
            <a:r>
              <a:rPr lang="ru-RU" sz="1400" b="1" dirty="0" err="1"/>
              <a:t>школярів</a:t>
            </a:r>
            <a:r>
              <a:rPr lang="ru-RU" sz="1400" dirty="0"/>
              <a:t>,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батьків</a:t>
            </a:r>
            <a:r>
              <a:rPr lang="ru-RU" sz="1400" dirty="0"/>
              <a:t>, </a:t>
            </a:r>
            <a:r>
              <a:rPr lang="ru-RU" sz="1400" dirty="0" err="1"/>
              <a:t>вчителів</a:t>
            </a:r>
            <a:r>
              <a:rPr lang="ru-RU" sz="1400" dirty="0"/>
              <a:t> і </a:t>
            </a:r>
            <a:r>
              <a:rPr lang="ru-RU" sz="1400" dirty="0" err="1"/>
              <a:t>керівників</a:t>
            </a:r>
            <a:r>
              <a:rPr lang="ru-RU" sz="1400" dirty="0"/>
              <a:t> </a:t>
            </a:r>
            <a:r>
              <a:rPr lang="ru-RU" sz="1400" dirty="0" err="1"/>
              <a:t>районних</a:t>
            </a:r>
            <a:r>
              <a:rPr lang="ru-RU" sz="1400" dirty="0"/>
              <a:t> </a:t>
            </a:r>
            <a:r>
              <a:rPr lang="ru-RU" sz="1400" dirty="0" err="1"/>
              <a:t>відділів</a:t>
            </a:r>
            <a:r>
              <a:rPr lang="ru-RU" sz="1400" dirty="0"/>
              <a:t> </a:t>
            </a:r>
            <a:r>
              <a:rPr lang="ru-RU" sz="1400" dirty="0" err="1"/>
              <a:t>освіти</a:t>
            </a:r>
            <a:r>
              <a:rPr lang="ru-RU" sz="1400" dirty="0"/>
              <a:t>. Система </a:t>
            </a:r>
            <a:r>
              <a:rPr lang="ru-RU" sz="1400" dirty="0" err="1"/>
              <a:t>об'єднує</a:t>
            </a:r>
            <a:r>
              <a:rPr lang="ru-RU" sz="1400" dirty="0"/>
              <a:t> людей, </a:t>
            </a:r>
            <a:r>
              <a:rPr lang="ru-RU" sz="1400" dirty="0" err="1"/>
              <a:t>пов'язаних</a:t>
            </a:r>
            <a:r>
              <a:rPr lang="ru-RU" sz="1400" dirty="0"/>
              <a:t> </a:t>
            </a:r>
            <a:r>
              <a:rPr lang="ru-RU" sz="1400" dirty="0" err="1"/>
              <a:t>зі</a:t>
            </a:r>
            <a:r>
              <a:rPr lang="ru-RU" sz="1400" dirty="0"/>
              <a:t> </a:t>
            </a:r>
            <a:r>
              <a:rPr lang="ru-RU" sz="1400" dirty="0" err="1"/>
              <a:t>шкільним</a:t>
            </a:r>
            <a:r>
              <a:rPr lang="ru-RU" sz="1400" dirty="0"/>
              <a:t> </a:t>
            </a:r>
            <a:r>
              <a:rPr lang="ru-RU" sz="1400" dirty="0" err="1"/>
              <a:t>процесом</a:t>
            </a:r>
            <a:r>
              <a:rPr lang="ru-RU" sz="1400" dirty="0"/>
              <a:t>,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автоматизації</a:t>
            </a:r>
            <a:r>
              <a:rPr lang="ru-RU" sz="1400" dirty="0"/>
              <a:t> </a:t>
            </a:r>
            <a:r>
              <a:rPr lang="ru-RU" sz="1400" dirty="0" err="1"/>
              <a:t>документообігу</a:t>
            </a:r>
            <a:r>
              <a:rPr lang="ru-RU" sz="1400" dirty="0"/>
              <a:t> </a:t>
            </a:r>
            <a:r>
              <a:rPr lang="ru-RU" sz="1400" dirty="0" err="1"/>
              <a:t>шкіл</a:t>
            </a:r>
            <a:r>
              <a:rPr lang="ru-RU" sz="1400" dirty="0"/>
              <a:t>, онлайн-</a:t>
            </a:r>
            <a:r>
              <a:rPr lang="ru-RU" sz="1400" dirty="0" err="1"/>
              <a:t>бібліотеки</a:t>
            </a:r>
            <a:r>
              <a:rPr lang="ru-RU" sz="1400" dirty="0"/>
              <a:t> з </a:t>
            </a:r>
            <a:r>
              <a:rPr lang="ru-RU" sz="1400" dirty="0" err="1"/>
              <a:t>мультимедійними</a:t>
            </a:r>
            <a:r>
              <a:rPr lang="ru-RU" sz="1400" dirty="0"/>
              <a:t> </a:t>
            </a:r>
            <a:r>
              <a:rPr lang="ru-RU" sz="1400" dirty="0" err="1"/>
              <a:t>матеріалами</a:t>
            </a:r>
            <a:r>
              <a:rPr lang="ru-RU" sz="1400" dirty="0"/>
              <a:t> для </a:t>
            </a:r>
            <a:r>
              <a:rPr lang="ru-RU" sz="1400" dirty="0" err="1"/>
              <a:t>учнів</a:t>
            </a:r>
            <a:r>
              <a:rPr lang="ru-RU" sz="1400" dirty="0"/>
              <a:t>, </a:t>
            </a:r>
            <a:r>
              <a:rPr lang="ru-RU" sz="1400" dirty="0" err="1"/>
              <a:t>конспекти</a:t>
            </a:r>
            <a:r>
              <a:rPr lang="ru-RU" sz="1400" dirty="0"/>
              <a:t> для </a:t>
            </a:r>
            <a:r>
              <a:rPr lang="ru-RU" sz="1400" dirty="0" err="1"/>
              <a:t>вчителів</a:t>
            </a:r>
            <a:r>
              <a:rPr lang="ru-RU" sz="1400" dirty="0"/>
              <a:t> з </a:t>
            </a:r>
            <a:r>
              <a:rPr lang="ru-RU" sz="1400" dirty="0" err="1"/>
              <a:t>усіх</a:t>
            </a:r>
            <a:r>
              <a:rPr lang="ru-RU" sz="1400" dirty="0"/>
              <a:t> </a:t>
            </a:r>
            <a:r>
              <a:rPr lang="ru-RU" sz="1400" dirty="0" err="1"/>
              <a:t>предметів</a:t>
            </a:r>
            <a:r>
              <a:rPr lang="ru-RU" sz="1400" dirty="0"/>
              <a:t>, тем для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класів</a:t>
            </a:r>
            <a:r>
              <a:rPr lang="ru-RU" sz="1400" dirty="0"/>
              <a:t> і </a:t>
            </a:r>
            <a:r>
              <a:rPr lang="ru-RU" sz="1400" dirty="0" err="1"/>
              <a:t>різних</a:t>
            </a:r>
            <a:r>
              <a:rPr lang="ru-RU" sz="1400" dirty="0"/>
              <a:t> </a:t>
            </a:r>
            <a:r>
              <a:rPr lang="en-US" sz="1400" dirty="0"/>
              <a:t>SMS-</a:t>
            </a:r>
            <a:r>
              <a:rPr lang="ru-RU" sz="1400" dirty="0" err="1"/>
              <a:t>сервісів</a:t>
            </a:r>
            <a:r>
              <a:rPr lang="ru-RU" sz="1400" dirty="0"/>
              <a:t>. Для </a:t>
            </a:r>
            <a:r>
              <a:rPr lang="ru-RU" sz="1400" dirty="0" err="1"/>
              <a:t>адміністраторів</a:t>
            </a:r>
            <a:r>
              <a:rPr lang="ru-RU" sz="1400" dirty="0"/>
              <a:t> </a:t>
            </a:r>
            <a:r>
              <a:rPr lang="ru-RU" sz="1400" dirty="0" err="1"/>
              <a:t>шкіл</a:t>
            </a:r>
            <a:r>
              <a:rPr lang="ru-RU" sz="1400" dirty="0"/>
              <a:t> </a:t>
            </a:r>
            <a:r>
              <a:rPr lang="ru-RU" sz="1400" dirty="0" err="1"/>
              <a:t>працює</a:t>
            </a:r>
            <a:r>
              <a:rPr lang="ru-RU" sz="1400" dirty="0"/>
              <a:t> </a:t>
            </a:r>
            <a:r>
              <a:rPr lang="ru-RU" sz="1400" dirty="0" err="1"/>
              <a:t>облік</a:t>
            </a:r>
            <a:r>
              <a:rPr lang="ru-RU" sz="1400" dirty="0"/>
              <a:t> </a:t>
            </a:r>
            <a:r>
              <a:rPr lang="ru-RU" sz="1400" dirty="0" err="1"/>
              <a:t>шкільних</a:t>
            </a:r>
            <a:r>
              <a:rPr lang="ru-RU" sz="1400" dirty="0"/>
              <a:t> </a:t>
            </a:r>
            <a:r>
              <a:rPr lang="ru-RU" sz="1400" dirty="0" err="1"/>
              <a:t>підручників</a:t>
            </a:r>
            <a:r>
              <a:rPr lang="ru-RU" sz="1400" dirty="0"/>
              <a:t>, конструктор </a:t>
            </a:r>
            <a:r>
              <a:rPr lang="ru-RU" sz="1400" dirty="0" err="1"/>
              <a:t>електронних</a:t>
            </a:r>
            <a:r>
              <a:rPr lang="ru-RU" sz="1400" dirty="0"/>
              <a:t> </a:t>
            </a:r>
            <a:r>
              <a:rPr lang="ru-RU" sz="1400" dirty="0" err="1"/>
              <a:t>тестів</a:t>
            </a:r>
            <a:r>
              <a:rPr lang="ru-RU" sz="1400" dirty="0"/>
              <a:t>, </a:t>
            </a:r>
            <a:r>
              <a:rPr lang="ru-RU" sz="1400" dirty="0" err="1"/>
              <a:t>тематична</a:t>
            </a:r>
            <a:r>
              <a:rPr lang="ru-RU" sz="1400" dirty="0"/>
              <a:t> </a:t>
            </a:r>
            <a:r>
              <a:rPr lang="ru-RU" sz="1400" dirty="0" err="1"/>
              <a:t>соціальна</a:t>
            </a:r>
            <a:r>
              <a:rPr lang="ru-RU" sz="1400" dirty="0"/>
              <a:t> мережа. </a:t>
            </a:r>
            <a:r>
              <a:rPr lang="ru-RU" sz="1400" dirty="0" err="1"/>
              <a:t>Підходить</a:t>
            </a:r>
            <a:r>
              <a:rPr lang="ru-RU" sz="1400" dirty="0"/>
              <a:t> для </a:t>
            </a:r>
            <a:r>
              <a:rPr lang="ru-RU" sz="1400" dirty="0" err="1"/>
              <a:t>шкільної</a:t>
            </a:r>
            <a:r>
              <a:rPr lang="ru-RU" sz="1400" dirty="0"/>
              <a:t> </a:t>
            </a:r>
            <a:r>
              <a:rPr lang="ru-RU" sz="1400" dirty="0" err="1"/>
              <a:t>адміністрації</a:t>
            </a:r>
            <a:r>
              <a:rPr lang="ru-RU" sz="1400" dirty="0"/>
              <a:t> та педагогам. </a:t>
            </a:r>
            <a:br>
              <a:rPr lang="ru-RU" sz="1400" dirty="0"/>
            </a:br>
            <a:r>
              <a:rPr lang="ru-RU" sz="1400" dirty="0"/>
              <a:t>7. </a:t>
            </a:r>
            <a:r>
              <a:rPr lang="en-US" sz="1400" b="1" dirty="0">
                <a:hlinkClick r:id="rId3"/>
              </a:rPr>
              <a:t>Prometheus</a:t>
            </a:r>
            <a:r>
              <a:rPr lang="en-US" sz="1400" b="1" dirty="0"/>
              <a:t> – </a:t>
            </a:r>
            <a:r>
              <a:rPr lang="ru-RU" sz="1400" b="1" dirty="0" err="1"/>
              <a:t>це</a:t>
            </a:r>
            <a:r>
              <a:rPr lang="ru-RU" sz="1400" b="1" dirty="0"/>
              <a:t> </a:t>
            </a:r>
            <a:r>
              <a:rPr lang="ru-RU" sz="1400" b="1" dirty="0" err="1"/>
              <a:t>освітній</a:t>
            </a:r>
            <a:r>
              <a:rPr lang="ru-RU" sz="1400" b="1" dirty="0"/>
              <a:t> </a:t>
            </a:r>
            <a:r>
              <a:rPr lang="ru-RU" sz="1400" b="1" dirty="0" err="1"/>
              <a:t>проєкт</a:t>
            </a:r>
            <a:r>
              <a:rPr lang="ru-RU" sz="1400" dirty="0"/>
              <a:t>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збирає</a:t>
            </a:r>
            <a:r>
              <a:rPr lang="ru-RU" sz="1400" dirty="0"/>
              <a:t> </a:t>
            </a:r>
            <a:r>
              <a:rPr lang="ru-RU" sz="1400" dirty="0" err="1"/>
              <a:t>лекції</a:t>
            </a:r>
            <a:r>
              <a:rPr lang="ru-RU" sz="1400" dirty="0"/>
              <a:t> і </a:t>
            </a:r>
            <a:r>
              <a:rPr lang="ru-RU" sz="1400" dirty="0" err="1"/>
              <a:t>завдання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українських</a:t>
            </a:r>
            <a:r>
              <a:rPr lang="ru-RU" sz="1400" dirty="0"/>
              <a:t> </a:t>
            </a:r>
            <a:r>
              <a:rPr lang="ru-RU" sz="1400" dirty="0" err="1"/>
              <a:t>університетів</a:t>
            </a:r>
            <a:r>
              <a:rPr lang="ru-RU" sz="1400" dirty="0"/>
              <a:t> з </a:t>
            </a:r>
            <a:r>
              <a:rPr lang="ru-RU" sz="1400" dirty="0" err="1"/>
              <a:t>найрізноманітніших</a:t>
            </a:r>
            <a:r>
              <a:rPr lang="ru-RU" sz="1400" dirty="0"/>
              <a:t> </a:t>
            </a:r>
            <a:r>
              <a:rPr lang="ru-RU" sz="1400" dirty="0" err="1"/>
              <a:t>предметів</a:t>
            </a:r>
            <a:r>
              <a:rPr lang="ru-RU" sz="1400" dirty="0"/>
              <a:t>. На </a:t>
            </a:r>
            <a:r>
              <a:rPr lang="ru-RU" sz="1400" dirty="0" err="1"/>
              <a:t>сайті</a:t>
            </a:r>
            <a:r>
              <a:rPr lang="ru-RU" sz="1400" dirty="0"/>
              <a:t> є </a:t>
            </a:r>
            <a:r>
              <a:rPr lang="ru-RU" sz="1400" dirty="0" err="1"/>
              <a:t>набір</a:t>
            </a:r>
            <a:r>
              <a:rPr lang="ru-RU" sz="1400" dirty="0"/>
              <a:t> </a:t>
            </a:r>
            <a:r>
              <a:rPr lang="ru-RU" sz="1400" dirty="0" err="1"/>
              <a:t>курсів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дозволяють</a:t>
            </a:r>
            <a:r>
              <a:rPr lang="ru-RU" sz="1400" dirty="0"/>
              <a:t> школярам </a:t>
            </a:r>
            <a:r>
              <a:rPr lang="ru-RU" sz="1400" dirty="0" err="1"/>
              <a:t>підготуватися</a:t>
            </a:r>
            <a:r>
              <a:rPr lang="ru-RU" sz="1400" dirty="0"/>
              <a:t> до </a:t>
            </a:r>
            <a:r>
              <a:rPr lang="ru-RU" sz="1400" dirty="0" err="1"/>
              <a:t>зовнішнього</a:t>
            </a:r>
            <a:r>
              <a:rPr lang="ru-RU" sz="1400" dirty="0"/>
              <a:t> </a:t>
            </a:r>
            <a:r>
              <a:rPr lang="ru-RU" sz="1400" dirty="0" err="1"/>
              <a:t>незалежного</a:t>
            </a:r>
            <a:r>
              <a:rPr lang="ru-RU" sz="1400" dirty="0"/>
              <a:t> </a:t>
            </a:r>
            <a:r>
              <a:rPr lang="ru-RU" sz="1400" dirty="0" err="1"/>
              <a:t>тестування</a:t>
            </a:r>
            <a:r>
              <a:rPr lang="ru-RU" sz="1400" dirty="0"/>
              <a:t>. </a:t>
            </a:r>
            <a:br>
              <a:rPr lang="ru-RU" sz="1400" dirty="0"/>
            </a:br>
            <a:r>
              <a:rPr lang="ru-RU" sz="1400" dirty="0"/>
              <a:t>8.</a:t>
            </a:r>
            <a:r>
              <a:rPr lang="ru-RU" sz="1400" b="1" dirty="0"/>
              <a:t> </a:t>
            </a:r>
            <a:r>
              <a:rPr lang="ru-RU" sz="1400" b="1" dirty="0">
                <a:hlinkClick r:id="rId4"/>
              </a:rPr>
              <a:t>"На Урок"</a:t>
            </a:r>
            <a:r>
              <a:rPr lang="ru-RU" sz="1400" b="1" dirty="0"/>
              <a:t> – </a:t>
            </a:r>
            <a:r>
              <a:rPr lang="ru-RU" sz="1400" b="1" dirty="0" err="1"/>
              <a:t>Всеукраїнські</a:t>
            </a:r>
            <a:r>
              <a:rPr lang="ru-RU" sz="1400" b="1" dirty="0"/>
              <a:t> онлайн-</a:t>
            </a:r>
            <a:r>
              <a:rPr lang="ru-RU" sz="1400" b="1" dirty="0" err="1"/>
              <a:t>курси</a:t>
            </a:r>
            <a:r>
              <a:rPr lang="ru-RU" sz="1400" dirty="0"/>
              <a:t>, </a:t>
            </a:r>
            <a:r>
              <a:rPr lang="ru-RU" sz="1400" dirty="0" err="1"/>
              <a:t>олімпіади</a:t>
            </a:r>
            <a:r>
              <a:rPr lang="ru-RU" sz="1400" dirty="0"/>
              <a:t> та журнал для </a:t>
            </a:r>
            <a:r>
              <a:rPr lang="ru-RU" sz="1400" dirty="0" err="1"/>
              <a:t>школярів</a:t>
            </a:r>
            <a:r>
              <a:rPr lang="ru-RU" sz="1400" dirty="0"/>
              <a:t>. Онлайн-школа "На Урок" створена для того,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кожен</a:t>
            </a:r>
            <a:r>
              <a:rPr lang="ru-RU" sz="1400" dirty="0"/>
              <a:t> школяр, </a:t>
            </a:r>
            <a:r>
              <a:rPr lang="ru-RU" sz="1400" dirty="0" err="1"/>
              <a:t>незалежно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місця</a:t>
            </a:r>
            <a:r>
              <a:rPr lang="ru-RU" sz="1400" dirty="0"/>
              <a:t> </a:t>
            </a:r>
            <a:r>
              <a:rPr lang="ru-RU" sz="1400" dirty="0" err="1"/>
              <a:t>проживання</a:t>
            </a:r>
            <a:r>
              <a:rPr lang="ru-RU" sz="1400" dirty="0"/>
              <a:t>, </a:t>
            </a:r>
            <a:r>
              <a:rPr lang="ru-RU" sz="1400" dirty="0" err="1"/>
              <a:t>зміг</a:t>
            </a:r>
            <a:r>
              <a:rPr lang="ru-RU" sz="1400" dirty="0"/>
              <a:t> </a:t>
            </a:r>
            <a:r>
              <a:rPr lang="ru-RU" sz="1400" dirty="0" err="1"/>
              <a:t>отримувати</a:t>
            </a:r>
            <a:r>
              <a:rPr lang="ru-RU" sz="1400" dirty="0"/>
              <a:t> </a:t>
            </a:r>
            <a:r>
              <a:rPr lang="ru-RU" sz="1400" dirty="0" err="1"/>
              <a:t>якісні</a:t>
            </a:r>
            <a:r>
              <a:rPr lang="ru-RU" sz="1400" dirty="0"/>
              <a:t> </a:t>
            </a:r>
            <a:r>
              <a:rPr lang="ru-RU" sz="1400" dirty="0" err="1"/>
              <a:t>знання</a:t>
            </a:r>
            <a:r>
              <a:rPr lang="ru-RU" sz="1400" dirty="0"/>
              <a:t> в </a:t>
            </a:r>
            <a:r>
              <a:rPr lang="ru-RU" sz="1400" dirty="0" err="1"/>
              <a:t>цікавому</a:t>
            </a:r>
            <a:r>
              <a:rPr lang="ru-RU" sz="1400" dirty="0"/>
              <a:t> </a:t>
            </a:r>
            <a:r>
              <a:rPr lang="ru-RU" sz="1400" dirty="0" err="1"/>
              <a:t>форматі</a:t>
            </a:r>
            <a:r>
              <a:rPr lang="ru-RU" sz="1400" dirty="0"/>
              <a:t>.</a:t>
            </a:r>
            <a:br>
              <a:rPr lang="ru-RU" sz="1400" dirty="0"/>
            </a:br>
            <a:r>
              <a:rPr lang="ru-RU" sz="1400" dirty="0"/>
              <a:t>9. </a:t>
            </a:r>
            <a:r>
              <a:rPr lang="ru-RU" sz="1400" b="1" dirty="0">
                <a:hlinkClick r:id="rId5"/>
              </a:rPr>
              <a:t>Доступна </a:t>
            </a:r>
            <a:r>
              <a:rPr lang="ru-RU" sz="1400" b="1" dirty="0" err="1">
                <a:hlinkClick r:id="rId5"/>
              </a:rPr>
              <a:t>освіта</a:t>
            </a:r>
            <a:r>
              <a:rPr lang="ru-RU" sz="1400" dirty="0"/>
              <a:t> – </a:t>
            </a:r>
            <a:r>
              <a:rPr lang="ru-RU" sz="1400" dirty="0" err="1"/>
              <a:t>ця</a:t>
            </a:r>
            <a:r>
              <a:rPr lang="ru-RU" sz="1400" dirty="0"/>
              <a:t> платформа створена для того,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надати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українським</a:t>
            </a:r>
            <a:r>
              <a:rPr lang="ru-RU" sz="1400" dirty="0"/>
              <a:t> </a:t>
            </a:r>
            <a:r>
              <a:rPr lang="ru-RU" sz="1400" dirty="0" err="1"/>
              <a:t>дітям</a:t>
            </a:r>
            <a:r>
              <a:rPr lang="ru-RU" sz="1400" dirty="0"/>
              <a:t> і </a:t>
            </a:r>
            <a:r>
              <a:rPr lang="ru-RU" sz="1400" dirty="0" err="1"/>
              <a:t>молоді</a:t>
            </a:r>
            <a:r>
              <a:rPr lang="ru-RU" sz="1400" dirty="0"/>
              <a:t> </a:t>
            </a:r>
            <a:r>
              <a:rPr lang="ru-RU" sz="1400" dirty="0" err="1"/>
              <a:t>незалежно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місця</a:t>
            </a:r>
            <a:r>
              <a:rPr lang="ru-RU" sz="1400" dirty="0"/>
              <a:t> </a:t>
            </a:r>
            <a:r>
              <a:rPr lang="ru-RU" sz="1400" dirty="0" err="1"/>
              <a:t>проживання</a:t>
            </a:r>
            <a:r>
              <a:rPr lang="ru-RU" sz="1400" dirty="0"/>
              <a:t> </a:t>
            </a:r>
            <a:r>
              <a:rPr lang="ru-RU" sz="1400" dirty="0" err="1"/>
              <a:t>здобути</a:t>
            </a:r>
            <a:r>
              <a:rPr lang="ru-RU" sz="1400" dirty="0"/>
              <a:t> </a:t>
            </a:r>
            <a:r>
              <a:rPr lang="ru-RU" sz="1400" dirty="0" err="1"/>
              <a:t>українську</a:t>
            </a:r>
            <a:r>
              <a:rPr lang="ru-RU" sz="1400" dirty="0"/>
              <a:t> </a:t>
            </a:r>
            <a:r>
              <a:rPr lang="ru-RU" sz="1400" dirty="0" err="1"/>
              <a:t>освіту</a:t>
            </a:r>
            <a:r>
              <a:rPr lang="ru-RU" sz="1400" dirty="0"/>
              <a:t>. Держава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здобути</a:t>
            </a:r>
            <a:r>
              <a:rPr lang="ru-RU" sz="1400" dirty="0"/>
              <a:t> </a:t>
            </a:r>
            <a:r>
              <a:rPr lang="ru-RU" sz="1400" dirty="0" err="1"/>
              <a:t>освіту</a:t>
            </a:r>
            <a:r>
              <a:rPr lang="ru-RU" sz="1400" dirty="0"/>
              <a:t> </a:t>
            </a:r>
            <a:r>
              <a:rPr lang="ru-RU" sz="1400" dirty="0" err="1"/>
              <a:t>екстерном</a:t>
            </a:r>
            <a:r>
              <a:rPr lang="ru-RU" sz="1400" dirty="0"/>
              <a:t>, а ми – </a:t>
            </a:r>
            <a:r>
              <a:rPr lang="ru-RU" sz="1400" dirty="0" err="1"/>
              <a:t>вивчити</a:t>
            </a:r>
            <a:r>
              <a:rPr lang="ru-RU" sz="1400" dirty="0"/>
              <a:t> </a:t>
            </a:r>
            <a:r>
              <a:rPr lang="ru-RU" sz="1400" dirty="0" err="1"/>
              <a:t>українську</a:t>
            </a:r>
            <a:r>
              <a:rPr lang="ru-RU" sz="1400" dirty="0"/>
              <a:t> </a:t>
            </a:r>
            <a:r>
              <a:rPr lang="ru-RU" sz="1400" dirty="0" err="1"/>
              <a:t>мову</a:t>
            </a:r>
            <a:r>
              <a:rPr lang="ru-RU" sz="1400" dirty="0"/>
              <a:t> і </a:t>
            </a:r>
            <a:r>
              <a:rPr lang="ru-RU" sz="1400" dirty="0" err="1"/>
              <a:t>літературу</a:t>
            </a:r>
            <a:r>
              <a:rPr lang="ru-RU" sz="1400" dirty="0"/>
              <a:t> та </a:t>
            </a:r>
            <a:r>
              <a:rPr lang="ru-RU" sz="1400" dirty="0" err="1"/>
              <a:t>історію</a:t>
            </a:r>
            <a:r>
              <a:rPr lang="ru-RU" sz="1400" dirty="0"/>
              <a:t> </a:t>
            </a:r>
            <a:r>
              <a:rPr lang="ru-RU" sz="1400" dirty="0" err="1"/>
              <a:t>України</a:t>
            </a:r>
            <a:r>
              <a:rPr lang="ru-RU" sz="1400" dirty="0"/>
              <a:t>, </a:t>
            </a:r>
            <a:r>
              <a:rPr lang="ru-RU" sz="1400" dirty="0" err="1"/>
              <a:t>підготуватися</a:t>
            </a:r>
            <a:r>
              <a:rPr lang="ru-RU" sz="1400" dirty="0"/>
              <a:t> до </a:t>
            </a:r>
            <a:r>
              <a:rPr lang="ru-RU" sz="1400" dirty="0" err="1"/>
              <a:t>Державної</a:t>
            </a:r>
            <a:r>
              <a:rPr lang="ru-RU" sz="1400" dirty="0"/>
              <a:t> </a:t>
            </a:r>
            <a:r>
              <a:rPr lang="ru-RU" sz="1400" dirty="0" err="1"/>
              <a:t>підсумкової</a:t>
            </a:r>
            <a:r>
              <a:rPr lang="ru-RU" sz="1400" dirty="0"/>
              <a:t> </a:t>
            </a:r>
            <a:r>
              <a:rPr lang="ru-RU" sz="1400" dirty="0" err="1"/>
              <a:t>атестації</a:t>
            </a:r>
            <a:r>
              <a:rPr lang="ru-RU" sz="1400" dirty="0"/>
              <a:t> та ЗНО з </a:t>
            </a:r>
            <a:r>
              <a:rPr lang="ru-RU" sz="1400" dirty="0" err="1"/>
              <a:t>цих</a:t>
            </a:r>
            <a:r>
              <a:rPr lang="ru-RU" sz="1400" dirty="0"/>
              <a:t> </a:t>
            </a:r>
            <a:r>
              <a:rPr lang="ru-RU" sz="1400" dirty="0" err="1"/>
              <a:t>предметів</a:t>
            </a:r>
            <a:r>
              <a:rPr lang="ru-RU" sz="1400" dirty="0"/>
              <a:t>. </a:t>
            </a:r>
            <a:br>
              <a:rPr lang="ru-RU" sz="1400" dirty="0"/>
            </a:br>
            <a:r>
              <a:rPr lang="ru-RU" sz="1400" dirty="0"/>
              <a:t>10. </a:t>
            </a:r>
            <a:r>
              <a:rPr lang="en-US" sz="1400" b="1" dirty="0" err="1">
                <a:hlinkClick r:id="rId6"/>
              </a:rPr>
              <a:t>EdEra</a:t>
            </a:r>
            <a:r>
              <a:rPr lang="en-US" sz="1400" b="1" dirty="0"/>
              <a:t> - </a:t>
            </a:r>
            <a:r>
              <a:rPr lang="ru-RU" sz="1400" b="1" dirty="0" err="1"/>
              <a:t>український</a:t>
            </a:r>
            <a:r>
              <a:rPr lang="ru-RU" sz="1400" b="1" dirty="0"/>
              <a:t> проект</a:t>
            </a:r>
            <a:r>
              <a:rPr lang="ru-RU" sz="1400" dirty="0"/>
              <a:t>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представляє</a:t>
            </a:r>
            <a:r>
              <a:rPr lang="ru-RU" sz="1400" dirty="0"/>
              <a:t> собою сайт з онлайн-курсами у </a:t>
            </a:r>
            <a:r>
              <a:rPr lang="ru-RU" sz="1400" dirty="0" err="1"/>
              <a:t>форматі</a:t>
            </a:r>
            <a:r>
              <a:rPr lang="ru-RU" sz="1400" dirty="0"/>
              <a:t> МВОК (</a:t>
            </a:r>
            <a:r>
              <a:rPr lang="ru-RU" sz="1400" dirty="0" err="1"/>
              <a:t>масових</a:t>
            </a:r>
            <a:r>
              <a:rPr lang="ru-RU" sz="1400" dirty="0"/>
              <a:t> </a:t>
            </a:r>
            <a:r>
              <a:rPr lang="ru-RU" sz="1400" dirty="0" err="1"/>
              <a:t>відкритих</a:t>
            </a:r>
            <a:r>
              <a:rPr lang="ru-RU" sz="1400" dirty="0"/>
              <a:t> онлайн-</a:t>
            </a:r>
            <a:r>
              <a:rPr lang="ru-RU" sz="1400" dirty="0" err="1"/>
              <a:t>курсів</a:t>
            </a:r>
            <a:r>
              <a:rPr lang="ru-RU" sz="1400" dirty="0"/>
              <a:t>). Зараз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пройти </a:t>
            </a:r>
            <a:r>
              <a:rPr lang="ru-RU" sz="1400" dirty="0" err="1"/>
              <a:t>сім</a:t>
            </a:r>
            <a:r>
              <a:rPr lang="ru-RU" sz="1400" dirty="0"/>
              <a:t> </a:t>
            </a:r>
            <a:r>
              <a:rPr lang="ru-RU" sz="1400" dirty="0" err="1"/>
              <a:t>курсів</a:t>
            </a:r>
            <a:r>
              <a:rPr lang="ru-RU" sz="1400" dirty="0"/>
              <a:t>, </a:t>
            </a:r>
            <a:r>
              <a:rPr lang="ru-RU" sz="1400" dirty="0" err="1"/>
              <a:t>серед</a:t>
            </a:r>
            <a:r>
              <a:rPr lang="ru-RU" sz="1400" dirty="0"/>
              <a:t> </a:t>
            </a:r>
            <a:r>
              <a:rPr lang="ru-RU" sz="1400" dirty="0" err="1"/>
              <a:t>яких</a:t>
            </a:r>
            <a:r>
              <a:rPr lang="ru-RU" sz="1400" dirty="0"/>
              <a:t> «</a:t>
            </a:r>
            <a:r>
              <a:rPr lang="ru-RU" sz="1400" dirty="0" err="1"/>
              <a:t>Українська</a:t>
            </a:r>
            <a:r>
              <a:rPr lang="ru-RU" sz="1400" dirty="0"/>
              <a:t> </a:t>
            </a:r>
            <a:r>
              <a:rPr lang="ru-RU" sz="1400" dirty="0" err="1"/>
              <a:t>мова</a:t>
            </a:r>
            <a:r>
              <a:rPr lang="ru-RU" sz="1400" dirty="0"/>
              <a:t> і </a:t>
            </a:r>
            <a:r>
              <a:rPr lang="ru-RU" sz="1400" dirty="0" err="1"/>
              <a:t>література</a:t>
            </a:r>
            <a:r>
              <a:rPr lang="ru-RU" sz="1400" dirty="0"/>
              <a:t>», «</a:t>
            </a:r>
            <a:r>
              <a:rPr lang="ru-RU" sz="1400" dirty="0" err="1"/>
              <a:t>Географія</a:t>
            </a:r>
            <a:r>
              <a:rPr lang="ru-RU" sz="1400" dirty="0"/>
              <a:t>», «</a:t>
            </a:r>
            <a:r>
              <a:rPr lang="ru-RU" sz="1400" dirty="0" err="1"/>
              <a:t>Фізика</a:t>
            </a:r>
            <a:r>
              <a:rPr lang="ru-RU" sz="1400" dirty="0"/>
              <a:t>», «</a:t>
            </a:r>
            <a:r>
              <a:rPr lang="ru-RU" sz="1400" dirty="0" err="1"/>
              <a:t>Історія</a:t>
            </a:r>
            <a:r>
              <a:rPr lang="ru-RU" sz="1400" dirty="0"/>
              <a:t> </a:t>
            </a:r>
            <a:r>
              <a:rPr lang="ru-RU" sz="1400" dirty="0" err="1"/>
              <a:t>України</a:t>
            </a:r>
            <a:r>
              <a:rPr lang="ru-RU" sz="1400" dirty="0"/>
              <a:t>», «Математика», «</a:t>
            </a:r>
            <a:r>
              <a:rPr lang="ru-RU" sz="1400" dirty="0" err="1"/>
              <a:t>Біологія</a:t>
            </a:r>
            <a:r>
              <a:rPr lang="ru-RU" sz="1400" dirty="0"/>
              <a:t>», «</a:t>
            </a:r>
            <a:r>
              <a:rPr lang="ru-RU" sz="1400" dirty="0" err="1"/>
              <a:t>Англійська</a:t>
            </a:r>
            <a:r>
              <a:rPr lang="ru-RU" sz="1400" dirty="0"/>
              <a:t> </a:t>
            </a:r>
            <a:r>
              <a:rPr lang="ru-RU" sz="1400" dirty="0" err="1"/>
              <a:t>мова</a:t>
            </a:r>
            <a:r>
              <a:rPr lang="ru-RU" sz="1400" dirty="0"/>
              <a:t>». </a:t>
            </a:r>
            <a:r>
              <a:rPr lang="ru-RU" sz="1400" dirty="0" err="1"/>
              <a:t>Проєкт</a:t>
            </a:r>
            <a:r>
              <a:rPr lang="ru-RU" sz="1400" dirty="0"/>
              <a:t> </a:t>
            </a:r>
            <a:r>
              <a:rPr lang="ru-RU" sz="1400" dirty="0" err="1"/>
              <a:t>включає</a:t>
            </a:r>
            <a:r>
              <a:rPr lang="ru-RU" sz="1400" dirty="0"/>
              <a:t> в себе </a:t>
            </a:r>
            <a:r>
              <a:rPr lang="ru-RU" sz="1400" dirty="0" err="1"/>
              <a:t>інтерактивні</a:t>
            </a:r>
            <a:r>
              <a:rPr lang="ru-RU" sz="1400" dirty="0"/>
              <a:t> </a:t>
            </a:r>
            <a:r>
              <a:rPr lang="ru-RU" sz="1400" dirty="0" err="1"/>
              <a:t>лекції</a:t>
            </a:r>
            <a:r>
              <a:rPr lang="ru-RU" sz="1400" dirty="0"/>
              <a:t>, </a:t>
            </a:r>
            <a:r>
              <a:rPr lang="ru-RU" sz="1400" dirty="0" err="1"/>
              <a:t>конспекти</a:t>
            </a:r>
            <a:r>
              <a:rPr lang="ru-RU" sz="1400" dirty="0"/>
              <a:t>, </a:t>
            </a:r>
            <a:r>
              <a:rPr lang="ru-RU" sz="1400" dirty="0" err="1"/>
              <a:t>іспити</a:t>
            </a:r>
            <a:r>
              <a:rPr lang="ru-RU" sz="1400" dirty="0"/>
              <a:t> і </a:t>
            </a:r>
            <a:r>
              <a:rPr lang="ru-RU" sz="1400" dirty="0" err="1"/>
              <a:t>домашні</a:t>
            </a:r>
            <a:r>
              <a:rPr lang="ru-RU" sz="1400" dirty="0"/>
              <a:t> </a:t>
            </a:r>
            <a:r>
              <a:rPr lang="ru-RU" sz="1400" dirty="0" err="1"/>
              <a:t>завдання</a:t>
            </a:r>
            <a:r>
              <a:rPr lang="ru-RU" sz="1400" dirty="0"/>
              <a:t>, </a:t>
            </a:r>
            <a:r>
              <a:rPr lang="ru-RU" sz="1400" dirty="0" err="1"/>
              <a:t>спілкування</a:t>
            </a:r>
            <a:r>
              <a:rPr lang="ru-RU" sz="1400" dirty="0"/>
              <a:t> з </a:t>
            </a:r>
            <a:r>
              <a:rPr lang="ru-RU" sz="1400" dirty="0" err="1"/>
              <a:t>іншим</a:t>
            </a:r>
            <a:r>
              <a:rPr lang="ru-RU" sz="1400" dirty="0"/>
              <a:t> </a:t>
            </a:r>
            <a:r>
              <a:rPr lang="ru-RU" sz="1400" dirty="0" err="1"/>
              <a:t>учнями</a:t>
            </a:r>
            <a:r>
              <a:rPr lang="ru-RU" sz="1400" dirty="0"/>
              <a:t> і педагогами.</a:t>
            </a:r>
            <a:br>
              <a:rPr lang="ru-RU" sz="1400" dirty="0"/>
            </a:br>
            <a:r>
              <a:rPr lang="ru-RU" sz="1400" dirty="0"/>
              <a:t>11.</a:t>
            </a:r>
            <a:r>
              <a:rPr lang="ru-RU" sz="1400" b="1" dirty="0"/>
              <a:t> </a:t>
            </a:r>
            <a:r>
              <a:rPr lang="en-US" sz="1400" b="1" dirty="0">
                <a:hlinkClick r:id="rId7"/>
              </a:rPr>
              <a:t>Osvita.ua</a:t>
            </a:r>
            <a:r>
              <a:rPr lang="en-US" sz="1400" b="1" dirty="0"/>
              <a:t> - </a:t>
            </a:r>
            <a:r>
              <a:rPr lang="ru-RU" sz="1400" b="1" dirty="0" err="1"/>
              <a:t>новинний</a:t>
            </a:r>
            <a:r>
              <a:rPr lang="ru-RU" sz="1400" b="1" dirty="0"/>
              <a:t> сайт</a:t>
            </a:r>
            <a:r>
              <a:rPr lang="ru-RU" sz="1400" dirty="0"/>
              <a:t> з </a:t>
            </a:r>
            <a:r>
              <a:rPr lang="ru-RU" sz="1400" dirty="0" err="1"/>
              <a:t>інформацією</a:t>
            </a:r>
            <a:r>
              <a:rPr lang="ru-RU" sz="1400" dirty="0"/>
              <a:t> про </a:t>
            </a:r>
            <a:r>
              <a:rPr lang="ru-RU" sz="1400" dirty="0" err="1"/>
              <a:t>останні</a:t>
            </a:r>
            <a:r>
              <a:rPr lang="ru-RU" sz="1400" dirty="0"/>
              <a:t> </a:t>
            </a:r>
            <a:r>
              <a:rPr lang="ru-RU" sz="1400" dirty="0" err="1"/>
              <a:t>зміни</a:t>
            </a:r>
            <a:r>
              <a:rPr lang="ru-RU" sz="1400" dirty="0"/>
              <a:t> в </a:t>
            </a:r>
            <a:r>
              <a:rPr lang="ru-RU" sz="1400" dirty="0" err="1"/>
              <a:t>освітній</a:t>
            </a:r>
            <a:r>
              <a:rPr lang="ru-RU" sz="1400" dirty="0"/>
              <a:t> </a:t>
            </a:r>
            <a:r>
              <a:rPr lang="ru-RU" sz="1400" dirty="0" err="1"/>
              <a:t>сфері</a:t>
            </a:r>
            <a:r>
              <a:rPr lang="ru-RU" sz="1400" dirty="0"/>
              <a:t>. Ресурс </a:t>
            </a:r>
            <a:r>
              <a:rPr lang="ru-RU" sz="1400" dirty="0" err="1"/>
              <a:t>пропонує</a:t>
            </a:r>
            <a:r>
              <a:rPr lang="ru-RU" sz="1400" dirty="0"/>
              <a:t> </a:t>
            </a:r>
            <a:r>
              <a:rPr lang="ru-RU" sz="1400" dirty="0" err="1"/>
              <a:t>чимало</a:t>
            </a:r>
            <a:r>
              <a:rPr lang="ru-RU" sz="1400" dirty="0"/>
              <a:t> </a:t>
            </a:r>
            <a:r>
              <a:rPr lang="ru-RU" sz="1400" dirty="0" err="1"/>
              <a:t>тематичного</a:t>
            </a:r>
            <a:r>
              <a:rPr lang="ru-RU" sz="1400" dirty="0"/>
              <a:t> контенту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експертів</a:t>
            </a:r>
            <a:r>
              <a:rPr lang="ru-RU" sz="1400" dirty="0"/>
              <a:t> </a:t>
            </a:r>
            <a:r>
              <a:rPr lang="ru-RU" sz="1400" dirty="0" err="1"/>
              <a:t>галузі</a:t>
            </a:r>
            <a:r>
              <a:rPr lang="ru-RU" sz="1400" dirty="0"/>
              <a:t>. До </a:t>
            </a:r>
            <a:r>
              <a:rPr lang="ru-RU" sz="1400" dirty="0" err="1"/>
              <a:t>уваги</a:t>
            </a:r>
            <a:r>
              <a:rPr lang="ru-RU" sz="1400" dirty="0"/>
              <a:t> - каталог </a:t>
            </a:r>
            <a:r>
              <a:rPr lang="ru-RU" sz="1400" dirty="0" err="1"/>
              <a:t>українських</a:t>
            </a:r>
            <a:r>
              <a:rPr lang="ru-RU" sz="1400" dirty="0"/>
              <a:t> та </a:t>
            </a:r>
            <a:r>
              <a:rPr lang="ru-RU" sz="1400" dirty="0" err="1"/>
              <a:t>зарубіжних</a:t>
            </a:r>
            <a:r>
              <a:rPr lang="ru-RU" sz="1400" dirty="0"/>
              <a:t> </a:t>
            </a:r>
            <a:r>
              <a:rPr lang="ru-RU" sz="1400" dirty="0" err="1"/>
              <a:t>навчальних</a:t>
            </a:r>
            <a:r>
              <a:rPr lang="ru-RU" sz="1400" dirty="0"/>
              <a:t> </a:t>
            </a:r>
            <a:r>
              <a:rPr lang="ru-RU" sz="1400" dirty="0" err="1"/>
              <a:t>закладів</a:t>
            </a:r>
            <a:r>
              <a:rPr lang="ru-RU" sz="1400" dirty="0"/>
              <a:t>, рейтинг </a:t>
            </a:r>
            <a:r>
              <a:rPr lang="ru-RU" sz="1400" dirty="0" err="1"/>
              <a:t>шкіл</a:t>
            </a:r>
            <a:r>
              <a:rPr lang="ru-RU" sz="1400" dirty="0"/>
              <a:t> та </a:t>
            </a:r>
            <a:r>
              <a:rPr lang="ru-RU" sz="1400" dirty="0" err="1"/>
              <a:t>дистанційних</a:t>
            </a:r>
            <a:r>
              <a:rPr lang="ru-RU" sz="1400" dirty="0"/>
              <a:t> </a:t>
            </a:r>
            <a:r>
              <a:rPr lang="ru-RU" sz="1400" dirty="0" err="1"/>
              <a:t>курсів</a:t>
            </a:r>
            <a:r>
              <a:rPr lang="ru-RU" sz="1400" dirty="0"/>
              <a:t>, </a:t>
            </a:r>
            <a:r>
              <a:rPr lang="ru-RU" sz="1400" dirty="0" err="1"/>
              <a:t>багато</a:t>
            </a:r>
            <a:r>
              <a:rPr lang="ru-RU" sz="1400" dirty="0"/>
              <a:t> </a:t>
            </a:r>
            <a:r>
              <a:rPr lang="ru-RU" sz="1400" dirty="0" err="1"/>
              <a:t>корисного</a:t>
            </a:r>
            <a:r>
              <a:rPr lang="ru-RU" sz="1400" dirty="0"/>
              <a:t> </a:t>
            </a:r>
            <a:r>
              <a:rPr lang="ru-RU" sz="1400" dirty="0" err="1"/>
              <a:t>матеріалу</a:t>
            </a:r>
            <a:r>
              <a:rPr lang="ru-RU" sz="1400" dirty="0"/>
              <a:t> про ЗНО і </a:t>
            </a:r>
            <a:r>
              <a:rPr lang="ru-RU" sz="1400" dirty="0" err="1"/>
              <a:t>вступ</a:t>
            </a:r>
            <a:r>
              <a:rPr lang="ru-RU" sz="1400" dirty="0"/>
              <a:t> до </a:t>
            </a:r>
            <a:r>
              <a:rPr lang="ru-RU" sz="1400" dirty="0" err="1"/>
              <a:t>навчальних</a:t>
            </a:r>
            <a:r>
              <a:rPr lang="ru-RU" sz="1400" dirty="0"/>
              <a:t> </a:t>
            </a:r>
            <a:r>
              <a:rPr lang="ru-RU" sz="1400" dirty="0" err="1"/>
              <a:t>закладів</a:t>
            </a:r>
            <a:r>
              <a:rPr lang="ru-RU" sz="1400" dirty="0"/>
              <a:t>. </a:t>
            </a:r>
            <a:r>
              <a:rPr lang="ru-RU" sz="1400" dirty="0" err="1"/>
              <a:t>Діє</a:t>
            </a:r>
            <a:r>
              <a:rPr lang="ru-RU" sz="1400" dirty="0"/>
              <a:t> форум для </a:t>
            </a:r>
            <a:r>
              <a:rPr lang="ru-RU" sz="1400" dirty="0" err="1"/>
              <a:t>спілкування</a:t>
            </a:r>
            <a:r>
              <a:rPr lang="ru-RU" sz="1400" dirty="0"/>
              <a:t>. Сайт - </a:t>
            </a:r>
            <a:r>
              <a:rPr lang="ru-RU" sz="1400" dirty="0" err="1"/>
              <a:t>гарний</a:t>
            </a:r>
            <a:r>
              <a:rPr lang="ru-RU" sz="1400" dirty="0"/>
              <a:t> </a:t>
            </a:r>
            <a:r>
              <a:rPr lang="ru-RU" sz="1400" dirty="0" err="1"/>
              <a:t>помічник</a:t>
            </a:r>
            <a:r>
              <a:rPr lang="ru-RU" sz="1400" dirty="0"/>
              <a:t> для </a:t>
            </a:r>
            <a:r>
              <a:rPr lang="ru-RU" sz="1400" dirty="0" err="1"/>
              <a:t>абітурієнтів</a:t>
            </a:r>
            <a:r>
              <a:rPr lang="ru-RU" sz="1400" dirty="0"/>
              <a:t> та </a:t>
            </a:r>
            <a:r>
              <a:rPr lang="ru-RU" sz="1400" dirty="0" err="1"/>
              <a:t>батьків</a:t>
            </a:r>
            <a:r>
              <a:rPr lang="ru-RU" sz="1400" dirty="0"/>
              <a:t>. </a:t>
            </a:r>
            <a:br>
              <a:rPr lang="ru-RU" sz="1400" dirty="0"/>
            </a:br>
            <a:r>
              <a:rPr lang="ru-RU" sz="1400" dirty="0"/>
              <a:t>12. </a:t>
            </a:r>
            <a:r>
              <a:rPr lang="en-US" sz="1400" b="1" dirty="0">
                <a:hlinkClick r:id="rId8"/>
              </a:rPr>
              <a:t>Be Smart</a:t>
            </a:r>
            <a:r>
              <a:rPr lang="en-US" sz="1400" b="1" dirty="0"/>
              <a:t> – </a:t>
            </a:r>
            <a:r>
              <a:rPr lang="ru-RU" sz="1400" b="1" dirty="0"/>
              <a:t>онлайн-платформа </a:t>
            </a:r>
            <a:r>
              <a:rPr lang="ru-RU" sz="1400" b="1" dirty="0" err="1"/>
              <a:t>підготовки</a:t>
            </a:r>
            <a:r>
              <a:rPr lang="ru-RU" sz="1400" b="1" dirty="0"/>
              <a:t> до ЗНО</a:t>
            </a:r>
            <a:r>
              <a:rPr lang="ru-RU" sz="1400" dirty="0"/>
              <a:t>. Платформа за </a:t>
            </a:r>
            <a:r>
              <a:rPr lang="ru-RU" sz="1400" dirty="0" err="1"/>
              <a:t>підтримки</a:t>
            </a:r>
            <a:r>
              <a:rPr lang="ru-RU" sz="1400" dirty="0"/>
              <a:t> МОН </a:t>
            </a:r>
            <a:r>
              <a:rPr lang="ru-RU" sz="1400" dirty="0" err="1"/>
              <a:t>України</a:t>
            </a:r>
            <a:r>
              <a:rPr lang="ru-RU" sz="1400" dirty="0"/>
              <a:t>. </a:t>
            </a:r>
            <a:r>
              <a:rPr lang="ru-RU" sz="1400" dirty="0" err="1"/>
              <a:t>Безкоштовні</a:t>
            </a:r>
            <a:r>
              <a:rPr lang="ru-RU" sz="1400" dirty="0"/>
              <a:t> </a:t>
            </a:r>
            <a:r>
              <a:rPr lang="ru-RU" sz="1400" dirty="0" err="1"/>
              <a:t>відеоуроки</a:t>
            </a:r>
            <a:r>
              <a:rPr lang="ru-RU" sz="1400" dirty="0"/>
              <a:t>, тести, </a:t>
            </a:r>
            <a:r>
              <a:rPr lang="ru-RU" sz="1400" dirty="0" err="1"/>
              <a:t>затверджені</a:t>
            </a:r>
            <a:r>
              <a:rPr lang="ru-RU" sz="1400" dirty="0"/>
              <a:t> МОН, </a:t>
            </a:r>
            <a:r>
              <a:rPr lang="ru-RU" sz="1400" dirty="0" err="1"/>
              <a:t>консультації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учителів</a:t>
            </a:r>
            <a:r>
              <a:rPr lang="ru-RU" sz="1400" dirty="0"/>
              <a:t> онлайн.</a:t>
            </a:r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475928" y="341040"/>
            <a:ext cx="8352927" cy="63367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2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одзаголовок 2"/>
          <p:cNvSpPr txBox="1">
            <a:spLocks/>
          </p:cNvSpPr>
          <p:nvPr/>
        </p:nvSpPr>
        <p:spPr>
          <a:xfrm>
            <a:off x="628328" y="493440"/>
            <a:ext cx="8352927" cy="63367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2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400" dirty="0" smtClean="0"/>
              <a:t> </a:t>
            </a:r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Подзаголовок 2"/>
          <p:cNvSpPr txBox="1">
            <a:spLocks/>
          </p:cNvSpPr>
          <p:nvPr/>
        </p:nvSpPr>
        <p:spPr>
          <a:xfrm>
            <a:off x="475927" y="188640"/>
            <a:ext cx="8352927" cy="63367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22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400" dirty="0" smtClean="0"/>
              <a:t> </a:t>
            </a:r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ru-RU" sz="1400" b="1" dirty="0" smtClean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863154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 lnSpcReduction="10000"/>
          </a:bodyPr>
          <a:lstStyle/>
          <a:p>
            <a:r>
              <a:rPr lang="ru-RU" sz="1400" b="1" dirty="0"/>
              <a:t>5</a:t>
            </a:r>
            <a:r>
              <a:rPr lang="ru-RU" sz="1400" b="1" dirty="0" smtClean="0"/>
              <a:t>.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Послуги в сфері культури та вплив на неї </a:t>
            </a:r>
            <a:r>
              <a:rPr lang="uk-UA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цифровізації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r>
              <a:rPr lang="uk-UA" sz="1400" dirty="0"/>
              <a:t>У жовтні 2019 року Український культурний фонд став членом </a:t>
            </a:r>
            <a:r>
              <a:rPr lang="uk-UA" sz="1400" b="1" dirty="0"/>
              <a:t>Міжнародної федерації мистецьких рад та культурних агенцій</a:t>
            </a:r>
            <a:r>
              <a:rPr lang="uk-UA" sz="1400" dirty="0"/>
              <a:t> – </a:t>
            </a:r>
            <a:r>
              <a:rPr lang="ru-RU" sz="1400" b="1" dirty="0" err="1"/>
              <a:t>International</a:t>
            </a:r>
            <a:r>
              <a:rPr lang="ru-RU" sz="1400" b="1" dirty="0"/>
              <a:t> </a:t>
            </a:r>
            <a:r>
              <a:rPr lang="ru-RU" sz="1400" b="1" dirty="0" err="1"/>
              <a:t>Federation</a:t>
            </a:r>
            <a:r>
              <a:rPr lang="ru-RU" sz="1400" b="1" dirty="0"/>
              <a:t> </a:t>
            </a:r>
            <a:r>
              <a:rPr lang="ru-RU" sz="1400" b="1" dirty="0" err="1"/>
              <a:t>of</a:t>
            </a:r>
            <a:r>
              <a:rPr lang="ru-RU" sz="1400" b="1" dirty="0"/>
              <a:t> </a:t>
            </a:r>
            <a:r>
              <a:rPr lang="ru-RU" sz="1400" b="1" dirty="0" err="1"/>
              <a:t>Arts</a:t>
            </a:r>
            <a:r>
              <a:rPr lang="ru-RU" sz="1400" b="1" dirty="0"/>
              <a:t> </a:t>
            </a:r>
            <a:r>
              <a:rPr lang="ru-RU" sz="1400" b="1" dirty="0" err="1"/>
              <a:t>Councils</a:t>
            </a:r>
            <a:r>
              <a:rPr lang="ru-RU" sz="1400" b="1" dirty="0"/>
              <a:t> </a:t>
            </a:r>
            <a:r>
              <a:rPr lang="ru-RU" sz="1400" b="1" dirty="0" err="1"/>
              <a:t>and</a:t>
            </a:r>
            <a:r>
              <a:rPr lang="ru-RU" sz="1400" b="1" dirty="0"/>
              <a:t> </a:t>
            </a:r>
            <a:r>
              <a:rPr lang="ru-RU" sz="1400" b="1" dirty="0" err="1"/>
              <a:t>Culture</a:t>
            </a:r>
            <a:r>
              <a:rPr lang="ru-RU" sz="1400" b="1" dirty="0"/>
              <a:t> </a:t>
            </a:r>
            <a:r>
              <a:rPr lang="ru-RU" sz="1400" b="1" dirty="0" err="1"/>
              <a:t>Agencies</a:t>
            </a:r>
            <a:r>
              <a:rPr lang="ru-RU" sz="1400" b="1" dirty="0"/>
              <a:t> </a:t>
            </a:r>
            <a:r>
              <a:rPr lang="uk-UA" sz="1400" dirty="0"/>
              <a:t>(</a:t>
            </a:r>
            <a:r>
              <a:rPr lang="ru-RU" sz="1400" u="sng" dirty="0">
                <a:hlinkClick r:id="rId2"/>
              </a:rPr>
              <a:t>IFACCA</a:t>
            </a:r>
            <a:r>
              <a:rPr lang="uk-UA" sz="1400" dirty="0"/>
              <a:t>), аби поглибити інтеграцію української культури у світовий контекст, налагодити міжнародні зв’язки, вдосконалити та посилити власні конкурсні програми, а також звернути увагу світової спільноти на українські культурні події.</a:t>
            </a:r>
            <a:endParaRPr lang="ru-RU" sz="1400" dirty="0"/>
          </a:p>
          <a:p>
            <a:r>
              <a:rPr lang="ru-RU" sz="1400" dirty="0"/>
              <a:t>За </a:t>
            </a:r>
            <a:r>
              <a:rPr lang="ru-RU" sz="1400" dirty="0" err="1"/>
              <a:t>півроку</a:t>
            </a:r>
            <a:r>
              <a:rPr lang="ru-RU" sz="1400" dirty="0"/>
              <a:t> до того </a:t>
            </a:r>
            <a:r>
              <a:rPr lang="ru-RU" sz="1400" dirty="0" err="1"/>
              <a:t>виконавчі</a:t>
            </a:r>
            <a:r>
              <a:rPr lang="ru-RU" sz="1400" dirty="0"/>
              <a:t> </a:t>
            </a:r>
            <a:r>
              <a:rPr lang="ru-RU" sz="1400" dirty="0" err="1"/>
              <a:t>директори</a:t>
            </a:r>
            <a:r>
              <a:rPr lang="ru-RU" sz="1400" dirty="0"/>
              <a:t> </a:t>
            </a:r>
            <a:r>
              <a:rPr lang="ru-RU" sz="1400" dirty="0" err="1"/>
              <a:t>національних</a:t>
            </a:r>
            <a:r>
              <a:rPr lang="ru-RU" sz="1400" dirty="0"/>
              <a:t> </a:t>
            </a:r>
            <a:r>
              <a:rPr lang="ru-RU" sz="1400" dirty="0" err="1"/>
              <a:t>організацій-членів</a:t>
            </a:r>
            <a:r>
              <a:rPr lang="ru-RU" sz="1400" dirty="0"/>
              <a:t> </a:t>
            </a:r>
            <a:r>
              <a:rPr lang="ru-RU" sz="1400" dirty="0" err="1"/>
              <a:t>Федерації</a:t>
            </a:r>
            <a:r>
              <a:rPr lang="ru-RU" sz="1400" dirty="0"/>
              <a:t> </a:t>
            </a:r>
            <a:r>
              <a:rPr lang="ru-RU" sz="1400" dirty="0" err="1"/>
              <a:t>зібралися</a:t>
            </a:r>
            <a:r>
              <a:rPr lang="ru-RU" sz="1400" dirty="0"/>
              <a:t> </a:t>
            </a:r>
            <a:r>
              <a:rPr lang="ru-RU" sz="1400" dirty="0" err="1"/>
              <a:t>задля</a:t>
            </a:r>
            <a:r>
              <a:rPr lang="ru-RU" sz="1400" dirty="0"/>
              <a:t> </a:t>
            </a:r>
            <a:r>
              <a:rPr lang="ru-RU" sz="1400" dirty="0" err="1"/>
              <a:t>участі</a:t>
            </a:r>
            <a:r>
              <a:rPr lang="ru-RU" sz="1400" dirty="0"/>
              <a:t> в </a:t>
            </a:r>
            <a:r>
              <a:rPr lang="ru-RU" sz="1400" dirty="0" err="1"/>
              <a:t>семінарі</a:t>
            </a:r>
            <a:r>
              <a:rPr lang="ru-RU" sz="1400" dirty="0"/>
              <a:t> в рамках 8 </a:t>
            </a:r>
            <a:r>
              <a:rPr lang="ru-RU" sz="1400" dirty="0" err="1"/>
              <a:t>Всесвітнього</a:t>
            </a:r>
            <a:r>
              <a:rPr lang="ru-RU" sz="1400" dirty="0"/>
              <a:t> </a:t>
            </a:r>
            <a:r>
              <a:rPr lang="ru-RU" sz="1400" u="sng" dirty="0" err="1">
                <a:hlinkClick r:id="rId3"/>
              </a:rPr>
              <a:t>Саміту</a:t>
            </a:r>
            <a:r>
              <a:rPr lang="ru-RU" sz="1400" dirty="0"/>
              <a:t> з </a:t>
            </a:r>
            <a:r>
              <a:rPr lang="ru-RU" sz="1400" dirty="0" err="1"/>
              <a:t>мистецтва</a:t>
            </a:r>
            <a:r>
              <a:rPr lang="ru-RU" sz="1400" dirty="0"/>
              <a:t> та </a:t>
            </a:r>
            <a:r>
              <a:rPr lang="ru-RU" sz="1400" dirty="0" err="1"/>
              <a:t>культури</a:t>
            </a:r>
            <a:r>
              <a:rPr lang="ru-RU" sz="1400" dirty="0"/>
              <a:t> в </a:t>
            </a:r>
            <a:r>
              <a:rPr lang="ru-RU" sz="1400" dirty="0" err="1"/>
              <a:t>Малайзії</a:t>
            </a:r>
            <a:r>
              <a:rPr lang="ru-RU" sz="1400" dirty="0"/>
              <a:t>.  Вони говорили про </a:t>
            </a:r>
            <a:r>
              <a:rPr lang="ru-RU" sz="1400" dirty="0" err="1"/>
              <a:t>необхідність</a:t>
            </a:r>
            <a:r>
              <a:rPr lang="ru-RU" sz="1400" dirty="0"/>
              <a:t>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повного</a:t>
            </a:r>
            <a:r>
              <a:rPr lang="ru-RU" sz="1400" dirty="0"/>
              <a:t> </a:t>
            </a:r>
            <a:r>
              <a:rPr lang="ru-RU" sz="1400" dirty="0" err="1"/>
              <a:t>вивчення</a:t>
            </a:r>
            <a:r>
              <a:rPr lang="ru-RU" sz="1400" dirty="0"/>
              <a:t> </a:t>
            </a:r>
            <a:r>
              <a:rPr lang="ru-RU" sz="1400" dirty="0" err="1"/>
              <a:t>впливу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і </a:t>
            </a:r>
            <a:r>
              <a:rPr lang="ru-RU" sz="1400" dirty="0" err="1"/>
              <a:t>діджиталізації</a:t>
            </a:r>
            <a:r>
              <a:rPr lang="ru-RU" sz="1400" dirty="0"/>
              <a:t> на </a:t>
            </a:r>
            <a:r>
              <a:rPr lang="ru-RU" sz="1400" dirty="0" err="1"/>
              <a:t>сектори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і </a:t>
            </a:r>
            <a:r>
              <a:rPr lang="ru-RU" sz="1400" dirty="0" err="1"/>
              <a:t>мистецтв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на </a:t>
            </a:r>
            <a:r>
              <a:rPr lang="ru-RU" sz="1400" dirty="0" err="1"/>
              <a:t>державні</a:t>
            </a:r>
            <a:r>
              <a:rPr lang="ru-RU" sz="1400" dirty="0"/>
              <a:t> установи,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підтримують</a:t>
            </a:r>
            <a:r>
              <a:rPr lang="ru-RU" sz="1400" dirty="0"/>
              <a:t> </a:t>
            </a:r>
            <a:r>
              <a:rPr lang="ru-RU" sz="1400" dirty="0" err="1"/>
              <a:t>сектори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політик</a:t>
            </a:r>
            <a:r>
              <a:rPr lang="ru-RU" sz="1400" dirty="0"/>
              <a:t>, </a:t>
            </a:r>
            <a:r>
              <a:rPr lang="ru-RU" sz="1400" dirty="0" err="1"/>
              <a:t>програм</a:t>
            </a:r>
            <a:r>
              <a:rPr lang="ru-RU" sz="1400" dirty="0"/>
              <a:t> і </a:t>
            </a:r>
            <a:r>
              <a:rPr lang="ru-RU" sz="1400" dirty="0" err="1"/>
              <a:t>фінансування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Звіт</a:t>
            </a:r>
            <a:r>
              <a:rPr lang="ru-RU" sz="1400" dirty="0"/>
              <a:t> </a:t>
            </a:r>
            <a:r>
              <a:rPr lang="ru-RU" sz="1400" b="1" dirty="0"/>
              <a:t>«</a:t>
            </a:r>
            <a:r>
              <a:rPr lang="ru-RU" sz="1400" b="1" dirty="0" err="1"/>
              <a:t>Підтримуючи</a:t>
            </a:r>
            <a:r>
              <a:rPr lang="ru-RU" sz="1400" b="1" dirty="0"/>
              <a:t> культуру в </a:t>
            </a:r>
            <a:r>
              <a:rPr lang="ru-RU" sz="1400" b="1" dirty="0" err="1"/>
              <a:t>цифрову</a:t>
            </a:r>
            <a:r>
              <a:rPr lang="ru-RU" sz="1400" b="1" dirty="0"/>
              <a:t> </a:t>
            </a:r>
            <a:r>
              <a:rPr lang="ru-RU" sz="1400" b="1" dirty="0" err="1"/>
              <a:t>добу</a:t>
            </a:r>
            <a:r>
              <a:rPr lang="ru-RU" sz="1400" b="1" dirty="0"/>
              <a:t>» (</a:t>
            </a:r>
            <a:r>
              <a:rPr lang="ru-RU" sz="1400" b="1" dirty="0" err="1"/>
              <a:t>Supporting</a:t>
            </a:r>
            <a:r>
              <a:rPr lang="ru-RU" sz="1400" b="1" dirty="0"/>
              <a:t> </a:t>
            </a:r>
            <a:r>
              <a:rPr lang="ru-RU" sz="1400" b="1" dirty="0" err="1"/>
              <a:t>Culture</a:t>
            </a:r>
            <a:r>
              <a:rPr lang="ru-RU" sz="1400" b="1" dirty="0"/>
              <a:t> </a:t>
            </a:r>
            <a:r>
              <a:rPr lang="ru-RU" sz="1400" b="1" dirty="0" err="1"/>
              <a:t>in</a:t>
            </a:r>
            <a:r>
              <a:rPr lang="ru-RU" sz="1400" b="1" dirty="0"/>
              <a:t> </a:t>
            </a:r>
            <a:r>
              <a:rPr lang="ru-RU" sz="1400" b="1" dirty="0" err="1"/>
              <a:t>the</a:t>
            </a:r>
            <a:r>
              <a:rPr lang="ru-RU" sz="1400" b="1" dirty="0"/>
              <a:t> </a:t>
            </a:r>
            <a:r>
              <a:rPr lang="ru-RU" sz="1400" b="1" dirty="0" err="1"/>
              <a:t>Digital</a:t>
            </a:r>
            <a:r>
              <a:rPr lang="ru-RU" sz="1400" b="1" dirty="0"/>
              <a:t> </a:t>
            </a:r>
            <a:r>
              <a:rPr lang="ru-RU" sz="1400" b="1" dirty="0" err="1"/>
              <a:t>Age</a:t>
            </a:r>
            <a:r>
              <a:rPr lang="ru-RU" sz="1400" b="1" dirty="0"/>
              <a:t>)</a:t>
            </a:r>
            <a:r>
              <a:rPr lang="ru-RU" sz="1400" dirty="0"/>
              <a:t> </a:t>
            </a:r>
            <a:r>
              <a:rPr lang="ru-RU" sz="1400" u="sng" dirty="0" err="1">
                <a:hlinkClick r:id="rId4"/>
              </a:rPr>
              <a:t>побачив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світ</a:t>
            </a:r>
            <a:r>
              <a:rPr lang="ru-RU" sz="1400" dirty="0"/>
              <a:t> у </a:t>
            </a:r>
            <a:r>
              <a:rPr lang="ru-RU" sz="1400" dirty="0" err="1"/>
              <a:t>квітні</a:t>
            </a:r>
            <a:r>
              <a:rPr lang="ru-RU" sz="1400" dirty="0"/>
              <a:t> 2020 року.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автори</a:t>
            </a:r>
            <a:r>
              <a:rPr lang="ru-RU" sz="1400" dirty="0"/>
              <a:t> </a:t>
            </a:r>
            <a:r>
              <a:rPr lang="ru-RU" sz="1400" dirty="0" err="1"/>
              <a:t>проаналізували</a:t>
            </a:r>
            <a:r>
              <a:rPr lang="ru-RU" sz="1400" dirty="0"/>
              <a:t> </a:t>
            </a:r>
            <a:r>
              <a:rPr lang="ru-RU" sz="1400" dirty="0" err="1"/>
              <a:t>чималу</a:t>
            </a:r>
            <a:r>
              <a:rPr lang="ru-RU" sz="1400" dirty="0"/>
              <a:t> низку </a:t>
            </a:r>
            <a:r>
              <a:rPr lang="ru-RU" sz="1400" dirty="0" err="1"/>
              <a:t>літературних</a:t>
            </a:r>
            <a:r>
              <a:rPr lang="ru-RU" sz="1400" dirty="0"/>
              <a:t> </a:t>
            </a:r>
            <a:r>
              <a:rPr lang="ru-RU" sz="1400" dirty="0" err="1"/>
              <a:t>джерел</a:t>
            </a:r>
            <a:r>
              <a:rPr lang="ru-RU" sz="1400" dirty="0"/>
              <a:t> і </a:t>
            </a:r>
            <a:r>
              <a:rPr lang="ru-RU" sz="1400" dirty="0" err="1"/>
              <a:t>встановили</a:t>
            </a:r>
            <a:r>
              <a:rPr lang="ru-RU" sz="1400" dirty="0"/>
              <a:t> </a:t>
            </a:r>
            <a:r>
              <a:rPr lang="ru-RU" sz="1400" dirty="0" err="1"/>
              <a:t>прямий</a:t>
            </a:r>
            <a:r>
              <a:rPr lang="ru-RU" sz="1400" dirty="0"/>
              <a:t> </a:t>
            </a:r>
            <a:r>
              <a:rPr lang="ru-RU" sz="1400" dirty="0" err="1"/>
              <a:t>діалог</a:t>
            </a:r>
            <a:r>
              <a:rPr lang="ru-RU" sz="1400" dirty="0"/>
              <a:t> з 19 </a:t>
            </a:r>
            <a:r>
              <a:rPr lang="ru-RU" sz="1400" dirty="0" err="1"/>
              <a:t>національними</a:t>
            </a:r>
            <a:r>
              <a:rPr lang="ru-RU" sz="1400" dirty="0"/>
              <a:t> членами </a:t>
            </a:r>
            <a:r>
              <a:rPr lang="ru-RU" sz="1400" dirty="0" err="1"/>
              <a:t>Федерації</a:t>
            </a:r>
            <a:r>
              <a:rPr lang="ru-RU" sz="1400" dirty="0"/>
              <a:t> з кожного </a:t>
            </a:r>
            <a:r>
              <a:rPr lang="ru-RU" sz="1400" dirty="0" err="1"/>
              <a:t>регіону</a:t>
            </a:r>
            <a:r>
              <a:rPr lang="ru-RU" sz="1400" dirty="0"/>
              <a:t> (у тому </a:t>
            </a:r>
            <a:r>
              <a:rPr lang="ru-RU" sz="1400" dirty="0" err="1"/>
              <a:t>числі</a:t>
            </a:r>
            <a:r>
              <a:rPr lang="ru-RU" sz="1400" dirty="0"/>
              <a:t> – з </a:t>
            </a:r>
            <a:r>
              <a:rPr lang="ru-RU" sz="1400" dirty="0" err="1"/>
              <a:t>Українським</a:t>
            </a:r>
            <a:r>
              <a:rPr lang="ru-RU" sz="1400" dirty="0"/>
              <a:t> </a:t>
            </a:r>
            <a:r>
              <a:rPr lang="ru-RU" sz="1400" dirty="0" err="1"/>
              <a:t>культурним</a:t>
            </a:r>
            <a:r>
              <a:rPr lang="ru-RU" sz="1400" dirty="0"/>
              <a:t> фондом). </a:t>
            </a:r>
            <a:r>
              <a:rPr lang="ru-RU" sz="1400" dirty="0" err="1"/>
              <a:t>Також</a:t>
            </a:r>
            <a:r>
              <a:rPr lang="ru-RU" sz="1400" dirty="0"/>
              <a:t> у </a:t>
            </a:r>
            <a:r>
              <a:rPr lang="ru-RU" sz="1400" dirty="0" err="1"/>
              <a:t>ході</a:t>
            </a:r>
            <a:r>
              <a:rPr lang="ru-RU" sz="1400" dirty="0"/>
              <a:t> </a:t>
            </a:r>
            <a:r>
              <a:rPr lang="ru-RU" sz="1400" dirty="0" err="1"/>
              <a:t>дослідження</a:t>
            </a:r>
            <a:r>
              <a:rPr lang="ru-RU" sz="1400" dirty="0"/>
              <a:t> </a:t>
            </a:r>
            <a:r>
              <a:rPr lang="ru-RU" sz="1400" dirty="0" err="1"/>
              <a:t>було</a:t>
            </a:r>
            <a:r>
              <a:rPr lang="ru-RU" sz="1400" dirty="0"/>
              <a:t> </a:t>
            </a:r>
            <a:r>
              <a:rPr lang="ru-RU" sz="1400" dirty="0" err="1"/>
              <a:t>опитано</a:t>
            </a:r>
            <a:r>
              <a:rPr lang="ru-RU" sz="1400" dirty="0"/>
              <a:t> </a:t>
            </a:r>
            <a:r>
              <a:rPr lang="ru-RU" sz="1400" dirty="0" err="1"/>
              <a:t>понад</a:t>
            </a:r>
            <a:r>
              <a:rPr lang="ru-RU" sz="1400" dirty="0"/>
              <a:t> 40 </a:t>
            </a:r>
            <a:r>
              <a:rPr lang="ru-RU" sz="1400" dirty="0" err="1"/>
              <a:t>митців</a:t>
            </a:r>
            <a:r>
              <a:rPr lang="ru-RU" sz="1400" dirty="0"/>
              <a:t>, </a:t>
            </a:r>
            <a:r>
              <a:rPr lang="ru-RU" sz="1400" dirty="0" err="1"/>
              <a:t>творчих</a:t>
            </a:r>
            <a:r>
              <a:rPr lang="ru-RU" sz="1400" dirty="0"/>
              <a:t> </a:t>
            </a:r>
            <a:r>
              <a:rPr lang="ru-RU" sz="1400" dirty="0" err="1"/>
              <a:t>підприємців</a:t>
            </a:r>
            <a:r>
              <a:rPr lang="ru-RU" sz="1400" dirty="0"/>
              <a:t>, </a:t>
            </a:r>
            <a:r>
              <a:rPr lang="ru-RU" sz="1400" dirty="0" err="1"/>
              <a:t>політиків</a:t>
            </a:r>
            <a:r>
              <a:rPr lang="ru-RU" sz="1400" dirty="0"/>
              <a:t> і </a:t>
            </a:r>
            <a:r>
              <a:rPr lang="ru-RU" sz="1400" dirty="0" err="1"/>
              <a:t>дослідників</a:t>
            </a:r>
            <a:r>
              <a:rPr lang="ru-RU" sz="1400" dirty="0"/>
              <a:t> з </a:t>
            </a:r>
            <a:r>
              <a:rPr lang="ru-RU" sz="1400" dirty="0" err="1"/>
              <a:t>усього</a:t>
            </a:r>
            <a:r>
              <a:rPr lang="ru-RU" sz="1400" dirty="0"/>
              <a:t> </a:t>
            </a:r>
            <a:r>
              <a:rPr lang="ru-RU" sz="1400" dirty="0" err="1"/>
              <a:t>світу</a:t>
            </a:r>
            <a:r>
              <a:rPr lang="ru-RU" sz="1400" dirty="0"/>
              <a:t>.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України</a:t>
            </a:r>
            <a:r>
              <a:rPr lang="ru-RU" sz="1400" dirty="0"/>
              <a:t> в </a:t>
            </a:r>
            <a:r>
              <a:rPr lang="ru-RU" sz="1400" dirty="0" err="1"/>
              <a:t>структурованому</a:t>
            </a:r>
            <a:r>
              <a:rPr lang="ru-RU" sz="1400" dirty="0"/>
              <a:t> онлайн-</a:t>
            </a:r>
            <a:r>
              <a:rPr lang="ru-RU" sz="1400" dirty="0" err="1"/>
              <a:t>опитуванні</a:t>
            </a:r>
            <a:r>
              <a:rPr lang="ru-RU" sz="1400" dirty="0"/>
              <a:t> взяла участь </a:t>
            </a:r>
            <a:r>
              <a:rPr lang="ru-RU" sz="1400" dirty="0" err="1"/>
              <a:t>мистецтвознавиця</a:t>
            </a:r>
            <a:r>
              <a:rPr lang="ru-RU" sz="1400" dirty="0"/>
              <a:t>, </a:t>
            </a:r>
            <a:r>
              <a:rPr lang="ru-RU" sz="1400" dirty="0" err="1"/>
              <a:t>кураторка</a:t>
            </a:r>
            <a:r>
              <a:rPr lang="ru-RU" sz="1400" dirty="0"/>
              <a:t>, </a:t>
            </a:r>
            <a:r>
              <a:rPr lang="ru-RU" sz="1400" dirty="0" err="1"/>
              <a:t>дослідниця</a:t>
            </a:r>
            <a:r>
              <a:rPr lang="ru-RU" sz="1400" dirty="0"/>
              <a:t> </a:t>
            </a:r>
            <a:r>
              <a:rPr lang="ru-RU" sz="1400" dirty="0" err="1"/>
              <a:t>візуального</a:t>
            </a:r>
            <a:r>
              <a:rPr lang="ru-RU" sz="1400" dirty="0"/>
              <a:t> </a:t>
            </a:r>
            <a:r>
              <a:rPr lang="ru-RU" sz="1400" dirty="0" err="1"/>
              <a:t>мистецтва</a:t>
            </a:r>
            <a:r>
              <a:rPr lang="ru-RU" sz="1400" dirty="0"/>
              <a:t>, </a:t>
            </a:r>
            <a:r>
              <a:rPr lang="ru-RU" sz="1400" dirty="0" err="1"/>
              <a:t>еспертка</a:t>
            </a:r>
            <a:r>
              <a:rPr lang="ru-RU" sz="1400" dirty="0"/>
              <a:t> УКФ Катерина Рай.</a:t>
            </a:r>
          </a:p>
          <a:p>
            <a:r>
              <a:rPr lang="ru-RU" sz="1400" b="1" dirty="0"/>
              <a:t> Контекст</a:t>
            </a:r>
            <a:endParaRPr lang="ru-RU" sz="1400" dirty="0"/>
          </a:p>
          <a:p>
            <a:r>
              <a:rPr lang="ru-RU" sz="1400" dirty="0" err="1"/>
              <a:t>Автори</a:t>
            </a:r>
            <a:r>
              <a:rPr lang="ru-RU" sz="1400" dirty="0"/>
              <a:t> </a:t>
            </a:r>
            <a:r>
              <a:rPr lang="ru-RU" sz="1400" dirty="0" err="1"/>
              <a:t>звіту</a:t>
            </a:r>
            <a:r>
              <a:rPr lang="ru-RU" sz="1400" dirty="0"/>
              <a:t> </a:t>
            </a:r>
            <a:r>
              <a:rPr lang="ru-RU" sz="1400" dirty="0" err="1"/>
              <a:t>констатують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цифрові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</a:t>
            </a:r>
            <a:r>
              <a:rPr lang="ru-RU" sz="1400" dirty="0" err="1"/>
              <a:t>глибоко</a:t>
            </a:r>
            <a:r>
              <a:rPr lang="ru-RU" sz="1400" dirty="0"/>
              <a:t> </a:t>
            </a:r>
            <a:r>
              <a:rPr lang="ru-RU" sz="1400" dirty="0" err="1"/>
              <a:t>змінили</a:t>
            </a:r>
            <a:r>
              <a:rPr lang="ru-RU" sz="1400" dirty="0"/>
              <a:t> </a:t>
            </a:r>
            <a:r>
              <a:rPr lang="ru-RU" sz="1400" dirty="0" err="1"/>
              <a:t>художні</a:t>
            </a:r>
            <a:r>
              <a:rPr lang="ru-RU" sz="1400" dirty="0"/>
              <a:t> та </a:t>
            </a:r>
            <a:r>
              <a:rPr lang="ru-RU" sz="1400" dirty="0" err="1"/>
              <a:t>культурні</a:t>
            </a:r>
            <a:r>
              <a:rPr lang="ru-RU" sz="1400" dirty="0"/>
              <a:t> </a:t>
            </a:r>
            <a:r>
              <a:rPr lang="ru-RU" sz="1400" dirty="0" err="1"/>
              <a:t>традиції</a:t>
            </a:r>
            <a:r>
              <a:rPr lang="ru-RU" sz="1400" dirty="0"/>
              <a:t>. </a:t>
            </a:r>
            <a:r>
              <a:rPr lang="ru-RU" sz="1400" dirty="0" err="1"/>
              <a:t>Поширення</a:t>
            </a:r>
            <a:r>
              <a:rPr lang="ru-RU" sz="1400" dirty="0"/>
              <a:t> </a:t>
            </a:r>
            <a:r>
              <a:rPr lang="ru-RU" sz="1400" dirty="0" err="1"/>
              <a:t>різноманітних</a:t>
            </a:r>
            <a:r>
              <a:rPr lang="ru-RU" sz="1400" dirty="0"/>
              <a:t> </a:t>
            </a:r>
            <a:r>
              <a:rPr lang="ru-RU" sz="1400" dirty="0" err="1"/>
              <a:t>віртуальних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та </a:t>
            </a:r>
            <a:r>
              <a:rPr lang="ru-RU" sz="1400" dirty="0" err="1"/>
              <a:t>гаджетів</a:t>
            </a:r>
            <a:r>
              <a:rPr lang="ru-RU" sz="1400" dirty="0"/>
              <a:t>, </a:t>
            </a:r>
            <a:r>
              <a:rPr lang="ru-RU" sz="1400" dirty="0" err="1"/>
              <a:t>включно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електронною</a:t>
            </a:r>
            <a:r>
              <a:rPr lang="ru-RU" sz="1400" dirty="0"/>
              <a:t> </a:t>
            </a:r>
            <a:r>
              <a:rPr lang="ru-RU" sz="1400" dirty="0" err="1"/>
              <a:t>комерцією</a:t>
            </a:r>
            <a:r>
              <a:rPr lang="ru-RU" sz="1400" dirty="0"/>
              <a:t> та </a:t>
            </a:r>
            <a:r>
              <a:rPr lang="ru-RU" sz="1400" dirty="0" err="1"/>
              <a:t>штучним</a:t>
            </a:r>
            <a:r>
              <a:rPr lang="ru-RU" sz="1400" dirty="0"/>
              <a:t> </a:t>
            </a:r>
            <a:r>
              <a:rPr lang="ru-RU" sz="1400" dirty="0" err="1"/>
              <a:t>інтелектом</a:t>
            </a:r>
            <a:r>
              <a:rPr lang="ru-RU" sz="1400" dirty="0"/>
              <a:t> </a:t>
            </a:r>
            <a:r>
              <a:rPr lang="ru-RU" sz="1400" dirty="0" err="1"/>
              <a:t>трансформували</a:t>
            </a:r>
            <a:r>
              <a:rPr lang="ru-RU" sz="1400" dirty="0"/>
              <a:t> </a:t>
            </a:r>
            <a:r>
              <a:rPr lang="ru-RU" sz="1400" dirty="0" err="1"/>
              <a:t>спосіб</a:t>
            </a:r>
            <a:r>
              <a:rPr lang="ru-RU" sz="1400" dirty="0"/>
              <a:t>, в </a:t>
            </a:r>
            <a:r>
              <a:rPr lang="ru-RU" sz="1400" dirty="0" err="1"/>
              <a:t>який</a:t>
            </a:r>
            <a:r>
              <a:rPr lang="ru-RU" sz="1400" dirty="0"/>
              <a:t> ми </a:t>
            </a:r>
            <a:r>
              <a:rPr lang="ru-RU" sz="1400" dirty="0" err="1"/>
              <a:t>щось</a:t>
            </a:r>
            <a:r>
              <a:rPr lang="ru-RU" sz="1400" dirty="0"/>
              <a:t> </a:t>
            </a:r>
            <a:r>
              <a:rPr lang="ru-RU" sz="1400" dirty="0" err="1"/>
              <a:t>створюємо</a:t>
            </a:r>
            <a:r>
              <a:rPr lang="ru-RU" sz="1400" dirty="0"/>
              <a:t>, </a:t>
            </a:r>
            <a:r>
              <a:rPr lang="ru-RU" sz="1400" dirty="0" err="1"/>
              <a:t>зв’язуємось</a:t>
            </a:r>
            <a:r>
              <a:rPr lang="ru-RU" sz="1400" dirty="0"/>
              <a:t> один з одним та </a:t>
            </a:r>
            <a:r>
              <a:rPr lang="ru-RU" sz="1400" dirty="0" err="1"/>
              <a:t>чимось</a:t>
            </a:r>
            <a:r>
              <a:rPr lang="ru-RU" sz="1400" dirty="0"/>
              <a:t> </a:t>
            </a:r>
            <a:r>
              <a:rPr lang="ru-RU" sz="1400" dirty="0" err="1"/>
              <a:t>обмінюємося</a:t>
            </a:r>
            <a:r>
              <a:rPr lang="ru-RU" sz="1400" dirty="0"/>
              <a:t>. </a:t>
            </a:r>
            <a:r>
              <a:rPr lang="ru-RU" sz="1400" dirty="0" err="1"/>
              <a:t>Всі</a:t>
            </a:r>
            <a:r>
              <a:rPr lang="ru-RU" sz="1400" dirty="0"/>
              <a:t>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зміни</a:t>
            </a:r>
            <a:r>
              <a:rPr lang="ru-RU" sz="1400" dirty="0"/>
              <a:t> принесли з собою не </a:t>
            </a:r>
            <a:r>
              <a:rPr lang="ru-RU" sz="1400" dirty="0" err="1"/>
              <a:t>лише</a:t>
            </a:r>
            <a:r>
              <a:rPr lang="ru-RU" sz="1400" dirty="0"/>
              <a:t>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, а й </a:t>
            </a:r>
            <a:r>
              <a:rPr lang="ru-RU" sz="1400" dirty="0" err="1"/>
              <a:t>величезні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.</a:t>
            </a:r>
            <a:r>
              <a:rPr lang="ru-RU" sz="1400" b="1" dirty="0"/>
              <a:t> </a:t>
            </a:r>
            <a:r>
              <a:rPr lang="ru-RU" sz="1400" b="1" dirty="0" err="1"/>
              <a:t>Розвиток</a:t>
            </a:r>
            <a:r>
              <a:rPr lang="ru-RU" sz="1400" b="1" dirty="0"/>
              <a:t> </a:t>
            </a:r>
            <a:r>
              <a:rPr lang="ru-RU" sz="1400" b="1" dirty="0" err="1"/>
              <a:t>нових</a:t>
            </a:r>
            <a:r>
              <a:rPr lang="ru-RU" sz="1400" b="1" dirty="0"/>
              <a:t> </a:t>
            </a:r>
            <a:r>
              <a:rPr lang="ru-RU" sz="1400" b="1" dirty="0" err="1"/>
              <a:t>технологій</a:t>
            </a:r>
            <a:r>
              <a:rPr lang="ru-RU" sz="1400" b="1" dirty="0"/>
              <a:t> дозволив </a:t>
            </a:r>
            <a:r>
              <a:rPr lang="ru-RU" sz="1400" b="1" dirty="0" err="1"/>
              <a:t>створювати</a:t>
            </a:r>
            <a:r>
              <a:rPr lang="ru-RU" sz="1400" b="1" dirty="0"/>
              <a:t>, </a:t>
            </a:r>
            <a:r>
              <a:rPr lang="ru-RU" sz="1400" b="1" dirty="0" err="1"/>
              <a:t>підтримувати</a:t>
            </a:r>
            <a:r>
              <a:rPr lang="ru-RU" sz="1400" b="1" dirty="0"/>
              <a:t>, </a:t>
            </a:r>
            <a:r>
              <a:rPr lang="ru-RU" sz="1400" b="1" dirty="0" err="1"/>
              <a:t>виробляти</a:t>
            </a:r>
            <a:r>
              <a:rPr lang="ru-RU" sz="1400" b="1" dirty="0"/>
              <a:t> і </a:t>
            </a:r>
            <a:r>
              <a:rPr lang="ru-RU" sz="1400" b="1" dirty="0" err="1"/>
              <a:t>розповсюджувати</a:t>
            </a:r>
            <a:r>
              <a:rPr lang="ru-RU" sz="1400" b="1" dirty="0"/>
              <a:t> </a:t>
            </a:r>
            <a:r>
              <a:rPr lang="ru-RU" sz="1400" b="1" dirty="0" err="1"/>
              <a:t>культурні</a:t>
            </a:r>
            <a:r>
              <a:rPr lang="ru-RU" sz="1400" b="1" dirty="0"/>
              <a:t> </a:t>
            </a:r>
            <a:r>
              <a:rPr lang="ru-RU" sz="1400" b="1" dirty="0" err="1"/>
              <a:t>товари</a:t>
            </a:r>
            <a:r>
              <a:rPr lang="ru-RU" sz="1400" b="1" dirty="0"/>
              <a:t> і </a:t>
            </a:r>
            <a:r>
              <a:rPr lang="ru-RU" sz="1400" b="1" dirty="0" err="1"/>
              <a:t>послуги</a:t>
            </a:r>
            <a:r>
              <a:rPr lang="ru-RU" sz="1400" b="1" dirty="0"/>
              <a:t> в </a:t>
            </a:r>
            <a:r>
              <a:rPr lang="ru-RU" sz="1400" b="1" dirty="0" err="1"/>
              <a:t>кількості</a:t>
            </a:r>
            <a:r>
              <a:rPr lang="ru-RU" sz="1400" b="1" dirty="0"/>
              <a:t>, </a:t>
            </a:r>
            <a:r>
              <a:rPr lang="ru-RU" sz="1400" b="1" dirty="0" err="1"/>
              <a:t>небаченій</a:t>
            </a:r>
            <a:r>
              <a:rPr lang="ru-RU" sz="1400" b="1" dirty="0"/>
              <a:t> в </a:t>
            </a:r>
            <a:r>
              <a:rPr lang="ru-RU" sz="1400" b="1" dirty="0" err="1"/>
              <a:t>історії</a:t>
            </a:r>
            <a:r>
              <a:rPr lang="ru-RU" sz="1400" b="1" dirty="0"/>
              <a:t> </a:t>
            </a:r>
            <a:r>
              <a:rPr lang="ru-RU" sz="1400" b="1" dirty="0" err="1"/>
              <a:t>людства</a:t>
            </a:r>
            <a:r>
              <a:rPr lang="ru-RU" sz="1400" dirty="0"/>
              <a:t>. </a:t>
            </a:r>
            <a:r>
              <a:rPr lang="ru-RU" sz="1400" dirty="0" err="1"/>
              <a:t>Однак</a:t>
            </a:r>
            <a:r>
              <a:rPr lang="ru-RU" sz="1400" dirty="0"/>
              <a:t>,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призвело</a:t>
            </a:r>
            <a:r>
              <a:rPr lang="ru-RU" sz="1400" dirty="0"/>
              <a:t> до </a:t>
            </a:r>
            <a:r>
              <a:rPr lang="ru-RU" sz="1400" dirty="0" err="1"/>
              <a:t>негативних</a:t>
            </a:r>
            <a:r>
              <a:rPr lang="ru-RU" sz="1400" dirty="0"/>
              <a:t> </a:t>
            </a:r>
            <a:r>
              <a:rPr lang="ru-RU" sz="1400" dirty="0" err="1"/>
              <a:t>наслідків</a:t>
            </a:r>
            <a:r>
              <a:rPr lang="ru-RU" sz="1400" dirty="0"/>
              <a:t>: </a:t>
            </a:r>
            <a:r>
              <a:rPr lang="ru-RU" sz="1400" dirty="0" err="1"/>
              <a:t>багато</a:t>
            </a:r>
            <a:r>
              <a:rPr lang="ru-RU" sz="1400" dirty="0"/>
              <a:t> людей, </a:t>
            </a:r>
            <a:r>
              <a:rPr lang="ru-RU" sz="1400" dirty="0" err="1"/>
              <a:t>які</a:t>
            </a:r>
            <a:r>
              <a:rPr lang="ru-RU" sz="1400" dirty="0"/>
              <a:t> не </a:t>
            </a:r>
            <a:r>
              <a:rPr lang="ru-RU" sz="1400" dirty="0" err="1"/>
              <a:t>мають</a:t>
            </a:r>
            <a:r>
              <a:rPr lang="ru-RU" sz="1400" dirty="0"/>
              <a:t> доступу до </a:t>
            </a:r>
            <a:r>
              <a:rPr lang="ru-RU" sz="1400" dirty="0" err="1"/>
              <a:t>цих</a:t>
            </a:r>
            <a:r>
              <a:rPr lang="ru-RU" sz="1400" dirty="0"/>
              <a:t> </a:t>
            </a:r>
            <a:r>
              <a:rPr lang="ru-RU" sz="1400" dirty="0" err="1"/>
              <a:t>інструментів</a:t>
            </a:r>
            <a:r>
              <a:rPr lang="ru-RU" sz="1400" dirty="0"/>
              <a:t>, </a:t>
            </a:r>
            <a:r>
              <a:rPr lang="ru-RU" sz="1400" dirty="0" err="1"/>
              <a:t>були</a:t>
            </a:r>
            <a:r>
              <a:rPr lang="ru-RU" sz="1400" dirty="0"/>
              <a:t> </a:t>
            </a:r>
            <a:r>
              <a:rPr lang="ru-RU" sz="1400" dirty="0" err="1"/>
              <a:t>частково</a:t>
            </a:r>
            <a:r>
              <a:rPr lang="ru-RU" sz="1400" dirty="0"/>
              <a:t> </a:t>
            </a:r>
            <a:r>
              <a:rPr lang="ru-RU" sz="1400" dirty="0" err="1"/>
              <a:t>виключені</a:t>
            </a:r>
            <a:r>
              <a:rPr lang="ru-RU" sz="1400" dirty="0"/>
              <a:t> з культурного </a:t>
            </a:r>
            <a:r>
              <a:rPr lang="ru-RU" sz="1400" dirty="0" err="1"/>
              <a:t>життя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з’явилися</a:t>
            </a:r>
            <a:r>
              <a:rPr lang="ru-RU" sz="1400" dirty="0"/>
              <a:t> </a:t>
            </a:r>
            <a:r>
              <a:rPr lang="ru-RU" sz="1400" dirty="0" err="1"/>
              <a:t>загрози</a:t>
            </a:r>
            <a:r>
              <a:rPr lang="ru-RU" sz="1400" dirty="0"/>
              <a:t> </a:t>
            </a:r>
            <a:r>
              <a:rPr lang="ru-RU" sz="1400" dirty="0" err="1"/>
              <a:t>економічній</a:t>
            </a:r>
            <a:r>
              <a:rPr lang="ru-RU" sz="1400" dirty="0"/>
              <a:t> </a:t>
            </a:r>
            <a:r>
              <a:rPr lang="ru-RU" sz="1400" dirty="0" err="1"/>
              <a:t>стійкості</a:t>
            </a:r>
            <a:r>
              <a:rPr lang="ru-RU" sz="1400" dirty="0"/>
              <a:t> для </a:t>
            </a:r>
            <a:r>
              <a:rPr lang="ru-RU" sz="1400" dirty="0" err="1"/>
              <a:t>багатьох</a:t>
            </a:r>
            <a:r>
              <a:rPr lang="ru-RU" sz="1400" dirty="0"/>
              <a:t> </a:t>
            </a:r>
            <a:r>
              <a:rPr lang="ru-RU" sz="1400" dirty="0" err="1"/>
              <a:t>гравців</a:t>
            </a:r>
            <a:r>
              <a:rPr lang="ru-RU" sz="1400" dirty="0"/>
              <a:t> на </a:t>
            </a:r>
            <a:r>
              <a:rPr lang="ru-RU" sz="1400" dirty="0" err="1"/>
              <a:t>творчому</a:t>
            </a:r>
            <a:r>
              <a:rPr lang="ru-RU" sz="1400" dirty="0"/>
              <a:t> ринку.</a:t>
            </a:r>
            <a:r>
              <a:rPr lang="ru-RU" sz="1400" b="1" dirty="0" smtClean="0"/>
              <a:t> </a:t>
            </a:r>
            <a:endParaRPr lang="ru-RU" sz="1400" dirty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866400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 lnSpcReduction="10000"/>
          </a:bodyPr>
          <a:lstStyle/>
          <a:p>
            <a:r>
              <a:rPr lang="ru-RU" sz="1400" dirty="0" err="1"/>
              <a:t>Різні</a:t>
            </a:r>
            <a:r>
              <a:rPr lang="ru-RU" sz="1400" dirty="0"/>
              <a:t> </a:t>
            </a:r>
            <a:r>
              <a:rPr lang="ru-RU" sz="1400" dirty="0" err="1"/>
              <a:t>країни</a:t>
            </a:r>
            <a:r>
              <a:rPr lang="ru-RU" sz="1400" dirty="0"/>
              <a:t> </a:t>
            </a:r>
            <a:r>
              <a:rPr lang="ru-RU" sz="1400" dirty="0" err="1"/>
              <a:t>відгукнулися</a:t>
            </a:r>
            <a:r>
              <a:rPr lang="ru-RU" sz="1400" dirty="0"/>
              <a:t> на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виклики</a:t>
            </a:r>
            <a:r>
              <a:rPr lang="ru-RU" sz="1400" dirty="0"/>
              <a:t> </a:t>
            </a:r>
            <a:r>
              <a:rPr lang="ru-RU" sz="1400" dirty="0" err="1"/>
              <a:t>по-різному</a:t>
            </a:r>
            <a:r>
              <a:rPr lang="ru-RU" sz="1400" dirty="0"/>
              <a:t>.</a:t>
            </a:r>
          </a:p>
          <a:p>
            <a:r>
              <a:rPr lang="ru-RU" sz="1400" dirty="0"/>
              <a:t>У 2017 </a:t>
            </a:r>
            <a:r>
              <a:rPr lang="ru-RU" sz="1400" dirty="0" err="1"/>
              <a:t>році</a:t>
            </a:r>
            <a:r>
              <a:rPr lang="ru-RU" sz="1400" dirty="0"/>
              <a:t> </a:t>
            </a:r>
            <a:r>
              <a:rPr lang="ru-RU" sz="1400" dirty="0" err="1"/>
              <a:t>Канадська</a:t>
            </a:r>
            <a:r>
              <a:rPr lang="ru-RU" sz="1400" dirty="0"/>
              <a:t> рада з </a:t>
            </a:r>
            <a:r>
              <a:rPr lang="ru-RU" sz="1400" dirty="0" err="1"/>
              <a:t>мистецтва</a:t>
            </a:r>
            <a:r>
              <a:rPr lang="ru-RU" sz="1400" dirty="0"/>
              <a:t> </a:t>
            </a:r>
            <a:r>
              <a:rPr lang="ru-RU" sz="1400" dirty="0" err="1"/>
              <a:t>заснувала</a:t>
            </a:r>
            <a:r>
              <a:rPr lang="ru-RU" sz="1400" dirty="0"/>
              <a:t> </a:t>
            </a:r>
            <a:r>
              <a:rPr lang="ru-RU" sz="1400" b="1" dirty="0"/>
              <a:t>Фонд </a:t>
            </a:r>
            <a:r>
              <a:rPr lang="ru-RU" sz="1400" b="1" dirty="0" err="1"/>
              <a:t>цифрової</a:t>
            </a:r>
            <a:r>
              <a:rPr lang="ru-RU" sz="1400" b="1" dirty="0"/>
              <a:t> </a:t>
            </a:r>
            <a:r>
              <a:rPr lang="ru-RU" sz="1400" b="1" dirty="0" err="1"/>
              <a:t>стратегії</a:t>
            </a:r>
            <a:r>
              <a:rPr lang="ru-RU" sz="1400" dirty="0"/>
              <a:t> (</a:t>
            </a:r>
            <a:r>
              <a:rPr lang="ru-RU" sz="1400" u="sng" dirty="0" err="1">
                <a:hlinkClick r:id="rId2"/>
              </a:rPr>
              <a:t>Digital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Strategy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Fund</a:t>
            </a:r>
            <a:r>
              <a:rPr lang="ru-RU" sz="1400" dirty="0"/>
              <a:t>), </a:t>
            </a:r>
            <a:r>
              <a:rPr lang="ru-RU" sz="1400" dirty="0" err="1"/>
              <a:t>який</a:t>
            </a:r>
            <a:r>
              <a:rPr lang="ru-RU" sz="1400" dirty="0"/>
              <a:t> до 2021 року </a:t>
            </a:r>
            <a:r>
              <a:rPr lang="ru-RU" sz="1400" dirty="0" err="1"/>
              <a:t>інвестує</a:t>
            </a:r>
            <a:r>
              <a:rPr lang="ru-RU" sz="1400" dirty="0"/>
              <a:t> в </a:t>
            </a:r>
            <a:r>
              <a:rPr lang="ru-RU" sz="1400" dirty="0" err="1"/>
              <a:t>цілому</a:t>
            </a:r>
            <a:r>
              <a:rPr lang="ru-RU" sz="1400" dirty="0"/>
              <a:t> 88,5 млн. </a:t>
            </a:r>
            <a:r>
              <a:rPr lang="ru-RU" sz="1400" dirty="0" err="1"/>
              <a:t>канадських</a:t>
            </a:r>
            <a:r>
              <a:rPr lang="ru-RU" sz="1400" dirty="0"/>
              <a:t> </a:t>
            </a:r>
            <a:r>
              <a:rPr lang="ru-RU" sz="1400" dirty="0" err="1"/>
              <a:t>доларів</a:t>
            </a:r>
            <a:r>
              <a:rPr lang="ru-RU" sz="1400" dirty="0"/>
              <a:t> (60 млн. </a:t>
            </a:r>
            <a:r>
              <a:rPr lang="ru-RU" sz="1400" dirty="0" err="1"/>
              <a:t>євро</a:t>
            </a:r>
            <a:r>
              <a:rPr lang="ru-RU" sz="1400" dirty="0"/>
              <a:t>) в три </a:t>
            </a:r>
            <a:r>
              <a:rPr lang="ru-RU" sz="1400" dirty="0" err="1"/>
              <a:t>основні</a:t>
            </a:r>
            <a:r>
              <a:rPr lang="ru-RU" sz="1400" dirty="0"/>
              <a:t> напрямки </a:t>
            </a:r>
            <a:r>
              <a:rPr lang="ru-RU" sz="1400" dirty="0" err="1"/>
              <a:t>діяльності</a:t>
            </a:r>
            <a:r>
              <a:rPr lang="ru-RU" sz="1400" dirty="0"/>
              <a:t>: </a:t>
            </a:r>
            <a:r>
              <a:rPr lang="ru-RU" sz="1400" dirty="0" err="1"/>
              <a:t>цифрова</a:t>
            </a:r>
            <a:r>
              <a:rPr lang="ru-RU" sz="1400" dirty="0"/>
              <a:t> </a:t>
            </a:r>
            <a:r>
              <a:rPr lang="ru-RU" sz="1400" dirty="0" err="1"/>
              <a:t>грамотність</a:t>
            </a:r>
            <a:r>
              <a:rPr lang="ru-RU" sz="1400" dirty="0"/>
              <a:t> і </a:t>
            </a:r>
            <a:r>
              <a:rPr lang="ru-RU" sz="1400" dirty="0" err="1"/>
              <a:t>інтелект</a:t>
            </a:r>
            <a:r>
              <a:rPr lang="ru-RU" sz="1400" dirty="0"/>
              <a:t>; </a:t>
            </a:r>
            <a:r>
              <a:rPr lang="ru-RU" sz="1400" dirty="0" err="1"/>
              <a:t>трансформація</a:t>
            </a:r>
            <a:r>
              <a:rPr lang="ru-RU" sz="1400" dirty="0"/>
              <a:t> </a:t>
            </a:r>
            <a:r>
              <a:rPr lang="ru-RU" sz="1400" dirty="0" err="1"/>
              <a:t>організаційних</a:t>
            </a:r>
            <a:r>
              <a:rPr lang="ru-RU" sz="1400" dirty="0"/>
              <a:t> моделей; </a:t>
            </a:r>
            <a:r>
              <a:rPr lang="ru-RU" sz="1400" dirty="0" err="1"/>
              <a:t>публічний</a:t>
            </a:r>
            <a:r>
              <a:rPr lang="ru-RU" sz="1400" dirty="0"/>
              <a:t> доступ до </a:t>
            </a:r>
            <a:r>
              <a:rPr lang="ru-RU" sz="1400" dirty="0" err="1"/>
              <a:t>мистецтва</a:t>
            </a:r>
            <a:r>
              <a:rPr lang="ru-RU" sz="1400" dirty="0"/>
              <a:t> і </a:t>
            </a:r>
            <a:r>
              <a:rPr lang="ru-RU" sz="1400" dirty="0" err="1"/>
              <a:t>громадянської</a:t>
            </a:r>
            <a:r>
              <a:rPr lang="ru-RU" sz="1400" dirty="0"/>
              <a:t> </a:t>
            </a:r>
            <a:r>
              <a:rPr lang="ru-RU" sz="1400" dirty="0" err="1"/>
              <a:t>активності</a:t>
            </a:r>
            <a:r>
              <a:rPr lang="ru-RU" sz="1400" dirty="0"/>
              <a:t>. На </a:t>
            </a:r>
            <a:r>
              <a:rPr lang="ru-RU" sz="1400" dirty="0" err="1"/>
              <a:t>рівні</a:t>
            </a:r>
            <a:r>
              <a:rPr lang="ru-RU" sz="1400" dirty="0"/>
              <a:t> </a:t>
            </a:r>
            <a:r>
              <a:rPr lang="ru-RU" sz="1400" dirty="0" err="1"/>
              <a:t>провінцій</a:t>
            </a:r>
            <a:r>
              <a:rPr lang="ru-RU" sz="1400" dirty="0"/>
              <a:t> в 2014 </a:t>
            </a:r>
            <a:r>
              <a:rPr lang="ru-RU" sz="1400" dirty="0" err="1"/>
              <a:t>році</a:t>
            </a:r>
            <a:r>
              <a:rPr lang="ru-RU" sz="1400" dirty="0"/>
              <a:t> </a:t>
            </a:r>
            <a:r>
              <a:rPr lang="ru-RU" sz="1400" dirty="0" err="1"/>
              <a:t>Міністерство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і </a:t>
            </a:r>
            <a:r>
              <a:rPr lang="ru-RU" sz="1400" dirty="0" err="1"/>
              <a:t>зв’язку</a:t>
            </a:r>
            <a:r>
              <a:rPr lang="ru-RU" sz="1400" dirty="0"/>
              <a:t> Квебеку </a:t>
            </a:r>
            <a:r>
              <a:rPr lang="ru-RU" sz="1400" dirty="0" err="1"/>
              <a:t>прийняло</a:t>
            </a:r>
            <a:r>
              <a:rPr lang="ru-RU" sz="1400" dirty="0"/>
              <a:t> </a:t>
            </a:r>
            <a:r>
              <a:rPr lang="ru-RU" sz="1400" dirty="0" err="1"/>
              <a:t>свій</a:t>
            </a:r>
            <a:r>
              <a:rPr lang="ru-RU" sz="1400" dirty="0"/>
              <a:t> </a:t>
            </a:r>
            <a:r>
              <a:rPr lang="ru-RU" sz="1400" b="1" dirty="0"/>
              <a:t>План </a:t>
            </a:r>
            <a:r>
              <a:rPr lang="ru-RU" sz="1400" b="1" dirty="0" err="1"/>
              <a:t>цифрової</a:t>
            </a:r>
            <a:r>
              <a:rPr lang="ru-RU" sz="1400" b="1" dirty="0"/>
              <a:t> </a:t>
            </a:r>
            <a:r>
              <a:rPr lang="ru-RU" sz="1400" b="1" dirty="0" err="1"/>
              <a:t>культури</a:t>
            </a:r>
            <a:r>
              <a:rPr lang="ru-RU" sz="1400" dirty="0"/>
              <a:t> (</a:t>
            </a:r>
            <a:r>
              <a:rPr lang="ru-RU" sz="1400" u="sng" dirty="0" err="1">
                <a:hlinkClick r:id="rId3"/>
              </a:rPr>
              <a:t>Digital</a:t>
            </a:r>
            <a:r>
              <a:rPr lang="ru-RU" sz="1400" u="sng" dirty="0">
                <a:hlinkClick r:id="rId3"/>
              </a:rPr>
              <a:t> </a:t>
            </a:r>
            <a:r>
              <a:rPr lang="ru-RU" sz="1400" u="sng" dirty="0" err="1">
                <a:hlinkClick r:id="rId3"/>
              </a:rPr>
              <a:t>Cultural</a:t>
            </a:r>
            <a:r>
              <a:rPr lang="ru-RU" sz="1400" u="sng" dirty="0">
                <a:hlinkClick r:id="rId3"/>
              </a:rPr>
              <a:t> </a:t>
            </a:r>
            <a:r>
              <a:rPr lang="ru-RU" sz="1400" u="sng" dirty="0" err="1">
                <a:hlinkClick r:id="rId3"/>
              </a:rPr>
              <a:t>Plan</a:t>
            </a:r>
            <a:r>
              <a:rPr lang="ru-RU" sz="1400" dirty="0"/>
              <a:t>),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включає</a:t>
            </a:r>
            <a:r>
              <a:rPr lang="ru-RU" sz="1400" dirty="0"/>
              <a:t> широкий спектр </a:t>
            </a:r>
            <a:r>
              <a:rPr lang="ru-RU" sz="1400" dirty="0" err="1"/>
              <a:t>заходів</a:t>
            </a:r>
            <a:r>
              <a:rPr lang="ru-RU" sz="1400" dirty="0"/>
              <a:t>, </a:t>
            </a:r>
            <a:r>
              <a:rPr lang="ru-RU" sz="1400" dirty="0" err="1"/>
              <a:t>покликаних</a:t>
            </a:r>
            <a:r>
              <a:rPr lang="ru-RU" sz="1400" dirty="0"/>
              <a:t> </a:t>
            </a:r>
            <a:r>
              <a:rPr lang="ru-RU" sz="1400" dirty="0" err="1"/>
              <a:t>допомогти</a:t>
            </a:r>
            <a:r>
              <a:rPr lang="ru-RU" sz="1400" dirty="0"/>
              <a:t> </a:t>
            </a:r>
            <a:r>
              <a:rPr lang="ru-RU" sz="1400" dirty="0" err="1"/>
              <a:t>митцям</a:t>
            </a:r>
            <a:r>
              <a:rPr lang="ru-RU" sz="1400" dirty="0"/>
              <a:t> та </a:t>
            </a:r>
            <a:r>
              <a:rPr lang="ru-RU" sz="1400" dirty="0" err="1"/>
              <a:t>представникам</a:t>
            </a:r>
            <a:r>
              <a:rPr lang="ru-RU" sz="1400" dirty="0"/>
              <a:t> </a:t>
            </a:r>
            <a:r>
              <a:rPr lang="ru-RU" sz="1400" dirty="0" err="1"/>
              <a:t>креативних</a:t>
            </a:r>
            <a:r>
              <a:rPr lang="ru-RU" sz="1400" dirty="0"/>
              <a:t> </a:t>
            </a:r>
            <a:r>
              <a:rPr lang="ru-RU" sz="1400" dirty="0" err="1"/>
              <a:t>індустрій</a:t>
            </a:r>
            <a:r>
              <a:rPr lang="ru-RU" sz="1400" dirty="0"/>
              <a:t> </a:t>
            </a:r>
            <a:r>
              <a:rPr lang="ru-RU" sz="1400" dirty="0" err="1"/>
              <a:t>освоїти</a:t>
            </a:r>
            <a:r>
              <a:rPr lang="ru-RU" sz="1400" dirty="0"/>
              <a:t>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і </a:t>
            </a:r>
            <a:r>
              <a:rPr lang="ru-RU" sz="1400" dirty="0" err="1"/>
              <a:t>підвищити</a:t>
            </a:r>
            <a:r>
              <a:rPr lang="ru-RU" sz="1400" dirty="0"/>
              <a:t> </a:t>
            </a:r>
            <a:r>
              <a:rPr lang="ru-RU" sz="1400" dirty="0" err="1"/>
              <a:t>присутність</a:t>
            </a:r>
            <a:r>
              <a:rPr lang="ru-RU" sz="1400" dirty="0"/>
              <a:t> культурного контенту в цифровому </a:t>
            </a:r>
            <a:r>
              <a:rPr lang="ru-RU" sz="1400" dirty="0" err="1"/>
              <a:t>середовищі</a:t>
            </a:r>
            <a:r>
              <a:rPr lang="ru-RU" sz="1400" dirty="0"/>
              <a:t>.</a:t>
            </a:r>
          </a:p>
          <a:p>
            <a:r>
              <a:rPr lang="ru-RU" sz="1400" dirty="0"/>
              <a:t>У </a:t>
            </a:r>
            <a:r>
              <a:rPr lang="ru-RU" sz="1400" dirty="0" err="1"/>
              <a:t>кінці</a:t>
            </a:r>
            <a:r>
              <a:rPr lang="ru-RU" sz="1400" dirty="0"/>
              <a:t> 2017 року </a:t>
            </a:r>
            <a:r>
              <a:rPr lang="ru-RU" sz="1400" dirty="0" err="1"/>
              <a:t>Секретаріат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Мексики </a:t>
            </a:r>
            <a:r>
              <a:rPr lang="ru-RU" sz="1400" dirty="0" err="1"/>
              <a:t>розробив</a:t>
            </a:r>
            <a:r>
              <a:rPr lang="ru-RU" sz="1400" dirty="0"/>
              <a:t> </a:t>
            </a:r>
            <a:r>
              <a:rPr lang="ru-RU" sz="1400" b="1" dirty="0"/>
              <a:t>Порядок </a:t>
            </a:r>
            <a:r>
              <a:rPr lang="ru-RU" sz="1400" b="1" dirty="0" err="1"/>
              <a:t>денний</a:t>
            </a:r>
            <a:r>
              <a:rPr lang="ru-RU" sz="1400" b="1" dirty="0"/>
              <a:t> в </a:t>
            </a:r>
            <a:r>
              <a:rPr lang="ru-RU" sz="1400" b="1" dirty="0" err="1"/>
              <a:t>галузі</a:t>
            </a:r>
            <a:r>
              <a:rPr lang="ru-RU" sz="1400" b="1" dirty="0"/>
              <a:t> </a:t>
            </a:r>
            <a:r>
              <a:rPr lang="ru-RU" sz="1400" b="1" dirty="0" err="1"/>
              <a:t>цифрової</a:t>
            </a:r>
            <a:r>
              <a:rPr lang="ru-RU" sz="1400" b="1" dirty="0"/>
              <a:t> </a:t>
            </a:r>
            <a:r>
              <a:rPr lang="ru-RU" sz="1400" b="1" dirty="0" err="1"/>
              <a:t>культури</a:t>
            </a:r>
            <a:r>
              <a:rPr lang="ru-RU" sz="1400" dirty="0"/>
              <a:t> (</a:t>
            </a:r>
            <a:r>
              <a:rPr lang="ru-RU" sz="1400" u="sng" dirty="0" err="1">
                <a:hlinkClick r:id="rId4"/>
              </a:rPr>
              <a:t>Digital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Culture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Agenda</a:t>
            </a:r>
            <a:r>
              <a:rPr lang="ru-RU" sz="1400" dirty="0"/>
              <a:t>), в </a:t>
            </a:r>
            <a:r>
              <a:rPr lang="ru-RU" sz="1400" dirty="0" err="1"/>
              <a:t>якій</a:t>
            </a:r>
            <a:r>
              <a:rPr lang="ru-RU" sz="1400" dirty="0"/>
              <a:t> </a:t>
            </a:r>
            <a:r>
              <a:rPr lang="ru-RU" sz="1400" dirty="0" err="1"/>
              <a:t>основна</a:t>
            </a:r>
            <a:r>
              <a:rPr lang="ru-RU" sz="1400" dirty="0"/>
              <a:t> </a:t>
            </a:r>
            <a:r>
              <a:rPr lang="ru-RU" sz="1400" dirty="0" err="1"/>
              <a:t>увага</a:t>
            </a:r>
            <a:r>
              <a:rPr lang="ru-RU" sz="1400" dirty="0"/>
              <a:t> </a:t>
            </a:r>
            <a:r>
              <a:rPr lang="ru-RU" sz="1400" dirty="0" err="1"/>
              <a:t>приділяється</a:t>
            </a:r>
            <a:r>
              <a:rPr lang="ru-RU" sz="1400" dirty="0"/>
              <a:t> </a:t>
            </a:r>
            <a:r>
              <a:rPr lang="ru-RU" sz="1400" dirty="0" err="1"/>
              <a:t>кільком</a:t>
            </a:r>
            <a:r>
              <a:rPr lang="ru-RU" sz="1400" dirty="0"/>
              <a:t> </a:t>
            </a:r>
            <a:r>
              <a:rPr lang="ru-RU" sz="1400" dirty="0" err="1"/>
              <a:t>стратегічним</a:t>
            </a:r>
            <a:r>
              <a:rPr lang="ru-RU" sz="1400" dirty="0"/>
              <a:t> </a:t>
            </a:r>
            <a:r>
              <a:rPr lang="ru-RU" sz="1400" dirty="0" err="1"/>
              <a:t>напрямам</a:t>
            </a:r>
            <a:r>
              <a:rPr lang="ru-RU" sz="1400" dirty="0"/>
              <a:t>, у тому </a:t>
            </a:r>
            <a:r>
              <a:rPr lang="ru-RU" sz="1400" dirty="0" err="1"/>
              <a:t>числі</a:t>
            </a:r>
            <a:r>
              <a:rPr lang="ru-RU" sz="1400" dirty="0"/>
              <a:t>: </a:t>
            </a:r>
            <a:r>
              <a:rPr lang="ru-RU" sz="1400" dirty="0" err="1"/>
              <a:t>культурним</a:t>
            </a:r>
            <a:r>
              <a:rPr lang="ru-RU" sz="1400" dirty="0"/>
              <a:t> і </a:t>
            </a:r>
            <a:r>
              <a:rPr lang="ru-RU" sz="1400" dirty="0" err="1"/>
              <a:t>креативним</a:t>
            </a:r>
            <a:r>
              <a:rPr lang="ru-RU" sz="1400" dirty="0"/>
              <a:t> </a:t>
            </a:r>
            <a:r>
              <a:rPr lang="ru-RU" sz="1400" dirty="0" err="1"/>
              <a:t>індустріям</a:t>
            </a:r>
            <a:r>
              <a:rPr lang="ru-RU" sz="1400" dirty="0"/>
              <a:t>; </a:t>
            </a:r>
            <a:r>
              <a:rPr lang="ru-RU" sz="1400" dirty="0" err="1"/>
              <a:t>навичкам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; </a:t>
            </a:r>
            <a:r>
              <a:rPr lang="ru-RU" sz="1400" dirty="0" err="1"/>
              <a:t>збереженню</a:t>
            </a:r>
            <a:r>
              <a:rPr lang="ru-RU" sz="1400" dirty="0"/>
              <a:t> і </a:t>
            </a:r>
            <a:r>
              <a:rPr lang="ru-RU" sz="1400" dirty="0" err="1"/>
              <a:t>соціальній</a:t>
            </a:r>
            <a:r>
              <a:rPr lang="ru-RU" sz="1400" dirty="0"/>
              <a:t> </a:t>
            </a:r>
            <a:r>
              <a:rPr lang="ru-RU" sz="1400" dirty="0" err="1"/>
              <a:t>участі</a:t>
            </a:r>
            <a:r>
              <a:rPr lang="ru-RU" sz="1400" dirty="0"/>
              <a:t>.</a:t>
            </a:r>
          </a:p>
          <a:p>
            <a:r>
              <a:rPr lang="ru-RU" sz="1400" dirty="0"/>
              <a:t>У 2018 </a:t>
            </a:r>
            <a:r>
              <a:rPr lang="ru-RU" sz="1400" dirty="0" err="1"/>
              <a:t>році</a:t>
            </a:r>
            <a:r>
              <a:rPr lang="ru-RU" sz="1400" dirty="0"/>
              <a:t> у </a:t>
            </a:r>
            <a:r>
              <a:rPr lang="ru-RU" sz="1400" dirty="0" err="1"/>
              <a:t>Великій</a:t>
            </a:r>
            <a:r>
              <a:rPr lang="ru-RU" sz="1400" dirty="0"/>
              <a:t> </a:t>
            </a:r>
            <a:r>
              <a:rPr lang="ru-RU" sz="1400" dirty="0" err="1"/>
              <a:t>Британії</a:t>
            </a:r>
            <a:r>
              <a:rPr lang="ru-RU" sz="1400" dirty="0"/>
              <a:t> Департамент з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, </a:t>
            </a:r>
            <a:r>
              <a:rPr lang="ru-RU" sz="1400" dirty="0" err="1"/>
              <a:t>культури</a:t>
            </a:r>
            <a:r>
              <a:rPr lang="ru-RU" sz="1400" dirty="0"/>
              <a:t>, </a:t>
            </a:r>
            <a:r>
              <a:rPr lang="ru-RU" sz="1400" dirty="0" err="1"/>
              <a:t>медіа</a:t>
            </a:r>
            <a:r>
              <a:rPr lang="ru-RU" sz="1400" dirty="0"/>
              <a:t> та спорту </a:t>
            </a:r>
            <a:r>
              <a:rPr lang="ru-RU" sz="1400" dirty="0" err="1"/>
              <a:t>випустив</a:t>
            </a:r>
            <a:r>
              <a:rPr lang="ru-RU" sz="1400" dirty="0"/>
              <a:t> </a:t>
            </a:r>
            <a:r>
              <a:rPr lang="ru-RU" sz="1400" b="1" dirty="0" err="1"/>
              <a:t>політику</a:t>
            </a:r>
            <a:r>
              <a:rPr lang="ru-RU" sz="1400" b="1" dirty="0"/>
              <a:t> «Культура є цифровою»</a:t>
            </a:r>
            <a:r>
              <a:rPr lang="ru-RU" sz="1400" dirty="0"/>
              <a:t> (</a:t>
            </a:r>
            <a:r>
              <a:rPr lang="ru-RU" sz="1400" u="sng" dirty="0" err="1">
                <a:hlinkClick r:id="rId5"/>
              </a:rPr>
              <a:t>Culture</a:t>
            </a:r>
            <a:r>
              <a:rPr lang="ru-RU" sz="1400" u="sng" dirty="0">
                <a:hlinkClick r:id="rId5"/>
              </a:rPr>
              <a:t> </a:t>
            </a:r>
            <a:r>
              <a:rPr lang="ru-RU" sz="1400" u="sng" dirty="0" err="1">
                <a:hlinkClick r:id="rId5"/>
              </a:rPr>
              <a:t>is</a:t>
            </a:r>
            <a:r>
              <a:rPr lang="ru-RU" sz="1400" u="sng" dirty="0">
                <a:hlinkClick r:id="rId5"/>
              </a:rPr>
              <a:t> </a:t>
            </a:r>
            <a:r>
              <a:rPr lang="ru-RU" sz="1400" u="sng" dirty="0" err="1">
                <a:hlinkClick r:id="rId5"/>
              </a:rPr>
              <a:t>Digital</a:t>
            </a:r>
            <a:r>
              <a:rPr lang="ru-RU" sz="1400" dirty="0"/>
              <a:t> </a:t>
            </a:r>
            <a:r>
              <a:rPr lang="ru-RU" sz="1400" dirty="0" err="1"/>
              <a:t>policy</a:t>
            </a:r>
            <a:r>
              <a:rPr lang="ru-RU" sz="1400" dirty="0"/>
              <a:t> </a:t>
            </a:r>
            <a:r>
              <a:rPr lang="ru-RU" sz="1400" dirty="0" err="1"/>
              <a:t>paper</a:t>
            </a:r>
            <a:r>
              <a:rPr lang="ru-RU" sz="1400" dirty="0"/>
              <a:t>), яка </a:t>
            </a:r>
            <a:r>
              <a:rPr lang="ru-RU" sz="1400" dirty="0" err="1"/>
              <a:t>заохочує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інструментів</a:t>
            </a:r>
            <a:r>
              <a:rPr lang="ru-RU" sz="1400" dirty="0"/>
              <a:t> для </a:t>
            </a:r>
            <a:r>
              <a:rPr lang="ru-RU" sz="1400" dirty="0" err="1"/>
              <a:t>залучення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,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можливостей</a:t>
            </a:r>
            <a:r>
              <a:rPr lang="ru-RU" sz="1400" dirty="0"/>
              <a:t> </a:t>
            </a:r>
            <a:r>
              <a:rPr lang="ru-RU" sz="1400" dirty="0" err="1"/>
              <a:t>культурних</a:t>
            </a:r>
            <a:r>
              <a:rPr lang="ru-RU" sz="1400" dirty="0"/>
              <a:t> </a:t>
            </a:r>
            <a:r>
              <a:rPr lang="ru-RU" sz="1400" dirty="0" err="1"/>
              <a:t>організацій</a:t>
            </a:r>
            <a:r>
              <a:rPr lang="ru-RU" sz="1400" dirty="0"/>
              <a:t> і </a:t>
            </a:r>
            <a:r>
              <a:rPr lang="ru-RU" sz="1400" dirty="0" err="1"/>
              <a:t>розкриття</a:t>
            </a:r>
            <a:r>
              <a:rPr lang="ru-RU" sz="1400" dirty="0"/>
              <a:t> </a:t>
            </a:r>
            <a:r>
              <a:rPr lang="ru-RU" sz="1400" dirty="0" err="1"/>
              <a:t>творчого</a:t>
            </a:r>
            <a:r>
              <a:rPr lang="ru-RU" sz="1400" dirty="0"/>
              <a:t> </a:t>
            </a:r>
            <a:r>
              <a:rPr lang="ru-RU" sz="1400" dirty="0" err="1"/>
              <a:t>потенціалу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Проте</a:t>
            </a:r>
            <a:r>
              <a:rPr lang="ru-RU" sz="1400" dirty="0"/>
              <a:t>, </a:t>
            </a:r>
            <a:r>
              <a:rPr lang="ru-RU" sz="1400" dirty="0" err="1"/>
              <a:t>країни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розробили</a:t>
            </a:r>
            <a:r>
              <a:rPr lang="ru-RU" sz="1400" dirty="0"/>
              <a:t> </a:t>
            </a:r>
            <a:r>
              <a:rPr lang="ru-RU" sz="1400" dirty="0" err="1"/>
              <a:t>комплексні</a:t>
            </a:r>
            <a:r>
              <a:rPr lang="ru-RU" sz="1400" dirty="0"/>
              <a:t> </a:t>
            </a:r>
            <a:r>
              <a:rPr lang="ru-RU" sz="1400" dirty="0" err="1"/>
              <a:t>плани</a:t>
            </a:r>
            <a:r>
              <a:rPr lang="ru-RU" sz="1400" dirty="0"/>
              <a:t>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ru-RU" sz="1400" dirty="0" err="1"/>
              <a:t>цифрової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</a:t>
            </a:r>
            <a:r>
              <a:rPr lang="ru-RU" sz="1400" dirty="0" err="1"/>
              <a:t>знаходяться</a:t>
            </a:r>
            <a:r>
              <a:rPr lang="ru-RU" sz="1400" dirty="0"/>
              <a:t> в </a:t>
            </a:r>
            <a:r>
              <a:rPr lang="ru-RU" sz="1400" dirty="0" err="1"/>
              <a:t>меншості</a:t>
            </a:r>
            <a:r>
              <a:rPr lang="ru-RU" sz="1400" dirty="0"/>
              <a:t>. </a:t>
            </a:r>
            <a:r>
              <a:rPr lang="ru-RU" sz="1400" dirty="0" err="1"/>
              <a:t>Саме</a:t>
            </a:r>
            <a:r>
              <a:rPr lang="ru-RU" sz="1400" dirty="0"/>
              <a:t> тому </a:t>
            </a:r>
            <a:r>
              <a:rPr lang="ru-RU" sz="1400" dirty="0" err="1"/>
              <a:t>звіт</a:t>
            </a:r>
            <a:r>
              <a:rPr lang="ru-RU" sz="1400" dirty="0"/>
              <a:t> IFACCA направлений на те, </a:t>
            </a:r>
            <a:r>
              <a:rPr lang="ru-RU" sz="1400" dirty="0" err="1"/>
              <a:t>щоб</a:t>
            </a:r>
            <a:r>
              <a:rPr lang="ru-RU" sz="1400" dirty="0"/>
              <a:t>:</a:t>
            </a:r>
          </a:p>
          <a:p>
            <a:pPr lvl="0"/>
            <a:r>
              <a:rPr lang="ru-RU" sz="1400" dirty="0" err="1"/>
              <a:t>проаналізувати</a:t>
            </a:r>
            <a:r>
              <a:rPr lang="ru-RU" sz="1400" dirty="0"/>
              <a:t>, як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</a:t>
            </a:r>
            <a:r>
              <a:rPr lang="ru-RU" sz="1400" dirty="0" err="1"/>
              <a:t>впливають</a:t>
            </a:r>
            <a:r>
              <a:rPr lang="ru-RU" sz="1400" dirty="0"/>
              <a:t> на </a:t>
            </a:r>
            <a:r>
              <a:rPr lang="ru-RU" sz="1400" dirty="0" err="1"/>
              <a:t>сектори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і </a:t>
            </a:r>
            <a:r>
              <a:rPr lang="ru-RU" sz="1400" dirty="0" err="1"/>
              <a:t>мистецтв</a:t>
            </a:r>
            <a:r>
              <a:rPr lang="ru-RU" sz="1400" dirty="0"/>
              <a:t>;</a:t>
            </a:r>
          </a:p>
          <a:p>
            <a:pPr lvl="0"/>
            <a:r>
              <a:rPr lang="ru-RU" sz="1400" dirty="0" err="1"/>
              <a:t>вивчити</a:t>
            </a:r>
            <a:r>
              <a:rPr lang="ru-RU" sz="1400" dirty="0"/>
              <a:t>, </a:t>
            </a:r>
            <a:r>
              <a:rPr lang="ru-RU" sz="1400" dirty="0" err="1"/>
              <a:t>якою</a:t>
            </a:r>
            <a:r>
              <a:rPr lang="ru-RU" sz="1400" dirty="0"/>
              <a:t> </a:t>
            </a:r>
            <a:r>
              <a:rPr lang="ru-RU" sz="1400" dirty="0" err="1"/>
              <a:t>мірою</a:t>
            </a:r>
            <a:r>
              <a:rPr lang="ru-RU" sz="1400" dirty="0"/>
              <a:t> </a:t>
            </a:r>
            <a:r>
              <a:rPr lang="ru-RU" sz="1400" dirty="0" err="1"/>
              <a:t>цифрові</a:t>
            </a:r>
            <a:r>
              <a:rPr lang="ru-RU" sz="1400" dirty="0"/>
              <a:t> </a:t>
            </a:r>
            <a:r>
              <a:rPr lang="ru-RU" sz="1400" dirty="0" err="1"/>
              <a:t>інструменти</a:t>
            </a:r>
            <a:r>
              <a:rPr lang="ru-RU" sz="1400" dirty="0"/>
              <a:t> </a:t>
            </a:r>
            <a:r>
              <a:rPr lang="ru-RU" sz="1400" dirty="0" err="1"/>
              <a:t>надають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створюють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 для </a:t>
            </a:r>
            <a:r>
              <a:rPr lang="ru-RU" sz="1400" dirty="0" err="1"/>
              <a:t>роботи</a:t>
            </a:r>
            <a:r>
              <a:rPr lang="ru-RU" sz="1400" dirty="0"/>
              <a:t> </a:t>
            </a:r>
            <a:r>
              <a:rPr lang="ru-RU" sz="1400" dirty="0" err="1"/>
              <a:t>державних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;</a:t>
            </a:r>
          </a:p>
          <a:p>
            <a:pPr lvl="0"/>
            <a:r>
              <a:rPr lang="ru-RU" sz="1400" dirty="0" err="1"/>
              <a:t>визначити</a:t>
            </a:r>
            <a:r>
              <a:rPr lang="ru-RU" sz="1400" dirty="0"/>
              <a:t> </a:t>
            </a:r>
            <a:r>
              <a:rPr lang="ru-RU" sz="1400" dirty="0" err="1"/>
              <a:t>історії</a:t>
            </a:r>
            <a:r>
              <a:rPr lang="ru-RU" sz="1400" dirty="0"/>
              <a:t> </a:t>
            </a:r>
            <a:r>
              <a:rPr lang="ru-RU" sz="1400" dirty="0" err="1"/>
              <a:t>успіху</a:t>
            </a:r>
            <a:r>
              <a:rPr lang="ru-RU" sz="1400" dirty="0"/>
              <a:t> і </a:t>
            </a:r>
            <a:r>
              <a:rPr lang="ru-RU" sz="1400" dirty="0" err="1"/>
              <a:t>кращі</a:t>
            </a:r>
            <a:r>
              <a:rPr lang="ru-RU" sz="1400" dirty="0"/>
              <a:t> практики;</a:t>
            </a:r>
          </a:p>
          <a:p>
            <a:pPr lvl="0"/>
            <a:r>
              <a:rPr lang="ru-RU" sz="1400" dirty="0" err="1"/>
              <a:t>з’ясувати</a:t>
            </a:r>
            <a:r>
              <a:rPr lang="ru-RU" sz="1400" dirty="0"/>
              <a:t> </a:t>
            </a:r>
            <a:r>
              <a:rPr lang="ru-RU" sz="1400" dirty="0" err="1"/>
              <a:t>глобальні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регіональні</a:t>
            </a:r>
            <a:r>
              <a:rPr lang="ru-RU" sz="1400" dirty="0"/>
              <a:t> і </a:t>
            </a:r>
            <a:r>
              <a:rPr lang="ru-RU" sz="1400" dirty="0" err="1"/>
              <a:t>національні</a:t>
            </a:r>
            <a:r>
              <a:rPr lang="ru-RU" sz="1400" dirty="0"/>
              <a:t> </a:t>
            </a:r>
            <a:r>
              <a:rPr lang="ru-RU" sz="1400" dirty="0" err="1"/>
              <a:t>тенденції</a:t>
            </a:r>
            <a:r>
              <a:rPr lang="ru-RU" sz="1400" dirty="0"/>
              <a:t>;</a:t>
            </a:r>
          </a:p>
          <a:p>
            <a:pPr lvl="0"/>
            <a:r>
              <a:rPr lang="ru-RU" sz="1400" dirty="0" err="1"/>
              <a:t>запропонувати</a:t>
            </a:r>
            <a:r>
              <a:rPr lang="ru-RU" sz="1400" dirty="0"/>
              <a:t> </a:t>
            </a:r>
            <a:r>
              <a:rPr lang="ru-RU" sz="1400" dirty="0" err="1"/>
              <a:t>фреймворк</a:t>
            </a:r>
            <a:r>
              <a:rPr lang="ru-RU" sz="1400" dirty="0"/>
              <a:t> для </a:t>
            </a:r>
            <a:r>
              <a:rPr lang="ru-RU" sz="1400" dirty="0" err="1"/>
              <a:t>державних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, </a:t>
            </a:r>
            <a:r>
              <a:rPr lang="ru-RU" sz="1400" dirty="0" err="1"/>
              <a:t>зацікавлених</a:t>
            </a:r>
            <a:r>
              <a:rPr lang="ru-RU" sz="1400" dirty="0"/>
              <a:t> в </a:t>
            </a:r>
            <a:r>
              <a:rPr lang="ru-RU" sz="1400" dirty="0" err="1"/>
              <a:t>розробці</a:t>
            </a:r>
            <a:r>
              <a:rPr lang="ru-RU" sz="1400" dirty="0"/>
              <a:t> та </a:t>
            </a:r>
            <a:r>
              <a:rPr lang="ru-RU" sz="1400" dirty="0" err="1"/>
              <a:t>просуванні</a:t>
            </a:r>
            <a:r>
              <a:rPr lang="ru-RU" sz="1400" dirty="0"/>
              <a:t> </a:t>
            </a:r>
            <a:r>
              <a:rPr lang="ru-RU" sz="1400" dirty="0" err="1"/>
              <a:t>планів</a:t>
            </a:r>
            <a:r>
              <a:rPr lang="ru-RU" sz="1400" dirty="0"/>
              <a:t>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ru-RU" sz="1400" dirty="0" err="1"/>
              <a:t>цифрової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.</a:t>
            </a:r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1122321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 fontScale="92500"/>
          </a:bodyPr>
          <a:lstStyle/>
          <a:p>
            <a:r>
              <a:rPr lang="ru-RU" sz="1400" dirty="0" err="1"/>
              <a:t>Саме</a:t>
            </a:r>
            <a:r>
              <a:rPr lang="ru-RU" sz="1400" dirty="0"/>
              <a:t> тому </a:t>
            </a:r>
            <a:r>
              <a:rPr lang="ru-RU" sz="1400" dirty="0" err="1"/>
              <a:t>звіт</a:t>
            </a:r>
            <a:r>
              <a:rPr lang="ru-RU" sz="1400" dirty="0"/>
              <a:t> </a:t>
            </a:r>
            <a:r>
              <a:rPr lang="ru-RU" sz="1400" dirty="0" err="1"/>
              <a:t>був</a:t>
            </a:r>
            <a:r>
              <a:rPr lang="ru-RU" sz="1400" dirty="0"/>
              <a:t> </a:t>
            </a:r>
            <a:r>
              <a:rPr lang="ru-RU" sz="1400" dirty="0" err="1"/>
              <a:t>структуровали</a:t>
            </a:r>
            <a:r>
              <a:rPr lang="ru-RU" sz="1400" dirty="0"/>
              <a:t> </a:t>
            </a:r>
            <a:r>
              <a:rPr lang="ru-RU" sz="1400" dirty="0" err="1"/>
              <a:t>навколо</a:t>
            </a:r>
            <a:r>
              <a:rPr lang="ru-RU" sz="1400" dirty="0"/>
              <a:t> </a:t>
            </a:r>
            <a:r>
              <a:rPr lang="ru-RU" sz="1400" b="1" dirty="0" err="1"/>
              <a:t>трьох</a:t>
            </a:r>
            <a:r>
              <a:rPr lang="ru-RU" sz="1400" b="1" dirty="0"/>
              <a:t> </a:t>
            </a:r>
            <a:r>
              <a:rPr lang="ru-RU" sz="1400" b="1" dirty="0" err="1"/>
              <a:t>різних</a:t>
            </a:r>
            <a:r>
              <a:rPr lang="ru-RU" sz="1400" b="1" dirty="0"/>
              <a:t> </a:t>
            </a:r>
            <a:r>
              <a:rPr lang="ru-RU" sz="1400" b="1" dirty="0" err="1"/>
              <a:t>груп</a:t>
            </a:r>
            <a:r>
              <a:rPr lang="ru-RU" sz="1400" b="1" dirty="0"/>
              <a:t> </a:t>
            </a:r>
            <a:r>
              <a:rPr lang="ru-RU" sz="1400" b="1" dirty="0" err="1"/>
              <a:t>учасників</a:t>
            </a:r>
            <a:r>
              <a:rPr lang="ru-RU" sz="1400" b="1" dirty="0"/>
              <a:t> </a:t>
            </a:r>
            <a:r>
              <a:rPr lang="ru-RU" sz="1400" b="1" dirty="0" err="1"/>
              <a:t>культурної</a:t>
            </a:r>
            <a:r>
              <a:rPr lang="ru-RU" sz="1400" b="1" dirty="0"/>
              <a:t> </a:t>
            </a:r>
            <a:r>
              <a:rPr lang="ru-RU" sz="1400" b="1" dirty="0" err="1"/>
              <a:t>екосистеми</a:t>
            </a:r>
            <a:r>
              <a:rPr lang="ru-RU" sz="1400" dirty="0"/>
              <a:t>:</a:t>
            </a:r>
          </a:p>
          <a:p>
            <a:pPr lvl="0"/>
            <a:r>
              <a:rPr lang="ru-RU" sz="1400" b="1" dirty="0" err="1"/>
              <a:t>митці</a:t>
            </a:r>
            <a:r>
              <a:rPr lang="ru-RU" sz="1400" b="1" dirty="0"/>
              <a:t> і </a:t>
            </a:r>
            <a:r>
              <a:rPr lang="ru-RU" sz="1400" b="1" dirty="0" err="1"/>
              <a:t>творчі</a:t>
            </a:r>
            <a:r>
              <a:rPr lang="ru-RU" sz="1400" b="1" dirty="0"/>
              <a:t> </a:t>
            </a:r>
            <a:r>
              <a:rPr lang="ru-RU" sz="1400" b="1" dirty="0" err="1"/>
              <a:t>працівники</a:t>
            </a:r>
            <a:r>
              <a:rPr lang="ru-RU" sz="1400" dirty="0"/>
              <a:t>;</a:t>
            </a:r>
          </a:p>
          <a:p>
            <a:pPr lvl="0"/>
            <a:r>
              <a:rPr lang="ru-RU" sz="1400" b="1" dirty="0" err="1"/>
              <a:t>культурні</a:t>
            </a:r>
            <a:r>
              <a:rPr lang="ru-RU" sz="1400" b="1" dirty="0"/>
              <a:t> та </a:t>
            </a:r>
            <a:r>
              <a:rPr lang="ru-RU" sz="1400" b="1" dirty="0" err="1"/>
              <a:t>креативні</a:t>
            </a:r>
            <a:r>
              <a:rPr lang="ru-RU" sz="1400" b="1" dirty="0"/>
              <a:t> </a:t>
            </a:r>
            <a:r>
              <a:rPr lang="ru-RU" sz="1400" b="1" dirty="0" err="1"/>
              <a:t>індустрії</a:t>
            </a:r>
            <a:r>
              <a:rPr lang="ru-RU" sz="1400" dirty="0"/>
              <a:t> в широкому </a:t>
            </a:r>
            <a:r>
              <a:rPr lang="ru-RU" sz="1400" dirty="0" err="1"/>
              <a:t>сенсі</a:t>
            </a:r>
            <a:r>
              <a:rPr lang="ru-RU" sz="1400" dirty="0"/>
              <a:t>, </a:t>
            </a:r>
            <a:r>
              <a:rPr lang="ru-RU" sz="1400" dirty="0" err="1"/>
              <a:t>включаючи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 та </a:t>
            </a:r>
            <a:r>
              <a:rPr lang="ru-RU" sz="1400" dirty="0" err="1"/>
              <a:t>культурні</a:t>
            </a:r>
            <a:r>
              <a:rPr lang="ru-RU" sz="1400" dirty="0"/>
              <a:t> </a:t>
            </a:r>
            <a:r>
              <a:rPr lang="ru-RU" sz="1400" dirty="0" err="1"/>
              <a:t>організації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працюють</a:t>
            </a:r>
            <a:r>
              <a:rPr lang="ru-RU" sz="1400" dirty="0"/>
              <a:t> в </a:t>
            </a:r>
            <a:r>
              <a:rPr lang="ru-RU" sz="1400" dirty="0" err="1"/>
              <a:t>галузі</a:t>
            </a:r>
            <a:r>
              <a:rPr lang="ru-RU" sz="1400" dirty="0"/>
              <a:t> </a:t>
            </a:r>
            <a:r>
              <a:rPr lang="ru-RU" sz="1400" dirty="0" err="1"/>
              <a:t>музики</a:t>
            </a:r>
            <a:r>
              <a:rPr lang="ru-RU" sz="1400" dirty="0"/>
              <a:t>, </a:t>
            </a:r>
            <a:r>
              <a:rPr lang="ru-RU" sz="1400" dirty="0" err="1"/>
              <a:t>аудіовізуальної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, </a:t>
            </a:r>
            <a:r>
              <a:rPr lang="ru-RU" sz="1400" dirty="0" err="1"/>
              <a:t>видавничої</a:t>
            </a:r>
            <a:r>
              <a:rPr lang="ru-RU" sz="1400" dirty="0"/>
              <a:t> </a:t>
            </a:r>
            <a:r>
              <a:rPr lang="ru-RU" sz="1400" dirty="0" err="1"/>
              <a:t>справи</a:t>
            </a:r>
            <a:r>
              <a:rPr lang="ru-RU" sz="1400" dirty="0"/>
              <a:t>, перформативного </a:t>
            </a:r>
            <a:r>
              <a:rPr lang="ru-RU" sz="1400" dirty="0" err="1"/>
              <a:t>мистецтва</a:t>
            </a:r>
            <a:r>
              <a:rPr lang="ru-RU" sz="1400" dirty="0"/>
              <a:t>, </a:t>
            </a:r>
            <a:r>
              <a:rPr lang="ru-RU" sz="1400" dirty="0" err="1"/>
              <a:t>візуального</a:t>
            </a:r>
            <a:r>
              <a:rPr lang="ru-RU" sz="1400" dirty="0"/>
              <a:t> </a:t>
            </a:r>
            <a:r>
              <a:rPr lang="ru-RU" sz="1400" dirty="0" err="1"/>
              <a:t>мистецтва</a:t>
            </a:r>
            <a:r>
              <a:rPr lang="ru-RU" sz="1400" dirty="0"/>
              <a:t>, </a:t>
            </a:r>
            <a:r>
              <a:rPr lang="ru-RU" sz="1400" dirty="0" err="1"/>
              <a:t>культурної</a:t>
            </a:r>
            <a:r>
              <a:rPr lang="ru-RU" sz="1400" dirty="0"/>
              <a:t> </a:t>
            </a:r>
            <a:r>
              <a:rPr lang="ru-RU" sz="1400" dirty="0" err="1"/>
              <a:t>спадщини</a:t>
            </a:r>
            <a:r>
              <a:rPr lang="ru-RU" sz="1400" dirty="0"/>
              <a:t> та </a:t>
            </a:r>
            <a:r>
              <a:rPr lang="ru-RU" sz="1400" dirty="0" err="1"/>
              <a:t>ін</a:t>
            </a:r>
            <a:r>
              <a:rPr lang="ru-RU" sz="1400" dirty="0"/>
              <a:t>.;</a:t>
            </a:r>
          </a:p>
          <a:p>
            <a:pPr lvl="0"/>
            <a:r>
              <a:rPr lang="ru-RU" sz="1400" b="1" dirty="0" err="1"/>
              <a:t>аудиторії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Ці</a:t>
            </a:r>
            <a:r>
              <a:rPr lang="ru-RU" sz="1400" dirty="0"/>
              <a:t> три </a:t>
            </a:r>
            <a:r>
              <a:rPr lang="ru-RU" sz="1400" dirty="0" err="1"/>
              <a:t>групи</a:t>
            </a:r>
            <a:r>
              <a:rPr lang="ru-RU" sz="1400" dirty="0"/>
              <a:t> </a:t>
            </a:r>
            <a:r>
              <a:rPr lang="ru-RU" sz="1400" dirty="0" err="1"/>
              <a:t>учасників</a:t>
            </a:r>
            <a:r>
              <a:rPr lang="ru-RU" sz="1400" dirty="0"/>
              <a:t> </a:t>
            </a:r>
            <a:r>
              <a:rPr lang="ru-RU" sz="1400" dirty="0" err="1"/>
              <a:t>представляють</a:t>
            </a:r>
            <a:r>
              <a:rPr lang="ru-RU" sz="1400" dirty="0"/>
              <a:t> весь </a:t>
            </a:r>
            <a:r>
              <a:rPr lang="ru-RU" sz="1400" u="sng" dirty="0" err="1">
                <a:hlinkClick r:id="rId2"/>
              </a:rPr>
              <a:t>ланцюжок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культурної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цінності</a:t>
            </a:r>
            <a:r>
              <a:rPr lang="ru-RU" sz="1400" dirty="0"/>
              <a:t> (</a:t>
            </a:r>
            <a:r>
              <a:rPr lang="ru-RU" sz="1400" dirty="0" err="1"/>
              <a:t>the</a:t>
            </a:r>
            <a:r>
              <a:rPr lang="ru-RU" sz="1400" dirty="0"/>
              <a:t> </a:t>
            </a:r>
            <a:r>
              <a:rPr lang="ru-RU" sz="1400" dirty="0" err="1"/>
              <a:t>cultural</a:t>
            </a:r>
            <a:r>
              <a:rPr lang="ru-RU" sz="1400" dirty="0"/>
              <a:t> </a:t>
            </a:r>
            <a:r>
              <a:rPr lang="ru-RU" sz="1400" dirty="0" err="1"/>
              <a:t>value</a:t>
            </a:r>
            <a:r>
              <a:rPr lang="ru-RU" sz="1400" dirty="0"/>
              <a:t> </a:t>
            </a:r>
            <a:r>
              <a:rPr lang="ru-RU" sz="1400" dirty="0" err="1"/>
              <a:t>chain</a:t>
            </a:r>
            <a:r>
              <a:rPr lang="ru-RU" sz="1400" dirty="0"/>
              <a:t>) – </a:t>
            </a:r>
            <a:r>
              <a:rPr lang="ru-RU" sz="1400" b="1" dirty="0" err="1"/>
              <a:t>творення</a:t>
            </a:r>
            <a:r>
              <a:rPr lang="ru-RU" sz="1400" b="1" dirty="0"/>
              <a:t>, </a:t>
            </a:r>
            <a:r>
              <a:rPr lang="ru-RU" sz="1400" b="1" dirty="0" err="1"/>
              <a:t>виробництво</a:t>
            </a:r>
            <a:r>
              <a:rPr lang="ru-RU" sz="1400" b="1" dirty="0"/>
              <a:t>, </a:t>
            </a:r>
            <a:r>
              <a:rPr lang="ru-RU" sz="1400" b="1" dirty="0" err="1"/>
              <a:t>поширення</a:t>
            </a:r>
            <a:r>
              <a:rPr lang="ru-RU" sz="1400" b="1" dirty="0"/>
              <a:t>, доступ та участь</a:t>
            </a:r>
            <a:r>
              <a:rPr lang="ru-RU" sz="1400" dirty="0"/>
              <a:t> – і </a:t>
            </a:r>
            <a:r>
              <a:rPr lang="ru-RU" sz="1400" dirty="0" err="1"/>
              <a:t>існують</a:t>
            </a:r>
            <a:r>
              <a:rPr lang="ru-RU" sz="1400" dirty="0"/>
              <a:t> в будь-</a:t>
            </a:r>
            <a:r>
              <a:rPr lang="ru-RU" sz="1400" dirty="0" err="1"/>
              <a:t>якому</a:t>
            </a:r>
            <a:r>
              <a:rPr lang="ru-RU" sz="1400" dirty="0"/>
              <a:t> культурному </a:t>
            </a:r>
            <a:r>
              <a:rPr lang="ru-RU" sz="1400" dirty="0" err="1"/>
              <a:t>контексті</a:t>
            </a:r>
            <a:r>
              <a:rPr lang="ru-RU" sz="1400" dirty="0"/>
              <a:t>:</a:t>
            </a:r>
          </a:p>
          <a:p>
            <a:pPr lvl="0"/>
            <a:r>
              <a:rPr lang="ru-RU" sz="1400" dirty="0" err="1"/>
              <a:t>митці</a:t>
            </a:r>
            <a:r>
              <a:rPr lang="ru-RU" sz="1400" dirty="0"/>
              <a:t> і </a:t>
            </a:r>
            <a:r>
              <a:rPr lang="ru-RU" sz="1400" dirty="0" err="1"/>
              <a:t>творчі</a:t>
            </a:r>
            <a:r>
              <a:rPr lang="ru-RU" sz="1400" dirty="0"/>
              <a:t> </a:t>
            </a:r>
            <a:r>
              <a:rPr lang="ru-RU" sz="1400" dirty="0" err="1"/>
              <a:t>працівники</a:t>
            </a:r>
            <a:r>
              <a:rPr lang="ru-RU" sz="1400" dirty="0"/>
              <a:t> </a:t>
            </a:r>
            <a:r>
              <a:rPr lang="ru-RU" sz="1400" dirty="0" err="1"/>
              <a:t>створюють</a:t>
            </a:r>
            <a:r>
              <a:rPr lang="ru-RU" sz="1400" dirty="0"/>
              <a:t>;</a:t>
            </a:r>
          </a:p>
          <a:p>
            <a:pPr lvl="0"/>
            <a:r>
              <a:rPr lang="ru-RU" sz="1400" dirty="0" err="1"/>
              <a:t>культурні</a:t>
            </a:r>
            <a:r>
              <a:rPr lang="ru-RU" sz="1400" dirty="0"/>
              <a:t> та </a:t>
            </a:r>
            <a:r>
              <a:rPr lang="ru-RU" sz="1400" dirty="0" err="1"/>
              <a:t>креативні</a:t>
            </a:r>
            <a:r>
              <a:rPr lang="ru-RU" sz="1400" dirty="0"/>
              <a:t> </a:t>
            </a:r>
            <a:r>
              <a:rPr lang="ru-RU" sz="1400" dirty="0" err="1"/>
              <a:t>індустрії</a:t>
            </a:r>
            <a:r>
              <a:rPr lang="ru-RU" sz="1400" dirty="0"/>
              <a:t> </a:t>
            </a:r>
            <a:r>
              <a:rPr lang="ru-RU" sz="1400" dirty="0" err="1"/>
              <a:t>виробляють</a:t>
            </a:r>
            <a:r>
              <a:rPr lang="ru-RU" sz="1400" dirty="0"/>
              <a:t> і </a:t>
            </a:r>
            <a:r>
              <a:rPr lang="ru-RU" sz="1400" dirty="0" err="1"/>
              <a:t>поширюють</a:t>
            </a:r>
            <a:r>
              <a:rPr lang="ru-RU" sz="1400" dirty="0"/>
              <a:t>;</a:t>
            </a:r>
          </a:p>
          <a:p>
            <a:pPr lvl="0"/>
            <a:r>
              <a:rPr lang="ru-RU" sz="1400" dirty="0" err="1"/>
              <a:t>аудиторії</a:t>
            </a:r>
            <a:r>
              <a:rPr lang="ru-RU" sz="1400" dirty="0"/>
              <a:t> </a:t>
            </a:r>
            <a:r>
              <a:rPr lang="ru-RU" sz="1400" dirty="0" err="1"/>
              <a:t>мають</a:t>
            </a:r>
            <a:r>
              <a:rPr lang="ru-RU" sz="1400" dirty="0"/>
              <a:t> доступ і </a:t>
            </a:r>
            <a:r>
              <a:rPr lang="ru-RU" sz="1400" dirty="0" err="1"/>
              <a:t>беруть</a:t>
            </a:r>
            <a:r>
              <a:rPr lang="ru-RU" sz="1400" dirty="0"/>
              <a:t> участь.</a:t>
            </a:r>
          </a:p>
          <a:p>
            <a:r>
              <a:rPr lang="ru-RU" sz="1400" dirty="0" err="1"/>
              <a:t>Ця</a:t>
            </a:r>
            <a:r>
              <a:rPr lang="ru-RU" sz="1400" dirty="0"/>
              <a:t> структура, на думку автора </a:t>
            </a:r>
            <a:r>
              <a:rPr lang="ru-RU" sz="1400" dirty="0" err="1"/>
              <a:t>звіту</a:t>
            </a:r>
            <a:r>
              <a:rPr lang="ru-RU" sz="1400" dirty="0"/>
              <a:t>, </a:t>
            </a:r>
            <a:r>
              <a:rPr lang="ru-RU" sz="1400" dirty="0" err="1"/>
              <a:t>забезпечує</a:t>
            </a:r>
            <a:r>
              <a:rPr lang="ru-RU" sz="1400" dirty="0"/>
              <a:t> </a:t>
            </a:r>
            <a:r>
              <a:rPr lang="ru-RU" sz="1400" dirty="0" err="1"/>
              <a:t>всебічний</a:t>
            </a:r>
            <a:r>
              <a:rPr lang="ru-RU" sz="1400" dirty="0"/>
              <a:t> </a:t>
            </a:r>
            <a:r>
              <a:rPr lang="ru-RU" sz="1400" dirty="0" err="1"/>
              <a:t>огляд</a:t>
            </a:r>
            <a:r>
              <a:rPr lang="ru-RU" sz="1400" dirty="0"/>
              <a:t> </a:t>
            </a:r>
            <a:r>
              <a:rPr lang="ru-RU" sz="1400" dirty="0" err="1"/>
              <a:t>тенденцій</a:t>
            </a:r>
            <a:r>
              <a:rPr lang="ru-RU" sz="1400" dirty="0"/>
              <a:t>, </a:t>
            </a:r>
            <a:r>
              <a:rPr lang="ru-RU" sz="1400" dirty="0" err="1"/>
              <a:t>можливостей</a:t>
            </a:r>
            <a:r>
              <a:rPr lang="ru-RU" sz="1400" dirty="0"/>
              <a:t> і проблем,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існують</a:t>
            </a:r>
            <a:r>
              <a:rPr lang="ru-RU" sz="1400" dirty="0"/>
              <a:t> у </a:t>
            </a:r>
            <a:r>
              <a:rPr lang="ru-RU" sz="1400" dirty="0" err="1"/>
              <a:t>сфері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державних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працюють</a:t>
            </a:r>
            <a:r>
              <a:rPr lang="ru-RU" sz="1400" dirty="0"/>
              <a:t> в </a:t>
            </a:r>
            <a:r>
              <a:rPr lang="ru-RU" sz="1400" dirty="0" err="1"/>
              <a:t>сфері</a:t>
            </a:r>
            <a:r>
              <a:rPr lang="ru-RU" sz="1400" dirty="0"/>
              <a:t> </a:t>
            </a:r>
            <a:r>
              <a:rPr lang="ru-RU" sz="1400" dirty="0" err="1"/>
              <a:t>мистецтва</a:t>
            </a:r>
            <a:r>
              <a:rPr lang="ru-RU" sz="1400" dirty="0"/>
              <a:t> і </a:t>
            </a:r>
            <a:r>
              <a:rPr lang="ru-RU" sz="1400" dirty="0" err="1"/>
              <a:t>культури</a:t>
            </a:r>
            <a:r>
              <a:rPr lang="ru-RU" sz="1400" dirty="0"/>
              <a:t>.</a:t>
            </a:r>
          </a:p>
          <a:p>
            <a:r>
              <a:rPr lang="ru-RU" sz="1400" b="1" dirty="0" err="1"/>
              <a:t>Творення</a:t>
            </a:r>
            <a:endParaRPr lang="ru-RU" sz="1400" dirty="0"/>
          </a:p>
          <a:p>
            <a:r>
              <a:rPr lang="ru-RU" sz="1400" b="1" dirty="0"/>
              <a:t>Для </a:t>
            </a:r>
            <a:r>
              <a:rPr lang="ru-RU" sz="1400" b="1" dirty="0" err="1"/>
              <a:t>митців</a:t>
            </a:r>
            <a:r>
              <a:rPr lang="ru-RU" sz="1400" b="1" dirty="0"/>
              <a:t> і </a:t>
            </a:r>
            <a:r>
              <a:rPr lang="ru-RU" sz="1400" b="1" dirty="0" err="1"/>
              <a:t>творчих</a:t>
            </a:r>
            <a:r>
              <a:rPr lang="ru-RU" sz="1400" b="1" dirty="0"/>
              <a:t> </a:t>
            </a:r>
            <a:r>
              <a:rPr lang="ru-RU" sz="1400" b="1" dirty="0" err="1"/>
              <a:t>працівників</a:t>
            </a:r>
            <a:r>
              <a:rPr lang="ru-RU" sz="1400" dirty="0"/>
              <a:t>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радикально </a:t>
            </a:r>
            <a:r>
              <a:rPr lang="ru-RU" sz="1400" dirty="0" err="1"/>
              <a:t>змінили</a:t>
            </a:r>
            <a:r>
              <a:rPr lang="ru-RU" sz="1400" dirty="0"/>
              <a:t> те, як вони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працювати</a:t>
            </a:r>
            <a:r>
              <a:rPr lang="ru-RU" sz="1400" dirty="0"/>
              <a:t>: вони </a:t>
            </a:r>
            <a:r>
              <a:rPr lang="ru-RU" sz="1400" dirty="0" err="1"/>
              <a:t>оптимізували</a:t>
            </a:r>
            <a:r>
              <a:rPr lang="ru-RU" sz="1400" dirty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; </a:t>
            </a:r>
            <a:r>
              <a:rPr lang="ru-RU" sz="1400" dirty="0" err="1"/>
              <a:t>розширили</a:t>
            </a:r>
            <a:r>
              <a:rPr lang="ru-RU" sz="1400" dirty="0"/>
              <a:t> </a:t>
            </a:r>
            <a:r>
              <a:rPr lang="ru-RU" sz="1400" dirty="0" err="1"/>
              <a:t>межі</a:t>
            </a:r>
            <a:r>
              <a:rPr lang="ru-RU" sz="1400" dirty="0"/>
              <a:t> </a:t>
            </a:r>
            <a:r>
              <a:rPr lang="ru-RU" sz="1400" dirty="0" err="1"/>
              <a:t>експериментів</a:t>
            </a:r>
            <a:r>
              <a:rPr lang="ru-RU" sz="1400" dirty="0"/>
              <a:t>; створили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для </a:t>
            </a:r>
            <a:r>
              <a:rPr lang="ru-RU" sz="1400" dirty="0" err="1"/>
              <a:t>співпраці</a:t>
            </a:r>
            <a:r>
              <a:rPr lang="ru-RU" sz="1400" dirty="0"/>
              <a:t> </a:t>
            </a:r>
            <a:r>
              <a:rPr lang="ru-RU" sz="1400" dirty="0" err="1"/>
              <a:t>митців</a:t>
            </a:r>
            <a:r>
              <a:rPr lang="ru-RU" sz="1400" dirty="0"/>
              <a:t> в </a:t>
            </a:r>
            <a:r>
              <a:rPr lang="ru-RU" sz="1400" dirty="0" err="1"/>
              <a:t>процесі</a:t>
            </a:r>
            <a:r>
              <a:rPr lang="ru-RU" sz="1400" dirty="0"/>
              <a:t> </a:t>
            </a:r>
            <a:r>
              <a:rPr lang="ru-RU" sz="1400" dirty="0" err="1"/>
              <a:t>творчості</a:t>
            </a:r>
            <a:r>
              <a:rPr lang="ru-RU" sz="1400" dirty="0"/>
              <a:t>; прибрали </a:t>
            </a:r>
            <a:r>
              <a:rPr lang="ru-RU" sz="1400" dirty="0" err="1"/>
              <a:t>бар’єри</a:t>
            </a:r>
            <a:r>
              <a:rPr lang="ru-RU" sz="1400" dirty="0"/>
              <a:t> на шляху </a:t>
            </a:r>
            <a:r>
              <a:rPr lang="ru-RU" sz="1400" dirty="0" err="1"/>
              <a:t>доступності</a:t>
            </a:r>
            <a:r>
              <a:rPr lang="ru-RU" sz="1400" dirty="0"/>
              <a:t> </a:t>
            </a:r>
            <a:r>
              <a:rPr lang="ru-RU" sz="1400" dirty="0" err="1"/>
              <a:t>інструментів</a:t>
            </a:r>
            <a:r>
              <a:rPr lang="ru-RU" sz="1400" dirty="0"/>
              <a:t>; </a:t>
            </a:r>
            <a:r>
              <a:rPr lang="ru-RU" sz="1400" dirty="0" err="1"/>
              <a:t>надихнули</a:t>
            </a:r>
            <a:r>
              <a:rPr lang="ru-RU" sz="1400" dirty="0"/>
              <a:t> на </a:t>
            </a:r>
            <a:r>
              <a:rPr lang="ru-RU" sz="1400" dirty="0" err="1"/>
              <a:t>появу</a:t>
            </a:r>
            <a:r>
              <a:rPr lang="ru-RU" sz="1400" dirty="0"/>
              <a:t> </a:t>
            </a:r>
            <a:r>
              <a:rPr lang="ru-RU" sz="1400" dirty="0" err="1"/>
              <a:t>нових</a:t>
            </a:r>
            <a:r>
              <a:rPr lang="ru-RU" sz="1400" dirty="0"/>
              <a:t> </a:t>
            </a:r>
            <a:r>
              <a:rPr lang="ru-RU" sz="1400" dirty="0" err="1"/>
              <a:t>майданчиків</a:t>
            </a:r>
            <a:r>
              <a:rPr lang="ru-RU" sz="1400" dirty="0"/>
              <a:t>, де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демонструвати</a:t>
            </a:r>
            <a:r>
              <a:rPr lang="ru-RU" sz="1400" dirty="0"/>
              <a:t> </a:t>
            </a:r>
            <a:r>
              <a:rPr lang="ru-RU" sz="1400" dirty="0" err="1"/>
              <a:t>експериментальні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; створили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мережі</a:t>
            </a:r>
            <a:r>
              <a:rPr lang="ru-RU" sz="1400" dirty="0"/>
              <a:t> і </a:t>
            </a:r>
            <a:r>
              <a:rPr lang="ru-RU" sz="1400" dirty="0" err="1"/>
              <a:t>методи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дозволяють</a:t>
            </a:r>
            <a:r>
              <a:rPr lang="ru-RU" sz="1400" dirty="0"/>
              <a:t> </a:t>
            </a:r>
            <a:r>
              <a:rPr lang="ru-RU" sz="1400" dirty="0" err="1"/>
              <a:t>знаходити</a:t>
            </a:r>
            <a:r>
              <a:rPr lang="ru-RU" sz="1400" dirty="0"/>
              <a:t> </a:t>
            </a:r>
            <a:r>
              <a:rPr lang="ru-RU" sz="1400" dirty="0" err="1"/>
              <a:t>аудиторію</a:t>
            </a:r>
            <a:r>
              <a:rPr lang="ru-RU" sz="1400" dirty="0"/>
              <a:t> і </a:t>
            </a:r>
            <a:r>
              <a:rPr lang="ru-RU" sz="1400" dirty="0" err="1"/>
              <a:t>співавторів</a:t>
            </a:r>
            <a:r>
              <a:rPr lang="ru-RU" sz="1400" dirty="0"/>
              <a:t> (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навіть</a:t>
            </a:r>
            <a:r>
              <a:rPr lang="ru-RU" sz="1400" dirty="0"/>
              <a:t> </a:t>
            </a:r>
            <a:r>
              <a:rPr lang="ru-RU" sz="1400" dirty="0" err="1"/>
              <a:t>співавторів</a:t>
            </a:r>
            <a:r>
              <a:rPr lang="ru-RU" sz="1400" dirty="0"/>
              <a:t> </a:t>
            </a:r>
            <a:r>
              <a:rPr lang="ru-RU" sz="1400" dirty="0" err="1"/>
              <a:t>серед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).</a:t>
            </a:r>
          </a:p>
          <a:p>
            <a:r>
              <a:rPr lang="ru-RU" sz="1400" dirty="0"/>
              <a:t>У </a:t>
            </a:r>
            <a:r>
              <a:rPr lang="ru-RU" sz="1400" dirty="0" err="1"/>
              <a:t>звіті</a:t>
            </a:r>
            <a:r>
              <a:rPr lang="ru-RU" sz="1400" dirty="0"/>
              <a:t> </a:t>
            </a:r>
            <a:r>
              <a:rPr lang="ru-RU" sz="1400" dirty="0" err="1"/>
              <a:t>Октавіо</a:t>
            </a:r>
            <a:r>
              <a:rPr lang="ru-RU" sz="1400" dirty="0"/>
              <a:t> Кулеш наводить як </a:t>
            </a:r>
            <a:r>
              <a:rPr lang="ru-RU" sz="1400" dirty="0" err="1"/>
              <a:t>приклади</a:t>
            </a:r>
            <a:r>
              <a:rPr lang="ru-RU" sz="1400" dirty="0"/>
              <a:t> </a:t>
            </a:r>
            <a:r>
              <a:rPr lang="ru-RU" sz="1400" dirty="0" err="1"/>
              <a:t>експерименти</a:t>
            </a:r>
            <a:r>
              <a:rPr lang="ru-RU" sz="1400" dirty="0"/>
              <a:t> </a:t>
            </a:r>
            <a:r>
              <a:rPr lang="ru-RU" sz="1400" dirty="0" err="1"/>
              <a:t>творців</a:t>
            </a:r>
            <a:r>
              <a:rPr lang="ru-RU" sz="1400" dirty="0"/>
              <a:t> з </a:t>
            </a:r>
            <a:r>
              <a:rPr lang="ru-RU" sz="1400" dirty="0" err="1"/>
              <a:t>віртуальною</a:t>
            </a:r>
            <a:r>
              <a:rPr lang="ru-RU" sz="1400" dirty="0"/>
              <a:t> </a:t>
            </a:r>
            <a:r>
              <a:rPr lang="ru-RU" sz="1400" dirty="0" err="1"/>
              <a:t>реальністю</a:t>
            </a:r>
            <a:r>
              <a:rPr lang="ru-RU" sz="1400" dirty="0"/>
              <a:t> (</a:t>
            </a:r>
            <a:r>
              <a:rPr lang="ru-RU" sz="1400" u="sng" dirty="0" err="1">
                <a:hlinkClick r:id="rId3"/>
              </a:rPr>
              <a:t>Into</a:t>
            </a:r>
            <a:r>
              <a:rPr lang="ru-RU" sz="1400" u="sng" dirty="0">
                <a:hlinkClick r:id="rId3"/>
              </a:rPr>
              <a:t> </a:t>
            </a:r>
            <a:r>
              <a:rPr lang="ru-RU" sz="1400" u="sng" dirty="0" err="1">
                <a:hlinkClick r:id="rId3"/>
              </a:rPr>
              <a:t>Yourself</a:t>
            </a:r>
            <a:r>
              <a:rPr lang="ru-RU" sz="1400" u="sng" dirty="0">
                <a:hlinkClick r:id="rId3"/>
              </a:rPr>
              <a:t>, </a:t>
            </a:r>
            <a:r>
              <a:rPr lang="ru-RU" sz="1400" u="sng" dirty="0" err="1">
                <a:hlinkClick r:id="rId3"/>
              </a:rPr>
              <a:t>Fall</a:t>
            </a:r>
            <a:r>
              <a:rPr lang="ru-RU" sz="1400" dirty="0"/>
              <a:t>), </a:t>
            </a:r>
            <a:r>
              <a:rPr lang="ru-RU" sz="1400" dirty="0" err="1"/>
              <a:t>доповненою</a:t>
            </a:r>
            <a:r>
              <a:rPr lang="ru-RU" sz="1400" dirty="0"/>
              <a:t> </a:t>
            </a:r>
            <a:r>
              <a:rPr lang="ru-RU" sz="1400" dirty="0" err="1"/>
              <a:t>реальністю</a:t>
            </a:r>
            <a:r>
              <a:rPr lang="ru-RU" sz="1400" dirty="0"/>
              <a:t> (</a:t>
            </a:r>
            <a:r>
              <a:rPr lang="ru-RU" sz="1400" u="sng" dirty="0" err="1">
                <a:hlinkClick r:id="rId4"/>
              </a:rPr>
              <a:t>Density</a:t>
            </a:r>
            <a:r>
              <a:rPr lang="ru-RU" sz="1400" dirty="0"/>
              <a:t>), 3D-друком (</a:t>
            </a:r>
            <a:r>
              <a:rPr lang="ru-RU" sz="1400" u="sng" dirty="0" err="1">
                <a:hlinkClick r:id="rId5"/>
              </a:rPr>
              <a:t>Spherical</a:t>
            </a:r>
            <a:r>
              <a:rPr lang="ru-RU" sz="1400" u="sng" dirty="0">
                <a:hlinkClick r:id="rId5"/>
              </a:rPr>
              <a:t> </a:t>
            </a:r>
            <a:r>
              <a:rPr lang="ru-RU" sz="1400" u="sng" dirty="0" err="1">
                <a:hlinkClick r:id="rId5"/>
              </a:rPr>
              <a:t>Creations</a:t>
            </a:r>
            <a:r>
              <a:rPr lang="ru-RU" sz="1400" dirty="0"/>
              <a:t>), </a:t>
            </a:r>
            <a:r>
              <a:rPr lang="ru-RU" sz="1400" dirty="0" err="1"/>
              <a:t>штучним</a:t>
            </a:r>
            <a:r>
              <a:rPr lang="ru-RU" sz="1400" dirty="0"/>
              <a:t> </a:t>
            </a:r>
            <a:r>
              <a:rPr lang="ru-RU" sz="1400" dirty="0" err="1"/>
              <a:t>інтелектом</a:t>
            </a:r>
            <a:r>
              <a:rPr lang="ru-RU" sz="1400" dirty="0"/>
              <a:t> (</a:t>
            </a:r>
            <a:r>
              <a:rPr lang="ru-RU" sz="1400" u="sng" dirty="0" err="1">
                <a:hlinkClick r:id="rId6"/>
              </a:rPr>
              <a:t>Edmond</a:t>
            </a:r>
            <a:r>
              <a:rPr lang="ru-RU" sz="1400" u="sng" dirty="0">
                <a:hlinkClick r:id="rId6"/>
              </a:rPr>
              <a:t> </a:t>
            </a:r>
            <a:r>
              <a:rPr lang="ru-RU" sz="1400" u="sng" dirty="0" err="1">
                <a:hlinkClick r:id="rId6"/>
              </a:rPr>
              <a:t>De</a:t>
            </a:r>
            <a:r>
              <a:rPr lang="ru-RU" sz="1400" u="sng" dirty="0">
                <a:hlinkClick r:id="rId6"/>
              </a:rPr>
              <a:t> </a:t>
            </a:r>
            <a:r>
              <a:rPr lang="ru-RU" sz="1400" u="sng" dirty="0" err="1">
                <a:hlinkClick r:id="rId6"/>
              </a:rPr>
              <a:t>Belamy</a:t>
            </a:r>
            <a:r>
              <a:rPr lang="ru-RU" sz="1400" dirty="0"/>
              <a:t>) та </a:t>
            </a:r>
            <a:r>
              <a:rPr lang="ru-RU" sz="1400" dirty="0" err="1"/>
              <a:t>робототехнікою</a:t>
            </a:r>
            <a:r>
              <a:rPr lang="ru-RU" sz="1400" dirty="0"/>
              <a:t> (</a:t>
            </a:r>
            <a:r>
              <a:rPr lang="ru-RU" sz="1400" u="sng" dirty="0" err="1">
                <a:hlinkClick r:id="rId7"/>
              </a:rPr>
              <a:t>African</a:t>
            </a:r>
            <a:r>
              <a:rPr lang="ru-RU" sz="1400" u="sng" dirty="0">
                <a:hlinkClick r:id="rId7"/>
              </a:rPr>
              <a:t> </a:t>
            </a:r>
            <a:r>
              <a:rPr lang="ru-RU" sz="1400" u="sng" dirty="0" err="1">
                <a:hlinkClick r:id="rId7"/>
              </a:rPr>
              <a:t>Robots</a:t>
            </a:r>
            <a:r>
              <a:rPr lang="ru-RU" sz="1400" dirty="0"/>
              <a:t>).</a:t>
            </a:r>
          </a:p>
          <a:p>
            <a:r>
              <a:rPr lang="ru-RU" sz="1400" dirty="0"/>
              <a:t>Автор </a:t>
            </a:r>
            <a:r>
              <a:rPr lang="ru-RU" sz="1400" dirty="0" err="1"/>
              <a:t>розповідає</a:t>
            </a:r>
            <a:r>
              <a:rPr lang="ru-RU" sz="1400" dirty="0"/>
              <a:t> про </a:t>
            </a:r>
            <a:r>
              <a:rPr lang="ru-RU" sz="1400" dirty="0" err="1"/>
              <a:t>адаптовані</a:t>
            </a:r>
            <a:r>
              <a:rPr lang="ru-RU" sz="1400" dirty="0"/>
              <a:t> для </a:t>
            </a:r>
            <a:r>
              <a:rPr lang="ru-RU" sz="1400" dirty="0" err="1"/>
              <a:t>інтерактивного</a:t>
            </a:r>
            <a:r>
              <a:rPr lang="ru-RU" sz="1400" dirty="0"/>
              <a:t> </a:t>
            </a:r>
            <a:r>
              <a:rPr lang="ru-RU" sz="1400" dirty="0" err="1"/>
              <a:t>спільного</a:t>
            </a:r>
            <a:r>
              <a:rPr lang="ru-RU" sz="1400" dirty="0"/>
              <a:t> </a:t>
            </a:r>
            <a:r>
              <a:rPr lang="ru-RU" sz="1400" dirty="0" err="1"/>
              <a:t>творення</a:t>
            </a:r>
            <a:r>
              <a:rPr lang="ru-RU" sz="1400" dirty="0"/>
              <a:t> </a:t>
            </a:r>
            <a:r>
              <a:rPr lang="ru-RU" sz="1400" dirty="0" err="1"/>
              <a:t>інструменти</a:t>
            </a:r>
            <a:r>
              <a:rPr lang="ru-RU" sz="1400" dirty="0"/>
              <a:t> (</a:t>
            </a:r>
            <a:r>
              <a:rPr lang="ru-RU" sz="1400" u="sng" dirty="0" err="1">
                <a:hlinkClick r:id="rId8"/>
              </a:rPr>
              <a:t>Inédits</a:t>
            </a:r>
            <a:r>
              <a:rPr lang="ru-RU" sz="1400" dirty="0"/>
              <a:t>) і </a:t>
            </a:r>
            <a:r>
              <a:rPr lang="ru-RU" sz="1400" dirty="0" err="1"/>
              <a:t>фестивалі</a:t>
            </a:r>
            <a:r>
              <a:rPr lang="ru-RU" sz="1400" dirty="0"/>
              <a:t> цифрового </a:t>
            </a:r>
            <a:r>
              <a:rPr lang="ru-RU" sz="1400" dirty="0" err="1"/>
              <a:t>мистецтва</a:t>
            </a:r>
            <a:r>
              <a:rPr lang="ru-RU" sz="1400" dirty="0"/>
              <a:t> (</a:t>
            </a:r>
            <a:r>
              <a:rPr lang="ru-RU" sz="1400" u="sng" dirty="0" err="1">
                <a:hlinkClick r:id="rId9"/>
              </a:rPr>
              <a:t>Ars</a:t>
            </a:r>
            <a:r>
              <a:rPr lang="ru-RU" sz="1400" u="sng" dirty="0">
                <a:hlinkClick r:id="rId9"/>
              </a:rPr>
              <a:t> </a:t>
            </a:r>
            <a:r>
              <a:rPr lang="ru-RU" sz="1400" u="sng" dirty="0" err="1">
                <a:hlinkClick r:id="rId9"/>
              </a:rPr>
              <a:t>Electronica</a:t>
            </a:r>
            <a:r>
              <a:rPr lang="ru-RU" sz="1400" dirty="0"/>
              <a:t>, </a:t>
            </a:r>
            <a:r>
              <a:rPr lang="ru-RU" sz="1400" u="sng" dirty="0" err="1">
                <a:hlinkClick r:id="rId10"/>
              </a:rPr>
              <a:t>ArtFutura</a:t>
            </a:r>
            <a:r>
              <a:rPr lang="ru-RU" sz="1400" dirty="0"/>
              <a:t>, </a:t>
            </a:r>
            <a:r>
              <a:rPr lang="ru-RU" sz="1400" u="sng" dirty="0" err="1">
                <a:hlinkClick r:id="rId11"/>
              </a:rPr>
              <a:t>Mutek</a:t>
            </a:r>
            <a:r>
              <a:rPr lang="ru-RU" sz="1400" dirty="0"/>
              <a:t> та </a:t>
            </a:r>
            <a:r>
              <a:rPr lang="ru-RU" sz="1400" dirty="0" err="1"/>
              <a:t>ін</a:t>
            </a:r>
            <a:r>
              <a:rPr lang="ru-RU" sz="1400" dirty="0"/>
              <a:t>.). </a:t>
            </a:r>
            <a:r>
              <a:rPr lang="ru-RU" sz="1400" dirty="0" err="1"/>
              <a:t>Згадує</a:t>
            </a:r>
            <a:r>
              <a:rPr lang="ru-RU" sz="1400" dirty="0"/>
              <a:t> </a:t>
            </a:r>
            <a:r>
              <a:rPr lang="ru-RU" sz="1400" dirty="0" err="1"/>
              <a:t>цифрові</a:t>
            </a:r>
            <a:r>
              <a:rPr lang="ru-RU" sz="1400" dirty="0"/>
              <a:t> </a:t>
            </a:r>
            <a:r>
              <a:rPr lang="ru-RU" sz="1400" dirty="0" err="1"/>
              <a:t>інструменти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допомогли</a:t>
            </a:r>
            <a:r>
              <a:rPr lang="ru-RU" sz="1400" dirty="0"/>
              <a:t> </a:t>
            </a:r>
            <a:r>
              <a:rPr lang="ru-RU" sz="1400" dirty="0" err="1"/>
              <a:t>зменшити</a:t>
            </a:r>
            <a:r>
              <a:rPr lang="ru-RU" sz="1400" dirty="0"/>
              <a:t> </a:t>
            </a:r>
            <a:r>
              <a:rPr lang="ru-RU" sz="1400" dirty="0" err="1"/>
              <a:t>вхідні</a:t>
            </a:r>
            <a:r>
              <a:rPr lang="ru-RU" sz="1400" dirty="0"/>
              <a:t> </a:t>
            </a:r>
            <a:r>
              <a:rPr lang="ru-RU" sz="1400" dirty="0" err="1"/>
              <a:t>бар’єри</a:t>
            </a:r>
            <a:r>
              <a:rPr lang="ru-RU" sz="1400" dirty="0"/>
              <a:t> для </a:t>
            </a:r>
            <a:r>
              <a:rPr lang="ru-RU" sz="1400" dirty="0" err="1"/>
              <a:t>залучення</a:t>
            </a:r>
            <a:r>
              <a:rPr lang="ru-RU" sz="1400" dirty="0"/>
              <a:t> до </a:t>
            </a:r>
            <a:r>
              <a:rPr lang="ru-RU" sz="1400" dirty="0" err="1"/>
              <a:t>творчості</a:t>
            </a:r>
            <a:r>
              <a:rPr lang="ru-RU" sz="1400" dirty="0"/>
              <a:t> (</a:t>
            </a:r>
            <a:r>
              <a:rPr lang="ru-RU" sz="1400" u="sng" dirty="0" err="1">
                <a:hlinkClick r:id="rId12"/>
              </a:rPr>
              <a:t>Google</a:t>
            </a:r>
            <a:r>
              <a:rPr lang="ru-RU" sz="1400" u="sng" dirty="0">
                <a:hlinkClick r:id="rId12"/>
              </a:rPr>
              <a:t> </a:t>
            </a:r>
            <a:r>
              <a:rPr lang="ru-RU" sz="1400" u="sng" dirty="0" err="1">
                <a:hlinkClick r:id="rId12"/>
              </a:rPr>
              <a:t>Magenta</a:t>
            </a:r>
            <a:r>
              <a:rPr lang="ru-RU" sz="1400" dirty="0"/>
              <a:t>, </a:t>
            </a:r>
            <a:r>
              <a:rPr lang="ru-RU" sz="1400" u="sng" dirty="0">
                <a:hlinkClick r:id="rId13"/>
              </a:rPr>
              <a:t>AIVA</a:t>
            </a:r>
            <a:r>
              <a:rPr lang="ru-RU" sz="1400" dirty="0"/>
              <a:t> та </a:t>
            </a:r>
            <a:r>
              <a:rPr lang="ru-RU" sz="1400" dirty="0" err="1"/>
              <a:t>ін</a:t>
            </a:r>
            <a:r>
              <a:rPr lang="ru-RU" sz="1400" dirty="0"/>
              <a:t>.) і </a:t>
            </a:r>
            <a:r>
              <a:rPr lang="ru-RU" sz="1400" dirty="0" err="1"/>
              <a:t>оглядає</a:t>
            </a:r>
            <a:r>
              <a:rPr lang="ru-RU" sz="1400" dirty="0"/>
              <a:t> </a:t>
            </a:r>
            <a:r>
              <a:rPr lang="ru-RU" sz="1400" dirty="0" err="1"/>
              <a:t>платформи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приводять</a:t>
            </a:r>
            <a:r>
              <a:rPr lang="ru-RU" sz="1400" dirty="0"/>
              <a:t>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 і, </a:t>
            </a:r>
            <a:r>
              <a:rPr lang="ru-RU" sz="1400" dirty="0" err="1"/>
              <a:t>відповідно</a:t>
            </a:r>
            <a:r>
              <a:rPr lang="ru-RU" sz="1400" dirty="0"/>
              <a:t>,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джерела</a:t>
            </a:r>
            <a:r>
              <a:rPr lang="ru-RU" sz="1400" dirty="0"/>
              <a:t> доходу.</a:t>
            </a:r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6054826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971600" y="764705"/>
            <a:ext cx="763284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err="1"/>
              <a:t>Утім</a:t>
            </a:r>
            <a:r>
              <a:rPr lang="ru-RU" dirty="0"/>
              <a:t> автор </a:t>
            </a:r>
            <a:r>
              <a:rPr lang="ru-RU" dirty="0" err="1"/>
              <a:t>констатує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всі</a:t>
            </a:r>
            <a:r>
              <a:rPr lang="ru-RU" dirty="0"/>
              <a:t> </a:t>
            </a:r>
            <a:r>
              <a:rPr lang="ru-RU" dirty="0" err="1"/>
              <a:t>ці</a:t>
            </a:r>
            <a:r>
              <a:rPr lang="ru-RU" dirty="0"/>
              <a:t> </a:t>
            </a:r>
            <a:r>
              <a:rPr lang="ru-RU" dirty="0" err="1"/>
              <a:t>нові</a:t>
            </a:r>
            <a:r>
              <a:rPr lang="ru-RU" dirty="0"/>
              <a:t> </a:t>
            </a:r>
            <a:r>
              <a:rPr lang="ru-RU" dirty="0" err="1"/>
              <a:t>можливості</a:t>
            </a:r>
            <a:r>
              <a:rPr lang="ru-RU" dirty="0"/>
              <a:t> </a:t>
            </a:r>
            <a:r>
              <a:rPr lang="ru-RU" dirty="0" err="1"/>
              <a:t>розподілені</a:t>
            </a:r>
            <a:r>
              <a:rPr lang="ru-RU" dirty="0"/>
              <a:t> </a:t>
            </a:r>
            <a:r>
              <a:rPr lang="ru-RU" dirty="0" err="1"/>
              <a:t>нерівномірно</a:t>
            </a:r>
            <a:r>
              <a:rPr lang="ru-RU" dirty="0"/>
              <a:t>, </a:t>
            </a:r>
            <a:r>
              <a:rPr lang="ru-RU" dirty="0" err="1"/>
              <a:t>бо</a:t>
            </a:r>
            <a:r>
              <a:rPr lang="ru-RU" dirty="0"/>
              <a:t> </a:t>
            </a:r>
            <a:r>
              <a:rPr lang="ru-RU" dirty="0" err="1"/>
              <a:t>здатність</a:t>
            </a:r>
            <a:r>
              <a:rPr lang="ru-RU" dirty="0"/>
              <a:t>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використання</a:t>
            </a:r>
            <a:r>
              <a:rPr lang="ru-RU" dirty="0"/>
              <a:t> </a:t>
            </a:r>
            <a:r>
              <a:rPr lang="ru-RU" dirty="0" err="1"/>
              <a:t>залежить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доступу. А доступ до </a:t>
            </a:r>
            <a:r>
              <a:rPr lang="ru-RU" dirty="0" err="1"/>
              <a:t>інфраструктури</a:t>
            </a:r>
            <a:r>
              <a:rPr lang="ru-RU" dirty="0"/>
              <a:t> є </a:t>
            </a:r>
            <a:r>
              <a:rPr lang="ru-RU" dirty="0" err="1"/>
              <a:t>серйозною</a:t>
            </a:r>
            <a:r>
              <a:rPr lang="ru-RU" dirty="0"/>
              <a:t> проблемою, </a:t>
            </a:r>
            <a:r>
              <a:rPr lang="ru-RU" dirty="0" err="1"/>
              <a:t>оскільки</a:t>
            </a:r>
            <a:r>
              <a:rPr lang="ru-RU" dirty="0"/>
              <a:t> </a:t>
            </a:r>
            <a:r>
              <a:rPr lang="ru-RU" dirty="0" err="1"/>
              <a:t>майже</a:t>
            </a:r>
            <a:r>
              <a:rPr lang="ru-RU" dirty="0"/>
              <a:t> половина </a:t>
            </a:r>
            <a:r>
              <a:rPr lang="ru-RU" dirty="0" err="1"/>
              <a:t>населення</a:t>
            </a:r>
            <a:r>
              <a:rPr lang="ru-RU" dirty="0"/>
              <a:t> </a:t>
            </a:r>
            <a:r>
              <a:rPr lang="ru-RU" dirty="0" err="1"/>
              <a:t>світу</a:t>
            </a:r>
            <a:r>
              <a:rPr lang="ru-RU" dirty="0"/>
              <a:t> (46,4%) не </a:t>
            </a:r>
            <a:r>
              <a:rPr lang="ru-RU" dirty="0" err="1"/>
              <a:t>має</a:t>
            </a:r>
            <a:r>
              <a:rPr lang="ru-RU" dirty="0"/>
              <a:t> </a:t>
            </a:r>
            <a:r>
              <a:rPr lang="ru-RU" dirty="0" err="1"/>
              <a:t>підключення</a:t>
            </a:r>
            <a:r>
              <a:rPr lang="ru-RU" dirty="0"/>
              <a:t> до </a:t>
            </a:r>
            <a:r>
              <a:rPr lang="ru-RU" dirty="0" err="1"/>
              <a:t>інтернету</a:t>
            </a:r>
            <a:r>
              <a:rPr lang="ru-RU" dirty="0"/>
              <a:t>, так само як і доступу до </a:t>
            </a:r>
            <a:r>
              <a:rPr lang="ru-RU" dirty="0" err="1"/>
              <a:t>навичок</a:t>
            </a:r>
            <a:r>
              <a:rPr lang="ru-RU" dirty="0"/>
              <a:t> і </a:t>
            </a:r>
            <a:r>
              <a:rPr lang="ru-RU" dirty="0" err="1"/>
              <a:t>знань</a:t>
            </a:r>
            <a:r>
              <a:rPr lang="ru-RU" dirty="0"/>
              <a:t>. При </a:t>
            </a:r>
            <a:r>
              <a:rPr lang="ru-RU" dirty="0" err="1"/>
              <a:t>цьому</a:t>
            </a:r>
            <a:r>
              <a:rPr lang="ru-RU" dirty="0"/>
              <a:t>, </a:t>
            </a:r>
            <a:r>
              <a:rPr lang="ru-RU" dirty="0" err="1"/>
              <a:t>нові</a:t>
            </a:r>
            <a:r>
              <a:rPr lang="ru-RU" dirty="0"/>
              <a:t> </a:t>
            </a:r>
            <a:r>
              <a:rPr lang="ru-RU" dirty="0" err="1"/>
              <a:t>перепони</a:t>
            </a:r>
            <a:r>
              <a:rPr lang="ru-RU" dirty="0"/>
              <a:t> часто </a:t>
            </a:r>
            <a:r>
              <a:rPr lang="ru-RU" dirty="0" err="1"/>
              <a:t>повторюють</a:t>
            </a:r>
            <a:r>
              <a:rPr lang="ru-RU" dirty="0"/>
              <a:t> </a:t>
            </a:r>
            <a:r>
              <a:rPr lang="ru-RU" dirty="0" err="1"/>
              <a:t>існуючі</a:t>
            </a:r>
            <a:r>
              <a:rPr lang="ru-RU" dirty="0"/>
              <a:t> </a:t>
            </a:r>
            <a:r>
              <a:rPr lang="ru-RU" dirty="0" err="1"/>
              <a:t>бар’єри</a:t>
            </a:r>
            <a:r>
              <a:rPr lang="ru-RU" dirty="0"/>
              <a:t>, </a:t>
            </a:r>
            <a:r>
              <a:rPr lang="ru-RU" dirty="0" err="1"/>
              <a:t>зумовлені</a:t>
            </a:r>
            <a:r>
              <a:rPr lang="ru-RU" dirty="0"/>
              <a:t> </a:t>
            </a:r>
            <a:r>
              <a:rPr lang="ru-RU" dirty="0" err="1"/>
              <a:t>мовними</a:t>
            </a:r>
            <a:r>
              <a:rPr lang="ru-RU" dirty="0"/>
              <a:t>, </a:t>
            </a:r>
            <a:r>
              <a:rPr lang="ru-RU" dirty="0" err="1"/>
              <a:t>расовими</a:t>
            </a:r>
            <a:r>
              <a:rPr lang="ru-RU" dirty="0"/>
              <a:t>, </a:t>
            </a:r>
            <a:r>
              <a:rPr lang="ru-RU" dirty="0" err="1"/>
              <a:t>гендерними</a:t>
            </a:r>
            <a:r>
              <a:rPr lang="ru-RU" dirty="0"/>
              <a:t> </a:t>
            </a:r>
            <a:r>
              <a:rPr lang="ru-RU" dirty="0" err="1"/>
              <a:t>відмінностями</a:t>
            </a:r>
            <a:r>
              <a:rPr lang="ru-RU" dirty="0"/>
              <a:t>, </a:t>
            </a:r>
            <a:r>
              <a:rPr lang="ru-RU" dirty="0" err="1"/>
              <a:t>інвалідністю</a:t>
            </a:r>
            <a:r>
              <a:rPr lang="ru-RU" dirty="0"/>
              <a:t> </a:t>
            </a:r>
            <a:r>
              <a:rPr lang="ru-RU" dirty="0" err="1"/>
              <a:t>тощо</a:t>
            </a:r>
            <a:r>
              <a:rPr lang="ru-RU" dirty="0"/>
              <a:t>. А там, де доступ </a:t>
            </a:r>
            <a:r>
              <a:rPr lang="ru-RU" dirty="0" err="1"/>
              <a:t>можливий</a:t>
            </a:r>
            <a:r>
              <a:rPr lang="ru-RU" dirty="0"/>
              <a:t>, </a:t>
            </a:r>
            <a:r>
              <a:rPr lang="ru-RU" dirty="0" err="1"/>
              <a:t>митці</a:t>
            </a:r>
            <a:r>
              <a:rPr lang="ru-RU" dirty="0"/>
              <a:t> і </a:t>
            </a:r>
            <a:r>
              <a:rPr lang="ru-RU" dirty="0" err="1"/>
              <a:t>творчі</a:t>
            </a:r>
            <a:r>
              <a:rPr lang="ru-RU" dirty="0"/>
              <a:t> </a:t>
            </a:r>
            <a:r>
              <a:rPr lang="ru-RU" dirty="0" err="1"/>
              <a:t>працівники</a:t>
            </a:r>
            <a:r>
              <a:rPr lang="ru-RU" dirty="0"/>
              <a:t> </a:t>
            </a:r>
            <a:r>
              <a:rPr lang="ru-RU" dirty="0" err="1"/>
              <a:t>стикаються</a:t>
            </a:r>
            <a:r>
              <a:rPr lang="ru-RU" dirty="0"/>
              <a:t> з проблемами </a:t>
            </a:r>
            <a:r>
              <a:rPr lang="ru-RU" dirty="0" err="1"/>
              <a:t>видимості</a:t>
            </a:r>
            <a:r>
              <a:rPr lang="ru-RU" dirty="0"/>
              <a:t> на </a:t>
            </a:r>
            <a:r>
              <a:rPr lang="ru-RU" dirty="0" err="1"/>
              <a:t>вже</a:t>
            </a:r>
            <a:r>
              <a:rPr lang="ru-RU" dirty="0"/>
              <a:t> </a:t>
            </a:r>
            <a:r>
              <a:rPr lang="ru-RU" dirty="0" err="1"/>
              <a:t>переповнених</a:t>
            </a:r>
            <a:r>
              <a:rPr lang="ru-RU" dirty="0"/>
              <a:t> ринках; </a:t>
            </a:r>
            <a:r>
              <a:rPr lang="ru-RU" dirty="0" err="1"/>
              <a:t>визнання</a:t>
            </a:r>
            <a:r>
              <a:rPr lang="ru-RU" dirty="0"/>
              <a:t> в </a:t>
            </a:r>
            <a:r>
              <a:rPr lang="ru-RU" dirty="0" err="1"/>
              <a:t>традиційних</a:t>
            </a:r>
            <a:r>
              <a:rPr lang="ru-RU" dirty="0"/>
              <a:t> </a:t>
            </a:r>
            <a:r>
              <a:rPr lang="ru-RU" dirty="0" err="1"/>
              <a:t>середовищах</a:t>
            </a:r>
            <a:r>
              <a:rPr lang="ru-RU" dirty="0"/>
              <a:t> </a:t>
            </a:r>
            <a:r>
              <a:rPr lang="ru-RU" dirty="0" err="1"/>
              <a:t>мистецтва</a:t>
            </a:r>
            <a:r>
              <a:rPr lang="ru-RU" dirty="0"/>
              <a:t> і </a:t>
            </a:r>
            <a:r>
              <a:rPr lang="ru-RU" dirty="0" err="1"/>
              <a:t>культури</a:t>
            </a:r>
            <a:r>
              <a:rPr lang="ru-RU" dirty="0"/>
              <a:t>; </a:t>
            </a:r>
            <a:r>
              <a:rPr lang="ru-RU" dirty="0" err="1"/>
              <a:t>свободи</a:t>
            </a:r>
            <a:r>
              <a:rPr lang="ru-RU" dirty="0"/>
              <a:t> </a:t>
            </a:r>
            <a:r>
              <a:rPr lang="ru-RU" dirty="0" err="1"/>
              <a:t>вираження</a:t>
            </a:r>
            <a:r>
              <a:rPr lang="ru-RU" dirty="0"/>
              <a:t> думок в </a:t>
            </a:r>
            <a:r>
              <a:rPr lang="ru-RU" dirty="0" err="1"/>
              <a:t>цензуруваному</a:t>
            </a:r>
            <a:r>
              <a:rPr lang="ru-RU" dirty="0"/>
              <a:t> цифровому </a:t>
            </a:r>
            <a:r>
              <a:rPr lang="ru-RU" dirty="0" err="1"/>
              <a:t>середовищі</a:t>
            </a:r>
            <a:r>
              <a:rPr lang="ru-RU" dirty="0"/>
              <a:t>; </a:t>
            </a:r>
            <a:r>
              <a:rPr lang="ru-RU" dirty="0" err="1"/>
              <a:t>забезпечення</a:t>
            </a:r>
            <a:r>
              <a:rPr lang="ru-RU" dirty="0"/>
              <a:t> </a:t>
            </a:r>
            <a:r>
              <a:rPr lang="ru-RU" dirty="0" err="1"/>
              <a:t>справедливої</a:t>
            </a:r>
            <a:r>
              <a:rPr lang="ru-RU" dirty="0"/>
              <a:t> ​​оплати і </a:t>
            </a:r>
            <a:r>
              <a:rPr lang="ru-RU" dirty="0" err="1"/>
              <a:t>захисту</a:t>
            </a:r>
            <a:r>
              <a:rPr lang="ru-RU" dirty="0"/>
              <a:t> </a:t>
            </a:r>
            <a:r>
              <a:rPr lang="ru-RU" dirty="0" err="1"/>
              <a:t>інтелектуальної</a:t>
            </a:r>
            <a:r>
              <a:rPr lang="ru-RU" dirty="0"/>
              <a:t> </a:t>
            </a:r>
            <a:r>
              <a:rPr lang="ru-RU" dirty="0" err="1"/>
              <a:t>власності</a:t>
            </a:r>
            <a:r>
              <a:rPr lang="ru-RU" dirty="0"/>
              <a:t>. </a:t>
            </a:r>
            <a:r>
              <a:rPr lang="ru-RU" dirty="0" err="1"/>
              <a:t>Деякі</a:t>
            </a:r>
            <a:r>
              <a:rPr lang="ru-RU" dirty="0"/>
              <a:t> з </a:t>
            </a:r>
            <a:r>
              <a:rPr lang="ru-RU" dirty="0" err="1"/>
              <a:t>цих</a:t>
            </a:r>
            <a:r>
              <a:rPr lang="ru-RU" dirty="0"/>
              <a:t> проблем </a:t>
            </a:r>
            <a:r>
              <a:rPr lang="ru-RU" dirty="0" err="1"/>
              <a:t>поглиблюються</a:t>
            </a:r>
            <a:r>
              <a:rPr lang="ru-RU" dirty="0"/>
              <a:t> </a:t>
            </a:r>
            <a:r>
              <a:rPr lang="ru-RU" dirty="0" err="1"/>
              <a:t>фундаментальними</a:t>
            </a:r>
            <a:r>
              <a:rPr lang="ru-RU" dirty="0"/>
              <a:t> </a:t>
            </a:r>
            <a:r>
              <a:rPr lang="ru-RU" dirty="0" err="1"/>
              <a:t>питаннями</a:t>
            </a:r>
            <a:r>
              <a:rPr lang="ru-RU" dirty="0"/>
              <a:t>, </a:t>
            </a:r>
            <a:r>
              <a:rPr lang="ru-RU" dirty="0" err="1"/>
              <a:t>пов’язаними</a:t>
            </a:r>
            <a:r>
              <a:rPr lang="ru-RU" dirty="0"/>
              <a:t> з самим </a:t>
            </a:r>
            <a:r>
              <a:rPr lang="ru-RU" dirty="0" err="1"/>
              <a:t>творінням</a:t>
            </a:r>
            <a:r>
              <a:rPr lang="ru-RU" dirty="0"/>
              <a:t>: </a:t>
            </a:r>
            <a:r>
              <a:rPr lang="ru-RU" b="1" dirty="0" err="1"/>
              <a:t>які</a:t>
            </a:r>
            <a:r>
              <a:rPr lang="ru-RU" b="1" dirty="0"/>
              <a:t> права </a:t>
            </a:r>
            <a:r>
              <a:rPr lang="ru-RU" b="1" dirty="0" err="1"/>
              <a:t>залишають</a:t>
            </a:r>
            <a:r>
              <a:rPr lang="ru-RU" b="1" dirty="0"/>
              <a:t> авторам в </a:t>
            </a:r>
            <a:r>
              <a:rPr lang="ru-RU" b="1" dirty="0" err="1"/>
              <a:t>епоху</a:t>
            </a:r>
            <a:r>
              <a:rPr lang="ru-RU" b="1" dirty="0"/>
              <a:t>, коли </a:t>
            </a:r>
            <a:r>
              <a:rPr lang="ru-RU" b="1" dirty="0" err="1"/>
              <a:t>штучний</a:t>
            </a:r>
            <a:r>
              <a:rPr lang="ru-RU" b="1" dirty="0"/>
              <a:t> </a:t>
            </a:r>
            <a:r>
              <a:rPr lang="ru-RU" b="1" dirty="0" err="1"/>
              <a:t>інтелект</a:t>
            </a:r>
            <a:r>
              <a:rPr lang="ru-RU" b="1" dirty="0"/>
              <a:t> </a:t>
            </a:r>
            <a:r>
              <a:rPr lang="ru-RU" b="1" dirty="0" err="1"/>
              <a:t>виробляє</a:t>
            </a:r>
            <a:r>
              <a:rPr lang="ru-RU" b="1" dirty="0"/>
              <a:t> твори </a:t>
            </a:r>
            <a:r>
              <a:rPr lang="ru-RU" b="1" dirty="0" err="1"/>
              <a:t>мистецтва</a:t>
            </a:r>
            <a:r>
              <a:rPr lang="ru-RU" dirty="0"/>
              <a:t>? І як </a:t>
            </a:r>
            <a:r>
              <a:rPr lang="ru-RU" dirty="0" err="1"/>
              <a:t>захистити</a:t>
            </a:r>
            <a:r>
              <a:rPr lang="ru-RU" dirty="0"/>
              <a:t> </a:t>
            </a:r>
            <a:r>
              <a:rPr lang="ru-RU" dirty="0" err="1"/>
              <a:t>традиційні</a:t>
            </a:r>
            <a:r>
              <a:rPr lang="ru-RU" dirty="0"/>
              <a:t> </a:t>
            </a:r>
            <a:r>
              <a:rPr lang="ru-RU" dirty="0" err="1"/>
              <a:t>витвори</a:t>
            </a:r>
            <a:r>
              <a:rPr lang="ru-RU" dirty="0"/>
              <a:t> </a:t>
            </a:r>
            <a:r>
              <a:rPr lang="ru-RU" dirty="0" err="1"/>
              <a:t>мистецтва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присвоєння</a:t>
            </a:r>
            <a:r>
              <a:rPr lang="ru-RU" dirty="0"/>
              <a:t> та </a:t>
            </a:r>
            <a:r>
              <a:rPr lang="ru-RU" dirty="0" err="1"/>
              <a:t>експлуатації</a:t>
            </a:r>
            <a:r>
              <a:rPr lang="ru-RU" dirty="0"/>
              <a:t>?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80112078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539552" y="474345"/>
            <a:ext cx="7920880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 err="1"/>
              <a:t>вплив</a:t>
            </a:r>
            <a:r>
              <a:rPr lang="ru-RU" b="1" dirty="0"/>
              <a:t> </a:t>
            </a:r>
            <a:r>
              <a:rPr lang="ru-RU" b="1" dirty="0" err="1"/>
              <a:t>технологій</a:t>
            </a:r>
            <a:r>
              <a:rPr lang="ru-RU" b="1" dirty="0"/>
              <a:t> на </a:t>
            </a:r>
            <a:r>
              <a:rPr lang="ru-RU" b="1" dirty="0" err="1"/>
              <a:t>окремі</a:t>
            </a:r>
            <a:r>
              <a:rPr lang="ru-RU" b="1" dirty="0"/>
              <a:t> </a:t>
            </a:r>
            <a:r>
              <a:rPr lang="ru-RU" b="1" dirty="0" err="1"/>
              <a:t>індустрії</a:t>
            </a:r>
            <a:r>
              <a:rPr lang="ru-RU" dirty="0"/>
              <a:t>: </a:t>
            </a:r>
            <a:r>
              <a:rPr lang="ru-RU" dirty="0" err="1"/>
              <a:t>музику</a:t>
            </a:r>
            <a:r>
              <a:rPr lang="ru-RU" dirty="0"/>
              <a:t>, </a:t>
            </a:r>
            <a:r>
              <a:rPr lang="ru-RU" dirty="0" err="1"/>
              <a:t>кіно</a:t>
            </a:r>
            <a:r>
              <a:rPr lang="ru-RU" dirty="0"/>
              <a:t> та </a:t>
            </a:r>
            <a:r>
              <a:rPr lang="ru-RU" dirty="0" err="1"/>
              <a:t>аудіовізуальну</a:t>
            </a:r>
            <a:r>
              <a:rPr lang="ru-RU" dirty="0"/>
              <a:t> </a:t>
            </a:r>
            <a:r>
              <a:rPr lang="ru-RU" dirty="0" err="1"/>
              <a:t>індустрію</a:t>
            </a:r>
            <a:r>
              <a:rPr lang="ru-RU" dirty="0"/>
              <a:t>, </a:t>
            </a:r>
            <a:r>
              <a:rPr lang="ru-RU" dirty="0" err="1"/>
              <a:t>книговидання</a:t>
            </a:r>
            <a:r>
              <a:rPr lang="ru-RU" dirty="0"/>
              <a:t>, театр і оперу, </a:t>
            </a:r>
            <a:r>
              <a:rPr lang="ru-RU" dirty="0" err="1"/>
              <a:t>музеї</a:t>
            </a:r>
            <a:r>
              <a:rPr lang="ru-RU" dirty="0"/>
              <a:t> та </a:t>
            </a:r>
            <a:r>
              <a:rPr lang="ru-RU" dirty="0" err="1"/>
              <a:t>галереї</a:t>
            </a:r>
            <a:r>
              <a:rPr lang="ru-RU" dirty="0"/>
              <a:t>, </a:t>
            </a:r>
            <a:r>
              <a:rPr lang="ru-RU" dirty="0" err="1"/>
              <a:t>бібліотеки</a:t>
            </a:r>
            <a:r>
              <a:rPr lang="ru-RU" dirty="0"/>
              <a:t> і </a:t>
            </a:r>
            <a:r>
              <a:rPr lang="ru-RU" dirty="0" err="1"/>
              <a:t>архіви</a:t>
            </a:r>
            <a:r>
              <a:rPr lang="ru-RU" dirty="0"/>
              <a:t>, </a:t>
            </a:r>
            <a:r>
              <a:rPr lang="ru-RU" dirty="0" err="1"/>
              <a:t>відеоігри</a:t>
            </a:r>
            <a:r>
              <a:rPr lang="ru-RU" dirty="0"/>
              <a:t>.</a:t>
            </a:r>
          </a:p>
          <a:p>
            <a:r>
              <a:rPr lang="ru-RU" dirty="0"/>
              <a:t>В </a:t>
            </a:r>
            <a:r>
              <a:rPr lang="ru-RU" dirty="0" err="1"/>
              <a:t>аналізі</a:t>
            </a:r>
            <a:r>
              <a:rPr lang="ru-RU" dirty="0"/>
              <a:t> </a:t>
            </a:r>
            <a:r>
              <a:rPr lang="ru-RU" b="1" i="1" dirty="0" err="1"/>
              <a:t>музичної</a:t>
            </a:r>
            <a:r>
              <a:rPr lang="ru-RU" b="1" i="1" dirty="0"/>
              <a:t> </a:t>
            </a:r>
            <a:r>
              <a:rPr lang="ru-RU" b="1" i="1" dirty="0" err="1"/>
              <a:t>індустрії</a:t>
            </a:r>
            <a:r>
              <a:rPr lang="ru-RU" dirty="0"/>
              <a:t> </a:t>
            </a:r>
            <a:r>
              <a:rPr lang="ru-RU" dirty="0" err="1"/>
              <a:t>особливий</a:t>
            </a:r>
            <a:r>
              <a:rPr lang="ru-RU" dirty="0"/>
              <a:t> </a:t>
            </a:r>
            <a:r>
              <a:rPr lang="ru-RU" dirty="0" err="1"/>
              <a:t>наголос</a:t>
            </a:r>
            <a:r>
              <a:rPr lang="ru-RU" dirty="0"/>
              <a:t> </a:t>
            </a:r>
            <a:r>
              <a:rPr lang="ru-RU" dirty="0" err="1"/>
              <a:t>робиться</a:t>
            </a:r>
            <a:r>
              <a:rPr lang="ru-RU" dirty="0"/>
              <a:t> на </a:t>
            </a:r>
            <a:r>
              <a:rPr lang="ru-RU" dirty="0" err="1"/>
              <a:t>переході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моделі</a:t>
            </a:r>
            <a:r>
              <a:rPr lang="ru-RU" dirty="0"/>
              <a:t>, </a:t>
            </a:r>
            <a:r>
              <a:rPr lang="ru-RU" dirty="0" err="1"/>
              <a:t>заснованій</a:t>
            </a:r>
            <a:r>
              <a:rPr lang="ru-RU" dirty="0"/>
              <a:t> на продажу </a:t>
            </a:r>
            <a:r>
              <a:rPr lang="ru-RU" dirty="0" err="1"/>
              <a:t>копій</a:t>
            </a:r>
            <a:r>
              <a:rPr lang="ru-RU" dirty="0"/>
              <a:t>, до </a:t>
            </a:r>
            <a:r>
              <a:rPr lang="ru-RU" dirty="0" err="1"/>
              <a:t>моделі</a:t>
            </a:r>
            <a:r>
              <a:rPr lang="ru-RU" dirty="0"/>
              <a:t> </a:t>
            </a:r>
            <a:r>
              <a:rPr lang="ru-RU" dirty="0" err="1"/>
              <a:t>передплати</a:t>
            </a:r>
            <a:r>
              <a:rPr lang="ru-RU" dirty="0"/>
              <a:t> </a:t>
            </a:r>
            <a:r>
              <a:rPr lang="ru-RU" dirty="0" err="1"/>
              <a:t>потокової</a:t>
            </a:r>
            <a:r>
              <a:rPr lang="ru-RU" dirty="0"/>
              <a:t> </a:t>
            </a:r>
            <a:r>
              <a:rPr lang="ru-RU" dirty="0" err="1"/>
              <a:t>музики</a:t>
            </a:r>
            <a:r>
              <a:rPr lang="ru-RU" dirty="0"/>
              <a:t>. </a:t>
            </a:r>
            <a:r>
              <a:rPr lang="ru-RU" b="1" i="1" dirty="0" err="1"/>
              <a:t>Театри</a:t>
            </a:r>
            <a:r>
              <a:rPr lang="ru-RU" dirty="0"/>
              <a:t>, як </a:t>
            </a:r>
            <a:r>
              <a:rPr lang="ru-RU" dirty="0" err="1"/>
              <a:t>зазначає</a:t>
            </a:r>
            <a:r>
              <a:rPr lang="ru-RU" dirty="0"/>
              <a:t> автор, </a:t>
            </a:r>
            <a:r>
              <a:rPr lang="ru-RU" dirty="0" err="1"/>
              <a:t>задля</a:t>
            </a:r>
            <a:r>
              <a:rPr lang="ru-RU" dirty="0"/>
              <a:t> </a:t>
            </a:r>
            <a:r>
              <a:rPr lang="ru-RU" dirty="0" err="1"/>
              <a:t>адаптації</a:t>
            </a:r>
            <a:r>
              <a:rPr lang="ru-RU" dirty="0"/>
              <a:t> до </a:t>
            </a:r>
            <a:r>
              <a:rPr lang="ru-RU" dirty="0" err="1"/>
              <a:t>інновацій</a:t>
            </a:r>
            <a:r>
              <a:rPr lang="ru-RU" dirty="0"/>
              <a:t> </a:t>
            </a:r>
            <a:r>
              <a:rPr lang="ru-RU" dirty="0" err="1"/>
              <a:t>оновлюють</a:t>
            </a:r>
            <a:r>
              <a:rPr lang="ru-RU" dirty="0"/>
              <a:t> </a:t>
            </a:r>
            <a:r>
              <a:rPr lang="ru-RU" dirty="0" err="1"/>
              <a:t>власну</a:t>
            </a:r>
            <a:r>
              <a:rPr lang="ru-RU" dirty="0"/>
              <a:t> </a:t>
            </a:r>
            <a:r>
              <a:rPr lang="ru-RU" dirty="0" err="1"/>
              <a:t>інфраструктуру</a:t>
            </a:r>
            <a:r>
              <a:rPr lang="ru-RU" dirty="0"/>
              <a:t> і </a:t>
            </a:r>
            <a:r>
              <a:rPr lang="ru-RU" dirty="0" err="1"/>
              <a:t>відкривають</a:t>
            </a:r>
            <a:r>
              <a:rPr lang="ru-RU" dirty="0"/>
              <a:t> для себе </a:t>
            </a:r>
            <a:r>
              <a:rPr lang="ru-RU" dirty="0" err="1"/>
              <a:t>покази</a:t>
            </a:r>
            <a:r>
              <a:rPr lang="ru-RU" dirty="0"/>
              <a:t> </a:t>
            </a:r>
            <a:r>
              <a:rPr lang="ru-RU" dirty="0" err="1"/>
              <a:t>вистав</a:t>
            </a:r>
            <a:r>
              <a:rPr lang="ru-RU" dirty="0"/>
              <a:t> у реальному </a:t>
            </a:r>
            <a:r>
              <a:rPr lang="ru-RU" dirty="0" err="1"/>
              <a:t>часі</a:t>
            </a:r>
            <a:r>
              <a:rPr lang="ru-RU" dirty="0"/>
              <a:t>. </a:t>
            </a:r>
            <a:r>
              <a:rPr lang="ru-RU" dirty="0" err="1"/>
              <a:t>Щодо</a:t>
            </a:r>
            <a:r>
              <a:rPr lang="ru-RU" dirty="0"/>
              <a:t> </a:t>
            </a:r>
            <a:r>
              <a:rPr lang="ru-RU" b="1" i="1" dirty="0" err="1"/>
              <a:t>аудіовізуальних</a:t>
            </a:r>
            <a:r>
              <a:rPr lang="ru-RU" b="1" i="1" dirty="0"/>
              <a:t> </a:t>
            </a:r>
            <a:r>
              <a:rPr lang="ru-RU" b="1" i="1" dirty="0" err="1"/>
              <a:t>індустрій</a:t>
            </a:r>
            <a:r>
              <a:rPr lang="ru-RU" dirty="0"/>
              <a:t> </a:t>
            </a:r>
            <a:r>
              <a:rPr lang="ru-RU" dirty="0" err="1"/>
              <a:t>згадуються</a:t>
            </a:r>
            <a:r>
              <a:rPr lang="ru-RU" dirty="0"/>
              <a:t> </a:t>
            </a:r>
            <a:r>
              <a:rPr lang="ru-RU" dirty="0" err="1"/>
              <a:t>карколомні</a:t>
            </a:r>
            <a:r>
              <a:rPr lang="ru-RU" dirty="0"/>
              <a:t> </a:t>
            </a:r>
            <a:r>
              <a:rPr lang="ru-RU" dirty="0" err="1"/>
              <a:t>можливості</a:t>
            </a:r>
            <a:r>
              <a:rPr lang="ru-RU" dirty="0"/>
              <a:t> для </a:t>
            </a:r>
            <a:r>
              <a:rPr lang="ru-RU" dirty="0" err="1"/>
              <a:t>створення</a:t>
            </a:r>
            <a:r>
              <a:rPr lang="ru-RU" dirty="0"/>
              <a:t> </a:t>
            </a:r>
            <a:r>
              <a:rPr lang="ru-RU" dirty="0" err="1"/>
              <a:t>спецефектів</a:t>
            </a:r>
            <a:r>
              <a:rPr lang="ru-RU" dirty="0"/>
              <a:t> і бум на </a:t>
            </a:r>
            <a:r>
              <a:rPr lang="ru-RU" dirty="0" err="1"/>
              <a:t>послуги</a:t>
            </a:r>
            <a:r>
              <a:rPr lang="ru-RU" dirty="0"/>
              <a:t> «</a:t>
            </a:r>
            <a:r>
              <a:rPr lang="ru-RU" dirty="0" err="1"/>
              <a:t>відео</a:t>
            </a:r>
            <a:r>
              <a:rPr lang="ru-RU" dirty="0"/>
              <a:t>-за-запитом». </a:t>
            </a:r>
            <a:r>
              <a:rPr lang="ru-RU" dirty="0" err="1"/>
              <a:t>Розробники</a:t>
            </a:r>
            <a:r>
              <a:rPr lang="ru-RU" dirty="0"/>
              <a:t> </a:t>
            </a:r>
            <a:r>
              <a:rPr lang="ru-RU" b="1" i="1" dirty="0" err="1"/>
              <a:t>відеоігор</a:t>
            </a:r>
            <a:r>
              <a:rPr lang="ru-RU" dirty="0"/>
              <a:t> </a:t>
            </a:r>
            <a:r>
              <a:rPr lang="ru-RU" dirty="0" err="1"/>
              <a:t>продають</a:t>
            </a:r>
            <a:r>
              <a:rPr lang="ru-RU" dirty="0"/>
              <a:t> права на </a:t>
            </a:r>
            <a:r>
              <a:rPr lang="ru-RU" dirty="0" err="1"/>
              <a:t>екранізацію</a:t>
            </a:r>
            <a:r>
              <a:rPr lang="ru-RU" dirty="0"/>
              <a:t>, </a:t>
            </a:r>
            <a:r>
              <a:rPr lang="ru-RU" dirty="0" err="1"/>
              <a:t>розглядають</a:t>
            </a:r>
            <a:r>
              <a:rPr lang="ru-RU" dirty="0"/>
              <a:t> </a:t>
            </a:r>
            <a:r>
              <a:rPr lang="ru-RU" dirty="0" err="1"/>
              <a:t>смартфони</a:t>
            </a:r>
            <a:r>
              <a:rPr lang="ru-RU" dirty="0"/>
              <a:t> як </a:t>
            </a:r>
            <a:r>
              <a:rPr lang="ru-RU" dirty="0" err="1"/>
              <a:t>основну</a:t>
            </a:r>
            <a:r>
              <a:rPr lang="ru-RU" dirty="0"/>
              <a:t> </a:t>
            </a:r>
            <a:r>
              <a:rPr lang="ru-RU" dirty="0" err="1"/>
              <a:t>споживацьку</a:t>
            </a:r>
            <a:r>
              <a:rPr lang="ru-RU" dirty="0"/>
              <a:t> платформу і </a:t>
            </a:r>
            <a:r>
              <a:rPr lang="ru-RU" dirty="0" err="1"/>
              <a:t>також</a:t>
            </a:r>
            <a:r>
              <a:rPr lang="ru-RU" dirty="0"/>
              <a:t> </a:t>
            </a:r>
            <a:r>
              <a:rPr lang="ru-RU" dirty="0" err="1"/>
              <a:t>роблять</a:t>
            </a:r>
            <a:r>
              <a:rPr lang="ru-RU" dirty="0"/>
              <a:t> ставку на модель </a:t>
            </a:r>
            <a:r>
              <a:rPr lang="ru-RU" dirty="0" err="1"/>
              <a:t>передплати</a:t>
            </a:r>
            <a:r>
              <a:rPr lang="ru-RU" dirty="0"/>
              <a:t>.</a:t>
            </a:r>
          </a:p>
          <a:p>
            <a:r>
              <a:rPr lang="ru-RU" dirty="0" smtClean="0">
                <a:effectLst/>
              </a:rPr>
              <a:t> </a:t>
            </a:r>
            <a:endParaRPr lang="ru-RU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52018337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640960" cy="6264695"/>
          </a:xfrm>
        </p:spPr>
        <p:txBody>
          <a:bodyPr>
            <a:normAutofit/>
          </a:bodyPr>
          <a:lstStyle/>
          <a:p>
            <a:r>
              <a:rPr lang="ru-RU" sz="1400" b="1" i="1" dirty="0" err="1"/>
              <a:t>Бібліотеки</a:t>
            </a:r>
            <a:r>
              <a:rPr lang="ru-RU" sz="1400" dirty="0"/>
              <a:t> </a:t>
            </a:r>
            <a:r>
              <a:rPr lang="ru-RU" sz="1400" dirty="0" err="1"/>
              <a:t>надають</a:t>
            </a:r>
            <a:r>
              <a:rPr lang="ru-RU" sz="1400" dirty="0"/>
              <a:t> </a:t>
            </a:r>
            <a:r>
              <a:rPr lang="ru-RU" sz="1400" dirty="0" err="1"/>
              <a:t>користувачам</a:t>
            </a:r>
            <a:r>
              <a:rPr lang="ru-RU" sz="1400" dirty="0"/>
              <a:t> доступ до </a:t>
            </a:r>
            <a:r>
              <a:rPr lang="ru-RU" sz="1400" dirty="0" err="1"/>
              <a:t>електронних</a:t>
            </a:r>
            <a:r>
              <a:rPr lang="ru-RU" sz="1400" dirty="0"/>
              <a:t> книг, </a:t>
            </a:r>
            <a:r>
              <a:rPr lang="ru-RU" sz="1400" dirty="0" err="1"/>
              <a:t>аудіокниг</a:t>
            </a:r>
            <a:r>
              <a:rPr lang="ru-RU" sz="1400" dirty="0"/>
              <a:t> та </a:t>
            </a:r>
            <a:r>
              <a:rPr lang="ru-RU" sz="1400" dirty="0" err="1"/>
              <a:t>іншого</a:t>
            </a:r>
            <a:r>
              <a:rPr lang="ru-RU" sz="1400" dirty="0"/>
              <a:t> цифрового контенту.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створюються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дають</a:t>
            </a:r>
            <a:r>
              <a:rPr lang="ru-RU" sz="1400" dirty="0"/>
              <a:t> </a:t>
            </a:r>
            <a:r>
              <a:rPr lang="ru-RU" sz="1400" dirty="0" err="1"/>
              <a:t>позики</a:t>
            </a:r>
            <a:r>
              <a:rPr lang="ru-RU" sz="1400" dirty="0"/>
              <a:t> на </a:t>
            </a:r>
            <a:r>
              <a:rPr lang="ru-RU" sz="1400" dirty="0" err="1"/>
              <a:t>електронні</a:t>
            </a:r>
            <a:r>
              <a:rPr lang="ru-RU" sz="1400" dirty="0"/>
              <a:t> книжки (</a:t>
            </a:r>
            <a:r>
              <a:rPr lang="ru-RU" sz="1400" u="sng" dirty="0" err="1">
                <a:hlinkClick r:id="rId2"/>
              </a:rPr>
              <a:t>eBiblio</a:t>
            </a:r>
            <a:r>
              <a:rPr lang="ru-RU" sz="1400" dirty="0"/>
              <a:t>). 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b="1" i="1" dirty="0" err="1"/>
              <a:t>архівів</a:t>
            </a:r>
            <a:r>
              <a:rPr lang="ru-RU" sz="1400" dirty="0"/>
              <a:t>, то </a:t>
            </a:r>
            <a:r>
              <a:rPr lang="ru-RU" sz="1400" dirty="0" err="1"/>
              <a:t>розробляються</a:t>
            </a:r>
            <a:r>
              <a:rPr lang="ru-RU" sz="1400" dirty="0"/>
              <a:t> </a:t>
            </a:r>
            <a:r>
              <a:rPr lang="ru-RU" sz="1400" dirty="0" err="1"/>
              <a:t>платформи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  </a:t>
            </a:r>
            <a:r>
              <a:rPr lang="ru-RU" sz="1400" dirty="0" err="1"/>
              <a:t>дозволяють</a:t>
            </a:r>
            <a:r>
              <a:rPr lang="ru-RU" sz="1400" dirty="0"/>
              <a:t> </a:t>
            </a:r>
            <a:r>
              <a:rPr lang="ru-RU" sz="1400" dirty="0" err="1"/>
              <a:t>звертатися</a:t>
            </a:r>
            <a:r>
              <a:rPr lang="ru-RU" sz="1400" dirty="0"/>
              <a:t> до </a:t>
            </a:r>
            <a:r>
              <a:rPr lang="ru-RU" sz="1400" dirty="0" err="1"/>
              <a:t>електронних</a:t>
            </a:r>
            <a:r>
              <a:rPr lang="ru-RU" sz="1400" dirty="0"/>
              <a:t> </a:t>
            </a:r>
            <a:r>
              <a:rPr lang="ru-RU" sz="1400" dirty="0" err="1"/>
              <a:t>репозитаріїв</a:t>
            </a:r>
            <a:r>
              <a:rPr lang="ru-RU" sz="1400" dirty="0"/>
              <a:t> по </a:t>
            </a:r>
            <a:r>
              <a:rPr lang="ru-RU" sz="1400" dirty="0" err="1"/>
              <a:t>всій</a:t>
            </a:r>
            <a:r>
              <a:rPr lang="ru-RU" sz="1400" dirty="0"/>
              <a:t> </a:t>
            </a:r>
            <a:r>
              <a:rPr lang="ru-RU" sz="1400" dirty="0" err="1"/>
              <a:t>країні</a:t>
            </a:r>
            <a:r>
              <a:rPr lang="ru-RU" sz="1400" dirty="0"/>
              <a:t> з </a:t>
            </a:r>
            <a:r>
              <a:rPr lang="ru-RU" sz="1400" dirty="0" err="1"/>
              <a:t>однієї</a:t>
            </a:r>
            <a:r>
              <a:rPr lang="ru-RU" sz="1400" dirty="0"/>
              <a:t> точки (</a:t>
            </a:r>
            <a:r>
              <a:rPr lang="ru-RU" sz="1400" u="sng" dirty="0" err="1">
                <a:hlinkClick r:id="rId3"/>
              </a:rPr>
              <a:t>Hispana</a:t>
            </a:r>
            <a:r>
              <a:rPr lang="ru-RU" sz="1400" dirty="0"/>
              <a:t>). А в </a:t>
            </a:r>
            <a:r>
              <a:rPr lang="ru-RU" sz="1400" dirty="0" err="1"/>
              <a:t>підрозділі</a:t>
            </a:r>
            <a:r>
              <a:rPr lang="ru-RU" sz="1400" dirty="0"/>
              <a:t>, </a:t>
            </a:r>
            <a:r>
              <a:rPr lang="ru-RU" sz="1400" dirty="0" err="1"/>
              <a:t>присвяченому</a:t>
            </a:r>
            <a:r>
              <a:rPr lang="ru-RU" sz="1400" dirty="0"/>
              <a:t> </a:t>
            </a:r>
            <a:r>
              <a:rPr lang="ru-RU" sz="1400" b="1" i="1" dirty="0"/>
              <a:t>музеям і галереям</a:t>
            </a:r>
            <a:r>
              <a:rPr lang="ru-RU" sz="1400" dirty="0"/>
              <a:t>, </a:t>
            </a:r>
            <a:r>
              <a:rPr lang="ru-RU" sz="1400" dirty="0" err="1"/>
              <a:t>фіксується</a:t>
            </a:r>
            <a:r>
              <a:rPr lang="ru-RU" sz="1400" dirty="0"/>
              <a:t> практика </a:t>
            </a:r>
            <a:r>
              <a:rPr lang="ru-RU" sz="1400" dirty="0" err="1"/>
              <a:t>розробки</a:t>
            </a:r>
            <a:r>
              <a:rPr lang="ru-RU" sz="1400" dirty="0"/>
              <a:t> </a:t>
            </a:r>
            <a:r>
              <a:rPr lang="ru-RU" sz="1400" dirty="0" err="1"/>
              <a:t>мобільних</a:t>
            </a:r>
            <a:r>
              <a:rPr lang="ru-RU" sz="1400" dirty="0"/>
              <a:t> та VR-</a:t>
            </a:r>
            <a:r>
              <a:rPr lang="ru-RU" sz="1400" dirty="0" err="1"/>
              <a:t>додатків</a:t>
            </a:r>
            <a:r>
              <a:rPr lang="ru-RU" sz="1400" dirty="0"/>
              <a:t>, </a:t>
            </a:r>
            <a:r>
              <a:rPr lang="ru-RU" sz="1400" dirty="0" err="1"/>
              <a:t>створення</a:t>
            </a:r>
            <a:r>
              <a:rPr lang="ru-RU" sz="1400" dirty="0"/>
              <a:t> 3D-галерей (</a:t>
            </a:r>
            <a:r>
              <a:rPr lang="ru-RU" sz="1400" i="1" dirty="0"/>
              <a:t>до </a:t>
            </a:r>
            <a:r>
              <a:rPr lang="ru-RU" sz="1400" i="1" dirty="0" err="1"/>
              <a:t>речі</a:t>
            </a:r>
            <a:r>
              <a:rPr lang="ru-RU" sz="1400" i="1" dirty="0"/>
              <a:t>, </a:t>
            </a:r>
            <a:r>
              <a:rPr lang="ru-RU" sz="1400" i="1" dirty="0" err="1"/>
              <a:t>саме</a:t>
            </a:r>
            <a:r>
              <a:rPr lang="ru-RU" sz="1400" i="1" dirty="0"/>
              <a:t> в </a:t>
            </a:r>
            <a:r>
              <a:rPr lang="ru-RU" sz="1400" i="1" dirty="0" err="1"/>
              <a:t>цьому</a:t>
            </a:r>
            <a:r>
              <a:rPr lang="ru-RU" sz="1400" i="1" dirty="0"/>
              <a:t> </a:t>
            </a:r>
            <a:r>
              <a:rPr lang="ru-RU" sz="1400" i="1" dirty="0" err="1"/>
              <a:t>контексті</a:t>
            </a:r>
            <a:r>
              <a:rPr lang="ru-RU" sz="1400" i="1" dirty="0"/>
              <a:t> у </a:t>
            </a:r>
            <a:r>
              <a:rPr lang="ru-RU" sz="1400" i="1" dirty="0" err="1"/>
              <a:t>звіті</a:t>
            </a:r>
            <a:r>
              <a:rPr lang="ru-RU" sz="1400" i="1" dirty="0"/>
              <a:t> </a:t>
            </a:r>
            <a:r>
              <a:rPr lang="ru-RU" sz="1400" i="1" dirty="0" err="1"/>
              <a:t>згаданий</a:t>
            </a:r>
            <a:r>
              <a:rPr lang="ru-RU" sz="1400" i="1" dirty="0"/>
              <a:t> один з </a:t>
            </a:r>
            <a:r>
              <a:rPr lang="ru-RU" sz="1400" i="1" dirty="0" err="1"/>
              <a:t>результатів</a:t>
            </a:r>
            <a:r>
              <a:rPr lang="ru-RU" sz="1400" i="1" dirty="0"/>
              <a:t> проекту за </a:t>
            </a:r>
            <a:r>
              <a:rPr lang="ru-RU" sz="1400" i="1" dirty="0" err="1"/>
              <a:t>підтримки</a:t>
            </a:r>
            <a:r>
              <a:rPr lang="ru-RU" sz="1400" i="1" dirty="0"/>
              <a:t> УКФ – </a:t>
            </a:r>
            <a:r>
              <a:rPr lang="ru-RU" sz="1400" i="1" u="sng" dirty="0">
                <a:hlinkClick r:id="rId4"/>
              </a:rPr>
              <a:t>3D-тур</a:t>
            </a:r>
            <a:r>
              <a:rPr lang="ru-RU" sz="1400" i="1" dirty="0"/>
              <a:t> </a:t>
            </a:r>
            <a:r>
              <a:rPr lang="ru-RU" sz="1400" i="1" dirty="0" err="1"/>
              <a:t>Національного</a:t>
            </a:r>
            <a:r>
              <a:rPr lang="ru-RU" sz="1400" i="1" dirty="0"/>
              <a:t> </a:t>
            </a:r>
            <a:r>
              <a:rPr lang="ru-RU" sz="1400" i="1" dirty="0" err="1"/>
              <a:t>історико-архітектурного</a:t>
            </a:r>
            <a:r>
              <a:rPr lang="ru-RU" sz="1400" i="1" dirty="0"/>
              <a:t> музею «</a:t>
            </a:r>
            <a:r>
              <a:rPr lang="ru-RU" sz="1400" i="1" dirty="0" err="1"/>
              <a:t>Київська</a:t>
            </a:r>
            <a:r>
              <a:rPr lang="ru-RU" sz="1400" i="1" dirty="0"/>
              <a:t> </a:t>
            </a:r>
            <a:r>
              <a:rPr lang="ru-RU" sz="1400" i="1" dirty="0" err="1"/>
              <a:t>фортеця</a:t>
            </a:r>
            <a:r>
              <a:rPr lang="ru-RU" sz="1400" i="1" dirty="0"/>
              <a:t>»</a:t>
            </a:r>
            <a:r>
              <a:rPr lang="ru-RU" sz="1400" dirty="0"/>
              <a:t>). </a:t>
            </a:r>
            <a:r>
              <a:rPr lang="ru-RU" sz="1400" dirty="0" err="1"/>
              <a:t>Увага</a:t>
            </a:r>
            <a:r>
              <a:rPr lang="ru-RU" sz="1400" dirty="0"/>
              <a:t> </a:t>
            </a:r>
            <a:r>
              <a:rPr lang="ru-RU" sz="1400" dirty="0" err="1"/>
              <a:t>приділяється</a:t>
            </a:r>
            <a:r>
              <a:rPr lang="ru-RU" sz="1400" dirty="0"/>
              <a:t> і онлайн-</a:t>
            </a:r>
            <a:r>
              <a:rPr lang="ru-RU" sz="1400" dirty="0" err="1"/>
              <a:t>агрегаторам</a:t>
            </a:r>
            <a:r>
              <a:rPr lang="ru-RU" sz="1400" dirty="0"/>
              <a:t> </a:t>
            </a:r>
            <a:r>
              <a:rPr lang="ru-RU" sz="1400" dirty="0" err="1"/>
              <a:t>художнього</a:t>
            </a:r>
            <a:r>
              <a:rPr lang="ru-RU" sz="1400" dirty="0"/>
              <a:t> контенту (</a:t>
            </a:r>
            <a:r>
              <a:rPr lang="ru-RU" sz="1400" u="sng" dirty="0" err="1">
                <a:hlinkClick r:id="rId5"/>
              </a:rPr>
              <a:t>Artsy</a:t>
            </a:r>
            <a:r>
              <a:rPr lang="ru-RU" sz="1400" dirty="0"/>
              <a:t>), і проектам </a:t>
            </a:r>
            <a:r>
              <a:rPr lang="ru-RU" sz="1400" dirty="0" err="1"/>
              <a:t>крупних</a:t>
            </a:r>
            <a:r>
              <a:rPr lang="ru-RU" sz="1400" dirty="0"/>
              <a:t> </a:t>
            </a:r>
            <a:r>
              <a:rPr lang="ru-RU" sz="1400" dirty="0" err="1"/>
              <a:t>інтернет-гравців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дають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розмістити</a:t>
            </a:r>
            <a:r>
              <a:rPr lang="ru-RU" sz="1400" dirty="0"/>
              <a:t> </a:t>
            </a:r>
            <a:r>
              <a:rPr lang="ru-RU" sz="1400" dirty="0" err="1"/>
              <a:t>колекції</a:t>
            </a:r>
            <a:r>
              <a:rPr lang="ru-RU" sz="1400" dirty="0"/>
              <a:t> в </a:t>
            </a:r>
            <a:r>
              <a:rPr lang="ru-RU" sz="1400" dirty="0" err="1"/>
              <a:t>Інтернеті</a:t>
            </a:r>
            <a:r>
              <a:rPr lang="ru-RU" sz="1400" dirty="0"/>
              <a:t> (</a:t>
            </a:r>
            <a:r>
              <a:rPr lang="ru-RU" sz="1400" u="sng" dirty="0" err="1">
                <a:hlinkClick r:id="rId6"/>
              </a:rPr>
              <a:t>Google</a:t>
            </a:r>
            <a:r>
              <a:rPr lang="ru-RU" sz="1400" u="sng" dirty="0">
                <a:hlinkClick r:id="rId6"/>
              </a:rPr>
              <a:t> </a:t>
            </a:r>
            <a:r>
              <a:rPr lang="ru-RU" sz="1400" u="sng" dirty="0" err="1">
                <a:hlinkClick r:id="rId6"/>
              </a:rPr>
              <a:t>Arts</a:t>
            </a:r>
            <a:r>
              <a:rPr lang="ru-RU" sz="1400" u="sng" dirty="0">
                <a:hlinkClick r:id="rId6"/>
              </a:rPr>
              <a:t> &amp; </a:t>
            </a:r>
            <a:r>
              <a:rPr lang="ru-RU" sz="1400" u="sng" dirty="0" err="1">
                <a:hlinkClick r:id="rId6"/>
              </a:rPr>
              <a:t>Culture</a:t>
            </a:r>
            <a:r>
              <a:rPr lang="ru-RU" sz="1400" dirty="0"/>
              <a:t>, </a:t>
            </a:r>
            <a:r>
              <a:rPr lang="ru-RU" sz="1400" u="sng" dirty="0" err="1">
                <a:hlinkClick r:id="rId7"/>
              </a:rPr>
              <a:t>Baidu</a:t>
            </a:r>
            <a:r>
              <a:rPr lang="ru-RU" sz="1400" u="sng" dirty="0">
                <a:hlinkClick r:id="rId7"/>
              </a:rPr>
              <a:t> </a:t>
            </a:r>
            <a:r>
              <a:rPr lang="ru-RU" sz="1400" u="sng" dirty="0" err="1">
                <a:hlinkClick r:id="rId7"/>
              </a:rPr>
              <a:t>Baike</a:t>
            </a:r>
            <a:r>
              <a:rPr lang="ru-RU" sz="1400" dirty="0"/>
              <a:t>).</a:t>
            </a:r>
          </a:p>
          <a:p>
            <a:r>
              <a:rPr lang="ru-RU" sz="1400" dirty="0" err="1"/>
              <a:t>Однак</a:t>
            </a:r>
            <a:r>
              <a:rPr lang="ru-RU" sz="1400" dirty="0"/>
              <a:t> </a:t>
            </a:r>
            <a:r>
              <a:rPr lang="ru-RU" sz="1400" dirty="0" err="1"/>
              <a:t>усі</a:t>
            </a:r>
            <a:r>
              <a:rPr lang="ru-RU" sz="1400" dirty="0"/>
              <a:t>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одночасно</a:t>
            </a:r>
            <a:r>
              <a:rPr lang="ru-RU" sz="1400" dirty="0"/>
              <a:t> </a:t>
            </a:r>
            <a:r>
              <a:rPr lang="ru-RU" sz="1400" dirty="0" err="1"/>
              <a:t>поширюють</a:t>
            </a:r>
            <a:r>
              <a:rPr lang="ru-RU" sz="1400" dirty="0"/>
              <a:t> і </a:t>
            </a:r>
            <a:r>
              <a:rPr lang="ru-RU" sz="1400" dirty="0" err="1"/>
              <a:t>проблеми</a:t>
            </a:r>
            <a:r>
              <a:rPr lang="ru-RU" sz="1400" dirty="0"/>
              <a:t>. Велика </a:t>
            </a:r>
            <a:r>
              <a:rPr lang="ru-RU" sz="1400" dirty="0" err="1"/>
              <a:t>кількість</a:t>
            </a:r>
            <a:r>
              <a:rPr lang="ru-RU" sz="1400" dirty="0"/>
              <a:t> </a:t>
            </a:r>
            <a:r>
              <a:rPr lang="ru-RU" sz="1400" dirty="0" err="1"/>
              <a:t>культурних</a:t>
            </a:r>
            <a:r>
              <a:rPr lang="ru-RU" sz="1400" dirty="0"/>
              <a:t> </a:t>
            </a:r>
            <a:r>
              <a:rPr lang="ru-RU" sz="1400" dirty="0" err="1"/>
              <a:t>товарів</a:t>
            </a:r>
            <a:r>
              <a:rPr lang="ru-RU" sz="1400" dirty="0"/>
              <a:t> і </a:t>
            </a:r>
            <a:r>
              <a:rPr lang="ru-RU" sz="1400" dirty="0" err="1"/>
              <a:t>послуг</a:t>
            </a:r>
            <a:r>
              <a:rPr lang="ru-RU" sz="1400" dirty="0"/>
              <a:t> </a:t>
            </a:r>
            <a:r>
              <a:rPr lang="ru-RU" sz="1400" dirty="0" err="1"/>
              <a:t>створює</a:t>
            </a:r>
            <a:r>
              <a:rPr lang="ru-RU" sz="1400" dirty="0"/>
              <a:t> </a:t>
            </a:r>
            <a:r>
              <a:rPr lang="ru-RU" sz="1400" dirty="0" err="1"/>
              <a:t>концентрацію</a:t>
            </a:r>
            <a:r>
              <a:rPr lang="ru-RU" sz="1400" dirty="0"/>
              <a:t> </a:t>
            </a:r>
            <a:r>
              <a:rPr lang="ru-RU" sz="1400" dirty="0" err="1"/>
              <a:t>пропозиції</a:t>
            </a:r>
            <a:r>
              <a:rPr lang="ru-RU" sz="1400" dirty="0"/>
              <a:t>, яка </a:t>
            </a:r>
            <a:r>
              <a:rPr lang="ru-RU" sz="1400" dirty="0" err="1"/>
              <a:t>впливає</a:t>
            </a:r>
            <a:r>
              <a:rPr lang="ru-RU" sz="1400" dirty="0"/>
              <a:t> на </a:t>
            </a:r>
            <a:r>
              <a:rPr lang="ru-RU" sz="1400" dirty="0" err="1"/>
              <a:t>різноманітність</a:t>
            </a:r>
            <a:r>
              <a:rPr lang="ru-RU" sz="1400" dirty="0"/>
              <a:t> форм культурного </a:t>
            </a:r>
            <a:r>
              <a:rPr lang="ru-RU" sz="1400" dirty="0" err="1"/>
              <a:t>самовираження</a:t>
            </a:r>
            <a:r>
              <a:rPr lang="ru-RU" sz="1400" dirty="0"/>
              <a:t> і </a:t>
            </a:r>
            <a:r>
              <a:rPr lang="ru-RU" sz="1400" dirty="0" err="1"/>
              <a:t>доступність</a:t>
            </a:r>
            <a:r>
              <a:rPr lang="ru-RU" sz="1400" dirty="0"/>
              <a:t> контенту, особливо коли </a:t>
            </a:r>
            <a:r>
              <a:rPr lang="ru-RU" sz="1400" dirty="0" err="1"/>
              <a:t>дистриб’ютори</a:t>
            </a:r>
            <a:r>
              <a:rPr lang="ru-RU" sz="1400" dirty="0"/>
              <a:t> </a:t>
            </a:r>
            <a:r>
              <a:rPr lang="ru-RU" sz="1400" dirty="0" err="1"/>
              <a:t>грають</a:t>
            </a:r>
            <a:r>
              <a:rPr lang="ru-RU" sz="1400" dirty="0"/>
              <a:t> </a:t>
            </a:r>
            <a:r>
              <a:rPr lang="ru-RU" sz="1400" dirty="0" err="1"/>
              <a:t>подвійну</a:t>
            </a:r>
            <a:r>
              <a:rPr lang="ru-RU" sz="1400" dirty="0"/>
              <a:t> роль, </a:t>
            </a:r>
            <a:r>
              <a:rPr lang="ru-RU" sz="1400" dirty="0" err="1"/>
              <a:t>бо</a:t>
            </a:r>
            <a:r>
              <a:rPr lang="ru-RU" sz="1400" dirty="0"/>
              <a:t> </a:t>
            </a:r>
            <a:r>
              <a:rPr lang="ru-RU" sz="1400" dirty="0" err="1"/>
              <a:t>мають</a:t>
            </a:r>
            <a:r>
              <a:rPr lang="ru-RU" sz="1400" dirty="0"/>
              <a:t> </a:t>
            </a:r>
            <a:r>
              <a:rPr lang="ru-RU" sz="1400" dirty="0" err="1"/>
              <a:t>особисті</a:t>
            </a:r>
            <a:r>
              <a:rPr lang="ru-RU" sz="1400" dirty="0"/>
              <a:t> </a:t>
            </a:r>
            <a:r>
              <a:rPr lang="ru-RU" sz="1400" dirty="0" err="1"/>
              <a:t>інтереси</a:t>
            </a:r>
            <a:r>
              <a:rPr lang="ru-RU" sz="1400" dirty="0"/>
              <a:t> як </a:t>
            </a:r>
            <a:r>
              <a:rPr lang="ru-RU" sz="1400" dirty="0" err="1"/>
              <a:t>виробники</a:t>
            </a:r>
            <a:r>
              <a:rPr lang="ru-RU" sz="1400" dirty="0"/>
              <a:t> контенту.</a:t>
            </a:r>
          </a:p>
          <a:p>
            <a:r>
              <a:rPr lang="ru-RU" sz="1400" dirty="0" err="1"/>
              <a:t>Багато</a:t>
            </a:r>
            <a:r>
              <a:rPr lang="ru-RU" sz="1400" dirty="0"/>
              <a:t> </a:t>
            </a:r>
            <a:r>
              <a:rPr lang="ru-RU" sz="1400" dirty="0" err="1"/>
              <a:t>організацій</a:t>
            </a:r>
            <a:r>
              <a:rPr lang="ru-RU" sz="1400" dirty="0"/>
              <a:t> з </a:t>
            </a:r>
            <a:r>
              <a:rPr lang="ru-RU" sz="1400" dirty="0" err="1"/>
              <a:t>усіх</a:t>
            </a:r>
            <a:r>
              <a:rPr lang="ru-RU" sz="1400" dirty="0"/>
              <a:t> сил </a:t>
            </a:r>
            <a:r>
              <a:rPr lang="ru-RU" sz="1400" dirty="0" err="1"/>
              <a:t>намагаються</a:t>
            </a:r>
            <a:r>
              <a:rPr lang="ru-RU" sz="1400" dirty="0"/>
              <a:t> </a:t>
            </a:r>
            <a:r>
              <a:rPr lang="ru-RU" sz="1400" dirty="0" err="1"/>
              <a:t>пристосуватися</a:t>
            </a:r>
            <a:r>
              <a:rPr lang="ru-RU" sz="1400" dirty="0"/>
              <a:t> до </a:t>
            </a:r>
            <a:r>
              <a:rPr lang="ru-RU" sz="1400" dirty="0" err="1"/>
              <a:t>нових</a:t>
            </a:r>
            <a:r>
              <a:rPr lang="ru-RU" sz="1400" dirty="0"/>
              <a:t> умов, але </a:t>
            </a:r>
            <a:r>
              <a:rPr lang="ru-RU" sz="1400" dirty="0" err="1"/>
              <a:t>їм</a:t>
            </a:r>
            <a:r>
              <a:rPr lang="ru-RU" sz="1400" dirty="0"/>
              <a:t> часто </a:t>
            </a:r>
            <a:r>
              <a:rPr lang="ru-RU" sz="1400" dirty="0" err="1"/>
              <a:t>бракує</a:t>
            </a:r>
            <a:r>
              <a:rPr lang="ru-RU" sz="1400" dirty="0"/>
              <a:t> </a:t>
            </a:r>
            <a:r>
              <a:rPr lang="ru-RU" sz="1400" dirty="0" err="1"/>
              <a:t>інфраструктури</a:t>
            </a:r>
            <a:r>
              <a:rPr lang="ru-RU" sz="1400" dirty="0"/>
              <a:t>, </a:t>
            </a:r>
            <a:r>
              <a:rPr lang="ru-RU" sz="1400" dirty="0" err="1"/>
              <a:t>коштів</a:t>
            </a:r>
            <a:r>
              <a:rPr lang="ru-RU" sz="1400" dirty="0"/>
              <a:t>, часу, персоналу та/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технічних</a:t>
            </a:r>
            <a:r>
              <a:rPr lang="ru-RU" sz="1400" dirty="0"/>
              <a:t> </a:t>
            </a:r>
            <a:r>
              <a:rPr lang="ru-RU" sz="1400" dirty="0" err="1"/>
              <a:t>ресурсів</a:t>
            </a:r>
            <a:r>
              <a:rPr lang="ru-RU" sz="1400" dirty="0"/>
              <a:t>. </a:t>
            </a:r>
            <a:r>
              <a:rPr lang="ru-RU" sz="1400" dirty="0" err="1"/>
              <a:t>Розрив</a:t>
            </a:r>
            <a:r>
              <a:rPr lang="ru-RU" sz="1400" dirty="0"/>
              <a:t> </a:t>
            </a:r>
            <a:r>
              <a:rPr lang="ru-RU" sz="1400" dirty="0" err="1"/>
              <a:t>між</a:t>
            </a:r>
            <a:r>
              <a:rPr lang="ru-RU" sz="1400" dirty="0"/>
              <a:t> секторами </a:t>
            </a:r>
            <a:r>
              <a:rPr lang="ru-RU" sz="1400" dirty="0" err="1"/>
              <a:t>культури</a:t>
            </a:r>
            <a:r>
              <a:rPr lang="ru-RU" sz="1400" dirty="0"/>
              <a:t> та </a:t>
            </a:r>
            <a:r>
              <a:rPr lang="ru-RU" sz="1400" dirty="0" err="1"/>
              <a:t>іншими</a:t>
            </a:r>
            <a:r>
              <a:rPr lang="ru-RU" sz="1400" dirty="0"/>
              <a:t> секторами,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просувають</a:t>
            </a:r>
            <a:r>
              <a:rPr lang="ru-RU" sz="1400" dirty="0"/>
              <a:t> </a:t>
            </a:r>
            <a:r>
              <a:rPr lang="ru-RU" sz="1400" dirty="0" err="1"/>
              <a:t>цифровий</a:t>
            </a:r>
            <a:r>
              <a:rPr lang="ru-RU" sz="1400" dirty="0"/>
              <a:t> порядок </a:t>
            </a:r>
            <a:r>
              <a:rPr lang="ru-RU" sz="1400" dirty="0" err="1"/>
              <a:t>денний</a:t>
            </a:r>
            <a:r>
              <a:rPr lang="ru-RU" sz="1400" dirty="0"/>
              <a:t>, </a:t>
            </a:r>
            <a:r>
              <a:rPr lang="ru-RU" sz="1400" dirty="0" err="1"/>
              <a:t>створює</a:t>
            </a:r>
            <a:r>
              <a:rPr lang="ru-RU" sz="1400" dirty="0"/>
              <a:t> дисбаланс у </a:t>
            </a:r>
            <a:r>
              <a:rPr lang="ru-RU" sz="1400" dirty="0" err="1"/>
              <a:t>навичках</a:t>
            </a:r>
            <a:r>
              <a:rPr lang="ru-RU" sz="1400" dirty="0"/>
              <a:t>, </a:t>
            </a:r>
            <a:r>
              <a:rPr lang="ru-RU" sz="1400" dirty="0" err="1"/>
              <a:t>знаннях</a:t>
            </a:r>
            <a:r>
              <a:rPr lang="ru-RU" sz="1400" dirty="0"/>
              <a:t> і </a:t>
            </a:r>
            <a:r>
              <a:rPr lang="ru-RU" sz="1400" dirty="0" err="1"/>
              <a:t>фінансуванні</a:t>
            </a:r>
            <a:r>
              <a:rPr lang="ru-RU" sz="1400" dirty="0"/>
              <a:t>, </a:t>
            </a:r>
            <a:r>
              <a:rPr lang="ru-RU" sz="1400" dirty="0" err="1"/>
              <a:t>необхідних</a:t>
            </a:r>
            <a:r>
              <a:rPr lang="ru-RU" sz="1400" dirty="0"/>
              <a:t> для </a:t>
            </a:r>
            <a:r>
              <a:rPr lang="ru-RU" sz="1400" dirty="0" err="1"/>
              <a:t>роботи</a:t>
            </a:r>
            <a:r>
              <a:rPr lang="ru-RU" sz="1400" dirty="0"/>
              <a:t> в </a:t>
            </a:r>
            <a:r>
              <a:rPr lang="ru-RU" sz="1400" dirty="0" err="1"/>
              <a:t>нових</a:t>
            </a:r>
            <a:r>
              <a:rPr lang="ru-RU" sz="1400" dirty="0"/>
              <a:t> </a:t>
            </a:r>
            <a:r>
              <a:rPr lang="ru-RU" sz="1400" dirty="0" err="1"/>
              <a:t>умовах</a:t>
            </a:r>
            <a:r>
              <a:rPr lang="ru-RU" sz="1400" dirty="0"/>
              <a:t>, з </a:t>
            </a:r>
            <a:r>
              <a:rPr lang="ru-RU" sz="1400" dirty="0" err="1"/>
              <a:t>новими</a:t>
            </a:r>
            <a:r>
              <a:rPr lang="ru-RU" sz="1400" dirty="0"/>
              <a:t> </a:t>
            </a:r>
            <a:r>
              <a:rPr lang="ru-RU" sz="1400" dirty="0" err="1"/>
              <a:t>гравцями</a:t>
            </a:r>
            <a:r>
              <a:rPr lang="ru-RU" sz="1400" dirty="0"/>
              <a:t> ринку і масштабами </a:t>
            </a:r>
            <a:r>
              <a:rPr lang="ru-RU" sz="1400" dirty="0" err="1"/>
              <a:t>діяльності</a:t>
            </a:r>
            <a:r>
              <a:rPr lang="ru-RU" sz="1400" dirty="0"/>
              <a:t>. </a:t>
            </a:r>
            <a:r>
              <a:rPr lang="ru-RU" sz="1400" dirty="0" err="1"/>
              <a:t>Існують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 </a:t>
            </a:r>
            <a:r>
              <a:rPr lang="ru-RU" sz="1400" dirty="0" err="1"/>
              <a:t>недостатньої</a:t>
            </a:r>
            <a:r>
              <a:rPr lang="ru-RU" sz="1400" dirty="0"/>
              <a:t> </a:t>
            </a:r>
            <a:r>
              <a:rPr lang="ru-RU" sz="1400" dirty="0" err="1"/>
              <a:t>обізнаності</a:t>
            </a:r>
            <a:r>
              <a:rPr lang="ru-RU" sz="1400" dirty="0"/>
              <a:t> і </a:t>
            </a:r>
            <a:r>
              <a:rPr lang="ru-RU" sz="1400" dirty="0" err="1"/>
              <a:t>відсутності</a:t>
            </a:r>
            <a:r>
              <a:rPr lang="ru-RU" sz="1400" dirty="0"/>
              <a:t> доступу до </a:t>
            </a:r>
            <a:r>
              <a:rPr lang="ru-RU" sz="1400" dirty="0" err="1"/>
              <a:t>численних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(а </a:t>
            </a:r>
            <a:r>
              <a:rPr lang="ru-RU" sz="1400" dirty="0" err="1"/>
              <a:t>також</a:t>
            </a:r>
            <a:r>
              <a:rPr lang="ru-RU" sz="1400" dirty="0"/>
              <a:t> систем, </a:t>
            </a:r>
            <a:r>
              <a:rPr lang="ru-RU" sz="1400" dirty="0" err="1"/>
              <a:t>необхідних</a:t>
            </a:r>
            <a:r>
              <a:rPr lang="ru-RU" sz="1400" dirty="0"/>
              <a:t> для </a:t>
            </a:r>
            <a:r>
              <a:rPr lang="ru-RU" sz="1400" dirty="0" err="1"/>
              <a:t>аналізу</a:t>
            </a:r>
            <a:r>
              <a:rPr lang="ru-RU" sz="1400" dirty="0"/>
              <a:t> і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цих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),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перешкоджають</a:t>
            </a:r>
            <a:r>
              <a:rPr lang="ru-RU" sz="1400" dirty="0"/>
              <a:t> </a:t>
            </a:r>
            <a:r>
              <a:rPr lang="ru-RU" sz="1400" dirty="0" err="1"/>
              <a:t>здатності</a:t>
            </a:r>
            <a:r>
              <a:rPr lang="ru-RU" sz="1400" dirty="0"/>
              <a:t> </a:t>
            </a:r>
            <a:r>
              <a:rPr lang="ru-RU" sz="1400" dirty="0" err="1"/>
              <a:t>культурних</a:t>
            </a:r>
            <a:r>
              <a:rPr lang="ru-RU" sz="1400" dirty="0"/>
              <a:t> і </a:t>
            </a:r>
            <a:r>
              <a:rPr lang="ru-RU" sz="1400" dirty="0" err="1"/>
              <a:t>креативних</a:t>
            </a:r>
            <a:r>
              <a:rPr lang="ru-RU" sz="1400" dirty="0"/>
              <a:t> </a:t>
            </a:r>
            <a:r>
              <a:rPr lang="ru-RU" sz="1400" dirty="0" err="1"/>
              <a:t>індустрій</a:t>
            </a:r>
            <a:r>
              <a:rPr lang="ru-RU" sz="1400" dirty="0"/>
              <a:t> </a:t>
            </a:r>
            <a:r>
              <a:rPr lang="ru-RU" sz="1400" dirty="0" err="1"/>
              <a:t>давати</a:t>
            </a:r>
            <a:r>
              <a:rPr lang="ru-RU" sz="1400" dirty="0"/>
              <a:t> </a:t>
            </a:r>
            <a:r>
              <a:rPr lang="ru-RU" sz="1400" dirty="0" err="1"/>
              <a:t>належну</a:t>
            </a:r>
            <a:r>
              <a:rPr lang="ru-RU" sz="1400" dirty="0"/>
              <a:t> </a:t>
            </a:r>
            <a:r>
              <a:rPr lang="ru-RU" sz="1400" dirty="0" err="1"/>
              <a:t>оцінку</a:t>
            </a:r>
            <a:r>
              <a:rPr lang="ru-RU" sz="1400" dirty="0"/>
              <a:t> </a:t>
            </a:r>
            <a:r>
              <a:rPr lang="ru-RU" sz="1400" dirty="0" err="1"/>
              <a:t>якості</a:t>
            </a:r>
            <a:r>
              <a:rPr lang="ru-RU" sz="1400" dirty="0"/>
              <a:t> і </a:t>
            </a:r>
            <a:r>
              <a:rPr lang="ru-RU" sz="1400" dirty="0" err="1"/>
              <a:t>розробляти</a:t>
            </a:r>
            <a:r>
              <a:rPr lang="ru-RU" sz="1400" dirty="0"/>
              <a:t> </a:t>
            </a:r>
            <a:r>
              <a:rPr lang="ru-RU" sz="1400" dirty="0" err="1"/>
              <a:t>плани</a:t>
            </a:r>
            <a:r>
              <a:rPr lang="ru-RU" sz="1400" dirty="0"/>
              <a:t>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201168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640960" cy="6264695"/>
          </a:xfrm>
        </p:spPr>
        <p:txBody>
          <a:bodyPr>
            <a:normAutofit/>
          </a:bodyPr>
          <a:lstStyle/>
          <a:p>
            <a:r>
              <a:rPr lang="ru-RU" sz="1400" dirty="0" err="1"/>
              <a:t>Ініціатива</a:t>
            </a:r>
            <a:r>
              <a:rPr lang="ru-RU" sz="1400" dirty="0"/>
              <a:t> </a:t>
            </a:r>
            <a:r>
              <a:rPr lang="ru-RU" sz="1400" dirty="0" err="1"/>
              <a:t>Міністерства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і спорту </a:t>
            </a:r>
            <a:r>
              <a:rPr lang="ru-RU" sz="1400" dirty="0" err="1"/>
              <a:t>Іспанії</a:t>
            </a:r>
            <a:r>
              <a:rPr lang="ru-RU" sz="1400" dirty="0"/>
              <a:t> — </a:t>
            </a:r>
            <a:r>
              <a:rPr lang="ru-RU" sz="1400" b="1" dirty="0"/>
              <a:t>«</a:t>
            </a:r>
            <a:r>
              <a:rPr lang="ru-RU" sz="1400" b="1" dirty="0" err="1"/>
              <a:t>Постійна</a:t>
            </a:r>
            <a:r>
              <a:rPr lang="ru-RU" sz="1400" b="1" dirty="0"/>
              <a:t> </a:t>
            </a:r>
            <a:r>
              <a:rPr lang="ru-RU" sz="1400" b="1" dirty="0" err="1"/>
              <a:t>музейна</a:t>
            </a:r>
            <a:r>
              <a:rPr lang="ru-RU" sz="1400" b="1" dirty="0"/>
              <a:t> </a:t>
            </a:r>
            <a:r>
              <a:rPr lang="ru-RU" sz="1400" b="1" dirty="0" err="1"/>
              <a:t>громадська</a:t>
            </a:r>
            <a:r>
              <a:rPr lang="ru-RU" sz="1400" b="1" dirty="0"/>
              <a:t> </a:t>
            </a:r>
            <a:r>
              <a:rPr lang="ru-RU" sz="1400" b="1" dirty="0" err="1"/>
              <a:t>лабораторія</a:t>
            </a:r>
            <a:r>
              <a:rPr lang="ru-RU" sz="1400" b="1" dirty="0"/>
              <a:t>»</a:t>
            </a:r>
            <a:r>
              <a:rPr lang="ru-RU" sz="1400" dirty="0"/>
              <a:t> (</a:t>
            </a:r>
            <a:r>
              <a:rPr lang="ru-RU" sz="1400" u="sng" dirty="0" err="1">
                <a:hlinkClick r:id="rId2"/>
              </a:rPr>
              <a:t>Permanent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Museum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Public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Laboratory</a:t>
            </a:r>
            <a:r>
              <a:rPr lang="ru-RU" sz="1400" dirty="0"/>
              <a:t>) є </a:t>
            </a:r>
            <a:r>
              <a:rPr lang="ru-RU" sz="1400" dirty="0" err="1"/>
              <a:t>інструментом</a:t>
            </a:r>
            <a:r>
              <a:rPr lang="ru-RU" sz="1400" dirty="0"/>
              <a:t> </a:t>
            </a:r>
            <a:r>
              <a:rPr lang="ru-RU" sz="1400" dirty="0" err="1"/>
              <a:t>удосконалення</a:t>
            </a:r>
            <a:r>
              <a:rPr lang="ru-RU" sz="1400" dirty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постачає</a:t>
            </a:r>
            <a:r>
              <a:rPr lang="ru-RU" sz="1400" dirty="0"/>
              <a:t> </a:t>
            </a:r>
            <a:r>
              <a:rPr lang="ru-RU" sz="1400" dirty="0" err="1"/>
              <a:t>музейним</a:t>
            </a:r>
            <a:r>
              <a:rPr lang="ru-RU" sz="1400" dirty="0"/>
              <a:t> </a:t>
            </a:r>
            <a:r>
              <a:rPr lang="ru-RU" sz="1400" dirty="0" err="1"/>
              <a:t>фахівцям</a:t>
            </a:r>
            <a:r>
              <a:rPr lang="ru-RU" sz="1400" dirty="0"/>
              <a:t> і </a:t>
            </a:r>
            <a:r>
              <a:rPr lang="ru-RU" sz="1400" dirty="0" err="1"/>
              <a:t>державним</a:t>
            </a:r>
            <a:r>
              <a:rPr lang="ru-RU" sz="1400" dirty="0"/>
              <a:t> </a:t>
            </a:r>
            <a:r>
              <a:rPr lang="ru-RU" sz="1400" dirty="0" err="1"/>
              <a:t>адміністраторам</a:t>
            </a:r>
            <a:r>
              <a:rPr lang="ru-RU" sz="1400" dirty="0"/>
              <a:t> </a:t>
            </a:r>
            <a:r>
              <a:rPr lang="ru-RU" sz="1400" dirty="0" err="1"/>
              <a:t>значущі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про </a:t>
            </a:r>
            <a:r>
              <a:rPr lang="ru-RU" sz="1400" dirty="0" err="1"/>
              <a:t>відвідувачів</a:t>
            </a:r>
            <a:r>
              <a:rPr lang="ru-RU" sz="1400" dirty="0"/>
              <a:t>. У </a:t>
            </a:r>
            <a:r>
              <a:rPr lang="ru-RU" sz="1400" dirty="0" err="1"/>
              <a:t>Великій</a:t>
            </a:r>
            <a:r>
              <a:rPr lang="ru-RU" sz="1400" dirty="0"/>
              <a:t> </a:t>
            </a:r>
            <a:r>
              <a:rPr lang="ru-RU" sz="1400" dirty="0" err="1"/>
              <a:t>Британії</a:t>
            </a:r>
            <a:r>
              <a:rPr lang="ru-RU" sz="1400" dirty="0"/>
              <a:t> проект </a:t>
            </a:r>
            <a:r>
              <a:rPr lang="ru-RU" sz="1400" dirty="0" err="1"/>
              <a:t>спеціальної</a:t>
            </a:r>
            <a:r>
              <a:rPr lang="ru-RU" sz="1400" dirty="0"/>
              <a:t> </a:t>
            </a:r>
            <a:r>
              <a:rPr lang="ru-RU" sz="1400" dirty="0" err="1"/>
              <a:t>Агенції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 </a:t>
            </a:r>
            <a:r>
              <a:rPr lang="ru-RU" sz="1400" dirty="0" err="1"/>
              <a:t>під</a:t>
            </a:r>
            <a:r>
              <a:rPr lang="ru-RU" sz="1400" dirty="0"/>
              <a:t> </a:t>
            </a:r>
            <a:r>
              <a:rPr lang="ru-RU" sz="1400" dirty="0" err="1"/>
              <a:t>назвою</a:t>
            </a:r>
            <a:r>
              <a:rPr lang="ru-RU" sz="1400" dirty="0"/>
              <a:t> «</a:t>
            </a:r>
            <a:r>
              <a:rPr lang="ru-RU" sz="1400" dirty="0" err="1"/>
              <a:t>Шукач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» (</a:t>
            </a:r>
            <a:r>
              <a:rPr lang="ru-RU" sz="1400" u="sng" dirty="0" err="1">
                <a:hlinkClick r:id="rId3"/>
              </a:rPr>
              <a:t>Audience</a:t>
            </a:r>
            <a:r>
              <a:rPr lang="ru-RU" sz="1400" u="sng" dirty="0">
                <a:hlinkClick r:id="rId3"/>
              </a:rPr>
              <a:t> </a:t>
            </a:r>
            <a:r>
              <a:rPr lang="ru-RU" sz="1400" u="sng" dirty="0" err="1">
                <a:hlinkClick r:id="rId3"/>
              </a:rPr>
              <a:t>Finder</a:t>
            </a:r>
            <a:r>
              <a:rPr lang="ru-RU" sz="1400" dirty="0"/>
              <a:t>)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безкоштовний</a:t>
            </a:r>
            <a:r>
              <a:rPr lang="ru-RU" sz="1400" dirty="0"/>
              <a:t> </a:t>
            </a:r>
            <a:r>
              <a:rPr lang="ru-RU" sz="1400" dirty="0" err="1"/>
              <a:t>інструмент</a:t>
            </a:r>
            <a:r>
              <a:rPr lang="ru-RU" sz="1400" dirty="0"/>
              <a:t> для </a:t>
            </a:r>
            <a:r>
              <a:rPr lang="ru-RU" sz="1400" dirty="0" err="1"/>
              <a:t>збору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про </a:t>
            </a:r>
            <a:r>
              <a:rPr lang="ru-RU" sz="1400" dirty="0" err="1"/>
              <a:t>регіональну</a:t>
            </a:r>
            <a:r>
              <a:rPr lang="ru-RU" sz="1400" dirty="0"/>
              <a:t> і  </a:t>
            </a:r>
            <a:r>
              <a:rPr lang="ru-RU" sz="1400" dirty="0" err="1"/>
              <a:t>національну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культурним</a:t>
            </a:r>
            <a:r>
              <a:rPr lang="ru-RU" sz="1400" dirty="0"/>
              <a:t> </a:t>
            </a:r>
            <a:r>
              <a:rPr lang="ru-RU" sz="1400" dirty="0" err="1"/>
              <a:t>організаціям</a:t>
            </a:r>
            <a:r>
              <a:rPr lang="ru-RU" sz="1400" dirty="0"/>
              <a:t> </a:t>
            </a:r>
            <a:r>
              <a:rPr lang="ru-RU" sz="1400" dirty="0" err="1"/>
              <a:t>дослідити</a:t>
            </a:r>
            <a:r>
              <a:rPr lang="ru-RU" sz="1400" dirty="0"/>
              <a:t> і </a:t>
            </a:r>
            <a:r>
              <a:rPr lang="ru-RU" sz="1400" dirty="0" err="1"/>
              <a:t>зрозуміти</a:t>
            </a:r>
            <a:r>
              <a:rPr lang="ru-RU" sz="1400" dirty="0"/>
              <a:t> </a:t>
            </a:r>
            <a:r>
              <a:rPr lang="ru-RU" sz="1400" dirty="0" err="1"/>
              <a:t>своїх</a:t>
            </a:r>
            <a:r>
              <a:rPr lang="ru-RU" sz="1400" dirty="0"/>
              <a:t> </a:t>
            </a:r>
            <a:r>
              <a:rPr lang="ru-RU" sz="1400" dirty="0" err="1"/>
              <a:t>відвідувачів</a:t>
            </a:r>
            <a:r>
              <a:rPr lang="ru-RU" sz="1400" dirty="0"/>
              <a:t>. </a:t>
            </a:r>
            <a:r>
              <a:rPr lang="ru-RU" sz="1400" dirty="0" err="1"/>
              <a:t>Канадська</a:t>
            </a:r>
            <a:r>
              <a:rPr lang="ru-RU" sz="1400" dirty="0"/>
              <a:t> </a:t>
            </a:r>
            <a:r>
              <a:rPr lang="ru-RU" sz="1400" dirty="0" err="1"/>
              <a:t>програма</a:t>
            </a:r>
            <a:r>
              <a:rPr lang="ru-RU" sz="1400" dirty="0"/>
              <a:t> Фонду </a:t>
            </a:r>
            <a:r>
              <a:rPr lang="ru-RU" sz="1400" dirty="0" err="1"/>
              <a:t>цифрової</a:t>
            </a:r>
            <a:r>
              <a:rPr lang="ru-RU" sz="1400" dirty="0"/>
              <a:t> </a:t>
            </a:r>
            <a:r>
              <a:rPr lang="ru-RU" sz="1400" dirty="0" err="1"/>
              <a:t>стратегії</a:t>
            </a:r>
            <a:r>
              <a:rPr lang="ru-RU" sz="1400" dirty="0"/>
              <a:t> </a:t>
            </a:r>
            <a:r>
              <a:rPr lang="ru-RU" sz="1400" b="1" dirty="0"/>
              <a:t>«</a:t>
            </a:r>
            <a:r>
              <a:rPr lang="ru-RU" sz="1400" b="1" dirty="0" err="1"/>
              <a:t>Громадський</a:t>
            </a:r>
            <a:r>
              <a:rPr lang="ru-RU" sz="1400" b="1" dirty="0"/>
              <a:t> доступ до </a:t>
            </a:r>
            <a:r>
              <a:rPr lang="ru-RU" sz="1400" b="1" dirty="0" err="1"/>
              <a:t>мистецтва</a:t>
            </a:r>
            <a:r>
              <a:rPr lang="ru-RU" sz="1400" b="1" dirty="0"/>
              <a:t> і </a:t>
            </a:r>
            <a:r>
              <a:rPr lang="ru-RU" sz="1400" b="1" dirty="0" err="1"/>
              <a:t>залучення</a:t>
            </a:r>
            <a:r>
              <a:rPr lang="ru-RU" sz="1400" b="1" dirty="0"/>
              <a:t> </a:t>
            </a:r>
            <a:r>
              <a:rPr lang="ru-RU" sz="1400" b="1" dirty="0" err="1"/>
              <a:t>громадян</a:t>
            </a:r>
            <a:r>
              <a:rPr lang="ru-RU" sz="1400" b="1" dirty="0"/>
              <a:t>»</a:t>
            </a:r>
            <a:r>
              <a:rPr lang="ru-RU" sz="1400" dirty="0"/>
              <a:t> (</a:t>
            </a:r>
            <a:r>
              <a:rPr lang="ru-RU" sz="1400" u="sng" dirty="0" err="1">
                <a:hlinkClick r:id="rId4"/>
              </a:rPr>
              <a:t>Public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Access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to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the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Arts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and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Citizen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Engagement</a:t>
            </a:r>
            <a:r>
              <a:rPr lang="ru-RU" sz="1400" dirty="0"/>
              <a:t>) </a:t>
            </a:r>
            <a:r>
              <a:rPr lang="ru-RU" sz="1400" dirty="0" err="1"/>
              <a:t>допомагає</a:t>
            </a:r>
            <a:r>
              <a:rPr lang="ru-RU" sz="1400" dirty="0"/>
              <a:t> </a:t>
            </a:r>
            <a:r>
              <a:rPr lang="ru-RU" sz="1400" dirty="0" err="1"/>
              <a:t>окремим</a:t>
            </a:r>
            <a:r>
              <a:rPr lang="ru-RU" sz="1400" dirty="0"/>
              <a:t> </a:t>
            </a:r>
            <a:r>
              <a:rPr lang="ru-RU" sz="1400" dirty="0" err="1"/>
              <a:t>митцям</a:t>
            </a:r>
            <a:r>
              <a:rPr lang="ru-RU" sz="1400" dirty="0"/>
              <a:t>, </a:t>
            </a:r>
            <a:r>
              <a:rPr lang="ru-RU" sz="1400" dirty="0" err="1"/>
              <a:t>групам</a:t>
            </a:r>
            <a:r>
              <a:rPr lang="ru-RU" sz="1400" dirty="0"/>
              <a:t> і </a:t>
            </a:r>
            <a:r>
              <a:rPr lang="ru-RU" sz="1400" dirty="0" err="1"/>
              <a:t>мистецьким</a:t>
            </a:r>
            <a:r>
              <a:rPr lang="ru-RU" sz="1400" dirty="0"/>
              <a:t> </a:t>
            </a:r>
            <a:r>
              <a:rPr lang="ru-RU" sz="1400" dirty="0" err="1"/>
              <a:t>організаціям</a:t>
            </a:r>
            <a:r>
              <a:rPr lang="ru-RU" sz="1400" dirty="0"/>
              <a:t> </a:t>
            </a:r>
            <a:r>
              <a:rPr lang="ru-RU" sz="1400" dirty="0" err="1"/>
              <a:t>поліпшити</a:t>
            </a:r>
            <a:r>
              <a:rPr lang="ru-RU" sz="1400" dirty="0"/>
              <a:t> доступ і участь </a:t>
            </a:r>
            <a:r>
              <a:rPr lang="ru-RU" sz="1400" dirty="0" err="1"/>
              <a:t>громадськості</a:t>
            </a:r>
            <a:r>
              <a:rPr lang="ru-RU" sz="1400" dirty="0"/>
              <a:t> у </a:t>
            </a:r>
            <a:r>
              <a:rPr lang="ru-RU" sz="1400" dirty="0" err="1"/>
              <a:t>мистецтві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засобів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Україна</a:t>
            </a:r>
            <a:r>
              <a:rPr lang="ru-RU" sz="1400" dirty="0"/>
              <a:t> </a:t>
            </a:r>
            <a:r>
              <a:rPr lang="ru-RU" sz="1400" dirty="0" err="1"/>
              <a:t>поки</a:t>
            </a:r>
            <a:r>
              <a:rPr lang="ru-RU" sz="1400" dirty="0"/>
              <a:t> </a:t>
            </a:r>
            <a:r>
              <a:rPr lang="ru-RU" sz="1400" b="1" dirty="0"/>
              <a:t>не </a:t>
            </a:r>
            <a:r>
              <a:rPr lang="ru-RU" sz="1400" b="1" dirty="0" err="1"/>
              <a:t>має</a:t>
            </a:r>
            <a:r>
              <a:rPr lang="ru-RU" sz="1400" b="1" dirty="0"/>
              <a:t> </a:t>
            </a:r>
            <a:r>
              <a:rPr lang="ru-RU" sz="1400" b="1" dirty="0" err="1"/>
              <a:t>власного</a:t>
            </a:r>
            <a:r>
              <a:rPr lang="ru-RU" sz="1400" b="1" dirty="0"/>
              <a:t> комплексного плану </a:t>
            </a:r>
            <a:r>
              <a:rPr lang="ru-RU" sz="1400" b="1" dirty="0" err="1"/>
              <a:t>розвитку</a:t>
            </a:r>
            <a:r>
              <a:rPr lang="ru-RU" sz="1400" b="1" dirty="0"/>
              <a:t> </a:t>
            </a:r>
            <a:r>
              <a:rPr lang="ru-RU" sz="1400" b="1" dirty="0" err="1"/>
              <a:t>культури</a:t>
            </a:r>
            <a:r>
              <a:rPr lang="ru-RU" sz="1400" b="1" dirty="0"/>
              <a:t> в </a:t>
            </a:r>
            <a:r>
              <a:rPr lang="ru-RU" sz="1400" b="1" dirty="0" err="1"/>
              <a:t>цифрову</a:t>
            </a:r>
            <a:r>
              <a:rPr lang="ru-RU" sz="1400" b="1" dirty="0"/>
              <a:t> </a:t>
            </a:r>
            <a:r>
              <a:rPr lang="ru-RU" sz="1400" b="1" dirty="0" err="1"/>
              <a:t>добу</a:t>
            </a:r>
            <a:r>
              <a:rPr lang="ru-RU" sz="1400" dirty="0"/>
              <a:t>. В «</a:t>
            </a:r>
            <a:r>
              <a:rPr lang="ru-RU" sz="1400" u="sng" dirty="0" err="1">
                <a:hlinkClick r:id="rId5"/>
              </a:rPr>
              <a:t>Довгостроковій</a:t>
            </a:r>
            <a:r>
              <a:rPr lang="ru-RU" sz="1400" u="sng" dirty="0">
                <a:hlinkClick r:id="rId5"/>
              </a:rPr>
              <a:t> </a:t>
            </a:r>
            <a:r>
              <a:rPr lang="ru-RU" sz="1400" u="sng" dirty="0" err="1">
                <a:hlinkClick r:id="rId5"/>
              </a:rPr>
              <a:t>стратегії</a:t>
            </a:r>
            <a:r>
              <a:rPr lang="ru-RU" sz="1400" u="sng" dirty="0">
                <a:hlinkClick r:id="rId5"/>
              </a:rPr>
              <a:t> </a:t>
            </a:r>
            <a:r>
              <a:rPr lang="ru-RU" sz="1400" u="sng" dirty="0" err="1">
                <a:hlinkClick r:id="rId5"/>
              </a:rPr>
              <a:t>розвитку</a:t>
            </a:r>
            <a:r>
              <a:rPr lang="ru-RU" sz="1400" u="sng" dirty="0">
                <a:hlinkClick r:id="rId5"/>
              </a:rPr>
              <a:t> </a:t>
            </a:r>
            <a:r>
              <a:rPr lang="ru-RU" sz="1400" u="sng" dirty="0" err="1">
                <a:hlinkClick r:id="rId5"/>
              </a:rPr>
              <a:t>української</a:t>
            </a:r>
            <a:r>
              <a:rPr lang="ru-RU" sz="1400" u="sng" dirty="0">
                <a:hlinkClick r:id="rId5"/>
              </a:rPr>
              <a:t> </a:t>
            </a:r>
            <a:r>
              <a:rPr lang="ru-RU" sz="1400" u="sng" dirty="0" err="1">
                <a:hlinkClick r:id="rId5"/>
              </a:rPr>
              <a:t>культури</a:t>
            </a:r>
            <a:r>
              <a:rPr lang="ru-RU" sz="1400" u="sng" dirty="0">
                <a:hlinkClick r:id="rId5"/>
              </a:rPr>
              <a:t> — </a:t>
            </a:r>
            <a:r>
              <a:rPr lang="ru-RU" sz="1400" u="sng" dirty="0" err="1">
                <a:hlinkClick r:id="rId5"/>
              </a:rPr>
              <a:t>стратегії</a:t>
            </a:r>
            <a:r>
              <a:rPr lang="ru-RU" sz="1400" u="sng" dirty="0">
                <a:hlinkClick r:id="rId5"/>
              </a:rPr>
              <a:t> реформ</a:t>
            </a:r>
            <a:r>
              <a:rPr lang="ru-RU" sz="1400" dirty="0"/>
              <a:t>», </a:t>
            </a:r>
            <a:r>
              <a:rPr lang="ru-RU" sz="1400" dirty="0" err="1"/>
              <a:t>схваленій</a:t>
            </a:r>
            <a:r>
              <a:rPr lang="ru-RU" sz="1400" dirty="0"/>
              <a:t> </a:t>
            </a:r>
            <a:r>
              <a:rPr lang="ru-RU" sz="1400" dirty="0" err="1"/>
              <a:t>Кабінетом</a:t>
            </a:r>
            <a:r>
              <a:rPr lang="ru-RU" sz="1400" dirty="0"/>
              <a:t> </a:t>
            </a:r>
            <a:r>
              <a:rPr lang="ru-RU" sz="1400" dirty="0" err="1"/>
              <a:t>міністрів</a:t>
            </a:r>
            <a:r>
              <a:rPr lang="ru-RU" sz="1400" dirty="0"/>
              <a:t> у 2016 </a:t>
            </a:r>
            <a:r>
              <a:rPr lang="ru-RU" sz="1400" dirty="0" err="1"/>
              <a:t>році</a:t>
            </a:r>
            <a:r>
              <a:rPr lang="ru-RU" sz="1400" dirty="0"/>
              <a:t>, </a:t>
            </a:r>
            <a:r>
              <a:rPr lang="ru-RU" sz="1400" dirty="0" err="1"/>
              <a:t>цифрова</a:t>
            </a:r>
            <a:r>
              <a:rPr lang="ru-RU" sz="1400" dirty="0"/>
              <a:t> культура </a:t>
            </a:r>
            <a:r>
              <a:rPr lang="ru-RU" sz="1400" dirty="0" err="1"/>
              <a:t>навіть</a:t>
            </a:r>
            <a:r>
              <a:rPr lang="ru-RU" sz="1400" dirty="0"/>
              <a:t> не </a:t>
            </a:r>
            <a:r>
              <a:rPr lang="ru-RU" sz="1400" dirty="0" err="1"/>
              <a:t>згадувалась</a:t>
            </a:r>
            <a:r>
              <a:rPr lang="ru-RU" sz="1400" dirty="0"/>
              <a:t> в </a:t>
            </a:r>
            <a:r>
              <a:rPr lang="ru-RU" sz="1400" dirty="0" err="1"/>
              <a:t>стратегічних</a:t>
            </a:r>
            <a:r>
              <a:rPr lang="ru-RU" sz="1400" dirty="0"/>
              <a:t> </a:t>
            </a:r>
            <a:r>
              <a:rPr lang="ru-RU" sz="1400" dirty="0" err="1"/>
              <a:t>цілях</a:t>
            </a:r>
            <a:r>
              <a:rPr lang="ru-RU" sz="1400" dirty="0"/>
              <a:t>. Про </a:t>
            </a:r>
            <a:r>
              <a:rPr lang="ru-RU" sz="1400" dirty="0" err="1"/>
              <a:t>зацифрування</a:t>
            </a:r>
            <a:r>
              <a:rPr lang="ru-RU" sz="1400" dirty="0"/>
              <a:t> і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сучасних</a:t>
            </a:r>
            <a:r>
              <a:rPr lang="ru-RU" sz="1400" dirty="0"/>
              <a:t> </a:t>
            </a:r>
            <a:r>
              <a:rPr lang="ru-RU" sz="1400" dirty="0" err="1"/>
              <a:t>інформаційних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ru-RU" sz="1400" dirty="0" err="1"/>
              <a:t>йшлося</a:t>
            </a:r>
            <a:r>
              <a:rPr lang="ru-RU" sz="1400" dirty="0"/>
              <a:t> </a:t>
            </a:r>
            <a:r>
              <a:rPr lang="ru-RU" sz="1400" dirty="0" err="1"/>
              <a:t>лише</a:t>
            </a:r>
            <a:r>
              <a:rPr lang="ru-RU" sz="1400" dirty="0"/>
              <a:t> в </a:t>
            </a:r>
            <a:r>
              <a:rPr lang="ru-RU" sz="1400" dirty="0" err="1"/>
              <a:t>операційних</a:t>
            </a:r>
            <a:r>
              <a:rPr lang="ru-RU" sz="1400" dirty="0"/>
              <a:t> </a:t>
            </a:r>
            <a:r>
              <a:rPr lang="ru-RU" sz="1400" dirty="0" err="1"/>
              <a:t>цілях</a:t>
            </a:r>
            <a:r>
              <a:rPr lang="ru-RU" sz="1400" dirty="0"/>
              <a:t> — в </a:t>
            </a:r>
            <a:r>
              <a:rPr lang="ru-RU" sz="1400" dirty="0" err="1"/>
              <a:t>контексті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окремих</a:t>
            </a:r>
            <a:r>
              <a:rPr lang="ru-RU" sz="1400" dirty="0"/>
              <a:t> </a:t>
            </a:r>
            <a:r>
              <a:rPr lang="ru-RU" sz="1400" dirty="0" err="1"/>
              <a:t>секторів</a:t>
            </a:r>
            <a:r>
              <a:rPr lang="ru-RU" sz="1400" dirty="0"/>
              <a:t> (</a:t>
            </a:r>
            <a:r>
              <a:rPr lang="ru-RU" sz="1400" dirty="0" err="1"/>
              <a:t>бібліотечна</a:t>
            </a:r>
            <a:r>
              <a:rPr lang="ru-RU" sz="1400" dirty="0"/>
              <a:t> справа та </a:t>
            </a:r>
            <a:r>
              <a:rPr lang="ru-RU" sz="1400" dirty="0" err="1"/>
              <a:t>розвиток</a:t>
            </a:r>
            <a:r>
              <a:rPr lang="ru-RU" sz="1400" dirty="0"/>
              <a:t> </a:t>
            </a:r>
            <a:r>
              <a:rPr lang="ru-RU" sz="1400" dirty="0" err="1"/>
              <a:t>читання</a:t>
            </a:r>
            <a:r>
              <a:rPr lang="ru-RU" sz="1400" dirty="0"/>
              <a:t>, культурна </a:t>
            </a:r>
            <a:r>
              <a:rPr lang="ru-RU" sz="1400" dirty="0" err="1"/>
              <a:t>спадщина</a:t>
            </a:r>
            <a:r>
              <a:rPr lang="ru-RU" sz="1400" dirty="0"/>
              <a:t>, </a:t>
            </a:r>
            <a:r>
              <a:rPr lang="ru-RU" sz="1400" dirty="0" err="1"/>
              <a:t>музейна</a:t>
            </a:r>
            <a:r>
              <a:rPr lang="ru-RU" sz="1400" dirty="0"/>
              <a:t> </a:t>
            </a:r>
            <a:r>
              <a:rPr lang="ru-RU" sz="1400" dirty="0" err="1"/>
              <a:t>діяльність</a:t>
            </a:r>
            <a:r>
              <a:rPr lang="ru-RU" sz="1400" dirty="0"/>
              <a:t>, мережа </a:t>
            </a:r>
            <a:r>
              <a:rPr lang="ru-RU" sz="1400" dirty="0" err="1"/>
              <a:t>закладів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).</a:t>
            </a:r>
          </a:p>
          <a:p>
            <a:r>
              <a:rPr lang="ru-RU" sz="1400" dirty="0"/>
              <a:t>Ми </a:t>
            </a:r>
            <a:r>
              <a:rPr lang="ru-RU" sz="1400" dirty="0" err="1"/>
              <a:t>лише</a:t>
            </a:r>
            <a:r>
              <a:rPr lang="ru-RU" sz="1400" dirty="0"/>
              <a:t> </a:t>
            </a:r>
            <a:r>
              <a:rPr lang="ru-RU" sz="1400" dirty="0" err="1"/>
              <a:t>починаємо</a:t>
            </a:r>
            <a:r>
              <a:rPr lang="ru-RU" sz="1400" dirty="0"/>
              <a:t> </a:t>
            </a:r>
            <a:r>
              <a:rPr lang="ru-RU" sz="1400" dirty="0" err="1"/>
              <a:t>розвиток</a:t>
            </a:r>
            <a:r>
              <a:rPr lang="ru-RU" sz="1400" dirty="0"/>
              <a:t> </a:t>
            </a:r>
            <a:r>
              <a:rPr lang="ru-RU" sz="1400" dirty="0" err="1"/>
              <a:t>довготермінових</a:t>
            </a:r>
            <a:r>
              <a:rPr lang="ru-RU" sz="1400" dirty="0"/>
              <a:t> партнерств </a:t>
            </a:r>
            <a:r>
              <a:rPr lang="ru-RU" sz="1400" dirty="0" err="1"/>
              <a:t>між</a:t>
            </a:r>
            <a:r>
              <a:rPr lang="ru-RU" sz="1400" dirty="0"/>
              <a:t> </a:t>
            </a:r>
            <a:r>
              <a:rPr lang="ru-RU" sz="1400" dirty="0" err="1"/>
              <a:t>культурним</a:t>
            </a:r>
            <a:r>
              <a:rPr lang="ru-RU" sz="1400" dirty="0"/>
              <a:t> сектором і </a:t>
            </a:r>
            <a:r>
              <a:rPr lang="ru-RU" sz="1400" dirty="0" err="1"/>
              <a:t>технологічними</a:t>
            </a:r>
            <a:r>
              <a:rPr lang="ru-RU" sz="1400" dirty="0"/>
              <a:t> </a:t>
            </a:r>
            <a:r>
              <a:rPr lang="ru-RU" sz="1400" dirty="0" err="1"/>
              <a:t>компаніями</a:t>
            </a:r>
            <a:r>
              <a:rPr lang="ru-RU" sz="1400" dirty="0"/>
              <a:t>. Як приклад, </a:t>
            </a:r>
            <a:r>
              <a:rPr lang="ru-RU" sz="1400" dirty="0" err="1"/>
              <a:t>можна</a:t>
            </a:r>
            <a:r>
              <a:rPr lang="ru-RU" sz="1400" dirty="0"/>
              <a:t> навести </a:t>
            </a:r>
            <a:r>
              <a:rPr lang="ru-RU" sz="1400" dirty="0" err="1"/>
              <a:t>співпрацю</a:t>
            </a:r>
            <a:r>
              <a:rPr lang="ru-RU" sz="1400" dirty="0"/>
              <a:t> в межах </a:t>
            </a:r>
            <a:r>
              <a:rPr lang="ru-RU" sz="1400" dirty="0" err="1"/>
              <a:t>проектів</a:t>
            </a:r>
            <a:r>
              <a:rPr lang="ru-RU" sz="1400" dirty="0"/>
              <a:t> за </a:t>
            </a:r>
            <a:r>
              <a:rPr lang="ru-RU" sz="1400" dirty="0" err="1"/>
              <a:t>підтримки</a:t>
            </a:r>
            <a:r>
              <a:rPr lang="ru-RU" sz="1400" dirty="0"/>
              <a:t> УКФ </a:t>
            </a:r>
            <a:r>
              <a:rPr lang="ru-RU" sz="1400" dirty="0" err="1"/>
              <a:t>компаній</a:t>
            </a:r>
            <a:r>
              <a:rPr lang="ru-RU" sz="1400" dirty="0"/>
              <a:t> Aero3Dengineering (</a:t>
            </a:r>
            <a:r>
              <a:rPr lang="ru-RU" sz="1400" dirty="0" err="1"/>
              <a:t>Київ</a:t>
            </a:r>
            <a:r>
              <a:rPr lang="ru-RU" sz="1400" dirty="0"/>
              <a:t>), </a:t>
            </a:r>
            <a:r>
              <a:rPr lang="ru-RU" sz="1400" dirty="0" err="1"/>
              <a:t>Pixelated</a:t>
            </a:r>
            <a:r>
              <a:rPr lang="ru-RU" sz="1400" dirty="0"/>
              <a:t> </a:t>
            </a:r>
            <a:r>
              <a:rPr lang="ru-RU" sz="1400" dirty="0" err="1"/>
              <a:t>Realities</a:t>
            </a:r>
            <a:r>
              <a:rPr lang="ru-RU" sz="1400" dirty="0"/>
              <a:t> (Одеса), </a:t>
            </a:r>
            <a:r>
              <a:rPr lang="ru-RU" sz="1400" dirty="0" err="1"/>
              <a:t>Skeiron</a:t>
            </a:r>
            <a:r>
              <a:rPr lang="ru-RU" sz="1400" dirty="0"/>
              <a:t> (</a:t>
            </a:r>
            <a:r>
              <a:rPr lang="ru-RU" sz="1400" dirty="0" err="1"/>
              <a:t>Львів</a:t>
            </a:r>
            <a:r>
              <a:rPr lang="ru-RU" sz="1400" dirty="0"/>
              <a:t>) з </a:t>
            </a:r>
            <a:r>
              <a:rPr lang="ru-RU" sz="1400" dirty="0" err="1"/>
              <a:t>українськими</a:t>
            </a:r>
            <a:r>
              <a:rPr lang="ru-RU" sz="1400" dirty="0"/>
              <a:t> музеями, результатами </a:t>
            </a:r>
            <a:r>
              <a:rPr lang="ru-RU" sz="1400" dirty="0" err="1"/>
              <a:t>якої</a:t>
            </a:r>
            <a:r>
              <a:rPr lang="ru-RU" sz="1400" dirty="0"/>
              <a:t> стало </a:t>
            </a:r>
            <a:r>
              <a:rPr lang="ru-RU" sz="1400" dirty="0" err="1"/>
              <a:t>створення</a:t>
            </a:r>
            <a:r>
              <a:rPr lang="ru-RU" sz="1400" dirty="0"/>
              <a:t> 3d-моделей </a:t>
            </a:r>
            <a:r>
              <a:rPr lang="ru-RU" sz="1400" dirty="0" err="1"/>
              <a:t>музейних</a:t>
            </a:r>
            <a:r>
              <a:rPr lang="ru-RU" sz="1400" dirty="0"/>
              <a:t> </a:t>
            </a:r>
            <a:r>
              <a:rPr lang="ru-RU" sz="1400" dirty="0" err="1"/>
              <a:t>об’єктів</a:t>
            </a:r>
            <a:r>
              <a:rPr lang="ru-RU" sz="1400" dirty="0"/>
              <a:t> (</a:t>
            </a:r>
            <a:r>
              <a:rPr lang="ru-RU" sz="1400" u="sng" dirty="0">
                <a:hlinkClick r:id="rId6"/>
              </a:rPr>
              <a:t>приклад 1</a:t>
            </a:r>
            <a:r>
              <a:rPr lang="ru-RU" sz="1400" dirty="0"/>
              <a:t>, </a:t>
            </a:r>
            <a:r>
              <a:rPr lang="ru-RU" sz="1400" u="sng" dirty="0">
                <a:hlinkClick r:id="rId7"/>
              </a:rPr>
              <a:t>приклад 2</a:t>
            </a:r>
            <a:r>
              <a:rPr lang="ru-RU" sz="1400" dirty="0"/>
              <a:t>), 3d-турів (</a:t>
            </a:r>
            <a:r>
              <a:rPr lang="ru-RU" sz="1400" u="sng" dirty="0">
                <a:hlinkClick r:id="rId8"/>
              </a:rPr>
              <a:t>приклад 1</a:t>
            </a:r>
            <a:r>
              <a:rPr lang="ru-RU" sz="1400" dirty="0"/>
              <a:t>, </a:t>
            </a:r>
            <a:r>
              <a:rPr lang="ru-RU" sz="1400" u="sng" dirty="0">
                <a:hlinkClick r:id="rId9"/>
              </a:rPr>
              <a:t>приклад 2</a:t>
            </a:r>
            <a:r>
              <a:rPr lang="ru-RU" sz="1400" dirty="0"/>
              <a:t>), </a:t>
            </a:r>
            <a:r>
              <a:rPr lang="ru-RU" sz="1400" dirty="0" err="1"/>
              <a:t>мобільних</a:t>
            </a:r>
            <a:r>
              <a:rPr lang="ru-RU" sz="1400" dirty="0"/>
              <a:t> </a:t>
            </a:r>
            <a:r>
              <a:rPr lang="ru-RU" sz="1400" dirty="0" err="1"/>
              <a:t>додатків</a:t>
            </a:r>
            <a:r>
              <a:rPr lang="ru-RU" sz="1400" dirty="0"/>
              <a:t> (</a:t>
            </a:r>
            <a:r>
              <a:rPr lang="ru-RU" sz="1400" u="sng" dirty="0">
                <a:hlinkClick r:id="rId10"/>
              </a:rPr>
              <a:t>приклад</a:t>
            </a:r>
            <a:r>
              <a:rPr lang="ru-RU" sz="1400" dirty="0"/>
              <a:t>).</a:t>
            </a:r>
          </a:p>
          <a:p>
            <a:r>
              <a:rPr lang="ru-RU" sz="1400" dirty="0"/>
              <a:t>Але до того,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Україна</a:t>
            </a:r>
            <a:r>
              <a:rPr lang="ru-RU" sz="1400" dirty="0"/>
              <a:t> </a:t>
            </a:r>
            <a:r>
              <a:rPr lang="ru-RU" sz="1400" dirty="0" err="1"/>
              <a:t>була</a:t>
            </a:r>
            <a:r>
              <a:rPr lang="ru-RU" sz="1400" dirty="0"/>
              <a:t> широко представлена на </a:t>
            </a:r>
            <a:r>
              <a:rPr lang="ru-RU" sz="1400" dirty="0" err="1"/>
              <a:t>глобальних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культурних</a:t>
            </a:r>
            <a:r>
              <a:rPr lang="ru-RU" sz="1400" dirty="0"/>
              <a:t> платформах (для </a:t>
            </a:r>
            <a:r>
              <a:rPr lang="ru-RU" sz="1400" dirty="0" err="1"/>
              <a:t>порівняння</a:t>
            </a:r>
            <a:r>
              <a:rPr lang="ru-RU" sz="1400" dirty="0"/>
              <a:t>, на </a:t>
            </a:r>
            <a:r>
              <a:rPr lang="ru-RU" sz="1400" dirty="0" err="1"/>
              <a:t>Google</a:t>
            </a:r>
            <a:r>
              <a:rPr lang="ru-RU" sz="1400" dirty="0"/>
              <a:t> </a:t>
            </a:r>
            <a:r>
              <a:rPr lang="ru-RU" sz="1400" dirty="0" err="1"/>
              <a:t>Arts</a:t>
            </a:r>
            <a:r>
              <a:rPr lang="ru-RU" sz="1400" dirty="0"/>
              <a:t> &amp; </a:t>
            </a:r>
            <a:r>
              <a:rPr lang="ru-RU" sz="1400" dirty="0" err="1"/>
              <a:t>Culture</a:t>
            </a:r>
            <a:r>
              <a:rPr lang="ru-RU" sz="1400" dirty="0"/>
              <a:t> </a:t>
            </a:r>
            <a:r>
              <a:rPr lang="ru-RU" sz="1400" dirty="0" err="1"/>
              <a:t>презентовані</a:t>
            </a:r>
            <a:r>
              <a:rPr lang="ru-RU" sz="1400" dirty="0"/>
              <a:t> 7 </a:t>
            </a:r>
            <a:r>
              <a:rPr lang="ru-RU" sz="1400" u="sng" dirty="0" err="1">
                <a:hlinkClick r:id="rId11"/>
              </a:rPr>
              <a:t>українських</a:t>
            </a:r>
            <a:r>
              <a:rPr lang="ru-RU" sz="1400" u="sng" dirty="0">
                <a:hlinkClick r:id="rId11"/>
              </a:rPr>
              <a:t> </a:t>
            </a:r>
            <a:r>
              <a:rPr lang="ru-RU" sz="1400" u="sng" dirty="0" err="1">
                <a:hlinkClick r:id="rId11"/>
              </a:rPr>
              <a:t>колекцій</a:t>
            </a:r>
            <a:r>
              <a:rPr lang="ru-RU" sz="1400" dirty="0"/>
              <a:t> і 4о </a:t>
            </a:r>
            <a:r>
              <a:rPr lang="ru-RU" sz="1400" u="sng" dirty="0" err="1">
                <a:hlinkClick r:id="rId12"/>
              </a:rPr>
              <a:t>польських</a:t>
            </a:r>
            <a:r>
              <a:rPr lang="ru-RU" sz="1400" dirty="0"/>
              <a:t>)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опинилася</a:t>
            </a:r>
            <a:r>
              <a:rPr lang="ru-RU" sz="1400" dirty="0"/>
              <a:t> на </a:t>
            </a:r>
            <a:r>
              <a:rPr lang="ru-RU" sz="1400" u="sng" dirty="0" err="1">
                <a:hlinkClick r:id="rId13"/>
              </a:rPr>
              <a:t>передовій</a:t>
            </a:r>
            <a:r>
              <a:rPr lang="ru-RU" sz="1400" u="sng" dirty="0">
                <a:hlinkClick r:id="rId13"/>
              </a:rPr>
              <a:t> </a:t>
            </a:r>
            <a:r>
              <a:rPr lang="ru-RU" sz="1400" u="sng" dirty="0" err="1">
                <a:hlinkClick r:id="rId13"/>
              </a:rPr>
              <a:t>сучасного</a:t>
            </a:r>
            <a:r>
              <a:rPr lang="ru-RU" sz="1400" u="sng" dirty="0">
                <a:hlinkClick r:id="rId13"/>
              </a:rPr>
              <a:t> </a:t>
            </a:r>
            <a:r>
              <a:rPr lang="ru-RU" sz="1400" u="sng" dirty="0" err="1">
                <a:hlinkClick r:id="rId13"/>
              </a:rPr>
              <a:t>технологічного</a:t>
            </a:r>
            <a:r>
              <a:rPr lang="ru-RU" sz="1400" u="sng" dirty="0">
                <a:hlinkClick r:id="rId13"/>
              </a:rPr>
              <a:t> </a:t>
            </a:r>
            <a:r>
              <a:rPr lang="ru-RU" sz="1400" u="sng" dirty="0" err="1">
                <a:hlinkClick r:id="rId13"/>
              </a:rPr>
              <a:t>мистецтва</a:t>
            </a:r>
            <a:r>
              <a:rPr lang="ru-RU" sz="1400" dirty="0"/>
              <a:t>, </a:t>
            </a:r>
            <a:r>
              <a:rPr lang="ru-RU" sz="1400" dirty="0" err="1"/>
              <a:t>ще</a:t>
            </a:r>
            <a:r>
              <a:rPr lang="ru-RU" sz="1400" dirty="0"/>
              <a:t> далеко.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3555569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640960" cy="6264695"/>
          </a:xfrm>
        </p:spPr>
        <p:txBody>
          <a:bodyPr>
            <a:normAutofit/>
          </a:bodyPr>
          <a:lstStyle/>
          <a:p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Транспортні послуги в цифровому </a:t>
            </a: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середовищі.</a:t>
            </a:r>
          </a:p>
          <a:p>
            <a:r>
              <a:rPr lang="uk-UA" sz="1400" dirty="0"/>
              <a:t>Транспортна галузь – один із напрямів </a:t>
            </a:r>
            <a:r>
              <a:rPr lang="uk-UA" sz="1400" dirty="0" smtClean="0"/>
              <a:t>економічної </a:t>
            </a:r>
            <a:r>
              <a:rPr lang="uk-UA" sz="1400" dirty="0"/>
              <a:t>діяльності, що найбільшою мірою піддається впливу процесів </a:t>
            </a:r>
            <a:r>
              <a:rPr lang="uk-UA" sz="1400" dirty="0" err="1"/>
              <a:t>цифровізації</a:t>
            </a:r>
            <a:r>
              <a:rPr lang="uk-UA" sz="1400" dirty="0"/>
              <a:t>. </a:t>
            </a:r>
            <a:r>
              <a:rPr lang="ru-RU" sz="1400" dirty="0" err="1"/>
              <a:t>Такий</a:t>
            </a:r>
            <a:r>
              <a:rPr lang="ru-RU" sz="1400" dirty="0"/>
              <a:t> </a:t>
            </a:r>
            <a:r>
              <a:rPr lang="ru-RU" sz="1400" dirty="0" err="1"/>
              <a:t>вплив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розділити</a:t>
            </a:r>
            <a:r>
              <a:rPr lang="ru-RU" sz="1400" dirty="0"/>
              <a:t> на </a:t>
            </a:r>
            <a:r>
              <a:rPr lang="ru-RU" sz="1400" dirty="0" err="1"/>
              <a:t>очевидні</a:t>
            </a:r>
            <a:r>
              <a:rPr lang="ru-RU" sz="1400" dirty="0"/>
              <a:t>, </a:t>
            </a:r>
            <a:r>
              <a:rPr lang="ru-RU" sz="1400" dirty="0" err="1"/>
              <a:t>поверхневі</a:t>
            </a:r>
            <a:r>
              <a:rPr lang="ru-RU" sz="1400" dirty="0"/>
              <a:t> </a:t>
            </a:r>
            <a:r>
              <a:rPr lang="ru-RU" sz="1400" dirty="0" err="1"/>
              <a:t>зміни</a:t>
            </a:r>
            <a:r>
              <a:rPr lang="ru-RU" sz="1400" dirty="0"/>
              <a:t> в </a:t>
            </a:r>
            <a:r>
              <a:rPr lang="ru-RU" sz="1400" dirty="0" err="1"/>
              <a:t>даній</a:t>
            </a:r>
            <a:r>
              <a:rPr lang="ru-RU" sz="1400" dirty="0"/>
              <a:t> </a:t>
            </a:r>
            <a:r>
              <a:rPr lang="ru-RU" sz="1400" dirty="0" err="1"/>
              <a:t>сфері</a:t>
            </a:r>
            <a:r>
              <a:rPr lang="ru-RU" sz="1400" dirty="0"/>
              <a:t> й </a:t>
            </a:r>
            <a:r>
              <a:rPr lang="ru-RU" sz="1400" dirty="0" err="1"/>
              <a:t>ті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відбуваються</a:t>
            </a:r>
            <a:r>
              <a:rPr lang="ru-RU" sz="1400" dirty="0"/>
              <a:t> у </a:t>
            </a:r>
            <a:r>
              <a:rPr lang="ru-RU" sz="1400" dirty="0" err="1"/>
              <a:t>самій</a:t>
            </a:r>
            <a:r>
              <a:rPr lang="ru-RU" sz="1400" dirty="0"/>
              <a:t> </a:t>
            </a:r>
            <a:r>
              <a:rPr lang="ru-RU" sz="1400" dirty="0" err="1"/>
              <a:t>транспортній</a:t>
            </a:r>
            <a:r>
              <a:rPr lang="ru-RU" sz="1400" dirty="0"/>
              <a:t> </a:t>
            </a:r>
            <a:r>
              <a:rPr lang="ru-RU" sz="1400" dirty="0" err="1"/>
              <a:t>інфраструктурі</a:t>
            </a:r>
            <a:r>
              <a:rPr lang="ru-RU" sz="1400" dirty="0"/>
              <a:t>. У </a:t>
            </a:r>
            <a:r>
              <a:rPr lang="ru-RU" sz="1400" dirty="0" err="1"/>
              <a:t>першому</a:t>
            </a:r>
            <a:r>
              <a:rPr lang="ru-RU" sz="1400" dirty="0"/>
              <a:t> </a:t>
            </a:r>
            <a:r>
              <a:rPr lang="ru-RU" sz="1400" dirty="0" err="1"/>
              <a:t>випадку</a:t>
            </a:r>
            <a:r>
              <a:rPr lang="ru-RU" sz="1400" dirty="0"/>
              <a:t> </a:t>
            </a:r>
            <a:r>
              <a:rPr lang="ru-RU" sz="1400" dirty="0" err="1"/>
              <a:t>йдеться</a:t>
            </a:r>
            <a:r>
              <a:rPr lang="ru-RU" sz="1400" dirty="0"/>
              <a:t> про </a:t>
            </a:r>
            <a:r>
              <a:rPr lang="ru-RU" sz="1400" dirty="0" err="1"/>
              <a:t>проникнення</a:t>
            </a:r>
            <a:r>
              <a:rPr lang="ru-RU" sz="1400" dirty="0"/>
              <a:t> в </a:t>
            </a:r>
            <a:r>
              <a:rPr lang="ru-RU" sz="1400" dirty="0" err="1"/>
              <a:t>транспортну</a:t>
            </a:r>
            <a:r>
              <a:rPr lang="ru-RU" sz="1400" dirty="0"/>
              <a:t> сферу тих </a:t>
            </a:r>
            <a:r>
              <a:rPr lang="ru-RU" sz="1400" dirty="0" err="1"/>
              <a:t>технологій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успішно</a:t>
            </a:r>
            <a:r>
              <a:rPr lang="ru-RU" sz="1400" dirty="0"/>
              <a:t> </a:t>
            </a:r>
            <a:r>
              <a:rPr lang="ru-RU" sz="1400" dirty="0" err="1"/>
              <a:t>апробовані</a:t>
            </a:r>
            <a:r>
              <a:rPr lang="ru-RU" sz="1400" dirty="0"/>
              <a:t> в </a:t>
            </a:r>
            <a:r>
              <a:rPr lang="ru-RU" sz="1400" dirty="0" err="1"/>
              <a:t>інших</a:t>
            </a:r>
            <a:r>
              <a:rPr lang="ru-RU" sz="1400" dirty="0"/>
              <a:t> сферах: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, </a:t>
            </a:r>
            <a:r>
              <a:rPr lang="ru-RU" sz="1400" dirty="0" err="1"/>
              <a:t>процеси</a:t>
            </a:r>
            <a:r>
              <a:rPr lang="ru-RU" sz="1400" dirty="0"/>
              <a:t> </a:t>
            </a:r>
            <a:r>
              <a:rPr lang="ru-RU" sz="1400" dirty="0" err="1" smtClean="0"/>
              <a:t>інтелектуалізації</a:t>
            </a:r>
            <a:r>
              <a:rPr lang="ru-RU" sz="1400" dirty="0" smtClean="0"/>
              <a:t>.</a:t>
            </a:r>
          </a:p>
          <a:p>
            <a:r>
              <a:rPr lang="ru-RU" sz="1400" dirty="0"/>
              <a:t>Так, </a:t>
            </a:r>
            <a:r>
              <a:rPr lang="ru-RU" sz="1400" dirty="0" err="1"/>
              <a:t>інтелектуальні</a:t>
            </a:r>
            <a:r>
              <a:rPr lang="ru-RU" sz="1400" dirty="0"/>
              <a:t> </a:t>
            </a:r>
            <a:r>
              <a:rPr lang="ru-RU" sz="1400" dirty="0" err="1"/>
              <a:t>транспортні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(ІТС) є </a:t>
            </a:r>
            <a:r>
              <a:rPr lang="ru-RU" sz="1400" dirty="0" err="1"/>
              <a:t>основним</a:t>
            </a:r>
            <a:r>
              <a:rPr lang="ru-RU" sz="1400" dirty="0"/>
              <a:t> трендом </a:t>
            </a:r>
            <a:r>
              <a:rPr lang="ru-RU" sz="1400" dirty="0" err="1"/>
              <a:t>технологічного</a:t>
            </a:r>
            <a:r>
              <a:rPr lang="ru-RU" sz="1400" dirty="0"/>
              <a:t>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ru-RU" sz="1400" dirty="0" err="1"/>
              <a:t>галузі</a:t>
            </a:r>
            <a:r>
              <a:rPr lang="ru-RU" sz="1400" dirty="0"/>
              <a:t>. У другому ж </a:t>
            </a:r>
            <a:r>
              <a:rPr lang="ru-RU" sz="1400" dirty="0" err="1"/>
              <a:t>випадку</a:t>
            </a:r>
            <a:r>
              <a:rPr lang="ru-RU" sz="1400" dirty="0"/>
              <a:t> </a:t>
            </a:r>
            <a:r>
              <a:rPr lang="ru-RU" sz="1400" dirty="0" err="1"/>
              <a:t>цифровізація</a:t>
            </a:r>
            <a:r>
              <a:rPr lang="ru-RU" sz="1400" dirty="0"/>
              <a:t> </a:t>
            </a:r>
            <a:r>
              <a:rPr lang="ru-RU" sz="1400" dirty="0" err="1"/>
              <a:t>транспортної</a:t>
            </a:r>
            <a:r>
              <a:rPr lang="ru-RU" sz="1400" dirty="0"/>
              <a:t> </a:t>
            </a:r>
            <a:r>
              <a:rPr lang="ru-RU" sz="1400" dirty="0" err="1"/>
              <a:t>сфери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на </a:t>
            </a:r>
            <a:r>
              <a:rPr lang="ru-RU" sz="1400" dirty="0" err="1"/>
              <a:t>увазі</a:t>
            </a:r>
            <a:r>
              <a:rPr lang="ru-RU" sz="1400" dirty="0"/>
              <a:t> </a:t>
            </a:r>
            <a:r>
              <a:rPr lang="ru-RU" sz="1400" dirty="0" err="1"/>
              <a:t>зміну</a:t>
            </a:r>
            <a:r>
              <a:rPr lang="ru-RU" sz="1400" dirty="0"/>
              <a:t> самих </a:t>
            </a:r>
            <a:r>
              <a:rPr lang="ru-RU" sz="1400" dirty="0" err="1" smtClean="0"/>
              <a:t>техніко-економіч</a:t>
            </a:r>
            <a:r>
              <a:rPr lang="ru-RU" sz="1400" dirty="0" err="1"/>
              <a:t>н</a:t>
            </a:r>
            <a:r>
              <a:rPr lang="ru-RU" sz="1400" dirty="0" err="1" smtClean="0"/>
              <a:t>их</a:t>
            </a:r>
            <a:r>
              <a:rPr lang="ru-RU" sz="1400" dirty="0" smtClean="0"/>
              <a:t> </a:t>
            </a:r>
            <a:r>
              <a:rPr lang="ru-RU" sz="1400" dirty="0"/>
              <a:t>основ </a:t>
            </a:r>
            <a:r>
              <a:rPr lang="ru-RU" sz="1400" dirty="0" err="1"/>
              <a:t>виробництва</a:t>
            </a:r>
            <a:r>
              <a:rPr lang="ru-RU" sz="1400" dirty="0"/>
              <a:t>. </a:t>
            </a:r>
            <a:r>
              <a:rPr lang="ru-RU" sz="1400" dirty="0" err="1"/>
              <a:t>Сьогодні</a:t>
            </a:r>
            <a:r>
              <a:rPr lang="ru-RU" sz="1400" dirty="0"/>
              <a:t> </a:t>
            </a:r>
            <a:r>
              <a:rPr lang="ru-RU" sz="1400" dirty="0" err="1"/>
              <a:t>виділяють</a:t>
            </a:r>
            <a:r>
              <a:rPr lang="ru-RU" sz="1400" dirty="0"/>
              <a:t> </a:t>
            </a:r>
            <a:r>
              <a:rPr lang="ru-RU" sz="1400" dirty="0" err="1"/>
              <a:t>чотири</a:t>
            </a:r>
            <a:r>
              <a:rPr lang="ru-RU" sz="1400" dirty="0"/>
              <a:t> </a:t>
            </a:r>
            <a:r>
              <a:rPr lang="ru-RU" sz="1400" dirty="0" err="1"/>
              <a:t>ключові</a:t>
            </a:r>
            <a:r>
              <a:rPr lang="ru-RU" sz="1400" dirty="0"/>
              <a:t> </a:t>
            </a:r>
            <a:r>
              <a:rPr lang="ru-RU" sz="1400" dirty="0" err="1"/>
              <a:t>напрями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 </a:t>
            </a:r>
            <a:r>
              <a:rPr lang="ru-RU" sz="1400" dirty="0" err="1"/>
              <a:t>цифровізації</a:t>
            </a:r>
            <a:r>
              <a:rPr lang="ru-RU" sz="1400" dirty="0"/>
              <a:t> </a:t>
            </a:r>
            <a:r>
              <a:rPr lang="ru-RU" sz="1400" dirty="0" err="1"/>
              <a:t>транспортної</a:t>
            </a:r>
            <a:r>
              <a:rPr lang="ru-RU" sz="1400" dirty="0"/>
              <a:t> </a:t>
            </a:r>
            <a:r>
              <a:rPr lang="ru-RU" sz="1400" dirty="0" err="1"/>
              <a:t>сфери</a:t>
            </a:r>
            <a:r>
              <a:rPr lang="ru-RU" sz="1400" dirty="0"/>
              <a:t>: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цифровізація</a:t>
            </a:r>
            <a:r>
              <a:rPr lang="ru-RU" sz="1400" dirty="0" smtClean="0"/>
              <a:t> </a:t>
            </a:r>
            <a:r>
              <a:rPr lang="ru-RU" sz="1400" dirty="0" err="1"/>
              <a:t>транспортної</a:t>
            </a:r>
            <a:r>
              <a:rPr lang="ru-RU" sz="1400" dirty="0"/>
              <a:t> </a:t>
            </a:r>
            <a:r>
              <a:rPr lang="ru-RU" sz="1400" dirty="0" err="1" smtClean="0"/>
              <a:t>інфраструктури</a:t>
            </a:r>
            <a:r>
              <a:rPr lang="ru-RU" sz="1400" dirty="0" smtClean="0"/>
              <a:t> </a:t>
            </a:r>
            <a:r>
              <a:rPr lang="ru-RU" sz="1400" dirty="0"/>
              <a:t>і </a:t>
            </a:r>
            <a:r>
              <a:rPr lang="ru-RU" sz="1400" dirty="0" err="1"/>
              <a:t>логістичних</a:t>
            </a:r>
            <a:r>
              <a:rPr lang="ru-RU" sz="1400" dirty="0"/>
              <a:t> </a:t>
            </a:r>
            <a:r>
              <a:rPr lang="ru-RU" sz="1400" dirty="0" err="1"/>
              <a:t>ланцюжків</a:t>
            </a:r>
            <a:r>
              <a:rPr lang="ru-RU" sz="1400" dirty="0"/>
              <a:t> (у т. ч. </a:t>
            </a:r>
            <a:r>
              <a:rPr lang="ru-RU" sz="1400" dirty="0" err="1"/>
              <a:t>складського</a:t>
            </a:r>
            <a:r>
              <a:rPr lang="ru-RU" sz="1400" dirty="0"/>
              <a:t> </a:t>
            </a:r>
            <a:r>
              <a:rPr lang="ru-RU" sz="1400" dirty="0" err="1" smtClean="0"/>
              <a:t>господарства</a:t>
            </a:r>
            <a:r>
              <a:rPr lang="ru-RU" sz="1400" dirty="0" smtClean="0"/>
              <a:t> </a:t>
            </a:r>
            <a:r>
              <a:rPr lang="ru-RU" sz="1400" dirty="0"/>
              <a:t>і </a:t>
            </a:r>
            <a:r>
              <a:rPr lang="ru-RU" sz="1400" dirty="0" err="1"/>
              <a:t>сервісних</a:t>
            </a:r>
            <a:r>
              <a:rPr lang="ru-RU" sz="1400" dirty="0"/>
              <a:t> </a:t>
            </a:r>
            <a:r>
              <a:rPr lang="ru-RU" sz="1400" dirty="0" err="1"/>
              <a:t>центрів</a:t>
            </a:r>
            <a:r>
              <a:rPr lang="ru-RU" sz="1400" dirty="0"/>
              <a:t>);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smtClean="0"/>
              <a:t>2 </a:t>
            </a:r>
            <a:r>
              <a:rPr lang="ru-RU" sz="1400" dirty="0" err="1"/>
              <a:t>роботизація</a:t>
            </a:r>
            <a:r>
              <a:rPr lang="ru-RU" sz="1400" dirty="0"/>
              <a:t> </a:t>
            </a:r>
            <a:r>
              <a:rPr lang="ru-RU" sz="1400" dirty="0" err="1" smtClean="0"/>
              <a:t>виробничих</a:t>
            </a:r>
            <a:r>
              <a:rPr lang="ru-RU" sz="1400" dirty="0" smtClean="0"/>
              <a:t> </a:t>
            </a:r>
            <a:r>
              <a:rPr lang="ru-RU" sz="1400" dirty="0" err="1"/>
              <a:t>процесів</a:t>
            </a:r>
            <a:r>
              <a:rPr lang="ru-RU" sz="1400" dirty="0"/>
              <a:t>; </a:t>
            </a:r>
            <a:endParaRPr lang="ru-RU" sz="1400" dirty="0"/>
          </a:p>
          <a:p>
            <a:pPr marL="342900" indent="-342900">
              <a:buAutoNum type="arabicParenR"/>
            </a:pPr>
            <a:r>
              <a:rPr lang="ru-RU" sz="1400" dirty="0" smtClean="0"/>
              <a:t> </a:t>
            </a:r>
            <a:r>
              <a:rPr lang="ru-RU" sz="1400" dirty="0"/>
              <a:t>масштабна </a:t>
            </a:r>
            <a:r>
              <a:rPr lang="ru-RU" sz="1400" dirty="0" err="1"/>
              <a:t>автоматизація</a:t>
            </a:r>
            <a:r>
              <a:rPr lang="ru-RU" sz="1400" dirty="0"/>
              <a:t>, у тому </a:t>
            </a:r>
            <a:r>
              <a:rPr lang="ru-RU" sz="1400" dirty="0" err="1"/>
              <a:t>числі</a:t>
            </a:r>
            <a:r>
              <a:rPr lang="ru-RU" sz="1400" dirty="0"/>
              <a:t> </a:t>
            </a:r>
            <a:r>
              <a:rPr lang="ru-RU" sz="1400" dirty="0" err="1"/>
              <a:t>управлінських</a:t>
            </a:r>
            <a:r>
              <a:rPr lang="ru-RU" sz="1400" dirty="0"/>
              <a:t> </a:t>
            </a:r>
            <a:r>
              <a:rPr lang="ru-RU" sz="1400" dirty="0" err="1"/>
              <a:t>процесів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упровадження</a:t>
            </a:r>
            <a:r>
              <a:rPr lang="ru-RU" sz="1400" dirty="0" smtClean="0"/>
              <a:t> систем </a:t>
            </a:r>
            <a:r>
              <a:rPr lang="ru-RU" sz="1400" dirty="0" err="1" smtClean="0"/>
              <a:t>автопілоту</a:t>
            </a:r>
            <a:r>
              <a:rPr lang="ru-RU" sz="1400" dirty="0" smtClean="0"/>
              <a:t>.</a:t>
            </a:r>
          </a:p>
          <a:p>
            <a:r>
              <a:rPr lang="ru-RU" sz="1400" dirty="0" err="1"/>
              <a:t>Розглянемо</a:t>
            </a:r>
            <a:r>
              <a:rPr lang="ru-RU" sz="1400" dirty="0"/>
              <a:t>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 </a:t>
            </a:r>
            <a:r>
              <a:rPr lang="ru-RU" sz="1400" dirty="0" err="1"/>
              <a:t>докладніше</a:t>
            </a:r>
            <a:r>
              <a:rPr lang="ru-RU" sz="1400" dirty="0" smtClean="0"/>
              <a:t>:</a:t>
            </a:r>
          </a:p>
          <a:p>
            <a:r>
              <a:rPr lang="ru-RU" sz="1400" dirty="0" smtClean="0"/>
              <a:t>1</a:t>
            </a:r>
            <a:r>
              <a:rPr lang="ru-RU" sz="1400" dirty="0"/>
              <a:t>) </a:t>
            </a:r>
            <a:r>
              <a:rPr lang="ru-RU" sz="1400" dirty="0" err="1"/>
              <a:t>цифровізація</a:t>
            </a:r>
            <a:r>
              <a:rPr lang="ru-RU" sz="1400" dirty="0"/>
              <a:t> </a:t>
            </a:r>
            <a:r>
              <a:rPr lang="ru-RU" sz="1400" dirty="0" err="1"/>
              <a:t>транспортної</a:t>
            </a:r>
            <a:r>
              <a:rPr lang="ru-RU" sz="1400" dirty="0"/>
              <a:t> </a:t>
            </a:r>
            <a:r>
              <a:rPr lang="ru-RU" sz="1400" dirty="0" err="1"/>
              <a:t>інфраструктури</a:t>
            </a:r>
            <a:r>
              <a:rPr lang="ru-RU" sz="1400" dirty="0"/>
              <a:t> </a:t>
            </a:r>
            <a:r>
              <a:rPr lang="ru-RU" sz="1400" dirty="0" err="1"/>
              <a:t>полягає</a:t>
            </a:r>
            <a:r>
              <a:rPr lang="ru-RU" sz="1400" dirty="0"/>
              <a:t> у тому,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кожен</a:t>
            </a:r>
            <a:r>
              <a:rPr lang="ru-RU" sz="1400" dirty="0"/>
              <a:t> </a:t>
            </a:r>
            <a:r>
              <a:rPr lang="ru-RU" sz="1400" dirty="0" err="1"/>
              <a:t>етап</a:t>
            </a:r>
            <a:r>
              <a:rPr lang="ru-RU" sz="1400" dirty="0"/>
              <a:t> в </a:t>
            </a:r>
            <a:r>
              <a:rPr lang="ru-RU" sz="1400" dirty="0" err="1"/>
              <a:t>логістичному</a:t>
            </a:r>
            <a:r>
              <a:rPr lang="ru-RU" sz="1400" dirty="0"/>
              <a:t> </a:t>
            </a:r>
            <a:r>
              <a:rPr lang="ru-RU" sz="1400" dirty="0" err="1"/>
              <a:t>ланцюжку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транспортний</a:t>
            </a:r>
            <a:r>
              <a:rPr lang="ru-RU" sz="1400" dirty="0"/>
              <a:t> </a:t>
            </a:r>
            <a:r>
              <a:rPr lang="ru-RU" sz="1400" dirty="0" err="1"/>
              <a:t>засіб</a:t>
            </a:r>
            <a:r>
              <a:rPr lang="ru-RU" sz="1400" dirty="0"/>
              <a:t> </a:t>
            </a:r>
            <a:r>
              <a:rPr lang="ru-RU" sz="1400" dirty="0" err="1"/>
              <a:t>повинні</a:t>
            </a:r>
            <a:r>
              <a:rPr lang="ru-RU" sz="1400" dirty="0"/>
              <a:t> </a:t>
            </a:r>
            <a:r>
              <a:rPr lang="ru-RU" sz="1400" dirty="0" smtClean="0"/>
              <a:t>бути </a:t>
            </a:r>
            <a:r>
              <a:rPr lang="ru-RU" sz="1400" dirty="0" err="1"/>
              <a:t>залучені</a:t>
            </a:r>
            <a:r>
              <a:rPr lang="ru-RU" sz="1400" dirty="0"/>
              <a:t> у </a:t>
            </a:r>
            <a:r>
              <a:rPr lang="ru-RU" sz="1400" dirty="0" err="1"/>
              <a:t>цифрову</a:t>
            </a:r>
            <a:r>
              <a:rPr lang="ru-RU" sz="1400" dirty="0"/>
              <a:t> сферу, </a:t>
            </a:r>
            <a:r>
              <a:rPr lang="ru-RU" sz="1400" dirty="0" err="1"/>
              <a:t>тобто</a:t>
            </a:r>
            <a:r>
              <a:rPr lang="ru-RU" sz="1400" dirty="0"/>
              <a:t> </a:t>
            </a:r>
            <a:r>
              <a:rPr lang="ru-RU" sz="1400" dirty="0" err="1"/>
              <a:t>мати</a:t>
            </a:r>
            <a:r>
              <a:rPr lang="ru-RU" sz="1400" dirty="0"/>
              <a:t> </a:t>
            </a:r>
            <a:r>
              <a:rPr lang="ru-RU" sz="1400" dirty="0" err="1" smtClean="0"/>
              <a:t>персональну</a:t>
            </a:r>
            <a:r>
              <a:rPr lang="ru-RU" sz="1400" dirty="0" smtClean="0"/>
              <a:t> </a:t>
            </a:r>
            <a:r>
              <a:rPr lang="ru-RU" sz="1400" dirty="0" err="1"/>
              <a:t>ідентифікацію</a:t>
            </a:r>
            <a:r>
              <a:rPr lang="ru-RU" sz="1400" dirty="0"/>
              <a:t> в </a:t>
            </a:r>
            <a:r>
              <a:rPr lang="ru-RU" sz="1400" dirty="0" err="1"/>
              <a:t>Інтернеті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 smtClean="0"/>
              <a:t>проводитися</a:t>
            </a:r>
            <a:r>
              <a:rPr lang="ru-RU" sz="1400" dirty="0" smtClean="0"/>
              <a:t> </a:t>
            </a:r>
            <a:r>
              <a:rPr lang="ru-RU" sz="1400" dirty="0" err="1"/>
              <a:t>під</a:t>
            </a:r>
            <a:r>
              <a:rPr lang="ru-RU" sz="1400" dirty="0"/>
              <a:t> контролем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 smtClean="0"/>
              <a:t>забезпечення</a:t>
            </a:r>
            <a:r>
              <a:rPr lang="ru-RU" sz="1400" dirty="0" smtClean="0"/>
              <a:t>. </a:t>
            </a:r>
            <a:r>
              <a:rPr lang="ru-RU" sz="1400" dirty="0" err="1" smtClean="0"/>
              <a:t>Це</a:t>
            </a:r>
            <a:r>
              <a:rPr lang="ru-RU" sz="1400" dirty="0" smtClean="0"/>
              <a:t> </a:t>
            </a:r>
            <a:r>
              <a:rPr lang="ru-RU" sz="1400" dirty="0" err="1"/>
              <a:t>дає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управляти</a:t>
            </a:r>
            <a:r>
              <a:rPr lang="ru-RU" sz="1400" dirty="0"/>
              <a:t> </a:t>
            </a:r>
            <a:r>
              <a:rPr lang="ru-RU" sz="1400" dirty="0" err="1"/>
              <a:t>всім</a:t>
            </a:r>
            <a:r>
              <a:rPr lang="ru-RU" sz="1400" dirty="0"/>
              <a:t> </a:t>
            </a:r>
            <a:r>
              <a:rPr lang="ru-RU" sz="1400" dirty="0" err="1"/>
              <a:t>транспортним</a:t>
            </a:r>
            <a:r>
              <a:rPr lang="ru-RU" sz="1400" dirty="0"/>
              <a:t> потоком у </a:t>
            </a:r>
            <a:r>
              <a:rPr lang="ru-RU" sz="1400" dirty="0" err="1"/>
              <a:t>режимі</a:t>
            </a:r>
            <a:r>
              <a:rPr lang="ru-RU" sz="1400" dirty="0"/>
              <a:t> реального часу, </a:t>
            </a:r>
            <a:r>
              <a:rPr lang="ru-RU" sz="1400" dirty="0" err="1"/>
              <a:t>знижувати</a:t>
            </a:r>
            <a:r>
              <a:rPr lang="ru-RU" sz="1400" dirty="0"/>
              <a:t> </a:t>
            </a:r>
            <a:r>
              <a:rPr lang="ru-RU" sz="1400" dirty="0" err="1"/>
              <a:t>витрати</a:t>
            </a:r>
            <a:r>
              <a:rPr lang="ru-RU" sz="1400" dirty="0"/>
              <a:t>, </a:t>
            </a:r>
            <a:r>
              <a:rPr lang="ru-RU" sz="1400" dirty="0" err="1"/>
              <a:t>непрофільні</a:t>
            </a:r>
            <a:r>
              <a:rPr lang="ru-RU" sz="1400" dirty="0"/>
              <a:t> </a:t>
            </a:r>
            <a:r>
              <a:rPr lang="ru-RU" sz="1400" dirty="0" err="1"/>
              <a:t>витрати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робити</a:t>
            </a:r>
            <a:r>
              <a:rPr lang="ru-RU" sz="1400" dirty="0"/>
              <a:t> </a:t>
            </a:r>
            <a:r>
              <a:rPr lang="ru-RU" sz="1400" dirty="0" err="1"/>
              <a:t>транспортну</a:t>
            </a:r>
            <a:r>
              <a:rPr lang="ru-RU" sz="1400" dirty="0"/>
              <a:t> сферу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передбачуваною</a:t>
            </a:r>
            <a:r>
              <a:rPr lang="ru-RU" sz="1400" dirty="0"/>
              <a:t>. Прикладом </a:t>
            </a:r>
            <a:r>
              <a:rPr lang="ru-RU" sz="1400" dirty="0" err="1"/>
              <a:t>такої</a:t>
            </a:r>
            <a:r>
              <a:rPr lang="ru-RU" sz="1400" dirty="0"/>
              <a:t> </a:t>
            </a:r>
            <a:r>
              <a:rPr lang="ru-RU" sz="1400" dirty="0" err="1"/>
              <a:t>цифровізації</a:t>
            </a:r>
            <a:r>
              <a:rPr lang="ru-RU" sz="1400" dirty="0"/>
              <a:t> є </a:t>
            </a:r>
            <a:r>
              <a:rPr lang="ru-RU" sz="1400" dirty="0" err="1"/>
              <a:t>оснащення</a:t>
            </a:r>
            <a:r>
              <a:rPr lang="ru-RU" sz="1400" dirty="0"/>
              <a:t> </a:t>
            </a:r>
            <a:r>
              <a:rPr lang="ru-RU" sz="1400" dirty="0" err="1"/>
              <a:t>чіпами</a:t>
            </a:r>
            <a:r>
              <a:rPr lang="ru-RU" sz="1400" dirty="0"/>
              <a:t>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морських</a:t>
            </a:r>
            <a:r>
              <a:rPr lang="ru-RU" sz="1400" dirty="0"/>
              <a:t> </a:t>
            </a:r>
            <a:r>
              <a:rPr lang="ru-RU" sz="1400" dirty="0" err="1"/>
              <a:t>контейнерів</a:t>
            </a:r>
            <a:r>
              <a:rPr lang="ru-RU" sz="1400" dirty="0"/>
              <a:t>, </a:t>
            </a:r>
            <a:r>
              <a:rPr lang="ru-RU" sz="1400" dirty="0" err="1"/>
              <a:t>відстеження</a:t>
            </a:r>
            <a:r>
              <a:rPr lang="ru-RU" sz="1400" dirty="0"/>
              <a:t> </a:t>
            </a:r>
            <a:r>
              <a:rPr lang="ru-RU" sz="1400" dirty="0" err="1"/>
              <a:t>переміщення</a:t>
            </a:r>
            <a:r>
              <a:rPr lang="ru-RU" sz="1400" dirty="0"/>
              <a:t> кожного контейнера;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103397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899592" y="1052736"/>
            <a:ext cx="7128792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Мінцифра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презентувала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94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проєкти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цифрової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трансформації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Учасники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також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обговорили, як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реалізовуватимуть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місцевому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рівні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“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Мінцифра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працює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над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тим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щоб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побудувати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державу в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смартфоні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Перетворити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державу на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зручний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прозорий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сервіс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Усі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94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проєкти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цифрової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трансформації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впроваджуються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рівні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держави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й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реалізуються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саме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регіонах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Завдяки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цифровій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трансформації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розумними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стають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управління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транспортом,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безпекою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екологією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житлово-комунальним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господарством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електронна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взаємодія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місцевими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органами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влади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uk-UA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uk-UA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 межах </a:t>
            </a:r>
            <a:r>
              <a:rPr lang="uk-UA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цифровізації</a:t>
            </a:r>
            <a:r>
              <a:rPr lang="uk-UA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регіонів Міністерство розвитку громад та територій України планує реалізувати п’ять національних </a:t>
            </a:r>
            <a:r>
              <a:rPr lang="uk-UA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проєктів</a:t>
            </a:r>
            <a:r>
              <a:rPr lang="uk-UA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сфері будівництва, житлово-комунального господарства та енергоефективності.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Мінрегіон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завжди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відкритий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до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тісної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комунікації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громадами, наша мета —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забезпечити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регіони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найкращими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умовами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цифровізації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Представленні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цифрові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проєкти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спростять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взаємодію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між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жителями та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місцевою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владою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підсилять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громади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також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мінімізують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рівень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корупції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”</a:t>
            </a:r>
            <a:r>
              <a:rPr lang="uk-UA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r>
              <a:rPr lang="uk-UA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Національний адресний реєстр стане основою для забезпечення швидких та прозорих послуг громадянам та бізнесу, унеможливить юридичні махінації з нерухомістю, зменшить витрати на ведення окремих адресних реєстрів тощо.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  <a:p>
            <a:pPr lvl="0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Портал ЖКГ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допоможе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налагодити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взаємодію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усіма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постачальниками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комунальних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послуг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ефективно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управляти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житловим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фондом. </a:t>
            </a:r>
          </a:p>
          <a:p>
            <a:pPr lvl="0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Онлайн-контроль за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благоустроєм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забезпечить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ефективне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інспектування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стану благоустрою.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Громадяни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зможуть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повідомляти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про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порушення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благоустрою через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персоналізовані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інструменти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додаток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мобільні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додатки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чат-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боти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тощо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 </a:t>
            </a:r>
          </a:p>
          <a:p>
            <a:pPr lvl="0"/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ЄДЕССБ створена для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переведення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всіх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послуг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сфері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будівництва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онлайн-формат,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завдяки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чому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буде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забезпечена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прозорість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будівельного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ринку. </a:t>
            </a:r>
          </a:p>
          <a:p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Національний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реєстр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будівель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споруд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має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меті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унеможливити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рейдерство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юридичні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махінації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нерухомістю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зменшити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витрати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ведення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окремих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реєстрів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забезпечити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інтероперабельність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операційних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звітних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даних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розрізі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кожної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споруди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uk-UA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2394071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640960" cy="6264695"/>
          </a:xfrm>
        </p:spPr>
        <p:txBody>
          <a:bodyPr>
            <a:normAutofit/>
          </a:bodyPr>
          <a:lstStyle/>
          <a:p>
            <a:r>
              <a:rPr lang="ru-RU" sz="1400" dirty="0"/>
              <a:t>2) </a:t>
            </a:r>
            <a:r>
              <a:rPr lang="ru-RU" sz="1400" dirty="0" err="1"/>
              <a:t>роботизація</a:t>
            </a:r>
            <a:r>
              <a:rPr lang="ru-RU" sz="1400" dirty="0"/>
              <a:t> </a:t>
            </a:r>
            <a:r>
              <a:rPr lang="ru-RU" sz="1400" dirty="0" err="1"/>
              <a:t>виробничих</a:t>
            </a:r>
            <a:r>
              <a:rPr lang="ru-RU" sz="1400" dirty="0"/>
              <a:t> </a:t>
            </a:r>
            <a:r>
              <a:rPr lang="ru-RU" sz="1400" dirty="0" err="1"/>
              <a:t>процесів</a:t>
            </a:r>
            <a:r>
              <a:rPr lang="ru-RU" sz="1400" dirty="0"/>
              <a:t> у </a:t>
            </a:r>
            <a:r>
              <a:rPr lang="ru-RU" sz="1400" dirty="0" err="1" smtClean="0"/>
              <a:t>транспортній</a:t>
            </a:r>
            <a:r>
              <a:rPr lang="ru-RU" sz="1400" dirty="0" smtClean="0"/>
              <a:t> </a:t>
            </a:r>
            <a:r>
              <a:rPr lang="ru-RU" sz="1400" dirty="0" err="1"/>
              <a:t>сфері</a:t>
            </a:r>
            <a:r>
              <a:rPr lang="ru-RU" sz="1400" dirty="0"/>
              <a:t>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відбувається</a:t>
            </a:r>
            <a:r>
              <a:rPr lang="ru-RU" sz="1400" dirty="0"/>
              <a:t> </a:t>
            </a:r>
            <a:r>
              <a:rPr lang="ru-RU" sz="1400" dirty="0" err="1"/>
              <a:t>досить</a:t>
            </a:r>
            <a:r>
              <a:rPr lang="ru-RU" sz="1400" dirty="0"/>
              <a:t> </a:t>
            </a:r>
            <a:r>
              <a:rPr lang="ru-RU" sz="1400" dirty="0" err="1" smtClean="0"/>
              <a:t>швидкими</a:t>
            </a:r>
            <a:r>
              <a:rPr lang="ru-RU" sz="1400" dirty="0" smtClean="0"/>
              <a:t> </a:t>
            </a:r>
            <a:r>
              <a:rPr lang="ru-RU" sz="1400" dirty="0"/>
              <a:t>темпами. </a:t>
            </a:r>
            <a:r>
              <a:rPr lang="ru-RU" sz="1400" dirty="0" err="1"/>
              <a:t>Однак</a:t>
            </a:r>
            <a:r>
              <a:rPr lang="ru-RU" sz="1400" dirty="0"/>
              <a:t>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трудомісткі</a:t>
            </a:r>
            <a:r>
              <a:rPr lang="ru-RU" sz="1400" dirty="0"/>
              <a:t> </a:t>
            </a:r>
            <a:r>
              <a:rPr lang="ru-RU" sz="1400" dirty="0" err="1"/>
              <a:t>складники</a:t>
            </a:r>
            <a:r>
              <a:rPr lang="ru-RU" sz="1400" dirty="0"/>
              <a:t> – </a:t>
            </a:r>
            <a:r>
              <a:rPr lang="ru-RU" sz="1400" dirty="0" err="1"/>
              <a:t>складське</a:t>
            </a:r>
            <a:r>
              <a:rPr lang="ru-RU" sz="1400" dirty="0"/>
              <a:t> </a:t>
            </a:r>
            <a:r>
              <a:rPr lang="ru-RU" sz="1400" dirty="0" err="1"/>
              <a:t>господарство</a:t>
            </a:r>
            <a:r>
              <a:rPr lang="ru-RU" sz="1400" dirty="0"/>
              <a:t> (особливо </a:t>
            </a:r>
            <a:r>
              <a:rPr lang="ru-RU" sz="1400" dirty="0" err="1"/>
              <a:t>фасування</a:t>
            </a:r>
            <a:r>
              <a:rPr lang="ru-RU" sz="1400" dirty="0"/>
              <a:t> і </a:t>
            </a:r>
            <a:r>
              <a:rPr lang="ru-RU" sz="1400" dirty="0" err="1"/>
              <a:t>комплектація</a:t>
            </a:r>
            <a:r>
              <a:rPr lang="ru-RU" sz="1400" dirty="0"/>
              <a:t> </a:t>
            </a:r>
            <a:r>
              <a:rPr lang="ru-RU" sz="1400" dirty="0" err="1"/>
              <a:t>вантажу</a:t>
            </a:r>
            <a:r>
              <a:rPr lang="ru-RU" sz="1400" dirty="0"/>
              <a:t>), </a:t>
            </a:r>
            <a:r>
              <a:rPr lang="ru-RU" sz="1400" dirty="0" err="1" smtClean="0"/>
              <a:t>обслуговування</a:t>
            </a:r>
            <a:r>
              <a:rPr lang="ru-RU" sz="1400" dirty="0" smtClean="0"/>
              <a:t> </a:t>
            </a:r>
            <a:r>
              <a:rPr lang="ru-RU" sz="1400" dirty="0" err="1"/>
              <a:t>транспортних</a:t>
            </a:r>
            <a:r>
              <a:rPr lang="ru-RU" sz="1400" dirty="0"/>
              <a:t> </a:t>
            </a:r>
            <a:r>
              <a:rPr lang="ru-RU" sz="1400" dirty="0" err="1"/>
              <a:t>засобів</a:t>
            </a:r>
            <a:r>
              <a:rPr lang="ru-RU" sz="1400" dirty="0"/>
              <a:t> – усе </a:t>
            </a:r>
            <a:r>
              <a:rPr lang="ru-RU" sz="1400" dirty="0" err="1"/>
              <a:t>ще</a:t>
            </a:r>
            <a:r>
              <a:rPr lang="ru-RU" sz="1400" dirty="0"/>
              <a:t> </a:t>
            </a:r>
            <a:r>
              <a:rPr lang="ru-RU" sz="1400" dirty="0" err="1"/>
              <a:t>вимагають</a:t>
            </a:r>
            <a:r>
              <a:rPr lang="ru-RU" sz="1400" dirty="0"/>
              <a:t> широкого </a:t>
            </a:r>
            <a:r>
              <a:rPr lang="ru-RU" sz="1400" dirty="0" err="1"/>
              <a:t>залучення</a:t>
            </a:r>
            <a:r>
              <a:rPr lang="ru-RU" sz="1400" dirty="0"/>
              <a:t> </a:t>
            </a:r>
            <a:r>
              <a:rPr lang="ru-RU" sz="1400" dirty="0" err="1"/>
              <a:t>ручної</a:t>
            </a:r>
            <a:r>
              <a:rPr lang="ru-RU" sz="1400" dirty="0"/>
              <a:t> </a:t>
            </a:r>
            <a:r>
              <a:rPr lang="ru-RU" sz="1400" dirty="0" err="1"/>
              <a:t>праці</a:t>
            </a:r>
            <a:r>
              <a:rPr lang="ru-RU" sz="1400" dirty="0" smtClean="0"/>
              <a:t>;</a:t>
            </a:r>
          </a:p>
          <a:p>
            <a:r>
              <a:rPr lang="ru-RU" sz="1400" dirty="0" smtClean="0"/>
              <a:t>3</a:t>
            </a:r>
            <a:r>
              <a:rPr lang="ru-RU" sz="1400" dirty="0"/>
              <a:t>) </a:t>
            </a:r>
            <a:r>
              <a:rPr lang="ru-RU" sz="1400" dirty="0" err="1"/>
              <a:t>автоматизація</a:t>
            </a:r>
            <a:r>
              <a:rPr lang="ru-RU" sz="1400" dirty="0"/>
              <a:t> </a:t>
            </a:r>
            <a:r>
              <a:rPr lang="ru-RU" sz="1400" dirty="0" err="1"/>
              <a:t>управлінських</a:t>
            </a:r>
            <a:r>
              <a:rPr lang="ru-RU" sz="1400" dirty="0"/>
              <a:t> </a:t>
            </a:r>
            <a:r>
              <a:rPr lang="ru-RU" sz="1400" dirty="0" err="1"/>
              <a:t>процесів</a:t>
            </a:r>
            <a:r>
              <a:rPr lang="ru-RU" sz="1400" dirty="0"/>
              <a:t>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відбувається</a:t>
            </a:r>
            <a:r>
              <a:rPr lang="ru-RU" sz="1400" dirty="0"/>
              <a:t> </a:t>
            </a:r>
            <a:r>
              <a:rPr lang="ru-RU" sz="1400" dirty="0" err="1"/>
              <a:t>тривалий</a:t>
            </a:r>
            <a:r>
              <a:rPr lang="ru-RU" sz="1400" dirty="0"/>
              <a:t> час. </a:t>
            </a:r>
            <a:r>
              <a:rPr lang="ru-RU" sz="1400" dirty="0" err="1"/>
              <a:t>Власне</a:t>
            </a:r>
            <a:r>
              <a:rPr lang="ru-RU" sz="1400" dirty="0"/>
              <a:t>, </a:t>
            </a:r>
            <a:r>
              <a:rPr lang="ru-RU" sz="1400" dirty="0" err="1"/>
              <a:t>саме</a:t>
            </a:r>
            <a:r>
              <a:rPr lang="ru-RU" sz="1400" dirty="0"/>
              <a:t> </a:t>
            </a:r>
            <a:r>
              <a:rPr lang="ru-RU" sz="1400" dirty="0" err="1"/>
              <a:t>транспортна</a:t>
            </a:r>
            <a:r>
              <a:rPr lang="ru-RU" sz="1400" dirty="0"/>
              <a:t> сфера </a:t>
            </a:r>
            <a:r>
              <a:rPr lang="ru-RU" sz="1400" dirty="0" err="1"/>
              <a:t>була</a:t>
            </a:r>
            <a:r>
              <a:rPr lang="ru-RU" sz="1400" dirty="0"/>
              <a:t> </a:t>
            </a:r>
            <a:r>
              <a:rPr lang="ru-RU" sz="1400" dirty="0" err="1"/>
              <a:t>однією</a:t>
            </a:r>
            <a:r>
              <a:rPr lang="ru-RU" sz="1400" dirty="0"/>
              <a:t> з перших, де </a:t>
            </a:r>
            <a:r>
              <a:rPr lang="ru-RU" sz="1400" dirty="0" err="1" smtClean="0"/>
              <a:t>управліські</a:t>
            </a:r>
            <a:r>
              <a:rPr lang="ru-RU" sz="1400" dirty="0" smtClean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 почали </a:t>
            </a:r>
            <a:r>
              <a:rPr lang="ru-RU" sz="1400" dirty="0" err="1"/>
              <a:t>автоматизуватися</a:t>
            </a:r>
            <a:r>
              <a:rPr lang="ru-RU" sz="1400" dirty="0"/>
              <a:t>. </a:t>
            </a:r>
            <a:r>
              <a:rPr lang="ru-RU" sz="1400" dirty="0" err="1"/>
              <a:t>Швидкість</a:t>
            </a:r>
            <a:r>
              <a:rPr lang="ru-RU" sz="1400" dirty="0"/>
              <a:t> </a:t>
            </a:r>
            <a:r>
              <a:rPr lang="ru-RU" sz="1400" dirty="0" err="1"/>
              <a:t>сучасних</a:t>
            </a:r>
            <a:r>
              <a:rPr lang="ru-RU" sz="1400" dirty="0"/>
              <a:t> </a:t>
            </a:r>
            <a:r>
              <a:rPr lang="ru-RU" sz="1400" dirty="0" err="1"/>
              <a:t>транспортних</a:t>
            </a:r>
            <a:r>
              <a:rPr lang="ru-RU" sz="1400" dirty="0"/>
              <a:t> </a:t>
            </a:r>
            <a:r>
              <a:rPr lang="ru-RU" sz="1400" dirty="0" err="1"/>
              <a:t>потоків</a:t>
            </a:r>
            <a:r>
              <a:rPr lang="ru-RU" sz="1400" dirty="0"/>
              <a:t> </a:t>
            </a:r>
            <a:r>
              <a:rPr lang="ru-RU" sz="1400" dirty="0" err="1"/>
              <a:t>така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людина</a:t>
            </a:r>
            <a:r>
              <a:rPr lang="ru-RU" sz="1400" dirty="0"/>
              <a:t> в </a:t>
            </a:r>
            <a:r>
              <a:rPr lang="ru-RU" sz="1400" dirty="0" err="1"/>
              <a:t>принципі</a:t>
            </a:r>
            <a:r>
              <a:rPr lang="ru-RU" sz="1400" dirty="0"/>
              <a:t> не </a:t>
            </a:r>
            <a:r>
              <a:rPr lang="ru-RU" sz="1400" dirty="0" err="1"/>
              <a:t>зможе</a:t>
            </a:r>
            <a:r>
              <a:rPr lang="ru-RU" sz="1400" dirty="0"/>
              <a:t> </a:t>
            </a:r>
            <a:r>
              <a:rPr lang="ru-RU" sz="1400" dirty="0" err="1"/>
              <a:t>приймати</a:t>
            </a:r>
            <a:r>
              <a:rPr lang="ru-RU" sz="1400" dirty="0"/>
              <a:t> </a:t>
            </a:r>
            <a:r>
              <a:rPr lang="ru-RU" sz="1400" dirty="0" err="1"/>
              <a:t>грамотні</a:t>
            </a:r>
            <a:r>
              <a:rPr lang="ru-RU" sz="1400" dirty="0"/>
              <a:t>, </a:t>
            </a:r>
            <a:r>
              <a:rPr lang="ru-RU" sz="1400" dirty="0" err="1"/>
              <a:t>продумані</a:t>
            </a:r>
            <a:r>
              <a:rPr lang="ru-RU" sz="1400" dirty="0"/>
              <a:t> </a:t>
            </a:r>
            <a:br>
              <a:rPr lang="ru-RU" sz="1400" dirty="0"/>
            </a:br>
            <a:r>
              <a:rPr lang="ru-RU" sz="1400" dirty="0" err="1"/>
              <a:t>рішення</a:t>
            </a:r>
            <a:r>
              <a:rPr lang="ru-RU" sz="1400" dirty="0"/>
              <a:t> без </a:t>
            </a:r>
            <a:r>
              <a:rPr lang="ru-RU" sz="1400" dirty="0" err="1"/>
              <a:t>ризику</a:t>
            </a:r>
            <a:r>
              <a:rPr lang="ru-RU" sz="1400" dirty="0"/>
              <a:t> </a:t>
            </a:r>
            <a:r>
              <a:rPr lang="ru-RU" sz="1400" dirty="0" err="1"/>
              <a:t>критичної</a:t>
            </a:r>
            <a:r>
              <a:rPr lang="ru-RU" sz="1400" dirty="0"/>
              <a:t> </a:t>
            </a:r>
            <a:r>
              <a:rPr lang="ru-RU" sz="1400" dirty="0" err="1"/>
              <a:t>помилки</a:t>
            </a:r>
            <a:r>
              <a:rPr lang="ru-RU" sz="1400" dirty="0" smtClean="0"/>
              <a:t>;</a:t>
            </a:r>
          </a:p>
          <a:p>
            <a:r>
              <a:rPr lang="ru-RU" sz="1400" dirty="0" smtClean="0"/>
              <a:t>4</a:t>
            </a:r>
            <a:r>
              <a:rPr lang="ru-RU" sz="1400" dirty="0"/>
              <a:t>) </a:t>
            </a:r>
            <a:r>
              <a:rPr lang="ru-RU" sz="1400" dirty="0" err="1"/>
              <a:t>упровадження</a:t>
            </a:r>
            <a:r>
              <a:rPr lang="ru-RU" sz="1400" dirty="0"/>
              <a:t> систем </a:t>
            </a:r>
            <a:r>
              <a:rPr lang="ru-RU" sz="1400" dirty="0" err="1"/>
              <a:t>автопілоту</a:t>
            </a:r>
            <a:r>
              <a:rPr lang="ru-RU" sz="1400" dirty="0"/>
              <a:t> з </a:t>
            </a:r>
            <a:r>
              <a:rPr lang="ru-RU" sz="1400" dirty="0" err="1" smtClean="0"/>
              <a:t>технологічного</a:t>
            </a:r>
            <a:r>
              <a:rPr lang="ru-RU" sz="1400" dirty="0" smtClean="0"/>
              <a:t> </a:t>
            </a:r>
            <a:r>
              <a:rPr lang="ru-RU" sz="1400" dirty="0" err="1"/>
              <a:t>погляду</a:t>
            </a:r>
            <a:r>
              <a:rPr lang="ru-RU" sz="1400" dirty="0"/>
              <a:t>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відбувається</a:t>
            </a:r>
            <a:r>
              <a:rPr lang="ru-RU" sz="1400" dirty="0"/>
              <a:t> </a:t>
            </a:r>
            <a:r>
              <a:rPr lang="ru-RU" sz="1400" dirty="0" err="1"/>
              <a:t>тривалий</a:t>
            </a:r>
            <a:r>
              <a:rPr lang="ru-RU" sz="1400" dirty="0"/>
              <a:t> час, </a:t>
            </a:r>
            <a:r>
              <a:rPr lang="ru-RU" sz="1400" dirty="0" err="1" smtClean="0"/>
              <a:t>передусім</a:t>
            </a:r>
            <a:r>
              <a:rPr lang="ru-RU" sz="1400" dirty="0" smtClean="0"/>
              <a:t>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стосується</a:t>
            </a:r>
            <a:r>
              <a:rPr lang="ru-RU" sz="1400" dirty="0"/>
              <a:t> </a:t>
            </a:r>
            <a:r>
              <a:rPr lang="ru-RU" sz="1400" dirty="0" err="1"/>
              <a:t>автопілоту</a:t>
            </a:r>
            <a:r>
              <a:rPr lang="ru-RU" sz="1400" dirty="0"/>
              <a:t> для </a:t>
            </a:r>
            <a:r>
              <a:rPr lang="ru-RU" sz="1400" dirty="0" err="1"/>
              <a:t>цивільних</a:t>
            </a:r>
            <a:r>
              <a:rPr lang="ru-RU" sz="1400" dirty="0"/>
              <a:t> </a:t>
            </a:r>
            <a:r>
              <a:rPr lang="ru-RU" sz="1400" dirty="0" err="1"/>
              <a:t>літаків</a:t>
            </a:r>
            <a:r>
              <a:rPr lang="ru-RU" sz="1400" dirty="0"/>
              <a:t>, </a:t>
            </a:r>
            <a:r>
              <a:rPr lang="ru-RU" sz="1400" dirty="0" err="1"/>
              <a:t>морських</a:t>
            </a:r>
            <a:r>
              <a:rPr lang="ru-RU" sz="1400" dirty="0"/>
              <a:t> </a:t>
            </a:r>
            <a:r>
              <a:rPr lang="ru-RU" sz="1400" dirty="0" err="1"/>
              <a:t>вантажних</a:t>
            </a:r>
            <a:r>
              <a:rPr lang="ru-RU" sz="1400" dirty="0"/>
              <a:t> </a:t>
            </a:r>
            <a:r>
              <a:rPr lang="ru-RU" sz="1400" dirty="0" err="1"/>
              <a:t>перевезень</a:t>
            </a:r>
            <a:r>
              <a:rPr lang="ru-RU" sz="1400" dirty="0" smtClean="0"/>
              <a:t>.</a:t>
            </a:r>
          </a:p>
          <a:p>
            <a:r>
              <a:rPr lang="ru-RU" sz="1400" dirty="0" err="1"/>
              <a:t>Масове</a:t>
            </a:r>
            <a:r>
              <a:rPr lang="ru-RU" sz="1400" dirty="0"/>
              <a:t>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у </a:t>
            </a:r>
            <a:r>
              <a:rPr lang="ru-RU" sz="1400" dirty="0" err="1"/>
              <a:t>більшості</a:t>
            </a:r>
            <a:r>
              <a:rPr lang="ru-RU" sz="1400" dirty="0"/>
              <a:t> </a:t>
            </a:r>
            <a:r>
              <a:rPr lang="ru-RU" sz="1400" dirty="0" err="1"/>
              <a:t>країн</a:t>
            </a:r>
            <a:r>
              <a:rPr lang="ru-RU" sz="1400" dirty="0"/>
              <a:t> </a:t>
            </a:r>
            <a:r>
              <a:rPr lang="ru-RU" sz="1400" dirty="0" err="1"/>
              <a:t>стримується</a:t>
            </a:r>
            <a:r>
              <a:rPr lang="ru-RU" sz="1400" dirty="0"/>
              <a:t> </a:t>
            </a:r>
            <a:r>
              <a:rPr lang="ru-RU" sz="1400" dirty="0" err="1"/>
              <a:t>законодавчими</a:t>
            </a:r>
            <a:r>
              <a:rPr lang="ru-RU" sz="1400" dirty="0"/>
              <a:t> </a:t>
            </a:r>
            <a:r>
              <a:rPr lang="ru-RU" sz="1400" dirty="0" err="1"/>
              <a:t>обмеженнями</a:t>
            </a:r>
            <a:r>
              <a:rPr lang="ru-RU" sz="1400" dirty="0"/>
              <a:t>. Так, </a:t>
            </a:r>
            <a:r>
              <a:rPr lang="ru-RU" sz="1400" dirty="0" err="1"/>
              <a:t>нині</a:t>
            </a:r>
            <a:r>
              <a:rPr lang="ru-RU" sz="1400" dirty="0"/>
              <a:t> </a:t>
            </a:r>
            <a:r>
              <a:rPr lang="ru-RU" sz="1400" dirty="0" err="1"/>
              <a:t>діють</a:t>
            </a:r>
            <a:r>
              <a:rPr lang="ru-RU" sz="1400" dirty="0"/>
              <a:t> </a:t>
            </a:r>
            <a:r>
              <a:rPr lang="ru-RU" sz="1400" dirty="0" err="1"/>
              <a:t>лише</a:t>
            </a:r>
            <a:r>
              <a:rPr lang="ru-RU" sz="1400" dirty="0"/>
              <a:t> </a:t>
            </a:r>
            <a:r>
              <a:rPr lang="ru-RU" sz="1400" dirty="0" err="1"/>
              <a:t>деякі</a:t>
            </a:r>
            <a:r>
              <a:rPr lang="ru-RU" sz="1400" dirty="0"/>
              <a:t> </a:t>
            </a:r>
            <a:r>
              <a:rPr lang="ru-RU" sz="1400" dirty="0" err="1"/>
              <a:t>експериментальні</a:t>
            </a:r>
            <a:r>
              <a:rPr lang="ru-RU" sz="1400" dirty="0"/>
              <a:t> </a:t>
            </a:r>
            <a:r>
              <a:rPr lang="ru-RU" sz="1400" dirty="0" err="1"/>
              <a:t>проекти</a:t>
            </a:r>
            <a:r>
              <a:rPr lang="ru-RU" sz="1400" dirty="0"/>
              <a:t> в </a:t>
            </a:r>
            <a:r>
              <a:rPr lang="ru-RU" sz="1400" dirty="0" err="1"/>
              <a:t>громадському</a:t>
            </a:r>
            <a:r>
              <a:rPr lang="ru-RU" sz="1400" dirty="0"/>
              <a:t> </a:t>
            </a:r>
            <a:r>
              <a:rPr lang="ru-RU" sz="1400" dirty="0" err="1"/>
              <a:t>транспорті</a:t>
            </a:r>
            <a:r>
              <a:rPr lang="ru-RU" sz="1400" dirty="0"/>
              <a:t> (</a:t>
            </a:r>
            <a:r>
              <a:rPr lang="ru-RU" sz="1400" dirty="0" err="1"/>
              <a:t>безпілотні</a:t>
            </a:r>
            <a:r>
              <a:rPr lang="ru-RU" sz="1400" dirty="0"/>
              <a:t> </a:t>
            </a:r>
            <a:r>
              <a:rPr lang="ru-RU" sz="1400" dirty="0" err="1"/>
              <a:t>автобуси</a:t>
            </a:r>
            <a:r>
              <a:rPr lang="ru-RU" sz="1400" dirty="0"/>
              <a:t>, </a:t>
            </a:r>
            <a:r>
              <a:rPr lang="ru-RU" sz="1400" dirty="0" err="1"/>
              <a:t>наприклад</a:t>
            </a:r>
            <a:r>
              <a:rPr lang="ru-RU" sz="1400" dirty="0"/>
              <a:t>)</a:t>
            </a:r>
            <a:r>
              <a:rPr lang="uk-UA" sz="1400" dirty="0" smtClean="0"/>
              <a:t>.</a:t>
            </a:r>
          </a:p>
          <a:p>
            <a:pPr algn="r"/>
            <a:r>
              <a:rPr lang="uk-UA" sz="1400" dirty="0" smtClean="0"/>
              <a:t>Таблиця 1.</a:t>
            </a:r>
          </a:p>
          <a:p>
            <a:pPr algn="ctr"/>
            <a:r>
              <a:rPr lang="uk-UA" sz="1400" dirty="0" smtClean="0"/>
              <a:t>Напрями застосування цифрових технологій в транспортній галузі</a:t>
            </a:r>
          </a:p>
          <a:p>
            <a:pPr algn="r"/>
            <a:endParaRPr lang="uk-UA" sz="1400" dirty="0" smtClean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665767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640960" cy="6264695"/>
          </a:xfrm>
        </p:spPr>
        <p:txBody>
          <a:bodyPr>
            <a:normAutofit/>
          </a:bodyPr>
          <a:lstStyle/>
          <a:p>
            <a:r>
              <a:rPr lang="ru-RU" sz="1400" dirty="0" smtClean="0"/>
              <a:t> 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0746798"/>
              </p:ext>
            </p:extLst>
          </p:nvPr>
        </p:nvGraphicFramePr>
        <p:xfrm>
          <a:off x="539552" y="620688"/>
          <a:ext cx="7696944" cy="5512892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022250"/>
                <a:gridCol w="3337347"/>
                <a:gridCol w="3337347"/>
              </a:tblGrid>
              <a:tr h="382345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Напрям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впливу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marR="1047750" algn="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Механізм упровадження цифрових технологій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</a:tr>
              <a:tr h="346961">
                <a:tc>
                  <a:txBody>
                    <a:bodyPr/>
                    <a:lstStyle/>
                    <a:p>
                      <a:pPr algn="ctr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Електронний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>
                  <a:txBody>
                    <a:bodyPr/>
                    <a:lstStyle/>
                    <a:p>
                      <a:pPr marL="25400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Введення електронних квитків, дистанційне оформлення проїзних документів; створення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1282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документообіг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>
                  <a:txBody>
                    <a:bodyPr/>
                    <a:lstStyle/>
                    <a:p>
                      <a:pPr marL="2540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«віртуальних офісів», обслуговування клієнтів без особистого контакту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46961">
                <a:tc>
                  <a:txBody>
                    <a:bodyPr/>
                    <a:lstStyle/>
                    <a:p>
                      <a:pPr algn="ctr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Дистанційна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rowSpan="2" gridSpan="2">
                  <a:txBody>
                    <a:bodyPr/>
                    <a:lstStyle/>
                    <a:p>
                      <a:pPr marL="2540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Використання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цифрових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комунікаційних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технологій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для живого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дистанційного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спілкування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rowSpan="2"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76761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комунікація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251875"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</a:tr>
              <a:tr h="346961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Оплата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marL="25400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Мобільна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оплата,  єдині  проїзні  документи,  використання  мобільних  додатків  для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</a:tr>
              <a:tr h="76761"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marL="2540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отримання транспортних послуг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rowSpan="2"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25187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46961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Хмарні технології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>
                  <a:txBody>
                    <a:bodyPr/>
                    <a:lstStyle/>
                    <a:p>
                      <a:pPr marL="25400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Обробка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даних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на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якісно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новому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рівні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: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збір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та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аналіз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даних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про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транспортні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потоки,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76761"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marL="2540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використання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технологій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big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data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rowSpan="2"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25187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46961">
                <a:tc>
                  <a:txBody>
                    <a:bodyPr/>
                    <a:lstStyle/>
                    <a:p>
                      <a:pPr algn="ctr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Інтегровані системи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>
                  <a:txBody>
                    <a:bodyPr/>
                    <a:lstStyle/>
                    <a:p>
                      <a:pPr marL="25400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Реорганізація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систем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управління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транспортом,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їх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автоматизація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залучення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клієнта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в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1282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управління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>
                  <a:txBody>
                    <a:bodyPr/>
                    <a:lstStyle/>
                    <a:p>
                      <a:pPr marL="2540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процес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управління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і контролю над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вантажем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46961">
                <a:tc>
                  <a:txBody>
                    <a:bodyPr/>
                    <a:lstStyle/>
                    <a:p>
                      <a:pPr algn="ctr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Інтелектуальні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>
                  <a:txBody>
                    <a:bodyPr/>
                    <a:lstStyle/>
                    <a:p>
                      <a:pPr marL="25400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Автоматизація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та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роботизація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контролю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транспортних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потоків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прогнозування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транспортної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1282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транспортні системи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>
                  <a:txBody>
                    <a:bodyPr/>
                    <a:lstStyle/>
                    <a:p>
                      <a:pPr marL="2540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обстановки,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підтримка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систем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автопілоту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46961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Платформи з надання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marL="25400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Створення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ts val="98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цифрових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платформ, 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орієнтованих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на 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надання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логістичних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послуг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</a:tr>
              <a:tr h="318176">
                <a:tc v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25400">
                        <a:lnSpc>
                          <a:spcPts val="88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 т. ч.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бронювання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та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замовлення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квитків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пошук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перевізника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для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вантажів</a:t>
                      </a: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</a:t>
                      </a:r>
                      <a:r>
                        <a:rPr lang="ru-RU" sz="1200" dirty="0" err="1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виявлення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46961">
                <a:tc>
                  <a:txBody>
                    <a:bodyPr/>
                    <a:lstStyle/>
                    <a:p>
                      <a:pPr algn="ctr">
                        <a:lnSpc>
                          <a:spcPts val="1000"/>
                        </a:lnSpc>
                        <a:spcAft>
                          <a:spcPts val="1000"/>
                        </a:spcAft>
                      </a:pPr>
                      <a:r>
                        <a:rPr lang="ru-RU" sz="12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логістичних послуг</a:t>
                      </a:r>
                      <a:endParaRPr lang="ru-RU" sz="120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gridSpan="2">
                  <a:txBody>
                    <a:bodyPr/>
                    <a:lstStyle/>
                    <a:p>
                      <a:pPr marL="25400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2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оптимального маршруту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Calibri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9519457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640960" cy="6264695"/>
          </a:xfrm>
        </p:spPr>
        <p:txBody>
          <a:bodyPr>
            <a:normAutofit/>
          </a:bodyPr>
          <a:lstStyle/>
          <a:p>
            <a:r>
              <a:rPr lang="ru-RU" sz="1400" dirty="0" err="1"/>
              <a:t>Необхідно</a:t>
            </a:r>
            <a:r>
              <a:rPr lang="ru-RU" sz="1400" dirty="0"/>
              <a:t> </a:t>
            </a:r>
            <a:r>
              <a:rPr lang="ru-RU" sz="1400" dirty="0" err="1"/>
              <a:t>відзначити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 smtClean="0"/>
              <a:t>автоматизованих</a:t>
            </a:r>
            <a:r>
              <a:rPr lang="ru-RU" sz="1400" dirty="0" smtClean="0"/>
              <a:t> </a:t>
            </a:r>
            <a:r>
              <a:rPr lang="ru-RU" sz="1400" dirty="0" err="1"/>
              <a:t>транспортних</a:t>
            </a:r>
            <a:r>
              <a:rPr lang="ru-RU" sz="1400" dirty="0"/>
              <a:t> систем усе </a:t>
            </a:r>
            <a:r>
              <a:rPr lang="ru-RU" sz="1400" dirty="0" err="1"/>
              <a:t>ще</a:t>
            </a:r>
            <a:r>
              <a:rPr lang="ru-RU" sz="1400" dirty="0"/>
              <a:t> </a:t>
            </a:r>
            <a:r>
              <a:rPr lang="ru-RU" sz="1400" dirty="0" err="1"/>
              <a:t>залишається</a:t>
            </a:r>
            <a:r>
              <a:rPr lang="ru-RU" sz="1400" dirty="0"/>
              <a:t> </a:t>
            </a:r>
            <a:r>
              <a:rPr lang="ru-RU" sz="1400" dirty="0" err="1"/>
              <a:t>дискусійним</a:t>
            </a:r>
            <a:r>
              <a:rPr lang="ru-RU" sz="1400" dirty="0"/>
              <a:t> </a:t>
            </a:r>
            <a:r>
              <a:rPr lang="ru-RU" sz="1400" dirty="0" err="1"/>
              <a:t>питанням</a:t>
            </a:r>
            <a:r>
              <a:rPr lang="ru-RU" sz="1400" dirty="0"/>
              <a:t>,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якого</a:t>
            </a:r>
            <a:r>
              <a:rPr lang="ru-RU" sz="1400" dirty="0"/>
              <a:t> в </a:t>
            </a:r>
            <a:r>
              <a:rPr lang="ru-RU" sz="1400" dirty="0" err="1"/>
              <a:t>суспільстві</a:t>
            </a:r>
            <a:r>
              <a:rPr lang="ru-RU" sz="1400" dirty="0"/>
              <a:t> </a:t>
            </a:r>
            <a:r>
              <a:rPr lang="ru-RU" sz="1400" dirty="0" err="1"/>
              <a:t>немає</a:t>
            </a:r>
            <a:r>
              <a:rPr lang="ru-RU" sz="1400" dirty="0"/>
              <a:t> консенсусу. До </a:t>
            </a:r>
            <a:r>
              <a:rPr lang="ru-RU" sz="1400" dirty="0" err="1"/>
              <a:t>загроз</a:t>
            </a:r>
            <a:r>
              <a:rPr lang="ru-RU" sz="1400" dirty="0"/>
              <a:t> і </a:t>
            </a:r>
            <a:r>
              <a:rPr lang="ru-RU" sz="1400" dirty="0" err="1"/>
              <a:t>ризиків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вказуються</a:t>
            </a:r>
            <a:r>
              <a:rPr lang="ru-RU" sz="1400" dirty="0"/>
              <a:t> як </a:t>
            </a:r>
            <a:r>
              <a:rPr lang="ru-RU" sz="1400" dirty="0" err="1"/>
              <a:t>прямі</a:t>
            </a:r>
            <a:r>
              <a:rPr lang="ru-RU" sz="1400" dirty="0"/>
              <a:t> </a:t>
            </a:r>
            <a:r>
              <a:rPr lang="ru-RU" sz="1400" dirty="0" err="1"/>
              <a:t>наслідки</a:t>
            </a:r>
            <a:r>
              <a:rPr lang="ru-RU" sz="1400" dirty="0"/>
              <a:t> </a:t>
            </a:r>
            <a:r>
              <a:rPr lang="ru-RU" sz="1400" dirty="0" err="1"/>
              <a:t>автоматизації</a:t>
            </a:r>
            <a:r>
              <a:rPr lang="ru-RU" sz="1400" dirty="0"/>
              <a:t> на </a:t>
            </a:r>
            <a:r>
              <a:rPr lang="ru-RU" sz="1400" dirty="0" err="1"/>
              <a:t>транспорті</a:t>
            </a:r>
            <a:r>
              <a:rPr lang="ru-RU" sz="1400" dirty="0"/>
              <a:t>, </a:t>
            </a:r>
            <a:r>
              <a:rPr lang="ru-RU" sz="1400" dirty="0" err="1"/>
              <a:t>слід</a:t>
            </a:r>
            <a:r>
              <a:rPr lang="ru-RU" sz="1400" dirty="0"/>
              <a:t> </a:t>
            </a:r>
            <a:r>
              <a:rPr lang="ru-RU" sz="1400" dirty="0" err="1"/>
              <a:t>віднести</a:t>
            </a:r>
            <a:r>
              <a:rPr lang="ru-RU" sz="1400" dirty="0"/>
              <a:t>: </a:t>
            </a:r>
            <a:endParaRPr lang="ru-RU" sz="1400" dirty="0"/>
          </a:p>
          <a:p>
            <a:pPr marL="342900" indent="-342900">
              <a:buAutoNum type="arabicParenR"/>
            </a:pPr>
            <a:r>
              <a:rPr lang="ru-RU" sz="1400" dirty="0" err="1" smtClean="0"/>
              <a:t>одночасне</a:t>
            </a:r>
            <a:r>
              <a:rPr lang="ru-RU" sz="1400" dirty="0" smtClean="0"/>
              <a:t> </a:t>
            </a:r>
            <a:r>
              <a:rPr lang="ru-RU" sz="1400" dirty="0" err="1"/>
              <a:t>вивільнення</a:t>
            </a:r>
            <a:r>
              <a:rPr lang="ru-RU" sz="1400" dirty="0"/>
              <a:t> </a:t>
            </a:r>
            <a:r>
              <a:rPr lang="ru-RU" sz="1400" dirty="0" err="1"/>
              <a:t>великої</a:t>
            </a:r>
            <a:r>
              <a:rPr lang="ru-RU" sz="1400" dirty="0"/>
              <a:t> </a:t>
            </a:r>
            <a:r>
              <a:rPr lang="ru-RU" sz="1400" dirty="0" err="1"/>
              <a:t>кількості</a:t>
            </a:r>
            <a:r>
              <a:rPr lang="ru-RU" sz="1400" dirty="0"/>
              <a:t> </a:t>
            </a:r>
            <a:r>
              <a:rPr lang="ru-RU" sz="1400" dirty="0" err="1"/>
              <a:t>водіїв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більше</a:t>
            </a:r>
            <a:r>
              <a:rPr lang="ru-RU" sz="1400" dirty="0"/>
              <a:t> в </a:t>
            </a:r>
            <a:r>
              <a:rPr lang="ru-RU" sz="1400" dirty="0" err="1"/>
              <a:t>принципі</a:t>
            </a:r>
            <a:r>
              <a:rPr lang="ru-RU" sz="1400" dirty="0"/>
              <a:t> не </a:t>
            </a:r>
            <a:r>
              <a:rPr lang="ru-RU" sz="1400" dirty="0" err="1"/>
              <a:t>зможуть</a:t>
            </a:r>
            <a:r>
              <a:rPr lang="ru-RU" sz="1400" dirty="0"/>
              <a:t> </a:t>
            </a:r>
            <a:r>
              <a:rPr lang="ru-RU" sz="1400" dirty="0" err="1"/>
              <a:t>працевлаштуватися</a:t>
            </a:r>
            <a:r>
              <a:rPr lang="ru-RU" sz="1400" dirty="0"/>
              <a:t> за </a:t>
            </a:r>
            <a:r>
              <a:rPr lang="ru-RU" sz="1400" dirty="0" err="1"/>
              <a:t>професією</a:t>
            </a:r>
            <a:r>
              <a:rPr lang="ru-RU" sz="1400" dirty="0"/>
              <a:t>; </a:t>
            </a:r>
            <a:endParaRPr lang="ru-RU" sz="1400" dirty="0"/>
          </a:p>
          <a:p>
            <a:pPr marL="342900" indent="-342900">
              <a:buAutoNum type="arabicParenR"/>
            </a:pPr>
            <a:r>
              <a:rPr lang="ru-RU" sz="1400" dirty="0" smtClean="0"/>
              <a:t> </a:t>
            </a:r>
            <a:r>
              <a:rPr lang="ru-RU" sz="1400" dirty="0" err="1"/>
              <a:t>складності</a:t>
            </a:r>
            <a:r>
              <a:rPr lang="ru-RU" sz="1400" dirty="0"/>
              <a:t> у </a:t>
            </a:r>
            <a:r>
              <a:rPr lang="ru-RU" sz="1400" dirty="0" err="1"/>
              <a:t>визначенні</a:t>
            </a:r>
            <a:r>
              <a:rPr lang="ru-RU" sz="1400" dirty="0"/>
              <a:t> </a:t>
            </a:r>
            <a:r>
              <a:rPr lang="ru-RU" sz="1400" dirty="0" err="1"/>
              <a:t>міри</a:t>
            </a:r>
            <a:r>
              <a:rPr lang="ru-RU" sz="1400" dirty="0"/>
              <a:t> </a:t>
            </a:r>
            <a:r>
              <a:rPr lang="ru-RU" sz="1400" dirty="0" err="1"/>
              <a:t>відповідальності</a:t>
            </a:r>
            <a:r>
              <a:rPr lang="ru-RU" sz="1400" dirty="0"/>
              <a:t> у </a:t>
            </a:r>
            <a:r>
              <a:rPr lang="ru-RU" sz="1400" dirty="0" err="1"/>
              <a:t>разі</a:t>
            </a:r>
            <a:r>
              <a:rPr lang="ru-RU" sz="1400" dirty="0"/>
              <a:t> </a:t>
            </a:r>
            <a:r>
              <a:rPr lang="ru-RU" sz="1400" dirty="0" err="1"/>
              <a:t>настання</a:t>
            </a:r>
            <a:r>
              <a:rPr lang="ru-RU" sz="1400" dirty="0"/>
              <a:t> страхового </a:t>
            </a:r>
            <a:r>
              <a:rPr lang="ru-RU" sz="1400" dirty="0" err="1"/>
              <a:t>випадку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ризик</a:t>
            </a:r>
            <a:r>
              <a:rPr lang="ru-RU" sz="1400" dirty="0" smtClean="0"/>
              <a:t> </a:t>
            </a:r>
            <a:r>
              <a:rPr lang="ru-RU" sz="1400" dirty="0" err="1"/>
              <a:t>відмови</a:t>
            </a:r>
            <a:r>
              <a:rPr lang="ru-RU" sz="1400" dirty="0"/>
              <a:t>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і </a:t>
            </a:r>
            <a:r>
              <a:rPr lang="ru-RU" sz="1400" dirty="0" err="1"/>
              <a:t>втрата</a:t>
            </a:r>
            <a:r>
              <a:rPr lang="ru-RU" sz="1400" dirty="0"/>
              <a:t> контролю над </a:t>
            </a:r>
            <a:r>
              <a:rPr lang="ru-RU" sz="1400" dirty="0" err="1"/>
              <a:t>керованим</a:t>
            </a:r>
            <a:r>
              <a:rPr lang="ru-RU" sz="1400" dirty="0"/>
              <a:t> </a:t>
            </a:r>
            <a:r>
              <a:rPr lang="ru-RU" sz="1400" dirty="0" err="1"/>
              <a:t>транспортним</a:t>
            </a:r>
            <a:r>
              <a:rPr lang="ru-RU" sz="1400" dirty="0"/>
              <a:t> </a:t>
            </a:r>
            <a:r>
              <a:rPr lang="ru-RU" sz="1400" dirty="0" err="1"/>
              <a:t>засобом</a:t>
            </a:r>
            <a:r>
              <a:rPr lang="ru-RU" sz="1400" dirty="0"/>
              <a:t> [2, с. 17</a:t>
            </a:r>
            <a:r>
              <a:rPr lang="ru-RU" sz="1400" dirty="0" smtClean="0"/>
              <a:t>].</a:t>
            </a:r>
          </a:p>
          <a:p>
            <a:r>
              <a:rPr lang="ru-RU" sz="1400" dirty="0" smtClean="0"/>
              <a:t>При </a:t>
            </a:r>
            <a:r>
              <a:rPr lang="ru-RU" sz="1400" dirty="0" err="1"/>
              <a:t>цьому</a:t>
            </a:r>
            <a:r>
              <a:rPr lang="ru-RU" sz="1400" dirty="0"/>
              <a:t> однозначно </a:t>
            </a:r>
            <a:r>
              <a:rPr lang="ru-RU" sz="1400" dirty="0" err="1"/>
              <a:t>визнаються</a:t>
            </a:r>
            <a:r>
              <a:rPr lang="ru-RU" sz="1400" dirty="0"/>
              <a:t> </a:t>
            </a:r>
            <a:r>
              <a:rPr lang="ru-RU" sz="1400" dirty="0" err="1"/>
              <a:t>переваги</a:t>
            </a:r>
            <a:r>
              <a:rPr lang="ru-RU" sz="1400" dirty="0"/>
              <a:t>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подібних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: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підвищення</a:t>
            </a:r>
            <a:r>
              <a:rPr lang="ru-RU" sz="1400" dirty="0" smtClean="0"/>
              <a:t> </a:t>
            </a:r>
            <a:r>
              <a:rPr lang="ru-RU" sz="1400" dirty="0" err="1"/>
              <a:t>ефективності</a:t>
            </a:r>
            <a:r>
              <a:rPr lang="ru-RU" sz="1400" dirty="0"/>
              <a:t> </a:t>
            </a:r>
            <a:r>
              <a:rPr lang="ru-RU" sz="1400" dirty="0" err="1"/>
              <a:t>транспортної</a:t>
            </a:r>
            <a:r>
              <a:rPr lang="ru-RU" sz="1400" dirty="0"/>
              <a:t> </a:t>
            </a:r>
            <a:r>
              <a:rPr lang="ru-RU" sz="1400" dirty="0" err="1"/>
              <a:t>сфери</a:t>
            </a:r>
            <a:r>
              <a:rPr lang="ru-RU" sz="1400" dirty="0"/>
              <a:t> як </a:t>
            </a:r>
            <a:r>
              <a:rPr lang="ru-RU" sz="1400" dirty="0" err="1"/>
              <a:t>такої</a:t>
            </a:r>
            <a:r>
              <a:rPr lang="ru-RU" sz="1400" dirty="0"/>
              <a:t> (</a:t>
            </a:r>
            <a:r>
              <a:rPr lang="ru-RU" sz="1400" dirty="0" err="1"/>
              <a:t>зниження</a:t>
            </a:r>
            <a:r>
              <a:rPr lang="ru-RU" sz="1400" dirty="0"/>
              <a:t> </a:t>
            </a:r>
            <a:r>
              <a:rPr lang="ru-RU" sz="1400" dirty="0" err="1"/>
              <a:t>витрат</a:t>
            </a:r>
            <a:r>
              <a:rPr lang="ru-RU" sz="1400" dirty="0"/>
              <a:t> на </a:t>
            </a:r>
            <a:r>
              <a:rPr lang="ru-RU" sz="1400" dirty="0" err="1"/>
              <a:t>пальне</a:t>
            </a:r>
            <a:r>
              <a:rPr lang="ru-RU" sz="1400" dirty="0"/>
              <a:t>,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пропускної</a:t>
            </a:r>
            <a:r>
              <a:rPr lang="ru-RU" sz="1400" dirty="0"/>
              <a:t> </a:t>
            </a:r>
            <a:r>
              <a:rPr lang="ru-RU" sz="1400" dirty="0" err="1"/>
              <a:t>спроможності</a:t>
            </a:r>
            <a:r>
              <a:rPr lang="ru-RU" sz="1400" dirty="0"/>
              <a:t> </a:t>
            </a:r>
            <a:r>
              <a:rPr lang="ru-RU" sz="1400" dirty="0" err="1"/>
              <a:t>доріг</a:t>
            </a:r>
            <a:r>
              <a:rPr lang="ru-RU" sz="1400" dirty="0"/>
              <a:t>, </a:t>
            </a:r>
            <a:r>
              <a:rPr lang="ru-RU" sz="1400" dirty="0" err="1"/>
              <a:t>зниження</a:t>
            </a:r>
            <a:r>
              <a:rPr lang="ru-RU" sz="1400" dirty="0"/>
              <a:t> </a:t>
            </a:r>
            <a:r>
              <a:rPr lang="ru-RU" sz="1400" dirty="0" err="1"/>
              <a:t>аварійності</a:t>
            </a:r>
            <a:r>
              <a:rPr lang="ru-RU" sz="1400" dirty="0"/>
              <a:t>, </a:t>
            </a:r>
            <a:r>
              <a:rPr lang="ru-RU" sz="1400" dirty="0" err="1" smtClean="0"/>
              <a:t>зниження</a:t>
            </a:r>
            <a:r>
              <a:rPr lang="ru-RU" sz="1400" dirty="0" smtClean="0"/>
              <a:t> </a:t>
            </a:r>
            <a:r>
              <a:rPr lang="ru-RU" sz="1400" dirty="0"/>
              <a:t>числа </a:t>
            </a:r>
            <a:r>
              <a:rPr lang="ru-RU" sz="1400" dirty="0" err="1"/>
              <a:t>постраждалих</a:t>
            </a:r>
            <a:r>
              <a:rPr lang="ru-RU" sz="1400" dirty="0"/>
              <a:t> в </a:t>
            </a:r>
            <a:r>
              <a:rPr lang="ru-RU" sz="1400" dirty="0" err="1"/>
              <a:t>аваріях</a:t>
            </a:r>
            <a:r>
              <a:rPr lang="ru-RU" sz="1400" dirty="0"/>
              <a:t> на </a:t>
            </a:r>
            <a:r>
              <a:rPr lang="ru-RU" sz="1400" dirty="0" err="1"/>
              <a:t>транспорті</a:t>
            </a:r>
            <a:r>
              <a:rPr lang="ru-RU" sz="1400" dirty="0"/>
              <a:t> і </a:t>
            </a:r>
            <a:r>
              <a:rPr lang="ru-RU" sz="1400" dirty="0" err="1"/>
              <a:t>частки</a:t>
            </a:r>
            <a:r>
              <a:rPr lang="ru-RU" sz="1400" dirty="0"/>
              <a:t> </a:t>
            </a:r>
            <a:r>
              <a:rPr lang="ru-RU" sz="1400" dirty="0" err="1"/>
              <a:t>пошкодженого</a:t>
            </a:r>
            <a:r>
              <a:rPr lang="ru-RU" sz="1400" dirty="0"/>
              <a:t> при </a:t>
            </a:r>
            <a:r>
              <a:rPr lang="ru-RU" sz="1400" dirty="0" err="1"/>
              <a:t>перевезенні</a:t>
            </a:r>
            <a:r>
              <a:rPr lang="ru-RU" sz="1400" dirty="0"/>
              <a:t> </a:t>
            </a:r>
            <a:r>
              <a:rPr lang="ru-RU" sz="1400" dirty="0" err="1"/>
              <a:t>вантажу</a:t>
            </a:r>
            <a:r>
              <a:rPr lang="ru-RU" sz="1400" dirty="0"/>
              <a:t>);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зниження</a:t>
            </a:r>
            <a:r>
              <a:rPr lang="ru-RU" sz="1400" dirty="0" smtClean="0"/>
              <a:t> </a:t>
            </a:r>
            <a:r>
              <a:rPr lang="ru-RU" sz="1400" dirty="0" err="1"/>
              <a:t>витрат</a:t>
            </a:r>
            <a:r>
              <a:rPr lang="ru-RU" sz="1400" dirty="0"/>
              <a:t> на оплату </a:t>
            </a:r>
            <a:r>
              <a:rPr lang="ru-RU" sz="1400" dirty="0" err="1"/>
              <a:t>праці</a:t>
            </a:r>
            <a:r>
              <a:rPr lang="ru-RU" sz="1400" dirty="0"/>
              <a:t> </a:t>
            </a:r>
            <a:r>
              <a:rPr lang="ru-RU" sz="1400" dirty="0" err="1"/>
              <a:t>водіїв</a:t>
            </a:r>
            <a:r>
              <a:rPr lang="ru-RU" sz="1400" dirty="0"/>
              <a:t> і </a:t>
            </a:r>
            <a:r>
              <a:rPr lang="ru-RU" sz="1400" dirty="0" err="1" smtClean="0"/>
              <a:t>безлічі</a:t>
            </a:r>
            <a:r>
              <a:rPr lang="ru-RU" sz="1400" dirty="0" smtClean="0"/>
              <a:t> </a:t>
            </a:r>
            <a:r>
              <a:rPr lang="ru-RU" sz="1400" dirty="0" err="1"/>
              <a:t>співробітників</a:t>
            </a:r>
            <a:r>
              <a:rPr lang="ru-RU" sz="1400" dirty="0"/>
              <a:t>, </a:t>
            </a:r>
            <a:r>
              <a:rPr lang="ru-RU" sz="1400" dirty="0" err="1"/>
              <a:t>чиї</a:t>
            </a:r>
            <a:r>
              <a:rPr lang="ru-RU" sz="1400" dirty="0"/>
              <a:t> </a:t>
            </a:r>
            <a:r>
              <a:rPr lang="ru-RU" sz="1400" dirty="0" err="1"/>
              <a:t>робочі</a:t>
            </a:r>
            <a:r>
              <a:rPr lang="ru-RU" sz="1400" dirty="0"/>
              <a:t> </a:t>
            </a:r>
            <a:r>
              <a:rPr lang="ru-RU" sz="1400" dirty="0" err="1"/>
              <a:t>місця</a:t>
            </a:r>
            <a:r>
              <a:rPr lang="ru-RU" sz="1400" dirty="0"/>
              <a:t> </a:t>
            </a:r>
            <a:r>
              <a:rPr lang="ru-RU" sz="1400" dirty="0" err="1"/>
              <a:t>будуть</a:t>
            </a:r>
            <a:r>
              <a:rPr lang="ru-RU" sz="1400" dirty="0"/>
              <a:t> </a:t>
            </a:r>
            <a:r>
              <a:rPr lang="ru-RU" sz="1400" dirty="0" err="1" smtClean="0"/>
              <a:t>автоматизовані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зниження</a:t>
            </a:r>
            <a:r>
              <a:rPr lang="ru-RU" sz="1400" dirty="0" smtClean="0"/>
              <a:t> </a:t>
            </a:r>
            <a:r>
              <a:rPr lang="ru-RU" sz="1400" dirty="0"/>
              <a:t>часу простою </a:t>
            </a:r>
            <a:r>
              <a:rPr lang="ru-RU" sz="1400" dirty="0" smtClean="0"/>
              <a:t>транспортного </a:t>
            </a:r>
            <a:r>
              <a:rPr lang="ru-RU" sz="1400" dirty="0" err="1"/>
              <a:t>засобу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усунення</a:t>
            </a:r>
            <a:r>
              <a:rPr lang="ru-RU" sz="1400" dirty="0" smtClean="0"/>
              <a:t> </a:t>
            </a:r>
            <a:r>
              <a:rPr lang="ru-RU" sz="1400" dirty="0"/>
              <a:t>т. </a:t>
            </a:r>
            <a:r>
              <a:rPr lang="ru-RU" sz="1400" dirty="0" err="1"/>
              <a:t>зв</a:t>
            </a:r>
            <a:r>
              <a:rPr lang="ru-RU" sz="1400" dirty="0"/>
              <a:t>. </a:t>
            </a:r>
            <a:r>
              <a:rPr lang="ru-RU" sz="1400" dirty="0" err="1"/>
              <a:t>людського</a:t>
            </a:r>
            <a:r>
              <a:rPr lang="ru-RU" sz="1400" dirty="0"/>
              <a:t> </a:t>
            </a:r>
            <a:r>
              <a:rPr lang="ru-RU" sz="1400" dirty="0" err="1"/>
              <a:t>чинника</a:t>
            </a:r>
            <a:r>
              <a:rPr lang="ru-RU" sz="1400" dirty="0"/>
              <a:t>, </a:t>
            </a:r>
            <a:r>
              <a:rPr lang="ru-RU" sz="1400" dirty="0" err="1"/>
              <a:t>тобто</a:t>
            </a:r>
            <a:r>
              <a:rPr lang="ru-RU" sz="1400" dirty="0"/>
              <a:t> </a:t>
            </a:r>
            <a:r>
              <a:rPr lang="ru-RU" sz="1400" dirty="0" err="1"/>
              <a:t>ризику</a:t>
            </a:r>
            <a:r>
              <a:rPr lang="ru-RU" sz="1400" dirty="0"/>
              <a:t> </a:t>
            </a:r>
            <a:r>
              <a:rPr lang="ru-RU" sz="1400" dirty="0" err="1"/>
              <a:t>людської</a:t>
            </a:r>
            <a:r>
              <a:rPr lang="ru-RU" sz="1400" dirty="0"/>
              <a:t> </a:t>
            </a:r>
            <a:r>
              <a:rPr lang="ru-RU" sz="1400" dirty="0" err="1"/>
              <a:t>помилки</a:t>
            </a:r>
            <a:r>
              <a:rPr lang="ru-RU" sz="1400" dirty="0"/>
              <a:t>.</a:t>
            </a:r>
            <a:r>
              <a:rPr lang="ru-RU" sz="1400" dirty="0" smtClean="0"/>
              <a:t> </a:t>
            </a:r>
          </a:p>
          <a:p>
            <a:r>
              <a:rPr lang="ru-RU" sz="1400" dirty="0"/>
              <a:t>Один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важливих</a:t>
            </a:r>
            <a:r>
              <a:rPr lang="ru-RU" sz="1400" dirty="0"/>
              <a:t> </a:t>
            </a:r>
            <a:r>
              <a:rPr lang="ru-RU" sz="1400" dirty="0" err="1"/>
              <a:t>трендів</a:t>
            </a:r>
            <a:r>
              <a:rPr lang="ru-RU" sz="1400" dirty="0"/>
              <a:t> </a:t>
            </a:r>
            <a:r>
              <a:rPr lang="ru-RU" sz="1400" dirty="0" err="1"/>
              <a:t>полягає</a:t>
            </a:r>
            <a:r>
              <a:rPr lang="ru-RU" sz="1400" dirty="0"/>
              <a:t> у тому,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технологія</a:t>
            </a:r>
            <a:r>
              <a:rPr lang="ru-RU" sz="1400" dirty="0"/>
              <a:t> штучного </a:t>
            </a:r>
            <a:r>
              <a:rPr lang="ru-RU" sz="1400" dirty="0" err="1"/>
              <a:t>інтелекту</a:t>
            </a:r>
            <a:r>
              <a:rPr lang="ru-RU" sz="1400" dirty="0"/>
              <a:t> (ІІ) стане для </a:t>
            </a:r>
            <a:r>
              <a:rPr lang="ru-RU" sz="1400" dirty="0" smtClean="0"/>
              <a:t>транспорту </a:t>
            </a:r>
            <a:r>
              <a:rPr lang="ru-RU" sz="1400" dirty="0" err="1"/>
              <a:t>технологією</a:t>
            </a:r>
            <a:r>
              <a:rPr lang="ru-RU" sz="1400" dirty="0"/>
              <a:t> </a:t>
            </a:r>
            <a:r>
              <a:rPr lang="ru-RU" sz="1400" dirty="0" err="1"/>
              <a:t>загального</a:t>
            </a:r>
            <a:r>
              <a:rPr lang="ru-RU" sz="1400" dirty="0"/>
              <a:t> </a:t>
            </a:r>
            <a:r>
              <a:rPr lang="ru-RU" sz="1400" dirty="0" err="1"/>
              <a:t>призначення</a:t>
            </a:r>
            <a:r>
              <a:rPr lang="ru-RU" sz="1400" dirty="0"/>
              <a:t> (GPT). До того ж сама </a:t>
            </a:r>
            <a:r>
              <a:rPr lang="ru-RU" sz="1400" dirty="0" err="1"/>
              <a:t>людина</a:t>
            </a:r>
            <a:r>
              <a:rPr lang="ru-RU" sz="1400" dirty="0"/>
              <a:t> (у тому </a:t>
            </a:r>
            <a:r>
              <a:rPr lang="ru-RU" sz="1400" dirty="0" err="1"/>
              <a:t>числі</a:t>
            </a:r>
            <a:r>
              <a:rPr lang="ru-RU" sz="1400" dirty="0"/>
              <a:t> й </a:t>
            </a:r>
            <a:r>
              <a:rPr lang="ru-RU" sz="1400" dirty="0" err="1"/>
              <a:t>обиватель</a:t>
            </a:r>
            <a:r>
              <a:rPr lang="ru-RU" sz="1400" dirty="0"/>
              <a:t>) </a:t>
            </a:r>
            <a:r>
              <a:rPr lang="ru-RU" sz="1400" dirty="0" err="1"/>
              <a:t>стає</a:t>
            </a:r>
            <a:r>
              <a:rPr lang="ru-RU" sz="1400" dirty="0"/>
              <a:t> все </a:t>
            </a:r>
            <a:r>
              <a:rPr lang="ru-RU" sz="1400" dirty="0" err="1"/>
              <a:t>більш</a:t>
            </a:r>
            <a:r>
              <a:rPr lang="ru-RU" sz="1400" dirty="0"/>
              <a:t> «</a:t>
            </a:r>
            <a:r>
              <a:rPr lang="ru-RU" sz="1400" dirty="0" err="1"/>
              <a:t>озброєною</a:t>
            </a:r>
            <a:r>
              <a:rPr lang="ru-RU" sz="1400" dirty="0"/>
              <a:t>» </a:t>
            </a:r>
            <a:r>
              <a:rPr lang="ru-RU" sz="1400" dirty="0" err="1"/>
              <a:t>найрізноманітнішими</a:t>
            </a:r>
            <a:r>
              <a:rPr lang="ru-RU" sz="1400" dirty="0"/>
              <a:t> </a:t>
            </a:r>
            <a:r>
              <a:rPr lang="ru-RU" sz="1400" dirty="0" err="1"/>
              <a:t>технологіями</a:t>
            </a:r>
            <a:r>
              <a:rPr lang="ru-RU" sz="1400" dirty="0"/>
              <a:t>, </a:t>
            </a:r>
            <a:r>
              <a:rPr lang="ru-RU" sz="1400" dirty="0" err="1"/>
              <a:t>передусім</a:t>
            </a:r>
            <a:r>
              <a:rPr lang="ru-RU" sz="1400" dirty="0"/>
              <a:t>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своєму</a:t>
            </a:r>
            <a:r>
              <a:rPr lang="ru-RU" sz="1400" dirty="0"/>
              <a:t> телефону з </a:t>
            </a:r>
            <a:r>
              <a:rPr lang="ru-RU" sz="1400" dirty="0" err="1"/>
              <a:t>виходом</a:t>
            </a:r>
            <a:r>
              <a:rPr lang="ru-RU" sz="1400" dirty="0"/>
              <a:t> в </a:t>
            </a:r>
            <a:r>
              <a:rPr lang="ru-RU" sz="1400" dirty="0" err="1"/>
              <a:t>Інтернет</a:t>
            </a:r>
            <a:r>
              <a:rPr lang="ru-RU" sz="1400" dirty="0"/>
              <a:t>. </a:t>
            </a:r>
            <a:r>
              <a:rPr lang="ru-RU" sz="1400" dirty="0" err="1"/>
              <a:t>Наявність</a:t>
            </a:r>
            <a:r>
              <a:rPr lang="ru-RU" sz="1400" dirty="0"/>
              <a:t> </a:t>
            </a:r>
            <a:r>
              <a:rPr lang="ru-RU" sz="1400" dirty="0" err="1"/>
              <a:t>мобільного</a:t>
            </a:r>
            <a:r>
              <a:rPr lang="ru-RU" sz="1400" dirty="0"/>
              <a:t> пристрою для </a:t>
            </a:r>
            <a:r>
              <a:rPr lang="ru-RU" sz="1400" dirty="0" err="1"/>
              <a:t>виходу</a:t>
            </a:r>
            <a:r>
              <a:rPr lang="ru-RU" sz="1400" dirty="0"/>
              <a:t> в </a:t>
            </a:r>
            <a:r>
              <a:rPr lang="ru-RU" sz="1400" dirty="0" err="1"/>
              <a:t>Інтернет</a:t>
            </a:r>
            <a:r>
              <a:rPr lang="ru-RU" sz="1400" dirty="0"/>
              <a:t>, </a:t>
            </a:r>
            <a:r>
              <a:rPr lang="ru-RU" sz="1400" dirty="0" err="1"/>
              <a:t>масове</a:t>
            </a:r>
            <a:r>
              <a:rPr lang="ru-RU" sz="1400" dirty="0"/>
              <a:t> </a:t>
            </a:r>
            <a:r>
              <a:rPr lang="ru-RU" sz="1400" dirty="0" err="1"/>
              <a:t>поширення</a:t>
            </a:r>
            <a:r>
              <a:rPr lang="ru-RU" sz="1400" dirty="0"/>
              <a:t> таких </a:t>
            </a:r>
            <a:r>
              <a:rPr lang="ru-RU" sz="1400" dirty="0" err="1"/>
              <a:t>пристроїв</a:t>
            </a:r>
            <a:r>
              <a:rPr lang="ru-RU" sz="1400" dirty="0"/>
              <a:t> </a:t>
            </a:r>
            <a:r>
              <a:rPr lang="ru-RU" sz="1400" dirty="0" err="1"/>
              <a:t>дають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по-новому </a:t>
            </a:r>
            <a:r>
              <a:rPr lang="ru-RU" sz="1400" dirty="0" err="1" smtClean="0"/>
              <a:t>побудувати</a:t>
            </a:r>
            <a:r>
              <a:rPr lang="ru-RU" sz="1400" dirty="0" smtClean="0"/>
              <a:t> </a:t>
            </a:r>
            <a:r>
              <a:rPr lang="ru-RU" sz="1400" dirty="0" err="1"/>
              <a:t>взаємодію</a:t>
            </a:r>
            <a:r>
              <a:rPr lang="ru-RU" sz="1400" dirty="0"/>
              <a:t> </a:t>
            </a:r>
            <a:r>
              <a:rPr lang="ru-RU" sz="1400" dirty="0" err="1"/>
              <a:t>всієї</a:t>
            </a:r>
            <a:r>
              <a:rPr lang="ru-RU" sz="1400" dirty="0"/>
              <a:t> </a:t>
            </a:r>
            <a:r>
              <a:rPr lang="ru-RU" sz="1400" dirty="0" err="1"/>
              <a:t>транспортної</a:t>
            </a:r>
            <a:r>
              <a:rPr lang="ru-RU" sz="1400" dirty="0"/>
              <a:t> </a:t>
            </a:r>
            <a:r>
              <a:rPr lang="ru-RU" sz="1400" dirty="0" err="1"/>
              <a:t>сфери</a:t>
            </a:r>
            <a:r>
              <a:rPr lang="ru-RU" sz="1400" dirty="0"/>
              <a:t> з </a:t>
            </a:r>
            <a:r>
              <a:rPr lang="ru-RU" sz="1400" dirty="0" err="1" smtClean="0"/>
              <a:t>користувачами</a:t>
            </a:r>
            <a:r>
              <a:rPr lang="ru-RU" sz="1400" dirty="0"/>
              <a:t>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6052662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640960" cy="6264695"/>
          </a:xfrm>
        </p:spPr>
        <p:txBody>
          <a:bodyPr>
            <a:normAutofit/>
          </a:bodyPr>
          <a:lstStyle/>
          <a:p>
            <a:r>
              <a:rPr lang="ru-RU" sz="1400" dirty="0" err="1"/>
              <a:t>Виникнення</a:t>
            </a:r>
            <a:r>
              <a:rPr lang="ru-RU" sz="1400" dirty="0"/>
              <a:t> такого </a:t>
            </a:r>
            <a:r>
              <a:rPr lang="ru-RU" sz="1400" dirty="0" err="1"/>
              <a:t>сервісу</a:t>
            </a:r>
            <a:r>
              <a:rPr lang="ru-RU" sz="1400" dirty="0"/>
              <a:t>, як UBER, і </a:t>
            </a:r>
            <a:r>
              <a:rPr lang="ru-RU" sz="1400" dirty="0" err="1"/>
              <a:t>поширення</a:t>
            </a:r>
            <a:r>
              <a:rPr lang="ru-RU" sz="1400" dirty="0"/>
              <a:t> </a:t>
            </a:r>
            <a:r>
              <a:rPr lang="ru-RU" sz="1400" dirty="0" err="1"/>
              <a:t>терміна</a:t>
            </a:r>
            <a:r>
              <a:rPr lang="ru-RU" sz="1400" dirty="0"/>
              <a:t> «</a:t>
            </a:r>
            <a:r>
              <a:rPr lang="ru-RU" sz="1400" dirty="0" err="1"/>
              <a:t>уберізація</a:t>
            </a:r>
            <a:r>
              <a:rPr lang="ru-RU" sz="1400" dirty="0"/>
              <a:t>» кардинально </a:t>
            </a:r>
            <a:r>
              <a:rPr lang="ru-RU" sz="1400" dirty="0" err="1" smtClean="0"/>
              <a:t>змінили</a:t>
            </a:r>
            <a:r>
              <a:rPr lang="ru-RU" sz="1400" dirty="0" smtClean="0"/>
              <a:t> </a:t>
            </a:r>
            <a:r>
              <a:rPr lang="ru-RU" sz="1400" dirty="0" err="1"/>
              <a:t>основоположні</a:t>
            </a:r>
            <a:r>
              <a:rPr lang="ru-RU" sz="1400" dirty="0"/>
              <a:t> </a:t>
            </a:r>
            <a:r>
              <a:rPr lang="ru-RU" sz="1400" dirty="0" err="1"/>
              <a:t>принципи</a:t>
            </a:r>
            <a:r>
              <a:rPr lang="ru-RU" sz="1400" dirty="0"/>
              <a:t> </a:t>
            </a:r>
            <a:r>
              <a:rPr lang="ru-RU" sz="1400" dirty="0" err="1"/>
              <a:t>надання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у </a:t>
            </a:r>
            <a:r>
              <a:rPr lang="ru-RU" sz="1400" dirty="0" err="1"/>
              <a:t>транспортній</a:t>
            </a:r>
            <a:r>
              <a:rPr lang="ru-RU" sz="1400" dirty="0"/>
              <a:t> </a:t>
            </a:r>
            <a:r>
              <a:rPr lang="ru-RU" sz="1400" dirty="0" err="1"/>
              <a:t>сфері.Роботизація</a:t>
            </a:r>
            <a:r>
              <a:rPr lang="ru-RU" sz="1400" dirty="0"/>
              <a:t> на </a:t>
            </a:r>
            <a:r>
              <a:rPr lang="ru-RU" sz="1400" dirty="0" err="1"/>
              <a:t>транспорті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свою </a:t>
            </a:r>
            <a:r>
              <a:rPr lang="ru-RU" sz="1400" dirty="0" err="1"/>
              <a:t>специфіку</a:t>
            </a:r>
            <a:r>
              <a:rPr lang="ru-RU" sz="1400" dirty="0"/>
              <a:t>, яка </a:t>
            </a:r>
            <a:r>
              <a:rPr lang="ru-RU" sz="1400" dirty="0" err="1"/>
              <a:t>виділяє</a:t>
            </a:r>
            <a:r>
              <a:rPr lang="ru-RU" sz="1400" dirty="0"/>
              <a:t> </a:t>
            </a:r>
            <a:r>
              <a:rPr lang="ru-RU" sz="1400" dirty="0" err="1"/>
              <a:t>цю</a:t>
            </a:r>
            <a:r>
              <a:rPr lang="ru-RU" sz="1400" dirty="0"/>
              <a:t> сферу з числа </a:t>
            </a:r>
            <a:r>
              <a:rPr lang="ru-RU" sz="1400" dirty="0" err="1"/>
              <a:t>інших</a:t>
            </a:r>
            <a:r>
              <a:rPr lang="ru-RU" sz="1400" dirty="0"/>
              <a:t> </a:t>
            </a:r>
            <a:r>
              <a:rPr lang="ru-RU" sz="1400" dirty="0" err="1"/>
              <a:t>напрямів</a:t>
            </a:r>
            <a:r>
              <a:rPr lang="ru-RU" sz="1400" dirty="0"/>
              <a:t> </a:t>
            </a:r>
            <a:r>
              <a:rPr lang="ru-RU" sz="1400" dirty="0" err="1" smtClean="0"/>
              <a:t>економічної</a:t>
            </a:r>
            <a:r>
              <a:rPr lang="ru-RU" sz="1400" dirty="0" smtClean="0"/>
              <a:t> </a:t>
            </a:r>
            <a:r>
              <a:rPr lang="ru-RU" sz="1400" dirty="0" err="1"/>
              <a:t>активності</a:t>
            </a:r>
            <a:r>
              <a:rPr lang="ru-RU" sz="1400" dirty="0"/>
              <a:t>. </a:t>
            </a:r>
            <a:endParaRPr lang="ru-RU" sz="1400" dirty="0"/>
          </a:p>
          <a:p>
            <a:r>
              <a:rPr lang="ru-RU" sz="1400" dirty="0" smtClean="0"/>
              <a:t>Так</a:t>
            </a:r>
            <a:r>
              <a:rPr lang="ru-RU" sz="1400" dirty="0"/>
              <a:t>, </a:t>
            </a:r>
            <a:r>
              <a:rPr lang="ru-RU" sz="1400" dirty="0" err="1"/>
              <a:t>найчастіше</a:t>
            </a:r>
            <a:r>
              <a:rPr lang="ru-RU" sz="1400" dirty="0"/>
              <a:t> </a:t>
            </a:r>
            <a:r>
              <a:rPr lang="ru-RU" sz="1400" dirty="0" err="1"/>
              <a:t>роботизація</a:t>
            </a:r>
            <a:r>
              <a:rPr lang="ru-RU" sz="1400" dirty="0"/>
              <a:t> </a:t>
            </a:r>
            <a:r>
              <a:rPr lang="ru-RU" sz="1400" dirty="0" err="1"/>
              <a:t>розглядається</a:t>
            </a:r>
            <a:r>
              <a:rPr lang="ru-RU" sz="1400" dirty="0"/>
              <a:t> як </a:t>
            </a:r>
            <a:r>
              <a:rPr lang="ru-RU" sz="1400" dirty="0" err="1"/>
              <a:t>виробництво</a:t>
            </a:r>
            <a:r>
              <a:rPr lang="ru-RU" sz="1400" dirty="0"/>
              <a:t> і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 smtClean="0"/>
              <a:t>деяких</a:t>
            </a:r>
            <a:r>
              <a:rPr lang="ru-RU" sz="1400" dirty="0" smtClean="0"/>
              <a:t> </a:t>
            </a:r>
            <a:r>
              <a:rPr lang="ru-RU" sz="1400" dirty="0" err="1"/>
              <a:t>фізичних</a:t>
            </a:r>
            <a:r>
              <a:rPr lang="ru-RU" sz="1400" dirty="0"/>
              <a:t> машин,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здатні</a:t>
            </a:r>
            <a:r>
              <a:rPr lang="ru-RU" sz="1400" dirty="0"/>
              <a:t> </a:t>
            </a:r>
            <a:r>
              <a:rPr lang="ru-RU" sz="1400" dirty="0" err="1"/>
              <a:t>імітувати</a:t>
            </a:r>
            <a:r>
              <a:rPr lang="ru-RU" sz="1400" dirty="0"/>
              <a:t> будь-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людські</a:t>
            </a:r>
            <a:r>
              <a:rPr lang="ru-RU" sz="1400" dirty="0"/>
              <a:t> </a:t>
            </a:r>
            <a:r>
              <a:rPr lang="ru-RU" sz="1400" dirty="0" err="1"/>
              <a:t>дії</a:t>
            </a:r>
            <a:r>
              <a:rPr lang="ru-RU" sz="1400" dirty="0"/>
              <a:t>. </a:t>
            </a:r>
            <a:r>
              <a:rPr lang="ru-RU" sz="1400" dirty="0" err="1"/>
              <a:t>Однак</a:t>
            </a:r>
            <a:r>
              <a:rPr lang="ru-RU" sz="1400" dirty="0"/>
              <a:t> </a:t>
            </a:r>
            <a:r>
              <a:rPr lang="ru-RU" sz="1400" dirty="0" err="1"/>
              <a:t>насправді</a:t>
            </a:r>
            <a:r>
              <a:rPr lang="ru-RU" sz="1400" dirty="0"/>
              <a:t> </a:t>
            </a:r>
            <a:r>
              <a:rPr lang="ru-RU" sz="1400" dirty="0" err="1"/>
              <a:t>автономні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охоплюють</a:t>
            </a:r>
            <a:r>
              <a:rPr lang="ru-RU" sz="1400" dirty="0"/>
              <a:t> </a:t>
            </a:r>
            <a:r>
              <a:rPr lang="ru-RU" sz="1400" dirty="0" err="1"/>
              <a:t>набагато</a:t>
            </a:r>
            <a:r>
              <a:rPr lang="ru-RU" sz="1400" dirty="0"/>
              <a:t> </a:t>
            </a:r>
            <a:r>
              <a:rPr lang="ru-RU" sz="1400" dirty="0" err="1"/>
              <a:t>більший</a:t>
            </a:r>
            <a:r>
              <a:rPr lang="ru-RU" sz="1400" dirty="0"/>
              <a:t> спектр </a:t>
            </a:r>
            <a:r>
              <a:rPr lang="ru-RU" sz="1400" dirty="0" err="1"/>
              <a:t>напрямів</a:t>
            </a:r>
            <a:r>
              <a:rPr lang="ru-RU" sz="1400" dirty="0"/>
              <a:t>. </a:t>
            </a:r>
            <a:r>
              <a:rPr lang="ru-RU" sz="1400" dirty="0" err="1"/>
              <a:t>Роботизацію</a:t>
            </a:r>
            <a:r>
              <a:rPr lang="ru-RU" sz="1400" dirty="0"/>
              <a:t>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коректно</a:t>
            </a:r>
            <a:r>
              <a:rPr lang="ru-RU" sz="1400" dirty="0"/>
              <a:t> </a:t>
            </a:r>
            <a:r>
              <a:rPr lang="ru-RU" sz="1400" dirty="0" err="1"/>
              <a:t>слід</a:t>
            </a:r>
            <a:r>
              <a:rPr lang="ru-RU" sz="1400" dirty="0"/>
              <a:t> </a:t>
            </a:r>
            <a:r>
              <a:rPr lang="ru-RU" sz="1400" dirty="0" err="1"/>
              <a:t>розглядати</a:t>
            </a:r>
            <a:r>
              <a:rPr lang="ru-RU" sz="1400" dirty="0"/>
              <a:t> як </a:t>
            </a:r>
            <a:r>
              <a:rPr lang="ru-RU" sz="1400" dirty="0" err="1"/>
              <a:t>виробництво</a:t>
            </a:r>
            <a:r>
              <a:rPr lang="ru-RU" sz="1400" dirty="0"/>
              <a:t> і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адаптивних</a:t>
            </a:r>
            <a:r>
              <a:rPr lang="ru-RU" sz="1400" dirty="0"/>
              <a:t> </a:t>
            </a:r>
            <a:r>
              <a:rPr lang="ru-RU" sz="1400" dirty="0" err="1" smtClean="0"/>
              <a:t>інтелектуальних</a:t>
            </a:r>
            <a:r>
              <a:rPr lang="ru-RU" sz="1400" dirty="0" smtClean="0"/>
              <a:t> </a:t>
            </a:r>
            <a:r>
              <a:rPr lang="ru-RU" sz="1400" dirty="0"/>
              <a:t>систем,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виконувати</a:t>
            </a:r>
            <a:r>
              <a:rPr lang="ru-RU" sz="1400" dirty="0"/>
              <a:t> </a:t>
            </a:r>
            <a:r>
              <a:rPr lang="ru-RU" sz="1400" dirty="0" err="1"/>
              <a:t>свої</a:t>
            </a:r>
            <a:r>
              <a:rPr lang="ru-RU" sz="1400" dirty="0"/>
              <a:t> </a:t>
            </a:r>
            <a:r>
              <a:rPr lang="ru-RU" sz="1400" dirty="0" err="1" smtClean="0"/>
              <a:t>виробничі</a:t>
            </a:r>
            <a:r>
              <a:rPr lang="ru-RU" sz="1400" dirty="0" smtClean="0"/>
              <a:t> </a:t>
            </a:r>
            <a:r>
              <a:rPr lang="ru-RU" sz="1400" dirty="0" err="1"/>
              <a:t>функції</a:t>
            </a:r>
            <a:r>
              <a:rPr lang="ru-RU" sz="1400" dirty="0"/>
              <a:t> </a:t>
            </a:r>
            <a:r>
              <a:rPr lang="ru-RU" sz="1400" dirty="0" err="1"/>
              <a:t>незалежно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ступеня</a:t>
            </a:r>
            <a:r>
              <a:rPr lang="ru-RU" sz="1400" dirty="0"/>
              <a:t> </a:t>
            </a:r>
            <a:r>
              <a:rPr lang="ru-RU" sz="1400" dirty="0" err="1"/>
              <a:t>втручання</a:t>
            </a:r>
            <a:r>
              <a:rPr lang="ru-RU" sz="1400" dirty="0"/>
              <a:t> </a:t>
            </a:r>
            <a:r>
              <a:rPr lang="ru-RU" sz="1400" dirty="0" err="1"/>
              <a:t>людини</a:t>
            </a:r>
            <a:r>
              <a:rPr lang="ru-RU" sz="1400" dirty="0"/>
              <a:t>. </a:t>
            </a:r>
            <a:endParaRPr lang="ru-RU" sz="1400" dirty="0"/>
          </a:p>
          <a:p>
            <a:r>
              <a:rPr lang="ru-RU" sz="1400" dirty="0" smtClean="0"/>
              <a:t>У </a:t>
            </a:r>
            <a:r>
              <a:rPr lang="ru-RU" sz="1400" dirty="0" err="1"/>
              <a:t>транспортній</a:t>
            </a:r>
            <a:r>
              <a:rPr lang="ru-RU" sz="1400" dirty="0"/>
              <a:t> </a:t>
            </a:r>
            <a:r>
              <a:rPr lang="ru-RU" sz="1400" dirty="0" err="1"/>
              <a:t>сфері</a:t>
            </a:r>
            <a:r>
              <a:rPr lang="ru-RU" sz="1400" dirty="0"/>
              <a:t> </a:t>
            </a:r>
            <a:r>
              <a:rPr lang="ru-RU" sz="1400" dirty="0" err="1"/>
              <a:t>роботизація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на </a:t>
            </a:r>
            <a:r>
              <a:rPr lang="ru-RU" sz="1400" dirty="0" err="1"/>
              <a:t>увазі</a:t>
            </a:r>
            <a:r>
              <a:rPr lang="ru-RU" sz="1400" dirty="0"/>
              <a:t> й </a:t>
            </a:r>
            <a:r>
              <a:rPr lang="ru-RU" sz="1400" dirty="0" err="1"/>
              <a:t>упровадження</a:t>
            </a:r>
            <a:r>
              <a:rPr lang="ru-RU" sz="1400" dirty="0"/>
              <a:t> </a:t>
            </a:r>
            <a:r>
              <a:rPr lang="ru-RU" sz="1400" dirty="0" err="1"/>
              <a:t>автономних</a:t>
            </a:r>
            <a:r>
              <a:rPr lang="ru-RU" sz="1400" dirty="0"/>
              <a:t> </a:t>
            </a:r>
            <a:r>
              <a:rPr lang="ru-RU" sz="1400" dirty="0" err="1" smtClean="0"/>
              <a:t>транспортних</a:t>
            </a:r>
            <a:r>
              <a:rPr lang="ru-RU" sz="1400" dirty="0" smtClean="0"/>
              <a:t> </a:t>
            </a:r>
            <a:r>
              <a:rPr lang="ru-RU" sz="1400" dirty="0" err="1"/>
              <a:t>засобів</a:t>
            </a:r>
            <a:r>
              <a:rPr lang="ru-RU" sz="1400" dirty="0"/>
              <a:t>, і як </a:t>
            </a:r>
            <a:r>
              <a:rPr lang="ru-RU" sz="1400" dirty="0" err="1"/>
              <a:t>автоматизацію</a:t>
            </a:r>
            <a:r>
              <a:rPr lang="ru-RU" sz="1400" dirty="0"/>
              <a:t> </a:t>
            </a:r>
            <a:r>
              <a:rPr lang="ru-RU" sz="1400" dirty="0" err="1"/>
              <a:t>власне</a:t>
            </a:r>
            <a:r>
              <a:rPr lang="ru-RU" sz="1400" dirty="0"/>
              <a:t> </a:t>
            </a:r>
            <a:r>
              <a:rPr lang="ru-RU" sz="1400" dirty="0" err="1"/>
              <a:t>виробни</a:t>
            </a:r>
            <a:r>
              <a:rPr lang="ru-RU" sz="1400" dirty="0"/>
              <a:t> </a:t>
            </a:r>
            <a:r>
              <a:rPr lang="ru-RU" sz="1400" dirty="0" err="1"/>
              <a:t>цтва</a:t>
            </a:r>
            <a:r>
              <a:rPr lang="ru-RU" sz="1400" dirty="0"/>
              <a:t> і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устаткування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працює</a:t>
            </a:r>
            <a:r>
              <a:rPr lang="ru-RU" sz="1400" dirty="0"/>
              <a:t> без </a:t>
            </a:r>
            <a:r>
              <a:rPr lang="ru-RU" sz="1400" dirty="0" err="1"/>
              <a:t>утручання</a:t>
            </a:r>
            <a:r>
              <a:rPr lang="ru-RU" sz="1400" dirty="0"/>
              <a:t> </a:t>
            </a:r>
            <a:r>
              <a:rPr lang="ru-RU" sz="1400" dirty="0" err="1"/>
              <a:t>людини</a:t>
            </a:r>
            <a:r>
              <a:rPr lang="ru-RU" sz="1400" dirty="0"/>
              <a:t>. </a:t>
            </a:r>
            <a:r>
              <a:rPr lang="ru-RU" sz="1400" dirty="0" err="1"/>
              <a:t>Прийнято</a:t>
            </a:r>
            <a:r>
              <a:rPr lang="ru-RU" sz="1400" dirty="0"/>
              <a:t> </a:t>
            </a:r>
            <a:r>
              <a:rPr lang="ru-RU" sz="1400" dirty="0" err="1"/>
              <a:t>виділяти</a:t>
            </a:r>
            <a:r>
              <a:rPr lang="ru-RU" sz="1400" dirty="0"/>
              <a:t> </a:t>
            </a:r>
            <a:r>
              <a:rPr lang="ru-RU" sz="1400" dirty="0" err="1"/>
              <a:t>такі</a:t>
            </a:r>
            <a:r>
              <a:rPr lang="ru-RU" sz="1400" dirty="0"/>
              <a:t> </a:t>
            </a:r>
            <a:r>
              <a:rPr lang="ru-RU" sz="1400" dirty="0" err="1"/>
              <a:t>типи</a:t>
            </a:r>
            <a:r>
              <a:rPr lang="ru-RU" sz="1400" dirty="0"/>
              <a:t> </a:t>
            </a:r>
            <a:r>
              <a:rPr lang="ru-RU" sz="1400" dirty="0" err="1"/>
              <a:t>роботизованої</a:t>
            </a:r>
            <a:r>
              <a:rPr lang="ru-RU" sz="1400" dirty="0"/>
              <a:t> </a:t>
            </a:r>
            <a:r>
              <a:rPr lang="ru-RU" sz="1400" dirty="0" err="1"/>
              <a:t>техніки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використовується</a:t>
            </a:r>
            <a:r>
              <a:rPr lang="ru-RU" sz="1400" dirty="0"/>
              <a:t> в </a:t>
            </a:r>
            <a:r>
              <a:rPr lang="ru-RU" sz="1400" dirty="0" err="1"/>
              <a:t>транспортній</a:t>
            </a:r>
            <a:r>
              <a:rPr lang="ru-RU" sz="1400" dirty="0"/>
              <a:t> </a:t>
            </a:r>
            <a:r>
              <a:rPr lang="ru-RU" sz="1400" dirty="0" err="1"/>
              <a:t>сфері</a:t>
            </a:r>
            <a:r>
              <a:rPr lang="ru-RU" sz="1400" dirty="0"/>
              <a:t>: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роботи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оперують</a:t>
            </a:r>
            <a:r>
              <a:rPr lang="ru-RU" sz="1400" dirty="0"/>
              <a:t> у </a:t>
            </a:r>
            <a:r>
              <a:rPr lang="ru-RU" sz="1400" dirty="0" err="1" smtClean="0"/>
              <a:t>людському</a:t>
            </a:r>
            <a:r>
              <a:rPr lang="ru-RU" sz="1400" dirty="0" smtClean="0"/>
              <a:t> </a:t>
            </a:r>
            <a:r>
              <a:rPr lang="ru-RU" sz="1400" dirty="0" err="1"/>
              <a:t>середовищі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роботизовані</a:t>
            </a:r>
            <a:r>
              <a:rPr lang="ru-RU" sz="1400" dirty="0" smtClean="0"/>
              <a:t> </a:t>
            </a:r>
            <a:r>
              <a:rPr lang="ru-RU" sz="1400" dirty="0" err="1"/>
              <a:t>виробничі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не </a:t>
            </a:r>
            <a:r>
              <a:rPr lang="ru-RU" sz="1400" dirty="0" err="1"/>
              <a:t>потребують</a:t>
            </a:r>
            <a:r>
              <a:rPr lang="ru-RU" sz="1400" dirty="0"/>
              <a:t> </a:t>
            </a:r>
            <a:r>
              <a:rPr lang="ru-RU" sz="1400" dirty="0" err="1"/>
              <a:t>утручання</a:t>
            </a:r>
            <a:r>
              <a:rPr lang="ru-RU" sz="1400" dirty="0"/>
              <a:t> </a:t>
            </a:r>
            <a:r>
              <a:rPr lang="ru-RU" sz="1400" dirty="0" err="1"/>
              <a:t>людини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автономні</a:t>
            </a:r>
            <a:r>
              <a:rPr lang="ru-RU" sz="1400" dirty="0" smtClean="0"/>
              <a:t> </a:t>
            </a:r>
            <a:r>
              <a:rPr lang="ru-RU" sz="1400" dirty="0" err="1"/>
              <a:t>транспортні</a:t>
            </a:r>
            <a:r>
              <a:rPr lang="ru-RU" sz="1400" dirty="0"/>
              <a:t> </a:t>
            </a:r>
            <a:r>
              <a:rPr lang="ru-RU" sz="1400" dirty="0" err="1"/>
              <a:t>засобів</a:t>
            </a:r>
            <a:r>
              <a:rPr lang="ru-RU" sz="1400" dirty="0"/>
              <a:t> [3, с. 37</a:t>
            </a:r>
            <a:r>
              <a:rPr lang="ru-RU" sz="1400" dirty="0" smtClean="0"/>
              <a:t>].</a:t>
            </a:r>
          </a:p>
          <a:p>
            <a:r>
              <a:rPr lang="ru-RU" sz="1400" dirty="0" smtClean="0"/>
              <a:t>Так</a:t>
            </a:r>
            <a:r>
              <a:rPr lang="ru-RU" sz="1400" dirty="0"/>
              <a:t>, </a:t>
            </a:r>
            <a:r>
              <a:rPr lang="ru-RU" sz="1400" dirty="0" err="1"/>
              <a:t>говорячи</a:t>
            </a:r>
            <a:r>
              <a:rPr lang="ru-RU" sz="1400" dirty="0"/>
              <a:t> про </a:t>
            </a:r>
            <a:r>
              <a:rPr lang="ru-RU" sz="1400" dirty="0" err="1"/>
              <a:t>конкретні</a:t>
            </a:r>
            <a:r>
              <a:rPr lang="ru-RU" sz="1400" dirty="0"/>
              <a:t> </a:t>
            </a:r>
            <a:r>
              <a:rPr lang="ru-RU" sz="1400" dirty="0" err="1"/>
              <a:t>приклади</a:t>
            </a:r>
            <a:r>
              <a:rPr lang="ru-RU" sz="1400" dirty="0"/>
              <a:t>, </a:t>
            </a:r>
            <a:r>
              <a:rPr lang="ru-RU" sz="1400" dirty="0" err="1"/>
              <a:t>слід</a:t>
            </a:r>
            <a:r>
              <a:rPr lang="ru-RU" sz="1400" dirty="0"/>
              <a:t> </a:t>
            </a:r>
            <a:r>
              <a:rPr lang="ru-RU" sz="1400" dirty="0" err="1" smtClean="0"/>
              <a:t>сказати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автономні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вже</a:t>
            </a:r>
            <a:r>
              <a:rPr lang="ru-RU" sz="1400" dirty="0"/>
              <a:t> давно </a:t>
            </a:r>
            <a:r>
              <a:rPr lang="ru-RU" sz="1400" dirty="0" err="1" smtClean="0"/>
              <a:t>використовуються</a:t>
            </a:r>
            <a:r>
              <a:rPr lang="ru-RU" sz="1400" dirty="0" smtClean="0"/>
              <a:t> </a:t>
            </a:r>
            <a:r>
              <a:rPr lang="ru-RU" sz="1400" dirty="0"/>
              <a:t>на </a:t>
            </a:r>
            <a:r>
              <a:rPr lang="ru-RU" sz="1400" dirty="0" err="1"/>
              <a:t>станціях</a:t>
            </a:r>
            <a:r>
              <a:rPr lang="ru-RU" sz="1400" dirty="0"/>
              <a:t> </a:t>
            </a:r>
            <a:r>
              <a:rPr lang="ru-RU" sz="1400" dirty="0" err="1"/>
              <a:t>технічного</a:t>
            </a:r>
            <a:r>
              <a:rPr lang="ru-RU" sz="1400" dirty="0"/>
              <a:t> </a:t>
            </a:r>
            <a:r>
              <a:rPr lang="ru-RU" sz="1400" dirty="0" err="1"/>
              <a:t>обслуговування</a:t>
            </a:r>
            <a:r>
              <a:rPr lang="ru-RU" sz="1400" dirty="0"/>
              <a:t> (і </a:t>
            </a:r>
            <a:r>
              <a:rPr lang="ru-RU" sz="1400" dirty="0" err="1"/>
              <a:t>автомобільного</a:t>
            </a:r>
            <a:r>
              <a:rPr lang="ru-RU" sz="1400" dirty="0"/>
              <a:t> транспорту, і </a:t>
            </a:r>
            <a:r>
              <a:rPr lang="ru-RU" sz="1400" dirty="0" err="1"/>
              <a:t>залізничного</a:t>
            </a:r>
            <a:r>
              <a:rPr lang="ru-RU" sz="1400" dirty="0"/>
              <a:t>). У </a:t>
            </a:r>
            <a:r>
              <a:rPr lang="ru-RU" sz="1400" dirty="0" err="1"/>
              <a:t>перспективі</a:t>
            </a:r>
            <a:r>
              <a:rPr lang="ru-RU" sz="1400" dirty="0"/>
              <a:t> </a:t>
            </a:r>
            <a:r>
              <a:rPr lang="ru-RU" sz="1400" dirty="0" err="1"/>
              <a:t>накопичений</a:t>
            </a:r>
            <a:r>
              <a:rPr lang="ru-RU" sz="1400" dirty="0"/>
              <a:t> </a:t>
            </a:r>
            <a:r>
              <a:rPr lang="ru-RU" sz="1400" dirty="0" err="1"/>
              <a:t>досвід</a:t>
            </a:r>
            <a:r>
              <a:rPr lang="ru-RU" sz="1400" dirty="0"/>
              <a:t> </a:t>
            </a:r>
            <a:r>
              <a:rPr lang="ru-RU" sz="1400" dirty="0" err="1"/>
              <a:t>дає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 smtClean="0"/>
              <a:t>розширити</a:t>
            </a:r>
            <a:r>
              <a:rPr lang="ru-RU" sz="1400" dirty="0" smtClean="0"/>
              <a:t> </a:t>
            </a:r>
            <a:r>
              <a:rPr lang="ru-RU" sz="1400" dirty="0"/>
              <a:t>практику </a:t>
            </a:r>
            <a:r>
              <a:rPr lang="ru-RU" sz="1400" dirty="0" err="1"/>
              <a:t>використання</a:t>
            </a:r>
            <a:r>
              <a:rPr lang="ru-RU" sz="1400" dirty="0"/>
              <a:t> таких </a:t>
            </a:r>
            <a:r>
              <a:rPr lang="ru-RU" sz="1400" dirty="0" err="1" smtClean="0"/>
              <a:t>технологій</a:t>
            </a:r>
            <a:r>
              <a:rPr lang="ru-RU" sz="1400" dirty="0" smtClean="0"/>
              <a:t> </a:t>
            </a:r>
            <a:r>
              <a:rPr lang="ru-RU" sz="1400" dirty="0"/>
              <a:t>на </a:t>
            </a:r>
            <a:r>
              <a:rPr lang="ru-RU" sz="1400" dirty="0" err="1"/>
              <a:t>всі</a:t>
            </a:r>
            <a:r>
              <a:rPr lang="ru-RU" sz="1400" dirty="0"/>
              <a:t> </a:t>
            </a:r>
            <a:r>
              <a:rPr lang="ru-RU" sz="1400" dirty="0" err="1"/>
              <a:t>складові</a:t>
            </a:r>
            <a:r>
              <a:rPr lang="ru-RU" sz="1400" dirty="0"/>
              <a:t> </a:t>
            </a:r>
            <a:r>
              <a:rPr lang="ru-RU" sz="1400" dirty="0" err="1"/>
              <a:t>частини</a:t>
            </a:r>
            <a:r>
              <a:rPr lang="ru-RU" sz="1400" dirty="0"/>
              <a:t> </a:t>
            </a:r>
            <a:r>
              <a:rPr lang="ru-RU" sz="1400" dirty="0" err="1"/>
              <a:t>транспортної</a:t>
            </a:r>
            <a:r>
              <a:rPr lang="ru-RU" sz="1400" dirty="0"/>
              <a:t> </a:t>
            </a:r>
            <a:r>
              <a:rPr lang="ru-RU" sz="1400" dirty="0" err="1"/>
              <a:t>сфери</a:t>
            </a:r>
            <a:r>
              <a:rPr lang="ru-RU" sz="1400" dirty="0"/>
              <a:t> (у тому </a:t>
            </a:r>
            <a:r>
              <a:rPr lang="ru-RU" sz="1400" dirty="0" err="1"/>
              <a:t>числі</a:t>
            </a:r>
            <a:r>
              <a:rPr lang="ru-RU" sz="1400" dirty="0"/>
              <a:t> за все </a:t>
            </a:r>
            <a:r>
              <a:rPr lang="ru-RU" sz="1400" dirty="0" err="1"/>
              <a:t>більшого</a:t>
            </a:r>
            <a:r>
              <a:rPr lang="ru-RU" sz="1400" dirty="0"/>
              <a:t> </a:t>
            </a:r>
            <a:r>
              <a:rPr lang="ru-RU" sz="1400" dirty="0" err="1"/>
              <a:t>залучання</a:t>
            </a:r>
            <a:r>
              <a:rPr lang="ru-RU" sz="1400" dirty="0"/>
              <a:t> у </a:t>
            </a:r>
            <a:r>
              <a:rPr lang="ru-RU" sz="1400" dirty="0" err="1"/>
              <a:t>цей</a:t>
            </a:r>
            <a:r>
              <a:rPr lang="ru-RU" sz="1400" dirty="0"/>
              <a:t> </a:t>
            </a:r>
            <a:r>
              <a:rPr lang="ru-RU" sz="1400" dirty="0" err="1" smtClean="0"/>
              <a:t>процес</a:t>
            </a:r>
            <a:r>
              <a:rPr lang="ru-RU" sz="1400" dirty="0" smtClean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штучного </a:t>
            </a:r>
            <a:r>
              <a:rPr lang="ru-RU" sz="1400" dirty="0" err="1"/>
              <a:t>інтелекту</a:t>
            </a:r>
            <a:r>
              <a:rPr lang="ru-RU" sz="1400" dirty="0"/>
              <a:t>).</a:t>
            </a:r>
            <a:r>
              <a:rPr lang="ru-RU" sz="1400" dirty="0" smtClean="0"/>
              <a:t> 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8947002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640960" cy="6264695"/>
          </a:xfrm>
        </p:spPr>
        <p:txBody>
          <a:bodyPr>
            <a:normAutofit/>
          </a:bodyPr>
          <a:lstStyle/>
          <a:p>
            <a:r>
              <a:rPr lang="ru-RU" sz="1400" dirty="0"/>
              <a:t>  </a:t>
            </a:r>
          </a:p>
          <a:p>
            <a:r>
              <a:rPr lang="ru-RU" sz="1400" dirty="0" smtClean="0"/>
              <a:t> 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115616" y="889844"/>
            <a:ext cx="7560840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err="1"/>
              <a:t>Наприклад</a:t>
            </a:r>
            <a:r>
              <a:rPr lang="ru-RU" dirty="0"/>
              <a:t>, на </a:t>
            </a:r>
            <a:r>
              <a:rPr lang="ru-RU" dirty="0" err="1"/>
              <a:t>залізничному</a:t>
            </a:r>
            <a:r>
              <a:rPr lang="ru-RU" dirty="0"/>
              <a:t> </a:t>
            </a:r>
            <a:r>
              <a:rPr lang="ru-RU" dirty="0" err="1"/>
              <a:t>транспорті</a:t>
            </a:r>
            <a:r>
              <a:rPr lang="ru-RU" dirty="0"/>
              <a:t> авто-</a:t>
            </a:r>
            <a:r>
              <a:rPr lang="ru-RU" dirty="0" err="1"/>
              <a:t>матизовані</a:t>
            </a:r>
            <a:r>
              <a:rPr lang="ru-RU" dirty="0"/>
              <a:t> </a:t>
            </a:r>
            <a:r>
              <a:rPr lang="ru-RU" dirty="0" err="1"/>
              <a:t>автономні</a:t>
            </a:r>
            <a:r>
              <a:rPr lang="ru-RU" dirty="0"/>
              <a:t> </a:t>
            </a:r>
            <a:r>
              <a:rPr lang="ru-RU" dirty="0" err="1"/>
              <a:t>системи</a:t>
            </a:r>
            <a:r>
              <a:rPr lang="ru-RU" dirty="0"/>
              <a:t> </a:t>
            </a:r>
            <a:r>
              <a:rPr lang="ru-RU" dirty="0" err="1"/>
              <a:t>можуть</a:t>
            </a:r>
            <a:r>
              <a:rPr lang="ru-RU" dirty="0"/>
              <a:t> бути </a:t>
            </a:r>
            <a:r>
              <a:rPr lang="ru-RU" dirty="0" err="1"/>
              <a:t>вико-ристані</a:t>
            </a:r>
            <a:r>
              <a:rPr lang="ru-RU" dirty="0"/>
              <a:t> для контролю над станом </a:t>
            </a:r>
            <a:r>
              <a:rPr lang="ru-RU" dirty="0" err="1"/>
              <a:t>рейок</a:t>
            </a:r>
            <a:r>
              <a:rPr lang="ru-RU" dirty="0"/>
              <a:t>.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зни-жує</a:t>
            </a:r>
            <a:r>
              <a:rPr lang="ru-RU" dirty="0"/>
              <a:t> </a:t>
            </a:r>
            <a:r>
              <a:rPr lang="ru-RU" dirty="0" err="1"/>
              <a:t>ризик</a:t>
            </a:r>
            <a:r>
              <a:rPr lang="ru-RU" dirty="0"/>
              <a:t> і не </a:t>
            </a:r>
            <a:r>
              <a:rPr lang="ru-RU" dirty="0" err="1"/>
              <a:t>вимагає</a:t>
            </a:r>
            <a:r>
              <a:rPr lang="ru-RU" dirty="0"/>
              <a:t> </a:t>
            </a:r>
            <a:r>
              <a:rPr lang="ru-RU" dirty="0" err="1"/>
              <a:t>залучення</a:t>
            </a:r>
            <a:r>
              <a:rPr lang="ru-RU" dirty="0"/>
              <a:t> </a:t>
            </a:r>
            <a:r>
              <a:rPr lang="ru-RU" dirty="0" err="1"/>
              <a:t>додаткових</a:t>
            </a:r>
            <a:r>
              <a:rPr lang="ru-RU" dirty="0"/>
              <a:t> </a:t>
            </a:r>
            <a:r>
              <a:rPr lang="ru-RU" dirty="0" err="1"/>
              <a:t>працівників</a:t>
            </a:r>
            <a:r>
              <a:rPr lang="ru-RU" dirty="0"/>
              <a:t>, до того ж </a:t>
            </a:r>
            <a:r>
              <a:rPr lang="ru-RU" dirty="0" err="1"/>
              <a:t>контрольні</a:t>
            </a:r>
            <a:r>
              <a:rPr lang="ru-RU" dirty="0"/>
              <a:t> </a:t>
            </a:r>
            <a:r>
              <a:rPr lang="ru-RU" dirty="0" err="1"/>
              <a:t>роботи</a:t>
            </a:r>
            <a:r>
              <a:rPr lang="ru-RU" dirty="0"/>
              <a:t> </a:t>
            </a:r>
            <a:r>
              <a:rPr lang="ru-RU" dirty="0" err="1"/>
              <a:t>можна</a:t>
            </a:r>
            <a:r>
              <a:rPr lang="ru-RU" dirty="0"/>
              <a:t> </a:t>
            </a:r>
            <a:r>
              <a:rPr lang="ru-RU" dirty="0" err="1"/>
              <a:t>проводити</a:t>
            </a:r>
            <a:r>
              <a:rPr lang="ru-RU" dirty="0"/>
              <a:t> в будь-</a:t>
            </a:r>
            <a:r>
              <a:rPr lang="ru-RU" dirty="0" err="1"/>
              <a:t>який</a:t>
            </a:r>
            <a:r>
              <a:rPr lang="ru-RU" dirty="0"/>
              <a:t> час </a:t>
            </a:r>
            <a:r>
              <a:rPr lang="ru-RU" dirty="0" err="1"/>
              <a:t>доби</a:t>
            </a:r>
            <a:r>
              <a:rPr lang="ru-RU" dirty="0"/>
              <a:t> з </a:t>
            </a:r>
            <a:r>
              <a:rPr lang="ru-RU" dirty="0" err="1"/>
              <a:t>однаковою</a:t>
            </a:r>
            <a:r>
              <a:rPr lang="ru-RU" dirty="0"/>
              <a:t> </a:t>
            </a:r>
            <a:r>
              <a:rPr lang="ru-RU" dirty="0" err="1"/>
              <a:t>ефективністю</a:t>
            </a:r>
            <a:r>
              <a:rPr lang="ru-RU" dirty="0"/>
              <a:t>. </a:t>
            </a:r>
            <a:r>
              <a:rPr lang="ru-RU" dirty="0" err="1"/>
              <a:t>Саме</a:t>
            </a:r>
            <a:r>
              <a:rPr lang="ru-RU" dirty="0"/>
              <a:t> на </a:t>
            </a:r>
            <a:r>
              <a:rPr lang="ru-RU" dirty="0" err="1"/>
              <a:t>залізниці</a:t>
            </a:r>
            <a:r>
              <a:rPr lang="ru-RU" dirty="0"/>
              <a:t> </a:t>
            </a:r>
            <a:r>
              <a:rPr lang="ru-RU" dirty="0" err="1"/>
              <a:t>вже</a:t>
            </a:r>
            <a:r>
              <a:rPr lang="ru-RU" dirty="0"/>
              <a:t> </a:t>
            </a:r>
            <a:r>
              <a:rPr lang="ru-RU" dirty="0" err="1"/>
              <a:t>існують</a:t>
            </a:r>
            <a:r>
              <a:rPr lang="ru-RU" dirty="0"/>
              <a:t> </a:t>
            </a:r>
            <a:r>
              <a:rPr lang="ru-RU" dirty="0" err="1" smtClean="0"/>
              <a:t>найбільш</a:t>
            </a:r>
            <a:r>
              <a:rPr lang="ru-RU" dirty="0" smtClean="0"/>
              <a:t> </a:t>
            </a:r>
            <a:r>
              <a:rPr lang="ru-RU" dirty="0" err="1"/>
              <a:t>сприятливі</a:t>
            </a:r>
            <a:r>
              <a:rPr lang="ru-RU" dirty="0"/>
              <a:t> </a:t>
            </a:r>
            <a:r>
              <a:rPr lang="ru-RU" dirty="0" err="1"/>
              <a:t>умови</a:t>
            </a:r>
            <a:r>
              <a:rPr lang="ru-RU" dirty="0"/>
              <a:t> для </a:t>
            </a:r>
            <a:r>
              <a:rPr lang="ru-RU" dirty="0" err="1"/>
              <a:t>впровадження</a:t>
            </a:r>
            <a:r>
              <a:rPr lang="ru-RU" dirty="0"/>
              <a:t> </a:t>
            </a:r>
            <a:r>
              <a:rPr lang="ru-RU" dirty="0" err="1"/>
              <a:t>робо-тизованих</a:t>
            </a:r>
            <a:r>
              <a:rPr lang="ru-RU" dirty="0"/>
              <a:t> систем. За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допомогою</a:t>
            </a:r>
            <a:r>
              <a:rPr lang="ru-RU" dirty="0"/>
              <a:t> </a:t>
            </a:r>
            <a:r>
              <a:rPr lang="ru-RU" dirty="0" err="1"/>
              <a:t>можна</a:t>
            </a:r>
            <a:r>
              <a:rPr lang="ru-RU" dirty="0"/>
              <a:t> про-</a:t>
            </a:r>
            <a:r>
              <a:rPr lang="ru-RU" dirty="0" err="1"/>
              <a:t>водити</a:t>
            </a:r>
            <a:r>
              <a:rPr lang="ru-RU" dirty="0"/>
              <a:t> </a:t>
            </a:r>
            <a:r>
              <a:rPr lang="ru-RU" dirty="0" err="1"/>
              <a:t>регламентні</a:t>
            </a:r>
            <a:r>
              <a:rPr lang="ru-RU" dirty="0"/>
              <a:t> </a:t>
            </a:r>
            <a:r>
              <a:rPr lang="ru-RU" dirty="0" err="1"/>
              <a:t>роботи</a:t>
            </a:r>
            <a:r>
              <a:rPr lang="ru-RU" dirty="0"/>
              <a:t> (</a:t>
            </a:r>
            <a:r>
              <a:rPr lang="ru-RU" dirty="0" err="1"/>
              <a:t>прибирання</a:t>
            </a:r>
            <a:r>
              <a:rPr lang="ru-RU" dirty="0"/>
              <a:t>, </a:t>
            </a:r>
            <a:r>
              <a:rPr lang="ru-RU" dirty="0" err="1"/>
              <a:t>роздача</a:t>
            </a:r>
            <a:r>
              <a:rPr lang="ru-RU" dirty="0"/>
              <a:t> </a:t>
            </a:r>
            <a:r>
              <a:rPr lang="ru-RU" dirty="0" err="1"/>
              <a:t>солі</a:t>
            </a:r>
            <a:r>
              <a:rPr lang="ru-RU" dirty="0"/>
              <a:t>, </a:t>
            </a:r>
            <a:r>
              <a:rPr lang="ru-RU" dirty="0" err="1"/>
              <a:t>зміцнення</a:t>
            </a:r>
            <a:r>
              <a:rPr lang="ru-RU" dirty="0"/>
              <a:t> </a:t>
            </a:r>
            <a:r>
              <a:rPr lang="ru-RU" dirty="0" err="1"/>
              <a:t>насипу</a:t>
            </a:r>
            <a:r>
              <a:rPr lang="ru-RU" dirty="0"/>
              <a:t>). На таких </a:t>
            </a:r>
            <a:r>
              <a:rPr lang="ru-RU" dirty="0" err="1"/>
              <a:t>автономних</a:t>
            </a:r>
            <a:r>
              <a:rPr lang="ru-RU" dirty="0"/>
              <a:t> </a:t>
            </a:r>
            <a:r>
              <a:rPr lang="ru-RU" dirty="0" err="1"/>
              <a:t>станціях</a:t>
            </a:r>
            <a:r>
              <a:rPr lang="ru-RU" dirty="0"/>
              <a:t> </a:t>
            </a:r>
            <a:r>
              <a:rPr lang="ru-RU" dirty="0" err="1"/>
              <a:t>дуже</a:t>
            </a:r>
            <a:r>
              <a:rPr lang="ru-RU" dirty="0"/>
              <a:t> </a:t>
            </a:r>
            <a:r>
              <a:rPr lang="ru-RU" dirty="0" err="1"/>
              <a:t>зручно</a:t>
            </a:r>
            <a:r>
              <a:rPr lang="ru-RU" dirty="0"/>
              <a:t> </a:t>
            </a:r>
            <a:r>
              <a:rPr lang="ru-RU" dirty="0" err="1"/>
              <a:t>розміщувати</a:t>
            </a:r>
            <a:r>
              <a:rPr lang="ru-RU" dirty="0"/>
              <a:t> </a:t>
            </a:r>
            <a:r>
              <a:rPr lang="ru-RU" dirty="0" err="1"/>
              <a:t>скануючі</a:t>
            </a:r>
            <a:r>
              <a:rPr lang="ru-RU" dirty="0"/>
              <a:t> при-</a:t>
            </a:r>
            <a:r>
              <a:rPr lang="ru-RU" dirty="0" err="1"/>
              <a:t>строї</a:t>
            </a:r>
            <a:r>
              <a:rPr lang="ru-RU" dirty="0"/>
              <a:t> та </a:t>
            </a:r>
            <a:r>
              <a:rPr lang="ru-RU" dirty="0" err="1"/>
              <a:t>інше</a:t>
            </a:r>
            <a:r>
              <a:rPr lang="ru-RU" dirty="0"/>
              <a:t> </a:t>
            </a:r>
            <a:r>
              <a:rPr lang="ru-RU" dirty="0" err="1"/>
              <a:t>обладнання</a:t>
            </a:r>
            <a:r>
              <a:rPr lang="ru-RU" dirty="0"/>
              <a:t> для </a:t>
            </a:r>
            <a:r>
              <a:rPr lang="ru-RU" dirty="0" err="1"/>
              <a:t>тестування</a:t>
            </a:r>
            <a:r>
              <a:rPr lang="ru-RU" dirty="0"/>
              <a:t> полотна, </a:t>
            </a:r>
            <a:r>
              <a:rPr lang="ru-RU" dirty="0" err="1"/>
              <a:t>рейок</a:t>
            </a:r>
            <a:r>
              <a:rPr lang="ru-RU" dirty="0"/>
              <a:t> і </a:t>
            </a:r>
            <a:r>
              <a:rPr lang="ru-RU" dirty="0" err="1"/>
              <a:t>колійної</a:t>
            </a:r>
            <a:r>
              <a:rPr lang="ru-RU" dirty="0"/>
              <a:t> </a:t>
            </a:r>
            <a:r>
              <a:rPr lang="ru-RU" dirty="0" err="1"/>
              <a:t>інфраструктури</a:t>
            </a:r>
            <a:r>
              <a:rPr lang="ru-RU" dirty="0"/>
              <a:t> [4, с. 34].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417126408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 fontScale="92500"/>
          </a:bodyPr>
          <a:lstStyle/>
          <a:p>
            <a:r>
              <a:rPr lang="ru-RU" sz="1400" dirty="0" err="1"/>
              <a:t>Окремим</a:t>
            </a:r>
            <a:r>
              <a:rPr lang="ru-RU" sz="1400" dirty="0"/>
              <a:t> </a:t>
            </a:r>
            <a:r>
              <a:rPr lang="ru-RU" sz="1400" dirty="0" err="1"/>
              <a:t>питанням</a:t>
            </a:r>
            <a:r>
              <a:rPr lang="ru-RU" sz="1400" dirty="0"/>
              <a:t> є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дронів</a:t>
            </a:r>
            <a:r>
              <a:rPr lang="ru-RU" sz="1400" dirty="0"/>
              <a:t> (</a:t>
            </a:r>
            <a:r>
              <a:rPr lang="ru-RU" sz="1400" dirty="0" err="1"/>
              <a:t>безпілотних</a:t>
            </a:r>
            <a:r>
              <a:rPr lang="ru-RU" sz="1400" dirty="0"/>
              <a:t> </a:t>
            </a:r>
            <a:r>
              <a:rPr lang="ru-RU" sz="1400" dirty="0" err="1"/>
              <a:t>літальних</a:t>
            </a:r>
            <a:r>
              <a:rPr lang="ru-RU" sz="1400" dirty="0"/>
              <a:t> </a:t>
            </a:r>
            <a:r>
              <a:rPr lang="ru-RU" sz="1400" dirty="0" err="1"/>
              <a:t>апаратів</a:t>
            </a:r>
            <a:r>
              <a:rPr lang="ru-RU" sz="1400" dirty="0"/>
              <a:t>). </a:t>
            </a:r>
            <a:r>
              <a:rPr lang="ru-RU" sz="1400" dirty="0" err="1"/>
              <a:t>Хоча</a:t>
            </a:r>
            <a:r>
              <a:rPr lang="ru-RU" sz="1400" dirty="0"/>
              <a:t> </a:t>
            </a:r>
            <a:r>
              <a:rPr lang="ru-RU" sz="1400" dirty="0" err="1"/>
              <a:t>правові</a:t>
            </a:r>
            <a:r>
              <a:rPr lang="ru-RU" sz="1400" dirty="0"/>
              <a:t> </a:t>
            </a:r>
            <a:r>
              <a:rPr lang="ru-RU" sz="1400" dirty="0" err="1"/>
              <a:t>основи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атомних</a:t>
            </a:r>
            <a:r>
              <a:rPr lang="ru-RU" sz="1400" dirty="0"/>
              <a:t> </a:t>
            </a:r>
            <a:r>
              <a:rPr lang="ru-RU" sz="1400" dirty="0" err="1"/>
              <a:t>літаючих</a:t>
            </a:r>
            <a:r>
              <a:rPr lang="ru-RU" sz="1400" dirty="0"/>
              <a:t> </a:t>
            </a:r>
            <a:r>
              <a:rPr lang="ru-RU" sz="1400" dirty="0" err="1"/>
              <a:t>апаратів</a:t>
            </a:r>
            <a:r>
              <a:rPr lang="ru-RU" sz="1400" dirty="0"/>
              <a:t> у </a:t>
            </a:r>
            <a:r>
              <a:rPr lang="ru-RU" sz="1400" dirty="0" err="1"/>
              <a:t>більшості</a:t>
            </a:r>
            <a:r>
              <a:rPr lang="ru-RU" sz="1400" dirty="0"/>
              <a:t> </a:t>
            </a:r>
            <a:r>
              <a:rPr lang="ru-RU" sz="1400" dirty="0" err="1"/>
              <a:t>країн</a:t>
            </a:r>
            <a:r>
              <a:rPr lang="ru-RU" sz="1400" dirty="0"/>
              <a:t> </a:t>
            </a:r>
            <a:r>
              <a:rPr lang="ru-RU" sz="1400" dirty="0" err="1"/>
              <a:t>ще</a:t>
            </a:r>
            <a:r>
              <a:rPr lang="ru-RU" sz="1400" dirty="0"/>
              <a:t> не </a:t>
            </a:r>
            <a:r>
              <a:rPr lang="ru-RU" sz="1400" dirty="0" err="1"/>
              <a:t>створені</a:t>
            </a:r>
            <a:r>
              <a:rPr lang="ru-RU" sz="1400" dirty="0"/>
              <a:t> (</a:t>
            </a:r>
            <a:r>
              <a:rPr lang="ru-RU" sz="1400" dirty="0" err="1"/>
              <a:t>або</a:t>
            </a:r>
            <a:r>
              <a:rPr lang="ru-RU" sz="1400" dirty="0"/>
              <a:t> ж </a:t>
            </a:r>
            <a:r>
              <a:rPr lang="ru-RU" sz="1400" dirty="0" err="1" smtClean="0"/>
              <a:t>використання</a:t>
            </a:r>
            <a:r>
              <a:rPr lang="ru-RU" sz="1400" dirty="0" smtClean="0"/>
              <a:t> </a:t>
            </a:r>
            <a:r>
              <a:rPr lang="ru-RU" sz="1400" dirty="0" err="1"/>
              <a:t>подібних</a:t>
            </a:r>
            <a:r>
              <a:rPr lang="ru-RU" sz="1400" dirty="0"/>
              <a:t> </a:t>
            </a:r>
            <a:r>
              <a:rPr lang="ru-RU" sz="1400" dirty="0" err="1"/>
              <a:t>пристосувань</a:t>
            </a:r>
            <a:r>
              <a:rPr lang="ru-RU" sz="1400" dirty="0"/>
              <a:t> просто </a:t>
            </a:r>
            <a:r>
              <a:rPr lang="ru-RU" sz="1400" dirty="0" err="1"/>
              <a:t>обмежено</a:t>
            </a:r>
            <a:r>
              <a:rPr lang="ru-RU" sz="1400" dirty="0"/>
              <a:t>), </a:t>
            </a:r>
            <a:r>
              <a:rPr lang="ru-RU" sz="1400" dirty="0" err="1"/>
              <a:t>потенціал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застосування</a:t>
            </a:r>
            <a:r>
              <a:rPr lang="ru-RU" sz="1400" dirty="0"/>
              <a:t> для потреб транспорту </a:t>
            </a:r>
            <a:r>
              <a:rPr lang="ru-RU" sz="1400" dirty="0" err="1"/>
              <a:t>дуже</a:t>
            </a:r>
            <a:r>
              <a:rPr lang="ru-RU" sz="1400" dirty="0"/>
              <a:t> великий. </a:t>
            </a:r>
            <a:endParaRPr lang="ru-RU" sz="1400" dirty="0" smtClean="0"/>
          </a:p>
          <a:p>
            <a:r>
              <a:rPr lang="ru-RU" sz="1400" dirty="0" err="1" smtClean="0"/>
              <a:t>Дрони</a:t>
            </a:r>
            <a:r>
              <a:rPr lang="ru-RU" sz="1400" dirty="0" smtClean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бути </a:t>
            </a:r>
            <a:r>
              <a:rPr lang="ru-RU" sz="1400" dirty="0" err="1"/>
              <a:t>використані</a:t>
            </a:r>
            <a:r>
              <a:rPr lang="ru-RU" sz="1400" dirty="0"/>
              <a:t> для </a:t>
            </a:r>
            <a:r>
              <a:rPr lang="ru-RU" sz="1400" dirty="0" err="1"/>
              <a:t>аерофотозйомки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постійного</a:t>
            </a:r>
            <a:r>
              <a:rPr lang="ru-RU" sz="1400" dirty="0"/>
              <a:t> </a:t>
            </a:r>
            <a:r>
              <a:rPr lang="ru-RU" sz="1400" dirty="0" err="1"/>
              <a:t>моніторингу</a:t>
            </a:r>
            <a:r>
              <a:rPr lang="ru-RU" sz="1400" dirty="0"/>
              <a:t>, </a:t>
            </a:r>
            <a:r>
              <a:rPr lang="ru-RU" sz="1400" dirty="0" err="1"/>
              <a:t>супроводу</a:t>
            </a:r>
            <a:r>
              <a:rPr lang="ru-RU" sz="1400" dirty="0"/>
              <a:t> </a:t>
            </a:r>
            <a:r>
              <a:rPr lang="ru-RU" sz="1400" dirty="0" err="1"/>
              <a:t>вантажу</a:t>
            </a:r>
            <a:r>
              <a:rPr lang="ru-RU" sz="1400" dirty="0"/>
              <a:t>. З </a:t>
            </a:r>
            <a:r>
              <a:rPr lang="ru-RU" sz="1400" dirty="0" err="1"/>
              <a:t>урахуванням</a:t>
            </a:r>
            <a:r>
              <a:rPr lang="ru-RU" sz="1400" dirty="0"/>
              <a:t> того,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 smtClean="0"/>
              <a:t>потужність</a:t>
            </a:r>
            <a:r>
              <a:rPr lang="ru-RU" sz="1400" dirty="0" smtClean="0"/>
              <a:t> </a:t>
            </a:r>
            <a:r>
              <a:rPr lang="ru-RU" sz="1400" dirty="0" err="1"/>
              <a:t>дронів</a:t>
            </a:r>
            <a:r>
              <a:rPr lang="ru-RU" sz="1400" dirty="0"/>
              <a:t> </a:t>
            </a:r>
            <a:r>
              <a:rPr lang="ru-RU" sz="1400" dirty="0" err="1"/>
              <a:t>постійно</a:t>
            </a:r>
            <a:r>
              <a:rPr lang="ru-RU" sz="1400" dirty="0"/>
              <a:t> </a:t>
            </a:r>
            <a:r>
              <a:rPr lang="ru-RU" sz="1400" dirty="0" err="1"/>
              <a:t>зростає</a:t>
            </a:r>
            <a:r>
              <a:rPr lang="ru-RU" sz="1400" dirty="0"/>
              <a:t> (в </a:t>
            </a:r>
            <a:r>
              <a:rPr lang="ru-RU" sz="1400" dirty="0" err="1"/>
              <a:t>усіх</a:t>
            </a:r>
            <a:r>
              <a:rPr lang="ru-RU" sz="1400" dirty="0"/>
              <a:t> </a:t>
            </a:r>
            <a:r>
              <a:rPr lang="ru-RU" sz="1400" dirty="0" err="1"/>
              <a:t>відношеннях</a:t>
            </a:r>
            <a:r>
              <a:rPr lang="ru-RU" sz="1400" dirty="0"/>
              <a:t>), </a:t>
            </a:r>
            <a:r>
              <a:rPr lang="ru-RU" sz="1400" dirty="0" err="1"/>
              <a:t>незабаром</a:t>
            </a:r>
            <a:r>
              <a:rPr lang="ru-RU" sz="1400" dirty="0"/>
              <a:t> стане </a:t>
            </a:r>
            <a:r>
              <a:rPr lang="ru-RU" sz="1400" dirty="0" err="1"/>
              <a:t>можливим</a:t>
            </a:r>
            <a:r>
              <a:rPr lang="ru-RU" sz="1400" dirty="0"/>
              <a:t> </a:t>
            </a:r>
            <a:r>
              <a:rPr lang="ru-RU" sz="1400" dirty="0" err="1"/>
              <a:t>використовувати</a:t>
            </a:r>
            <a:r>
              <a:rPr lang="ru-RU" sz="1400" dirty="0"/>
              <a:t>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пристрої</a:t>
            </a:r>
            <a:r>
              <a:rPr lang="ru-RU" sz="1400" dirty="0"/>
              <a:t> для </a:t>
            </a:r>
            <a:r>
              <a:rPr lang="ru-RU" sz="1400" dirty="0" err="1"/>
              <a:t>транспортування</a:t>
            </a:r>
            <a:r>
              <a:rPr lang="ru-RU" sz="1400" dirty="0"/>
              <a:t> людей і ванта-</a:t>
            </a:r>
            <a:r>
              <a:rPr lang="ru-RU" sz="1400" dirty="0" err="1"/>
              <a:t>жів</a:t>
            </a:r>
            <a:r>
              <a:rPr lang="ru-RU" sz="1400" dirty="0"/>
              <a:t> у </a:t>
            </a:r>
            <a:r>
              <a:rPr lang="ru-RU" sz="1400" dirty="0" err="1"/>
              <a:t>віддалені</a:t>
            </a:r>
            <a:r>
              <a:rPr lang="ru-RU" sz="1400" dirty="0"/>
              <a:t> </a:t>
            </a:r>
            <a:r>
              <a:rPr lang="ru-RU" sz="1400" dirty="0" err="1"/>
              <a:t>райони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smtClean="0"/>
              <a:t>«</a:t>
            </a:r>
            <a:r>
              <a:rPr lang="ru-RU" sz="1400" dirty="0" err="1"/>
              <a:t>Ройовий</a:t>
            </a:r>
            <a:r>
              <a:rPr lang="ru-RU" sz="1400" dirty="0"/>
              <a:t> робот», </a:t>
            </a:r>
            <a:r>
              <a:rPr lang="ru-RU" sz="1400" dirty="0" err="1"/>
              <a:t>тобто</a:t>
            </a:r>
            <a:r>
              <a:rPr lang="ru-RU" sz="1400" dirty="0"/>
              <a:t>  </a:t>
            </a:r>
            <a:r>
              <a:rPr lang="ru-RU" sz="1400" dirty="0" err="1"/>
              <a:t>одночасне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великого числа </a:t>
            </a:r>
            <a:r>
              <a:rPr lang="ru-RU" sz="1400" dirty="0" err="1"/>
              <a:t>дронів</a:t>
            </a:r>
            <a:r>
              <a:rPr lang="ru-RU" sz="1400" dirty="0"/>
              <a:t>, </a:t>
            </a:r>
            <a:r>
              <a:rPr lang="ru-RU" sz="1400" dirty="0" err="1"/>
              <a:t>керованих</a:t>
            </a:r>
            <a:r>
              <a:rPr lang="ru-RU" sz="1400" dirty="0"/>
              <a:t> одним оператором (</a:t>
            </a:r>
            <a:r>
              <a:rPr lang="ru-RU" sz="1400" dirty="0" err="1"/>
              <a:t>або</a:t>
            </a:r>
            <a:r>
              <a:rPr lang="ru-RU" sz="1400" dirty="0"/>
              <a:t> одним ІІ), у </a:t>
            </a:r>
            <a:r>
              <a:rPr lang="ru-RU" sz="1400" dirty="0" err="1"/>
              <a:t>принципі</a:t>
            </a:r>
            <a:r>
              <a:rPr lang="ru-RU" sz="1400" dirty="0"/>
              <a:t> </a:t>
            </a:r>
            <a:r>
              <a:rPr lang="ru-RU" sz="1400" dirty="0" err="1"/>
              <a:t>дає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проводити</a:t>
            </a:r>
            <a:r>
              <a:rPr lang="ru-RU" sz="1400" dirty="0"/>
              <a:t> </a:t>
            </a:r>
            <a:r>
              <a:rPr lang="ru-RU" sz="1400" dirty="0" err="1"/>
              <a:t>ремонтні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. </a:t>
            </a:r>
            <a:r>
              <a:rPr lang="ru-RU" sz="1400" dirty="0" err="1"/>
              <a:t>Поки</a:t>
            </a:r>
            <a:r>
              <a:rPr lang="ru-RU" sz="1400" dirty="0"/>
              <a:t>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дрони</a:t>
            </a:r>
            <a:r>
              <a:rPr lang="ru-RU" sz="1400" dirty="0"/>
              <a:t> </a:t>
            </a:r>
            <a:r>
              <a:rPr lang="ru-RU" sz="1400" dirty="0" err="1"/>
              <a:t>здебільшого</a:t>
            </a:r>
            <a:r>
              <a:rPr lang="ru-RU" sz="1400" dirty="0"/>
              <a:t> </a:t>
            </a:r>
            <a:r>
              <a:rPr lang="ru-RU" sz="1400" dirty="0" err="1"/>
              <a:t>використовуються</a:t>
            </a:r>
            <a:r>
              <a:rPr lang="ru-RU" sz="1400" dirty="0"/>
              <a:t> для </a:t>
            </a:r>
            <a:r>
              <a:rPr lang="ru-RU" sz="1400" dirty="0" err="1"/>
              <a:t>зовнішнього</a:t>
            </a:r>
            <a:r>
              <a:rPr lang="ru-RU" sz="1400" dirty="0"/>
              <a:t> </a:t>
            </a:r>
            <a:r>
              <a:rPr lang="ru-RU" sz="1400" dirty="0" err="1"/>
              <a:t>спостереження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 smtClean="0"/>
              <a:t>Наприклад</a:t>
            </a:r>
            <a:r>
              <a:rPr lang="ru-RU" sz="1400" dirty="0"/>
              <a:t>, у </a:t>
            </a:r>
            <a:r>
              <a:rPr lang="ru-RU" sz="1400" dirty="0" err="1"/>
              <a:t>Німеччині</a:t>
            </a:r>
            <a:r>
              <a:rPr lang="ru-RU" sz="1400" dirty="0"/>
              <a:t> </a:t>
            </a:r>
            <a:r>
              <a:rPr lang="ru-RU" sz="1400" dirty="0" err="1"/>
              <a:t>патрульні</a:t>
            </a:r>
            <a:r>
              <a:rPr lang="ru-RU" sz="1400" dirty="0"/>
              <a:t> </a:t>
            </a:r>
            <a:r>
              <a:rPr lang="ru-RU" sz="1400" dirty="0" err="1"/>
              <a:t>дрони</a:t>
            </a:r>
            <a:r>
              <a:rPr lang="ru-RU" sz="1400" dirty="0"/>
              <a:t> </a:t>
            </a:r>
            <a:r>
              <a:rPr lang="ru-RU" sz="1400" dirty="0" err="1"/>
              <a:t>використовуються</a:t>
            </a:r>
            <a:r>
              <a:rPr lang="ru-RU" sz="1400" dirty="0"/>
              <a:t> для </a:t>
            </a:r>
            <a:r>
              <a:rPr lang="ru-RU" sz="1400" dirty="0" err="1"/>
              <a:t>спостережень</a:t>
            </a:r>
            <a:r>
              <a:rPr lang="ru-RU" sz="1400" dirty="0"/>
              <a:t> за </a:t>
            </a:r>
            <a:r>
              <a:rPr lang="ru-RU" sz="1400" dirty="0" err="1"/>
              <a:t>ділянками</a:t>
            </a:r>
            <a:r>
              <a:rPr lang="ru-RU" sz="1400" dirty="0"/>
              <a:t> </a:t>
            </a:r>
            <a:r>
              <a:rPr lang="ru-RU" sz="1400" dirty="0" err="1"/>
              <a:t>залізничного</a:t>
            </a:r>
            <a:r>
              <a:rPr lang="ru-RU" sz="1400" dirty="0"/>
              <a:t> полотна з метою </a:t>
            </a:r>
            <a:r>
              <a:rPr lang="ru-RU" sz="1400" dirty="0" err="1"/>
              <a:t>виявлення</a:t>
            </a:r>
            <a:r>
              <a:rPr lang="ru-RU" sz="1400" dirty="0"/>
              <a:t> </a:t>
            </a:r>
            <a:r>
              <a:rPr lang="ru-RU" sz="1400" dirty="0" err="1"/>
              <a:t>порушників</a:t>
            </a:r>
            <a:r>
              <a:rPr lang="ru-RU" sz="1400" dirty="0"/>
              <a:t> режиму і </a:t>
            </a:r>
            <a:r>
              <a:rPr lang="ru-RU" sz="1400" dirty="0" err="1"/>
              <a:t>ван-далів</a:t>
            </a:r>
            <a:r>
              <a:rPr lang="ru-RU" sz="1400" dirty="0"/>
              <a:t>. </a:t>
            </a:r>
            <a:r>
              <a:rPr lang="ru-RU" sz="1400" dirty="0" err="1"/>
              <a:t>Звичайно</a:t>
            </a:r>
            <a:r>
              <a:rPr lang="ru-RU" sz="1400" dirty="0"/>
              <a:t> ж, </a:t>
            </a:r>
            <a:r>
              <a:rPr lang="ru-RU" sz="1400" dirty="0" err="1"/>
              <a:t>потенціал</a:t>
            </a:r>
            <a:r>
              <a:rPr lang="ru-RU" sz="1400" dirty="0"/>
              <a:t> </a:t>
            </a:r>
            <a:r>
              <a:rPr lang="ru-RU" sz="1400" dirty="0" err="1"/>
              <a:t>дронів</a:t>
            </a:r>
            <a:r>
              <a:rPr lang="ru-RU" sz="1400" dirty="0"/>
              <a:t> </a:t>
            </a:r>
            <a:r>
              <a:rPr lang="ru-RU" sz="1400" dirty="0" err="1"/>
              <a:t>такий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незабаром</a:t>
            </a:r>
            <a:r>
              <a:rPr lang="ru-RU" sz="1400" dirty="0"/>
              <a:t> вони </a:t>
            </a:r>
            <a:r>
              <a:rPr lang="ru-RU" sz="1400" dirty="0" err="1"/>
              <a:t>самі</a:t>
            </a:r>
            <a:r>
              <a:rPr lang="ru-RU" sz="1400" dirty="0"/>
              <a:t> </a:t>
            </a:r>
            <a:r>
              <a:rPr lang="ru-RU" sz="1400" dirty="0" err="1"/>
              <a:t>зможуть</a:t>
            </a:r>
            <a:r>
              <a:rPr lang="ru-RU" sz="1400" dirty="0"/>
              <a:t> стати </a:t>
            </a:r>
            <a:r>
              <a:rPr lang="ru-RU" sz="1400" dirty="0" err="1"/>
              <a:t>новим</a:t>
            </a:r>
            <a:r>
              <a:rPr lang="ru-RU" sz="1400" dirty="0"/>
              <a:t> видом транспорту</a:t>
            </a:r>
            <a:r>
              <a:rPr lang="ru-RU" sz="1400" dirty="0" smtClean="0"/>
              <a:t>.</a:t>
            </a:r>
          </a:p>
          <a:p>
            <a:r>
              <a:rPr lang="ru-RU" sz="1400" dirty="0" smtClean="0"/>
              <a:t>7. </a:t>
            </a:r>
            <a:r>
              <a:rPr lang="ru-RU" sz="1400" dirty="0" err="1" smtClean="0"/>
              <a:t>Цифрові</a:t>
            </a:r>
            <a:r>
              <a:rPr lang="ru-RU" sz="1400" dirty="0" smtClean="0"/>
              <a:t> </a:t>
            </a:r>
            <a:r>
              <a:rPr lang="ru-RU" sz="1400" dirty="0" err="1" smtClean="0"/>
              <a:t>послуги</a:t>
            </a:r>
            <a:r>
              <a:rPr lang="ru-RU" sz="1400" dirty="0" smtClean="0"/>
              <a:t> в </a:t>
            </a:r>
            <a:r>
              <a:rPr lang="ru-RU" sz="1400" dirty="0" err="1" smtClean="0"/>
              <a:t>сільському</a:t>
            </a:r>
            <a:r>
              <a:rPr lang="ru-RU" sz="1400" dirty="0" smtClean="0"/>
              <a:t> </a:t>
            </a:r>
            <a:r>
              <a:rPr lang="ru-RU" sz="1400" dirty="0" err="1" smtClean="0"/>
              <a:t>господарстві</a:t>
            </a:r>
            <a:r>
              <a:rPr lang="ru-RU" sz="1400" dirty="0" smtClean="0"/>
              <a:t>.</a:t>
            </a:r>
          </a:p>
          <a:p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технологічних</a:t>
            </a:r>
            <a:r>
              <a:rPr lang="ru-RU" sz="1400" dirty="0"/>
              <a:t> </a:t>
            </a:r>
            <a:r>
              <a:rPr lang="ru-RU" sz="1400" dirty="0" err="1"/>
              <a:t>інновацій</a:t>
            </a:r>
            <a:r>
              <a:rPr lang="ru-RU" sz="1400" dirty="0"/>
              <a:t> </a:t>
            </a:r>
            <a:r>
              <a:rPr lang="ru-RU" sz="1400" dirty="0" err="1"/>
              <a:t>під</a:t>
            </a:r>
            <a:r>
              <a:rPr lang="ru-RU" sz="1400" dirty="0"/>
              <a:t> час </a:t>
            </a:r>
            <a:r>
              <a:rPr lang="ru-RU" sz="1400" dirty="0" err="1"/>
              <a:t>управління</a:t>
            </a:r>
            <a:r>
              <a:rPr lang="ru-RU" sz="1400" dirty="0"/>
              <a:t> </a:t>
            </a:r>
            <a:r>
              <a:rPr lang="ru-RU" sz="1400" dirty="0" err="1"/>
              <a:t>бізнес-процесами</a:t>
            </a:r>
            <a:r>
              <a:rPr lang="ru-RU" sz="1400" dirty="0"/>
              <a:t> </a:t>
            </a:r>
            <a:r>
              <a:rPr lang="ru-RU" sz="1400" dirty="0" err="1"/>
              <a:t>аграрних</a:t>
            </a:r>
            <a:r>
              <a:rPr lang="ru-RU" sz="1400" dirty="0"/>
              <a:t> </a:t>
            </a:r>
            <a:r>
              <a:rPr lang="ru-RU" sz="1400" dirty="0" err="1"/>
              <a:t>підприємств</a:t>
            </a:r>
            <a:r>
              <a:rPr lang="ru-RU" sz="1400" dirty="0"/>
              <a:t> </a:t>
            </a:r>
            <a:r>
              <a:rPr lang="ru-RU" sz="1400" dirty="0" err="1"/>
              <a:t>трансформує</a:t>
            </a:r>
            <a:r>
              <a:rPr lang="ru-RU" sz="1400" dirty="0"/>
              <a:t> </a:t>
            </a:r>
            <a:r>
              <a:rPr lang="ru-RU" sz="1400" dirty="0" err="1"/>
              <a:t>спосіб</a:t>
            </a:r>
            <a:r>
              <a:rPr lang="ru-RU" sz="1400" dirty="0"/>
              <a:t> </a:t>
            </a:r>
            <a:r>
              <a:rPr lang="ru-RU" sz="1400" dirty="0" err="1"/>
              <a:t>ведення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сільськогосподарського</a:t>
            </a:r>
            <a:r>
              <a:rPr lang="ru-RU" sz="1400" dirty="0"/>
              <a:t> </a:t>
            </a:r>
            <a:r>
              <a:rPr lang="ru-RU" sz="1400" dirty="0" err="1"/>
              <a:t>виробництва</a:t>
            </a:r>
            <a:r>
              <a:rPr lang="ru-RU" sz="1400" dirty="0"/>
              <a:t>. </a:t>
            </a:r>
            <a:r>
              <a:rPr lang="ru-RU" sz="1400" dirty="0" err="1"/>
              <a:t>Ґрунтуючись</a:t>
            </a:r>
            <a:r>
              <a:rPr lang="ru-RU" sz="1400" dirty="0"/>
              <a:t> на </a:t>
            </a:r>
            <a:r>
              <a:rPr lang="ru-RU" sz="1400" dirty="0" err="1"/>
              <a:t>дослідженні</a:t>
            </a:r>
            <a:r>
              <a:rPr lang="ru-RU" sz="1400" dirty="0"/>
              <a:t> </a:t>
            </a:r>
            <a:r>
              <a:rPr lang="ru-RU" sz="1400" dirty="0" err="1"/>
              <a:t>нових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в аграрному </a:t>
            </a:r>
            <a:r>
              <a:rPr lang="ru-RU" sz="1400" dirty="0" err="1"/>
              <a:t>секторі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застосуванні</a:t>
            </a:r>
            <a:r>
              <a:rPr lang="ru-RU" sz="1400" dirty="0"/>
              <a:t> штучного </a:t>
            </a:r>
            <a:r>
              <a:rPr lang="ru-RU" sz="1400" dirty="0" err="1"/>
              <a:t>інтелекту</a:t>
            </a:r>
            <a:r>
              <a:rPr lang="ru-RU" sz="1400" dirty="0"/>
              <a:t> в </a:t>
            </a:r>
            <a:r>
              <a:rPr lang="ru-RU" sz="1400" dirty="0" err="1"/>
              <a:t>роботі</a:t>
            </a:r>
            <a:r>
              <a:rPr lang="ru-RU" sz="1400" dirty="0"/>
              <a:t> </a:t>
            </a:r>
            <a:r>
              <a:rPr lang="ru-RU" sz="1400" dirty="0" err="1"/>
              <a:t>підприємств</a:t>
            </a:r>
            <a:r>
              <a:rPr lang="ru-RU" sz="1400" dirty="0"/>
              <a:t>, </a:t>
            </a:r>
            <a:r>
              <a:rPr lang="ru-RU" sz="1400" dirty="0" err="1"/>
              <a:t>аграрний</a:t>
            </a:r>
            <a:r>
              <a:rPr lang="ru-RU" sz="1400" dirty="0"/>
              <a:t> </a:t>
            </a:r>
            <a:r>
              <a:rPr lang="ru-RU" sz="1400" dirty="0" err="1"/>
              <a:t>бізнес</a:t>
            </a:r>
            <a:r>
              <a:rPr lang="ru-RU" sz="1400" dirty="0"/>
              <a:t> </a:t>
            </a:r>
            <a:r>
              <a:rPr lang="ru-RU" sz="1400" dirty="0" err="1"/>
              <a:t>перетворюється</a:t>
            </a:r>
            <a:r>
              <a:rPr lang="ru-RU" sz="1400" dirty="0"/>
              <a:t> в справу, яка </a:t>
            </a:r>
            <a:r>
              <a:rPr lang="ru-RU" sz="1400" dirty="0" err="1"/>
              <a:t>вимагає</a:t>
            </a:r>
            <a:r>
              <a:rPr lang="ru-RU" sz="1400" dirty="0"/>
              <a:t> </a:t>
            </a:r>
            <a:r>
              <a:rPr lang="ru-RU" sz="1400" dirty="0" err="1"/>
              <a:t>максимальної</a:t>
            </a:r>
            <a:r>
              <a:rPr lang="ru-RU" sz="1400" dirty="0"/>
              <a:t> </a:t>
            </a:r>
            <a:r>
              <a:rPr lang="ru-RU" sz="1400" dirty="0" err="1"/>
              <a:t>точності</a:t>
            </a:r>
            <a:r>
              <a:rPr lang="ru-RU" sz="1400" dirty="0"/>
              <a:t> та </a:t>
            </a:r>
            <a:r>
              <a:rPr lang="ru-RU" sz="1400" dirty="0" err="1"/>
              <a:t>своєчасності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. </a:t>
            </a:r>
            <a:r>
              <a:rPr lang="ru-RU" sz="1400" dirty="0" err="1"/>
              <a:t>Зростання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в </a:t>
            </a:r>
            <a:r>
              <a:rPr lang="ru-RU" sz="1400" dirty="0" err="1"/>
              <a:t>сільському</a:t>
            </a:r>
            <a:r>
              <a:rPr lang="ru-RU" sz="1400" dirty="0"/>
              <a:t> </a:t>
            </a:r>
            <a:r>
              <a:rPr lang="ru-RU" sz="1400" dirty="0" err="1"/>
              <a:t>господарстві</a:t>
            </a:r>
            <a:r>
              <a:rPr lang="ru-RU" sz="1400" dirty="0"/>
              <a:t> </a:t>
            </a:r>
            <a:r>
              <a:rPr lang="ru-RU" sz="1400" dirty="0" err="1"/>
              <a:t>відкриває</a:t>
            </a:r>
            <a:r>
              <a:rPr lang="ru-RU" sz="1400" dirty="0"/>
              <a:t> </a:t>
            </a:r>
            <a:r>
              <a:rPr lang="ru-RU" sz="1400" dirty="0" err="1"/>
              <a:t>безліч</a:t>
            </a:r>
            <a:r>
              <a:rPr lang="ru-RU" sz="1400" dirty="0"/>
              <a:t> </a:t>
            </a:r>
            <a:r>
              <a:rPr lang="ru-RU" sz="1400" dirty="0" err="1"/>
              <a:t>стратегічних</a:t>
            </a:r>
            <a:r>
              <a:rPr lang="ru-RU" sz="1400" dirty="0"/>
              <a:t> </a:t>
            </a:r>
            <a:r>
              <a:rPr lang="ru-RU" sz="1400" dirty="0" err="1"/>
              <a:t>можливостей</a:t>
            </a:r>
            <a:r>
              <a:rPr lang="ru-RU" sz="1400" dirty="0"/>
              <a:t> для </a:t>
            </a:r>
            <a:r>
              <a:rPr lang="ru-RU" sz="1400" dirty="0" err="1"/>
              <a:t>агротоваровиробників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високошвидкісного</a:t>
            </a:r>
            <a:r>
              <a:rPr lang="ru-RU" sz="1400" dirty="0"/>
              <a:t> </a:t>
            </a:r>
            <a:r>
              <a:rPr lang="ru-RU" sz="1400" dirty="0" err="1"/>
              <a:t>збору</a:t>
            </a:r>
            <a:r>
              <a:rPr lang="ru-RU" sz="1400" dirty="0"/>
              <a:t> та </a:t>
            </a:r>
            <a:r>
              <a:rPr lang="ru-RU" sz="1400" dirty="0" err="1"/>
              <a:t>аналізу</a:t>
            </a:r>
            <a:r>
              <a:rPr lang="ru-RU" sz="1400" dirty="0"/>
              <a:t> великого </a:t>
            </a:r>
            <a:r>
              <a:rPr lang="ru-RU" sz="1400" dirty="0" err="1"/>
              <a:t>обсягу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до </a:t>
            </a:r>
            <a:r>
              <a:rPr lang="ru-RU" sz="1400" dirty="0" err="1"/>
              <a:t>ухвалення</a:t>
            </a:r>
            <a:r>
              <a:rPr lang="ru-RU" sz="1400" dirty="0"/>
              <a:t> </a:t>
            </a:r>
            <a:r>
              <a:rPr lang="ru-RU" sz="1400" dirty="0" err="1"/>
              <a:t>обґрунтованих</a:t>
            </a:r>
            <a:r>
              <a:rPr lang="ru-RU" sz="1400" dirty="0"/>
              <a:t>, критично </a:t>
            </a:r>
            <a:r>
              <a:rPr lang="ru-RU" sz="1400" dirty="0" err="1"/>
              <a:t>важливих</a:t>
            </a:r>
            <a:r>
              <a:rPr lang="ru-RU" sz="1400" dirty="0"/>
              <a:t> та </a:t>
            </a:r>
            <a:r>
              <a:rPr lang="ru-RU" sz="1400" dirty="0" err="1"/>
              <a:t>своєчасних</a:t>
            </a:r>
            <a:r>
              <a:rPr lang="ru-RU" sz="1400" dirty="0"/>
              <a:t> </a:t>
            </a:r>
            <a:r>
              <a:rPr lang="ru-RU" sz="1400" dirty="0" err="1"/>
              <a:t>рішень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 smtClean="0"/>
              <a:t>Цифрове</a:t>
            </a:r>
            <a:r>
              <a:rPr lang="ru-RU" sz="1400" dirty="0" smtClean="0"/>
              <a:t> </a:t>
            </a:r>
            <a:r>
              <a:rPr lang="ru-RU" sz="1400" dirty="0" err="1"/>
              <a:t>сільське</a:t>
            </a:r>
            <a:r>
              <a:rPr lang="ru-RU" sz="1400" dirty="0"/>
              <a:t> </a:t>
            </a:r>
            <a:r>
              <a:rPr lang="ru-RU" sz="1400" dirty="0" err="1"/>
              <a:t>господарство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створити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, для </a:t>
            </a:r>
            <a:r>
              <a:rPr lang="ru-RU" sz="1400" dirty="0" err="1"/>
              <a:t>яких</a:t>
            </a:r>
            <a:r>
              <a:rPr lang="ru-RU" sz="1400" dirty="0"/>
              <a:t> </a:t>
            </a:r>
            <a:r>
              <a:rPr lang="ru-RU" sz="1400" dirty="0" err="1"/>
              <a:t>будуть</a:t>
            </a:r>
            <a:r>
              <a:rPr lang="ru-RU" sz="1400" dirty="0"/>
              <a:t> </a:t>
            </a:r>
            <a:r>
              <a:rPr lang="ru-RU" sz="1400" dirty="0" err="1"/>
              <a:t>характерні</a:t>
            </a:r>
            <a:r>
              <a:rPr lang="ru-RU" sz="1400" dirty="0"/>
              <a:t> </a:t>
            </a:r>
            <a:r>
              <a:rPr lang="ru-RU" sz="1400" dirty="0" err="1"/>
              <a:t>прогнозованість</a:t>
            </a:r>
            <a:r>
              <a:rPr lang="ru-RU" sz="1400" dirty="0"/>
              <a:t>, </a:t>
            </a:r>
            <a:r>
              <a:rPr lang="ru-RU" sz="1400" dirty="0" err="1"/>
              <a:t>високий</a:t>
            </a:r>
            <a:r>
              <a:rPr lang="ru-RU" sz="1400" dirty="0"/>
              <a:t> </a:t>
            </a:r>
            <a:r>
              <a:rPr lang="ru-RU" sz="1400" dirty="0" err="1"/>
              <a:t>рівень</a:t>
            </a:r>
            <a:r>
              <a:rPr lang="ru-RU" sz="1400" dirty="0"/>
              <a:t> </a:t>
            </a:r>
            <a:r>
              <a:rPr lang="ru-RU" sz="1400" dirty="0" err="1"/>
              <a:t>продуктивності</a:t>
            </a:r>
            <a:r>
              <a:rPr lang="ru-RU" sz="1400" dirty="0"/>
              <a:t>, </a:t>
            </a:r>
            <a:r>
              <a:rPr lang="ru-RU" sz="1400" dirty="0" err="1"/>
              <a:t>здатність</a:t>
            </a:r>
            <a:r>
              <a:rPr lang="ru-RU" sz="1400" dirty="0"/>
              <a:t> </a:t>
            </a:r>
            <a:r>
              <a:rPr lang="ru-RU" sz="1400" dirty="0" err="1"/>
              <a:t>швидко</a:t>
            </a:r>
            <a:r>
              <a:rPr lang="ru-RU" sz="1400" dirty="0"/>
              <a:t> </a:t>
            </a:r>
            <a:r>
              <a:rPr lang="ru-RU" sz="1400" dirty="0" err="1"/>
              <a:t>адаптуватися</a:t>
            </a:r>
            <a:r>
              <a:rPr lang="ru-RU" sz="1400" dirty="0"/>
              <a:t> до </a:t>
            </a:r>
            <a:r>
              <a:rPr lang="ru-RU" sz="1400" dirty="0" err="1"/>
              <a:t>змін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сприятиме</a:t>
            </a:r>
            <a:r>
              <a:rPr lang="ru-RU" sz="1400" dirty="0"/>
              <a:t> </a:t>
            </a:r>
            <a:r>
              <a:rPr lang="ru-RU" sz="1400" dirty="0" err="1"/>
              <a:t>підвищенню</a:t>
            </a:r>
            <a:r>
              <a:rPr lang="ru-RU" sz="1400" dirty="0"/>
              <a:t> </a:t>
            </a:r>
            <a:r>
              <a:rPr lang="ru-RU" sz="1400" dirty="0" err="1"/>
              <a:t>рівня</a:t>
            </a:r>
            <a:r>
              <a:rPr lang="ru-RU" sz="1400" dirty="0"/>
              <a:t> </a:t>
            </a:r>
            <a:r>
              <a:rPr lang="ru-RU" sz="1400" dirty="0" err="1"/>
              <a:t>продовольчої</a:t>
            </a:r>
            <a:r>
              <a:rPr lang="ru-RU" sz="1400" dirty="0"/>
              <a:t> </a:t>
            </a:r>
            <a:r>
              <a:rPr lang="ru-RU" sz="1400" dirty="0" err="1"/>
              <a:t>безпеки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стійкості</a:t>
            </a:r>
            <a:r>
              <a:rPr lang="ru-RU" sz="1400" dirty="0"/>
              <a:t> та </a:t>
            </a:r>
            <a:r>
              <a:rPr lang="ru-RU" sz="1400" dirty="0" err="1"/>
              <a:t>доходності</a:t>
            </a:r>
            <a:r>
              <a:rPr lang="ru-RU" sz="1400" dirty="0"/>
              <a:t> </a:t>
            </a:r>
            <a:r>
              <a:rPr lang="ru-RU" sz="1400" dirty="0" err="1"/>
              <a:t>агропідприємств</a:t>
            </a:r>
            <a:r>
              <a:rPr lang="ru-RU" sz="1400" dirty="0"/>
              <a:t>. </a:t>
            </a:r>
            <a:r>
              <a:rPr lang="ru-RU" sz="1400" dirty="0" err="1"/>
              <a:t>Слід</a:t>
            </a:r>
            <a:r>
              <a:rPr lang="ru-RU" sz="1400" dirty="0"/>
              <a:t> </a:t>
            </a:r>
            <a:r>
              <a:rPr lang="ru-RU" sz="1400" dirty="0" err="1"/>
              <a:t>зазначити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в </a:t>
            </a:r>
            <a:r>
              <a:rPr lang="ru-RU" sz="1400" dirty="0" err="1"/>
              <a:t>сільському</a:t>
            </a:r>
            <a:r>
              <a:rPr lang="ru-RU" sz="1400" dirty="0"/>
              <a:t> </a:t>
            </a:r>
            <a:r>
              <a:rPr lang="ru-RU" sz="1400" dirty="0" err="1"/>
              <a:t>господарстві</a:t>
            </a:r>
            <a:r>
              <a:rPr lang="ru-RU" sz="1400" dirty="0"/>
              <a:t> за </a:t>
            </a:r>
            <a:r>
              <a:rPr lang="ru-RU" sz="1400" dirty="0" err="1"/>
              <a:t>рахунок</a:t>
            </a:r>
            <a:r>
              <a:rPr lang="ru-RU" sz="1400" dirty="0"/>
              <a:t>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продуктивності</a:t>
            </a:r>
            <a:r>
              <a:rPr lang="ru-RU" sz="1400" dirty="0"/>
              <a:t>, </a:t>
            </a:r>
            <a:r>
              <a:rPr lang="ru-RU" sz="1400" dirty="0" err="1"/>
              <a:t>ефективного</a:t>
            </a:r>
            <a:r>
              <a:rPr lang="ru-RU" sz="1400" dirty="0"/>
              <a:t> </a:t>
            </a:r>
            <a:r>
              <a:rPr lang="ru-RU" sz="1400" dirty="0" err="1"/>
              <a:t>споживання</a:t>
            </a:r>
            <a:r>
              <a:rPr lang="ru-RU" sz="1400" dirty="0"/>
              <a:t> </a:t>
            </a:r>
            <a:r>
              <a:rPr lang="ru-RU" sz="1400" dirty="0" err="1"/>
              <a:t>ресурсів</a:t>
            </a:r>
            <a:r>
              <a:rPr lang="ru-RU" sz="1400" dirty="0"/>
              <a:t>, </a:t>
            </a:r>
            <a:r>
              <a:rPr lang="ru-RU" sz="1400" dirty="0" err="1"/>
              <a:t>застосування</a:t>
            </a:r>
            <a:r>
              <a:rPr lang="ru-RU" sz="1400" dirty="0"/>
              <a:t> </a:t>
            </a:r>
            <a:r>
              <a:rPr lang="ru-RU" sz="1400" dirty="0" err="1"/>
              <a:t>ринкових</a:t>
            </a:r>
            <a:r>
              <a:rPr lang="ru-RU" sz="1400" dirty="0"/>
              <a:t> </a:t>
            </a:r>
            <a:r>
              <a:rPr lang="ru-RU" sz="1400" dirty="0" err="1"/>
              <a:t>можливостей</a:t>
            </a:r>
            <a:r>
              <a:rPr lang="ru-RU" sz="1400" dirty="0"/>
              <a:t>, </a:t>
            </a:r>
            <a:r>
              <a:rPr lang="ru-RU" sz="1400" dirty="0" err="1"/>
              <a:t>розширення</a:t>
            </a:r>
            <a:r>
              <a:rPr lang="ru-RU" sz="1400" dirty="0"/>
              <a:t> </a:t>
            </a:r>
            <a:r>
              <a:rPr lang="ru-RU" sz="1400" dirty="0" err="1"/>
              <a:t>комунікацій</a:t>
            </a:r>
            <a:r>
              <a:rPr lang="ru-RU" sz="1400" dirty="0"/>
              <a:t>, </a:t>
            </a:r>
            <a:r>
              <a:rPr lang="ru-RU" sz="1400" dirty="0" err="1"/>
              <a:t>оптимізації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ресурсів</a:t>
            </a:r>
            <a:r>
              <a:rPr lang="ru-RU" sz="1400" dirty="0"/>
              <a:t> та </a:t>
            </a:r>
            <a:r>
              <a:rPr lang="ru-RU" sz="1400" dirty="0" err="1"/>
              <a:t>пристосування</a:t>
            </a:r>
            <a:r>
              <a:rPr lang="ru-RU" sz="1400" dirty="0"/>
              <a:t> до </a:t>
            </a:r>
            <a:r>
              <a:rPr lang="ru-RU" sz="1400" dirty="0" err="1"/>
              <a:t>кліматичних</a:t>
            </a:r>
            <a:r>
              <a:rPr lang="ru-RU" sz="1400" dirty="0"/>
              <a:t> </a:t>
            </a:r>
            <a:r>
              <a:rPr lang="ru-RU" sz="1400" dirty="0" err="1"/>
              <a:t>змін</a:t>
            </a:r>
            <a:r>
              <a:rPr lang="ru-RU" sz="1400" dirty="0"/>
              <a:t> </a:t>
            </a:r>
            <a:r>
              <a:rPr lang="ru-RU" sz="1400" dirty="0" err="1"/>
              <a:t>здатне</a:t>
            </a:r>
            <a:r>
              <a:rPr lang="ru-RU" sz="1400" dirty="0"/>
              <a:t> </a:t>
            </a:r>
            <a:r>
              <a:rPr lang="ru-RU" sz="1400" dirty="0" err="1"/>
              <a:t>забезпечити</a:t>
            </a:r>
            <a:r>
              <a:rPr lang="ru-RU" sz="1400" dirty="0"/>
              <a:t> </a:t>
            </a:r>
            <a:r>
              <a:rPr lang="ru-RU" sz="1400" dirty="0" err="1"/>
              <a:t>отримання</a:t>
            </a:r>
            <a:r>
              <a:rPr lang="ru-RU" sz="1400" dirty="0"/>
              <a:t> </a:t>
            </a:r>
            <a:r>
              <a:rPr lang="ru-RU" sz="1400" dirty="0" err="1"/>
              <a:t>економічних</a:t>
            </a:r>
            <a:r>
              <a:rPr lang="ru-RU" sz="1400" dirty="0"/>
              <a:t>, </a:t>
            </a:r>
            <a:r>
              <a:rPr lang="ru-RU" sz="1400" dirty="0" err="1"/>
              <a:t>соціально-культурних</a:t>
            </a:r>
            <a:r>
              <a:rPr lang="ru-RU" sz="1400" dirty="0"/>
              <a:t> та </a:t>
            </a:r>
            <a:r>
              <a:rPr lang="ru-RU" sz="1400" dirty="0" err="1"/>
              <a:t>екологічних</a:t>
            </a:r>
            <a:r>
              <a:rPr lang="ru-RU" sz="1400" dirty="0"/>
              <a:t> благ. </a:t>
            </a:r>
            <a:endParaRPr lang="ru-RU" sz="1400" dirty="0" smtClean="0"/>
          </a:p>
          <a:p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2776331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ru-RU" sz="1400" dirty="0" err="1"/>
              <a:t>Встановлено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в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</a:t>
            </a:r>
            <a:r>
              <a:rPr lang="ru-RU" sz="1400" dirty="0" err="1"/>
              <a:t>підприємствах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відповідати</a:t>
            </a:r>
            <a:r>
              <a:rPr lang="ru-RU" sz="1400" dirty="0"/>
              <a:t> </a:t>
            </a:r>
            <a:r>
              <a:rPr lang="ru-RU" sz="1400" dirty="0" err="1"/>
              <a:t>певним</a:t>
            </a:r>
            <a:r>
              <a:rPr lang="ru-RU" sz="1400" dirty="0"/>
              <a:t> </a:t>
            </a:r>
            <a:r>
              <a:rPr lang="ru-RU" sz="1400" dirty="0" err="1"/>
              <a:t>умовам</a:t>
            </a:r>
            <a:r>
              <a:rPr lang="ru-RU" sz="1400" dirty="0"/>
              <a:t>: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комп’ютерна</a:t>
            </a:r>
            <a:r>
              <a:rPr lang="ru-RU" sz="1400" dirty="0" smtClean="0"/>
              <a:t> </a:t>
            </a:r>
            <a:r>
              <a:rPr lang="ru-RU" sz="1400" dirty="0" err="1"/>
              <a:t>грамотність</a:t>
            </a:r>
            <a:r>
              <a:rPr lang="ru-RU" sz="1400" dirty="0"/>
              <a:t>, </a:t>
            </a:r>
            <a:r>
              <a:rPr lang="ru-RU" sz="1400" dirty="0" err="1"/>
              <a:t>освіта</a:t>
            </a:r>
            <a:r>
              <a:rPr lang="ru-RU" sz="1400" dirty="0"/>
              <a:t> в </a:t>
            </a:r>
            <a:r>
              <a:rPr lang="ru-RU" sz="1400" dirty="0" err="1"/>
              <a:t>сфері</a:t>
            </a:r>
            <a:r>
              <a:rPr lang="ru-RU" sz="1400" dirty="0"/>
              <a:t> ІТ, </a:t>
            </a:r>
            <a:r>
              <a:rPr lang="ru-RU" sz="1400" dirty="0" err="1"/>
              <a:t>фінансова</a:t>
            </a:r>
            <a:r>
              <a:rPr lang="ru-RU" sz="1400" dirty="0"/>
              <a:t> </a:t>
            </a:r>
            <a:r>
              <a:rPr lang="ru-RU" sz="1400" dirty="0" err="1"/>
              <a:t>забезпеченість</a:t>
            </a:r>
            <a:r>
              <a:rPr lang="ru-RU" sz="1400" dirty="0"/>
              <a:t>, </a:t>
            </a:r>
            <a:r>
              <a:rPr lang="ru-RU" sz="1400" dirty="0" err="1"/>
              <a:t>державні</a:t>
            </a:r>
            <a:r>
              <a:rPr lang="ru-RU" sz="1400" dirty="0"/>
              <a:t> </a:t>
            </a:r>
            <a:r>
              <a:rPr lang="ru-RU" sz="1400" dirty="0" err="1"/>
              <a:t>програми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стратегій</a:t>
            </a:r>
            <a:r>
              <a:rPr lang="ru-RU" sz="1400" dirty="0"/>
              <a:t> та </a:t>
            </a:r>
            <a:r>
              <a:rPr lang="ru-RU" sz="1400" dirty="0" err="1"/>
              <a:t>державні</a:t>
            </a:r>
            <a:r>
              <a:rPr lang="ru-RU" sz="1400" dirty="0"/>
              <a:t> онлайн </a:t>
            </a:r>
            <a:r>
              <a:rPr lang="ru-RU" sz="1400" dirty="0" err="1"/>
              <a:t>платформи</a:t>
            </a:r>
            <a:r>
              <a:rPr lang="ru-RU" sz="1400" dirty="0"/>
              <a:t> цифрового </a:t>
            </a:r>
            <a:r>
              <a:rPr lang="ru-RU" sz="1400" dirty="0" err="1"/>
              <a:t>сільського</a:t>
            </a:r>
            <a:r>
              <a:rPr lang="ru-RU" sz="1400" dirty="0"/>
              <a:t> </a:t>
            </a:r>
            <a:r>
              <a:rPr lang="ru-RU" sz="1400" dirty="0" err="1"/>
              <a:t>господарства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використання</a:t>
            </a:r>
            <a:r>
              <a:rPr lang="ru-RU" sz="1400" dirty="0" smtClean="0"/>
              <a:t> </a:t>
            </a:r>
            <a:r>
              <a:rPr lang="ru-RU" sz="1400" dirty="0" err="1"/>
              <a:t>Інтернету</a:t>
            </a:r>
            <a:r>
              <a:rPr lang="ru-RU" sz="1400" dirty="0"/>
              <a:t>, </a:t>
            </a:r>
            <a:r>
              <a:rPr lang="ru-RU" sz="1400" dirty="0" err="1"/>
              <a:t>мережеве</a:t>
            </a:r>
            <a:r>
              <a:rPr lang="ru-RU" sz="1400" dirty="0"/>
              <a:t> </a:t>
            </a:r>
            <a:r>
              <a:rPr lang="ru-RU" sz="1400" dirty="0" err="1"/>
              <a:t>покриття</a:t>
            </a:r>
            <a:r>
              <a:rPr lang="ru-RU" sz="1400" dirty="0"/>
              <a:t>, </a:t>
            </a:r>
            <a:r>
              <a:rPr lang="ru-RU" sz="1400" dirty="0" err="1"/>
              <a:t>мобільних</a:t>
            </a:r>
            <a:r>
              <a:rPr lang="ru-RU" sz="1400" dirty="0"/>
              <a:t> </a:t>
            </a:r>
            <a:r>
              <a:rPr lang="ru-RU" sz="1400" dirty="0" err="1"/>
              <a:t>телефонів</a:t>
            </a:r>
            <a:r>
              <a:rPr lang="ru-RU" sz="1400" dirty="0"/>
              <a:t> та </a:t>
            </a:r>
            <a:r>
              <a:rPr lang="ru-RU" sz="1400" dirty="0" err="1"/>
              <a:t>соціальних</a:t>
            </a:r>
            <a:r>
              <a:rPr lang="ru-RU" sz="1400" dirty="0"/>
              <a:t> мереж, </a:t>
            </a:r>
            <a:r>
              <a:rPr lang="ru-RU" sz="1400" dirty="0" err="1"/>
              <a:t>навички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 з </a:t>
            </a:r>
            <a:r>
              <a:rPr lang="ru-RU" sz="1400" dirty="0" err="1"/>
              <a:t>цифровими</a:t>
            </a:r>
            <a:r>
              <a:rPr lang="ru-RU" sz="1400" dirty="0"/>
              <a:t> </a:t>
            </a:r>
            <a:r>
              <a:rPr lang="ru-RU" sz="1400" dirty="0" err="1"/>
              <a:t>технологіями</a:t>
            </a:r>
            <a:r>
              <a:rPr lang="ru-RU" sz="1400" dirty="0"/>
              <a:t>, </a:t>
            </a:r>
            <a:r>
              <a:rPr lang="ru-RU" sz="1400" dirty="0" err="1"/>
              <a:t>підтримка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</a:t>
            </a:r>
            <a:r>
              <a:rPr lang="ru-RU" sz="1400" dirty="0" err="1"/>
              <a:t>підприємництва</a:t>
            </a:r>
            <a:r>
              <a:rPr lang="ru-RU" sz="1400" dirty="0"/>
              <a:t> та </a:t>
            </a:r>
            <a:r>
              <a:rPr lang="ru-RU" sz="1400" dirty="0" err="1"/>
              <a:t>інновацій</a:t>
            </a:r>
            <a:r>
              <a:rPr lang="ru-RU" sz="1400" dirty="0"/>
              <a:t> до </a:t>
            </a:r>
            <a:r>
              <a:rPr lang="ru-RU" sz="1400" dirty="0" err="1"/>
              <a:t>сфери</a:t>
            </a:r>
            <a:r>
              <a:rPr lang="ru-RU" sz="1400" dirty="0"/>
              <a:t> АПК (</a:t>
            </a:r>
            <a:r>
              <a:rPr lang="ru-RU" sz="1400" dirty="0" err="1"/>
              <a:t>бізнесінкубатори</a:t>
            </a:r>
            <a:r>
              <a:rPr lang="ru-RU" sz="1400" dirty="0"/>
              <a:t>, </a:t>
            </a:r>
            <a:r>
              <a:rPr lang="ru-RU" sz="1400" dirty="0" err="1"/>
              <a:t>хакатони</a:t>
            </a:r>
            <a:r>
              <a:rPr lang="ru-RU" sz="1400" dirty="0"/>
              <a:t>, </a:t>
            </a:r>
            <a:r>
              <a:rPr lang="ru-RU" sz="1400" dirty="0" err="1"/>
              <a:t>програми</a:t>
            </a:r>
            <a:r>
              <a:rPr lang="ru-RU" sz="1400" dirty="0"/>
              <a:t> </a:t>
            </a:r>
            <a:r>
              <a:rPr lang="ru-RU" sz="1400" dirty="0" err="1"/>
              <a:t>навчання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) [4]. </a:t>
            </a:r>
            <a:endParaRPr lang="ru-RU" sz="1400" dirty="0" smtClean="0"/>
          </a:p>
          <a:p>
            <a:r>
              <a:rPr lang="ru-RU" sz="1400" dirty="0" err="1" smtClean="0"/>
              <a:t>Поряд</a:t>
            </a:r>
            <a:r>
              <a:rPr lang="ru-RU" sz="1400" dirty="0" smtClean="0"/>
              <a:t> </a:t>
            </a:r>
            <a:r>
              <a:rPr lang="ru-RU" sz="1400" dirty="0"/>
              <a:t>з </a:t>
            </a:r>
            <a:r>
              <a:rPr lang="ru-RU" sz="1400" dirty="0" err="1"/>
              <a:t>базовими</a:t>
            </a:r>
            <a:r>
              <a:rPr lang="ru-RU" sz="1400" dirty="0"/>
              <a:t> </a:t>
            </a:r>
            <a:r>
              <a:rPr lang="ru-RU" sz="1400" dirty="0" err="1"/>
              <a:t>умовами</a:t>
            </a:r>
            <a:r>
              <a:rPr lang="ru-RU" sz="1400" dirty="0"/>
              <a:t> </a:t>
            </a:r>
            <a:r>
              <a:rPr lang="ru-RU" sz="1400" dirty="0" err="1"/>
              <a:t>існують</a:t>
            </a:r>
            <a:r>
              <a:rPr lang="ru-RU" sz="1400" dirty="0"/>
              <a:t> й </a:t>
            </a:r>
            <a:r>
              <a:rPr lang="ru-RU" sz="1400" dirty="0" err="1"/>
              <a:t>такі</a:t>
            </a:r>
            <a:r>
              <a:rPr lang="ru-RU" sz="1400" dirty="0"/>
              <a:t> </a:t>
            </a:r>
            <a:r>
              <a:rPr lang="ru-RU" sz="1400" dirty="0" err="1"/>
              <a:t>чинники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сприяють</a:t>
            </a:r>
            <a:r>
              <a:rPr lang="ru-RU" sz="1400" dirty="0"/>
              <a:t> </a:t>
            </a:r>
            <a:r>
              <a:rPr lang="ru-RU" sz="1400" dirty="0" err="1"/>
              <a:t>цифровізації</a:t>
            </a:r>
            <a:r>
              <a:rPr lang="ru-RU" sz="1400" dirty="0"/>
              <a:t> </a:t>
            </a:r>
            <a:r>
              <a:rPr lang="ru-RU" sz="1400" dirty="0" err="1"/>
              <a:t>агропідприємств</a:t>
            </a:r>
            <a:r>
              <a:rPr lang="ru-RU" sz="1400" dirty="0"/>
              <a:t>, а </a:t>
            </a:r>
            <a:r>
              <a:rPr lang="ru-RU" sz="1400" dirty="0" err="1"/>
              <a:t>саме</a:t>
            </a:r>
            <a:r>
              <a:rPr lang="ru-RU" sz="1400" dirty="0"/>
              <a:t>: - </a:t>
            </a:r>
            <a:r>
              <a:rPr lang="ru-RU" sz="1400" dirty="0" err="1"/>
              <a:t>застосування</a:t>
            </a:r>
            <a:r>
              <a:rPr lang="ru-RU" sz="1400" dirty="0"/>
              <a:t> </a:t>
            </a:r>
            <a:r>
              <a:rPr lang="ru-RU" sz="1400" dirty="0" err="1"/>
              <a:t>агропідприємцями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служб </a:t>
            </a:r>
            <a:r>
              <a:rPr lang="ru-RU" sz="1400" dirty="0" err="1"/>
              <a:t>розповсюдження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</a:t>
            </a:r>
            <a:r>
              <a:rPr lang="ru-RU" sz="1400" dirty="0" err="1"/>
              <a:t>знань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Інтернет</a:t>
            </a:r>
            <a:r>
              <a:rPr lang="ru-RU" sz="1400" dirty="0"/>
              <a:t> - </a:t>
            </a:r>
            <a:r>
              <a:rPr lang="ru-RU" sz="1400" dirty="0" err="1"/>
              <a:t>обізнаності</a:t>
            </a:r>
            <a:r>
              <a:rPr lang="ru-RU" sz="1400" dirty="0"/>
              <a:t>, </a:t>
            </a:r>
            <a:r>
              <a:rPr lang="ru-RU" sz="1400" dirty="0" err="1"/>
              <a:t>мобільного</a:t>
            </a:r>
            <a:r>
              <a:rPr lang="ru-RU" sz="1400" dirty="0"/>
              <a:t> </a:t>
            </a:r>
            <a:r>
              <a:rPr lang="ru-RU" sz="1400" dirty="0" err="1"/>
              <a:t>зв’язку</a:t>
            </a:r>
            <a:r>
              <a:rPr lang="ru-RU" sz="1400" dirty="0"/>
              <a:t> та </a:t>
            </a:r>
            <a:r>
              <a:rPr lang="ru-RU" sz="1400" dirty="0" err="1"/>
              <a:t>соціальних</a:t>
            </a:r>
            <a:r>
              <a:rPr lang="ru-RU" sz="1400" dirty="0"/>
              <a:t> мереж; </a:t>
            </a:r>
            <a:endParaRPr lang="ru-RU" sz="1400" dirty="0" smtClean="0"/>
          </a:p>
          <a:p>
            <a:pPr marL="285750" indent="-285750">
              <a:buFontTx/>
              <a:buChar char="-"/>
            </a:pPr>
            <a:r>
              <a:rPr lang="ru-RU" sz="1400" dirty="0" err="1" smtClean="0"/>
              <a:t>наявність</a:t>
            </a:r>
            <a:r>
              <a:rPr lang="ru-RU" sz="1400" dirty="0" smtClean="0"/>
              <a:t> </a:t>
            </a:r>
            <a:r>
              <a:rPr lang="ru-RU" sz="1400" dirty="0"/>
              <a:t>у </a:t>
            </a:r>
            <a:r>
              <a:rPr lang="ru-RU" sz="1400" dirty="0" err="1"/>
              <a:t>сільських</a:t>
            </a:r>
            <a:r>
              <a:rPr lang="ru-RU" sz="1400" dirty="0"/>
              <a:t> </a:t>
            </a:r>
            <a:r>
              <a:rPr lang="ru-RU" sz="1400" dirty="0" err="1"/>
              <a:t>мешканців</a:t>
            </a:r>
            <a:r>
              <a:rPr lang="ru-RU" sz="1400" dirty="0"/>
              <a:t> </a:t>
            </a:r>
            <a:r>
              <a:rPr lang="ru-RU" sz="1400" dirty="0" err="1"/>
              <a:t>навичок</a:t>
            </a:r>
            <a:r>
              <a:rPr lang="ru-RU" sz="1400" dirty="0"/>
              <a:t> </a:t>
            </a:r>
            <a:r>
              <a:rPr lang="ru-RU" sz="1400" dirty="0" err="1"/>
              <a:t>володіння</a:t>
            </a:r>
            <a:r>
              <a:rPr lang="ru-RU" sz="1400" dirty="0"/>
              <a:t> </a:t>
            </a:r>
            <a:r>
              <a:rPr lang="ru-RU" sz="1400" dirty="0" err="1"/>
              <a:t>цифровими</a:t>
            </a:r>
            <a:r>
              <a:rPr lang="ru-RU" sz="1400" dirty="0"/>
              <a:t> </a:t>
            </a:r>
            <a:r>
              <a:rPr lang="ru-RU" sz="1400" dirty="0" err="1"/>
              <a:t>технологіями</a:t>
            </a:r>
            <a:r>
              <a:rPr lang="ru-RU" sz="1400" dirty="0"/>
              <a:t>; </a:t>
            </a:r>
            <a:endParaRPr lang="ru-RU" sz="1400" dirty="0" smtClean="0"/>
          </a:p>
          <a:p>
            <a:pPr marL="285750" indent="-285750">
              <a:buFontTx/>
              <a:buChar char="-"/>
            </a:pPr>
            <a:r>
              <a:rPr lang="ru-RU" sz="1400" dirty="0" err="1" smtClean="0"/>
              <a:t>культурне</a:t>
            </a:r>
            <a:r>
              <a:rPr lang="ru-RU" sz="1400" dirty="0" smtClean="0"/>
              <a:t> </a:t>
            </a:r>
            <a:r>
              <a:rPr lang="ru-RU" sz="1400" dirty="0" err="1"/>
              <a:t>середовище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спонукає</a:t>
            </a:r>
            <a:r>
              <a:rPr lang="ru-RU" sz="1400" dirty="0"/>
              <a:t> </a:t>
            </a:r>
            <a:r>
              <a:rPr lang="ru-RU" sz="1400" dirty="0" err="1"/>
              <a:t>агропідприємців</a:t>
            </a:r>
            <a:r>
              <a:rPr lang="ru-RU" sz="1400" dirty="0"/>
              <a:t> до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діджіталізації</a:t>
            </a:r>
            <a:r>
              <a:rPr lang="ru-RU" sz="1400" dirty="0"/>
              <a:t> та </a:t>
            </a:r>
            <a:r>
              <a:rPr lang="ru-RU" sz="1400" dirty="0" err="1"/>
              <a:t>інших</a:t>
            </a:r>
            <a:r>
              <a:rPr lang="ru-RU" sz="1400" dirty="0"/>
              <a:t> </a:t>
            </a:r>
            <a:r>
              <a:rPr lang="ru-RU" sz="1400" dirty="0" err="1"/>
              <a:t>інновацій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 smtClean="0"/>
              <a:t>Слід</a:t>
            </a:r>
            <a:r>
              <a:rPr lang="ru-RU" sz="1400" dirty="0" smtClean="0"/>
              <a:t> </a:t>
            </a:r>
            <a:r>
              <a:rPr lang="ru-RU" sz="1400" dirty="0" err="1"/>
              <a:t>зазначити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для </a:t>
            </a:r>
            <a:r>
              <a:rPr lang="ru-RU" sz="1400" dirty="0" err="1"/>
              <a:t>дрібних</a:t>
            </a:r>
            <a:r>
              <a:rPr lang="ru-RU" sz="1400" dirty="0"/>
              <a:t> </a:t>
            </a:r>
            <a:r>
              <a:rPr lang="ru-RU" sz="1400" dirty="0" err="1"/>
              <a:t>фермерських</a:t>
            </a:r>
            <a:r>
              <a:rPr lang="ru-RU" sz="1400" dirty="0"/>
              <a:t> </a:t>
            </a:r>
            <a:r>
              <a:rPr lang="ru-RU" sz="1400" dirty="0" err="1"/>
              <a:t>господарств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значні</a:t>
            </a:r>
            <a:r>
              <a:rPr lang="ru-RU" sz="1400" dirty="0"/>
              <a:t> </a:t>
            </a:r>
            <a:r>
              <a:rPr lang="ru-RU" sz="1400" dirty="0" err="1"/>
              <a:t>переваги</a:t>
            </a:r>
            <a:r>
              <a:rPr lang="ru-RU" sz="1400" dirty="0"/>
              <a:t> </a:t>
            </a:r>
            <a:r>
              <a:rPr lang="ru-RU" sz="1400" dirty="0" err="1"/>
              <a:t>стосовно</a:t>
            </a:r>
            <a:r>
              <a:rPr lang="ru-RU" sz="1400" dirty="0"/>
              <a:t> </a:t>
            </a:r>
            <a:r>
              <a:rPr lang="ru-RU" sz="1400" dirty="0" err="1"/>
              <a:t>експансії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зв’язків</a:t>
            </a:r>
            <a:r>
              <a:rPr lang="ru-RU" sz="1400" dirty="0"/>
              <a:t> з </a:t>
            </a:r>
            <a:r>
              <a:rPr lang="ru-RU" sz="1400" dirty="0" err="1"/>
              <a:t>постачальниками</a:t>
            </a:r>
            <a:r>
              <a:rPr lang="ru-RU" sz="1400" dirty="0"/>
              <a:t>, </a:t>
            </a:r>
            <a:r>
              <a:rPr lang="ru-RU" sz="1400" dirty="0" err="1"/>
              <a:t>споживачами</a:t>
            </a:r>
            <a:r>
              <a:rPr lang="ru-RU" sz="1400" dirty="0"/>
              <a:t>, доступу до </a:t>
            </a:r>
            <a:r>
              <a:rPr lang="ru-RU" sz="1400" dirty="0" err="1"/>
              <a:t>інформації</a:t>
            </a:r>
            <a:r>
              <a:rPr lang="ru-RU" sz="1400" dirty="0"/>
              <a:t>,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наймання</a:t>
            </a:r>
            <a:r>
              <a:rPr lang="ru-RU" sz="1400" dirty="0"/>
              <a:t> </a:t>
            </a:r>
            <a:r>
              <a:rPr lang="ru-RU" sz="1400" dirty="0" err="1"/>
              <a:t>талановитих</a:t>
            </a:r>
            <a:r>
              <a:rPr lang="ru-RU" sz="1400" dirty="0"/>
              <a:t> </a:t>
            </a:r>
            <a:r>
              <a:rPr lang="ru-RU" sz="1400" dirty="0" err="1"/>
              <a:t>працівників</a:t>
            </a:r>
            <a:r>
              <a:rPr lang="ru-RU" sz="1400" dirty="0"/>
              <a:t>, </a:t>
            </a:r>
            <a:r>
              <a:rPr lang="ru-RU" sz="1400" dirty="0" err="1"/>
              <a:t>формування</a:t>
            </a:r>
            <a:r>
              <a:rPr lang="ru-RU" sz="1400" dirty="0"/>
              <a:t> </a:t>
            </a:r>
            <a:r>
              <a:rPr lang="ru-RU" sz="1400" dirty="0" err="1"/>
              <a:t>стратегічних</a:t>
            </a:r>
            <a:r>
              <a:rPr lang="ru-RU" sz="1400" dirty="0"/>
              <a:t> </a:t>
            </a:r>
            <a:r>
              <a:rPr lang="ru-RU" sz="1400" dirty="0" err="1"/>
              <a:t>партнерських</a:t>
            </a:r>
            <a:r>
              <a:rPr lang="ru-RU" sz="1400" dirty="0"/>
              <a:t> </a:t>
            </a:r>
            <a:r>
              <a:rPr lang="ru-RU" sz="1400" dirty="0" err="1"/>
              <a:t>механізмів</a:t>
            </a:r>
            <a:r>
              <a:rPr lang="ru-RU" sz="1400" dirty="0"/>
              <a:t>, доступу до </a:t>
            </a:r>
            <a:r>
              <a:rPr lang="ru-RU" sz="1400" dirty="0" err="1"/>
              <a:t>освітніх</a:t>
            </a:r>
            <a:r>
              <a:rPr lang="ru-RU" sz="1400" dirty="0"/>
              <a:t>, </a:t>
            </a:r>
            <a:r>
              <a:rPr lang="ru-RU" sz="1400" dirty="0" err="1"/>
              <a:t>фінансових</a:t>
            </a:r>
            <a:r>
              <a:rPr lang="ru-RU" sz="1400" dirty="0"/>
              <a:t>, </a:t>
            </a:r>
            <a:r>
              <a:rPr lang="ru-RU" sz="1400" dirty="0" err="1"/>
              <a:t>юридичних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 smtClean="0"/>
              <a:t>тощо</a:t>
            </a:r>
            <a:r>
              <a:rPr lang="ru-RU" sz="1400" dirty="0" smtClean="0"/>
              <a:t>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248766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ru-RU" sz="1400" dirty="0"/>
              <a:t>У той же час, </a:t>
            </a:r>
            <a:r>
              <a:rPr lang="ru-RU" sz="1400" dirty="0" err="1"/>
              <a:t>існують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до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агропідприємств</a:t>
            </a:r>
            <a:r>
              <a:rPr lang="ru-RU" sz="1400" dirty="0"/>
              <a:t>, а </a:t>
            </a:r>
            <a:r>
              <a:rPr lang="ru-RU" sz="1400" dirty="0" err="1"/>
              <a:t>саме</a:t>
            </a:r>
            <a:r>
              <a:rPr lang="ru-RU" sz="1400" dirty="0"/>
              <a:t>: </a:t>
            </a:r>
            <a:r>
              <a:rPr lang="ru-RU" sz="1400" dirty="0" err="1"/>
              <a:t>нерозвинуте</a:t>
            </a:r>
            <a:r>
              <a:rPr lang="ru-RU" sz="1400" dirty="0"/>
              <a:t> </a:t>
            </a:r>
            <a:r>
              <a:rPr lang="ru-RU" sz="1400" dirty="0" err="1"/>
              <a:t>мережеве</a:t>
            </a:r>
            <a:r>
              <a:rPr lang="ru-RU" sz="1400" dirty="0"/>
              <a:t> </a:t>
            </a:r>
            <a:r>
              <a:rPr lang="ru-RU" sz="1400" dirty="0" err="1"/>
              <a:t>покриття</a:t>
            </a:r>
            <a:r>
              <a:rPr lang="ru-RU" sz="1400" dirty="0"/>
              <a:t>, </a:t>
            </a:r>
            <a:r>
              <a:rPr lang="ru-RU" sz="1400" dirty="0" err="1"/>
              <a:t>погане</a:t>
            </a:r>
            <a:r>
              <a:rPr lang="ru-RU" sz="1400" dirty="0"/>
              <a:t> </a:t>
            </a:r>
            <a:r>
              <a:rPr lang="ru-RU" sz="1400" dirty="0" err="1"/>
              <a:t>володіння</a:t>
            </a:r>
            <a:r>
              <a:rPr lang="ru-RU" sz="1400" dirty="0"/>
              <a:t> </a:t>
            </a:r>
            <a:r>
              <a:rPr lang="ru-RU" sz="1400" dirty="0" err="1"/>
              <a:t>працівниками</a:t>
            </a:r>
            <a:r>
              <a:rPr lang="ru-RU" sz="1400" dirty="0"/>
              <a:t> </a:t>
            </a:r>
            <a:r>
              <a:rPr lang="ru-RU" sz="1400" dirty="0" err="1"/>
              <a:t>комп’ютерними</a:t>
            </a:r>
            <a:r>
              <a:rPr lang="ru-RU" sz="1400" dirty="0"/>
              <a:t> </a:t>
            </a:r>
            <a:r>
              <a:rPr lang="ru-RU" sz="1400" dirty="0" err="1"/>
              <a:t>програмами</a:t>
            </a:r>
            <a:r>
              <a:rPr lang="ru-RU" sz="1400" dirty="0"/>
              <a:t>, </a:t>
            </a:r>
            <a:r>
              <a:rPr lang="ru-RU" sz="1400" dirty="0" err="1"/>
              <a:t>відсутність</a:t>
            </a:r>
            <a:r>
              <a:rPr lang="ru-RU" sz="1400" dirty="0"/>
              <a:t> </a:t>
            </a:r>
            <a:r>
              <a:rPr lang="ru-RU" sz="1400" dirty="0" err="1"/>
              <a:t>єдиної</a:t>
            </a:r>
            <a:r>
              <a:rPr lang="ru-RU" sz="1400" dirty="0"/>
              <a:t> онлайн </a:t>
            </a:r>
            <a:r>
              <a:rPr lang="ru-RU" sz="1400" dirty="0" err="1"/>
              <a:t>платформи</a:t>
            </a:r>
            <a:r>
              <a:rPr lang="ru-RU" sz="1400" dirty="0"/>
              <a:t>, </a:t>
            </a:r>
            <a:r>
              <a:rPr lang="ru-RU" sz="1400" dirty="0" err="1"/>
              <a:t>стандартизації</a:t>
            </a:r>
            <a:r>
              <a:rPr lang="ru-RU" sz="1400" dirty="0"/>
              <a:t> та </a:t>
            </a:r>
            <a:r>
              <a:rPr lang="ru-RU" sz="1400" dirty="0" err="1"/>
              <a:t>сумісності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ru-RU" sz="1400" dirty="0" err="1"/>
              <a:t>стосовно</a:t>
            </a:r>
            <a:r>
              <a:rPr lang="ru-RU" sz="1400" dirty="0"/>
              <a:t> </a:t>
            </a:r>
            <a:r>
              <a:rPr lang="ru-RU" sz="1400" dirty="0" err="1"/>
              <a:t>обміну</a:t>
            </a:r>
            <a:r>
              <a:rPr lang="ru-RU" sz="1400" dirty="0"/>
              <a:t> </a:t>
            </a:r>
            <a:r>
              <a:rPr lang="ru-RU" sz="1400" dirty="0" err="1"/>
              <a:t>даними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значно</a:t>
            </a:r>
            <a:r>
              <a:rPr lang="ru-RU" sz="1400" dirty="0"/>
              <a:t> </a:t>
            </a:r>
            <a:r>
              <a:rPr lang="ru-RU" sz="1400" dirty="0" err="1"/>
              <a:t>обмежує</a:t>
            </a:r>
            <a:r>
              <a:rPr lang="ru-RU" sz="1400" dirty="0"/>
              <a:t>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застосування</a:t>
            </a:r>
            <a:r>
              <a:rPr lang="ru-RU" sz="1400" dirty="0"/>
              <a:t> </a:t>
            </a:r>
            <a:r>
              <a:rPr lang="ru-RU" sz="1400" dirty="0" err="1"/>
              <a:t>аграрних</a:t>
            </a:r>
            <a:r>
              <a:rPr lang="ru-RU" sz="1400" dirty="0"/>
              <a:t> </a:t>
            </a:r>
            <a:r>
              <a:rPr lang="ru-RU" sz="1400" dirty="0" err="1"/>
              <a:t>додатків</a:t>
            </a:r>
            <a:r>
              <a:rPr lang="ru-RU" sz="1400" dirty="0"/>
              <a:t> та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соціальних</a:t>
            </a:r>
            <a:r>
              <a:rPr lang="ru-RU" sz="1400" dirty="0"/>
              <a:t> мереж </a:t>
            </a:r>
            <a:r>
              <a:rPr lang="ru-RU" sz="1400" dirty="0" err="1"/>
              <a:t>стосовно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агросектору</a:t>
            </a:r>
            <a:r>
              <a:rPr lang="ru-RU" sz="1400" dirty="0"/>
              <a:t> та </a:t>
            </a:r>
            <a:r>
              <a:rPr lang="ru-RU" sz="1400" dirty="0" err="1"/>
              <a:t>обміну</a:t>
            </a:r>
            <a:r>
              <a:rPr lang="ru-RU" sz="1400" dirty="0"/>
              <a:t> </a:t>
            </a:r>
            <a:r>
              <a:rPr lang="ru-RU" sz="1400" dirty="0" err="1"/>
              <a:t>інформацією</a:t>
            </a:r>
            <a:r>
              <a:rPr lang="ru-RU" sz="1400" dirty="0"/>
              <a:t> </a:t>
            </a:r>
            <a:r>
              <a:rPr lang="ru-RU" sz="1400" dirty="0" err="1"/>
              <a:t>між</a:t>
            </a:r>
            <a:r>
              <a:rPr lang="ru-RU" sz="1400" dirty="0"/>
              <a:t> фермерами. </a:t>
            </a:r>
            <a:endParaRPr lang="ru-RU" sz="1400" dirty="0" smtClean="0"/>
          </a:p>
          <a:p>
            <a:r>
              <a:rPr lang="ru-RU" sz="1400" dirty="0" smtClean="0"/>
              <a:t>До </a:t>
            </a:r>
            <a:r>
              <a:rPr lang="ru-RU" sz="1400" dirty="0"/>
              <a:t>того ж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адаптації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ru-RU" sz="1400" dirty="0" err="1"/>
              <a:t>обмежені</a:t>
            </a:r>
            <a:r>
              <a:rPr lang="ru-RU" sz="1400" dirty="0"/>
              <a:t>, так, коли </a:t>
            </a:r>
            <a:r>
              <a:rPr lang="ru-RU" sz="1400" dirty="0" err="1"/>
              <a:t>сумісне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сільськогосподарської</a:t>
            </a:r>
            <a:r>
              <a:rPr lang="ru-RU" sz="1400" dirty="0"/>
              <a:t> </a:t>
            </a:r>
            <a:r>
              <a:rPr lang="ru-RU" sz="1400" dirty="0" err="1"/>
              <a:t>техніки</a:t>
            </a:r>
            <a:r>
              <a:rPr lang="ru-RU" sz="1400" dirty="0"/>
              <a:t> </a:t>
            </a:r>
            <a:r>
              <a:rPr lang="ru-RU" sz="1400" dirty="0" err="1"/>
              <a:t>різних</a:t>
            </a:r>
            <a:r>
              <a:rPr lang="ru-RU" sz="1400" dirty="0"/>
              <a:t> марок </a:t>
            </a:r>
            <a:r>
              <a:rPr lang="ru-RU" sz="1400" dirty="0" err="1"/>
              <a:t>стає</a:t>
            </a:r>
            <a:r>
              <a:rPr lang="ru-RU" sz="1400" dirty="0"/>
              <a:t> </a:t>
            </a:r>
            <a:r>
              <a:rPr lang="ru-RU" sz="1400" dirty="0" err="1"/>
              <a:t>неможливим</a:t>
            </a:r>
            <a:r>
              <a:rPr lang="ru-RU" sz="1400" dirty="0"/>
              <a:t>, </a:t>
            </a:r>
            <a:r>
              <a:rPr lang="ru-RU" sz="1400" dirty="0" err="1"/>
              <a:t>фермери</a:t>
            </a:r>
            <a:r>
              <a:rPr lang="ru-RU" sz="1400" dirty="0"/>
              <a:t> </a:t>
            </a:r>
            <a:r>
              <a:rPr lang="ru-RU" sz="1400" dirty="0" err="1"/>
              <a:t>змушені</a:t>
            </a:r>
            <a:r>
              <a:rPr lang="ru-RU" sz="1400" dirty="0"/>
              <a:t> </a:t>
            </a:r>
            <a:r>
              <a:rPr lang="ru-RU" sz="1400" dirty="0" err="1"/>
              <a:t>ухвалювати</a:t>
            </a:r>
            <a:r>
              <a:rPr lang="ru-RU" sz="1400" dirty="0"/>
              <a:t> </a:t>
            </a:r>
            <a:r>
              <a:rPr lang="ru-RU" sz="1400" dirty="0" err="1"/>
              <a:t>рішення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купівлі</a:t>
            </a:r>
            <a:r>
              <a:rPr lang="ru-RU" sz="1400" dirty="0"/>
              <a:t> </a:t>
            </a:r>
            <a:r>
              <a:rPr lang="ru-RU" sz="1400" dirty="0" err="1"/>
              <a:t>певної</a:t>
            </a:r>
            <a:r>
              <a:rPr lang="ru-RU" sz="1400" dirty="0"/>
              <a:t> марки та </a:t>
            </a:r>
            <a:r>
              <a:rPr lang="ru-RU" sz="1400" dirty="0" err="1"/>
              <a:t>витрачати</a:t>
            </a:r>
            <a:r>
              <a:rPr lang="ru-RU" sz="1400" dirty="0"/>
              <a:t> </a:t>
            </a:r>
            <a:r>
              <a:rPr lang="ru-RU" sz="1400" dirty="0" err="1"/>
              <a:t>суттєві</a:t>
            </a:r>
            <a:r>
              <a:rPr lang="ru-RU" sz="1400" dirty="0"/>
              <a:t> </a:t>
            </a:r>
            <a:r>
              <a:rPr lang="ru-RU" sz="1400" dirty="0" err="1"/>
              <a:t>кошти</a:t>
            </a:r>
            <a:r>
              <a:rPr lang="ru-RU" sz="1400" dirty="0"/>
              <a:t>. За </a:t>
            </a:r>
            <a:r>
              <a:rPr lang="ru-RU" sz="1400" dirty="0" err="1"/>
              <a:t>умови</a:t>
            </a:r>
            <a:r>
              <a:rPr lang="ru-RU" sz="1400" dirty="0"/>
              <a:t> </a:t>
            </a:r>
            <a:r>
              <a:rPr lang="ru-RU" sz="1400" dirty="0" err="1"/>
              <a:t>функціонування</a:t>
            </a:r>
            <a:r>
              <a:rPr lang="ru-RU" sz="1400" dirty="0"/>
              <a:t> </a:t>
            </a:r>
            <a:r>
              <a:rPr lang="ru-RU" sz="1400" dirty="0" err="1"/>
              <a:t>незалежної</a:t>
            </a:r>
            <a:r>
              <a:rPr lang="ru-RU" sz="1400" dirty="0"/>
              <a:t> </a:t>
            </a:r>
            <a:r>
              <a:rPr lang="ru-RU" sz="1400" dirty="0" err="1"/>
              <a:t>агроконсалтингової</a:t>
            </a:r>
            <a:r>
              <a:rPr lang="ru-RU" sz="1400" dirty="0"/>
              <a:t> онлайн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такі</a:t>
            </a:r>
            <a:r>
              <a:rPr lang="ru-RU" sz="1400" dirty="0"/>
              <a:t> </a:t>
            </a:r>
            <a:r>
              <a:rPr lang="ru-RU" sz="1400" dirty="0" err="1"/>
              <a:t>питання</a:t>
            </a:r>
            <a:r>
              <a:rPr lang="ru-RU" sz="1400" dirty="0"/>
              <a:t> </a:t>
            </a:r>
            <a:r>
              <a:rPr lang="ru-RU" sz="1400" dirty="0" err="1"/>
              <a:t>вирішувалися</a:t>
            </a:r>
            <a:r>
              <a:rPr lang="ru-RU" sz="1400" dirty="0"/>
              <a:t> б </a:t>
            </a:r>
            <a:r>
              <a:rPr lang="ru-RU" sz="1400" dirty="0" err="1"/>
              <a:t>оптимальним</a:t>
            </a:r>
            <a:r>
              <a:rPr lang="ru-RU" sz="1400" dirty="0"/>
              <a:t> для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сторін</a:t>
            </a:r>
            <a:r>
              <a:rPr lang="ru-RU" sz="1400" dirty="0"/>
              <a:t> шляхом. </a:t>
            </a:r>
            <a:endParaRPr lang="ru-RU" sz="1400" dirty="0" smtClean="0"/>
          </a:p>
          <a:p>
            <a:r>
              <a:rPr lang="ru-RU" sz="1400" dirty="0" err="1" smtClean="0"/>
              <a:t>Зауважимо</a:t>
            </a:r>
            <a:r>
              <a:rPr lang="ru-RU" sz="1400" dirty="0" smtClean="0"/>
              <a:t> </a:t>
            </a:r>
            <a:r>
              <a:rPr lang="ru-RU" sz="1400" dirty="0"/>
              <a:t>й на проблемах </a:t>
            </a:r>
            <a:r>
              <a:rPr lang="ru-RU" sz="1400" dirty="0" err="1"/>
              <a:t>скорочення</a:t>
            </a:r>
            <a:r>
              <a:rPr lang="ru-RU" sz="1400" dirty="0"/>
              <a:t> </a:t>
            </a:r>
            <a:r>
              <a:rPr lang="ru-RU" sz="1400" dirty="0" err="1"/>
              <a:t>частки</a:t>
            </a:r>
            <a:r>
              <a:rPr lang="ru-RU" sz="1400" dirty="0"/>
              <a:t> </a:t>
            </a:r>
            <a:r>
              <a:rPr lang="ru-RU" sz="1400" dirty="0" err="1"/>
              <a:t>сільського</a:t>
            </a:r>
            <a:r>
              <a:rPr lang="ru-RU" sz="1400" dirty="0"/>
              <a:t> </a:t>
            </a:r>
            <a:r>
              <a:rPr lang="ru-RU" sz="1400" dirty="0" err="1"/>
              <a:t>населення</a:t>
            </a:r>
            <a:r>
              <a:rPr lang="ru-RU" sz="1400" dirty="0"/>
              <a:t> через </a:t>
            </a:r>
            <a:r>
              <a:rPr lang="ru-RU" sz="1400" dirty="0" err="1"/>
              <a:t>міграційні</a:t>
            </a:r>
            <a:r>
              <a:rPr lang="ru-RU" sz="1400" dirty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обмежені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безкоштовного</a:t>
            </a:r>
            <a:r>
              <a:rPr lang="ru-RU" sz="1400" dirty="0"/>
              <a:t> </a:t>
            </a:r>
            <a:r>
              <a:rPr lang="ru-RU" sz="1400" dirty="0" err="1"/>
              <a:t>навчання</a:t>
            </a:r>
            <a:r>
              <a:rPr lang="ru-RU" sz="1400" dirty="0"/>
              <a:t> та </a:t>
            </a:r>
            <a:r>
              <a:rPr lang="ru-RU" sz="1400" dirty="0" err="1"/>
              <a:t>подальшого</a:t>
            </a:r>
            <a:r>
              <a:rPr lang="ru-RU" sz="1400" dirty="0"/>
              <a:t> </a:t>
            </a:r>
            <a:r>
              <a:rPr lang="ru-RU" sz="1400" dirty="0" err="1"/>
              <a:t>працевлаштування</a:t>
            </a:r>
            <a:r>
              <a:rPr lang="ru-RU" sz="1400" dirty="0"/>
              <a:t> з </a:t>
            </a:r>
            <a:r>
              <a:rPr lang="ru-RU" sz="1400" dirty="0" err="1"/>
              <a:t>отриманням</a:t>
            </a:r>
            <a:r>
              <a:rPr lang="ru-RU" sz="1400" dirty="0"/>
              <a:t>, у </a:t>
            </a:r>
            <a:r>
              <a:rPr lang="ru-RU" sz="1400" dirty="0" err="1"/>
              <a:t>перспективі</a:t>
            </a:r>
            <a:r>
              <a:rPr lang="ru-RU" sz="1400" dirty="0"/>
              <a:t>, </a:t>
            </a:r>
            <a:r>
              <a:rPr lang="ru-RU" sz="1400" dirty="0" err="1"/>
              <a:t>високої</a:t>
            </a:r>
            <a:r>
              <a:rPr lang="ru-RU" sz="1400" dirty="0"/>
              <a:t> </a:t>
            </a:r>
            <a:r>
              <a:rPr lang="ru-RU" sz="1400" dirty="0" err="1"/>
              <a:t>заробітної</a:t>
            </a:r>
            <a:r>
              <a:rPr lang="ru-RU" sz="1400" dirty="0"/>
              <a:t> плати. </a:t>
            </a:r>
            <a:r>
              <a:rPr lang="ru-RU" sz="1400" dirty="0" err="1"/>
              <a:t>Спостерігається</a:t>
            </a:r>
            <a:r>
              <a:rPr lang="ru-RU" sz="1400" dirty="0"/>
              <a:t> </a:t>
            </a:r>
            <a:r>
              <a:rPr lang="ru-RU" sz="1400" dirty="0" err="1"/>
              <a:t>відсутність</a:t>
            </a:r>
            <a:r>
              <a:rPr lang="ru-RU" sz="1400" dirty="0"/>
              <a:t>, перш за все, </a:t>
            </a:r>
            <a:r>
              <a:rPr lang="ru-RU" sz="1400" dirty="0" err="1"/>
              <a:t>інституціональної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напрямку</a:t>
            </a:r>
            <a:r>
              <a:rPr lang="ru-RU" sz="1400" dirty="0"/>
              <a:t> </a:t>
            </a:r>
            <a:r>
              <a:rPr lang="ru-RU" sz="1400" dirty="0" err="1"/>
              <a:t>діджіталізації</a:t>
            </a:r>
            <a:r>
              <a:rPr lang="ru-RU" sz="1400" dirty="0"/>
              <a:t> </a:t>
            </a:r>
            <a:r>
              <a:rPr lang="ru-RU" sz="1400" dirty="0" err="1"/>
              <a:t>сільського</a:t>
            </a:r>
            <a:r>
              <a:rPr lang="ru-RU" sz="1400" dirty="0"/>
              <a:t> </a:t>
            </a:r>
            <a:r>
              <a:rPr lang="ru-RU" sz="1400" dirty="0" err="1"/>
              <a:t>господарства</a:t>
            </a:r>
            <a:r>
              <a:rPr lang="ru-RU" sz="1400" dirty="0"/>
              <a:t>. В </a:t>
            </a:r>
            <a:r>
              <a:rPr lang="ru-RU" sz="1400" dirty="0" err="1"/>
              <a:t>агропідприємствах</a:t>
            </a:r>
            <a:r>
              <a:rPr lang="ru-RU" sz="1400" dirty="0"/>
              <a:t> в </a:t>
            </a:r>
            <a:r>
              <a:rPr lang="ru-RU" sz="1400" dirty="0" err="1"/>
              <a:t>сільській</a:t>
            </a:r>
            <a:r>
              <a:rPr lang="ru-RU" sz="1400" dirty="0"/>
              <a:t> </a:t>
            </a:r>
            <a:r>
              <a:rPr lang="ru-RU" sz="1400" dirty="0" err="1"/>
              <a:t>місцевості</a:t>
            </a:r>
            <a:r>
              <a:rPr lang="ru-RU" sz="1400" dirty="0"/>
              <a:t> в </a:t>
            </a:r>
            <a:r>
              <a:rPr lang="ru-RU" sz="1400" dirty="0" err="1"/>
              <a:t>реаліях</a:t>
            </a:r>
            <a:r>
              <a:rPr lang="ru-RU" sz="1400" dirty="0"/>
              <a:t> погано </a:t>
            </a:r>
            <a:r>
              <a:rPr lang="ru-RU" sz="1400" dirty="0" err="1"/>
              <a:t>функціонує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відсутнє</a:t>
            </a:r>
            <a:r>
              <a:rPr lang="ru-RU" sz="1400" dirty="0"/>
              <a:t> </a:t>
            </a:r>
            <a:r>
              <a:rPr lang="ru-RU" sz="1400" dirty="0" err="1"/>
              <a:t>мережеве</a:t>
            </a:r>
            <a:r>
              <a:rPr lang="ru-RU" sz="1400" dirty="0"/>
              <a:t> </a:t>
            </a:r>
            <a:r>
              <a:rPr lang="ru-RU" sz="1400" dirty="0" err="1"/>
              <a:t>покриття</a:t>
            </a:r>
            <a:r>
              <a:rPr lang="ru-RU" sz="1400" dirty="0"/>
              <a:t>, доступ до </a:t>
            </a:r>
            <a:r>
              <a:rPr lang="ru-RU" sz="1400" dirty="0" err="1"/>
              <a:t>Інтернету</a:t>
            </a:r>
            <a:r>
              <a:rPr lang="ru-RU" sz="1400" dirty="0"/>
              <a:t> та </a:t>
            </a:r>
            <a:r>
              <a:rPr lang="ru-RU" sz="1400" dirty="0" err="1"/>
              <a:t>електрозабезпечення</a:t>
            </a:r>
            <a:r>
              <a:rPr lang="ru-RU" sz="1400" dirty="0"/>
              <a:t>, </a:t>
            </a:r>
            <a:r>
              <a:rPr lang="ru-RU" sz="1400" dirty="0" err="1"/>
              <a:t>виникає</a:t>
            </a:r>
            <a:r>
              <a:rPr lang="ru-RU" sz="1400" dirty="0"/>
              <a:t> проблема </a:t>
            </a:r>
            <a:r>
              <a:rPr lang="ru-RU" sz="1400" dirty="0" err="1"/>
              <a:t>фінансової</a:t>
            </a:r>
            <a:r>
              <a:rPr lang="ru-RU" sz="1400" dirty="0"/>
              <a:t> </a:t>
            </a:r>
            <a:r>
              <a:rPr lang="ru-RU" sz="1400" dirty="0" err="1"/>
              <a:t>доступності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, все </a:t>
            </a:r>
            <a:r>
              <a:rPr lang="ru-RU" sz="1400" dirty="0" err="1"/>
              <a:t>ще</a:t>
            </a:r>
            <a:r>
              <a:rPr lang="ru-RU" sz="1400" dirty="0"/>
              <a:t> </a:t>
            </a:r>
            <a:r>
              <a:rPr lang="ru-RU" sz="1400" dirty="0" err="1"/>
              <a:t>залишається</a:t>
            </a:r>
            <a:r>
              <a:rPr lang="ru-RU" sz="1400" dirty="0"/>
              <a:t> </a:t>
            </a:r>
            <a:r>
              <a:rPr lang="ru-RU" sz="1400" dirty="0" err="1"/>
              <a:t>низький</a:t>
            </a:r>
            <a:r>
              <a:rPr lang="ru-RU" sz="1400" dirty="0"/>
              <a:t> </a:t>
            </a:r>
            <a:r>
              <a:rPr lang="ru-RU" sz="1400" dirty="0" err="1"/>
              <a:t>рівень</a:t>
            </a:r>
            <a:r>
              <a:rPr lang="ru-RU" sz="1400" dirty="0"/>
              <a:t> </a:t>
            </a:r>
            <a:r>
              <a:rPr lang="ru-RU" sz="1400" dirty="0" err="1"/>
              <a:t>володіння</a:t>
            </a:r>
            <a:r>
              <a:rPr lang="ru-RU" sz="1400" dirty="0"/>
              <a:t> </a:t>
            </a:r>
            <a:r>
              <a:rPr lang="ru-RU" sz="1400" dirty="0" err="1"/>
              <a:t>комп’ютерними</a:t>
            </a:r>
            <a:r>
              <a:rPr lang="ru-RU" sz="1400" dirty="0"/>
              <a:t> </a:t>
            </a:r>
            <a:r>
              <a:rPr lang="ru-RU" sz="1400" dirty="0" err="1"/>
              <a:t>програмами</a:t>
            </a:r>
            <a:r>
              <a:rPr lang="ru-RU" sz="1400" dirty="0"/>
              <a:t> у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</a:t>
            </a:r>
            <a:r>
              <a:rPr lang="ru-RU" sz="1400" dirty="0" err="1"/>
              <a:t>працівників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 smtClean="0"/>
              <a:t>.</a:t>
            </a:r>
          </a:p>
          <a:p>
            <a:r>
              <a:rPr lang="ru-RU" sz="1400" dirty="0" err="1"/>
              <a:t>Стосовно</a:t>
            </a:r>
            <a:r>
              <a:rPr lang="ru-RU" sz="1400" dirty="0"/>
              <a:t> </a:t>
            </a:r>
            <a:r>
              <a:rPr lang="ru-RU" sz="1400" dirty="0" err="1"/>
              <a:t>комп’ютерної</a:t>
            </a:r>
            <a:r>
              <a:rPr lang="ru-RU" sz="1400" dirty="0"/>
              <a:t> </a:t>
            </a:r>
            <a:r>
              <a:rPr lang="ru-RU" sz="1400" dirty="0" err="1"/>
              <a:t>грамотності</a:t>
            </a:r>
            <a:r>
              <a:rPr lang="ru-RU" sz="1400" dirty="0"/>
              <a:t> персоналу </a:t>
            </a:r>
            <a:r>
              <a:rPr lang="ru-RU" sz="1400" dirty="0" err="1"/>
              <a:t>агропідприємств</a:t>
            </a:r>
            <a:r>
              <a:rPr lang="ru-RU" sz="1400" dirty="0"/>
              <a:t>, </a:t>
            </a:r>
            <a:r>
              <a:rPr lang="ru-RU" sz="1400" dirty="0" err="1"/>
              <a:t>слід</a:t>
            </a:r>
            <a:r>
              <a:rPr lang="ru-RU" sz="1400" dirty="0"/>
              <a:t> </a:t>
            </a:r>
            <a:r>
              <a:rPr lang="ru-RU" sz="1400" dirty="0" err="1"/>
              <a:t>зауважити</a:t>
            </a:r>
            <a:r>
              <a:rPr lang="ru-RU" sz="1400" dirty="0"/>
              <a:t> на </a:t>
            </a:r>
            <a:r>
              <a:rPr lang="ru-RU" sz="1400" dirty="0" err="1"/>
              <a:t>доречності</a:t>
            </a:r>
            <a:r>
              <a:rPr lang="ru-RU" sz="1400" dirty="0"/>
              <a:t> </a:t>
            </a:r>
            <a:r>
              <a:rPr lang="ru-RU" sz="1400" dirty="0" err="1"/>
              <a:t>сприяння</a:t>
            </a:r>
            <a:r>
              <a:rPr lang="ru-RU" sz="1400" dirty="0"/>
              <a:t> </a:t>
            </a:r>
            <a:r>
              <a:rPr lang="ru-RU" sz="1400" dirty="0" err="1"/>
              <a:t>керівниками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</a:t>
            </a:r>
            <a:r>
              <a:rPr lang="ru-RU" sz="1400" dirty="0" err="1"/>
              <a:t>підприємств</a:t>
            </a:r>
            <a:r>
              <a:rPr lang="ru-RU" sz="1400" dirty="0"/>
              <a:t> </a:t>
            </a:r>
            <a:r>
              <a:rPr lang="ru-RU" sz="1400" dirty="0" err="1"/>
              <a:t>отриманню</a:t>
            </a:r>
            <a:r>
              <a:rPr lang="ru-RU" sz="1400" dirty="0"/>
              <a:t> </a:t>
            </a:r>
            <a:r>
              <a:rPr lang="ru-RU" sz="1400" dirty="0" err="1"/>
              <a:t>спеціалізованих</a:t>
            </a:r>
            <a:r>
              <a:rPr lang="ru-RU" sz="1400" dirty="0"/>
              <a:t> </a:t>
            </a:r>
            <a:r>
              <a:rPr lang="ru-RU" sz="1400" dirty="0" err="1"/>
              <a:t>знань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працівниками</a:t>
            </a:r>
            <a:r>
              <a:rPr lang="ru-RU" sz="1400" dirty="0"/>
              <a:t>, край </a:t>
            </a:r>
            <a:r>
              <a:rPr lang="ru-RU" sz="1400" dirty="0" err="1"/>
              <a:t>важливо</a:t>
            </a:r>
            <a:r>
              <a:rPr lang="ru-RU" sz="1400" dirty="0"/>
              <a:t> </a:t>
            </a:r>
            <a:r>
              <a:rPr lang="ru-RU" sz="1400" dirty="0" err="1"/>
              <a:t>надавати</a:t>
            </a:r>
            <a:r>
              <a:rPr lang="ru-RU" sz="1400" dirty="0"/>
              <a:t>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спеціалістам</a:t>
            </a:r>
            <a:r>
              <a:rPr lang="ru-RU" sz="1400" dirty="0"/>
              <a:t> </a:t>
            </a:r>
            <a:r>
              <a:rPr lang="ru-RU" sz="1400" dirty="0" err="1"/>
              <a:t>відповідного</a:t>
            </a:r>
            <a:r>
              <a:rPr lang="ru-RU" sz="1400" dirty="0"/>
              <a:t> </a:t>
            </a:r>
            <a:r>
              <a:rPr lang="ru-RU" sz="1400" dirty="0" err="1"/>
              <a:t>профілю</a:t>
            </a:r>
            <a:r>
              <a:rPr lang="ru-RU" sz="1400" dirty="0"/>
              <a:t> </a:t>
            </a:r>
            <a:r>
              <a:rPr lang="ru-RU" sz="1400" dirty="0" err="1"/>
              <a:t>приймати</a:t>
            </a:r>
            <a:r>
              <a:rPr lang="ru-RU" sz="1400" dirty="0"/>
              <a:t> участь у </a:t>
            </a:r>
            <a:r>
              <a:rPr lang="ru-RU" sz="1400" dirty="0" err="1"/>
              <a:t>програмах</a:t>
            </a:r>
            <a:r>
              <a:rPr lang="ru-RU" sz="1400" dirty="0"/>
              <a:t> </a:t>
            </a:r>
            <a:r>
              <a:rPr lang="ru-RU" sz="1400" dirty="0" err="1"/>
              <a:t>навчання</a:t>
            </a:r>
            <a:r>
              <a:rPr lang="ru-RU" sz="1400" dirty="0"/>
              <a:t>. </a:t>
            </a:r>
            <a:r>
              <a:rPr lang="ru-RU" sz="1400" dirty="0" err="1"/>
              <a:t>Зазначимо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молодь, </a:t>
            </a:r>
            <a:r>
              <a:rPr lang="ru-RU" sz="1400" dirty="0" err="1"/>
              <a:t>випускники</a:t>
            </a:r>
            <a:r>
              <a:rPr lang="ru-RU" sz="1400" dirty="0"/>
              <a:t> </a:t>
            </a:r>
            <a:r>
              <a:rPr lang="ru-RU" sz="1400" dirty="0" err="1"/>
              <a:t>аграрних</a:t>
            </a:r>
            <a:r>
              <a:rPr lang="ru-RU" sz="1400" dirty="0"/>
              <a:t> </a:t>
            </a:r>
            <a:r>
              <a:rPr lang="ru-RU" sz="1400" dirty="0" err="1"/>
              <a:t>закладів</a:t>
            </a:r>
            <a:r>
              <a:rPr lang="ru-RU" sz="1400" dirty="0"/>
              <a:t> </a:t>
            </a:r>
            <a:r>
              <a:rPr lang="ru-RU" sz="1400" dirty="0" err="1"/>
              <a:t>вищої</a:t>
            </a:r>
            <a:r>
              <a:rPr lang="ru-RU" sz="1400" dirty="0"/>
              <a:t> </a:t>
            </a:r>
            <a:r>
              <a:rPr lang="ru-RU" sz="1400" dirty="0" err="1"/>
              <a:t>освіти</a:t>
            </a:r>
            <a:r>
              <a:rPr lang="ru-RU" sz="1400" dirty="0"/>
              <a:t> </a:t>
            </a:r>
            <a:r>
              <a:rPr lang="ru-RU" sz="1400" dirty="0" err="1"/>
              <a:t>отримують</a:t>
            </a:r>
            <a:r>
              <a:rPr lang="ru-RU" sz="1400" dirty="0"/>
              <a:t> </a:t>
            </a:r>
            <a:r>
              <a:rPr lang="ru-RU" sz="1400" dirty="0" err="1"/>
              <a:t>певні</a:t>
            </a:r>
            <a:r>
              <a:rPr lang="ru-RU" sz="1400" dirty="0"/>
              <a:t>, але </a:t>
            </a:r>
            <a:r>
              <a:rPr lang="ru-RU" sz="1400" dirty="0" err="1"/>
              <a:t>досить</a:t>
            </a:r>
            <a:r>
              <a:rPr lang="ru-RU" sz="1400" dirty="0"/>
              <a:t> </a:t>
            </a:r>
            <a:r>
              <a:rPr lang="ru-RU" sz="1400" dirty="0" err="1"/>
              <a:t>обмежені</a:t>
            </a:r>
            <a:r>
              <a:rPr lang="ru-RU" sz="1400" dirty="0"/>
              <a:t>, </a:t>
            </a:r>
            <a:r>
              <a:rPr lang="ru-RU" sz="1400" dirty="0" err="1"/>
              <a:t>знання</a:t>
            </a:r>
            <a:r>
              <a:rPr lang="ru-RU" sz="1400" dirty="0"/>
              <a:t> з </a:t>
            </a:r>
            <a:r>
              <a:rPr lang="ru-RU" sz="1400" dirty="0" err="1"/>
              <a:t>інформаційних</a:t>
            </a:r>
            <a:r>
              <a:rPr lang="ru-RU" sz="1400" dirty="0"/>
              <a:t> систем та </a:t>
            </a:r>
            <a:r>
              <a:rPr lang="ru-RU" sz="1400" dirty="0" err="1"/>
              <a:t>технологій</a:t>
            </a:r>
            <a:r>
              <a:rPr lang="ru-RU" sz="1400" dirty="0"/>
              <a:t>, у той же час вони </a:t>
            </a:r>
            <a:r>
              <a:rPr lang="ru-RU" sz="1400" dirty="0" err="1"/>
              <a:t>мають</a:t>
            </a:r>
            <a:r>
              <a:rPr lang="ru-RU" sz="1400" dirty="0"/>
              <a:t> </a:t>
            </a:r>
            <a:r>
              <a:rPr lang="ru-RU" sz="1400" dirty="0" err="1"/>
              <a:t>потенціал</a:t>
            </a:r>
            <a:r>
              <a:rPr lang="ru-RU" sz="1400" dirty="0"/>
              <a:t> </a:t>
            </a:r>
            <a:r>
              <a:rPr lang="ru-RU" sz="1400" dirty="0" err="1"/>
              <a:t>стосовно</a:t>
            </a:r>
            <a:r>
              <a:rPr lang="ru-RU" sz="1400" dirty="0"/>
              <a:t> </a:t>
            </a:r>
            <a:r>
              <a:rPr lang="ru-RU" sz="1400" dirty="0" err="1"/>
              <a:t>генерації</a:t>
            </a:r>
            <a:r>
              <a:rPr lang="ru-RU" sz="1400" dirty="0"/>
              <a:t> </a:t>
            </a:r>
            <a:r>
              <a:rPr lang="ru-RU" sz="1400" dirty="0" err="1"/>
              <a:t>інноваційних</a:t>
            </a:r>
            <a:r>
              <a:rPr lang="ru-RU" sz="1400" dirty="0"/>
              <a:t> </a:t>
            </a:r>
            <a:r>
              <a:rPr lang="ru-RU" sz="1400" dirty="0" err="1"/>
              <a:t>ідей</a:t>
            </a:r>
            <a:r>
              <a:rPr lang="ru-RU" sz="1400" dirty="0"/>
              <a:t> в </a:t>
            </a:r>
            <a:r>
              <a:rPr lang="ru-RU" sz="1400" dirty="0" err="1"/>
              <a:t>агробізнесі</a:t>
            </a:r>
            <a:r>
              <a:rPr lang="ru-RU" sz="1400" dirty="0"/>
              <a:t>. Тому до </a:t>
            </a:r>
            <a:r>
              <a:rPr lang="ru-RU" sz="1400" dirty="0" err="1"/>
              <a:t>навчальних</a:t>
            </a:r>
            <a:r>
              <a:rPr lang="ru-RU" sz="1400" dirty="0"/>
              <a:t> </a:t>
            </a:r>
            <a:r>
              <a:rPr lang="ru-RU" sz="1400" dirty="0" err="1"/>
              <a:t>програм</a:t>
            </a:r>
            <a:r>
              <a:rPr lang="ru-RU" sz="1400" dirty="0"/>
              <a:t> у ЗВО </a:t>
            </a:r>
            <a:r>
              <a:rPr lang="ru-RU" sz="1400" dirty="0" err="1"/>
              <a:t>слід</a:t>
            </a:r>
            <a:r>
              <a:rPr lang="ru-RU" sz="1400" dirty="0"/>
              <a:t> </a:t>
            </a:r>
            <a:r>
              <a:rPr lang="ru-RU" sz="1400" dirty="0" err="1"/>
              <a:t>надавати</a:t>
            </a:r>
            <a:r>
              <a:rPr lang="ru-RU" sz="1400" dirty="0"/>
              <a:t>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ґрунтовний</a:t>
            </a:r>
            <a:r>
              <a:rPr lang="ru-RU" sz="1400" dirty="0"/>
              <a:t> контент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навчання</a:t>
            </a:r>
            <a:r>
              <a:rPr lang="ru-RU" sz="1400" dirty="0"/>
              <a:t> </a:t>
            </a:r>
            <a:r>
              <a:rPr lang="ru-RU" sz="1400" dirty="0" err="1"/>
              <a:t>роботі</a:t>
            </a:r>
            <a:r>
              <a:rPr lang="ru-RU" sz="1400" dirty="0"/>
              <a:t> з </a:t>
            </a:r>
            <a:r>
              <a:rPr lang="ru-RU" sz="1400" dirty="0" err="1"/>
              <a:t>цифровими</a:t>
            </a:r>
            <a:r>
              <a:rPr lang="ru-RU" sz="1400" dirty="0"/>
              <a:t> </a:t>
            </a:r>
            <a:r>
              <a:rPr lang="ru-RU" sz="1400" dirty="0" err="1"/>
              <a:t>агротехнологіями</a:t>
            </a:r>
            <a:r>
              <a:rPr lang="ru-RU" sz="1400" dirty="0"/>
              <a:t> не </a:t>
            </a:r>
            <a:r>
              <a:rPr lang="ru-RU" sz="1400" dirty="0" err="1"/>
              <a:t>тільки</a:t>
            </a:r>
            <a:r>
              <a:rPr lang="ru-RU" sz="1400" dirty="0"/>
              <a:t> в </a:t>
            </a:r>
            <a:r>
              <a:rPr lang="ru-RU" sz="1400" dirty="0" err="1"/>
              <a:t>теорії</a:t>
            </a:r>
            <a:r>
              <a:rPr lang="ru-RU" sz="1400" dirty="0"/>
              <a:t>, але й на </a:t>
            </a:r>
            <a:r>
              <a:rPr lang="ru-RU" sz="1400" dirty="0" err="1"/>
              <a:t>практиці</a:t>
            </a:r>
            <a:r>
              <a:rPr lang="ru-RU" sz="1400" dirty="0"/>
              <a:t>. 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0308145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ru-RU" sz="1400" dirty="0" err="1" smtClean="0"/>
              <a:t>Отже</a:t>
            </a:r>
            <a:r>
              <a:rPr lang="ru-RU" sz="1400" dirty="0" smtClean="0"/>
              <a:t>, </a:t>
            </a:r>
            <a:r>
              <a:rPr lang="ru-RU" sz="1400" dirty="0"/>
              <a:t>для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знань</a:t>
            </a:r>
            <a:r>
              <a:rPr lang="ru-RU" sz="1400" dirty="0"/>
              <a:t> та </a:t>
            </a:r>
            <a:r>
              <a:rPr lang="ru-RU" sz="1400" dirty="0" err="1"/>
              <a:t>вмінь</a:t>
            </a:r>
            <a:r>
              <a:rPr lang="ru-RU" sz="1400" dirty="0"/>
              <a:t> </a:t>
            </a:r>
            <a:r>
              <a:rPr lang="ru-RU" sz="1400" dirty="0" err="1"/>
              <a:t>працівників</a:t>
            </a:r>
            <a:r>
              <a:rPr lang="ru-RU" sz="1400" dirty="0"/>
              <a:t> </a:t>
            </a:r>
            <a:r>
              <a:rPr lang="ru-RU" sz="1400" dirty="0" err="1"/>
              <a:t>аграрних</a:t>
            </a:r>
            <a:r>
              <a:rPr lang="ru-RU" sz="1400" dirty="0"/>
              <a:t> </a:t>
            </a:r>
            <a:r>
              <a:rPr lang="ru-RU" sz="1400" dirty="0" err="1"/>
              <a:t>підприємств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ru-RU" sz="1400" dirty="0" err="1"/>
              <a:t>доцільно</a:t>
            </a:r>
            <a:r>
              <a:rPr lang="ru-RU" sz="1400" dirty="0"/>
              <a:t> </a:t>
            </a:r>
            <a:r>
              <a:rPr lang="ru-RU" sz="1400" dirty="0" err="1"/>
              <a:t>використовувати</a:t>
            </a:r>
            <a:r>
              <a:rPr lang="ru-RU" sz="1400" dirty="0"/>
              <a:t> </a:t>
            </a:r>
            <a:r>
              <a:rPr lang="ru-RU" sz="1400" dirty="0" err="1"/>
              <a:t>сучасну</a:t>
            </a:r>
            <a:r>
              <a:rPr lang="ru-RU" sz="1400" dirty="0"/>
              <a:t> модель </a:t>
            </a:r>
            <a:r>
              <a:rPr lang="ru-RU" sz="1400" dirty="0" err="1"/>
              <a:t>навчання</a:t>
            </a:r>
            <a:r>
              <a:rPr lang="ru-RU" sz="1400" dirty="0"/>
              <a:t>. З метою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рівня</a:t>
            </a:r>
            <a:r>
              <a:rPr lang="ru-RU" sz="1400" dirty="0"/>
              <a:t> </a:t>
            </a:r>
            <a:r>
              <a:rPr lang="ru-RU" sz="1400" dirty="0" err="1"/>
              <a:t>зацікавленості</a:t>
            </a:r>
            <a:r>
              <a:rPr lang="ru-RU" sz="1400" dirty="0"/>
              <a:t> у </a:t>
            </a:r>
            <a:r>
              <a:rPr lang="ru-RU" sz="1400" dirty="0" err="1"/>
              <a:t>використанні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в АПК </a:t>
            </a:r>
            <a:r>
              <a:rPr lang="ru-RU" sz="1400" dirty="0" err="1"/>
              <a:t>вченими</a:t>
            </a:r>
            <a:r>
              <a:rPr lang="ru-RU" sz="1400" dirty="0"/>
              <a:t> </a:t>
            </a:r>
            <a:r>
              <a:rPr lang="ru-RU" sz="1400" dirty="0" err="1"/>
              <a:t>пропонується</a:t>
            </a:r>
            <a:r>
              <a:rPr lang="ru-RU" sz="1400" dirty="0"/>
              <a:t> </a:t>
            </a:r>
            <a:r>
              <a:rPr lang="ru-RU" sz="1400" dirty="0" err="1"/>
              <a:t>використовувати</a:t>
            </a:r>
            <a:r>
              <a:rPr lang="ru-RU" sz="1400" dirty="0"/>
              <a:t> </a:t>
            </a:r>
            <a:r>
              <a:rPr lang="ru-RU" sz="1400" dirty="0" err="1"/>
              <a:t>такі</a:t>
            </a:r>
            <a:r>
              <a:rPr lang="ru-RU" sz="1400" dirty="0"/>
              <a:t> </a:t>
            </a:r>
            <a:r>
              <a:rPr lang="ru-RU" sz="1400" dirty="0" err="1"/>
              <a:t>складові</a:t>
            </a:r>
            <a:r>
              <a:rPr lang="ru-RU" sz="1400" dirty="0"/>
              <a:t>: </a:t>
            </a:r>
            <a:r>
              <a:rPr lang="ru-RU" sz="1400" dirty="0" err="1"/>
              <a:t>суспільні</a:t>
            </a:r>
            <a:r>
              <a:rPr lang="ru-RU" sz="1400" dirty="0"/>
              <a:t> </a:t>
            </a:r>
            <a:r>
              <a:rPr lang="ru-RU" sz="1400" dirty="0" err="1"/>
              <a:t>зв’язки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включають</a:t>
            </a:r>
            <a:r>
              <a:rPr lang="ru-RU" sz="1400" dirty="0"/>
              <a:t> </a:t>
            </a:r>
            <a:r>
              <a:rPr lang="ru-RU" sz="1400" dirty="0" err="1"/>
              <a:t>новини</a:t>
            </a:r>
            <a:r>
              <a:rPr lang="ru-RU" sz="1400" dirty="0"/>
              <a:t>, </a:t>
            </a:r>
            <a:r>
              <a:rPr lang="ru-RU" sz="1400" dirty="0" err="1"/>
              <a:t>інформацію</a:t>
            </a:r>
            <a:r>
              <a:rPr lang="ru-RU" sz="1400" dirty="0"/>
              <a:t> про </a:t>
            </a:r>
            <a:r>
              <a:rPr lang="ru-RU" sz="1400" dirty="0" err="1"/>
              <a:t>аграрну</a:t>
            </a:r>
            <a:r>
              <a:rPr lang="ru-RU" sz="1400" dirty="0"/>
              <a:t> </a:t>
            </a:r>
            <a:r>
              <a:rPr lang="ru-RU" sz="1400" dirty="0" err="1"/>
              <a:t>діяльність</a:t>
            </a:r>
            <a:r>
              <a:rPr lang="ru-RU" sz="1400" dirty="0"/>
              <a:t>, </a:t>
            </a:r>
            <a:r>
              <a:rPr lang="ru-RU" sz="1400" dirty="0" err="1"/>
              <a:t>форуми</a:t>
            </a:r>
            <a:r>
              <a:rPr lang="ru-RU" sz="1400" dirty="0"/>
              <a:t> </a:t>
            </a:r>
            <a:r>
              <a:rPr lang="ru-RU" sz="1400" dirty="0" err="1"/>
              <a:t>взаємодії</a:t>
            </a:r>
            <a:r>
              <a:rPr lang="ru-RU" sz="1400" dirty="0"/>
              <a:t> з </a:t>
            </a:r>
            <a:r>
              <a:rPr lang="ru-RU" sz="1400" dirty="0" err="1"/>
              <a:t>державними</a:t>
            </a:r>
            <a:r>
              <a:rPr lang="ru-RU" sz="1400" dirty="0"/>
              <a:t> органами, юристами, </a:t>
            </a:r>
            <a:r>
              <a:rPr lang="ru-RU" sz="1400" dirty="0" err="1"/>
              <a:t>організаціями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; </a:t>
            </a:r>
            <a:r>
              <a:rPr lang="en-US" sz="1400" dirty="0"/>
              <a:t>eLearning, </a:t>
            </a:r>
            <a:r>
              <a:rPr lang="ru-RU" sz="1400" dirty="0"/>
              <a:t>де люди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отримати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підвищити</a:t>
            </a:r>
            <a:r>
              <a:rPr lang="ru-RU" sz="1400" dirty="0"/>
              <a:t> </a:t>
            </a:r>
            <a:r>
              <a:rPr lang="ru-RU" sz="1400" dirty="0" err="1"/>
              <a:t>свій</a:t>
            </a:r>
            <a:r>
              <a:rPr lang="ru-RU" sz="1400" dirty="0"/>
              <a:t> </a:t>
            </a:r>
            <a:r>
              <a:rPr lang="ru-RU" sz="1400" dirty="0" err="1"/>
              <a:t>рівень</a:t>
            </a:r>
            <a:r>
              <a:rPr lang="ru-RU" sz="1400" dirty="0"/>
              <a:t> з </a:t>
            </a:r>
            <a:r>
              <a:rPr lang="ru-RU" sz="1400" dirty="0" err="1"/>
              <a:t>питань</a:t>
            </a:r>
            <a:r>
              <a:rPr lang="ru-RU" sz="1400" dirty="0"/>
              <a:t> </a:t>
            </a:r>
            <a:r>
              <a:rPr lang="ru-RU" sz="1400" dirty="0" err="1"/>
              <a:t>сільського</a:t>
            </a:r>
            <a:r>
              <a:rPr lang="ru-RU" sz="1400" dirty="0"/>
              <a:t> </a:t>
            </a:r>
            <a:r>
              <a:rPr lang="ru-RU" sz="1400" dirty="0" err="1"/>
              <a:t>господарства</a:t>
            </a:r>
            <a:r>
              <a:rPr lang="ru-RU" sz="1400" dirty="0"/>
              <a:t>; </a:t>
            </a:r>
            <a:r>
              <a:rPr lang="ru-RU" sz="1400" dirty="0" err="1"/>
              <a:t>супроводження</a:t>
            </a:r>
            <a:r>
              <a:rPr lang="ru-RU" sz="1400" dirty="0"/>
              <a:t> проблем </a:t>
            </a:r>
            <a:r>
              <a:rPr lang="ru-RU" sz="1400" dirty="0" err="1"/>
              <a:t>виробника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перспективного </a:t>
            </a:r>
            <a:r>
              <a:rPr lang="ru-RU" sz="1400" dirty="0" err="1"/>
              <a:t>планування</a:t>
            </a:r>
            <a:r>
              <a:rPr lang="ru-RU" sz="1400" dirty="0"/>
              <a:t> (</a:t>
            </a:r>
            <a:r>
              <a:rPr lang="ru-RU" sz="1400" dirty="0" err="1"/>
              <a:t>бізнеспланування</a:t>
            </a:r>
            <a:r>
              <a:rPr lang="ru-RU" sz="1400" dirty="0"/>
              <a:t>) до </a:t>
            </a:r>
            <a:r>
              <a:rPr lang="ru-RU" sz="1400" dirty="0" err="1"/>
              <a:t>збуту</a:t>
            </a:r>
            <a:r>
              <a:rPr lang="ru-RU" sz="1400" dirty="0"/>
              <a:t> та </a:t>
            </a:r>
            <a:r>
              <a:rPr lang="ru-RU" sz="1400" dirty="0" err="1"/>
              <a:t>реалізації</a:t>
            </a:r>
            <a:r>
              <a:rPr lang="ru-RU" sz="1400" dirty="0"/>
              <a:t> </a:t>
            </a:r>
            <a:r>
              <a:rPr lang="ru-RU" sz="1400" dirty="0" err="1"/>
              <a:t>щоденних</a:t>
            </a:r>
            <a:r>
              <a:rPr lang="ru-RU" sz="1400" dirty="0"/>
              <a:t> </a:t>
            </a:r>
            <a:r>
              <a:rPr lang="ru-RU" sz="1400" dirty="0" err="1"/>
              <a:t>операцій</a:t>
            </a:r>
            <a:r>
              <a:rPr lang="ru-RU" sz="1400" dirty="0"/>
              <a:t>; </a:t>
            </a:r>
            <a:r>
              <a:rPr lang="ru-RU" sz="1400" dirty="0" err="1"/>
              <a:t>супроводження</a:t>
            </a:r>
            <a:r>
              <a:rPr lang="ru-RU" sz="1400" dirty="0"/>
              <a:t> </a:t>
            </a:r>
            <a:r>
              <a:rPr lang="ru-RU" sz="1400" dirty="0" err="1"/>
              <a:t>надання</a:t>
            </a:r>
            <a:r>
              <a:rPr lang="ru-RU" sz="1400" dirty="0"/>
              <a:t> </a:t>
            </a:r>
            <a:r>
              <a:rPr lang="ru-RU" sz="1400" dirty="0" err="1"/>
              <a:t>консультаційних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; </a:t>
            </a:r>
            <a:r>
              <a:rPr lang="ru-RU" sz="1400" dirty="0" err="1"/>
              <a:t>супроводження</a:t>
            </a:r>
            <a:r>
              <a:rPr lang="ru-RU" sz="1400" dirty="0"/>
              <a:t> </a:t>
            </a:r>
            <a:r>
              <a:rPr lang="ru-RU" sz="1400" dirty="0" err="1"/>
              <a:t>наукових</a:t>
            </a:r>
            <a:r>
              <a:rPr lang="ru-RU" sz="1400" dirty="0"/>
              <a:t> </a:t>
            </a:r>
            <a:r>
              <a:rPr lang="ru-RU" sz="1400" dirty="0" err="1"/>
              <a:t>розробок</a:t>
            </a:r>
            <a:r>
              <a:rPr lang="ru-RU" sz="1400" dirty="0"/>
              <a:t> та </a:t>
            </a:r>
            <a:r>
              <a:rPr lang="ru-RU" sz="1400" dirty="0" err="1"/>
              <a:t>досліджень</a:t>
            </a:r>
            <a:r>
              <a:rPr lang="ru-RU" sz="1400" dirty="0"/>
              <a:t>;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en-US" sz="1400" dirty="0"/>
              <a:t>Web-</a:t>
            </a:r>
            <a:r>
              <a:rPr lang="ru-RU" sz="1400" dirty="0" err="1"/>
              <a:t>технологій</a:t>
            </a:r>
            <a:r>
              <a:rPr lang="ru-RU" sz="1400" dirty="0"/>
              <a:t> та </a:t>
            </a:r>
            <a:r>
              <a:rPr lang="ru-RU" sz="1400" dirty="0" err="1"/>
              <a:t>мережі</a:t>
            </a:r>
            <a:r>
              <a:rPr lang="ru-RU" sz="1400" dirty="0"/>
              <a:t> </a:t>
            </a:r>
            <a:r>
              <a:rPr lang="ru-RU" sz="1400" dirty="0" err="1"/>
              <a:t>Інтернет</a:t>
            </a:r>
            <a:r>
              <a:rPr lang="ru-RU" sz="1400" dirty="0"/>
              <a:t>, так як вони </a:t>
            </a:r>
            <a:r>
              <a:rPr lang="ru-RU" sz="1400" dirty="0" err="1"/>
              <a:t>дають</a:t>
            </a:r>
            <a:r>
              <a:rPr lang="ru-RU" sz="1400" dirty="0"/>
              <a:t> </a:t>
            </a:r>
            <a:r>
              <a:rPr lang="ru-RU" sz="1400" dirty="0" err="1"/>
              <a:t>унікальні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доступу до </a:t>
            </a:r>
            <a:r>
              <a:rPr lang="ru-RU" sz="1400" dirty="0" err="1"/>
              <a:t>інформації</a:t>
            </a:r>
            <a:r>
              <a:rPr lang="ru-RU" sz="1400" dirty="0"/>
              <a:t> та </a:t>
            </a:r>
            <a:r>
              <a:rPr lang="ru-RU" sz="1400" dirty="0" err="1"/>
              <a:t>реалізації</a:t>
            </a:r>
            <a:r>
              <a:rPr lang="ru-RU" sz="1400" dirty="0"/>
              <a:t> </a:t>
            </a:r>
            <a:r>
              <a:rPr lang="ru-RU" sz="1400" dirty="0" err="1"/>
              <a:t>інтерактивного</a:t>
            </a:r>
            <a:r>
              <a:rPr lang="ru-RU" sz="1400" dirty="0"/>
              <a:t> </a:t>
            </a:r>
            <a:r>
              <a:rPr lang="ru-RU" sz="1400" dirty="0" err="1"/>
              <a:t>дистанційного</a:t>
            </a:r>
            <a:r>
              <a:rPr lang="ru-RU" sz="1400" dirty="0"/>
              <a:t> </a:t>
            </a:r>
            <a:r>
              <a:rPr lang="ru-RU" sz="1400" dirty="0" err="1"/>
              <a:t>навчання</a:t>
            </a:r>
            <a:r>
              <a:rPr lang="ru-RU" sz="1400" dirty="0"/>
              <a:t> і </a:t>
            </a:r>
            <a:r>
              <a:rPr lang="ru-RU" sz="1400" dirty="0" err="1"/>
              <a:t>консультування</a:t>
            </a:r>
            <a:r>
              <a:rPr lang="ru-RU" sz="1400" dirty="0"/>
              <a:t> [1, с. 287]. </a:t>
            </a:r>
            <a:endParaRPr lang="ru-RU" sz="1400" dirty="0" smtClean="0"/>
          </a:p>
          <a:p>
            <a:r>
              <a:rPr lang="ru-RU" sz="1400" dirty="0" err="1" smtClean="0"/>
              <a:t>Крім</a:t>
            </a:r>
            <a:r>
              <a:rPr lang="ru-RU" sz="1400" dirty="0" smtClean="0"/>
              <a:t> </a:t>
            </a:r>
            <a:r>
              <a:rPr lang="ru-RU" sz="1400" dirty="0" err="1"/>
              <a:t>цього</a:t>
            </a:r>
            <a:r>
              <a:rPr lang="ru-RU" sz="1400" dirty="0"/>
              <a:t>, </a:t>
            </a:r>
            <a:r>
              <a:rPr lang="ru-RU" sz="1400" dirty="0" err="1"/>
              <a:t>існують</a:t>
            </a:r>
            <a:r>
              <a:rPr lang="ru-RU" sz="1400" dirty="0"/>
              <a:t> </a:t>
            </a:r>
            <a:r>
              <a:rPr lang="ru-RU" sz="1400" dirty="0" err="1"/>
              <a:t>різноманітні</a:t>
            </a:r>
            <a:r>
              <a:rPr lang="ru-RU" sz="1400" dirty="0"/>
              <a:t> </a:t>
            </a:r>
            <a:r>
              <a:rPr lang="ru-RU" sz="1400" dirty="0" err="1"/>
              <a:t>сервіси</a:t>
            </a:r>
            <a:r>
              <a:rPr lang="ru-RU" sz="1400" dirty="0"/>
              <a:t>, </a:t>
            </a:r>
            <a:r>
              <a:rPr lang="ru-RU" sz="1400" dirty="0" err="1"/>
              <a:t>сайти</a:t>
            </a:r>
            <a:r>
              <a:rPr lang="ru-RU" sz="1400" dirty="0"/>
              <a:t>, заходи,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надають</a:t>
            </a:r>
            <a:r>
              <a:rPr lang="ru-RU" sz="1400" dirty="0"/>
              <a:t> </a:t>
            </a:r>
            <a:r>
              <a:rPr lang="ru-RU" sz="1400" dirty="0" err="1"/>
              <a:t>інформацію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сучасного</a:t>
            </a:r>
            <a:r>
              <a:rPr lang="ru-RU" sz="1400" dirty="0"/>
              <a:t> цифрового </a:t>
            </a:r>
            <a:r>
              <a:rPr lang="ru-RU" sz="1400" dirty="0" err="1"/>
              <a:t>світу</a:t>
            </a:r>
            <a:r>
              <a:rPr lang="ru-RU" sz="1400" dirty="0"/>
              <a:t> та </a:t>
            </a:r>
            <a:r>
              <a:rPr lang="ru-RU" sz="1400" dirty="0" err="1"/>
              <a:t>допомагають</a:t>
            </a:r>
            <a:r>
              <a:rPr lang="ru-RU" sz="1400" dirty="0"/>
              <a:t> </a:t>
            </a:r>
            <a:r>
              <a:rPr lang="ru-RU" sz="1400" dirty="0" err="1"/>
              <a:t>підвищити</a:t>
            </a:r>
            <a:r>
              <a:rPr lang="ru-RU" sz="1400" dirty="0"/>
              <a:t> </a:t>
            </a:r>
            <a:r>
              <a:rPr lang="ru-RU" sz="1400" dirty="0" err="1"/>
              <a:t>аграрний</a:t>
            </a:r>
            <a:r>
              <a:rPr lang="ru-RU" sz="1400" dirty="0"/>
              <a:t> </a:t>
            </a:r>
            <a:r>
              <a:rPr lang="en-US" sz="1400" dirty="0"/>
              <a:t>IQ.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розповсюдженим</a:t>
            </a:r>
            <a:r>
              <a:rPr lang="ru-RU" sz="1400" dirty="0"/>
              <a:t> </a:t>
            </a:r>
            <a:r>
              <a:rPr lang="ru-RU" sz="1400" dirty="0" err="1"/>
              <a:t>варіантом</a:t>
            </a:r>
            <a:r>
              <a:rPr lang="ru-RU" sz="1400" dirty="0"/>
              <a:t> </a:t>
            </a:r>
            <a:r>
              <a:rPr lang="ru-RU" sz="1400" dirty="0" err="1"/>
              <a:t>заповнення</a:t>
            </a:r>
            <a:r>
              <a:rPr lang="ru-RU" sz="1400" dirty="0"/>
              <a:t> </a:t>
            </a:r>
            <a:r>
              <a:rPr lang="ru-RU" sz="1400" dirty="0" err="1"/>
              <a:t>нестачі</a:t>
            </a:r>
            <a:r>
              <a:rPr lang="ru-RU" sz="1400" dirty="0"/>
              <a:t> з </a:t>
            </a:r>
            <a:r>
              <a:rPr lang="ru-RU" sz="1400" dirty="0" err="1"/>
              <a:t>фахової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та </a:t>
            </a:r>
            <a:r>
              <a:rPr lang="ru-RU" sz="1400" dirty="0" err="1"/>
              <a:t>знань</a:t>
            </a:r>
            <a:r>
              <a:rPr lang="ru-RU" sz="1400" dirty="0"/>
              <a:t> є </a:t>
            </a:r>
            <a:r>
              <a:rPr lang="ru-RU" sz="1400" dirty="0" err="1"/>
              <a:t>проходження</a:t>
            </a:r>
            <a:r>
              <a:rPr lang="ru-RU" sz="1400" dirty="0"/>
              <a:t> онлайн-</a:t>
            </a:r>
            <a:r>
              <a:rPr lang="ru-RU" sz="1400" dirty="0" err="1"/>
              <a:t>курсів</a:t>
            </a:r>
            <a:r>
              <a:rPr lang="ru-RU" sz="1400" dirty="0"/>
              <a:t>. В </a:t>
            </a:r>
            <a:r>
              <a:rPr lang="ru-RU" sz="1400" dirty="0" err="1"/>
              <a:t>мережі</a:t>
            </a:r>
            <a:r>
              <a:rPr lang="ru-RU" sz="1400" dirty="0"/>
              <a:t> </a:t>
            </a:r>
            <a:r>
              <a:rPr lang="ru-RU" sz="1400" dirty="0" err="1"/>
              <a:t>Інтернет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обрати </a:t>
            </a:r>
            <a:r>
              <a:rPr lang="ru-RU" sz="1400" dirty="0" err="1"/>
              <a:t>зручну</a:t>
            </a:r>
            <a:r>
              <a:rPr lang="ru-RU" sz="1400" dirty="0"/>
              <a:t> платформу для </a:t>
            </a:r>
            <a:r>
              <a:rPr lang="ru-RU" sz="1400" dirty="0" err="1"/>
              <a:t>дистанційного</a:t>
            </a:r>
            <a:r>
              <a:rPr lang="ru-RU" sz="1400" dirty="0"/>
              <a:t> </a:t>
            </a:r>
            <a:r>
              <a:rPr lang="ru-RU" sz="1400" dirty="0" err="1"/>
              <a:t>навчання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smtClean="0"/>
              <a:t>Прикладом </a:t>
            </a:r>
            <a:r>
              <a:rPr lang="ru-RU" sz="1400" dirty="0"/>
              <a:t>таких веб-</a:t>
            </a:r>
            <a:r>
              <a:rPr lang="ru-RU" sz="1400" dirty="0" err="1"/>
              <a:t>сайтів</a:t>
            </a:r>
            <a:r>
              <a:rPr lang="ru-RU" sz="1400" dirty="0"/>
              <a:t> для </a:t>
            </a:r>
            <a:r>
              <a:rPr lang="ru-RU" sz="1400" dirty="0" err="1"/>
              <a:t>проходження</a:t>
            </a:r>
            <a:r>
              <a:rPr lang="ru-RU" sz="1400" dirty="0"/>
              <a:t> </a:t>
            </a:r>
            <a:r>
              <a:rPr lang="ru-RU" sz="1400" dirty="0" err="1"/>
              <a:t>аграрних</a:t>
            </a:r>
            <a:r>
              <a:rPr lang="ru-RU" sz="1400" dirty="0"/>
              <a:t> </a:t>
            </a:r>
            <a:r>
              <a:rPr lang="ru-RU" sz="1400" dirty="0" err="1"/>
              <a:t>курсів</a:t>
            </a:r>
            <a:r>
              <a:rPr lang="ru-RU" sz="1400" dirty="0"/>
              <a:t> є: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smtClean="0"/>
              <a:t>Е</a:t>
            </a:r>
            <a:r>
              <a:rPr lang="en-US" sz="1400" dirty="0" err="1"/>
              <a:t>dX</a:t>
            </a:r>
            <a:r>
              <a:rPr lang="en-US" sz="1400" dirty="0"/>
              <a:t> - </a:t>
            </a:r>
            <a:r>
              <a:rPr lang="ru-RU" sz="1400" dirty="0" err="1"/>
              <a:t>всесвітньо</a:t>
            </a:r>
            <a:r>
              <a:rPr lang="ru-RU" sz="1400" dirty="0"/>
              <a:t> </a:t>
            </a:r>
            <a:r>
              <a:rPr lang="ru-RU" sz="1400" dirty="0" err="1"/>
              <a:t>відома</a:t>
            </a:r>
            <a:r>
              <a:rPr lang="ru-RU" sz="1400" dirty="0"/>
              <a:t> платформа </a:t>
            </a:r>
            <a:r>
              <a:rPr lang="ru-RU" sz="1400" dirty="0" err="1"/>
              <a:t>дистанційного</a:t>
            </a:r>
            <a:r>
              <a:rPr lang="ru-RU" sz="1400" dirty="0"/>
              <a:t> </a:t>
            </a:r>
            <a:r>
              <a:rPr lang="ru-RU" sz="1400" dirty="0" err="1"/>
              <a:t>навчання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en-US" sz="1400" dirty="0" err="1" smtClean="0"/>
              <a:t>Coursera</a:t>
            </a:r>
            <a:r>
              <a:rPr lang="en-US" sz="1400" dirty="0" smtClean="0"/>
              <a:t> </a:t>
            </a:r>
            <a:r>
              <a:rPr lang="en-US" sz="1400" dirty="0"/>
              <a:t>- </a:t>
            </a:r>
            <a:r>
              <a:rPr lang="ru-RU" sz="1400" dirty="0"/>
              <a:t>веб-сайт,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загальні</a:t>
            </a:r>
            <a:r>
              <a:rPr lang="ru-RU" sz="1400" dirty="0"/>
              <a:t> та </a:t>
            </a:r>
            <a:r>
              <a:rPr lang="ru-RU" sz="1400" dirty="0" err="1"/>
              <a:t>спеціалізовані</a:t>
            </a:r>
            <a:r>
              <a:rPr lang="ru-RU" sz="1400" dirty="0"/>
              <a:t> </a:t>
            </a:r>
            <a:r>
              <a:rPr lang="ru-RU" sz="1400" dirty="0" err="1"/>
              <a:t>модулі</a:t>
            </a:r>
            <a:r>
              <a:rPr lang="ru-RU" sz="1400" dirty="0"/>
              <a:t> про </a:t>
            </a:r>
            <a:r>
              <a:rPr lang="ru-RU" sz="1400" dirty="0" err="1"/>
              <a:t>сільське</a:t>
            </a:r>
            <a:r>
              <a:rPr lang="ru-RU" sz="1400" dirty="0"/>
              <a:t> </a:t>
            </a:r>
            <a:r>
              <a:rPr lang="ru-RU" sz="1400" dirty="0" err="1"/>
              <a:t>господарство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en-US" sz="1400" dirty="0" err="1" smtClean="0"/>
              <a:t>Udemy</a:t>
            </a:r>
            <a:r>
              <a:rPr lang="en-US" sz="1400" dirty="0" smtClean="0"/>
              <a:t> </a:t>
            </a:r>
            <a:r>
              <a:rPr lang="en-US" sz="1400" dirty="0"/>
              <a:t>- </a:t>
            </a:r>
            <a:r>
              <a:rPr lang="ru-RU" sz="1400" dirty="0"/>
              <a:t>сайт з </a:t>
            </a:r>
            <a:r>
              <a:rPr lang="ru-RU" sz="1400" dirty="0" err="1"/>
              <a:t>лекціями</a:t>
            </a:r>
            <a:r>
              <a:rPr lang="ru-RU" sz="1400" dirty="0"/>
              <a:t> про </a:t>
            </a:r>
            <a:r>
              <a:rPr lang="ru-RU" sz="1400" dirty="0" err="1"/>
              <a:t>актуальні</a:t>
            </a:r>
            <a:r>
              <a:rPr lang="ru-RU" sz="1400" dirty="0"/>
              <a:t> та </a:t>
            </a:r>
            <a:r>
              <a:rPr lang="ru-RU" sz="1400" dirty="0" err="1"/>
              <a:t>сучасні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та </a:t>
            </a:r>
            <a:r>
              <a:rPr lang="ru-RU" sz="1400" dirty="0" err="1"/>
              <a:t>впровадження</a:t>
            </a:r>
            <a:r>
              <a:rPr lang="ru-RU" sz="1400" dirty="0"/>
              <a:t> аграрного сектору;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en-US" sz="1400" dirty="0" smtClean="0"/>
              <a:t>Factor </a:t>
            </a:r>
            <a:r>
              <a:rPr lang="en-US" sz="1400" dirty="0"/>
              <a:t>Academy - </a:t>
            </a:r>
            <a:r>
              <a:rPr lang="ru-RU" sz="1400" dirty="0"/>
              <a:t>платформа, яка </a:t>
            </a:r>
            <a:r>
              <a:rPr lang="ru-RU" sz="1400" dirty="0" err="1"/>
              <a:t>має</a:t>
            </a:r>
            <a:r>
              <a:rPr lang="ru-RU" sz="1400" dirty="0"/>
              <a:t> онлайн-курс про </a:t>
            </a:r>
            <a:r>
              <a:rPr lang="ru-RU" sz="1400" dirty="0" err="1"/>
              <a:t>особливості</a:t>
            </a:r>
            <a:r>
              <a:rPr lang="ru-RU" sz="1400" dirty="0"/>
              <a:t> </a:t>
            </a:r>
            <a:r>
              <a:rPr lang="ru-RU" sz="1400" dirty="0" err="1"/>
              <a:t>обліку</a:t>
            </a:r>
            <a:r>
              <a:rPr lang="ru-RU" sz="1400" dirty="0"/>
              <a:t> в </a:t>
            </a:r>
            <a:r>
              <a:rPr lang="ru-RU" sz="1400" dirty="0" err="1"/>
              <a:t>сільському</a:t>
            </a:r>
            <a:r>
              <a:rPr lang="ru-RU" sz="1400" dirty="0"/>
              <a:t> </a:t>
            </a:r>
            <a:r>
              <a:rPr lang="ru-RU" sz="1400" dirty="0" err="1"/>
              <a:t>господарстві</a:t>
            </a:r>
            <a:r>
              <a:rPr lang="ru-RU" sz="1400" dirty="0"/>
              <a:t>; 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5807774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 fontScale="92500" lnSpcReduction="10000"/>
          </a:bodyPr>
          <a:lstStyle/>
          <a:p>
            <a:r>
              <a:rPr lang="ru-RU" sz="1400" dirty="0"/>
              <a:t>5) «</a:t>
            </a:r>
            <a:r>
              <a:rPr lang="ru-RU" sz="1400" dirty="0" err="1"/>
              <a:t>Бізнес-інкубатор</a:t>
            </a:r>
            <a:r>
              <a:rPr lang="ru-RU" sz="1400" dirty="0"/>
              <a:t>»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Укрдержфонду</a:t>
            </a:r>
            <a:r>
              <a:rPr lang="ru-RU" sz="1400" dirty="0"/>
              <a:t> - курс про те, як фермеру </a:t>
            </a:r>
            <a:r>
              <a:rPr lang="ru-RU" sz="1400" dirty="0" err="1"/>
              <a:t>отримати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держави</a:t>
            </a:r>
            <a:r>
              <a:rPr lang="ru-RU" sz="1400" dirty="0"/>
              <a:t> </a:t>
            </a:r>
            <a:r>
              <a:rPr lang="ru-RU" sz="1400" dirty="0" err="1"/>
              <a:t>поворотну</a:t>
            </a:r>
            <a:r>
              <a:rPr lang="ru-RU" sz="1400" dirty="0"/>
              <a:t> </a:t>
            </a:r>
            <a:r>
              <a:rPr lang="ru-RU" sz="1400" dirty="0" err="1"/>
              <a:t>фінансову</a:t>
            </a:r>
            <a:r>
              <a:rPr lang="ru-RU" sz="1400" dirty="0"/>
              <a:t> </a:t>
            </a:r>
            <a:r>
              <a:rPr lang="ru-RU" sz="1400" dirty="0" err="1"/>
              <a:t>допомогу</a:t>
            </a:r>
            <a:r>
              <a:rPr lang="ru-RU" sz="1400" dirty="0"/>
              <a:t>; </a:t>
            </a:r>
            <a:endParaRPr lang="ru-RU" sz="1400" dirty="0" smtClean="0"/>
          </a:p>
          <a:p>
            <a:r>
              <a:rPr lang="ru-RU" sz="1400" dirty="0" smtClean="0"/>
              <a:t>6</a:t>
            </a:r>
            <a:r>
              <a:rPr lang="ru-RU" sz="1400" dirty="0"/>
              <a:t>) </a:t>
            </a:r>
            <a:r>
              <a:rPr lang="ru-RU" sz="1400" dirty="0" err="1"/>
              <a:t>Вебінари</a:t>
            </a:r>
            <a:r>
              <a:rPr lang="ru-RU" sz="1400" dirty="0"/>
              <a:t> </a:t>
            </a:r>
            <a:r>
              <a:rPr lang="ru-RU" sz="1400" dirty="0" err="1"/>
              <a:t>Українського</a:t>
            </a:r>
            <a:r>
              <a:rPr lang="ru-RU" sz="1400" dirty="0"/>
              <a:t> проекту </a:t>
            </a:r>
            <a:r>
              <a:rPr lang="ru-RU" sz="1400" dirty="0" err="1"/>
              <a:t>бізнес-розвитку</a:t>
            </a:r>
            <a:r>
              <a:rPr lang="ru-RU" sz="1400" dirty="0"/>
              <a:t> </a:t>
            </a:r>
            <a:r>
              <a:rPr lang="ru-RU" sz="1400" dirty="0" err="1"/>
              <a:t>плодо-овочівництва</a:t>
            </a:r>
            <a:r>
              <a:rPr lang="ru-RU" sz="1400" dirty="0"/>
              <a:t> (</a:t>
            </a:r>
            <a:r>
              <a:rPr lang="en-US" sz="1400" dirty="0"/>
              <a:t>UHBDP). </a:t>
            </a:r>
            <a:endParaRPr lang="uk-UA" sz="1400" dirty="0" smtClean="0"/>
          </a:p>
          <a:p>
            <a:r>
              <a:rPr lang="ru-RU" sz="1400" dirty="0" err="1" smtClean="0"/>
              <a:t>Також</a:t>
            </a:r>
            <a:r>
              <a:rPr lang="ru-RU" sz="1400" dirty="0"/>
              <a:t>, </a:t>
            </a:r>
            <a:r>
              <a:rPr lang="ru-RU" sz="1400" dirty="0" err="1"/>
              <a:t>надзвичайної</a:t>
            </a:r>
            <a:r>
              <a:rPr lang="ru-RU" sz="1400" dirty="0"/>
              <a:t> </a:t>
            </a:r>
            <a:r>
              <a:rPr lang="ru-RU" sz="1400" dirty="0" err="1"/>
              <a:t>актуальності</a:t>
            </a:r>
            <a:r>
              <a:rPr lang="ru-RU" sz="1400" dirty="0"/>
              <a:t> </a:t>
            </a:r>
            <a:r>
              <a:rPr lang="ru-RU" sz="1400" dirty="0" err="1"/>
              <a:t>набувають</a:t>
            </a:r>
            <a:r>
              <a:rPr lang="ru-RU" sz="1400" dirty="0"/>
              <a:t> </a:t>
            </a:r>
            <a:r>
              <a:rPr lang="ru-RU" sz="1400" dirty="0" err="1"/>
              <a:t>аграрні</a:t>
            </a:r>
            <a:r>
              <a:rPr lang="ru-RU" sz="1400" dirty="0"/>
              <a:t> онлайн-</a:t>
            </a:r>
            <a:r>
              <a:rPr lang="ru-RU" sz="1400" dirty="0" err="1"/>
              <a:t>ігри</a:t>
            </a:r>
            <a:r>
              <a:rPr lang="ru-RU" sz="1400" dirty="0"/>
              <a:t> та </a:t>
            </a:r>
            <a:r>
              <a:rPr lang="ru-RU" sz="1400" dirty="0" err="1"/>
              <a:t>симулятори</a:t>
            </a:r>
            <a:r>
              <a:rPr lang="ru-RU" sz="1400" dirty="0"/>
              <a:t>, </a:t>
            </a:r>
            <a:r>
              <a:rPr lang="ru-RU" sz="1400" dirty="0" err="1"/>
              <a:t>такі</a:t>
            </a:r>
            <a:r>
              <a:rPr lang="ru-RU" sz="1400" dirty="0"/>
              <a:t> як: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en-US" sz="1400" dirty="0" err="1" smtClean="0"/>
              <a:t>FarmForesight</a:t>
            </a:r>
            <a:r>
              <a:rPr lang="en-US" sz="1400" dirty="0" smtClean="0"/>
              <a:t> </a:t>
            </a:r>
            <a:r>
              <a:rPr lang="en-US" sz="1400" dirty="0"/>
              <a:t>- </a:t>
            </a:r>
            <a:r>
              <a:rPr lang="ru-RU" sz="1400" dirty="0" err="1"/>
              <a:t>інструмент</a:t>
            </a:r>
            <a:r>
              <a:rPr lang="ru-RU" sz="1400" dirty="0"/>
              <a:t> для </a:t>
            </a:r>
            <a:r>
              <a:rPr lang="ru-RU" sz="1400" dirty="0" err="1"/>
              <a:t>планування</a:t>
            </a:r>
            <a:r>
              <a:rPr lang="ru-RU" sz="1400" dirty="0"/>
              <a:t> </a:t>
            </a:r>
            <a:r>
              <a:rPr lang="ru-RU" sz="1400" dirty="0" err="1"/>
              <a:t>агробізнесу</a:t>
            </a:r>
            <a:r>
              <a:rPr lang="ru-RU" sz="1400" dirty="0"/>
              <a:t>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програмне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моделює</a:t>
            </a:r>
            <a:r>
              <a:rPr lang="ru-RU" sz="1400" dirty="0"/>
              <a:t> </a:t>
            </a:r>
            <a:r>
              <a:rPr lang="ru-RU" sz="1400" dirty="0" err="1"/>
              <a:t>бізнес-процес</a:t>
            </a:r>
            <a:r>
              <a:rPr lang="ru-RU" sz="1400" dirty="0"/>
              <a:t> аграрного </a:t>
            </a:r>
            <a:r>
              <a:rPr lang="ru-RU" sz="1400" dirty="0" err="1"/>
              <a:t>виробництва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en-US" sz="1400" dirty="0" smtClean="0"/>
              <a:t>Farming </a:t>
            </a:r>
            <a:r>
              <a:rPr lang="en-US" sz="1400" dirty="0"/>
              <a:t>Simulator - </a:t>
            </a:r>
            <a:r>
              <a:rPr lang="ru-RU" sz="1400" dirty="0" err="1"/>
              <a:t>серія</a:t>
            </a:r>
            <a:r>
              <a:rPr lang="ru-RU" sz="1400" dirty="0"/>
              <a:t> </a:t>
            </a:r>
            <a:r>
              <a:rPr lang="ru-RU" sz="1400" dirty="0" err="1"/>
              <a:t>відеоігор</a:t>
            </a:r>
            <a:r>
              <a:rPr lang="ru-RU" sz="1400" dirty="0"/>
              <a:t> з </a:t>
            </a:r>
            <a:r>
              <a:rPr lang="ru-RU" sz="1400" dirty="0" err="1"/>
              <a:t>імітацією</a:t>
            </a:r>
            <a:r>
              <a:rPr lang="ru-RU" sz="1400" dirty="0"/>
              <a:t> </a:t>
            </a:r>
            <a:r>
              <a:rPr lang="ru-RU" sz="1400" dirty="0" err="1"/>
              <a:t>сільського</a:t>
            </a:r>
            <a:r>
              <a:rPr lang="ru-RU" sz="1400" dirty="0"/>
              <a:t> </a:t>
            </a:r>
            <a:r>
              <a:rPr lang="ru-RU" sz="1400" dirty="0" err="1"/>
              <a:t>господарства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en-US" sz="1400" dirty="0" smtClean="0"/>
              <a:t>Pure </a:t>
            </a:r>
            <a:r>
              <a:rPr lang="en-US" sz="1400" dirty="0"/>
              <a:t>Farming - </a:t>
            </a:r>
            <a:r>
              <a:rPr lang="ru-RU" sz="1400" dirty="0"/>
              <a:t>симулятор «фермера», в </a:t>
            </a:r>
            <a:r>
              <a:rPr lang="ru-RU" sz="1400" dirty="0" err="1"/>
              <a:t>якому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займатися</a:t>
            </a:r>
            <a:r>
              <a:rPr lang="ru-RU" sz="1400" dirty="0"/>
              <a:t> </a:t>
            </a:r>
            <a:r>
              <a:rPr lang="ru-RU" sz="1400" dirty="0" err="1"/>
              <a:t>сільським</a:t>
            </a:r>
            <a:r>
              <a:rPr lang="ru-RU" sz="1400" dirty="0"/>
              <a:t> </a:t>
            </a:r>
            <a:r>
              <a:rPr lang="ru-RU" sz="1400" dirty="0" err="1"/>
              <a:t>господарством</a:t>
            </a:r>
            <a:r>
              <a:rPr lang="ru-RU" sz="1400" dirty="0"/>
              <a:t>, </a:t>
            </a:r>
            <a:r>
              <a:rPr lang="ru-RU" sz="1400" dirty="0" err="1"/>
              <a:t>будувати</a:t>
            </a:r>
            <a:r>
              <a:rPr lang="ru-RU" sz="1400" dirty="0"/>
              <a:t> ферми, </a:t>
            </a:r>
            <a:r>
              <a:rPr lang="ru-RU" sz="1400" dirty="0" err="1"/>
              <a:t>вирощувати</a:t>
            </a:r>
            <a:r>
              <a:rPr lang="ru-RU" sz="1400" dirty="0"/>
              <a:t> </a:t>
            </a:r>
            <a:r>
              <a:rPr lang="ru-RU" sz="1400" dirty="0" err="1"/>
              <a:t>рослини</a:t>
            </a:r>
            <a:r>
              <a:rPr lang="ru-RU" sz="1400" dirty="0"/>
              <a:t> і т.д. в </a:t>
            </a:r>
            <a:r>
              <a:rPr lang="ru-RU" sz="1400" dirty="0" err="1"/>
              <a:t>різних</a:t>
            </a:r>
            <a:r>
              <a:rPr lang="ru-RU" sz="1400" dirty="0"/>
              <a:t> </a:t>
            </a:r>
            <a:r>
              <a:rPr lang="ru-RU" sz="1400" dirty="0" err="1"/>
              <a:t>містах</a:t>
            </a:r>
            <a:r>
              <a:rPr lang="ru-RU" sz="1400" dirty="0"/>
              <a:t> Америки та </a:t>
            </a:r>
            <a:r>
              <a:rPr lang="ru-RU" sz="1400" dirty="0" err="1"/>
              <a:t>Європи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/>
              <a:t>Отже</a:t>
            </a:r>
            <a:r>
              <a:rPr lang="ru-RU" sz="1400" dirty="0"/>
              <a:t>,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інформаційної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агровиробників</a:t>
            </a:r>
            <a:r>
              <a:rPr lang="ru-RU" sz="1400" dirty="0"/>
              <a:t> на </a:t>
            </a:r>
            <a:r>
              <a:rPr lang="ru-RU" sz="1400" dirty="0" err="1"/>
              <a:t>основі</a:t>
            </a:r>
            <a:r>
              <a:rPr lang="ru-RU" sz="1400" dirty="0"/>
              <a:t> </a:t>
            </a:r>
            <a:r>
              <a:rPr lang="ru-RU" sz="1400" dirty="0" err="1"/>
              <a:t>сучасних</a:t>
            </a:r>
            <a:r>
              <a:rPr lang="ru-RU" sz="1400" dirty="0"/>
              <a:t> </a:t>
            </a:r>
            <a:r>
              <a:rPr lang="ru-RU" sz="1400" dirty="0" err="1"/>
              <a:t>комп'ютерних</a:t>
            </a:r>
            <a:r>
              <a:rPr lang="ru-RU" sz="1400" dirty="0"/>
              <a:t> та </a:t>
            </a:r>
            <a:r>
              <a:rPr lang="ru-RU" sz="1400" dirty="0" err="1"/>
              <a:t>мобільних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ґрунтуватися</a:t>
            </a:r>
            <a:r>
              <a:rPr lang="ru-RU" sz="1400" dirty="0"/>
              <a:t> на </a:t>
            </a:r>
            <a:r>
              <a:rPr lang="ru-RU" sz="1400" dirty="0" err="1"/>
              <a:t>комп’ютеризації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</a:t>
            </a:r>
            <a:r>
              <a:rPr lang="ru-RU" sz="1400" dirty="0" err="1"/>
              <a:t>підприємств</a:t>
            </a:r>
            <a:r>
              <a:rPr lang="ru-RU" sz="1400" dirty="0"/>
              <a:t>, </a:t>
            </a:r>
            <a:r>
              <a:rPr lang="ru-RU" sz="1400" dirty="0" err="1"/>
              <a:t>навчанні</a:t>
            </a:r>
            <a:r>
              <a:rPr lang="ru-RU" sz="1400" dirty="0"/>
              <a:t> й </a:t>
            </a:r>
            <a:r>
              <a:rPr lang="ru-RU" sz="1400" dirty="0" err="1"/>
              <a:t>підвищенні</a:t>
            </a:r>
            <a:r>
              <a:rPr lang="ru-RU" sz="1400" dirty="0"/>
              <a:t> </a:t>
            </a:r>
            <a:r>
              <a:rPr lang="ru-RU" sz="1400" dirty="0" err="1"/>
              <a:t>кваліфікації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</a:t>
            </a:r>
            <a:r>
              <a:rPr lang="ru-RU" sz="1400" dirty="0" err="1"/>
              <a:t>працівників</a:t>
            </a:r>
            <a:r>
              <a:rPr lang="ru-RU" sz="1400" dirty="0"/>
              <a:t>, </a:t>
            </a:r>
            <a:r>
              <a:rPr lang="ru-RU" sz="1400" dirty="0" err="1"/>
              <a:t>створенні</a:t>
            </a:r>
            <a:r>
              <a:rPr lang="ru-RU" sz="1400" dirty="0"/>
              <a:t> </a:t>
            </a:r>
            <a:r>
              <a:rPr lang="ru-RU" sz="1400" dirty="0" err="1"/>
              <a:t>системної</a:t>
            </a:r>
            <a:r>
              <a:rPr lang="ru-RU" sz="1400" dirty="0"/>
              <a:t> </a:t>
            </a:r>
            <a:r>
              <a:rPr lang="ru-RU" sz="1400" dirty="0" err="1"/>
              <a:t>бази</a:t>
            </a:r>
            <a:r>
              <a:rPr lang="ru-RU" sz="1400" dirty="0"/>
              <a:t>, а у </a:t>
            </a:r>
            <a:r>
              <a:rPr lang="ru-RU" sz="1400" dirty="0" err="1"/>
              <a:t>перспективі</a:t>
            </a:r>
            <a:r>
              <a:rPr lang="ru-RU" sz="1400" dirty="0"/>
              <a:t> – </a:t>
            </a:r>
            <a:r>
              <a:rPr lang="ru-RU" sz="1400" dirty="0" err="1"/>
              <a:t>формуванні</a:t>
            </a:r>
            <a:r>
              <a:rPr lang="ru-RU" sz="1400" dirty="0"/>
              <a:t> </a:t>
            </a:r>
            <a:r>
              <a:rPr lang="ru-RU" sz="1400" dirty="0" err="1"/>
              <a:t>єдиного</a:t>
            </a:r>
            <a:r>
              <a:rPr lang="ru-RU" sz="1400" dirty="0"/>
              <a:t> </a:t>
            </a:r>
            <a:r>
              <a:rPr lang="ru-RU" sz="1400" dirty="0" err="1"/>
              <a:t>інформаційного</a:t>
            </a:r>
            <a:r>
              <a:rPr lang="ru-RU" sz="1400" dirty="0"/>
              <a:t> простору </a:t>
            </a:r>
            <a:r>
              <a:rPr lang="ru-RU" sz="1400" dirty="0" err="1"/>
              <a:t>агробізнесу</a:t>
            </a:r>
            <a:r>
              <a:rPr lang="ru-RU" sz="1400" dirty="0"/>
              <a:t>. З </a:t>
            </a:r>
            <a:r>
              <a:rPr lang="ru-RU" sz="1400" dirty="0" err="1"/>
              <a:t>огляду</a:t>
            </a:r>
            <a:r>
              <a:rPr lang="ru-RU" sz="1400" dirty="0"/>
              <a:t> на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доречним</a:t>
            </a:r>
            <a:r>
              <a:rPr lang="ru-RU" sz="1400" dirty="0"/>
              <a:t> є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формування</a:t>
            </a:r>
            <a:r>
              <a:rPr lang="ru-RU" sz="1400" dirty="0"/>
              <a:t> </a:t>
            </a:r>
            <a:r>
              <a:rPr lang="ru-RU" sz="1400" dirty="0" err="1"/>
              <a:t>екосистем</a:t>
            </a:r>
            <a:r>
              <a:rPr lang="ru-RU" sz="1400" dirty="0"/>
              <a:t> </a:t>
            </a:r>
            <a:r>
              <a:rPr lang="ru-RU" sz="1400" dirty="0" err="1"/>
              <a:t>агропідприємців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електронних</a:t>
            </a:r>
            <a:r>
              <a:rPr lang="ru-RU" sz="1400" dirty="0"/>
              <a:t> </a:t>
            </a:r>
            <a:r>
              <a:rPr lang="ru-RU" sz="1400" dirty="0" err="1"/>
              <a:t>порталів</a:t>
            </a:r>
            <a:r>
              <a:rPr lang="ru-RU" sz="1400" dirty="0"/>
              <a:t> та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сервісів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б </a:t>
            </a:r>
            <a:r>
              <a:rPr lang="ru-RU" sz="1400" dirty="0" err="1"/>
              <a:t>мали</a:t>
            </a:r>
            <a:r>
              <a:rPr lang="ru-RU" sz="1400" dirty="0"/>
              <a:t> </a:t>
            </a:r>
            <a:r>
              <a:rPr lang="ru-RU" sz="1400" dirty="0" err="1"/>
              <a:t>додатки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певних</a:t>
            </a:r>
            <a:r>
              <a:rPr lang="ru-RU" sz="1400" dirty="0"/>
              <a:t> </a:t>
            </a:r>
            <a:r>
              <a:rPr lang="ru-RU" sz="1400" dirty="0" err="1"/>
              <a:t>маркетплейсів</a:t>
            </a:r>
            <a:r>
              <a:rPr lang="ru-RU" sz="1400" dirty="0"/>
              <a:t>, </a:t>
            </a:r>
            <a:r>
              <a:rPr lang="ru-RU" sz="1400" dirty="0" err="1"/>
              <a:t>постачання</a:t>
            </a:r>
            <a:r>
              <a:rPr lang="ru-RU" sz="1400" dirty="0"/>
              <a:t>, </a:t>
            </a:r>
            <a:r>
              <a:rPr lang="ru-RU" sz="1400" dirty="0" err="1"/>
              <a:t>збуту</a:t>
            </a:r>
            <a:r>
              <a:rPr lang="ru-RU" sz="1400" dirty="0"/>
              <a:t>, </a:t>
            </a:r>
            <a:r>
              <a:rPr lang="ru-RU" sz="1400" dirty="0" err="1"/>
              <a:t>наявності</a:t>
            </a:r>
            <a:r>
              <a:rPr lang="ru-RU" sz="1400" dirty="0"/>
              <a:t> </a:t>
            </a:r>
            <a:r>
              <a:rPr lang="ru-RU" sz="1400" dirty="0" err="1"/>
              <a:t>техніко-технологічних</a:t>
            </a:r>
            <a:r>
              <a:rPr lang="ru-RU" sz="1400" dirty="0"/>
              <a:t> </a:t>
            </a:r>
            <a:r>
              <a:rPr lang="ru-RU" sz="1400" dirty="0" err="1"/>
              <a:t>ресурсів</a:t>
            </a:r>
            <a:r>
              <a:rPr lang="ru-RU" sz="1400" dirty="0"/>
              <a:t>, ринку </a:t>
            </a:r>
            <a:r>
              <a:rPr lang="ru-RU" sz="1400" dirty="0" err="1"/>
              <a:t>трудових</a:t>
            </a:r>
            <a:r>
              <a:rPr lang="ru-RU" sz="1400" dirty="0"/>
              <a:t> </a:t>
            </a:r>
            <a:r>
              <a:rPr lang="ru-RU" sz="1400" dirty="0" err="1"/>
              <a:t>ресурсів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спеціалізуються</a:t>
            </a:r>
            <a:r>
              <a:rPr lang="ru-RU" sz="1400" dirty="0"/>
              <a:t> на </a:t>
            </a:r>
            <a:r>
              <a:rPr lang="ru-RU" sz="1400" dirty="0" err="1"/>
              <a:t>використанні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агротехнологій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. В </a:t>
            </a:r>
            <a:r>
              <a:rPr lang="ru-RU" sz="1400" dirty="0" err="1"/>
              <a:t>Україні</a:t>
            </a:r>
            <a:r>
              <a:rPr lang="ru-RU" sz="1400" dirty="0"/>
              <a:t> в </a:t>
            </a:r>
            <a:r>
              <a:rPr lang="ru-RU" sz="1400" dirty="0" err="1"/>
              <a:t>певних</a:t>
            </a:r>
            <a:r>
              <a:rPr lang="ru-RU" sz="1400" dirty="0"/>
              <a:t> </a:t>
            </a:r>
            <a:r>
              <a:rPr lang="ru-RU" sz="1400" dirty="0" err="1"/>
              <a:t>регіонах</a:t>
            </a:r>
            <a:r>
              <a:rPr lang="ru-RU" sz="1400" dirty="0"/>
              <a:t> </a:t>
            </a:r>
            <a:r>
              <a:rPr lang="ru-RU" sz="1400" dirty="0" err="1"/>
              <a:t>спілки</a:t>
            </a:r>
            <a:r>
              <a:rPr lang="ru-RU" sz="1400" dirty="0"/>
              <a:t> </a:t>
            </a:r>
            <a:r>
              <a:rPr lang="ru-RU" sz="1400" dirty="0" err="1"/>
              <a:t>фермерів</a:t>
            </a:r>
            <a:r>
              <a:rPr lang="ru-RU" sz="1400" dirty="0"/>
              <a:t>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працюють</a:t>
            </a:r>
            <a:r>
              <a:rPr lang="ru-RU" sz="1400" dirty="0"/>
              <a:t> на </a:t>
            </a:r>
            <a:r>
              <a:rPr lang="ru-RU" sz="1400" dirty="0" err="1"/>
              <a:t>базі</a:t>
            </a:r>
            <a:r>
              <a:rPr lang="ru-RU" sz="1400" dirty="0"/>
              <a:t> </a:t>
            </a:r>
            <a:r>
              <a:rPr lang="ru-RU" sz="1400" dirty="0" err="1"/>
              <a:t>розроблених</a:t>
            </a:r>
            <a:r>
              <a:rPr lang="ru-RU" sz="1400" dirty="0"/>
              <a:t> </a:t>
            </a:r>
            <a:r>
              <a:rPr lang="ru-RU" sz="1400" dirty="0" err="1"/>
              <a:t>електронних</a:t>
            </a:r>
            <a:r>
              <a:rPr lang="ru-RU" sz="1400" dirty="0"/>
              <a:t> платформ </a:t>
            </a:r>
            <a:r>
              <a:rPr lang="ru-RU" sz="1400" dirty="0" err="1"/>
              <a:t>щодо</a:t>
            </a:r>
            <a:r>
              <a:rPr lang="ru-RU" sz="1400" dirty="0"/>
              <a:t> продажу та </a:t>
            </a:r>
            <a:r>
              <a:rPr lang="ru-RU" sz="1400" dirty="0" err="1"/>
              <a:t>купівлі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сільськогосподарської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 [3]. </a:t>
            </a:r>
            <a:endParaRPr lang="ru-RU" sz="1400" dirty="0" smtClean="0"/>
          </a:p>
          <a:p>
            <a:r>
              <a:rPr lang="ru-RU" sz="1400" dirty="0" err="1" smtClean="0"/>
              <a:t>Зазначимо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відкриті</a:t>
            </a:r>
            <a:r>
              <a:rPr lang="ru-RU" sz="1400" dirty="0"/>
              <a:t> ринки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en-US" sz="1400" dirty="0"/>
              <a:t>Marketplace –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електронний</a:t>
            </a:r>
            <a:r>
              <a:rPr lang="ru-RU" sz="1400" dirty="0"/>
              <a:t> </a:t>
            </a:r>
            <a:r>
              <a:rPr lang="ru-RU" sz="1400" dirty="0" err="1"/>
              <a:t>майданчик</a:t>
            </a:r>
            <a:r>
              <a:rPr lang="ru-RU" sz="1400" dirty="0"/>
              <a:t>, на </a:t>
            </a:r>
            <a:r>
              <a:rPr lang="ru-RU" sz="1400" dirty="0" err="1"/>
              <a:t>якому</a:t>
            </a:r>
            <a:r>
              <a:rPr lang="ru-RU" sz="1400" dirty="0"/>
              <a:t> </a:t>
            </a:r>
            <a:r>
              <a:rPr lang="ru-RU" sz="1400" dirty="0" err="1"/>
              <a:t>агровиробники</a:t>
            </a:r>
            <a:r>
              <a:rPr lang="ru-RU" sz="1400" dirty="0"/>
              <a:t> та </a:t>
            </a:r>
            <a:r>
              <a:rPr lang="ru-RU" sz="1400" dirty="0" err="1"/>
              <a:t>споживачі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сільськогосподарської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 </a:t>
            </a:r>
            <a:r>
              <a:rPr lang="ru-RU" sz="1400" dirty="0" err="1"/>
              <a:t>спілкуються</a:t>
            </a:r>
            <a:r>
              <a:rPr lang="ru-RU" sz="1400" dirty="0"/>
              <a:t> без </a:t>
            </a:r>
            <a:r>
              <a:rPr lang="ru-RU" sz="1400" dirty="0" err="1"/>
              <a:t>посередників</a:t>
            </a:r>
            <a:r>
              <a:rPr lang="ru-RU" sz="1400" dirty="0"/>
              <a:t>. В </a:t>
            </a:r>
            <a:r>
              <a:rPr lang="ru-RU" sz="1400" dirty="0" err="1"/>
              <a:t>Україні</a:t>
            </a:r>
            <a:r>
              <a:rPr lang="ru-RU" sz="1400" dirty="0"/>
              <a:t> вони </a:t>
            </a:r>
            <a:r>
              <a:rPr lang="ru-RU" sz="1400" dirty="0" err="1"/>
              <a:t>запрацювали</a:t>
            </a:r>
            <a:r>
              <a:rPr lang="ru-RU" sz="1400" dirty="0"/>
              <a:t>, як </a:t>
            </a:r>
            <a:r>
              <a:rPr lang="ru-RU" sz="1400" dirty="0" err="1"/>
              <a:t>відповідь</a:t>
            </a:r>
            <a:r>
              <a:rPr lang="ru-RU" sz="1400" dirty="0"/>
              <a:t> на </a:t>
            </a:r>
            <a:r>
              <a:rPr lang="ru-RU" sz="1400" dirty="0" err="1"/>
              <a:t>виклик</a:t>
            </a:r>
            <a:r>
              <a:rPr lang="ru-RU" sz="1400" dirty="0"/>
              <a:t> </a:t>
            </a:r>
            <a:r>
              <a:rPr lang="ru-RU" sz="1400" dirty="0" err="1"/>
              <a:t>епідемії</a:t>
            </a:r>
            <a:r>
              <a:rPr lang="ru-RU" sz="1400" dirty="0"/>
              <a:t> </a:t>
            </a:r>
            <a:r>
              <a:rPr lang="en-US" sz="1400" dirty="0"/>
              <a:t>COVID-19 </a:t>
            </a:r>
            <a:r>
              <a:rPr lang="ru-RU" sz="1400" dirty="0"/>
              <a:t>та </a:t>
            </a:r>
            <a:r>
              <a:rPr lang="ru-RU" sz="1400" dirty="0" err="1"/>
              <a:t>її</a:t>
            </a:r>
            <a:r>
              <a:rPr lang="ru-RU" sz="1400" dirty="0"/>
              <a:t> </a:t>
            </a:r>
            <a:r>
              <a:rPr lang="ru-RU" sz="1400" dirty="0" err="1"/>
              <a:t>наслідків</a:t>
            </a:r>
            <a:r>
              <a:rPr lang="ru-RU" sz="1400" dirty="0"/>
              <a:t>. В той час </a:t>
            </a:r>
            <a:r>
              <a:rPr lang="ru-RU" sz="1400" dirty="0" err="1"/>
              <a:t>багато</a:t>
            </a:r>
            <a:r>
              <a:rPr lang="ru-RU" sz="1400" dirty="0"/>
              <a:t> </a:t>
            </a:r>
            <a:r>
              <a:rPr lang="ru-RU" sz="1400" dirty="0" err="1"/>
              <a:t>дрібних</a:t>
            </a:r>
            <a:r>
              <a:rPr lang="ru-RU" sz="1400" dirty="0"/>
              <a:t> </a:t>
            </a:r>
            <a:r>
              <a:rPr lang="ru-RU" sz="1400" dirty="0" err="1"/>
              <a:t>агровиробників</a:t>
            </a:r>
            <a:r>
              <a:rPr lang="ru-RU" sz="1400" dirty="0"/>
              <a:t> та </a:t>
            </a:r>
            <a:r>
              <a:rPr lang="ru-RU" sz="1400" dirty="0" err="1"/>
              <a:t>домогосподарств</a:t>
            </a:r>
            <a:r>
              <a:rPr lang="ru-RU" sz="1400" dirty="0"/>
              <a:t> </a:t>
            </a:r>
            <a:r>
              <a:rPr lang="ru-RU" sz="1400" dirty="0" err="1"/>
              <a:t>опинилися</a:t>
            </a:r>
            <a:r>
              <a:rPr lang="ru-RU" sz="1400" dirty="0"/>
              <a:t> в </a:t>
            </a:r>
            <a:r>
              <a:rPr lang="ru-RU" sz="1400" dirty="0" err="1"/>
              <a:t>складній</a:t>
            </a:r>
            <a:r>
              <a:rPr lang="ru-RU" sz="1400" dirty="0"/>
              <a:t> </a:t>
            </a:r>
            <a:r>
              <a:rPr lang="ru-RU" sz="1400" dirty="0" err="1"/>
              <a:t>ситуації</a:t>
            </a:r>
            <a:r>
              <a:rPr lang="ru-RU" sz="1400" dirty="0"/>
              <a:t>, не </a:t>
            </a:r>
            <a:r>
              <a:rPr lang="ru-RU" sz="1400" dirty="0" err="1"/>
              <a:t>маючи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реалізувати</a:t>
            </a:r>
            <a:r>
              <a:rPr lang="ru-RU" sz="1400" dirty="0"/>
              <a:t> </a:t>
            </a:r>
            <a:r>
              <a:rPr lang="ru-RU" sz="1400" dirty="0" err="1"/>
              <a:t>власно</a:t>
            </a:r>
            <a:r>
              <a:rPr lang="ru-RU" sz="1400" dirty="0"/>
              <a:t> </a:t>
            </a:r>
            <a:r>
              <a:rPr lang="ru-RU" sz="1400" dirty="0" err="1"/>
              <a:t>вирощену</a:t>
            </a:r>
            <a:r>
              <a:rPr lang="ru-RU" sz="1400" dirty="0"/>
              <a:t> </a:t>
            </a:r>
            <a:r>
              <a:rPr lang="ru-RU" sz="1400" dirty="0" err="1"/>
              <a:t>продукцію</a:t>
            </a:r>
            <a:r>
              <a:rPr lang="ru-RU" sz="1400" dirty="0"/>
              <a:t> на ринках та ярмарках. </a:t>
            </a:r>
            <a:r>
              <a:rPr lang="ru-RU" sz="1400" dirty="0" err="1"/>
              <a:t>Водночас</a:t>
            </a:r>
            <a:r>
              <a:rPr lang="ru-RU" sz="1400" dirty="0"/>
              <a:t>, </a:t>
            </a:r>
            <a:r>
              <a:rPr lang="ru-RU" sz="1400" dirty="0" err="1"/>
              <a:t>мешканці</a:t>
            </a:r>
            <a:r>
              <a:rPr lang="ru-RU" sz="1400" dirty="0"/>
              <a:t> </a:t>
            </a:r>
            <a:r>
              <a:rPr lang="ru-RU" sz="1400" dirty="0" err="1"/>
              <a:t>міст</a:t>
            </a:r>
            <a:r>
              <a:rPr lang="ru-RU" sz="1400" dirty="0"/>
              <a:t> </a:t>
            </a:r>
            <a:r>
              <a:rPr lang="ru-RU" sz="1400" dirty="0" err="1"/>
              <a:t>купували</a:t>
            </a:r>
            <a:r>
              <a:rPr lang="ru-RU" sz="1400" dirty="0"/>
              <a:t> </a:t>
            </a:r>
            <a:r>
              <a:rPr lang="ru-RU" sz="1400" dirty="0" err="1"/>
              <a:t>продовольчу</a:t>
            </a:r>
            <a:r>
              <a:rPr lang="ru-RU" sz="1400" dirty="0"/>
              <a:t> </a:t>
            </a:r>
            <a:r>
              <a:rPr lang="ru-RU" sz="1400" dirty="0" err="1"/>
              <a:t>продукцію</a:t>
            </a:r>
            <a:r>
              <a:rPr lang="ru-RU" sz="1400" dirty="0"/>
              <a:t> </a:t>
            </a:r>
            <a:r>
              <a:rPr lang="ru-RU" sz="1400" dirty="0" err="1"/>
              <a:t>тільки</a:t>
            </a:r>
            <a:r>
              <a:rPr lang="ru-RU" sz="1400" dirty="0"/>
              <a:t> в магазинах та супермаркетах, не </a:t>
            </a:r>
            <a:r>
              <a:rPr lang="ru-RU" sz="1400" dirty="0" err="1"/>
              <a:t>маючи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замовляти</a:t>
            </a:r>
            <a:r>
              <a:rPr lang="ru-RU" sz="1400" dirty="0"/>
              <a:t> </a:t>
            </a:r>
            <a:r>
              <a:rPr lang="ru-RU" sz="1400" dirty="0" err="1"/>
              <a:t>її</a:t>
            </a:r>
            <a:r>
              <a:rPr lang="ru-RU" sz="1400" dirty="0"/>
              <a:t> онлайн у </a:t>
            </a:r>
            <a:r>
              <a:rPr lang="ru-RU" sz="1400" dirty="0" err="1"/>
              <a:t>інших</a:t>
            </a:r>
            <a:r>
              <a:rPr lang="ru-RU" sz="1400" dirty="0"/>
              <a:t> </a:t>
            </a:r>
            <a:r>
              <a:rPr lang="ru-RU" sz="1400" dirty="0" err="1"/>
              <a:t>агровиробників</a:t>
            </a:r>
            <a:r>
              <a:rPr lang="ru-RU" sz="1400" dirty="0"/>
              <a:t>, </a:t>
            </a:r>
            <a:r>
              <a:rPr lang="ru-RU" sz="1400" dirty="0" err="1"/>
              <a:t>наражаючись</a:t>
            </a:r>
            <a:r>
              <a:rPr lang="ru-RU" sz="1400" dirty="0"/>
              <a:t> на </a:t>
            </a:r>
            <a:r>
              <a:rPr lang="ru-RU" sz="1400" dirty="0" err="1"/>
              <a:t>небезпеку</a:t>
            </a:r>
            <a:r>
              <a:rPr lang="ru-RU" sz="1400" dirty="0"/>
              <a:t> </a:t>
            </a:r>
            <a:r>
              <a:rPr lang="ru-RU" sz="1400" dirty="0" err="1"/>
              <a:t>захворіти</a:t>
            </a:r>
            <a:r>
              <a:rPr lang="ru-RU" sz="1400" dirty="0"/>
              <a:t>. </a:t>
            </a:r>
            <a:r>
              <a:rPr lang="ru-RU" sz="1400" dirty="0" err="1"/>
              <a:t>Отже</a:t>
            </a:r>
            <a:r>
              <a:rPr lang="ru-RU" sz="1400" dirty="0"/>
              <a:t> </a:t>
            </a:r>
            <a:r>
              <a:rPr lang="en-US" sz="1400" dirty="0"/>
              <a:t>Marketplace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унікальну</a:t>
            </a:r>
            <a:r>
              <a:rPr lang="ru-RU" sz="1400" dirty="0"/>
              <a:t>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сільськогосподарським</a:t>
            </a:r>
            <a:r>
              <a:rPr lang="ru-RU" sz="1400" dirty="0"/>
              <a:t> </a:t>
            </a:r>
            <a:r>
              <a:rPr lang="ru-RU" sz="1400" dirty="0" err="1"/>
              <a:t>виробникам</a:t>
            </a:r>
            <a:r>
              <a:rPr lang="ru-RU" sz="1400" dirty="0"/>
              <a:t> - </a:t>
            </a:r>
            <a:r>
              <a:rPr lang="ru-RU" sz="1400" dirty="0" err="1"/>
              <a:t>мати</a:t>
            </a:r>
            <a:r>
              <a:rPr lang="ru-RU" sz="1400" dirty="0"/>
              <a:t> </a:t>
            </a:r>
            <a:r>
              <a:rPr lang="ru-RU" sz="1400" dirty="0" err="1"/>
              <a:t>альтернативні</a:t>
            </a:r>
            <a:r>
              <a:rPr lang="ru-RU" sz="1400" dirty="0"/>
              <a:t> </a:t>
            </a:r>
            <a:r>
              <a:rPr lang="ru-RU" sz="1400" dirty="0" err="1"/>
              <a:t>способи</a:t>
            </a:r>
            <a:r>
              <a:rPr lang="ru-RU" sz="1400" dirty="0"/>
              <a:t> та ринки </a:t>
            </a:r>
            <a:r>
              <a:rPr lang="ru-RU" sz="1400" dirty="0" err="1"/>
              <a:t>збуту</a:t>
            </a:r>
            <a:r>
              <a:rPr lang="ru-RU" sz="1400" dirty="0"/>
              <a:t> </a:t>
            </a:r>
            <a:r>
              <a:rPr lang="ru-RU" sz="1400" dirty="0" err="1"/>
              <a:t>своєї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, а </a:t>
            </a:r>
            <a:r>
              <a:rPr lang="ru-RU" sz="1400" dirty="0" err="1"/>
              <a:t>споживачам</a:t>
            </a:r>
            <a:r>
              <a:rPr lang="ru-RU" sz="1400" dirty="0"/>
              <a:t> </a:t>
            </a:r>
            <a:r>
              <a:rPr lang="ru-RU" sz="1400" dirty="0" err="1"/>
              <a:t>даної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 - </a:t>
            </a:r>
            <a:r>
              <a:rPr lang="ru-RU" sz="1400" dirty="0" err="1"/>
              <a:t>здійснювати</a:t>
            </a:r>
            <a:r>
              <a:rPr lang="ru-RU" sz="1400" dirty="0"/>
              <a:t> покупки не </a:t>
            </a:r>
            <a:r>
              <a:rPr lang="ru-RU" sz="1400" dirty="0" err="1"/>
              <a:t>виходячи</a:t>
            </a:r>
            <a:r>
              <a:rPr lang="ru-RU" sz="1400" dirty="0"/>
              <a:t> з </a:t>
            </a:r>
            <a:r>
              <a:rPr lang="ru-RU" sz="1400" dirty="0" err="1"/>
              <a:t>будинку</a:t>
            </a:r>
            <a:r>
              <a:rPr lang="ru-RU" sz="1400" dirty="0"/>
              <a:t>. </a:t>
            </a:r>
            <a:r>
              <a:rPr lang="ru-RU" sz="1400" dirty="0" err="1"/>
              <a:t>Саме</a:t>
            </a:r>
            <a:r>
              <a:rPr lang="ru-RU" sz="1400" dirty="0"/>
              <a:t> </a:t>
            </a:r>
            <a:r>
              <a:rPr lang="ru-RU" sz="1400" dirty="0" err="1"/>
              <a:t>зростаючий</a:t>
            </a:r>
            <a:r>
              <a:rPr lang="ru-RU" sz="1400" dirty="0"/>
              <a:t> попит на онлайн </a:t>
            </a:r>
            <a:r>
              <a:rPr lang="ru-RU" sz="1400" dirty="0" err="1"/>
              <a:t>торгівлю</a:t>
            </a:r>
            <a:r>
              <a:rPr lang="ru-RU" sz="1400" dirty="0"/>
              <a:t> </a:t>
            </a:r>
            <a:r>
              <a:rPr lang="ru-RU" sz="1400" dirty="0" err="1"/>
              <a:t>агропродукцією</a:t>
            </a:r>
            <a:r>
              <a:rPr lang="ru-RU" sz="1400" dirty="0"/>
              <a:t> в </a:t>
            </a:r>
            <a:r>
              <a:rPr lang="ru-RU" sz="1400" dirty="0" err="1"/>
              <a:t>період</a:t>
            </a:r>
            <a:r>
              <a:rPr lang="ru-RU" sz="1400" dirty="0"/>
              <a:t> карантину </a:t>
            </a:r>
            <a:r>
              <a:rPr lang="ru-RU" sz="1400" dirty="0" err="1"/>
              <a:t>під</a:t>
            </a:r>
            <a:r>
              <a:rPr lang="ru-RU" sz="1400" dirty="0"/>
              <a:t> час </a:t>
            </a:r>
            <a:r>
              <a:rPr lang="ru-RU" sz="1400" dirty="0" err="1"/>
              <a:t>пандемії</a:t>
            </a:r>
            <a:r>
              <a:rPr lang="ru-RU" sz="1400" dirty="0"/>
              <a:t>, став </a:t>
            </a:r>
            <a:r>
              <a:rPr lang="ru-RU" sz="1400" dirty="0" err="1"/>
              <a:t>імпульсом</a:t>
            </a:r>
            <a:r>
              <a:rPr lang="ru-RU" sz="1400" dirty="0"/>
              <a:t> для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оптимізованих</a:t>
            </a:r>
            <a:r>
              <a:rPr lang="ru-RU" sz="1400" dirty="0"/>
              <a:t> платформ </a:t>
            </a:r>
            <a:r>
              <a:rPr lang="ru-RU" sz="1400" dirty="0" err="1"/>
              <a:t>електронної</a:t>
            </a:r>
            <a:r>
              <a:rPr lang="ru-RU" sz="1400" dirty="0"/>
              <a:t> </a:t>
            </a:r>
            <a:r>
              <a:rPr lang="ru-RU" sz="1400" dirty="0" err="1"/>
              <a:t>комерції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маркетплейсів</a:t>
            </a:r>
            <a:r>
              <a:rPr lang="ru-RU" sz="1400" dirty="0"/>
              <a:t>.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325910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r>
              <a:rPr lang="ru-RU" sz="1400" dirty="0" err="1"/>
              <a:t>Місія</a:t>
            </a:r>
            <a:r>
              <a:rPr lang="ru-RU" sz="1400" dirty="0"/>
              <a:t> Смарт </a:t>
            </a:r>
            <a:r>
              <a:rPr lang="ru-RU" sz="1400" dirty="0" err="1"/>
              <a:t>Сіті</a:t>
            </a:r>
            <a:r>
              <a:rPr lang="ru-RU" sz="1400" dirty="0"/>
              <a:t> клубу — </a:t>
            </a:r>
            <a:r>
              <a:rPr lang="ru-RU" sz="1400" dirty="0" err="1"/>
              <a:t>посилити</a:t>
            </a:r>
            <a:r>
              <a:rPr lang="ru-RU" sz="1400" dirty="0"/>
              <a:t> </a:t>
            </a:r>
            <a:r>
              <a:rPr lang="ru-RU" sz="1400" dirty="0" err="1"/>
              <a:t>експертний</a:t>
            </a:r>
            <a:r>
              <a:rPr lang="ru-RU" sz="1400" dirty="0"/>
              <a:t> </a:t>
            </a:r>
            <a:r>
              <a:rPr lang="ru-RU" sz="1400" dirty="0" err="1"/>
              <a:t>діалог</a:t>
            </a:r>
            <a:r>
              <a:rPr lang="ru-RU" sz="1400" dirty="0"/>
              <a:t> </a:t>
            </a:r>
            <a:r>
              <a:rPr lang="ru-RU" sz="1400" dirty="0" err="1"/>
              <a:t>між</a:t>
            </a:r>
            <a:r>
              <a:rPr lang="ru-RU" sz="1400" dirty="0"/>
              <a:t> </a:t>
            </a:r>
            <a:r>
              <a:rPr lang="ru-RU" sz="1400" dirty="0" err="1"/>
              <a:t>відповідальними</a:t>
            </a:r>
            <a:r>
              <a:rPr lang="ru-RU" sz="1400" dirty="0"/>
              <a:t> за </a:t>
            </a:r>
            <a:r>
              <a:rPr lang="ru-RU" sz="1400" dirty="0" err="1"/>
              <a:t>цифровізацію</a:t>
            </a:r>
            <a:r>
              <a:rPr lang="ru-RU" sz="1400" dirty="0"/>
              <a:t>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реалізувати</a:t>
            </a:r>
            <a:r>
              <a:rPr lang="ru-RU" sz="1400" dirty="0"/>
              <a:t> </a:t>
            </a:r>
            <a:r>
              <a:rPr lang="ru-RU" sz="1400" dirty="0" err="1"/>
              <a:t>цифрові</a:t>
            </a:r>
            <a:r>
              <a:rPr lang="ru-RU" sz="1400" dirty="0"/>
              <a:t> </a:t>
            </a:r>
            <a:r>
              <a:rPr lang="ru-RU" sz="1400" dirty="0" err="1"/>
              <a:t>проєкти</a:t>
            </a:r>
            <a:r>
              <a:rPr lang="ru-RU" sz="1400" dirty="0"/>
              <a:t> на </a:t>
            </a:r>
            <a:r>
              <a:rPr lang="ru-RU" sz="1400" dirty="0" err="1"/>
              <a:t>місцях</a:t>
            </a:r>
            <a:r>
              <a:rPr lang="ru-RU" sz="1400" dirty="0"/>
              <a:t>. Членами клубу є </a:t>
            </a:r>
            <a:r>
              <a:rPr lang="ru-RU" sz="1400" dirty="0" err="1"/>
              <a:t>керівники</a:t>
            </a:r>
            <a:r>
              <a:rPr lang="ru-RU" sz="1400" dirty="0"/>
              <a:t> ІТ-</a:t>
            </a:r>
            <a:r>
              <a:rPr lang="ru-RU" sz="1400" dirty="0" err="1"/>
              <a:t>підрозділів</a:t>
            </a:r>
            <a:r>
              <a:rPr lang="ru-RU" sz="1400" dirty="0"/>
              <a:t> та </a:t>
            </a:r>
            <a:r>
              <a:rPr lang="ru-RU" sz="1400" dirty="0" err="1"/>
              <a:t>цифрові</a:t>
            </a:r>
            <a:r>
              <a:rPr lang="ru-RU" sz="1400" dirty="0"/>
              <a:t> </a:t>
            </a:r>
            <a:r>
              <a:rPr lang="ru-RU" sz="1400" dirty="0" err="1"/>
              <a:t>лідери</a:t>
            </a:r>
            <a:r>
              <a:rPr lang="ru-RU" sz="1400" dirty="0"/>
              <a:t> </a:t>
            </a:r>
            <a:r>
              <a:rPr lang="ru-RU" sz="1400" dirty="0" err="1"/>
              <a:t>найбільших</a:t>
            </a:r>
            <a:r>
              <a:rPr lang="ru-RU" sz="1400" dirty="0"/>
              <a:t> </a:t>
            </a:r>
            <a:r>
              <a:rPr lang="ru-RU" sz="1400" dirty="0" err="1"/>
              <a:t>міських</a:t>
            </a:r>
            <a:r>
              <a:rPr lang="ru-RU" sz="1400" dirty="0"/>
              <a:t> громад </a:t>
            </a:r>
            <a:r>
              <a:rPr lang="ru-RU" sz="1400" dirty="0" err="1"/>
              <a:t>України</a:t>
            </a:r>
            <a:r>
              <a:rPr lang="ru-RU" sz="1400" dirty="0"/>
              <a:t>. Роботу клубу </a:t>
            </a:r>
            <a:r>
              <a:rPr lang="ru-RU" sz="1400" dirty="0" err="1"/>
              <a:t>координує</a:t>
            </a:r>
            <a:r>
              <a:rPr lang="ru-RU" sz="1400" dirty="0"/>
              <a:t> </a:t>
            </a:r>
            <a:r>
              <a:rPr lang="ru-RU" sz="1400" dirty="0" err="1"/>
              <a:t>Міністерство</a:t>
            </a:r>
            <a:r>
              <a:rPr lang="ru-RU" sz="1400" dirty="0"/>
              <a:t> </a:t>
            </a:r>
            <a:r>
              <a:rPr lang="ru-RU" sz="1400" dirty="0" err="1"/>
              <a:t>цифрової</a:t>
            </a:r>
            <a:r>
              <a:rPr lang="ru-RU" sz="1400" dirty="0"/>
              <a:t> </a:t>
            </a:r>
            <a:r>
              <a:rPr lang="ru-RU" sz="1400" dirty="0" err="1"/>
              <a:t>трансформації</a:t>
            </a:r>
            <a:r>
              <a:rPr lang="ru-RU" sz="1400" dirty="0"/>
              <a:t> </a:t>
            </a:r>
            <a:r>
              <a:rPr lang="ru-RU" sz="1400" dirty="0" err="1"/>
              <a:t>України</a:t>
            </a:r>
            <a:r>
              <a:rPr lang="ru-RU" sz="1400" dirty="0"/>
              <a:t> за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швейцарсько-української</a:t>
            </a:r>
            <a:r>
              <a:rPr lang="ru-RU" sz="1400" dirty="0"/>
              <a:t> </a:t>
            </a:r>
            <a:r>
              <a:rPr lang="ru-RU" sz="1400" dirty="0" err="1"/>
              <a:t>Програми</a:t>
            </a:r>
            <a:r>
              <a:rPr lang="ru-RU" sz="1400" dirty="0"/>
              <a:t> «</a:t>
            </a:r>
            <a:r>
              <a:rPr lang="ru-RU" sz="1400" dirty="0" err="1"/>
              <a:t>Електронне</a:t>
            </a:r>
            <a:r>
              <a:rPr lang="ru-RU" sz="1400" dirty="0"/>
              <a:t> </a:t>
            </a:r>
            <a:r>
              <a:rPr lang="ru-RU" sz="1400" dirty="0" err="1"/>
              <a:t>урядування</a:t>
            </a:r>
            <a:r>
              <a:rPr lang="ru-RU" sz="1400" dirty="0"/>
              <a:t> </a:t>
            </a:r>
            <a:r>
              <a:rPr lang="ru-RU" sz="1400" dirty="0" err="1"/>
              <a:t>задля</a:t>
            </a:r>
            <a:r>
              <a:rPr lang="ru-RU" sz="1400" dirty="0"/>
              <a:t> </a:t>
            </a:r>
            <a:r>
              <a:rPr lang="ru-RU" sz="1400" dirty="0" err="1"/>
              <a:t>підзвітності</a:t>
            </a:r>
            <a:r>
              <a:rPr lang="ru-RU" sz="1400" dirty="0"/>
              <a:t> </a:t>
            </a:r>
            <a:r>
              <a:rPr lang="ru-RU" sz="1400" dirty="0" err="1"/>
              <a:t>влади</a:t>
            </a:r>
            <a:r>
              <a:rPr lang="ru-RU" sz="1400" dirty="0"/>
              <a:t> та </a:t>
            </a:r>
            <a:r>
              <a:rPr lang="ru-RU" sz="1400" dirty="0" err="1"/>
              <a:t>участі</a:t>
            </a:r>
            <a:r>
              <a:rPr lang="ru-RU" sz="1400" dirty="0"/>
              <a:t> </a:t>
            </a:r>
            <a:r>
              <a:rPr lang="ru-RU" sz="1400" dirty="0" err="1"/>
              <a:t>громади</a:t>
            </a:r>
            <a:r>
              <a:rPr lang="ru-RU" sz="1400" dirty="0"/>
              <a:t>»,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реалізується</a:t>
            </a:r>
            <a:r>
              <a:rPr lang="ru-RU" sz="1400" dirty="0"/>
              <a:t> Фондом </a:t>
            </a:r>
            <a:r>
              <a:rPr lang="ru-RU" sz="1400" dirty="0" err="1"/>
              <a:t>Східна</a:t>
            </a:r>
            <a:r>
              <a:rPr lang="ru-RU" sz="1400" dirty="0"/>
              <a:t> </a:t>
            </a:r>
            <a:r>
              <a:rPr lang="ru-RU" sz="1400" dirty="0" err="1"/>
              <a:t>Європа</a:t>
            </a:r>
            <a:r>
              <a:rPr lang="ru-RU" sz="1400" dirty="0"/>
              <a:t> та </a:t>
            </a:r>
            <a:r>
              <a:rPr lang="ru-RU" sz="1400" dirty="0" err="1"/>
              <a:t>фінансується</a:t>
            </a:r>
            <a:r>
              <a:rPr lang="ru-RU" sz="1400" dirty="0"/>
              <a:t> </a:t>
            </a:r>
            <a:r>
              <a:rPr lang="ru-RU" sz="1400" dirty="0" err="1"/>
              <a:t>Швейцарією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Проєкти</a:t>
            </a:r>
            <a:r>
              <a:rPr lang="ru-RU" sz="1400" dirty="0"/>
              <a:t> Смарт </a:t>
            </a:r>
            <a:r>
              <a:rPr lang="ru-RU" sz="1400" dirty="0" err="1"/>
              <a:t>Сіті</a:t>
            </a:r>
            <a:r>
              <a:rPr lang="ru-RU" sz="1400" dirty="0"/>
              <a:t> — </a:t>
            </a:r>
            <a:r>
              <a:rPr lang="ru-RU" sz="1400" dirty="0" err="1"/>
              <a:t>це</a:t>
            </a:r>
            <a:r>
              <a:rPr lang="ru-RU" sz="1400" dirty="0"/>
              <a:t> про </a:t>
            </a:r>
            <a:r>
              <a:rPr lang="ru-RU" sz="1400" dirty="0" err="1"/>
              <a:t>поліпшення</a:t>
            </a:r>
            <a:r>
              <a:rPr lang="ru-RU" sz="1400" dirty="0"/>
              <a:t> </a:t>
            </a:r>
            <a:r>
              <a:rPr lang="ru-RU" sz="1400" dirty="0" err="1"/>
              <a:t>щоденного</a:t>
            </a:r>
            <a:r>
              <a:rPr lang="ru-RU" sz="1400" dirty="0"/>
              <a:t> </a:t>
            </a:r>
            <a:r>
              <a:rPr lang="ru-RU" sz="1400" dirty="0" err="1"/>
              <a:t>життя</a:t>
            </a:r>
            <a:r>
              <a:rPr lang="ru-RU" sz="1400" dirty="0"/>
              <a:t> кожного </a:t>
            </a:r>
            <a:r>
              <a:rPr lang="ru-RU" sz="1400" dirty="0" err="1"/>
              <a:t>українця</a:t>
            </a:r>
            <a:r>
              <a:rPr lang="ru-RU" sz="1400" dirty="0"/>
              <a:t>: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безпеки</a:t>
            </a:r>
            <a:r>
              <a:rPr lang="ru-RU" sz="1400" dirty="0"/>
              <a:t> до </a:t>
            </a:r>
            <a:r>
              <a:rPr lang="ru-RU" sz="1400" dirty="0" err="1"/>
              <a:t>розумного</a:t>
            </a:r>
            <a:r>
              <a:rPr lang="ru-RU" sz="1400" dirty="0"/>
              <a:t> </a:t>
            </a:r>
            <a:r>
              <a:rPr lang="ru-RU" sz="1400" dirty="0" err="1"/>
              <a:t>руху</a:t>
            </a:r>
            <a:r>
              <a:rPr lang="ru-RU" sz="1400" dirty="0"/>
              <a:t> транспорту,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ефективного</a:t>
            </a:r>
            <a:r>
              <a:rPr lang="ru-RU" sz="1400" dirty="0"/>
              <a:t> догляду за </a:t>
            </a:r>
            <a:r>
              <a:rPr lang="ru-RU" sz="1400" dirty="0" err="1"/>
              <a:t>чистотою</a:t>
            </a:r>
            <a:r>
              <a:rPr lang="ru-RU" sz="1400" dirty="0"/>
              <a:t> до </a:t>
            </a:r>
            <a:r>
              <a:rPr lang="ru-RU" sz="1400" dirty="0" err="1"/>
              <a:t>ліпшого</a:t>
            </a:r>
            <a:r>
              <a:rPr lang="ru-RU" sz="1400" dirty="0"/>
              <a:t> </a:t>
            </a:r>
            <a:r>
              <a:rPr lang="ru-RU" sz="1400" dirty="0" err="1"/>
              <a:t>навколишнього</a:t>
            </a:r>
            <a:r>
              <a:rPr lang="ru-RU" sz="1400" dirty="0"/>
              <a:t> </a:t>
            </a:r>
            <a:r>
              <a:rPr lang="ru-RU" sz="1400" dirty="0" err="1"/>
              <a:t>середовища</a:t>
            </a:r>
            <a:r>
              <a:rPr lang="ru-RU" sz="1400" dirty="0"/>
              <a:t>.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про </a:t>
            </a:r>
            <a:r>
              <a:rPr lang="ru-RU" sz="1400" dirty="0" err="1"/>
              <a:t>зручні</a:t>
            </a:r>
            <a:r>
              <a:rPr lang="ru-RU" sz="1400" dirty="0"/>
              <a:t> </a:t>
            </a:r>
            <a:r>
              <a:rPr lang="ru-RU" sz="1400" dirty="0" err="1"/>
              <a:t>сервіси</a:t>
            </a:r>
            <a:r>
              <a:rPr lang="ru-RU" sz="1400" dirty="0"/>
              <a:t> та </a:t>
            </a:r>
            <a:r>
              <a:rPr lang="ru-RU" sz="1400" dirty="0" err="1"/>
              <a:t>послуги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роблять</a:t>
            </a:r>
            <a:r>
              <a:rPr lang="ru-RU" sz="1400" dirty="0"/>
              <a:t> </a:t>
            </a:r>
            <a:r>
              <a:rPr lang="ru-RU" sz="1400" dirty="0" err="1"/>
              <a:t>життя</a:t>
            </a:r>
            <a:r>
              <a:rPr lang="ru-RU" sz="1400" dirty="0"/>
              <a:t> </a:t>
            </a:r>
            <a:r>
              <a:rPr lang="ru-RU" sz="1400" dirty="0" err="1"/>
              <a:t>мешканців</a:t>
            </a:r>
            <a:r>
              <a:rPr lang="ru-RU" sz="1400" dirty="0"/>
              <a:t> </a:t>
            </a:r>
            <a:r>
              <a:rPr lang="ru-RU" sz="1400" dirty="0" err="1"/>
              <a:t>міста</a:t>
            </a:r>
            <a:r>
              <a:rPr lang="ru-RU" sz="1400" dirty="0"/>
              <a:t> </a:t>
            </a:r>
            <a:r>
              <a:rPr lang="ru-RU" sz="1400" dirty="0" err="1"/>
              <a:t>кращим</a:t>
            </a:r>
            <a:r>
              <a:rPr lang="ru-RU" sz="1400" dirty="0"/>
              <a:t>. </a:t>
            </a:r>
          </a:p>
          <a:p>
            <a:pPr marL="342900" indent="-342900">
              <a:buAutoNum type="arabicPeriod" startAt="2"/>
            </a:pPr>
            <a:r>
              <a:rPr lang="ru-RU" sz="1400" dirty="0" err="1" smtClean="0"/>
              <a:t>Соціальні</a:t>
            </a:r>
            <a:r>
              <a:rPr lang="ru-RU" sz="1400" dirty="0" smtClean="0"/>
              <a:t> </a:t>
            </a:r>
            <a:r>
              <a:rPr lang="ru-RU" sz="1400" dirty="0" err="1" smtClean="0"/>
              <a:t>послуги</a:t>
            </a:r>
            <a:r>
              <a:rPr lang="ru-RU" sz="1400" dirty="0" smtClean="0"/>
              <a:t> в цифровому </a:t>
            </a:r>
            <a:r>
              <a:rPr lang="ru-RU" sz="1400" dirty="0" err="1" smtClean="0"/>
              <a:t>середовищі</a:t>
            </a:r>
            <a:r>
              <a:rPr lang="ru-RU" sz="1400" dirty="0" smtClean="0"/>
              <a:t>.</a:t>
            </a:r>
          </a:p>
          <a:p>
            <a:r>
              <a:rPr lang="uk-UA" sz="1400" dirty="0"/>
              <a:t>Уряд затвердив Положення про Єдину інформаційну систему соціальної сфери, що є важливим кроком на шляху практичної реалізації Стратегії цифрової трансформації соціальної сфери.</a:t>
            </a:r>
            <a:endParaRPr lang="ru-RU" sz="1400" dirty="0"/>
          </a:p>
          <a:p>
            <a:r>
              <a:rPr lang="ru-RU" sz="1400" dirty="0" err="1"/>
              <a:t>Положення</a:t>
            </a:r>
            <a:r>
              <a:rPr lang="ru-RU" sz="1400" dirty="0"/>
              <a:t> про систему </a:t>
            </a:r>
            <a:r>
              <a:rPr lang="ru-RU" sz="1400" dirty="0" err="1"/>
              <a:t>окреслює</a:t>
            </a:r>
            <a:r>
              <a:rPr lang="ru-RU" sz="1400" dirty="0"/>
              <a:t> </a:t>
            </a:r>
            <a:r>
              <a:rPr lang="ru-RU" sz="1400" dirty="0" err="1"/>
              <a:t>всі</a:t>
            </a:r>
            <a:r>
              <a:rPr lang="ru-RU" sz="1400" dirty="0"/>
              <a:t> </a:t>
            </a:r>
            <a:r>
              <a:rPr lang="ru-RU" sz="1400" dirty="0" err="1"/>
              <a:t>аспекти</a:t>
            </a:r>
            <a:r>
              <a:rPr lang="ru-RU" sz="1400" dirty="0"/>
              <a:t> </a:t>
            </a:r>
            <a:r>
              <a:rPr lang="ru-RU" sz="1400" dirty="0" err="1"/>
              <a:t>створення</a:t>
            </a:r>
            <a:r>
              <a:rPr lang="ru-RU" sz="1400" dirty="0"/>
              <a:t> та </a:t>
            </a:r>
            <a:r>
              <a:rPr lang="ru-RU" sz="1400" dirty="0" err="1"/>
              <a:t>функціонування</a:t>
            </a:r>
            <a:r>
              <a:rPr lang="ru-RU" sz="1400" dirty="0"/>
              <a:t> </a:t>
            </a:r>
            <a:r>
              <a:rPr lang="ru-RU" sz="1400" dirty="0" err="1"/>
              <a:t>єдиного</a:t>
            </a:r>
            <a:r>
              <a:rPr lang="ru-RU" sz="1400" dirty="0"/>
              <a:t> </a:t>
            </a:r>
            <a:r>
              <a:rPr lang="ru-RU" sz="1400" dirty="0" err="1"/>
              <a:t>інформаційного</a:t>
            </a:r>
            <a:r>
              <a:rPr lang="ru-RU" sz="1400" dirty="0"/>
              <a:t> </a:t>
            </a:r>
            <a:r>
              <a:rPr lang="ru-RU" sz="1400" dirty="0" err="1"/>
              <a:t>середовища</a:t>
            </a:r>
            <a:r>
              <a:rPr lang="ru-RU" sz="1400" dirty="0"/>
              <a:t> у </a:t>
            </a:r>
            <a:r>
              <a:rPr lang="ru-RU" sz="1400" dirty="0" err="1"/>
              <a:t>соціальній</a:t>
            </a:r>
            <a:r>
              <a:rPr lang="ru-RU" sz="1400" dirty="0"/>
              <a:t> </a:t>
            </a:r>
            <a:r>
              <a:rPr lang="ru-RU" sz="1400" dirty="0" err="1"/>
              <a:t>сфері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Зокрема</a:t>
            </a:r>
            <a:r>
              <a:rPr lang="ru-RU" sz="1400" dirty="0"/>
              <a:t>, </a:t>
            </a:r>
            <a:r>
              <a:rPr lang="ru-RU" sz="1400" dirty="0" err="1"/>
              <a:t>визначено</a:t>
            </a:r>
            <a:r>
              <a:rPr lang="ru-RU" sz="1400" dirty="0"/>
              <a:t> структуру, </a:t>
            </a:r>
            <a:r>
              <a:rPr lang="ru-RU" sz="1400" dirty="0" err="1"/>
              <a:t>функціонал</a:t>
            </a:r>
            <a:r>
              <a:rPr lang="ru-RU" sz="1400" dirty="0"/>
              <a:t> та </a:t>
            </a:r>
            <a:r>
              <a:rPr lang="ru-RU" sz="1400" dirty="0" err="1"/>
              <a:t>джерела</a:t>
            </a:r>
            <a:r>
              <a:rPr lang="ru-RU" sz="1400" dirty="0"/>
              <a:t> </a:t>
            </a:r>
            <a:r>
              <a:rPr lang="ru-RU" sz="1400" dirty="0" err="1"/>
              <a:t>наповнення</a:t>
            </a:r>
            <a:r>
              <a:rPr lang="ru-RU" sz="1400" dirty="0"/>
              <a:t> </a:t>
            </a:r>
            <a:r>
              <a:rPr lang="ru-RU" sz="1400" dirty="0" err="1"/>
              <a:t>відомостями</a:t>
            </a:r>
            <a:r>
              <a:rPr lang="ru-RU" sz="1400" dirty="0"/>
              <a:t> та </a:t>
            </a:r>
            <a:r>
              <a:rPr lang="ru-RU" sz="1400" dirty="0" err="1"/>
              <a:t>даними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, </a:t>
            </a:r>
            <a:r>
              <a:rPr lang="ru-RU" sz="1400" dirty="0" err="1"/>
              <a:t>регламентовано</a:t>
            </a:r>
            <a:r>
              <a:rPr lang="ru-RU" sz="1400" dirty="0"/>
              <a:t> порядок </a:t>
            </a:r>
            <a:r>
              <a:rPr lang="ru-RU" sz="1400" dirty="0" err="1"/>
              <a:t>її</a:t>
            </a:r>
            <a:r>
              <a:rPr lang="ru-RU" sz="1400" dirty="0"/>
              <a:t> </a:t>
            </a:r>
            <a:r>
              <a:rPr lang="ru-RU" sz="1400" dirty="0" err="1"/>
              <a:t>адміністрування</a:t>
            </a:r>
            <a:r>
              <a:rPr lang="ru-RU" sz="1400" dirty="0"/>
              <a:t>, </a:t>
            </a:r>
            <a:r>
              <a:rPr lang="ru-RU" sz="1400" dirty="0" err="1"/>
              <a:t>інформаційної</a:t>
            </a:r>
            <a:r>
              <a:rPr lang="ru-RU" sz="1400" dirty="0"/>
              <a:t> </a:t>
            </a:r>
            <a:r>
              <a:rPr lang="ru-RU" sz="1400" dirty="0" err="1"/>
              <a:t>взаємодії</a:t>
            </a:r>
            <a:r>
              <a:rPr lang="ru-RU" sz="1400" dirty="0"/>
              <a:t> з </a:t>
            </a:r>
            <a:r>
              <a:rPr lang="ru-RU" sz="1400" dirty="0" err="1"/>
              <a:t>іншими</a:t>
            </a:r>
            <a:r>
              <a:rPr lang="ru-RU" sz="1400" dirty="0"/>
              <a:t> </a:t>
            </a:r>
            <a:r>
              <a:rPr lang="ru-RU" sz="1400" dirty="0" err="1"/>
              <a:t>державними</a:t>
            </a:r>
            <a:r>
              <a:rPr lang="ru-RU" sz="1400" dirty="0"/>
              <a:t> </a:t>
            </a:r>
            <a:r>
              <a:rPr lang="ru-RU" sz="1400" dirty="0" err="1"/>
              <a:t>інформаційними</a:t>
            </a:r>
            <a:r>
              <a:rPr lang="ru-RU" sz="1400" dirty="0"/>
              <a:t> системами та </a:t>
            </a:r>
            <a:r>
              <a:rPr lang="ru-RU" sz="1400" dirty="0" err="1"/>
              <a:t>реєстрами</a:t>
            </a:r>
            <a:r>
              <a:rPr lang="ru-RU" sz="1400" dirty="0"/>
              <a:t>. </a:t>
            </a:r>
            <a:r>
              <a:rPr lang="ru-RU" sz="1400" dirty="0" err="1"/>
              <a:t>Врегульовано</a:t>
            </a:r>
            <a:r>
              <a:rPr lang="ru-RU" sz="1400" dirty="0"/>
              <a:t> </a:t>
            </a:r>
            <a:r>
              <a:rPr lang="ru-RU" sz="1400" dirty="0" err="1"/>
              <a:t>питання</a:t>
            </a:r>
            <a:r>
              <a:rPr lang="ru-RU" sz="1400" dirty="0"/>
              <a:t> </a:t>
            </a:r>
            <a:r>
              <a:rPr lang="ru-RU" sz="1400" dirty="0" err="1"/>
              <a:t>захисту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, </a:t>
            </a:r>
            <a:r>
              <a:rPr lang="ru-RU" sz="1400" dirty="0" err="1"/>
              <a:t>насамперед</a:t>
            </a:r>
            <a:r>
              <a:rPr lang="ru-RU" sz="1400" dirty="0"/>
              <a:t>, </a:t>
            </a:r>
            <a:r>
              <a:rPr lang="ru-RU" sz="1400" dirty="0" err="1"/>
              <a:t>персональних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питання</a:t>
            </a:r>
            <a:r>
              <a:rPr lang="ru-RU" sz="1400" dirty="0"/>
              <a:t> </a:t>
            </a:r>
            <a:r>
              <a:rPr lang="ru-RU" sz="1400" dirty="0" err="1"/>
              <a:t>захисту</a:t>
            </a:r>
            <a:r>
              <a:rPr lang="ru-RU" sz="1400" dirty="0"/>
              <a:t> </a:t>
            </a:r>
            <a:r>
              <a:rPr lang="ru-RU" sz="1400" dirty="0" err="1"/>
              <a:t>інтересів</a:t>
            </a:r>
            <a:r>
              <a:rPr lang="ru-RU" sz="1400" dirty="0"/>
              <a:t> </a:t>
            </a:r>
            <a:r>
              <a:rPr lang="ru-RU" sz="1400" dirty="0" err="1"/>
              <a:t>держави</a:t>
            </a:r>
            <a:r>
              <a:rPr lang="ru-RU" sz="1400" dirty="0"/>
              <a:t> в </a:t>
            </a:r>
            <a:r>
              <a:rPr lang="ru-RU" sz="1400" dirty="0" err="1"/>
              <a:t>процесі</a:t>
            </a:r>
            <a:r>
              <a:rPr lang="ru-RU" sz="1400" dirty="0"/>
              <a:t> </a:t>
            </a:r>
            <a:r>
              <a:rPr lang="ru-RU" sz="1400" dirty="0" err="1"/>
              <a:t>створення</a:t>
            </a:r>
            <a:r>
              <a:rPr lang="ru-RU" sz="1400" dirty="0"/>
              <a:t> та </a:t>
            </a:r>
            <a:r>
              <a:rPr lang="ru-RU" sz="1400" dirty="0" err="1"/>
              <a:t>функціонування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.</a:t>
            </a:r>
          </a:p>
          <a:p>
            <a:r>
              <a:rPr lang="ru-RU" sz="1400" dirty="0"/>
              <a:t>Таким чином </a:t>
            </a:r>
            <a:r>
              <a:rPr lang="ru-RU" sz="1400" dirty="0" err="1"/>
              <a:t>створюється</a:t>
            </a:r>
            <a:r>
              <a:rPr lang="ru-RU" sz="1400" dirty="0"/>
              <a:t> </a:t>
            </a:r>
            <a:r>
              <a:rPr lang="ru-RU" sz="1400" dirty="0" err="1"/>
              <a:t>належне</a:t>
            </a:r>
            <a:r>
              <a:rPr lang="ru-RU" sz="1400" dirty="0"/>
              <a:t> </a:t>
            </a:r>
            <a:r>
              <a:rPr lang="ru-RU" sz="1400" dirty="0" err="1"/>
              <a:t>правове</a:t>
            </a:r>
            <a:r>
              <a:rPr lang="ru-RU" sz="1400" dirty="0"/>
              <a:t> </a:t>
            </a:r>
            <a:r>
              <a:rPr lang="ru-RU" sz="1400" dirty="0" err="1"/>
              <a:t>підґрунтя</a:t>
            </a:r>
            <a:r>
              <a:rPr lang="ru-RU" sz="1400" dirty="0"/>
              <a:t> для </a:t>
            </a:r>
            <a:r>
              <a:rPr lang="ru-RU" sz="1400" dirty="0" err="1"/>
              <a:t>забезпечення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 </a:t>
            </a:r>
            <a:r>
              <a:rPr lang="ru-RU" sz="1400" dirty="0" err="1"/>
              <a:t>цифровізації</a:t>
            </a:r>
            <a:r>
              <a:rPr lang="ru-RU" sz="1400" dirty="0"/>
              <a:t> </a:t>
            </a:r>
            <a:r>
              <a:rPr lang="ru-RU" sz="1400" dirty="0" err="1"/>
              <a:t>соціальної</a:t>
            </a:r>
            <a:r>
              <a:rPr lang="ru-RU" sz="1400" dirty="0"/>
              <a:t> </a:t>
            </a:r>
            <a:r>
              <a:rPr lang="ru-RU" sz="1400" dirty="0" err="1"/>
              <a:t>сфери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Основними</a:t>
            </a:r>
            <a:r>
              <a:rPr lang="ru-RU" sz="1400" dirty="0"/>
              <a:t> </a:t>
            </a:r>
            <a:r>
              <a:rPr lang="ru-RU" sz="1400" dirty="0" err="1"/>
              <a:t>напрямами</a:t>
            </a:r>
            <a:r>
              <a:rPr lang="ru-RU" sz="1400" dirty="0"/>
              <a:t>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Єдиної</a:t>
            </a:r>
            <a:r>
              <a:rPr lang="ru-RU" sz="1400" dirty="0"/>
              <a:t> </a:t>
            </a:r>
            <a:r>
              <a:rPr lang="ru-RU" sz="1400" dirty="0" err="1"/>
              <a:t>інформаційної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соціальної</a:t>
            </a:r>
            <a:r>
              <a:rPr lang="ru-RU" sz="1400" dirty="0"/>
              <a:t> </a:t>
            </a:r>
            <a:r>
              <a:rPr lang="ru-RU" sz="1400" dirty="0" err="1"/>
              <a:t>сфери</a:t>
            </a:r>
            <a:r>
              <a:rPr lang="ru-RU" sz="1400" dirty="0"/>
              <a:t> є:</a:t>
            </a:r>
          </a:p>
          <a:p>
            <a:endParaRPr lang="ru-RU" sz="1400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4993479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ru-RU" sz="1400" dirty="0" err="1"/>
              <a:t>Основні</a:t>
            </a:r>
            <a:r>
              <a:rPr lang="ru-RU" sz="1400" dirty="0"/>
              <a:t> ІТ-</a:t>
            </a:r>
            <a:r>
              <a:rPr lang="ru-RU" sz="1400" dirty="0" err="1"/>
              <a:t>маркетплейси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функціонують</a:t>
            </a:r>
            <a:r>
              <a:rPr lang="ru-RU" sz="1400" dirty="0"/>
              <a:t> на аграрному </a:t>
            </a:r>
            <a:r>
              <a:rPr lang="ru-RU" sz="1400" dirty="0" smtClean="0"/>
              <a:t>ринку</a:t>
            </a:r>
          </a:p>
          <a:p>
            <a:r>
              <a:rPr lang="en-US" sz="1400" dirty="0"/>
              <a:t>Zernotorg.ua </a:t>
            </a:r>
            <a:r>
              <a:rPr lang="en-US" sz="1400" dirty="0">
                <a:hlinkClick r:id="rId2"/>
              </a:rPr>
              <a:t>https://</a:t>
            </a:r>
            <a:r>
              <a:rPr lang="en-US" sz="1400" dirty="0" smtClean="0">
                <a:hlinkClick r:id="rId2"/>
              </a:rPr>
              <a:t>zernotorg.ua</a:t>
            </a:r>
            <a:r>
              <a:rPr lang="uk-UA" sz="1400" dirty="0" smtClean="0"/>
              <a:t>  </a:t>
            </a:r>
            <a:r>
              <a:rPr lang="ru-RU" sz="1400" dirty="0" err="1"/>
              <a:t>Здійснення</a:t>
            </a:r>
            <a:r>
              <a:rPr lang="ru-RU" sz="1400" dirty="0"/>
              <a:t> </a:t>
            </a:r>
            <a:r>
              <a:rPr lang="ru-RU" sz="1400" dirty="0" err="1"/>
              <a:t>комунікацій</a:t>
            </a:r>
            <a:r>
              <a:rPr lang="ru-RU" sz="1400" dirty="0"/>
              <a:t> </a:t>
            </a:r>
            <a:r>
              <a:rPr lang="ru-RU" sz="1400" dirty="0" err="1"/>
              <a:t>між</a:t>
            </a:r>
            <a:r>
              <a:rPr lang="ru-RU" sz="1400" dirty="0"/>
              <a:t> великими </a:t>
            </a:r>
            <a:r>
              <a:rPr lang="ru-RU" sz="1400" dirty="0" err="1"/>
              <a:t>агропідприємствами</a:t>
            </a:r>
            <a:r>
              <a:rPr lang="ru-RU" sz="1400" dirty="0"/>
              <a:t> та </a:t>
            </a:r>
            <a:r>
              <a:rPr lang="ru-RU" sz="1400" dirty="0" err="1"/>
              <a:t>дрібними</a:t>
            </a:r>
            <a:r>
              <a:rPr lang="ru-RU" sz="1400" dirty="0"/>
              <a:t> </a:t>
            </a:r>
            <a:r>
              <a:rPr lang="ru-RU" sz="1400" dirty="0" err="1"/>
              <a:t>господарствами</a:t>
            </a:r>
            <a:r>
              <a:rPr lang="ru-RU" sz="1400" dirty="0"/>
              <a:t>. </a:t>
            </a:r>
            <a:r>
              <a:rPr lang="ru-RU" sz="1400" dirty="0" err="1"/>
              <a:t>Маркетплейс</a:t>
            </a:r>
            <a:r>
              <a:rPr lang="ru-RU" sz="1400" dirty="0"/>
              <a:t> для гуртового ринку </a:t>
            </a:r>
            <a:r>
              <a:rPr lang="ru-RU" sz="1400" dirty="0" err="1"/>
              <a:t>сільськогосподарської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 з </a:t>
            </a:r>
            <a:r>
              <a:rPr lang="ru-RU" sz="1400" dirty="0" err="1"/>
              <a:t>моніторингом</a:t>
            </a:r>
            <a:r>
              <a:rPr lang="ru-RU" sz="1400" dirty="0"/>
              <a:t> </a:t>
            </a:r>
            <a:r>
              <a:rPr lang="ru-RU" sz="1400" dirty="0" err="1"/>
              <a:t>цін</a:t>
            </a:r>
            <a:r>
              <a:rPr lang="ru-RU" sz="1400" dirty="0"/>
              <a:t> та </a:t>
            </a:r>
            <a:r>
              <a:rPr lang="ru-RU" sz="1400" dirty="0" err="1" smtClean="0"/>
              <a:t>угод</a:t>
            </a:r>
            <a:r>
              <a:rPr lang="ru-RU" sz="1400" dirty="0" smtClean="0"/>
              <a:t>.</a:t>
            </a:r>
          </a:p>
          <a:p>
            <a:r>
              <a:rPr lang="en-US" sz="1400" dirty="0" err="1"/>
              <a:t>FarmerScan</a:t>
            </a:r>
            <a:r>
              <a:rPr lang="en-US" sz="1400" dirty="0"/>
              <a:t> </a:t>
            </a:r>
            <a:r>
              <a:rPr lang="en-US" sz="1400" dirty="0">
                <a:hlinkClick r:id="rId3"/>
              </a:rPr>
              <a:t>https://farmerscan.com</a:t>
            </a:r>
            <a:r>
              <a:rPr lang="en-US" sz="1400" dirty="0" smtClean="0">
                <a:hlinkClick r:id="rId3"/>
              </a:rPr>
              <a:t>/</a:t>
            </a:r>
            <a:r>
              <a:rPr lang="uk-UA" sz="1400" dirty="0" smtClean="0"/>
              <a:t>  </a:t>
            </a:r>
            <a:r>
              <a:rPr lang="ru-RU" sz="1400" dirty="0" err="1"/>
              <a:t>Здійснення</a:t>
            </a:r>
            <a:r>
              <a:rPr lang="ru-RU" sz="1400" dirty="0"/>
              <a:t> аграрного маркетингу для </a:t>
            </a:r>
            <a:r>
              <a:rPr lang="ru-RU" sz="1400" dirty="0" err="1"/>
              <a:t>вигідної</a:t>
            </a:r>
            <a:r>
              <a:rPr lang="ru-RU" sz="1400" dirty="0"/>
              <a:t> покупки та продажу </a:t>
            </a:r>
            <a:r>
              <a:rPr lang="ru-RU" sz="1400" dirty="0" err="1"/>
              <a:t>товарів</a:t>
            </a:r>
            <a:r>
              <a:rPr lang="ru-RU" sz="1400" dirty="0"/>
              <a:t> на </a:t>
            </a:r>
            <a:r>
              <a:rPr lang="ru-RU" sz="1400" dirty="0" err="1"/>
              <a:t>світовому</a:t>
            </a:r>
            <a:r>
              <a:rPr lang="ru-RU" sz="1400" dirty="0"/>
              <a:t> ринку </a:t>
            </a:r>
            <a:r>
              <a:rPr lang="ru-RU" sz="1400" dirty="0" err="1"/>
              <a:t>сільськогосподарської</a:t>
            </a:r>
            <a:r>
              <a:rPr lang="ru-RU" sz="1400" dirty="0"/>
              <a:t> </a:t>
            </a:r>
            <a:r>
              <a:rPr lang="ru-RU" sz="1400" dirty="0" err="1" smtClean="0"/>
              <a:t>продукції</a:t>
            </a:r>
            <a:r>
              <a:rPr lang="ru-RU" sz="1400" dirty="0" smtClean="0"/>
              <a:t>.</a:t>
            </a:r>
          </a:p>
          <a:p>
            <a:r>
              <a:rPr lang="ru-RU" sz="1400" dirty="0"/>
              <a:t>«</a:t>
            </a:r>
            <a:r>
              <a:rPr lang="ru-RU" sz="1400" dirty="0" err="1"/>
              <a:t>Відкритий</a:t>
            </a:r>
            <a:r>
              <a:rPr lang="ru-RU" sz="1400" dirty="0"/>
              <a:t> </a:t>
            </a:r>
            <a:r>
              <a:rPr lang="ru-RU" sz="1400" dirty="0" err="1"/>
              <a:t>ринок</a:t>
            </a:r>
            <a:r>
              <a:rPr lang="ru-RU" sz="1400" dirty="0"/>
              <a:t>» </a:t>
            </a:r>
            <a:r>
              <a:rPr lang="en-US" sz="1400" dirty="0">
                <a:hlinkClick r:id="rId4"/>
              </a:rPr>
              <a:t>https://rynok.in.ua</a:t>
            </a:r>
            <a:r>
              <a:rPr lang="en-US" sz="1400" dirty="0" smtClean="0">
                <a:hlinkClick r:id="rId4"/>
              </a:rPr>
              <a:t>/</a:t>
            </a:r>
            <a:r>
              <a:rPr lang="uk-UA" sz="1400" dirty="0" smtClean="0"/>
              <a:t>  </a:t>
            </a:r>
            <a:r>
              <a:rPr lang="ru-RU" sz="1400" dirty="0"/>
              <a:t>Пряма </a:t>
            </a:r>
            <a:r>
              <a:rPr lang="ru-RU" sz="1400" dirty="0" err="1"/>
              <a:t>взаємодія</a:t>
            </a:r>
            <a:r>
              <a:rPr lang="ru-RU" sz="1400" dirty="0"/>
              <a:t> </a:t>
            </a:r>
            <a:r>
              <a:rPr lang="ru-RU" sz="1400" dirty="0" err="1"/>
              <a:t>між</a:t>
            </a:r>
            <a:r>
              <a:rPr lang="ru-RU" sz="1400" dirty="0"/>
              <a:t> </a:t>
            </a:r>
            <a:r>
              <a:rPr lang="ru-RU" sz="1400" dirty="0" err="1"/>
              <a:t>виробниками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сільськогосподарської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 та </a:t>
            </a:r>
            <a:r>
              <a:rPr lang="ru-RU" sz="1400" dirty="0" err="1"/>
              <a:t>її</a:t>
            </a:r>
            <a:r>
              <a:rPr lang="ru-RU" sz="1400" dirty="0"/>
              <a:t> </a:t>
            </a:r>
            <a:r>
              <a:rPr lang="ru-RU" sz="1400" dirty="0" err="1"/>
              <a:t>споживачі</a:t>
            </a:r>
            <a:r>
              <a:rPr lang="ru-RU" sz="1400" dirty="0"/>
              <a:t> без </a:t>
            </a:r>
            <a:r>
              <a:rPr lang="ru-RU" sz="1400" dirty="0" err="1"/>
              <a:t>посередників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Інтернет-майданчику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en-US" sz="1400" dirty="0"/>
              <a:t>Prom.ua </a:t>
            </a:r>
            <a:r>
              <a:rPr lang="en-US" sz="1400" dirty="0">
                <a:hlinkClick r:id="rId5"/>
              </a:rPr>
              <a:t>https://zakupki.prom.ua</a:t>
            </a:r>
            <a:r>
              <a:rPr lang="en-US" sz="1400" dirty="0" smtClean="0">
                <a:hlinkClick r:id="rId5"/>
              </a:rPr>
              <a:t>/</a:t>
            </a:r>
            <a:r>
              <a:rPr lang="uk-UA" sz="1400" dirty="0" smtClean="0"/>
              <a:t> </a:t>
            </a:r>
            <a:r>
              <a:rPr lang="ru-RU" sz="1400" dirty="0" err="1"/>
              <a:t>Надання</a:t>
            </a:r>
            <a:r>
              <a:rPr lang="ru-RU" sz="1400" dirty="0"/>
              <a:t> </a:t>
            </a:r>
            <a:r>
              <a:rPr lang="ru-RU" sz="1400" dirty="0" err="1"/>
              <a:t>оголошень</a:t>
            </a:r>
            <a:r>
              <a:rPr lang="ru-RU" sz="1400" dirty="0"/>
              <a:t>, </a:t>
            </a:r>
            <a:r>
              <a:rPr lang="ru-RU" sz="1400" dirty="0" err="1"/>
              <a:t>замовлення</a:t>
            </a:r>
            <a:r>
              <a:rPr lang="ru-RU" sz="1400" dirty="0"/>
              <a:t> </a:t>
            </a:r>
            <a:r>
              <a:rPr lang="ru-RU" sz="1400" dirty="0" err="1"/>
              <a:t>агроконсалтингу</a:t>
            </a:r>
            <a:r>
              <a:rPr lang="ru-RU" sz="1400" dirty="0"/>
              <a:t> та </a:t>
            </a:r>
            <a:r>
              <a:rPr lang="ru-RU" sz="1400" dirty="0" err="1"/>
              <a:t>здійснення</a:t>
            </a:r>
            <a:r>
              <a:rPr lang="ru-RU" sz="1400" dirty="0"/>
              <a:t> </a:t>
            </a:r>
            <a:r>
              <a:rPr lang="ru-RU" sz="1400" dirty="0" err="1"/>
              <a:t>купівлі</a:t>
            </a:r>
            <a:r>
              <a:rPr lang="ru-RU" sz="1400" dirty="0"/>
              <a:t> та продажу </a:t>
            </a:r>
            <a:r>
              <a:rPr lang="ru-RU" sz="1400" dirty="0" err="1"/>
              <a:t>агропродукції</a:t>
            </a:r>
            <a:r>
              <a:rPr lang="ru-RU" sz="1400" dirty="0" smtClean="0"/>
              <a:t>.</a:t>
            </a:r>
          </a:p>
          <a:p>
            <a:r>
              <a:rPr lang="ru-RU" sz="1400" dirty="0" err="1"/>
              <a:t>Техноторг</a:t>
            </a:r>
            <a:r>
              <a:rPr lang="ru-RU" sz="1400" dirty="0"/>
              <a:t> </a:t>
            </a:r>
            <a:r>
              <a:rPr lang="en-US" sz="1400" dirty="0">
                <a:hlinkClick r:id="rId6"/>
              </a:rPr>
              <a:t>https://technotorg.com</a:t>
            </a:r>
            <a:r>
              <a:rPr lang="en-US" sz="1400" dirty="0" smtClean="0">
                <a:hlinkClick r:id="rId6"/>
              </a:rPr>
              <a:t>/</a:t>
            </a:r>
            <a:r>
              <a:rPr lang="uk-UA" sz="1400" dirty="0" smtClean="0"/>
              <a:t> </a:t>
            </a:r>
            <a:r>
              <a:rPr lang="ru-RU" sz="1400" dirty="0" err="1"/>
              <a:t>Здійснення</a:t>
            </a:r>
            <a:r>
              <a:rPr lang="ru-RU" sz="1400" dirty="0"/>
              <a:t> </a:t>
            </a:r>
            <a:r>
              <a:rPr lang="ru-RU" sz="1400" dirty="0" err="1"/>
              <a:t>купівлі</a:t>
            </a:r>
            <a:r>
              <a:rPr lang="ru-RU" sz="1400" dirty="0"/>
              <a:t> та продажу </a:t>
            </a:r>
            <a:r>
              <a:rPr lang="ru-RU" sz="1400" dirty="0" err="1"/>
              <a:t>сільськогосподарської</a:t>
            </a:r>
            <a:r>
              <a:rPr lang="ru-RU" sz="1400" dirty="0"/>
              <a:t> </a:t>
            </a:r>
            <a:r>
              <a:rPr lang="ru-RU" sz="1400" dirty="0" err="1" smtClean="0"/>
              <a:t>техніки</a:t>
            </a:r>
            <a:r>
              <a:rPr lang="ru-RU" sz="1400" dirty="0" smtClean="0"/>
              <a:t>.</a:t>
            </a:r>
          </a:p>
          <a:p>
            <a:r>
              <a:rPr lang="ru-RU" sz="1400" dirty="0" err="1"/>
              <a:t>Агробіржа</a:t>
            </a:r>
            <a:r>
              <a:rPr lang="ru-RU" sz="1400" dirty="0"/>
              <a:t> </a:t>
            </a:r>
            <a:r>
              <a:rPr lang="en-US" sz="1400" dirty="0">
                <a:hlinkClick r:id="rId7"/>
              </a:rPr>
              <a:t>https://</a:t>
            </a:r>
            <a:r>
              <a:rPr lang="en-US" sz="1400" dirty="0" smtClean="0">
                <a:hlinkClick r:id="rId7"/>
              </a:rPr>
              <a:t>latifundist.com/birzha</a:t>
            </a:r>
            <a:r>
              <a:rPr lang="uk-UA" sz="1400" dirty="0" smtClean="0"/>
              <a:t>  </a:t>
            </a:r>
            <a:r>
              <a:rPr lang="ru-RU" sz="1400" dirty="0" err="1"/>
              <a:t>Здійснення</a:t>
            </a:r>
            <a:r>
              <a:rPr lang="ru-RU" sz="1400" dirty="0"/>
              <a:t> </a:t>
            </a:r>
            <a:r>
              <a:rPr lang="ru-RU" sz="1400" dirty="0" err="1"/>
              <a:t>купівлі</a:t>
            </a:r>
            <a:r>
              <a:rPr lang="ru-RU" sz="1400" dirty="0"/>
              <a:t>, продажу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оренди</a:t>
            </a:r>
            <a:r>
              <a:rPr lang="ru-RU" sz="1400" dirty="0"/>
              <a:t> будь-</a:t>
            </a:r>
            <a:r>
              <a:rPr lang="ru-RU" sz="1400" dirty="0" err="1"/>
              <a:t>якого</a:t>
            </a:r>
            <a:r>
              <a:rPr lang="ru-RU" sz="1400" dirty="0"/>
              <a:t> </a:t>
            </a:r>
            <a:r>
              <a:rPr lang="ru-RU" sz="1400" dirty="0" err="1"/>
              <a:t>об’єкту</a:t>
            </a:r>
            <a:r>
              <a:rPr lang="ru-RU" sz="1400" dirty="0"/>
              <a:t> </a:t>
            </a:r>
            <a:r>
              <a:rPr lang="ru-RU" sz="1400" dirty="0" err="1"/>
              <a:t>агробізнесу</a:t>
            </a:r>
            <a:r>
              <a:rPr lang="ru-RU" sz="1400" dirty="0"/>
              <a:t>, </a:t>
            </a:r>
            <a:r>
              <a:rPr lang="ru-RU" sz="1400" dirty="0" err="1"/>
              <a:t>починаючи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</a:t>
            </a:r>
            <a:r>
              <a:rPr lang="ru-RU" sz="1400" dirty="0" err="1"/>
              <a:t>підприємств</a:t>
            </a:r>
            <a:r>
              <a:rPr lang="ru-RU" sz="1400" dirty="0"/>
              <a:t> до </a:t>
            </a:r>
            <a:r>
              <a:rPr lang="ru-RU" sz="1400" dirty="0" err="1"/>
              <a:t>промислових</a:t>
            </a:r>
            <a:r>
              <a:rPr lang="ru-RU" sz="1400" dirty="0"/>
              <a:t> </a:t>
            </a:r>
            <a:r>
              <a:rPr lang="ru-RU" sz="1400" dirty="0" err="1"/>
              <a:t>заводів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 smtClean="0"/>
              <a:t>.</a:t>
            </a:r>
          </a:p>
          <a:p>
            <a:r>
              <a:rPr lang="en-US" sz="1400" dirty="0"/>
              <a:t>Zemelka.ua </a:t>
            </a:r>
            <a:r>
              <a:rPr lang="en-US" sz="1400" dirty="0">
                <a:hlinkClick r:id="rId8"/>
              </a:rPr>
              <a:t>https://zemelka.ua</a:t>
            </a:r>
            <a:r>
              <a:rPr lang="en-US" sz="1400" dirty="0" smtClean="0">
                <a:hlinkClick r:id="rId8"/>
              </a:rPr>
              <a:t>/</a:t>
            </a:r>
            <a:r>
              <a:rPr lang="uk-UA" sz="1400" dirty="0" smtClean="0"/>
              <a:t>  </a:t>
            </a:r>
            <a:r>
              <a:rPr lang="ru-RU" sz="1400" dirty="0" err="1"/>
              <a:t>Пошук</a:t>
            </a:r>
            <a:r>
              <a:rPr lang="ru-RU" sz="1400" dirty="0"/>
              <a:t> та </a:t>
            </a:r>
            <a:r>
              <a:rPr lang="ru-RU" sz="1400" dirty="0" err="1"/>
              <a:t>надання</a:t>
            </a:r>
            <a:r>
              <a:rPr lang="ru-RU" sz="1400" dirty="0"/>
              <a:t> в </a:t>
            </a:r>
            <a:r>
              <a:rPr lang="ru-RU" sz="1400" dirty="0" err="1"/>
              <a:t>оренду</a:t>
            </a:r>
            <a:r>
              <a:rPr lang="ru-RU" sz="1400" dirty="0"/>
              <a:t> </a:t>
            </a:r>
            <a:r>
              <a:rPr lang="ru-RU" sz="1400" dirty="0" err="1"/>
              <a:t>чи</a:t>
            </a:r>
            <a:r>
              <a:rPr lang="ru-RU" sz="1400" dirty="0"/>
              <a:t> для продажу </a:t>
            </a:r>
            <a:r>
              <a:rPr lang="ru-RU" sz="1400" dirty="0" err="1"/>
              <a:t>земельних</a:t>
            </a:r>
            <a:r>
              <a:rPr lang="ru-RU" sz="1400" dirty="0"/>
              <a:t> </a:t>
            </a:r>
            <a:r>
              <a:rPr lang="ru-RU" sz="1400" dirty="0" err="1"/>
              <a:t>ділянок</a:t>
            </a:r>
            <a:r>
              <a:rPr lang="ru-RU" sz="1400" dirty="0"/>
              <a:t> на </a:t>
            </a:r>
            <a:r>
              <a:rPr lang="ru-RU" sz="1400" dirty="0" err="1"/>
              <a:t>території</a:t>
            </a:r>
            <a:r>
              <a:rPr lang="ru-RU" sz="1400" dirty="0"/>
              <a:t> </a:t>
            </a:r>
            <a:r>
              <a:rPr lang="ru-RU" sz="1400" dirty="0" err="1"/>
              <a:t>України</a:t>
            </a:r>
            <a:r>
              <a:rPr lang="ru-RU" sz="1400" dirty="0"/>
              <a:t>. </a:t>
            </a:r>
            <a:r>
              <a:rPr lang="ru-RU" sz="1400" dirty="0" err="1"/>
              <a:t>Агроконсалтинг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користування</a:t>
            </a:r>
            <a:r>
              <a:rPr lang="ru-RU" sz="1400" dirty="0"/>
              <a:t> землями в </a:t>
            </a:r>
            <a:r>
              <a:rPr lang="ru-RU" sz="1400" dirty="0" err="1"/>
              <a:t>агробізнесі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/>
              <a:t>Сервіс</a:t>
            </a:r>
            <a:r>
              <a:rPr lang="ru-RU" sz="1400" dirty="0"/>
              <a:t> </a:t>
            </a:r>
            <a:r>
              <a:rPr lang="en-US" sz="1400" dirty="0" err="1"/>
              <a:t>FreshBot</a:t>
            </a:r>
            <a:r>
              <a:rPr lang="en-US" sz="1400" dirty="0"/>
              <a:t> https://play.google.com/store/a pps/details?id=com.freshbot.fr </a:t>
            </a:r>
            <a:r>
              <a:rPr lang="en-US" sz="1400" dirty="0" err="1" smtClean="0"/>
              <a:t>eshbot</a:t>
            </a:r>
            <a:r>
              <a:rPr lang="uk-UA" sz="1400" dirty="0" smtClean="0"/>
              <a:t> </a:t>
            </a:r>
            <a:r>
              <a:rPr lang="ru-RU" sz="1400" dirty="0" err="1"/>
              <a:t>Моніторинг</a:t>
            </a:r>
            <a:r>
              <a:rPr lang="ru-RU" sz="1400" dirty="0"/>
              <a:t> </a:t>
            </a:r>
            <a:r>
              <a:rPr lang="ru-RU" sz="1400" dirty="0" err="1"/>
              <a:t>цін</a:t>
            </a:r>
            <a:r>
              <a:rPr lang="ru-RU" sz="1400" dirty="0"/>
              <a:t> на </a:t>
            </a:r>
            <a:r>
              <a:rPr lang="ru-RU" sz="1400" dirty="0" err="1"/>
              <a:t>свіжі</a:t>
            </a:r>
            <a:r>
              <a:rPr lang="ru-RU" sz="1400" dirty="0"/>
              <a:t> </a:t>
            </a:r>
            <a:r>
              <a:rPr lang="ru-RU" sz="1400" dirty="0" err="1"/>
              <a:t>овочі</a:t>
            </a:r>
            <a:r>
              <a:rPr lang="ru-RU" sz="1400" dirty="0"/>
              <a:t> та </a:t>
            </a:r>
            <a:r>
              <a:rPr lang="ru-RU" sz="1400" dirty="0" err="1"/>
              <a:t>фрукти</a:t>
            </a:r>
            <a:r>
              <a:rPr lang="ru-RU" sz="1400" dirty="0"/>
              <a:t> в </a:t>
            </a:r>
            <a:r>
              <a:rPr lang="ru-RU" sz="1400" dirty="0" err="1"/>
              <a:t>розрізі</a:t>
            </a:r>
            <a:r>
              <a:rPr lang="ru-RU" sz="1400" dirty="0"/>
              <a:t> </a:t>
            </a:r>
            <a:r>
              <a:rPr lang="ru-RU" sz="1400" dirty="0" err="1"/>
              <a:t>країн</a:t>
            </a:r>
            <a:r>
              <a:rPr lang="ru-RU" sz="1400" dirty="0"/>
              <a:t> та </a:t>
            </a:r>
            <a:r>
              <a:rPr lang="ru-RU" sz="1400" dirty="0" err="1"/>
              <a:t>трьох</a:t>
            </a:r>
            <a:r>
              <a:rPr lang="ru-RU" sz="1400" dirty="0"/>
              <a:t> </a:t>
            </a:r>
            <a:r>
              <a:rPr lang="ru-RU" sz="1400" dirty="0" err="1"/>
              <a:t>каналів</a:t>
            </a:r>
            <a:r>
              <a:rPr lang="ru-RU" sz="1400" dirty="0"/>
              <a:t> </a:t>
            </a:r>
            <a:r>
              <a:rPr lang="ru-RU" sz="1400" dirty="0" err="1"/>
              <a:t>збуту</a:t>
            </a:r>
            <a:r>
              <a:rPr lang="ru-RU" sz="1400" dirty="0"/>
              <a:t>: </a:t>
            </a:r>
            <a:r>
              <a:rPr lang="ru-RU" sz="1400" dirty="0" err="1"/>
              <a:t>оптовий</a:t>
            </a:r>
            <a:r>
              <a:rPr lang="ru-RU" sz="1400" dirty="0"/>
              <a:t>, </a:t>
            </a:r>
            <a:r>
              <a:rPr lang="ru-RU" sz="1400" dirty="0" err="1"/>
              <a:t>роздрібний</a:t>
            </a:r>
            <a:r>
              <a:rPr lang="ru-RU" sz="1400" dirty="0"/>
              <a:t> і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виробника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мобільного</a:t>
            </a:r>
            <a:r>
              <a:rPr lang="ru-RU" sz="1400" dirty="0"/>
              <a:t> </a:t>
            </a:r>
            <a:r>
              <a:rPr lang="ru-RU" sz="1400" dirty="0" err="1"/>
              <a:t>додатку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en-US" sz="1400" dirty="0" err="1"/>
              <a:t>Koleso</a:t>
            </a:r>
            <a:r>
              <a:rPr lang="en-US" sz="1400" dirty="0"/>
              <a:t> https://www.growhow.in.ua/ kolesoagro.com </a:t>
            </a:r>
            <a:r>
              <a:rPr lang="uk-UA" sz="1400" dirty="0" smtClean="0"/>
              <a:t> </a:t>
            </a:r>
            <a:r>
              <a:rPr lang="ru-RU" sz="1400" dirty="0" err="1"/>
              <a:t>Надання</a:t>
            </a:r>
            <a:r>
              <a:rPr lang="ru-RU" sz="1400" dirty="0"/>
              <a:t> в </a:t>
            </a:r>
            <a:r>
              <a:rPr lang="ru-RU" sz="1400" dirty="0" err="1"/>
              <a:t>оренду</a:t>
            </a:r>
            <a:r>
              <a:rPr lang="ru-RU" sz="1400" dirty="0"/>
              <a:t> </a:t>
            </a:r>
            <a:r>
              <a:rPr lang="ru-RU" sz="1400" dirty="0" err="1"/>
              <a:t>техніки</a:t>
            </a:r>
            <a:r>
              <a:rPr lang="ru-RU" sz="1400" dirty="0"/>
              <a:t>, </a:t>
            </a:r>
            <a:r>
              <a:rPr lang="ru-RU" sz="1400" dirty="0" err="1"/>
              <a:t>агрегатів</a:t>
            </a:r>
            <a:r>
              <a:rPr lang="ru-RU" sz="1400" dirty="0"/>
              <a:t>, </a:t>
            </a:r>
            <a:r>
              <a:rPr lang="ru-RU" sz="1400" dirty="0" err="1"/>
              <a:t>пристроїв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на </a:t>
            </a:r>
            <a:r>
              <a:rPr lang="ru-RU" sz="1400" dirty="0" err="1"/>
              <a:t>деякий</a:t>
            </a:r>
            <a:r>
              <a:rPr lang="ru-RU" sz="1400" dirty="0"/>
              <a:t> час не </a:t>
            </a:r>
            <a:r>
              <a:rPr lang="ru-RU" sz="1400" dirty="0" err="1"/>
              <a:t>використовуються</a:t>
            </a:r>
            <a:r>
              <a:rPr lang="ru-RU" sz="1400" dirty="0"/>
              <a:t> в </a:t>
            </a:r>
            <a:r>
              <a:rPr lang="ru-RU" sz="1400" dirty="0" err="1"/>
              <a:t>роботі</a:t>
            </a:r>
            <a:r>
              <a:rPr lang="ru-RU" sz="1400" dirty="0"/>
              <a:t> </a:t>
            </a:r>
            <a:r>
              <a:rPr lang="ru-RU" sz="1400" dirty="0" err="1"/>
              <a:t>агропідприємства</a:t>
            </a:r>
            <a:r>
              <a:rPr lang="ru-RU" sz="1400" dirty="0"/>
              <a:t>. 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638938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en-US" sz="1400" dirty="0"/>
              <a:t>Zernovoz.ua </a:t>
            </a:r>
            <a:r>
              <a:rPr lang="en-US" sz="1400" dirty="0">
                <a:hlinkClick r:id="rId2"/>
              </a:rPr>
              <a:t>https://zernovoz.ua</a:t>
            </a:r>
            <a:r>
              <a:rPr lang="en-US" sz="1400" dirty="0" smtClean="0">
                <a:hlinkClick r:id="rId2"/>
              </a:rPr>
              <a:t>/</a:t>
            </a:r>
            <a:r>
              <a:rPr lang="uk-UA" sz="1400" dirty="0" smtClean="0"/>
              <a:t>  </a:t>
            </a:r>
            <a:r>
              <a:rPr lang="ru-RU" sz="1400" dirty="0" err="1"/>
              <a:t>Надання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</a:t>
            </a:r>
            <a:r>
              <a:rPr lang="ru-RU" sz="1400" dirty="0" err="1"/>
              <a:t>вантажоперевізниками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транспортування</a:t>
            </a:r>
            <a:r>
              <a:rPr lang="ru-RU" sz="1400" dirty="0"/>
              <a:t> та </a:t>
            </a:r>
            <a:r>
              <a:rPr lang="ru-RU" sz="1400" dirty="0" err="1"/>
              <a:t>логістики</a:t>
            </a:r>
            <a:r>
              <a:rPr lang="ru-RU" sz="1400" dirty="0"/>
              <a:t> </a:t>
            </a:r>
            <a:r>
              <a:rPr lang="ru-RU" sz="1400" dirty="0" err="1"/>
              <a:t>агропідприємцям</a:t>
            </a:r>
            <a:r>
              <a:rPr lang="ru-RU" sz="1400" dirty="0"/>
              <a:t>. </a:t>
            </a:r>
            <a:r>
              <a:rPr lang="ru-RU" sz="1400" dirty="0" err="1"/>
              <a:t>Здійснення</a:t>
            </a:r>
            <a:r>
              <a:rPr lang="ru-RU" sz="1400" dirty="0"/>
              <a:t> </a:t>
            </a:r>
            <a:r>
              <a:rPr lang="ru-RU" sz="1400" dirty="0" err="1"/>
              <a:t>швидкого</a:t>
            </a:r>
            <a:r>
              <a:rPr lang="ru-RU" sz="1400" dirty="0"/>
              <a:t> </a:t>
            </a:r>
            <a:r>
              <a:rPr lang="ru-RU" sz="1400" dirty="0" err="1"/>
              <a:t>пошуку</a:t>
            </a:r>
            <a:r>
              <a:rPr lang="ru-RU" sz="1400" dirty="0"/>
              <a:t> й </a:t>
            </a:r>
            <a:r>
              <a:rPr lang="ru-RU" sz="1400" dirty="0" err="1"/>
              <a:t>управління</a:t>
            </a:r>
            <a:r>
              <a:rPr lang="ru-RU" sz="1400" dirty="0"/>
              <a:t> автотранспортом у </a:t>
            </a:r>
            <a:r>
              <a:rPr lang="ru-RU" sz="1400" dirty="0" err="1"/>
              <a:t>сфері</a:t>
            </a:r>
            <a:r>
              <a:rPr lang="ru-RU" sz="1400" dirty="0"/>
              <a:t> </a:t>
            </a:r>
            <a:r>
              <a:rPr lang="ru-RU" sz="1400" dirty="0" err="1"/>
              <a:t>агробізнесу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/>
              <a:t>АгроРобота</a:t>
            </a:r>
            <a:r>
              <a:rPr lang="ru-RU" sz="1400" dirty="0"/>
              <a:t> </a:t>
            </a:r>
            <a:r>
              <a:rPr lang="en-US" sz="1400" dirty="0">
                <a:hlinkClick r:id="rId3"/>
              </a:rPr>
              <a:t>https://agrorobota.com.ua</a:t>
            </a:r>
            <a:r>
              <a:rPr lang="en-US" sz="1400" dirty="0" smtClean="0">
                <a:hlinkClick r:id="rId3"/>
              </a:rPr>
              <a:t>/</a:t>
            </a:r>
            <a:r>
              <a:rPr lang="uk-UA" sz="1400" dirty="0" smtClean="0"/>
              <a:t> </a:t>
            </a:r>
            <a:r>
              <a:rPr lang="ru-RU" sz="1400" dirty="0" err="1"/>
              <a:t>Здійснення</a:t>
            </a:r>
            <a:r>
              <a:rPr lang="ru-RU" sz="1400" dirty="0"/>
              <a:t> </a:t>
            </a:r>
            <a:r>
              <a:rPr lang="ru-RU" sz="1400" dirty="0" err="1"/>
              <a:t>пошуку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 в </a:t>
            </a:r>
            <a:r>
              <a:rPr lang="ru-RU" sz="1400" dirty="0" err="1"/>
              <a:t>агросфері</a:t>
            </a:r>
            <a:r>
              <a:rPr lang="ru-RU" sz="1400" dirty="0"/>
              <a:t> в </a:t>
            </a:r>
            <a:r>
              <a:rPr lang="ru-RU" sz="1400" dirty="0" err="1" smtClean="0"/>
              <a:t>Україні</a:t>
            </a:r>
            <a:r>
              <a:rPr lang="ru-RU" sz="1400" dirty="0" smtClean="0"/>
              <a:t>.</a:t>
            </a:r>
          </a:p>
          <a:p>
            <a:r>
              <a:rPr lang="ru-RU" sz="1400" dirty="0" err="1"/>
              <a:t>Торгівельний</a:t>
            </a:r>
            <a:r>
              <a:rPr lang="ru-RU" sz="1400" dirty="0"/>
              <a:t> </a:t>
            </a:r>
            <a:r>
              <a:rPr lang="ru-RU" sz="1400" dirty="0" err="1"/>
              <a:t>майданчик</a:t>
            </a:r>
            <a:r>
              <a:rPr lang="ru-RU" sz="1400" dirty="0"/>
              <a:t> «</a:t>
            </a:r>
            <a:r>
              <a:rPr lang="ru-RU" sz="1400" dirty="0" err="1"/>
              <a:t>АгроВектор</a:t>
            </a:r>
            <a:r>
              <a:rPr lang="ru-RU" sz="1400" dirty="0"/>
              <a:t>» </a:t>
            </a:r>
            <a:r>
              <a:rPr lang="ru-RU" sz="1400" dirty="0">
                <a:hlinkClick r:id="rId4"/>
              </a:rPr>
              <a:t>https://agrovektor.com</a:t>
            </a:r>
            <a:r>
              <a:rPr lang="ru-RU" sz="1400" dirty="0" smtClean="0">
                <a:hlinkClick r:id="rId4"/>
              </a:rPr>
              <a:t>/</a:t>
            </a:r>
            <a:r>
              <a:rPr lang="ru-RU" sz="1400" dirty="0"/>
              <a:t>  </a:t>
            </a:r>
            <a:r>
              <a:rPr lang="ru-RU" sz="1400" dirty="0" err="1"/>
              <a:t>Міжнародний</a:t>
            </a:r>
            <a:r>
              <a:rPr lang="ru-RU" sz="1400" dirty="0"/>
              <a:t> </a:t>
            </a:r>
            <a:r>
              <a:rPr lang="ru-RU" sz="1400" dirty="0" err="1"/>
              <a:t>Інтернет</a:t>
            </a:r>
            <a:r>
              <a:rPr lang="ru-RU" sz="1400" dirty="0"/>
              <a:t>-портал </a:t>
            </a:r>
            <a:r>
              <a:rPr lang="ru-RU" sz="1400" dirty="0" err="1"/>
              <a:t>сільського</a:t>
            </a:r>
            <a:r>
              <a:rPr lang="ru-RU" sz="1400" dirty="0"/>
              <a:t> </a:t>
            </a:r>
            <a:r>
              <a:rPr lang="ru-RU" sz="1400" dirty="0" err="1"/>
              <a:t>господарства</a:t>
            </a:r>
            <a:r>
              <a:rPr lang="ru-RU" sz="1400" dirty="0"/>
              <a:t> і </a:t>
            </a:r>
            <a:r>
              <a:rPr lang="ru-RU" sz="1400" dirty="0" err="1" smtClean="0"/>
              <a:t>промисловості</a:t>
            </a:r>
            <a:r>
              <a:rPr lang="ru-RU" sz="1400" dirty="0" smtClean="0"/>
              <a:t>.</a:t>
            </a:r>
          </a:p>
          <a:p>
            <a:r>
              <a:rPr lang="ru-RU" sz="1400" dirty="0"/>
              <a:t>Таким чином, </a:t>
            </a:r>
            <a:r>
              <a:rPr lang="ru-RU" sz="1400" dirty="0" err="1"/>
              <a:t>основним</a:t>
            </a:r>
            <a:r>
              <a:rPr lang="ru-RU" sz="1400" dirty="0"/>
              <a:t> </a:t>
            </a:r>
            <a:r>
              <a:rPr lang="ru-RU" sz="1400" dirty="0" err="1"/>
              <a:t>призначенням</a:t>
            </a:r>
            <a:r>
              <a:rPr lang="ru-RU" sz="1400" dirty="0"/>
              <a:t> </a:t>
            </a:r>
            <a:r>
              <a:rPr lang="ru-RU" sz="1400" dirty="0" err="1"/>
              <a:t>електронних</a:t>
            </a:r>
            <a:r>
              <a:rPr lang="ru-RU" sz="1400" dirty="0"/>
              <a:t> </a:t>
            </a:r>
            <a:r>
              <a:rPr lang="ru-RU" sz="1400" dirty="0" err="1"/>
              <a:t>агроринків</a:t>
            </a:r>
            <a:r>
              <a:rPr lang="ru-RU" sz="1400" dirty="0"/>
              <a:t> та </a:t>
            </a:r>
            <a:r>
              <a:rPr lang="ru-RU" sz="1400" dirty="0" err="1"/>
              <a:t>додатків</a:t>
            </a:r>
            <a:r>
              <a:rPr lang="ru-RU" sz="1400" dirty="0"/>
              <a:t> є </a:t>
            </a:r>
            <a:r>
              <a:rPr lang="ru-RU" sz="1400" dirty="0" err="1"/>
              <a:t>надання</a:t>
            </a:r>
            <a:r>
              <a:rPr lang="ru-RU" sz="1400" dirty="0"/>
              <a:t> </a:t>
            </a:r>
            <a:r>
              <a:rPr lang="ru-RU" sz="1400" dirty="0" err="1"/>
              <a:t>всім</a:t>
            </a:r>
            <a:r>
              <a:rPr lang="ru-RU" sz="1400" dirty="0"/>
              <a:t> </a:t>
            </a:r>
            <a:r>
              <a:rPr lang="ru-RU" sz="1400" dirty="0" err="1"/>
              <a:t>учасникам</a:t>
            </a:r>
            <a:r>
              <a:rPr lang="ru-RU" sz="1400" dirty="0"/>
              <a:t> ринку </a:t>
            </a:r>
            <a:r>
              <a:rPr lang="ru-RU" sz="1400" dirty="0" err="1"/>
              <a:t>прозорої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та </a:t>
            </a:r>
            <a:r>
              <a:rPr lang="ru-RU" sz="1400" dirty="0" err="1"/>
              <a:t>єдиного</a:t>
            </a:r>
            <a:r>
              <a:rPr lang="ru-RU" sz="1400" dirty="0"/>
              <a:t> </a:t>
            </a:r>
            <a:r>
              <a:rPr lang="ru-RU" sz="1400" dirty="0" err="1"/>
              <a:t>інструменту</a:t>
            </a:r>
            <a:r>
              <a:rPr lang="ru-RU" sz="1400" dirty="0"/>
              <a:t> </a:t>
            </a:r>
            <a:r>
              <a:rPr lang="ru-RU" sz="1400" dirty="0" err="1"/>
              <a:t>впливу</a:t>
            </a:r>
            <a:r>
              <a:rPr lang="ru-RU" sz="1400" dirty="0"/>
              <a:t> на </a:t>
            </a:r>
            <a:r>
              <a:rPr lang="ru-RU" sz="1400" dirty="0" err="1"/>
              <a:t>ринкові</a:t>
            </a:r>
            <a:r>
              <a:rPr lang="ru-RU" sz="1400" dirty="0"/>
              <a:t> </a:t>
            </a:r>
            <a:r>
              <a:rPr lang="ru-RU" sz="1400" dirty="0" err="1"/>
              <a:t>ціни</a:t>
            </a:r>
            <a:r>
              <a:rPr lang="ru-RU" sz="1400" dirty="0"/>
              <a:t>. </a:t>
            </a:r>
            <a:r>
              <a:rPr lang="ru-RU" sz="1400" dirty="0" err="1"/>
              <a:t>Крім</a:t>
            </a:r>
            <a:r>
              <a:rPr lang="ru-RU" sz="1400" dirty="0"/>
              <a:t> </a:t>
            </a:r>
            <a:r>
              <a:rPr lang="ru-RU" sz="1400" dirty="0" err="1"/>
              <a:t>зазначених</a:t>
            </a:r>
            <a:r>
              <a:rPr lang="ru-RU" sz="1400" dirty="0"/>
              <a:t> </a:t>
            </a:r>
            <a:r>
              <a:rPr lang="ru-RU" sz="1400" dirty="0" err="1"/>
              <a:t>Інтернет</a:t>
            </a:r>
            <a:r>
              <a:rPr lang="ru-RU" sz="1400" dirty="0"/>
              <a:t>-платформ </a:t>
            </a:r>
            <a:r>
              <a:rPr lang="ru-RU" sz="1400" dirty="0" err="1"/>
              <a:t>агробізнесу</a:t>
            </a:r>
            <a:r>
              <a:rPr lang="ru-RU" sz="1400" dirty="0"/>
              <a:t> </a:t>
            </a:r>
            <a:r>
              <a:rPr lang="ru-RU" sz="1400" dirty="0" err="1"/>
              <a:t>існують</a:t>
            </a:r>
            <a:r>
              <a:rPr lang="ru-RU" sz="1400" dirty="0"/>
              <a:t> й </a:t>
            </a:r>
            <a:r>
              <a:rPr lang="ru-RU" sz="1400" dirty="0" err="1"/>
              <a:t>інші</a:t>
            </a:r>
            <a:r>
              <a:rPr lang="ru-RU" sz="1400" dirty="0"/>
              <a:t>. Разом з </a:t>
            </a:r>
            <a:r>
              <a:rPr lang="ru-RU" sz="1400" dirty="0" err="1"/>
              <a:t>тим</a:t>
            </a:r>
            <a:r>
              <a:rPr lang="ru-RU" sz="1400" dirty="0"/>
              <a:t>, у </a:t>
            </a:r>
            <a:r>
              <a:rPr lang="ru-RU" sz="1400" dirty="0" err="1"/>
              <a:t>вітчизняному</a:t>
            </a:r>
            <a:r>
              <a:rPr lang="ru-RU" sz="1400" dirty="0"/>
              <a:t> </a:t>
            </a:r>
            <a:r>
              <a:rPr lang="ru-RU" sz="1400" dirty="0" err="1"/>
              <a:t>агробізнесі</a:t>
            </a:r>
            <a:r>
              <a:rPr lang="ru-RU" sz="1400" dirty="0"/>
              <a:t> все </a:t>
            </a:r>
            <a:r>
              <a:rPr lang="ru-RU" sz="1400" dirty="0" err="1"/>
              <a:t>ще</a:t>
            </a:r>
            <a:r>
              <a:rPr lang="ru-RU" sz="1400" dirty="0"/>
              <a:t> </a:t>
            </a:r>
            <a:r>
              <a:rPr lang="ru-RU" sz="1400" dirty="0" err="1"/>
              <a:t>залишаються</a:t>
            </a:r>
            <a:r>
              <a:rPr lang="ru-RU" sz="1400" dirty="0"/>
              <a:t> в </a:t>
            </a:r>
            <a:r>
              <a:rPr lang="ru-RU" sz="1400" dirty="0" err="1"/>
              <a:t>стадії</a:t>
            </a:r>
            <a:r>
              <a:rPr lang="ru-RU" sz="1400" dirty="0"/>
              <a:t> </a:t>
            </a:r>
            <a:r>
              <a:rPr lang="ru-RU" sz="1400" dirty="0" err="1"/>
              <a:t>доопрацювання</a:t>
            </a:r>
            <a:r>
              <a:rPr lang="ru-RU" sz="1400" dirty="0"/>
              <a:t> </a:t>
            </a:r>
            <a:r>
              <a:rPr lang="ru-RU" sz="1400" dirty="0" err="1"/>
              <a:t>такі</a:t>
            </a:r>
            <a:r>
              <a:rPr lang="ru-RU" sz="1400" dirty="0"/>
              <a:t> напрямки, як: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Маркетплейс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зв’язує</a:t>
            </a:r>
            <a:r>
              <a:rPr lang="ru-RU" sz="1400" dirty="0"/>
              <a:t> </a:t>
            </a:r>
            <a:r>
              <a:rPr lang="ru-RU" sz="1400" dirty="0" err="1"/>
              <a:t>ресторанний</a:t>
            </a:r>
            <a:r>
              <a:rPr lang="ru-RU" sz="1400" dirty="0"/>
              <a:t> </a:t>
            </a:r>
            <a:r>
              <a:rPr lang="ru-RU" sz="1400" dirty="0" err="1"/>
              <a:t>бізнес</a:t>
            </a:r>
            <a:r>
              <a:rPr lang="ru-RU" sz="1400" dirty="0"/>
              <a:t> з фермерами та </a:t>
            </a:r>
            <a:r>
              <a:rPr lang="ru-RU" sz="1400" dirty="0" err="1"/>
              <a:t>інфраструктурою</a:t>
            </a:r>
            <a:r>
              <a:rPr lang="ru-RU" sz="1400" dirty="0"/>
              <a:t> </a:t>
            </a:r>
            <a:r>
              <a:rPr lang="ru-RU" sz="1400" dirty="0" err="1"/>
              <a:t>зберігання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Електронна</a:t>
            </a:r>
            <a:r>
              <a:rPr lang="ru-RU" sz="1400" dirty="0" smtClean="0"/>
              <a:t> </a:t>
            </a:r>
            <a:r>
              <a:rPr lang="ru-RU" sz="1400" dirty="0"/>
              <a:t>платформа,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зв’язує</a:t>
            </a:r>
            <a:r>
              <a:rPr lang="ru-RU" sz="1400" dirty="0"/>
              <a:t> </a:t>
            </a:r>
            <a:r>
              <a:rPr lang="ru-RU" sz="1400" dirty="0" err="1"/>
              <a:t>гуртових</a:t>
            </a:r>
            <a:r>
              <a:rPr lang="ru-RU" sz="1400" dirty="0"/>
              <a:t> </a:t>
            </a:r>
            <a:r>
              <a:rPr lang="ru-RU" sz="1400" dirty="0" err="1"/>
              <a:t>покупців</a:t>
            </a:r>
            <a:r>
              <a:rPr lang="ru-RU" sz="1400" dirty="0"/>
              <a:t> з </a:t>
            </a:r>
            <a:r>
              <a:rPr lang="ru-RU" sz="1400" dirty="0" err="1"/>
              <a:t>виробниками</a:t>
            </a:r>
            <a:r>
              <a:rPr lang="ru-RU" sz="1400" dirty="0"/>
              <a:t> по </a:t>
            </a:r>
            <a:r>
              <a:rPr lang="ru-RU" sz="1400" dirty="0" err="1"/>
              <a:t>всьому</a:t>
            </a:r>
            <a:r>
              <a:rPr lang="ru-RU" sz="1400" dirty="0"/>
              <a:t> </a:t>
            </a:r>
            <a:r>
              <a:rPr lang="ru-RU" sz="1400" dirty="0" err="1"/>
              <a:t>світу</a:t>
            </a:r>
            <a:r>
              <a:rPr lang="ru-RU" sz="1400" dirty="0"/>
              <a:t> та </a:t>
            </a:r>
            <a:r>
              <a:rPr lang="ru-RU" sz="1400" dirty="0" err="1"/>
              <a:t>логістичних</a:t>
            </a:r>
            <a:r>
              <a:rPr lang="ru-RU" sz="1400" dirty="0"/>
              <a:t> </a:t>
            </a:r>
            <a:r>
              <a:rPr lang="ru-RU" sz="1400" dirty="0" err="1"/>
              <a:t>операторів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Маркетплейс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дрібним</a:t>
            </a:r>
            <a:r>
              <a:rPr lang="ru-RU" sz="1400" dirty="0"/>
              <a:t> </a:t>
            </a:r>
            <a:r>
              <a:rPr lang="ru-RU" sz="1400" dirty="0" err="1"/>
              <a:t>агровиробникам</a:t>
            </a:r>
            <a:r>
              <a:rPr lang="ru-RU" sz="1400" dirty="0"/>
              <a:t>, </a:t>
            </a:r>
            <a:r>
              <a:rPr lang="ru-RU" sz="1400" dirty="0" err="1"/>
              <a:t>фермерським</a:t>
            </a:r>
            <a:r>
              <a:rPr lang="ru-RU" sz="1400" dirty="0"/>
              <a:t> </a:t>
            </a:r>
            <a:r>
              <a:rPr lang="ru-RU" sz="1400" dirty="0" err="1"/>
              <a:t>господарствам</a:t>
            </a:r>
            <a:r>
              <a:rPr lang="ru-RU" sz="1400" dirty="0"/>
              <a:t> </a:t>
            </a:r>
            <a:r>
              <a:rPr lang="ru-RU" sz="1400" dirty="0" err="1"/>
              <a:t>презентувати</a:t>
            </a:r>
            <a:r>
              <a:rPr lang="ru-RU" sz="1400" dirty="0"/>
              <a:t> </a:t>
            </a:r>
            <a:r>
              <a:rPr lang="ru-RU" sz="1400" dirty="0" err="1"/>
              <a:t>власну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сільськогосподарську</a:t>
            </a:r>
            <a:r>
              <a:rPr lang="ru-RU" sz="1400" dirty="0"/>
              <a:t> </a:t>
            </a:r>
            <a:r>
              <a:rPr lang="ru-RU" sz="1400" dirty="0" err="1"/>
              <a:t>продукцію</a:t>
            </a:r>
            <a:r>
              <a:rPr lang="ru-RU" sz="1400" dirty="0"/>
              <a:t> на </a:t>
            </a:r>
            <a:r>
              <a:rPr lang="ru-RU" sz="1400" dirty="0" err="1"/>
              <a:t>сайті</a:t>
            </a:r>
            <a:r>
              <a:rPr lang="ru-RU" sz="1400" dirty="0"/>
              <a:t>.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Торгівельний</a:t>
            </a:r>
            <a:r>
              <a:rPr lang="ru-RU" sz="1400" dirty="0" smtClean="0"/>
              <a:t> </a:t>
            </a:r>
            <a:r>
              <a:rPr lang="ru-RU" sz="1400" dirty="0" err="1"/>
              <a:t>майданчик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напряму</a:t>
            </a:r>
            <a:r>
              <a:rPr lang="ru-RU" sz="1400" dirty="0"/>
              <a:t> </a:t>
            </a:r>
            <a:r>
              <a:rPr lang="ru-RU" sz="1400" dirty="0" err="1"/>
              <a:t>об’єднує</a:t>
            </a:r>
            <a:r>
              <a:rPr lang="ru-RU" sz="1400" dirty="0"/>
              <a:t> </a:t>
            </a:r>
            <a:r>
              <a:rPr lang="ru-RU" sz="1400" dirty="0" err="1"/>
              <a:t>кінцевих</a:t>
            </a:r>
            <a:r>
              <a:rPr lang="ru-RU" sz="1400" dirty="0"/>
              <a:t> </a:t>
            </a:r>
            <a:r>
              <a:rPr lang="ru-RU" sz="1400" dirty="0" err="1"/>
              <a:t>споживачів</a:t>
            </a:r>
            <a:r>
              <a:rPr lang="ru-RU" sz="1400" dirty="0"/>
              <a:t> та </a:t>
            </a:r>
            <a:r>
              <a:rPr lang="ru-RU" sz="1400" dirty="0" err="1"/>
              <a:t>виробників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сільськогосподарської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. </a:t>
            </a:r>
          </a:p>
          <a:p>
            <a:r>
              <a:rPr lang="ru-RU" sz="1400" dirty="0" err="1" smtClean="0"/>
              <a:t>Створення</a:t>
            </a:r>
            <a:r>
              <a:rPr lang="ru-RU" sz="1400" dirty="0" smtClean="0"/>
              <a:t> </a:t>
            </a:r>
            <a:r>
              <a:rPr lang="ru-RU" sz="1400" dirty="0" err="1"/>
              <a:t>зазначених</a:t>
            </a:r>
            <a:r>
              <a:rPr lang="ru-RU" sz="1400" dirty="0"/>
              <a:t> та </a:t>
            </a:r>
            <a:r>
              <a:rPr lang="ru-RU" sz="1400" dirty="0" err="1"/>
              <a:t>подібних</a:t>
            </a:r>
            <a:r>
              <a:rPr lang="ru-RU" sz="1400" dirty="0"/>
              <a:t> </a:t>
            </a:r>
            <a:r>
              <a:rPr lang="ru-RU" sz="1400" dirty="0" err="1"/>
              <a:t>маркетплейсів</a:t>
            </a:r>
            <a:r>
              <a:rPr lang="ru-RU" sz="1400" dirty="0"/>
              <a:t> </a:t>
            </a:r>
            <a:r>
              <a:rPr lang="ru-RU" sz="1400" dirty="0" err="1"/>
              <a:t>більшою</a:t>
            </a:r>
            <a:r>
              <a:rPr lang="ru-RU" sz="1400" dirty="0"/>
              <a:t> </a:t>
            </a:r>
            <a:r>
              <a:rPr lang="ru-RU" sz="1400" dirty="0" err="1"/>
              <a:t>мірою</a:t>
            </a:r>
            <a:r>
              <a:rPr lang="ru-RU" sz="1400" dirty="0"/>
              <a:t> </a:t>
            </a:r>
            <a:r>
              <a:rPr lang="ru-RU" sz="1400" dirty="0" err="1"/>
              <a:t>можливо</a:t>
            </a:r>
            <a:r>
              <a:rPr lang="ru-RU" sz="1400" dirty="0"/>
              <a:t>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ru-RU" sz="1400" dirty="0" err="1"/>
              <a:t>агротехнологій</a:t>
            </a:r>
            <a:r>
              <a:rPr lang="ru-RU" sz="1400" dirty="0"/>
              <a:t> та </a:t>
            </a:r>
            <a:r>
              <a:rPr lang="ru-RU" sz="1400" dirty="0" err="1"/>
              <a:t>агроосвіти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стрімкому</a:t>
            </a:r>
            <a:r>
              <a:rPr lang="ru-RU" sz="1400" dirty="0"/>
              <a:t> </a:t>
            </a:r>
            <a:r>
              <a:rPr lang="ru-RU" sz="1400" dirty="0" err="1"/>
              <a:t>зростанню</a:t>
            </a:r>
            <a:r>
              <a:rPr lang="ru-RU" sz="1400" dirty="0"/>
              <a:t> </a:t>
            </a:r>
            <a:r>
              <a:rPr lang="ru-RU" sz="1400" dirty="0" err="1"/>
              <a:t>попиту</a:t>
            </a:r>
            <a:r>
              <a:rPr lang="ru-RU" sz="1400" dirty="0"/>
              <a:t> на </a:t>
            </a:r>
            <a:r>
              <a:rPr lang="ru-RU" sz="1400" dirty="0" err="1"/>
              <a:t>здійснення</a:t>
            </a:r>
            <a:r>
              <a:rPr lang="ru-RU" sz="1400" dirty="0"/>
              <a:t> </a:t>
            </a:r>
            <a:r>
              <a:rPr lang="ru-RU" sz="1400" dirty="0" err="1"/>
              <a:t>електронної</a:t>
            </a:r>
            <a:r>
              <a:rPr lang="ru-RU" sz="1400" dirty="0"/>
              <a:t> </a:t>
            </a:r>
            <a:r>
              <a:rPr lang="ru-RU" sz="1400" dirty="0" err="1"/>
              <a:t>торгівлі</a:t>
            </a:r>
            <a:r>
              <a:rPr lang="ru-RU" sz="1400" dirty="0"/>
              <a:t>. </a:t>
            </a:r>
            <a:endParaRPr lang="ru-RU" sz="1400" dirty="0" smtClean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82174053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 lnSpcReduction="10000"/>
          </a:bodyPr>
          <a:lstStyle/>
          <a:p>
            <a:r>
              <a:rPr lang="ru-RU" sz="1400" dirty="0" err="1"/>
              <a:t>Останнім</a:t>
            </a:r>
            <a:r>
              <a:rPr lang="ru-RU" sz="1400" dirty="0"/>
              <a:t> часом </a:t>
            </a:r>
            <a:r>
              <a:rPr lang="ru-RU" sz="1400" dirty="0" err="1"/>
              <a:t>спостерігається</a:t>
            </a:r>
            <a:r>
              <a:rPr lang="ru-RU" sz="1400" dirty="0"/>
              <a:t> </a:t>
            </a:r>
            <a:r>
              <a:rPr lang="ru-RU" sz="1400" dirty="0" err="1"/>
              <a:t>значне</a:t>
            </a:r>
            <a:r>
              <a:rPr lang="ru-RU" sz="1400" dirty="0"/>
              <a:t> </a:t>
            </a:r>
            <a:r>
              <a:rPr lang="ru-RU" sz="1400" dirty="0" err="1"/>
              <a:t>зростання</a:t>
            </a:r>
            <a:r>
              <a:rPr lang="ru-RU" sz="1400" dirty="0"/>
              <a:t> </a:t>
            </a:r>
            <a:r>
              <a:rPr lang="ru-RU" sz="1400" dirty="0" err="1"/>
              <a:t>темпів</a:t>
            </a:r>
            <a:r>
              <a:rPr lang="ru-RU" sz="1400" dirty="0"/>
              <a:t>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ru-RU" sz="1400" dirty="0" err="1"/>
              <a:t>розумних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. Так, </a:t>
            </a:r>
            <a:r>
              <a:rPr lang="ru-RU" sz="1400" dirty="0" err="1"/>
              <a:t>певні</a:t>
            </a:r>
            <a:r>
              <a:rPr lang="ru-RU" sz="1400" dirty="0"/>
              <a:t> </a:t>
            </a:r>
            <a:r>
              <a:rPr lang="ru-RU" sz="1400" dirty="0" err="1"/>
              <a:t>проекти</a:t>
            </a:r>
            <a:r>
              <a:rPr lang="ru-RU" sz="1400" dirty="0"/>
              <a:t>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успішно</a:t>
            </a:r>
            <a:r>
              <a:rPr lang="ru-RU" sz="1400" dirty="0"/>
              <a:t> </a:t>
            </a:r>
            <a:r>
              <a:rPr lang="ru-RU" sz="1400" dirty="0" err="1"/>
              <a:t>використовуються</a:t>
            </a:r>
            <a:r>
              <a:rPr lang="ru-RU" sz="1400" dirty="0"/>
              <a:t> в </a:t>
            </a:r>
            <a:r>
              <a:rPr lang="ru-RU" sz="1400" dirty="0" err="1"/>
              <a:t>практиці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 </a:t>
            </a:r>
            <a:r>
              <a:rPr lang="ru-RU" sz="1400" dirty="0" err="1"/>
              <a:t>вітчизняних</a:t>
            </a:r>
            <a:r>
              <a:rPr lang="ru-RU" sz="1400" dirty="0"/>
              <a:t> </a:t>
            </a:r>
            <a:r>
              <a:rPr lang="ru-RU" sz="1400" dirty="0" err="1"/>
              <a:t>аграрних</a:t>
            </a:r>
            <a:r>
              <a:rPr lang="ru-RU" sz="1400" dirty="0"/>
              <a:t> </a:t>
            </a:r>
            <a:r>
              <a:rPr lang="ru-RU" sz="1400" dirty="0" err="1"/>
              <a:t>підприємств</a:t>
            </a:r>
            <a:r>
              <a:rPr lang="ru-RU" sz="1400" dirty="0"/>
              <a:t>: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комплексне</a:t>
            </a:r>
            <a:r>
              <a:rPr lang="ru-RU" sz="1400" dirty="0" smtClean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 </a:t>
            </a:r>
            <a:r>
              <a:rPr lang="ru-RU" sz="1400" dirty="0" err="1"/>
              <a:t>технікою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системний</a:t>
            </a:r>
            <a:r>
              <a:rPr lang="ru-RU" sz="1400" dirty="0" smtClean="0"/>
              <a:t> </a:t>
            </a:r>
            <a:r>
              <a:rPr lang="ru-RU" sz="1400" dirty="0" err="1"/>
              <a:t>облік</a:t>
            </a:r>
            <a:r>
              <a:rPr lang="ru-RU" sz="1400" dirty="0"/>
              <a:t> </a:t>
            </a:r>
            <a:r>
              <a:rPr lang="ru-RU" sz="1400" dirty="0" err="1"/>
              <a:t>палива</a:t>
            </a:r>
            <a:r>
              <a:rPr lang="ru-RU" sz="1400" dirty="0"/>
              <a:t> – </a:t>
            </a:r>
            <a:r>
              <a:rPr lang="ru-RU" sz="1400" dirty="0" err="1"/>
              <a:t>встановлюються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на </a:t>
            </a:r>
            <a:r>
              <a:rPr lang="ru-RU" sz="1400" dirty="0" err="1"/>
              <a:t>апаратному</a:t>
            </a:r>
            <a:r>
              <a:rPr lang="ru-RU" sz="1400" dirty="0"/>
              <a:t> та </a:t>
            </a:r>
            <a:r>
              <a:rPr lang="ru-RU" sz="1400" dirty="0" err="1"/>
              <a:t>програмному</a:t>
            </a:r>
            <a:r>
              <a:rPr lang="ru-RU" sz="1400" dirty="0"/>
              <a:t> </a:t>
            </a:r>
            <a:r>
              <a:rPr lang="ru-RU" sz="1400" dirty="0" err="1"/>
              <a:t>рівні</a:t>
            </a:r>
            <a:r>
              <a:rPr lang="ru-RU" sz="1400" dirty="0"/>
              <a:t> </a:t>
            </a:r>
            <a:r>
              <a:rPr lang="ru-RU" sz="1400" dirty="0" err="1"/>
              <a:t>ведуть</a:t>
            </a:r>
            <a:r>
              <a:rPr lang="ru-RU" sz="1400" dirty="0"/>
              <a:t> </a:t>
            </a:r>
            <a:r>
              <a:rPr lang="ru-RU" sz="1400" dirty="0" err="1"/>
              <a:t>облік</a:t>
            </a:r>
            <a:r>
              <a:rPr lang="ru-RU" sz="1400" dirty="0"/>
              <a:t> </a:t>
            </a:r>
            <a:r>
              <a:rPr lang="ru-RU" sz="1400" dirty="0" err="1"/>
              <a:t>витрат</a:t>
            </a:r>
            <a:r>
              <a:rPr lang="ru-RU" sz="1400" dirty="0"/>
              <a:t> </a:t>
            </a:r>
            <a:r>
              <a:rPr lang="ru-RU" sz="1400" dirty="0" err="1"/>
              <a:t>палива</a:t>
            </a:r>
            <a:r>
              <a:rPr lang="ru-RU" sz="1400" dirty="0"/>
              <a:t>, з </a:t>
            </a:r>
            <a:r>
              <a:rPr lang="ru-RU" sz="1400" dirty="0" err="1"/>
              <a:t>похибкою</a:t>
            </a:r>
            <a:r>
              <a:rPr lang="ru-RU" sz="1400" dirty="0"/>
              <a:t> максимум 1%.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облік</a:t>
            </a:r>
            <a:r>
              <a:rPr lang="ru-RU" sz="1400" dirty="0" smtClean="0"/>
              <a:t> </a:t>
            </a:r>
            <a:r>
              <a:rPr lang="ru-RU" sz="1400" dirty="0" err="1"/>
              <a:t>виконання</a:t>
            </a:r>
            <a:r>
              <a:rPr lang="ru-RU" sz="1400" dirty="0"/>
              <a:t> </a:t>
            </a:r>
            <a:r>
              <a:rPr lang="ru-RU" sz="1400" dirty="0" err="1"/>
              <a:t>робіт</a:t>
            </a:r>
            <a:r>
              <a:rPr lang="ru-RU" sz="1400" dirty="0"/>
              <a:t> – </a:t>
            </a:r>
            <a:r>
              <a:rPr lang="ru-RU" sz="1400" dirty="0" err="1"/>
              <a:t>відстеження</a:t>
            </a:r>
            <a:r>
              <a:rPr lang="ru-RU" sz="1400" dirty="0"/>
              <a:t> </a:t>
            </a:r>
            <a:r>
              <a:rPr lang="ru-RU" sz="1400" dirty="0" err="1"/>
              <a:t>якості</a:t>
            </a:r>
            <a:r>
              <a:rPr lang="ru-RU" sz="1400" dirty="0"/>
              <a:t> </a:t>
            </a:r>
            <a:r>
              <a:rPr lang="ru-RU" sz="1400" dirty="0" err="1"/>
              <a:t>робіт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виконуються</a:t>
            </a:r>
            <a:r>
              <a:rPr lang="ru-RU" sz="1400" dirty="0"/>
              <a:t>: установка </a:t>
            </a:r>
            <a:r>
              <a:rPr lang="ru-RU" sz="1400" dirty="0" err="1"/>
              <a:t>системи</a:t>
            </a:r>
            <a:r>
              <a:rPr lang="ru-RU" sz="1400" dirty="0"/>
              <a:t> контролю </a:t>
            </a:r>
            <a:r>
              <a:rPr lang="ru-RU" sz="1400" dirty="0" err="1"/>
              <a:t>починається</a:t>
            </a:r>
            <a:r>
              <a:rPr lang="ru-RU" sz="1400" dirty="0"/>
              <a:t> з </a:t>
            </a:r>
            <a:r>
              <a:rPr lang="ru-RU" sz="1400" dirty="0" err="1"/>
              <a:t>оснащення</a:t>
            </a:r>
            <a:r>
              <a:rPr lang="ru-RU" sz="1400" dirty="0"/>
              <a:t> </a:t>
            </a:r>
            <a:r>
              <a:rPr lang="ru-RU" sz="1400" dirty="0" err="1"/>
              <a:t>техніки</a:t>
            </a:r>
            <a:r>
              <a:rPr lang="ru-RU" sz="1400" dirty="0"/>
              <a:t>, </a:t>
            </a:r>
            <a:r>
              <a:rPr lang="ru-RU" sz="1400" dirty="0" err="1"/>
              <a:t>потім</a:t>
            </a:r>
            <a:r>
              <a:rPr lang="ru-RU" sz="1400" dirty="0"/>
              <a:t> до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</a:t>
            </a:r>
            <a:r>
              <a:rPr lang="ru-RU" sz="1400" dirty="0" err="1"/>
              <a:t>вносять</a:t>
            </a:r>
            <a:r>
              <a:rPr lang="ru-RU" sz="1400" dirty="0"/>
              <a:t> </a:t>
            </a:r>
            <a:r>
              <a:rPr lang="ru-RU" sz="1400" dirty="0" err="1"/>
              <a:t>карти</a:t>
            </a:r>
            <a:r>
              <a:rPr lang="ru-RU" sz="1400" dirty="0"/>
              <a:t> і </a:t>
            </a:r>
            <a:r>
              <a:rPr lang="ru-RU" sz="1400" dirty="0" err="1"/>
              <a:t>створюють</a:t>
            </a:r>
            <a:r>
              <a:rPr lang="ru-RU" sz="1400" dirty="0"/>
              <a:t> </a:t>
            </a:r>
            <a:r>
              <a:rPr lang="ru-RU" sz="1400" dirty="0" err="1"/>
              <a:t>робочі</a:t>
            </a:r>
            <a:r>
              <a:rPr lang="ru-RU" sz="1400" dirty="0"/>
              <a:t> </a:t>
            </a:r>
            <a:r>
              <a:rPr lang="ru-RU" sz="1400" dirty="0" err="1"/>
              <a:t>плани</a:t>
            </a:r>
            <a:r>
              <a:rPr lang="ru-RU" sz="1400" dirty="0"/>
              <a:t> </a:t>
            </a:r>
            <a:r>
              <a:rPr lang="ru-RU" sz="1400" dirty="0" err="1"/>
              <a:t>агрегатів</a:t>
            </a:r>
            <a:r>
              <a:rPr lang="ru-RU" sz="1400" dirty="0"/>
              <a:t>. Таким чином диспетчер </a:t>
            </a:r>
            <a:r>
              <a:rPr lang="ru-RU" sz="1400" dirty="0" err="1"/>
              <a:t>веде</a:t>
            </a:r>
            <a:r>
              <a:rPr lang="ru-RU" sz="1400" dirty="0"/>
              <a:t> </a:t>
            </a:r>
            <a:r>
              <a:rPr lang="ru-RU" sz="1400" dirty="0" err="1"/>
              <a:t>облік</a:t>
            </a:r>
            <a:r>
              <a:rPr lang="ru-RU" sz="1400" dirty="0"/>
              <a:t>, </a:t>
            </a:r>
            <a:r>
              <a:rPr lang="ru-RU" sz="1400" dirty="0" err="1"/>
              <a:t>контролює</a:t>
            </a:r>
            <a:r>
              <a:rPr lang="ru-RU" sz="1400" dirty="0"/>
              <a:t> </a:t>
            </a:r>
            <a:r>
              <a:rPr lang="ru-RU" sz="1400" dirty="0" err="1"/>
              <a:t>швидкість</a:t>
            </a:r>
            <a:r>
              <a:rPr lang="ru-RU" sz="1400" dirty="0"/>
              <a:t> </a:t>
            </a:r>
            <a:r>
              <a:rPr lang="ru-RU" sz="1400" dirty="0" err="1"/>
              <a:t>проведення</a:t>
            </a:r>
            <a:r>
              <a:rPr lang="ru-RU" sz="1400" dirty="0"/>
              <a:t> </a:t>
            </a:r>
            <a:r>
              <a:rPr lang="ru-RU" sz="1400" dirty="0" err="1"/>
              <a:t>операцій</a:t>
            </a:r>
            <a:r>
              <a:rPr lang="ru-RU" sz="1400" dirty="0"/>
              <a:t> та </a:t>
            </a:r>
            <a:r>
              <a:rPr lang="ru-RU" sz="1400" dirty="0" err="1"/>
              <a:t>відстежує</a:t>
            </a:r>
            <a:r>
              <a:rPr lang="ru-RU" sz="1400" dirty="0"/>
              <a:t> </a:t>
            </a:r>
            <a:r>
              <a:rPr lang="ru-RU" sz="1400" dirty="0" err="1"/>
              <a:t>порушення</a:t>
            </a:r>
            <a:r>
              <a:rPr lang="ru-RU" sz="1400" dirty="0"/>
              <a:t>.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точне</a:t>
            </a:r>
            <a:r>
              <a:rPr lang="ru-RU" sz="1400" dirty="0" smtClean="0"/>
              <a:t> </a:t>
            </a:r>
            <a:r>
              <a:rPr lang="ru-RU" sz="1400" dirty="0" err="1"/>
              <a:t>землеробство</a:t>
            </a:r>
            <a:r>
              <a:rPr lang="ru-RU" sz="1400" dirty="0"/>
              <a:t> – система, яка </a:t>
            </a:r>
            <a:r>
              <a:rPr lang="ru-RU" sz="1400" dirty="0" err="1"/>
              <a:t>дає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значно</a:t>
            </a:r>
            <a:r>
              <a:rPr lang="ru-RU" sz="1400" dirty="0"/>
              <a:t> </a:t>
            </a:r>
            <a:r>
              <a:rPr lang="ru-RU" sz="1400" dirty="0" err="1"/>
              <a:t>підвищити</a:t>
            </a:r>
            <a:r>
              <a:rPr lang="ru-RU" sz="1400" dirty="0"/>
              <a:t> </a:t>
            </a:r>
            <a:r>
              <a:rPr lang="ru-RU" sz="1400" dirty="0" err="1"/>
              <a:t>урожайність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культур та </a:t>
            </a:r>
            <a:r>
              <a:rPr lang="ru-RU" sz="1400" dirty="0" err="1"/>
              <a:t>заощадити</a:t>
            </a:r>
            <a:r>
              <a:rPr lang="ru-RU" sz="1400" dirty="0"/>
              <a:t> </a:t>
            </a:r>
            <a:r>
              <a:rPr lang="ru-RU" sz="1400" dirty="0" err="1"/>
              <a:t>ресурси</a:t>
            </a:r>
            <a:r>
              <a:rPr lang="ru-RU" sz="1400" dirty="0"/>
              <a:t>: установка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розпочинається</a:t>
            </a:r>
            <a:r>
              <a:rPr lang="ru-RU" sz="1400" dirty="0"/>
              <a:t> з </a:t>
            </a:r>
            <a:r>
              <a:rPr lang="ru-RU" sz="1400" dirty="0" err="1"/>
              <a:t>приготування</a:t>
            </a:r>
            <a:r>
              <a:rPr lang="ru-RU" sz="1400" dirty="0"/>
              <a:t> </a:t>
            </a:r>
            <a:r>
              <a:rPr lang="ru-RU" sz="1400" dirty="0" err="1"/>
              <a:t>техніки</a:t>
            </a:r>
            <a:r>
              <a:rPr lang="ru-RU" sz="1400" dirty="0"/>
              <a:t> та </a:t>
            </a:r>
            <a:r>
              <a:rPr lang="ru-RU" sz="1400" dirty="0" err="1"/>
              <a:t>обладнання</a:t>
            </a:r>
            <a:r>
              <a:rPr lang="ru-RU" sz="1400" dirty="0"/>
              <a:t>, </a:t>
            </a:r>
            <a:r>
              <a:rPr lang="ru-RU" sz="1400" dirty="0" err="1"/>
              <a:t>далі</a:t>
            </a:r>
            <a:r>
              <a:rPr lang="ru-RU" sz="1400" dirty="0"/>
              <a:t> </a:t>
            </a:r>
            <a:r>
              <a:rPr lang="ru-RU" sz="1400" dirty="0" err="1"/>
              <a:t>формуються</a:t>
            </a:r>
            <a:r>
              <a:rPr lang="ru-RU" sz="1400" dirty="0"/>
              <a:t> </a:t>
            </a:r>
            <a:r>
              <a:rPr lang="ru-RU" sz="1400" dirty="0" err="1"/>
              <a:t>аналітичні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для </a:t>
            </a:r>
            <a:r>
              <a:rPr lang="ru-RU" sz="1400" dirty="0" err="1"/>
              <a:t>побудови</a:t>
            </a:r>
            <a:r>
              <a:rPr lang="ru-RU" sz="1400" dirty="0"/>
              <a:t> карт </a:t>
            </a:r>
            <a:r>
              <a:rPr lang="ru-RU" sz="1400" dirty="0" err="1"/>
              <a:t>завдань</a:t>
            </a:r>
            <a:r>
              <a:rPr lang="ru-RU" sz="1400" dirty="0"/>
              <a:t>, </a:t>
            </a:r>
            <a:r>
              <a:rPr lang="ru-RU" sz="1400" dirty="0" err="1"/>
              <a:t>відбувається</a:t>
            </a:r>
            <a:r>
              <a:rPr lang="ru-RU" sz="1400" dirty="0"/>
              <a:t> </a:t>
            </a:r>
            <a:r>
              <a:rPr lang="ru-RU" sz="1400" dirty="0" err="1"/>
              <a:t>підбір</a:t>
            </a:r>
            <a:r>
              <a:rPr lang="ru-RU" sz="1400" dirty="0"/>
              <a:t>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і </a:t>
            </a:r>
            <a:r>
              <a:rPr lang="ru-RU" sz="1400" dirty="0" err="1"/>
              <a:t>кваліфікованих</a:t>
            </a:r>
            <a:r>
              <a:rPr lang="ru-RU" sz="1400" dirty="0"/>
              <a:t> </a:t>
            </a:r>
            <a:r>
              <a:rPr lang="ru-RU" sz="1400" dirty="0" err="1"/>
              <a:t>фахівців</a:t>
            </a:r>
            <a:r>
              <a:rPr lang="ru-RU" sz="1400" dirty="0"/>
              <a:t> (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навчання</a:t>
            </a:r>
            <a:r>
              <a:rPr lang="ru-RU" sz="1400" dirty="0"/>
              <a:t>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наявних</a:t>
            </a:r>
            <a:r>
              <a:rPr lang="ru-RU" sz="1400" dirty="0"/>
              <a:t> </a:t>
            </a:r>
            <a:r>
              <a:rPr lang="ru-RU" sz="1400" dirty="0" err="1"/>
              <a:t>працівників</a:t>
            </a:r>
            <a:r>
              <a:rPr lang="ru-RU" sz="1400" dirty="0"/>
              <a:t>). </a:t>
            </a:r>
            <a:r>
              <a:rPr lang="ru-RU" sz="1400" dirty="0" err="1"/>
              <a:t>Машини</a:t>
            </a:r>
            <a:r>
              <a:rPr lang="ru-RU" sz="1400" dirty="0"/>
              <a:t> </a:t>
            </a:r>
            <a:r>
              <a:rPr lang="ru-RU" sz="1400" dirty="0" err="1"/>
              <a:t>оснащуються</a:t>
            </a:r>
            <a:r>
              <a:rPr lang="ru-RU" sz="1400" dirty="0"/>
              <a:t> </a:t>
            </a:r>
            <a:r>
              <a:rPr lang="en-US" sz="1400" dirty="0"/>
              <a:t>GPS-</a:t>
            </a:r>
            <a:r>
              <a:rPr lang="ru-RU" sz="1400" dirty="0" err="1"/>
              <a:t>трекерами</a:t>
            </a:r>
            <a:r>
              <a:rPr lang="ru-RU" sz="1400" dirty="0"/>
              <a:t>, </a:t>
            </a:r>
            <a:r>
              <a:rPr lang="ru-RU" sz="1400" dirty="0" err="1"/>
              <a:t>комбайни</a:t>
            </a:r>
            <a:r>
              <a:rPr lang="ru-RU" sz="1400" dirty="0"/>
              <a:t> – датчиками </a:t>
            </a:r>
            <a:r>
              <a:rPr lang="ru-RU" sz="1400" dirty="0" err="1"/>
              <a:t>врожайності</a:t>
            </a:r>
            <a:r>
              <a:rPr lang="ru-RU" sz="1400" dirty="0"/>
              <a:t>, </a:t>
            </a:r>
            <a:r>
              <a:rPr lang="ru-RU" sz="1400" dirty="0" err="1"/>
              <a:t>вологості</a:t>
            </a:r>
            <a:r>
              <a:rPr lang="ru-RU" sz="1400" dirty="0"/>
              <a:t>, </a:t>
            </a:r>
            <a:r>
              <a:rPr lang="ru-RU" sz="1400" dirty="0" err="1"/>
              <a:t>бортовим</a:t>
            </a:r>
            <a:r>
              <a:rPr lang="ru-RU" sz="1400" dirty="0"/>
              <a:t> </a:t>
            </a:r>
            <a:r>
              <a:rPr lang="ru-RU" sz="1400" dirty="0" err="1"/>
              <a:t>комп’ютером</a:t>
            </a:r>
            <a:r>
              <a:rPr lang="ru-RU" sz="1400" dirty="0"/>
              <a:t>. </a:t>
            </a:r>
            <a:r>
              <a:rPr lang="ru-RU" sz="1400" dirty="0" err="1"/>
              <a:t>Складання</a:t>
            </a:r>
            <a:r>
              <a:rPr lang="ru-RU" sz="1400" dirty="0"/>
              <a:t> карт </a:t>
            </a:r>
            <a:r>
              <a:rPr lang="ru-RU" sz="1400" dirty="0" err="1"/>
              <a:t>здійснюється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супутникового</a:t>
            </a:r>
            <a:r>
              <a:rPr lang="ru-RU" sz="1400" dirty="0"/>
              <a:t> </a:t>
            </a:r>
            <a:r>
              <a:rPr lang="ru-RU" sz="1400" dirty="0" err="1"/>
              <a:t>моніторингу</a:t>
            </a:r>
            <a:r>
              <a:rPr lang="ru-RU" sz="1400" dirty="0"/>
              <a:t>. У той же час, </a:t>
            </a:r>
            <a:r>
              <a:rPr lang="ru-RU" sz="1400" dirty="0" err="1"/>
              <a:t>точне</a:t>
            </a:r>
            <a:r>
              <a:rPr lang="ru-RU" sz="1400" dirty="0"/>
              <a:t> </a:t>
            </a:r>
            <a:r>
              <a:rPr lang="ru-RU" sz="1400" dirty="0" err="1"/>
              <a:t>землеробство</a:t>
            </a:r>
            <a:r>
              <a:rPr lang="ru-RU" sz="1400" dirty="0"/>
              <a:t> </a:t>
            </a:r>
            <a:r>
              <a:rPr lang="ru-RU" sz="1400" dirty="0" err="1"/>
              <a:t>ґрунтується</a:t>
            </a:r>
            <a:r>
              <a:rPr lang="ru-RU" sz="1400" dirty="0"/>
              <a:t> на </a:t>
            </a:r>
            <a:r>
              <a:rPr lang="ru-RU" sz="1400" dirty="0" err="1"/>
              <a:t>процесному</a:t>
            </a:r>
            <a:r>
              <a:rPr lang="ru-RU" sz="1400" dirty="0"/>
              <a:t> </a:t>
            </a:r>
            <a:r>
              <a:rPr lang="ru-RU" sz="1400" dirty="0" err="1"/>
              <a:t>підході</a:t>
            </a:r>
            <a:r>
              <a:rPr lang="ru-RU" sz="1400" dirty="0"/>
              <a:t> та </a:t>
            </a:r>
            <a:r>
              <a:rPr lang="ru-RU" sz="1400" dirty="0" err="1"/>
              <a:t>передбачає</a:t>
            </a:r>
            <a:r>
              <a:rPr lang="ru-RU" sz="1400" dirty="0"/>
              <a:t> не </a:t>
            </a:r>
            <a:r>
              <a:rPr lang="ru-RU" sz="1400" dirty="0" err="1"/>
              <a:t>тільки</a:t>
            </a:r>
            <a:r>
              <a:rPr lang="ru-RU" sz="1400" dirty="0"/>
              <a:t> </a:t>
            </a:r>
            <a:r>
              <a:rPr lang="ru-RU" sz="1400" dirty="0" err="1"/>
              <a:t>збір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з </a:t>
            </a:r>
            <a:r>
              <a:rPr lang="ru-RU" sz="1400" dirty="0" err="1"/>
              <a:t>певних</a:t>
            </a:r>
            <a:r>
              <a:rPr lang="ru-RU" sz="1400" dirty="0"/>
              <a:t> </a:t>
            </a:r>
            <a:r>
              <a:rPr lang="ru-RU" sz="1400" dirty="0" err="1"/>
              <a:t>пристроїв</a:t>
            </a:r>
            <a:r>
              <a:rPr lang="ru-RU" sz="1400" dirty="0"/>
              <a:t>, але й </a:t>
            </a:r>
            <a:r>
              <a:rPr lang="ru-RU" sz="1400" dirty="0" err="1"/>
              <a:t>накопичення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про </a:t>
            </a:r>
            <a:r>
              <a:rPr lang="ru-RU" sz="1400" dirty="0" err="1"/>
              <a:t>всі</a:t>
            </a:r>
            <a:r>
              <a:rPr lang="ru-RU" sz="1400" dirty="0"/>
              <a:t> </a:t>
            </a:r>
            <a:r>
              <a:rPr lang="ru-RU" sz="1400" dirty="0" err="1"/>
              <a:t>операції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відбуваються</a:t>
            </a:r>
            <a:r>
              <a:rPr lang="ru-RU" sz="1400" dirty="0"/>
              <a:t> в </a:t>
            </a:r>
            <a:r>
              <a:rPr lang="ru-RU" sz="1400" dirty="0" err="1"/>
              <a:t>сільськогосподарському</a:t>
            </a:r>
            <a:r>
              <a:rPr lang="ru-RU" sz="1400" dirty="0"/>
              <a:t> </a:t>
            </a:r>
            <a:r>
              <a:rPr lang="ru-RU" sz="1400" dirty="0" err="1"/>
              <a:t>підприємстві</a:t>
            </a:r>
            <a:r>
              <a:rPr lang="ru-RU" sz="1400" dirty="0"/>
              <a:t>.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розумне</a:t>
            </a:r>
            <a:r>
              <a:rPr lang="ru-RU" sz="1400" dirty="0" smtClean="0"/>
              <a:t> </a:t>
            </a:r>
            <a:r>
              <a:rPr lang="ru-RU" sz="1400" dirty="0" err="1"/>
              <a:t>землеробство</a:t>
            </a:r>
            <a:r>
              <a:rPr lang="ru-RU" sz="1400" dirty="0"/>
              <a:t> </a:t>
            </a:r>
            <a:r>
              <a:rPr lang="ru-RU" sz="1400" dirty="0" err="1"/>
              <a:t>являє</a:t>
            </a:r>
            <a:r>
              <a:rPr lang="ru-RU" sz="1400" dirty="0"/>
              <a:t> собою </a:t>
            </a:r>
            <a:r>
              <a:rPr lang="ru-RU" sz="1400" dirty="0" err="1"/>
              <a:t>процес</a:t>
            </a:r>
            <a:r>
              <a:rPr lang="ru-RU" sz="1400" dirty="0"/>
              <a:t> </a:t>
            </a:r>
            <a:r>
              <a:rPr lang="ru-RU" sz="1400" dirty="0" err="1"/>
              <a:t>застосування</a:t>
            </a:r>
            <a:r>
              <a:rPr lang="ru-RU" sz="1400" dirty="0"/>
              <a:t> </a:t>
            </a:r>
            <a:r>
              <a:rPr lang="ru-RU" sz="1400" dirty="0" err="1"/>
              <a:t>інформаційних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та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en-US" sz="1400" dirty="0"/>
              <a:t>Big Data </a:t>
            </a:r>
            <a:r>
              <a:rPr lang="ru-RU" sz="1400" dirty="0"/>
              <a:t>з метою </a:t>
            </a:r>
            <a:r>
              <a:rPr lang="ru-RU" sz="1400" dirty="0" err="1"/>
              <a:t>оптимізації</a:t>
            </a:r>
            <a:r>
              <a:rPr lang="ru-RU" sz="1400" dirty="0"/>
              <a:t> </a:t>
            </a:r>
            <a:r>
              <a:rPr lang="ru-RU" sz="1400" dirty="0" err="1"/>
              <a:t>складних</a:t>
            </a:r>
            <a:r>
              <a:rPr lang="ru-RU" sz="1400" dirty="0"/>
              <a:t> систем </a:t>
            </a:r>
            <a:r>
              <a:rPr lang="ru-RU" sz="1400" dirty="0" err="1"/>
              <a:t>землеробства</a:t>
            </a:r>
            <a:r>
              <a:rPr lang="ru-RU" sz="1400" dirty="0"/>
              <a:t>. </a:t>
            </a:r>
            <a:r>
              <a:rPr lang="ru-RU" sz="1400" dirty="0" err="1"/>
              <a:t>Отже</a:t>
            </a:r>
            <a:r>
              <a:rPr lang="ru-RU" sz="1400" dirty="0"/>
              <a:t> </a:t>
            </a:r>
            <a:r>
              <a:rPr lang="ru-RU" sz="1400" dirty="0" err="1"/>
              <a:t>головним</a:t>
            </a:r>
            <a:r>
              <a:rPr lang="ru-RU" sz="1400" dirty="0"/>
              <a:t> є не </a:t>
            </a:r>
            <a:r>
              <a:rPr lang="ru-RU" sz="1400" dirty="0" err="1"/>
              <a:t>стільки</a:t>
            </a:r>
            <a:r>
              <a:rPr lang="ru-RU" sz="1400" dirty="0"/>
              <a:t> </a:t>
            </a:r>
            <a:r>
              <a:rPr lang="ru-RU" sz="1400" dirty="0" err="1"/>
              <a:t>точне</a:t>
            </a:r>
            <a:r>
              <a:rPr lang="ru-RU" sz="1400" dirty="0"/>
              <a:t> </a:t>
            </a:r>
            <a:r>
              <a:rPr lang="ru-RU" sz="1400" dirty="0" err="1"/>
              <a:t>вимірювання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визначення</a:t>
            </a:r>
            <a:r>
              <a:rPr lang="ru-RU" sz="1400" dirty="0"/>
              <a:t> </a:t>
            </a:r>
            <a:r>
              <a:rPr lang="ru-RU" sz="1400" dirty="0" err="1"/>
              <a:t>відмінностей</a:t>
            </a:r>
            <a:r>
              <a:rPr lang="ru-RU" sz="1400" dirty="0"/>
              <a:t> у </a:t>
            </a:r>
            <a:r>
              <a:rPr lang="ru-RU" sz="1400" dirty="0" err="1"/>
              <a:t>структурі</a:t>
            </a:r>
            <a:r>
              <a:rPr lang="ru-RU" sz="1400" dirty="0"/>
              <a:t> </a:t>
            </a:r>
            <a:r>
              <a:rPr lang="ru-RU" sz="1400" dirty="0" err="1"/>
              <a:t>полів</a:t>
            </a:r>
            <a:r>
              <a:rPr lang="ru-RU" sz="1400" dirty="0"/>
              <a:t>, </a:t>
            </a:r>
            <a:r>
              <a:rPr lang="ru-RU" sz="1400" dirty="0" err="1"/>
              <a:t>скільки</a:t>
            </a:r>
            <a:r>
              <a:rPr lang="ru-RU" sz="1400" dirty="0"/>
              <a:t> доступ до </a:t>
            </a:r>
            <a:r>
              <a:rPr lang="ru-RU" sz="1400" dirty="0" err="1"/>
              <a:t>даних</a:t>
            </a:r>
            <a:r>
              <a:rPr lang="ru-RU" sz="1400" dirty="0"/>
              <a:t> та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застосування</a:t>
            </a:r>
            <a:r>
              <a:rPr lang="ru-RU" sz="1400" dirty="0"/>
              <a:t> </a:t>
            </a:r>
            <a:r>
              <a:rPr lang="ru-RU" sz="1400" dirty="0" err="1"/>
              <a:t>під</a:t>
            </a:r>
            <a:r>
              <a:rPr lang="ru-RU" sz="1400" dirty="0"/>
              <a:t> час </a:t>
            </a:r>
            <a:r>
              <a:rPr lang="ru-RU" sz="1400" dirty="0" err="1"/>
              <a:t>управління</a:t>
            </a:r>
            <a:r>
              <a:rPr lang="ru-RU" sz="1400" dirty="0"/>
              <a:t> </a:t>
            </a:r>
            <a:r>
              <a:rPr lang="ru-RU" sz="1400" dirty="0" err="1"/>
              <a:t>агровиробництвом</a:t>
            </a:r>
            <a:r>
              <a:rPr lang="ru-RU" sz="1400" dirty="0"/>
              <a:t>.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цифрове</a:t>
            </a:r>
            <a:r>
              <a:rPr lang="ru-RU" sz="1400" dirty="0" smtClean="0"/>
              <a:t> </a:t>
            </a:r>
            <a:r>
              <a:rPr lang="ru-RU" sz="1400" dirty="0" err="1"/>
              <a:t>землеробство</a:t>
            </a:r>
            <a:r>
              <a:rPr lang="ru-RU" sz="1400" dirty="0"/>
              <a:t>, до </a:t>
            </a:r>
            <a:r>
              <a:rPr lang="ru-RU" sz="1400" dirty="0" err="1"/>
              <a:t>якого</a:t>
            </a:r>
            <a:r>
              <a:rPr lang="ru-RU" sz="1400" dirty="0"/>
              <a:t> </a:t>
            </a:r>
            <a:r>
              <a:rPr lang="ru-RU" sz="1400" dirty="0" err="1"/>
              <a:t>інтегруються</a:t>
            </a:r>
            <a:r>
              <a:rPr lang="ru-RU" sz="1400" dirty="0"/>
              <a:t> </a:t>
            </a:r>
            <a:r>
              <a:rPr lang="ru-RU" sz="1400" dirty="0" err="1"/>
              <a:t>розумне</a:t>
            </a:r>
            <a:r>
              <a:rPr lang="ru-RU" sz="1400" dirty="0"/>
              <a:t> та </a:t>
            </a:r>
            <a:r>
              <a:rPr lang="ru-RU" sz="1400" dirty="0" err="1"/>
              <a:t>точне</a:t>
            </a:r>
            <a:r>
              <a:rPr lang="ru-RU" sz="1400" dirty="0"/>
              <a:t> </a:t>
            </a:r>
            <a:r>
              <a:rPr lang="ru-RU" sz="1400" dirty="0" err="1"/>
              <a:t>землеробство</a:t>
            </a:r>
            <a:r>
              <a:rPr lang="ru-RU" sz="1400" dirty="0"/>
              <a:t>, </a:t>
            </a:r>
            <a:r>
              <a:rPr lang="ru-RU" sz="1400" dirty="0" err="1"/>
              <a:t>сутність</a:t>
            </a:r>
            <a:r>
              <a:rPr lang="ru-RU" sz="1400" dirty="0"/>
              <a:t>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полягає</a:t>
            </a:r>
            <a:r>
              <a:rPr lang="ru-RU" sz="1400" dirty="0"/>
              <a:t> у </a:t>
            </a:r>
            <a:r>
              <a:rPr lang="ru-RU" sz="1400" dirty="0" err="1"/>
              <a:t>створенні</a:t>
            </a:r>
            <a:r>
              <a:rPr lang="ru-RU" sz="1400" dirty="0"/>
              <a:t> </a:t>
            </a:r>
            <a:r>
              <a:rPr lang="ru-RU" sz="1400" dirty="0" err="1"/>
              <a:t>цінності</a:t>
            </a:r>
            <a:r>
              <a:rPr lang="ru-RU" sz="1400" dirty="0"/>
              <a:t> з </a:t>
            </a:r>
            <a:r>
              <a:rPr lang="ru-RU" sz="1400" dirty="0" err="1"/>
              <a:t>отриманих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покращити</a:t>
            </a:r>
            <a:r>
              <a:rPr lang="ru-RU" sz="1400" dirty="0"/>
              <a:t> </a:t>
            </a:r>
            <a:r>
              <a:rPr lang="ru-RU" sz="1400" dirty="0" err="1"/>
              <a:t>виробничі</a:t>
            </a:r>
            <a:r>
              <a:rPr lang="ru-RU" sz="1400" dirty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 за </a:t>
            </a:r>
            <a:r>
              <a:rPr lang="ru-RU" sz="1400" dirty="0" err="1"/>
              <a:t>рахунок</a:t>
            </a:r>
            <a:r>
              <a:rPr lang="ru-RU" sz="1400" dirty="0"/>
              <a:t> </a:t>
            </a:r>
            <a:r>
              <a:rPr lang="ru-RU" sz="1400" dirty="0" err="1"/>
              <a:t>автоматизованого</a:t>
            </a:r>
            <a:r>
              <a:rPr lang="ru-RU" sz="1400" dirty="0"/>
              <a:t> </a:t>
            </a:r>
            <a:r>
              <a:rPr lang="ru-RU" sz="1400" dirty="0" err="1"/>
              <a:t>збору</a:t>
            </a:r>
            <a:r>
              <a:rPr lang="ru-RU" sz="1400" dirty="0"/>
              <a:t> та </a:t>
            </a:r>
            <a:r>
              <a:rPr lang="ru-RU" sz="1400" dirty="0" err="1"/>
              <a:t>цілеспрямованого</a:t>
            </a:r>
            <a:r>
              <a:rPr lang="ru-RU" sz="1400" dirty="0"/>
              <a:t>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з метою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рівня</a:t>
            </a:r>
            <a:r>
              <a:rPr lang="ru-RU" sz="1400" dirty="0"/>
              <a:t> </a:t>
            </a:r>
            <a:r>
              <a:rPr lang="ru-RU" sz="1400" dirty="0" err="1"/>
              <a:t>прозорості</a:t>
            </a:r>
            <a:r>
              <a:rPr lang="ru-RU" sz="1400" dirty="0"/>
              <a:t> та </a:t>
            </a:r>
            <a:r>
              <a:rPr lang="ru-RU" sz="1400" dirty="0" err="1"/>
              <a:t>покращення</a:t>
            </a:r>
            <a:r>
              <a:rPr lang="ru-RU" sz="1400" dirty="0"/>
              <a:t> </a:t>
            </a:r>
            <a:r>
              <a:rPr lang="ru-RU" sz="1400" dirty="0" err="1"/>
              <a:t>оцінки</a:t>
            </a:r>
            <a:r>
              <a:rPr lang="ru-RU" sz="1400" dirty="0"/>
              <a:t> </a:t>
            </a:r>
            <a:r>
              <a:rPr lang="ru-RU" sz="1400" dirty="0" err="1"/>
              <a:t>поточної</a:t>
            </a:r>
            <a:r>
              <a:rPr lang="ru-RU" sz="1400" dirty="0"/>
              <a:t> </a:t>
            </a:r>
            <a:r>
              <a:rPr lang="ru-RU" sz="1400" dirty="0" err="1"/>
              <a:t>ситуації</a:t>
            </a:r>
            <a:r>
              <a:rPr lang="ru-RU" sz="1400" dirty="0"/>
              <a:t>, </a:t>
            </a:r>
            <a:r>
              <a:rPr lang="ru-RU" sz="1400" dirty="0" err="1"/>
              <a:t>створюючи</a:t>
            </a:r>
            <a:r>
              <a:rPr lang="ru-RU" sz="1400" dirty="0"/>
              <a:t>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для </a:t>
            </a:r>
            <a:r>
              <a:rPr lang="ru-RU" sz="1400" dirty="0" err="1"/>
              <a:t>операційного</a:t>
            </a:r>
            <a:r>
              <a:rPr lang="ru-RU" sz="1400" dirty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 [6, с. 50, 9, с. 71]. 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213925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ефективність</a:t>
            </a:r>
            <a:r>
              <a:rPr lang="ru-RU" sz="1400" dirty="0"/>
              <a:t> </a:t>
            </a:r>
            <a:r>
              <a:rPr lang="ru-RU" sz="1400" dirty="0" err="1"/>
              <a:t>стратегії</a:t>
            </a:r>
            <a:r>
              <a:rPr lang="ru-RU" sz="1400" dirty="0"/>
              <a:t> </a:t>
            </a:r>
            <a:r>
              <a:rPr lang="ru-RU" sz="1400" dirty="0" err="1"/>
              <a:t>діджітилізації</a:t>
            </a:r>
            <a:r>
              <a:rPr lang="ru-RU" sz="1400" dirty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сільськогосподарським</a:t>
            </a:r>
            <a:r>
              <a:rPr lang="ru-RU" sz="1400" dirty="0"/>
              <a:t> </a:t>
            </a:r>
            <a:r>
              <a:rPr lang="ru-RU" sz="1400" dirty="0" err="1"/>
              <a:t>виробництвом</a:t>
            </a:r>
            <a:r>
              <a:rPr lang="ru-RU" sz="1400" dirty="0"/>
              <a:t> </a:t>
            </a:r>
            <a:r>
              <a:rPr lang="ru-RU" sz="1400" dirty="0" err="1"/>
              <a:t>агропідприємств</a:t>
            </a:r>
            <a:r>
              <a:rPr lang="ru-RU" sz="1400" dirty="0"/>
              <a:t> </a:t>
            </a:r>
            <a:r>
              <a:rPr lang="ru-RU" sz="1400" dirty="0" err="1"/>
              <a:t>фіксується</a:t>
            </a:r>
            <a:r>
              <a:rPr lang="ru-RU" sz="1400" dirty="0"/>
              <a:t> </a:t>
            </a:r>
            <a:r>
              <a:rPr lang="ru-RU" sz="1400" dirty="0" err="1"/>
              <a:t>під</a:t>
            </a:r>
            <a:r>
              <a:rPr lang="ru-RU" sz="1400" dirty="0"/>
              <a:t> час </a:t>
            </a:r>
            <a:r>
              <a:rPr lang="ru-RU" sz="1400" dirty="0" err="1"/>
              <a:t>впровадження</a:t>
            </a:r>
            <a:r>
              <a:rPr lang="ru-RU" sz="1400" dirty="0"/>
              <a:t> систем точного </a:t>
            </a:r>
            <a:r>
              <a:rPr lang="ru-RU" sz="1400" dirty="0" err="1"/>
              <a:t>землеробства</a:t>
            </a:r>
            <a:r>
              <a:rPr lang="ru-RU" sz="1400" dirty="0"/>
              <a:t>. </a:t>
            </a:r>
            <a:r>
              <a:rPr lang="ru-RU" sz="1400" dirty="0" err="1"/>
              <a:t>Наприклад</a:t>
            </a:r>
            <a:r>
              <a:rPr lang="ru-RU" sz="1400" dirty="0"/>
              <a:t>, </a:t>
            </a:r>
            <a:r>
              <a:rPr lang="ru-RU" sz="1400" dirty="0" err="1"/>
              <a:t>запровадження</a:t>
            </a:r>
            <a:r>
              <a:rPr lang="ru-RU" sz="1400" dirty="0"/>
              <a:t> </a:t>
            </a:r>
            <a:r>
              <a:rPr lang="ru-RU" sz="1400" dirty="0" err="1"/>
              <a:t>дронів</a:t>
            </a:r>
            <a:r>
              <a:rPr lang="ru-RU" sz="1400" dirty="0"/>
              <a:t> в </a:t>
            </a:r>
            <a:r>
              <a:rPr lang="ru-RU" sz="1400" dirty="0" err="1"/>
              <a:t>комплексі</a:t>
            </a:r>
            <a:r>
              <a:rPr lang="ru-RU" sz="1400" dirty="0"/>
              <a:t> з </a:t>
            </a:r>
            <a:r>
              <a:rPr lang="ru-RU" sz="1400" dirty="0" err="1"/>
              <a:t>програмним</a:t>
            </a:r>
            <a:r>
              <a:rPr lang="ru-RU" sz="1400" dirty="0"/>
              <a:t> </a:t>
            </a:r>
            <a:r>
              <a:rPr lang="ru-RU" sz="1400" dirty="0" err="1"/>
              <a:t>забезпеченням</a:t>
            </a:r>
            <a:r>
              <a:rPr lang="ru-RU" sz="1400" dirty="0"/>
              <a:t> </a:t>
            </a:r>
            <a:r>
              <a:rPr lang="ru-RU" sz="1400" dirty="0" err="1"/>
              <a:t>дає</a:t>
            </a:r>
            <a:r>
              <a:rPr lang="ru-RU" sz="1400" dirty="0"/>
              <a:t>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отримувати</a:t>
            </a:r>
            <a:r>
              <a:rPr lang="ru-RU" sz="1400" dirty="0"/>
              <a:t> </a:t>
            </a:r>
            <a:r>
              <a:rPr lang="ru-RU" sz="1400" dirty="0" err="1"/>
              <a:t>економічний</a:t>
            </a:r>
            <a:r>
              <a:rPr lang="ru-RU" sz="1400" dirty="0"/>
              <a:t> </a:t>
            </a:r>
            <a:r>
              <a:rPr lang="ru-RU" sz="1400" dirty="0" err="1"/>
              <a:t>ефект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економії</a:t>
            </a:r>
            <a:r>
              <a:rPr lang="ru-RU" sz="1400" dirty="0"/>
              <a:t> </a:t>
            </a:r>
            <a:r>
              <a:rPr lang="ru-RU" sz="1400" dirty="0" err="1"/>
              <a:t>пального</a:t>
            </a:r>
            <a:r>
              <a:rPr lang="ru-RU" sz="1400" dirty="0"/>
              <a:t> за </a:t>
            </a:r>
            <a:r>
              <a:rPr lang="ru-RU" sz="1400" dirty="0" err="1"/>
              <a:t>рахунок</a:t>
            </a:r>
            <a:r>
              <a:rPr lang="ru-RU" sz="1400" dirty="0"/>
              <a:t> </a:t>
            </a:r>
            <a:r>
              <a:rPr lang="ru-RU" sz="1400" dirty="0" err="1"/>
              <a:t>оптимізації</a:t>
            </a:r>
            <a:r>
              <a:rPr lang="ru-RU" sz="1400" dirty="0"/>
              <a:t> </a:t>
            </a:r>
            <a:r>
              <a:rPr lang="ru-RU" sz="1400" dirty="0" err="1"/>
              <a:t>кількості</a:t>
            </a:r>
            <a:r>
              <a:rPr lang="ru-RU" sz="1400" dirty="0"/>
              <a:t> </a:t>
            </a:r>
            <a:r>
              <a:rPr lang="ru-RU" sz="1400" dirty="0" err="1"/>
              <a:t>обробок</a:t>
            </a:r>
            <a:r>
              <a:rPr lang="ru-RU" sz="1400" dirty="0"/>
              <a:t> та </a:t>
            </a:r>
            <a:r>
              <a:rPr lang="ru-RU" sz="1400" dirty="0" err="1"/>
              <a:t>шляхів</a:t>
            </a:r>
            <a:r>
              <a:rPr lang="ru-RU" sz="1400" dirty="0"/>
              <a:t> проходу </a:t>
            </a:r>
            <a:r>
              <a:rPr lang="ru-RU" sz="1400" dirty="0" err="1"/>
              <a:t>техніки</a:t>
            </a:r>
            <a:r>
              <a:rPr lang="ru-RU" sz="1400" dirty="0"/>
              <a:t>; </a:t>
            </a:r>
            <a:r>
              <a:rPr lang="ru-RU" sz="1400" dirty="0" err="1"/>
              <a:t>мінімізації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насіннєвого</a:t>
            </a:r>
            <a:r>
              <a:rPr lang="ru-RU" sz="1400" dirty="0"/>
              <a:t> </a:t>
            </a:r>
            <a:r>
              <a:rPr lang="ru-RU" sz="1400" dirty="0" err="1"/>
              <a:t>матеріалу</a:t>
            </a:r>
            <a:r>
              <a:rPr lang="ru-RU" sz="1400" dirty="0"/>
              <a:t> і добрив за </a:t>
            </a:r>
            <a:r>
              <a:rPr lang="ru-RU" sz="1400" dirty="0" err="1"/>
              <a:t>рахунок</a:t>
            </a:r>
            <a:r>
              <a:rPr lang="ru-RU" sz="1400" dirty="0"/>
              <a:t> </a:t>
            </a:r>
            <a:r>
              <a:rPr lang="ru-RU" sz="1400" dirty="0" err="1"/>
              <a:t>запобігання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непродуктивних</a:t>
            </a:r>
            <a:r>
              <a:rPr lang="ru-RU" sz="1400" dirty="0"/>
              <a:t> </a:t>
            </a:r>
            <a:r>
              <a:rPr lang="ru-RU" sz="1400" dirty="0" err="1"/>
              <a:t>витрат</a:t>
            </a:r>
            <a:r>
              <a:rPr lang="ru-RU" sz="1400" dirty="0"/>
              <a:t>; </a:t>
            </a:r>
            <a:r>
              <a:rPr lang="ru-RU" sz="1400" dirty="0" err="1"/>
              <a:t>збереженні</a:t>
            </a:r>
            <a:r>
              <a:rPr lang="ru-RU" sz="1400" dirty="0"/>
              <a:t> та </a:t>
            </a:r>
            <a:r>
              <a:rPr lang="ru-RU" sz="1400" dirty="0" err="1"/>
              <a:t>підвищенні</a:t>
            </a:r>
            <a:r>
              <a:rPr lang="ru-RU" sz="1400" dirty="0"/>
              <a:t> </a:t>
            </a:r>
            <a:r>
              <a:rPr lang="ru-RU" sz="1400" dirty="0" err="1"/>
              <a:t>врожаїв</a:t>
            </a:r>
            <a:r>
              <a:rPr lang="ru-RU" sz="1400" dirty="0"/>
              <a:t> за </a:t>
            </a:r>
            <a:r>
              <a:rPr lang="ru-RU" sz="1400" dirty="0" err="1"/>
              <a:t>рахунок</a:t>
            </a:r>
            <a:r>
              <a:rPr lang="ru-RU" sz="1400" dirty="0"/>
              <a:t> </a:t>
            </a:r>
            <a:r>
              <a:rPr lang="ru-RU" sz="1400" dirty="0" err="1"/>
              <a:t>своєчасного</a:t>
            </a:r>
            <a:r>
              <a:rPr lang="ru-RU" sz="1400" dirty="0"/>
              <a:t> </a:t>
            </a:r>
            <a:r>
              <a:rPr lang="ru-RU" sz="1400" dirty="0" err="1"/>
              <a:t>посіву</a:t>
            </a:r>
            <a:r>
              <a:rPr lang="ru-RU" sz="1400" dirty="0"/>
              <a:t> та </a:t>
            </a:r>
            <a:r>
              <a:rPr lang="ru-RU" sz="1400" dirty="0" err="1"/>
              <a:t>збирання</a:t>
            </a:r>
            <a:r>
              <a:rPr lang="ru-RU" sz="1400" dirty="0"/>
              <a:t> </a:t>
            </a:r>
            <a:r>
              <a:rPr lang="ru-RU" sz="1400" dirty="0" err="1"/>
              <a:t>врожаю</a:t>
            </a:r>
            <a:r>
              <a:rPr lang="ru-RU" sz="1400" dirty="0"/>
              <a:t>, </a:t>
            </a:r>
            <a:r>
              <a:rPr lang="ru-RU" sz="1400" dirty="0" err="1"/>
              <a:t>залежно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потреб </a:t>
            </a:r>
            <a:r>
              <a:rPr lang="ru-RU" sz="1400" dirty="0" err="1"/>
              <a:t>сільгоспкультур</a:t>
            </a:r>
            <a:r>
              <a:rPr lang="ru-RU" sz="1400" dirty="0"/>
              <a:t> в </a:t>
            </a:r>
            <a:r>
              <a:rPr lang="ru-RU" sz="1400" dirty="0" err="1"/>
              <a:t>умовах</a:t>
            </a:r>
            <a:r>
              <a:rPr lang="ru-RU" sz="1400" dirty="0"/>
              <a:t> конкретного поля, </a:t>
            </a:r>
            <a:r>
              <a:rPr lang="ru-RU" sz="1400" dirty="0" err="1"/>
              <a:t>підживлення</a:t>
            </a:r>
            <a:r>
              <a:rPr lang="ru-RU" sz="1400" dirty="0"/>
              <a:t>, </a:t>
            </a:r>
            <a:r>
              <a:rPr lang="ru-RU" sz="1400" dirty="0" err="1"/>
              <a:t>проведення</a:t>
            </a:r>
            <a:r>
              <a:rPr lang="ru-RU" sz="1400" dirty="0"/>
              <a:t> </a:t>
            </a:r>
            <a:r>
              <a:rPr lang="ru-RU" sz="1400" dirty="0" err="1"/>
              <a:t>обробок</a:t>
            </a:r>
            <a:r>
              <a:rPr lang="ru-RU" sz="1400" dirty="0"/>
              <a:t> пестицидами; </a:t>
            </a:r>
            <a:r>
              <a:rPr lang="ru-RU" sz="1400" dirty="0" err="1"/>
              <a:t>запобіганні</a:t>
            </a:r>
            <a:r>
              <a:rPr lang="ru-RU" sz="1400" dirty="0"/>
              <a:t> </a:t>
            </a:r>
            <a:r>
              <a:rPr lang="ru-RU" sz="1400" dirty="0" err="1"/>
              <a:t>втрат</a:t>
            </a:r>
            <a:r>
              <a:rPr lang="ru-RU" sz="1400" dirty="0"/>
              <a:t> </a:t>
            </a:r>
            <a:r>
              <a:rPr lang="ru-RU" sz="1400" dirty="0" err="1"/>
              <a:t>врожаїв</a:t>
            </a:r>
            <a:r>
              <a:rPr lang="ru-RU" sz="1400" dirty="0"/>
              <a:t> за </a:t>
            </a:r>
            <a:r>
              <a:rPr lang="ru-RU" sz="1400" dirty="0" err="1"/>
              <a:t>рахунок</a:t>
            </a:r>
            <a:r>
              <a:rPr lang="ru-RU" sz="1400" dirty="0"/>
              <a:t> </a:t>
            </a:r>
            <a:r>
              <a:rPr lang="ru-RU" sz="1400" dirty="0" err="1"/>
              <a:t>неякісного</a:t>
            </a:r>
            <a:r>
              <a:rPr lang="ru-RU" sz="1400" dirty="0"/>
              <a:t> </a:t>
            </a:r>
            <a:r>
              <a:rPr lang="ru-RU" sz="1400" dirty="0" err="1"/>
              <a:t>проведення</a:t>
            </a:r>
            <a:r>
              <a:rPr lang="ru-RU" sz="1400" dirty="0"/>
              <a:t> </a:t>
            </a:r>
            <a:r>
              <a:rPr lang="ru-RU" sz="1400" dirty="0" err="1"/>
              <a:t>технологічних</a:t>
            </a:r>
            <a:r>
              <a:rPr lang="ru-RU" sz="1400" dirty="0"/>
              <a:t> </a:t>
            </a:r>
            <a:r>
              <a:rPr lang="ru-RU" sz="1400" dirty="0" err="1"/>
              <a:t>операцій</a:t>
            </a:r>
            <a:r>
              <a:rPr lang="ru-RU" sz="1400" dirty="0"/>
              <a:t>, </a:t>
            </a:r>
            <a:r>
              <a:rPr lang="ru-RU" sz="1400" dirty="0" err="1"/>
              <a:t>пошкоджень</a:t>
            </a:r>
            <a:r>
              <a:rPr lang="ru-RU" sz="1400" dirty="0"/>
              <a:t> хворобами та </a:t>
            </a:r>
            <a:r>
              <a:rPr lang="ru-RU" sz="1400" dirty="0" err="1"/>
              <a:t>шкідниками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; </a:t>
            </a:r>
            <a:r>
              <a:rPr lang="ru-RU" sz="1400" dirty="0" err="1"/>
              <a:t>оптимізації</a:t>
            </a:r>
            <a:r>
              <a:rPr lang="ru-RU" sz="1400" dirty="0"/>
              <a:t> </a:t>
            </a:r>
            <a:r>
              <a:rPr lang="ru-RU" sz="1400" dirty="0" err="1"/>
              <a:t>витрат</a:t>
            </a:r>
            <a:r>
              <a:rPr lang="ru-RU" sz="1400" dirty="0"/>
              <a:t> на </a:t>
            </a:r>
            <a:r>
              <a:rPr lang="ru-RU" sz="1400" dirty="0" err="1"/>
              <a:t>виробництво</a:t>
            </a:r>
            <a:r>
              <a:rPr lang="ru-RU" sz="1400" dirty="0"/>
              <a:t> та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якості</a:t>
            </a:r>
            <a:r>
              <a:rPr lang="ru-RU" sz="1400" dirty="0"/>
              <a:t> </a:t>
            </a:r>
            <a:r>
              <a:rPr lang="ru-RU" sz="1400" dirty="0" err="1"/>
              <a:t>планування</a:t>
            </a:r>
            <a:r>
              <a:rPr lang="ru-RU" sz="1400" dirty="0"/>
              <a:t> </a:t>
            </a:r>
            <a:r>
              <a:rPr lang="ru-RU" sz="1400" dirty="0" err="1"/>
              <a:t>виробничої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агропідприємств</a:t>
            </a:r>
            <a:r>
              <a:rPr lang="ru-RU" sz="1400" dirty="0"/>
              <a:t>; </a:t>
            </a:r>
            <a:r>
              <a:rPr lang="ru-RU" sz="1400" dirty="0" err="1"/>
              <a:t>уточненні</a:t>
            </a:r>
            <a:r>
              <a:rPr lang="ru-RU" sz="1400" dirty="0"/>
              <a:t> </a:t>
            </a:r>
            <a:r>
              <a:rPr lang="ru-RU" sz="1400" dirty="0" err="1"/>
              <a:t>прогнозів</a:t>
            </a:r>
            <a:r>
              <a:rPr lang="ru-RU" sz="1400" dirty="0"/>
              <a:t> </a:t>
            </a:r>
            <a:r>
              <a:rPr lang="ru-RU" sz="1400" dirty="0" err="1"/>
              <a:t>отримання</a:t>
            </a:r>
            <a:r>
              <a:rPr lang="ru-RU" sz="1400" dirty="0"/>
              <a:t> </a:t>
            </a:r>
            <a:r>
              <a:rPr lang="ru-RU" sz="1400" dirty="0" err="1"/>
              <a:t>врожаїв</a:t>
            </a:r>
            <a:r>
              <a:rPr lang="ru-RU" sz="1400" dirty="0"/>
              <a:t> та </a:t>
            </a:r>
            <a:r>
              <a:rPr lang="ru-RU" sz="1400" dirty="0" err="1"/>
              <a:t>прибутків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реалізації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 [8, </a:t>
            </a:r>
            <a:r>
              <a:rPr lang="en-US" sz="1400" dirty="0"/>
              <a:t>c. 85]. </a:t>
            </a:r>
            <a:endParaRPr lang="uk-UA" sz="1400" dirty="0" smtClean="0"/>
          </a:p>
          <a:p>
            <a:r>
              <a:rPr lang="ru-RU" sz="1400" dirty="0" smtClean="0"/>
              <a:t>В </a:t>
            </a:r>
            <a:r>
              <a:rPr lang="ru-RU" sz="1400" dirty="0" err="1"/>
              <a:t>Україні</a:t>
            </a:r>
            <a:r>
              <a:rPr lang="ru-RU" sz="1400" dirty="0"/>
              <a:t> </a:t>
            </a:r>
            <a:r>
              <a:rPr lang="ru-RU" sz="1400" dirty="0" err="1"/>
              <a:t>щорічно</a:t>
            </a:r>
            <a:r>
              <a:rPr lang="ru-RU" sz="1400" dirty="0"/>
              <a:t> </a:t>
            </a:r>
            <a:r>
              <a:rPr lang="ru-RU" sz="1400" dirty="0" err="1"/>
              <a:t>проводяться</a:t>
            </a:r>
            <a:r>
              <a:rPr lang="ru-RU" sz="1400" dirty="0"/>
              <a:t> </a:t>
            </a:r>
            <a:r>
              <a:rPr lang="ru-RU" sz="1400" dirty="0" err="1"/>
              <a:t>форуми</a:t>
            </a:r>
            <a:r>
              <a:rPr lang="ru-RU" sz="1400" dirty="0"/>
              <a:t> ІТ-</a:t>
            </a:r>
            <a:r>
              <a:rPr lang="ru-RU" sz="1400" dirty="0" err="1"/>
              <a:t>технологій</a:t>
            </a:r>
            <a:r>
              <a:rPr lang="ru-RU" sz="1400" dirty="0"/>
              <a:t> в </a:t>
            </a:r>
            <a:r>
              <a:rPr lang="ru-RU" sz="1400" dirty="0" err="1"/>
              <a:t>агропромисловому</a:t>
            </a:r>
            <a:r>
              <a:rPr lang="ru-RU" sz="1400" dirty="0"/>
              <a:t> </a:t>
            </a:r>
            <a:r>
              <a:rPr lang="ru-RU" sz="1400" dirty="0" err="1"/>
              <a:t>секторі</a:t>
            </a:r>
            <a:r>
              <a:rPr lang="ru-RU" sz="1400" dirty="0"/>
              <a:t>, </a:t>
            </a:r>
            <a:r>
              <a:rPr lang="ru-RU" sz="1400" dirty="0" err="1"/>
              <a:t>викликають</a:t>
            </a:r>
            <a:r>
              <a:rPr lang="ru-RU" sz="1400" dirty="0"/>
              <a:t> </a:t>
            </a:r>
            <a:r>
              <a:rPr lang="ru-RU" sz="1400" dirty="0" err="1"/>
              <a:t>інтерес</a:t>
            </a:r>
            <a:r>
              <a:rPr lang="ru-RU" sz="1400" dirty="0"/>
              <a:t> </a:t>
            </a:r>
            <a:r>
              <a:rPr lang="ru-RU" sz="1400" dirty="0" err="1"/>
              <a:t>наступні</a:t>
            </a:r>
            <a:r>
              <a:rPr lang="ru-RU" sz="1400" dirty="0"/>
              <a:t> </a:t>
            </a:r>
            <a:r>
              <a:rPr lang="ru-RU" sz="1400" dirty="0" err="1"/>
              <a:t>ідеї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популярних</a:t>
            </a:r>
            <a:r>
              <a:rPr lang="ru-RU" sz="1400" dirty="0"/>
              <a:t> </a:t>
            </a:r>
            <a:r>
              <a:rPr lang="ru-RU" sz="1400" dirty="0" err="1"/>
              <a:t>інформаційних</a:t>
            </a:r>
            <a:r>
              <a:rPr lang="ru-RU" sz="1400" dirty="0"/>
              <a:t> систем та </a:t>
            </a:r>
            <a:r>
              <a:rPr lang="ru-RU" sz="1400" dirty="0" err="1"/>
              <a:t>технологій</a:t>
            </a:r>
            <a:r>
              <a:rPr lang="ru-RU" sz="1400" dirty="0"/>
              <a:t> в </a:t>
            </a:r>
            <a:r>
              <a:rPr lang="ru-RU" sz="1400" dirty="0" err="1" smtClean="0"/>
              <a:t>агробізнесі</a:t>
            </a:r>
            <a:r>
              <a:rPr lang="ru-RU" sz="1400" dirty="0" smtClean="0"/>
              <a:t>.</a:t>
            </a:r>
          </a:p>
          <a:p>
            <a:r>
              <a:rPr lang="ru-RU" sz="1400" dirty="0" err="1"/>
              <a:t>Популярні</a:t>
            </a:r>
            <a:r>
              <a:rPr lang="ru-RU" sz="1400" dirty="0"/>
              <a:t> </a:t>
            </a:r>
            <a:r>
              <a:rPr lang="ru-RU" sz="1400" dirty="0" err="1"/>
              <a:t>інформаційні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та </a:t>
            </a:r>
            <a:r>
              <a:rPr lang="ru-RU" sz="1400" dirty="0" err="1"/>
              <a:t>технології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використовуються</a:t>
            </a:r>
            <a:r>
              <a:rPr lang="ru-RU" sz="1400" dirty="0"/>
              <a:t> в </a:t>
            </a:r>
            <a:r>
              <a:rPr lang="ru-RU" sz="1400" dirty="0" err="1" smtClean="0"/>
              <a:t>агробізнесі</a:t>
            </a:r>
            <a:r>
              <a:rPr lang="ru-RU" sz="1400" dirty="0" smtClean="0"/>
              <a:t>:</a:t>
            </a:r>
          </a:p>
          <a:p>
            <a:r>
              <a:rPr lang="en-US" sz="1400" dirty="0"/>
              <a:t>AEPO </a:t>
            </a:r>
            <a:r>
              <a:rPr lang="ru-RU" sz="1400" dirty="0"/>
              <a:t>система, яка </a:t>
            </a:r>
            <a:r>
              <a:rPr lang="ru-RU" sz="1400" dirty="0" err="1"/>
              <a:t>здатна</a:t>
            </a:r>
            <a:r>
              <a:rPr lang="ru-RU" sz="1400" dirty="0"/>
              <a:t> </a:t>
            </a:r>
            <a:r>
              <a:rPr lang="ru-RU" sz="1400" dirty="0" err="1"/>
              <a:t>виявляти</a:t>
            </a:r>
            <a:r>
              <a:rPr lang="ru-RU" sz="1400" dirty="0"/>
              <a:t> </a:t>
            </a:r>
            <a:r>
              <a:rPr lang="ru-RU" sz="1400" dirty="0" err="1"/>
              <a:t>основні</a:t>
            </a:r>
            <a:r>
              <a:rPr lang="ru-RU" sz="1400" dirty="0"/>
              <a:t> </a:t>
            </a:r>
            <a:r>
              <a:rPr lang="ru-RU" sz="1400" dirty="0" err="1"/>
              <a:t>місця</a:t>
            </a:r>
            <a:r>
              <a:rPr lang="ru-RU" sz="1400" dirty="0"/>
              <a:t> </a:t>
            </a:r>
            <a:r>
              <a:rPr lang="ru-RU" sz="1400" dirty="0" err="1"/>
              <a:t>скупчень</a:t>
            </a:r>
            <a:r>
              <a:rPr lang="ru-RU" sz="1400" dirty="0"/>
              <a:t> </a:t>
            </a:r>
            <a:r>
              <a:rPr lang="ru-RU" sz="1400" dirty="0" err="1"/>
              <a:t>шкідників</a:t>
            </a:r>
            <a:r>
              <a:rPr lang="ru-RU" sz="1400" dirty="0"/>
              <a:t> і </a:t>
            </a:r>
            <a:r>
              <a:rPr lang="ru-RU" sz="1400" dirty="0" err="1"/>
              <a:t>точково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обробляти</a:t>
            </a:r>
            <a:r>
              <a:rPr lang="ru-RU" sz="1400" dirty="0"/>
              <a:t> </a:t>
            </a:r>
            <a:r>
              <a:rPr lang="ru-RU" sz="1400" dirty="0" err="1"/>
              <a:t>інсектицидами</a:t>
            </a:r>
            <a:r>
              <a:rPr lang="ru-RU" sz="1400" dirty="0"/>
              <a:t>: проводиться </a:t>
            </a:r>
            <a:r>
              <a:rPr lang="ru-RU" sz="1400" dirty="0" err="1"/>
              <a:t>цифрова</a:t>
            </a:r>
            <a:r>
              <a:rPr lang="ru-RU" sz="1400" dirty="0"/>
              <a:t> </a:t>
            </a:r>
            <a:r>
              <a:rPr lang="ru-RU" sz="1400" dirty="0" err="1"/>
              <a:t>зйомка</a:t>
            </a:r>
            <a:r>
              <a:rPr lang="ru-RU" sz="1400" dirty="0"/>
              <a:t> з </a:t>
            </a:r>
            <a:r>
              <a:rPr lang="ru-RU" sz="1400" dirty="0" err="1"/>
              <a:t>повітря</a:t>
            </a:r>
            <a:r>
              <a:rPr lang="ru-RU" sz="1400" dirty="0"/>
              <a:t> в </a:t>
            </a:r>
            <a:r>
              <a:rPr lang="ru-RU" sz="1400" dirty="0" err="1"/>
              <a:t>ультрафіолетовому</a:t>
            </a:r>
            <a:r>
              <a:rPr lang="ru-RU" sz="1400" dirty="0"/>
              <a:t> </a:t>
            </a:r>
            <a:r>
              <a:rPr lang="ru-RU" sz="1400" dirty="0" err="1"/>
              <a:t>діапазоні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 smtClean="0"/>
              <a:t>дронів</a:t>
            </a:r>
            <a:r>
              <a:rPr lang="ru-RU" sz="1400" dirty="0" smtClean="0"/>
              <a:t>.</a:t>
            </a:r>
          </a:p>
          <a:p>
            <a:r>
              <a:rPr lang="en-US" sz="1400" dirty="0" err="1"/>
              <a:t>CropCare</a:t>
            </a:r>
            <a:r>
              <a:rPr lang="en-US" sz="1400" dirty="0"/>
              <a:t> </a:t>
            </a:r>
            <a:r>
              <a:rPr lang="uk-UA" sz="1400" dirty="0" smtClean="0"/>
              <a:t> </a:t>
            </a:r>
            <a:r>
              <a:rPr lang="ru-RU" sz="1400" dirty="0"/>
              <a:t>база </a:t>
            </a:r>
            <a:r>
              <a:rPr lang="ru-RU" sz="1400" dirty="0" err="1"/>
              <a:t>різних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для </a:t>
            </a:r>
            <a:r>
              <a:rPr lang="ru-RU" sz="1400" dirty="0" err="1"/>
              <a:t>боротьби</a:t>
            </a:r>
            <a:r>
              <a:rPr lang="ru-RU" sz="1400" dirty="0"/>
              <a:t> </a:t>
            </a:r>
            <a:r>
              <a:rPr lang="ru-RU" sz="1400" dirty="0" err="1"/>
              <a:t>зі</a:t>
            </a:r>
            <a:r>
              <a:rPr lang="ru-RU" sz="1400" dirty="0"/>
              <a:t> </a:t>
            </a:r>
            <a:r>
              <a:rPr lang="ru-RU" sz="1400" dirty="0" err="1"/>
              <a:t>шкідниками</a:t>
            </a:r>
            <a:r>
              <a:rPr lang="ru-RU" sz="1400" dirty="0"/>
              <a:t>, яка </a:t>
            </a:r>
            <a:r>
              <a:rPr lang="ru-RU" sz="1400" dirty="0" err="1"/>
              <a:t>постійно</a:t>
            </a:r>
            <a:r>
              <a:rPr lang="ru-RU" sz="1400" dirty="0"/>
              <a:t> </a:t>
            </a:r>
            <a:r>
              <a:rPr lang="ru-RU" sz="1400" dirty="0" err="1"/>
              <a:t>оновлюється</a:t>
            </a:r>
            <a:r>
              <a:rPr lang="ru-RU" sz="1400" dirty="0"/>
              <a:t>. До </a:t>
            </a:r>
            <a:r>
              <a:rPr lang="ru-RU" sz="1400" dirty="0" err="1"/>
              <a:t>неї</a:t>
            </a:r>
            <a:r>
              <a:rPr lang="ru-RU" sz="1400" dirty="0"/>
              <a:t> вноситься номенклатура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культур і </a:t>
            </a:r>
            <a:r>
              <a:rPr lang="en-US" sz="1400" dirty="0"/>
              <a:t>GPS-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полів</a:t>
            </a:r>
            <a:r>
              <a:rPr lang="ru-RU" sz="1400" dirty="0"/>
              <a:t>, </a:t>
            </a:r>
            <a:r>
              <a:rPr lang="ru-RU" sz="1400" dirty="0" err="1"/>
              <a:t>після</a:t>
            </a:r>
            <a:r>
              <a:rPr lang="ru-RU" sz="1400" dirty="0"/>
              <a:t> </a:t>
            </a:r>
            <a:r>
              <a:rPr lang="ru-RU" sz="1400" dirty="0" err="1"/>
              <a:t>цього</a:t>
            </a:r>
            <a:r>
              <a:rPr lang="ru-RU" sz="1400" dirty="0"/>
              <a:t> </a:t>
            </a:r>
            <a:r>
              <a:rPr lang="ru-RU" sz="1400" dirty="0" err="1"/>
              <a:t>здійснюється</a:t>
            </a:r>
            <a:r>
              <a:rPr lang="ru-RU" sz="1400" dirty="0"/>
              <a:t> </a:t>
            </a:r>
            <a:r>
              <a:rPr lang="ru-RU" sz="1400" dirty="0" err="1"/>
              <a:t>підбір</a:t>
            </a:r>
            <a:r>
              <a:rPr lang="ru-RU" sz="1400" dirty="0"/>
              <a:t> </a:t>
            </a:r>
            <a:r>
              <a:rPr lang="ru-RU" sz="1400" dirty="0" err="1"/>
              <a:t>оптимальних</a:t>
            </a:r>
            <a:r>
              <a:rPr lang="ru-RU" sz="1400" dirty="0"/>
              <a:t> </a:t>
            </a:r>
            <a:r>
              <a:rPr lang="ru-RU" sz="1400" dirty="0" err="1"/>
              <a:t>препаратів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en-US" sz="1400" dirty="0" err="1"/>
              <a:t>AgroGuard</a:t>
            </a:r>
            <a:r>
              <a:rPr lang="en-US" sz="1400" dirty="0"/>
              <a:t> </a:t>
            </a:r>
            <a:r>
              <a:rPr lang="ru-RU" sz="1400" dirty="0"/>
              <a:t>система </a:t>
            </a:r>
            <a:r>
              <a:rPr lang="ru-RU" sz="1400" dirty="0" err="1"/>
              <a:t>охоронних</a:t>
            </a:r>
            <a:r>
              <a:rPr lang="ru-RU" sz="1400" dirty="0"/>
              <a:t> </a:t>
            </a:r>
            <a:r>
              <a:rPr lang="ru-RU" sz="1400" dirty="0" err="1"/>
              <a:t>стовпів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обладнані</a:t>
            </a:r>
            <a:r>
              <a:rPr lang="ru-RU" sz="1400" dirty="0"/>
              <a:t> </a:t>
            </a:r>
            <a:r>
              <a:rPr lang="ru-RU" sz="1400" dirty="0" err="1"/>
              <a:t>інфрачервоними</a:t>
            </a:r>
            <a:r>
              <a:rPr lang="ru-RU" sz="1400" dirty="0"/>
              <a:t> датчиками. При </a:t>
            </a:r>
            <a:r>
              <a:rPr lang="ru-RU" sz="1400" dirty="0" err="1"/>
              <a:t>порушенні</a:t>
            </a:r>
            <a:r>
              <a:rPr lang="ru-RU" sz="1400" dirty="0"/>
              <a:t> меж </a:t>
            </a:r>
            <a:r>
              <a:rPr lang="ru-RU" sz="1400" dirty="0" err="1"/>
              <a:t>ділянки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при </a:t>
            </a:r>
            <a:r>
              <a:rPr lang="ru-RU" sz="1400" dirty="0" err="1"/>
              <a:t>виникненні</a:t>
            </a:r>
            <a:r>
              <a:rPr lang="ru-RU" sz="1400" dirty="0"/>
              <a:t> будь-</a:t>
            </a:r>
            <a:r>
              <a:rPr lang="ru-RU" sz="1400" dirty="0" err="1"/>
              <a:t>якої</a:t>
            </a:r>
            <a:r>
              <a:rPr lang="ru-RU" sz="1400" dirty="0"/>
              <a:t> </a:t>
            </a:r>
            <a:r>
              <a:rPr lang="ru-RU" sz="1400" dirty="0" err="1"/>
              <a:t>іншої</a:t>
            </a:r>
            <a:r>
              <a:rPr lang="ru-RU" sz="1400" dirty="0"/>
              <a:t> </a:t>
            </a:r>
            <a:r>
              <a:rPr lang="ru-RU" sz="1400" dirty="0" err="1"/>
              <a:t>події</a:t>
            </a:r>
            <a:r>
              <a:rPr lang="ru-RU" sz="1400" dirty="0"/>
              <a:t> </a:t>
            </a:r>
            <a:r>
              <a:rPr lang="ru-RU" sz="1400" dirty="0" err="1"/>
              <a:t>агропідприємець</a:t>
            </a:r>
            <a:r>
              <a:rPr lang="ru-RU" sz="1400" dirty="0"/>
              <a:t> оперативно </a:t>
            </a:r>
            <a:r>
              <a:rPr lang="ru-RU" sz="1400" dirty="0" err="1"/>
              <a:t>отримує</a:t>
            </a:r>
            <a:r>
              <a:rPr lang="ru-RU" sz="1400" dirty="0"/>
              <a:t> </a:t>
            </a:r>
            <a:r>
              <a:rPr lang="ru-RU" sz="1400" dirty="0" err="1"/>
              <a:t>повідомлення</a:t>
            </a:r>
            <a:r>
              <a:rPr lang="ru-RU" sz="1400" dirty="0"/>
              <a:t> на телефон та </a:t>
            </a:r>
            <a:r>
              <a:rPr lang="ru-RU" sz="1400" dirty="0" err="1"/>
              <a:t>ухвалює</a:t>
            </a:r>
            <a:r>
              <a:rPr lang="ru-RU" sz="1400" dirty="0"/>
              <a:t> </a:t>
            </a:r>
            <a:r>
              <a:rPr lang="ru-RU" sz="1400" dirty="0" err="1"/>
              <a:t>оперативне</a:t>
            </a:r>
            <a:r>
              <a:rPr lang="ru-RU" sz="1400" dirty="0"/>
              <a:t> </a:t>
            </a:r>
            <a:r>
              <a:rPr lang="ru-RU" sz="1400" dirty="0" err="1"/>
              <a:t>рішення</a:t>
            </a:r>
            <a:r>
              <a:rPr lang="ru-RU" sz="1400" dirty="0"/>
              <a:t>. 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8013126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en-US" sz="1400" dirty="0" err="1"/>
              <a:t>DrT</a:t>
            </a:r>
            <a:r>
              <a:rPr lang="en-US" sz="1400" dirty="0"/>
              <a:t>-Tech </a:t>
            </a:r>
            <a:r>
              <a:rPr lang="uk-UA" sz="1400" dirty="0" smtClean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систематизувати</a:t>
            </a:r>
            <a:r>
              <a:rPr lang="ru-RU" sz="1400" dirty="0"/>
              <a:t> </a:t>
            </a:r>
            <a:r>
              <a:rPr lang="ru-RU" sz="1400" dirty="0" err="1"/>
              <a:t>всі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зібрані</a:t>
            </a:r>
            <a:r>
              <a:rPr lang="ru-RU" sz="1400" dirty="0"/>
              <a:t> з </a:t>
            </a:r>
            <a:r>
              <a:rPr lang="ru-RU" sz="1400" dirty="0" err="1"/>
              <a:t>датчиків</a:t>
            </a:r>
            <a:r>
              <a:rPr lang="ru-RU" sz="1400" dirty="0"/>
              <a:t> і з </a:t>
            </a:r>
            <a:r>
              <a:rPr lang="ru-RU" sz="1400" dirty="0" err="1"/>
              <a:t>полів</a:t>
            </a:r>
            <a:r>
              <a:rPr lang="ru-RU" sz="1400" dirty="0"/>
              <a:t>, до </a:t>
            </a:r>
            <a:r>
              <a:rPr lang="ru-RU" sz="1400" dirty="0" err="1"/>
              <a:t>однієї</a:t>
            </a:r>
            <a:r>
              <a:rPr lang="ru-RU" sz="1400" dirty="0"/>
              <a:t> </a:t>
            </a:r>
            <a:r>
              <a:rPr lang="ru-RU" sz="1400" dirty="0" err="1"/>
              <a:t>структури</a:t>
            </a:r>
            <a:r>
              <a:rPr lang="ru-RU" sz="1400" dirty="0"/>
              <a:t>. Для перегляду </a:t>
            </a:r>
            <a:r>
              <a:rPr lang="ru-RU" sz="1400" dirty="0" err="1"/>
              <a:t>інформації</a:t>
            </a:r>
            <a:r>
              <a:rPr lang="ru-RU" sz="1400" dirty="0"/>
              <a:t> </a:t>
            </a:r>
            <a:r>
              <a:rPr lang="ru-RU" sz="1400" dirty="0" err="1"/>
              <a:t>використовується</a:t>
            </a:r>
            <a:r>
              <a:rPr lang="ru-RU" sz="1400" dirty="0"/>
              <a:t> </a:t>
            </a:r>
            <a:r>
              <a:rPr lang="ru-RU" sz="1400" dirty="0" err="1"/>
              <a:t>відповідна</a:t>
            </a:r>
            <a:r>
              <a:rPr lang="ru-RU" sz="1400" dirty="0"/>
              <a:t> </a:t>
            </a:r>
            <a:r>
              <a:rPr lang="ru-RU" sz="1400" dirty="0" err="1"/>
              <a:t>програма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встановлюється</a:t>
            </a:r>
            <a:r>
              <a:rPr lang="ru-RU" sz="1400" dirty="0"/>
              <a:t> на </a:t>
            </a:r>
            <a:r>
              <a:rPr lang="ru-RU" sz="1400" dirty="0" err="1"/>
              <a:t>смартфоні</a:t>
            </a:r>
            <a:r>
              <a:rPr lang="ru-RU" sz="1400" dirty="0" smtClean="0"/>
              <a:t>.</a:t>
            </a:r>
          </a:p>
          <a:p>
            <a:r>
              <a:rPr lang="en-US" sz="1400" dirty="0" err="1"/>
              <a:t>HerdGrow</a:t>
            </a:r>
            <a:r>
              <a:rPr lang="en-US" sz="1400" dirty="0"/>
              <a:t> </a:t>
            </a:r>
            <a:r>
              <a:rPr lang="uk-UA" sz="1400" dirty="0" smtClean="0"/>
              <a:t> </a:t>
            </a:r>
            <a:r>
              <a:rPr lang="ru-RU" sz="1400" dirty="0" err="1"/>
              <a:t>використовується</a:t>
            </a:r>
            <a:r>
              <a:rPr lang="ru-RU" sz="1400" dirty="0"/>
              <a:t> для </a:t>
            </a:r>
            <a:r>
              <a:rPr lang="ru-RU" sz="1400" dirty="0" err="1"/>
              <a:t>тваринницького</a:t>
            </a:r>
            <a:r>
              <a:rPr lang="ru-RU" sz="1400" dirty="0"/>
              <a:t> </a:t>
            </a:r>
            <a:r>
              <a:rPr lang="ru-RU" sz="1400" dirty="0" err="1"/>
              <a:t>бізнесу</a:t>
            </a:r>
            <a:r>
              <a:rPr lang="ru-RU" sz="1400" dirty="0"/>
              <a:t>, </a:t>
            </a:r>
            <a:r>
              <a:rPr lang="ru-RU" sz="1400" dirty="0" err="1"/>
              <a:t>сутність</a:t>
            </a:r>
            <a:r>
              <a:rPr lang="ru-RU" sz="1400" dirty="0"/>
              <a:t> </a:t>
            </a:r>
            <a:r>
              <a:rPr lang="ru-RU" sz="1400" dirty="0" err="1"/>
              <a:t>якої</a:t>
            </a:r>
            <a:r>
              <a:rPr lang="ru-RU" sz="1400" dirty="0"/>
              <a:t> </a:t>
            </a:r>
            <a:r>
              <a:rPr lang="ru-RU" sz="1400" dirty="0" err="1"/>
              <a:t>полягає</a:t>
            </a:r>
            <a:r>
              <a:rPr lang="ru-RU" sz="1400" dirty="0"/>
              <a:t> в автоматичному </a:t>
            </a:r>
            <a:r>
              <a:rPr lang="ru-RU" sz="1400" dirty="0" err="1"/>
              <a:t>підборі</a:t>
            </a:r>
            <a:r>
              <a:rPr lang="ru-RU" sz="1400" dirty="0"/>
              <a:t> </a:t>
            </a:r>
            <a:r>
              <a:rPr lang="ru-RU" sz="1400" dirty="0" err="1"/>
              <a:t>раціону</a:t>
            </a:r>
            <a:r>
              <a:rPr lang="ru-RU" sz="1400" dirty="0"/>
              <a:t> для ВРХ на </a:t>
            </a:r>
            <a:r>
              <a:rPr lang="ru-RU" sz="1400" dirty="0" err="1"/>
              <a:t>основі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з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паспортів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en-US" sz="1400" dirty="0"/>
              <a:t>Fractal </a:t>
            </a:r>
            <a:r>
              <a:rPr lang="uk-UA" sz="1400" dirty="0" smtClean="0"/>
              <a:t> </a:t>
            </a:r>
            <a:r>
              <a:rPr lang="ru-RU" sz="1400" dirty="0"/>
              <a:t>конструктор </a:t>
            </a:r>
            <a:r>
              <a:rPr lang="ru-RU" sz="1400" dirty="0" err="1"/>
              <a:t>розумних</a:t>
            </a:r>
            <a:r>
              <a:rPr lang="ru-RU" sz="1400" dirty="0"/>
              <a:t> </a:t>
            </a:r>
            <a:r>
              <a:rPr lang="ru-RU" sz="1400" dirty="0" err="1"/>
              <a:t>процесів</a:t>
            </a:r>
            <a:r>
              <a:rPr lang="ru-RU" sz="1400" dirty="0"/>
              <a:t>,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якого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максимально </a:t>
            </a:r>
            <a:r>
              <a:rPr lang="ru-RU" sz="1400" dirty="0" err="1"/>
              <a:t>автоматизувати</a:t>
            </a:r>
            <a:r>
              <a:rPr lang="ru-RU" sz="1400" dirty="0"/>
              <a:t> </a:t>
            </a:r>
            <a:r>
              <a:rPr lang="ru-RU" sz="1400" dirty="0" err="1"/>
              <a:t>робочі</a:t>
            </a:r>
            <a:r>
              <a:rPr lang="ru-RU" sz="1400" dirty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 в АПК: </a:t>
            </a:r>
            <a:r>
              <a:rPr lang="ru-RU" sz="1400" dirty="0" err="1"/>
              <a:t>облік</a:t>
            </a:r>
            <a:r>
              <a:rPr lang="ru-RU" sz="1400" dirty="0"/>
              <a:t> </a:t>
            </a:r>
            <a:r>
              <a:rPr lang="ru-RU" sz="1400" dirty="0" err="1"/>
              <a:t>робочого</a:t>
            </a:r>
            <a:r>
              <a:rPr lang="ru-RU" sz="1400" dirty="0"/>
              <a:t> часу, </a:t>
            </a:r>
            <a:r>
              <a:rPr lang="ru-RU" sz="1400" dirty="0" err="1"/>
              <a:t>регулювання</a:t>
            </a:r>
            <a:r>
              <a:rPr lang="ru-RU" sz="1400" dirty="0"/>
              <a:t> </a:t>
            </a:r>
            <a:r>
              <a:rPr lang="ru-RU" sz="1400" dirty="0" err="1"/>
              <a:t>певних</a:t>
            </a:r>
            <a:r>
              <a:rPr lang="ru-RU" sz="1400" dirty="0"/>
              <a:t> </a:t>
            </a:r>
            <a:r>
              <a:rPr lang="ru-RU" sz="1400" dirty="0" err="1"/>
              <a:t>механізмів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. </a:t>
            </a:r>
            <a:r>
              <a:rPr lang="ru-RU" sz="1400" dirty="0" err="1"/>
              <a:t>Програма</a:t>
            </a:r>
            <a:r>
              <a:rPr lang="ru-RU" sz="1400" dirty="0"/>
              <a:t> </a:t>
            </a:r>
            <a:r>
              <a:rPr lang="ru-RU" sz="1400" dirty="0" err="1"/>
              <a:t>об’єднує</a:t>
            </a:r>
            <a:r>
              <a:rPr lang="ru-RU" sz="1400" dirty="0"/>
              <a:t> </a:t>
            </a:r>
            <a:r>
              <a:rPr lang="ru-RU" sz="1400" dirty="0" err="1"/>
              <a:t>всі</a:t>
            </a:r>
            <a:r>
              <a:rPr lang="ru-RU" sz="1400" dirty="0"/>
              <a:t> </a:t>
            </a:r>
            <a:r>
              <a:rPr lang="ru-RU" sz="1400" dirty="0" err="1"/>
              <a:t>пристрої</a:t>
            </a:r>
            <a:r>
              <a:rPr lang="ru-RU" sz="1400" dirty="0"/>
              <a:t> до </a:t>
            </a:r>
            <a:r>
              <a:rPr lang="ru-RU" sz="1400" dirty="0" err="1"/>
              <a:t>єдиної</a:t>
            </a:r>
            <a:r>
              <a:rPr lang="ru-RU" sz="1400" dirty="0"/>
              <a:t> </a:t>
            </a:r>
            <a:r>
              <a:rPr lang="ru-RU" sz="1400" dirty="0" err="1"/>
              <a:t>локальної</a:t>
            </a:r>
            <a:r>
              <a:rPr lang="ru-RU" sz="1400" dirty="0"/>
              <a:t> </a:t>
            </a:r>
            <a:r>
              <a:rPr lang="ru-RU" sz="1400" dirty="0" err="1"/>
              <a:t>мережі</a:t>
            </a:r>
            <a:r>
              <a:rPr lang="ru-RU" sz="1400" dirty="0"/>
              <a:t> з </a:t>
            </a:r>
            <a:r>
              <a:rPr lang="ru-RU" sz="1400" dirty="0" err="1"/>
              <a:t>безперебійним</a:t>
            </a:r>
            <a:r>
              <a:rPr lang="ru-RU" sz="1400" dirty="0"/>
              <a:t> </a:t>
            </a:r>
            <a:r>
              <a:rPr lang="ru-RU" sz="1400" dirty="0" err="1"/>
              <a:t>електроживленням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en-US" sz="1400" dirty="0" err="1" smtClean="0"/>
              <a:t>AgromaxEffect</a:t>
            </a:r>
            <a:r>
              <a:rPr lang="uk-UA" sz="1400" dirty="0" smtClean="0"/>
              <a:t> </a:t>
            </a:r>
            <a:r>
              <a:rPr lang="ru-RU" sz="1400" dirty="0" err="1"/>
              <a:t>моделює</a:t>
            </a:r>
            <a:r>
              <a:rPr lang="ru-RU" sz="1400" dirty="0"/>
              <a:t> </a:t>
            </a:r>
            <a:r>
              <a:rPr lang="ru-RU" sz="1400" dirty="0" err="1"/>
              <a:t>майбутній</a:t>
            </a:r>
            <a:r>
              <a:rPr lang="ru-RU" sz="1400" dirty="0"/>
              <a:t> урожай, </a:t>
            </a:r>
            <a:r>
              <a:rPr lang="ru-RU" sz="1400" dirty="0" err="1"/>
              <a:t>ґрунтуючись</a:t>
            </a:r>
            <a:r>
              <a:rPr lang="ru-RU" sz="1400" dirty="0"/>
              <a:t> на </a:t>
            </a:r>
            <a:r>
              <a:rPr lang="ru-RU" sz="1400" dirty="0" err="1"/>
              <a:t>певній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сільськогосподарській</a:t>
            </a:r>
            <a:r>
              <a:rPr lang="ru-RU" sz="1400" dirty="0"/>
              <a:t> </a:t>
            </a:r>
            <a:r>
              <a:rPr lang="ru-RU" sz="1400" dirty="0" err="1"/>
              <a:t>культурі</a:t>
            </a:r>
            <a:r>
              <a:rPr lang="ru-RU" sz="1400" dirty="0"/>
              <a:t> і характеристиках </a:t>
            </a:r>
            <a:r>
              <a:rPr lang="ru-RU" sz="1400" dirty="0" err="1"/>
              <a:t>ділянки</a:t>
            </a:r>
            <a:r>
              <a:rPr lang="ru-RU" sz="1400" dirty="0"/>
              <a:t>. </a:t>
            </a:r>
            <a:r>
              <a:rPr lang="ru-RU" sz="1400" dirty="0" err="1"/>
              <a:t>Програма</a:t>
            </a:r>
            <a:r>
              <a:rPr lang="ru-RU" sz="1400" dirty="0"/>
              <a:t> </a:t>
            </a:r>
            <a:r>
              <a:rPr lang="ru-RU" sz="1400" dirty="0" err="1"/>
              <a:t>використовується</a:t>
            </a:r>
            <a:r>
              <a:rPr lang="ru-RU" sz="1400" dirty="0"/>
              <a:t> </a:t>
            </a:r>
            <a:r>
              <a:rPr lang="ru-RU" sz="1400" dirty="0" err="1"/>
              <a:t>агропідприємцями</a:t>
            </a:r>
            <a:r>
              <a:rPr lang="ru-RU" sz="1400" dirty="0"/>
              <a:t>, </a:t>
            </a:r>
            <a:r>
              <a:rPr lang="ru-RU" sz="1400" dirty="0" err="1"/>
              <a:t>страховими</a:t>
            </a:r>
            <a:r>
              <a:rPr lang="ru-RU" sz="1400" dirty="0"/>
              <a:t> </a:t>
            </a:r>
            <a:r>
              <a:rPr lang="ru-RU" sz="1400" dirty="0" err="1"/>
              <a:t>компаніями</a:t>
            </a:r>
            <a:r>
              <a:rPr lang="ru-RU" sz="1400" dirty="0"/>
              <a:t>, банками з метою </a:t>
            </a:r>
            <a:r>
              <a:rPr lang="ru-RU" sz="1400" dirty="0" err="1"/>
              <a:t>оцінки</a:t>
            </a:r>
            <a:r>
              <a:rPr lang="ru-RU" sz="1400" dirty="0"/>
              <a:t> </a:t>
            </a:r>
            <a:r>
              <a:rPr lang="ru-RU" sz="1400" dirty="0" err="1"/>
              <a:t>ризиків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/>
              <a:t>Торгівельний</a:t>
            </a:r>
            <a:r>
              <a:rPr lang="ru-RU" sz="1400" dirty="0"/>
              <a:t> бот </a:t>
            </a:r>
            <a:r>
              <a:rPr lang="ru-RU" sz="1400" dirty="0" err="1"/>
              <a:t>спосіб</a:t>
            </a:r>
            <a:r>
              <a:rPr lang="ru-RU" sz="1400" dirty="0"/>
              <a:t> </a:t>
            </a:r>
            <a:r>
              <a:rPr lang="ru-RU" sz="1400" dirty="0" err="1"/>
              <a:t>пошуку</a:t>
            </a:r>
            <a:r>
              <a:rPr lang="ru-RU" sz="1400" dirty="0"/>
              <a:t> </a:t>
            </a:r>
            <a:r>
              <a:rPr lang="ru-RU" sz="1400" dirty="0" err="1"/>
              <a:t>кращих</a:t>
            </a:r>
            <a:r>
              <a:rPr lang="ru-RU" sz="1400" dirty="0"/>
              <a:t> </a:t>
            </a:r>
            <a:r>
              <a:rPr lang="ru-RU" sz="1400" dirty="0" err="1"/>
              <a:t>пропозицій</a:t>
            </a:r>
            <a:r>
              <a:rPr lang="ru-RU" sz="1400" dirty="0"/>
              <a:t> за </a:t>
            </a:r>
            <a:r>
              <a:rPr lang="ru-RU" sz="1400" dirty="0" err="1"/>
              <a:t>цікавими</a:t>
            </a:r>
            <a:r>
              <a:rPr lang="ru-RU" sz="1400" dirty="0"/>
              <a:t> для </a:t>
            </a:r>
            <a:r>
              <a:rPr lang="ru-RU" sz="1400" dirty="0" err="1"/>
              <a:t>агрокомпаній</a:t>
            </a:r>
            <a:r>
              <a:rPr lang="ru-RU" sz="1400" dirty="0"/>
              <a:t> видами </a:t>
            </a:r>
            <a:r>
              <a:rPr lang="ru-RU" sz="1400" dirty="0" err="1"/>
              <a:t>агропродукції</a:t>
            </a:r>
            <a:r>
              <a:rPr lang="ru-RU" sz="1400" dirty="0"/>
              <a:t>. </a:t>
            </a:r>
            <a:r>
              <a:rPr lang="ru-RU" sz="1400" dirty="0" err="1"/>
              <a:t>Дає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оптимізувати</a:t>
            </a:r>
            <a:r>
              <a:rPr lang="ru-RU" sz="1400" dirty="0"/>
              <a:t> роботу </a:t>
            </a:r>
            <a:r>
              <a:rPr lang="ru-RU" sz="1400" dirty="0" err="1"/>
              <a:t>відділу</a:t>
            </a:r>
            <a:r>
              <a:rPr lang="ru-RU" sz="1400" dirty="0"/>
              <a:t> </a:t>
            </a:r>
            <a:r>
              <a:rPr lang="ru-RU" sz="1400" dirty="0" err="1"/>
              <a:t>закупівель</a:t>
            </a:r>
            <a:r>
              <a:rPr lang="ru-RU" sz="1400" dirty="0"/>
              <a:t> </a:t>
            </a:r>
            <a:r>
              <a:rPr lang="ru-RU" sz="1400" dirty="0" err="1" smtClean="0"/>
              <a:t>тощо</a:t>
            </a:r>
            <a:r>
              <a:rPr lang="ru-RU" sz="1400" dirty="0" smtClean="0"/>
              <a:t>.</a:t>
            </a:r>
          </a:p>
          <a:p>
            <a:r>
              <a:rPr lang="ru-RU" sz="1400" dirty="0"/>
              <a:t>Таким чином,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в </a:t>
            </a:r>
            <a:r>
              <a:rPr lang="ru-RU" sz="1400" dirty="0" err="1"/>
              <a:t>аграрних</a:t>
            </a:r>
            <a:r>
              <a:rPr lang="ru-RU" sz="1400" dirty="0"/>
              <a:t> </a:t>
            </a:r>
            <a:r>
              <a:rPr lang="ru-RU" sz="1400" dirty="0" err="1"/>
              <a:t>підприємствах</a:t>
            </a:r>
            <a:r>
              <a:rPr lang="ru-RU" sz="1400" dirty="0"/>
              <a:t> </a:t>
            </a:r>
            <a:r>
              <a:rPr lang="ru-RU" sz="1400" dirty="0" err="1"/>
              <a:t>дасть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якісно</a:t>
            </a:r>
            <a:r>
              <a:rPr lang="ru-RU" sz="1400" dirty="0"/>
              <a:t> </a:t>
            </a:r>
            <a:r>
              <a:rPr lang="ru-RU" sz="1400" dirty="0" err="1"/>
              <a:t>зберігати</a:t>
            </a:r>
            <a:r>
              <a:rPr lang="ru-RU" sz="1400" dirty="0"/>
              <a:t> великий </a:t>
            </a:r>
            <a:r>
              <a:rPr lang="ru-RU" sz="1400" dirty="0" err="1"/>
              <a:t>масив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</a:t>
            </a:r>
            <a:r>
              <a:rPr lang="ru-RU" sz="1400" dirty="0" err="1"/>
              <a:t>проводити</a:t>
            </a:r>
            <a:r>
              <a:rPr lang="ru-RU" sz="1400" dirty="0"/>
              <a:t> </a:t>
            </a:r>
            <a:r>
              <a:rPr lang="ru-RU" sz="1400" dirty="0" err="1"/>
              <a:t>аналіз</a:t>
            </a:r>
            <a:r>
              <a:rPr lang="ru-RU" sz="1400" dirty="0"/>
              <a:t> </a:t>
            </a:r>
            <a:r>
              <a:rPr lang="ru-RU" sz="1400" dirty="0" err="1"/>
              <a:t>отриманих</a:t>
            </a:r>
            <a:r>
              <a:rPr lang="ru-RU" sz="1400" dirty="0"/>
              <a:t> </a:t>
            </a:r>
            <a:r>
              <a:rPr lang="ru-RU" sz="1400" dirty="0" err="1"/>
              <a:t>результатів</a:t>
            </a:r>
            <a:r>
              <a:rPr lang="ru-RU" sz="1400" dirty="0"/>
              <a:t>, на </a:t>
            </a:r>
            <a:r>
              <a:rPr lang="ru-RU" sz="1400" dirty="0" err="1"/>
              <a:t>підставі</a:t>
            </a:r>
            <a:r>
              <a:rPr lang="ru-RU" sz="1400" dirty="0"/>
              <a:t> </a:t>
            </a:r>
            <a:r>
              <a:rPr lang="ru-RU" sz="1400" dirty="0" err="1"/>
              <a:t>чого</a:t>
            </a:r>
            <a:r>
              <a:rPr lang="ru-RU" sz="1400" dirty="0"/>
              <a:t> </a:t>
            </a:r>
            <a:r>
              <a:rPr lang="ru-RU" sz="1400" dirty="0" err="1"/>
              <a:t>ухвалювати</a:t>
            </a:r>
            <a:r>
              <a:rPr lang="ru-RU" sz="1400" dirty="0"/>
              <a:t> </a:t>
            </a:r>
            <a:r>
              <a:rPr lang="ru-RU" sz="1400" dirty="0" err="1"/>
              <a:t>обґрунтовані</a:t>
            </a:r>
            <a:r>
              <a:rPr lang="ru-RU" sz="1400" dirty="0"/>
              <a:t> </a:t>
            </a:r>
            <a:r>
              <a:rPr lang="ru-RU" sz="1400" dirty="0" err="1"/>
              <a:t>рішення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будуть</a:t>
            </a:r>
            <a:r>
              <a:rPr lang="ru-RU" sz="1400" dirty="0"/>
              <a:t> </a:t>
            </a:r>
            <a:r>
              <a:rPr lang="ru-RU" sz="1400" dirty="0" err="1"/>
              <a:t>сприяти</a:t>
            </a:r>
            <a:r>
              <a:rPr lang="ru-RU" sz="1400" dirty="0"/>
              <a:t> </a:t>
            </a:r>
            <a:r>
              <a:rPr lang="ru-RU" sz="1400" dirty="0" err="1"/>
              <a:t>мінімізації</a:t>
            </a:r>
            <a:r>
              <a:rPr lang="ru-RU" sz="1400" dirty="0"/>
              <a:t> </a:t>
            </a:r>
            <a:r>
              <a:rPr lang="ru-RU" sz="1400" dirty="0" err="1"/>
              <a:t>витрат</a:t>
            </a:r>
            <a:r>
              <a:rPr lang="ru-RU" sz="1400" dirty="0"/>
              <a:t>, </a:t>
            </a:r>
            <a:r>
              <a:rPr lang="ru-RU" sz="1400" dirty="0" err="1"/>
              <a:t>максимізації</a:t>
            </a:r>
            <a:r>
              <a:rPr lang="ru-RU" sz="1400" dirty="0"/>
              <a:t> </a:t>
            </a:r>
            <a:r>
              <a:rPr lang="ru-RU" sz="1400" dirty="0" err="1"/>
              <a:t>прибутку</a:t>
            </a:r>
            <a:r>
              <a:rPr lang="ru-RU" sz="1400" dirty="0"/>
              <a:t> та </a:t>
            </a:r>
            <a:r>
              <a:rPr lang="ru-RU" sz="1400" dirty="0" err="1"/>
              <a:t>підвищенню</a:t>
            </a:r>
            <a:r>
              <a:rPr lang="ru-RU" sz="1400" dirty="0"/>
              <a:t> </a:t>
            </a:r>
            <a:r>
              <a:rPr lang="ru-RU" sz="1400" dirty="0" err="1"/>
              <a:t>конкурентоздатності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сільськогосподарського</a:t>
            </a:r>
            <a:r>
              <a:rPr lang="ru-RU" sz="1400" dirty="0"/>
              <a:t> </a:t>
            </a:r>
            <a:r>
              <a:rPr lang="ru-RU" sz="1400" dirty="0" err="1"/>
              <a:t>виробництва</a:t>
            </a:r>
            <a:r>
              <a:rPr lang="ru-RU" sz="1400" dirty="0"/>
              <a:t>.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інформаційної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аграрних</a:t>
            </a:r>
            <a:r>
              <a:rPr lang="ru-RU" sz="1400" dirty="0"/>
              <a:t> </a:t>
            </a:r>
            <a:r>
              <a:rPr lang="ru-RU" sz="1400" dirty="0" err="1"/>
              <a:t>підприємств</a:t>
            </a:r>
            <a:r>
              <a:rPr lang="ru-RU" sz="1400" dirty="0"/>
              <a:t> на </a:t>
            </a:r>
            <a:r>
              <a:rPr lang="ru-RU" sz="1400" dirty="0" err="1"/>
              <a:t>основі</a:t>
            </a:r>
            <a:r>
              <a:rPr lang="ru-RU" sz="1400" dirty="0"/>
              <a:t> </a:t>
            </a:r>
            <a:r>
              <a:rPr lang="ru-RU" sz="1400" dirty="0" err="1"/>
              <a:t>сучасних</a:t>
            </a:r>
            <a:r>
              <a:rPr lang="ru-RU" sz="1400" dirty="0"/>
              <a:t> </a:t>
            </a:r>
            <a:r>
              <a:rPr lang="ru-RU" sz="1400" dirty="0" err="1"/>
              <a:t>комп’ютерних</a:t>
            </a:r>
            <a:r>
              <a:rPr lang="ru-RU" sz="1400" dirty="0"/>
              <a:t> та </a:t>
            </a:r>
            <a:r>
              <a:rPr lang="ru-RU" sz="1400" dirty="0" err="1"/>
              <a:t>мобільних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є </a:t>
            </a:r>
            <a:r>
              <a:rPr lang="ru-RU" sz="1400" dirty="0" err="1"/>
              <a:t>стратегічним</a:t>
            </a:r>
            <a:r>
              <a:rPr lang="ru-RU" sz="1400" dirty="0"/>
              <a:t> </a:t>
            </a:r>
            <a:r>
              <a:rPr lang="ru-RU" sz="1400" dirty="0" err="1"/>
              <a:t>завданням</a:t>
            </a:r>
            <a:r>
              <a:rPr lang="ru-RU" sz="1400" dirty="0"/>
              <a:t> </a:t>
            </a:r>
            <a:r>
              <a:rPr lang="ru-RU" sz="1400" dirty="0" err="1"/>
              <a:t>подальшого</a:t>
            </a:r>
            <a:r>
              <a:rPr lang="ru-RU" sz="1400" dirty="0"/>
              <a:t>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ru-RU" sz="1400" dirty="0" err="1"/>
              <a:t>вітчизняного</a:t>
            </a:r>
            <a:r>
              <a:rPr lang="ru-RU" sz="1400" dirty="0"/>
              <a:t> </a:t>
            </a:r>
            <a:r>
              <a:rPr lang="ru-RU" sz="1400" dirty="0" err="1"/>
              <a:t>агробізнесу</a:t>
            </a:r>
            <a:r>
              <a:rPr lang="ru-RU" sz="1400" dirty="0"/>
              <a:t>. </a:t>
            </a:r>
            <a:r>
              <a:rPr lang="ru-RU" sz="1400" dirty="0" err="1"/>
              <a:t>Основними</a:t>
            </a:r>
            <a:r>
              <a:rPr lang="ru-RU" sz="1400" dirty="0"/>
              <a:t> </a:t>
            </a:r>
            <a:r>
              <a:rPr lang="ru-RU" sz="1400" dirty="0" err="1"/>
              <a:t>напрямками</a:t>
            </a:r>
            <a:r>
              <a:rPr lang="ru-RU" sz="1400" dirty="0"/>
              <a:t> </a:t>
            </a:r>
            <a:r>
              <a:rPr lang="ru-RU" sz="1400" dirty="0" err="1"/>
              <a:t>якого</a:t>
            </a:r>
            <a:r>
              <a:rPr lang="ru-RU" sz="1400" dirty="0"/>
              <a:t> є </a:t>
            </a:r>
            <a:r>
              <a:rPr lang="ru-RU" sz="1400" dirty="0" err="1"/>
              <a:t>комп’ютеризація</a:t>
            </a:r>
            <a:r>
              <a:rPr lang="ru-RU" sz="1400" dirty="0"/>
              <a:t> </a:t>
            </a:r>
            <a:r>
              <a:rPr lang="ru-RU" sz="1400" dirty="0" err="1"/>
              <a:t>сільськогосподарських</a:t>
            </a:r>
            <a:r>
              <a:rPr lang="ru-RU" sz="1400" dirty="0"/>
              <a:t> </a:t>
            </a:r>
            <a:r>
              <a:rPr lang="ru-RU" sz="1400" dirty="0" err="1"/>
              <a:t>підприємств</a:t>
            </a:r>
            <a:r>
              <a:rPr lang="ru-RU" sz="1400" dirty="0"/>
              <a:t>, </a:t>
            </a:r>
            <a:r>
              <a:rPr lang="ru-RU" sz="1400" dirty="0" err="1"/>
              <a:t>навчання</a:t>
            </a:r>
            <a:r>
              <a:rPr lang="ru-RU" sz="1400" dirty="0"/>
              <a:t> і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кваліфікації</a:t>
            </a:r>
            <a:r>
              <a:rPr lang="ru-RU" sz="1400" dirty="0"/>
              <a:t> </a:t>
            </a:r>
            <a:r>
              <a:rPr lang="ru-RU" sz="1400" dirty="0" err="1"/>
              <a:t>працівників</a:t>
            </a:r>
            <a:r>
              <a:rPr lang="ru-RU" sz="1400" dirty="0"/>
              <a:t>, </a:t>
            </a:r>
            <a:r>
              <a:rPr lang="ru-RU" sz="1400" dirty="0" err="1"/>
              <a:t>зайнятих</a:t>
            </a:r>
            <a:r>
              <a:rPr lang="ru-RU" sz="1400" dirty="0"/>
              <a:t> в </a:t>
            </a:r>
            <a:r>
              <a:rPr lang="ru-RU" sz="1400" dirty="0" err="1"/>
              <a:t>сільськогосподарському</a:t>
            </a:r>
            <a:r>
              <a:rPr lang="ru-RU" sz="1400" dirty="0"/>
              <a:t> </a:t>
            </a:r>
            <a:r>
              <a:rPr lang="ru-RU" sz="1400" dirty="0" err="1"/>
              <a:t>виробництві</a:t>
            </a:r>
            <a:r>
              <a:rPr lang="ru-RU" sz="1400" dirty="0"/>
              <a:t>,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системної</a:t>
            </a:r>
            <a:r>
              <a:rPr lang="ru-RU" sz="1400" dirty="0"/>
              <a:t> </a:t>
            </a:r>
            <a:r>
              <a:rPr lang="ru-RU" sz="1400" dirty="0" err="1"/>
              <a:t>бази</a:t>
            </a:r>
            <a:r>
              <a:rPr lang="ru-RU" sz="1400" dirty="0"/>
              <a:t>, а у </a:t>
            </a:r>
            <a:r>
              <a:rPr lang="ru-RU" sz="1400" dirty="0" err="1"/>
              <a:t>перспективі</a:t>
            </a:r>
            <a:r>
              <a:rPr lang="ru-RU" sz="1400" dirty="0"/>
              <a:t> – </a:t>
            </a:r>
            <a:r>
              <a:rPr lang="ru-RU" sz="1400" dirty="0" err="1"/>
              <a:t>формування</a:t>
            </a:r>
            <a:r>
              <a:rPr lang="ru-RU" sz="1400" dirty="0"/>
              <a:t> </a:t>
            </a:r>
            <a:r>
              <a:rPr lang="ru-RU" sz="1400" dirty="0" err="1"/>
              <a:t>єдиного</a:t>
            </a:r>
            <a:r>
              <a:rPr lang="ru-RU" sz="1400" dirty="0"/>
              <a:t> </a:t>
            </a:r>
            <a:r>
              <a:rPr lang="ru-RU" sz="1400" dirty="0" err="1"/>
              <a:t>інформаційного</a:t>
            </a:r>
            <a:r>
              <a:rPr lang="ru-RU" sz="1400" dirty="0"/>
              <a:t> </a:t>
            </a:r>
            <a:r>
              <a:rPr lang="ru-RU" sz="1400" dirty="0" err="1"/>
              <a:t>агропростору</a:t>
            </a:r>
            <a:r>
              <a:rPr lang="ru-RU" sz="1400" dirty="0"/>
              <a:t>. 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25941344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8. Цифрові послуги в промисловості.</a:t>
            </a:r>
          </a:p>
          <a:p>
            <a:r>
              <a:rPr lang="ru-RU" sz="1400" dirty="0" err="1"/>
              <a:t>Розглянемо</a:t>
            </a:r>
            <a:r>
              <a:rPr lang="ru-RU" sz="1400" dirty="0"/>
              <a:t> </a:t>
            </a:r>
            <a:r>
              <a:rPr lang="ru-RU" sz="1400" dirty="0" err="1"/>
              <a:t>цифрову</a:t>
            </a:r>
            <a:r>
              <a:rPr lang="ru-RU" sz="1400" dirty="0"/>
              <a:t> </a:t>
            </a:r>
            <a:r>
              <a:rPr lang="ru-RU" sz="1400" dirty="0" err="1"/>
              <a:t>трансформацію</a:t>
            </a:r>
            <a:r>
              <a:rPr lang="ru-RU" sz="1400" dirty="0"/>
              <a:t> у </a:t>
            </a:r>
            <a:r>
              <a:rPr lang="ru-RU" sz="1400" dirty="0" err="1"/>
              <a:t>промислових</a:t>
            </a:r>
            <a:r>
              <a:rPr lang="ru-RU" sz="1400" dirty="0"/>
              <a:t> </a:t>
            </a:r>
            <a:r>
              <a:rPr lang="ru-RU" sz="1400" dirty="0" err="1"/>
              <a:t>корпораціях</a:t>
            </a:r>
            <a:r>
              <a:rPr lang="ru-RU" sz="1400" dirty="0"/>
              <a:t>, на </a:t>
            </a:r>
            <a:r>
              <a:rPr lang="ru-RU" sz="1400" dirty="0" err="1"/>
              <a:t>прикладі</a:t>
            </a:r>
            <a:r>
              <a:rPr lang="ru-RU" sz="1400" dirty="0"/>
              <a:t> </a:t>
            </a:r>
            <a:r>
              <a:rPr lang="ru-RU" sz="1400" dirty="0" err="1"/>
              <a:t>американської</a:t>
            </a:r>
            <a:r>
              <a:rPr lang="ru-RU" sz="1400" dirty="0"/>
              <a:t> </a:t>
            </a:r>
            <a:r>
              <a:rPr lang="ru-RU" sz="1400" dirty="0" err="1"/>
              <a:t>корпорація</a:t>
            </a:r>
            <a:r>
              <a:rPr lang="ru-RU" sz="1400" dirty="0"/>
              <a:t> </a:t>
            </a:r>
            <a:r>
              <a:rPr lang="en-US" sz="1400" dirty="0"/>
              <a:t>General Electric. </a:t>
            </a:r>
            <a:r>
              <a:rPr lang="ru-RU" sz="1400" dirty="0" err="1"/>
              <a:t>Ця</a:t>
            </a:r>
            <a:r>
              <a:rPr lang="ru-RU" sz="1400" dirty="0"/>
              <a:t> </a:t>
            </a:r>
            <a:r>
              <a:rPr lang="ru-RU" sz="1400" dirty="0" err="1"/>
              <a:t>корпорація</a:t>
            </a:r>
            <a:r>
              <a:rPr lang="ru-RU" sz="1400" dirty="0"/>
              <a:t> </a:t>
            </a:r>
            <a:r>
              <a:rPr lang="ru-RU" sz="1400" dirty="0" err="1"/>
              <a:t>намагається</a:t>
            </a:r>
            <a:r>
              <a:rPr lang="ru-RU" sz="1400" dirty="0"/>
              <a:t> </a:t>
            </a:r>
            <a:r>
              <a:rPr lang="ru-RU" sz="1400" dirty="0" err="1"/>
              <a:t>створити</a:t>
            </a:r>
            <a:r>
              <a:rPr lang="ru-RU" sz="1400" dirty="0"/>
              <a:t> </a:t>
            </a:r>
            <a:r>
              <a:rPr lang="ru-RU" sz="1400" dirty="0" err="1"/>
              <a:t>нову</a:t>
            </a:r>
            <a:r>
              <a:rPr lang="ru-RU" sz="1400" dirty="0"/>
              <a:t> </a:t>
            </a:r>
            <a:r>
              <a:rPr lang="ru-RU" sz="1400" dirty="0" err="1"/>
              <a:t>операційну</a:t>
            </a:r>
            <a:r>
              <a:rPr lang="ru-RU" sz="1400" dirty="0"/>
              <a:t> модель, </a:t>
            </a:r>
            <a:r>
              <a:rPr lang="ru-RU" sz="1400" dirty="0" err="1"/>
              <a:t>засновану</a:t>
            </a:r>
            <a:r>
              <a:rPr lang="ru-RU" sz="1400" dirty="0"/>
              <a:t> на </a:t>
            </a:r>
            <a:r>
              <a:rPr lang="en-US" sz="1400" dirty="0" err="1"/>
              <a:t>Predix</a:t>
            </a:r>
            <a:r>
              <a:rPr lang="en-US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є </a:t>
            </a:r>
            <a:r>
              <a:rPr lang="ru-RU" sz="1400" dirty="0" err="1"/>
              <a:t>програмною</a:t>
            </a:r>
            <a:r>
              <a:rPr lang="ru-RU" sz="1400" dirty="0"/>
              <a:t> платформою </a:t>
            </a:r>
            <a:r>
              <a:rPr lang="en-US" sz="1400" dirty="0"/>
              <a:t>General Electric </a:t>
            </a:r>
            <a:r>
              <a:rPr lang="ru-RU" sz="1400" dirty="0"/>
              <a:t>для </a:t>
            </a:r>
            <a:r>
              <a:rPr lang="ru-RU" sz="1400" dirty="0" err="1"/>
              <a:t>збору</a:t>
            </a:r>
            <a:r>
              <a:rPr lang="ru-RU" sz="1400" dirty="0"/>
              <a:t> та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промислових</a:t>
            </a:r>
            <a:r>
              <a:rPr lang="ru-RU" sz="1400" dirty="0"/>
              <a:t> машин та </a:t>
            </a:r>
            <a:r>
              <a:rPr lang="ru-RU" sz="1400" dirty="0" err="1"/>
              <a:t>побутової</a:t>
            </a:r>
            <a:r>
              <a:rPr lang="ru-RU" sz="1400" dirty="0"/>
              <a:t> </a:t>
            </a:r>
            <a:r>
              <a:rPr lang="ru-RU" sz="1400" dirty="0" err="1"/>
              <a:t>техніки</a:t>
            </a:r>
            <a:r>
              <a:rPr lang="ru-RU" sz="1400" dirty="0"/>
              <a:t>. </a:t>
            </a:r>
            <a:r>
              <a:rPr lang="en-US" sz="1400" dirty="0"/>
              <a:t>General Electric </a:t>
            </a:r>
            <a:r>
              <a:rPr lang="ru-RU" sz="1400" dirty="0" err="1"/>
              <a:t>планує</a:t>
            </a:r>
            <a:r>
              <a:rPr lang="ru-RU" sz="1400" dirty="0"/>
              <a:t> </a:t>
            </a:r>
            <a:r>
              <a:rPr lang="ru-RU" sz="1400" dirty="0" err="1"/>
              <a:t>підтримувати</a:t>
            </a:r>
            <a:r>
              <a:rPr lang="ru-RU" sz="1400" dirty="0"/>
              <a:t> </a:t>
            </a:r>
            <a:r>
              <a:rPr lang="ru-RU" sz="1400" dirty="0" err="1"/>
              <a:t>зростаючий</a:t>
            </a:r>
            <a:r>
              <a:rPr lang="ru-RU" sz="1400" dirty="0"/>
              <a:t> </a:t>
            </a:r>
            <a:r>
              <a:rPr lang="ru-RU" sz="1400" dirty="0" err="1"/>
              <a:t>промисловий</a:t>
            </a:r>
            <a:r>
              <a:rPr lang="ru-RU" sz="1400" dirty="0"/>
              <a:t> </a:t>
            </a:r>
            <a:r>
              <a:rPr lang="en-US" sz="1400" dirty="0" err="1"/>
              <a:t>IoT</a:t>
            </a:r>
            <a:r>
              <a:rPr lang="en-US" sz="1400" dirty="0"/>
              <a:t> (</a:t>
            </a:r>
            <a:r>
              <a:rPr lang="ru-RU" sz="1400" dirty="0" err="1"/>
              <a:t>Інтернет</a:t>
            </a:r>
            <a:r>
              <a:rPr lang="ru-RU" sz="1400" dirty="0"/>
              <a:t> речей) з </a:t>
            </a:r>
            <a:r>
              <a:rPr lang="ru-RU" sz="1400" dirty="0" err="1"/>
              <a:t>хмарними</a:t>
            </a:r>
            <a:r>
              <a:rPr lang="ru-RU" sz="1400" dirty="0"/>
              <a:t> серверами та магазином </a:t>
            </a:r>
            <a:r>
              <a:rPr lang="ru-RU" sz="1400" dirty="0" err="1"/>
              <a:t>додатків</a:t>
            </a:r>
            <a:r>
              <a:rPr lang="ru-RU" sz="1400" dirty="0"/>
              <a:t>. </a:t>
            </a:r>
            <a:r>
              <a:rPr lang="ru-RU" sz="1400" dirty="0" err="1"/>
              <a:t>Інтернет</a:t>
            </a:r>
            <a:r>
              <a:rPr lang="ru-RU" sz="1400" dirty="0"/>
              <a:t> речей — </a:t>
            </a:r>
            <a:r>
              <a:rPr lang="ru-RU" sz="1400" dirty="0" err="1"/>
              <a:t>це</a:t>
            </a:r>
            <a:r>
              <a:rPr lang="ru-RU" sz="1400" dirty="0"/>
              <a:t> мережа </a:t>
            </a:r>
            <a:r>
              <a:rPr lang="ru-RU" sz="1400" dirty="0" err="1"/>
              <a:t>фізичних</a:t>
            </a:r>
            <a:r>
              <a:rPr lang="ru-RU" sz="1400" dirty="0"/>
              <a:t> </a:t>
            </a:r>
            <a:r>
              <a:rPr lang="ru-RU" sz="1400" dirty="0" err="1"/>
              <a:t>пристроїв</a:t>
            </a:r>
            <a:r>
              <a:rPr lang="ru-RU" sz="1400" dirty="0"/>
              <a:t>, </a:t>
            </a:r>
            <a:r>
              <a:rPr lang="ru-RU" sz="1400" dirty="0" err="1"/>
              <a:t>транспортних</a:t>
            </a:r>
            <a:r>
              <a:rPr lang="ru-RU" sz="1400" dirty="0"/>
              <a:t> </a:t>
            </a:r>
            <a:r>
              <a:rPr lang="ru-RU" sz="1400" dirty="0" err="1"/>
              <a:t>засобів</a:t>
            </a:r>
            <a:r>
              <a:rPr lang="ru-RU" sz="1400" dirty="0"/>
              <a:t>, </a:t>
            </a:r>
            <a:r>
              <a:rPr lang="ru-RU" sz="1400" dirty="0" err="1"/>
              <a:t>побутової</a:t>
            </a:r>
            <a:r>
              <a:rPr lang="ru-RU" sz="1400" dirty="0"/>
              <a:t> </a:t>
            </a:r>
            <a:r>
              <a:rPr lang="ru-RU" sz="1400" dirty="0" err="1"/>
              <a:t>техніки</a:t>
            </a:r>
            <a:r>
              <a:rPr lang="ru-RU" sz="1400" dirty="0"/>
              <a:t> та </a:t>
            </a:r>
            <a:r>
              <a:rPr lang="ru-RU" sz="1400" dirty="0" err="1"/>
              <a:t>інших</a:t>
            </a:r>
            <a:r>
              <a:rPr lang="ru-RU" sz="1400" dirty="0"/>
              <a:t> </a:t>
            </a:r>
            <a:r>
              <a:rPr lang="ru-RU" sz="1400" dirty="0" err="1"/>
              <a:t>предметів</a:t>
            </a:r>
            <a:r>
              <a:rPr lang="ru-RU" sz="1400" dirty="0"/>
              <a:t>, </a:t>
            </a:r>
            <a:r>
              <a:rPr lang="ru-RU" sz="1400" dirty="0" err="1"/>
              <a:t>вбудованих</a:t>
            </a:r>
            <a:r>
              <a:rPr lang="ru-RU" sz="1400" dirty="0"/>
              <a:t> в </a:t>
            </a:r>
            <a:r>
              <a:rPr lang="ru-RU" sz="1400" dirty="0" err="1"/>
              <a:t>електроніку</a:t>
            </a:r>
            <a:r>
              <a:rPr lang="ru-RU" sz="1400" dirty="0"/>
              <a:t>, </a:t>
            </a:r>
            <a:r>
              <a:rPr lang="ru-RU" sz="1400" dirty="0" err="1"/>
              <a:t>програмне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, датчики, </a:t>
            </a:r>
            <a:r>
              <a:rPr lang="ru-RU" sz="1400" dirty="0" err="1"/>
              <a:t>виконавчі</a:t>
            </a:r>
            <a:r>
              <a:rPr lang="ru-RU" sz="1400" dirty="0"/>
              <a:t> </a:t>
            </a:r>
            <a:r>
              <a:rPr lang="ru-RU" sz="1400" dirty="0" err="1"/>
              <a:t>пристрої</a:t>
            </a:r>
            <a:r>
              <a:rPr lang="ru-RU" sz="1400" dirty="0"/>
              <a:t> та </a:t>
            </a:r>
            <a:r>
              <a:rPr lang="ru-RU" sz="1400" dirty="0" err="1"/>
              <a:t>з'єднання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цим</a:t>
            </a:r>
            <a:r>
              <a:rPr lang="ru-RU" sz="1400" dirty="0"/>
              <a:t> </a:t>
            </a:r>
            <a:r>
              <a:rPr lang="ru-RU" sz="1400" dirty="0" err="1"/>
              <a:t>об'єктам</a:t>
            </a:r>
            <a:r>
              <a:rPr lang="ru-RU" sz="1400" dirty="0"/>
              <a:t> </a:t>
            </a:r>
            <a:r>
              <a:rPr lang="ru-RU" sz="1400" dirty="0" err="1"/>
              <a:t>підключати</a:t>
            </a:r>
            <a:r>
              <a:rPr lang="ru-RU" sz="1400" dirty="0"/>
              <a:t> та </a:t>
            </a:r>
            <a:r>
              <a:rPr lang="ru-RU" sz="1400" dirty="0" err="1"/>
              <a:t>обмінюватися</a:t>
            </a:r>
            <a:r>
              <a:rPr lang="ru-RU" sz="1400" dirty="0"/>
              <a:t> </a:t>
            </a:r>
            <a:r>
              <a:rPr lang="ru-RU" sz="1400" dirty="0" err="1"/>
              <a:t>даними</a:t>
            </a:r>
            <a:r>
              <a:rPr lang="ru-RU" sz="1400" dirty="0"/>
              <a:t> для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можливостей</a:t>
            </a:r>
            <a:r>
              <a:rPr lang="ru-RU" sz="1400" dirty="0"/>
              <a:t> для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безпосередньої</a:t>
            </a:r>
            <a:r>
              <a:rPr lang="ru-RU" sz="1400" dirty="0"/>
              <a:t> </a:t>
            </a:r>
            <a:r>
              <a:rPr lang="ru-RU" sz="1400" dirty="0" err="1"/>
              <a:t>інтеграції</a:t>
            </a:r>
            <a:r>
              <a:rPr lang="ru-RU" sz="1400" dirty="0"/>
              <a:t> </a:t>
            </a:r>
            <a:r>
              <a:rPr lang="ru-RU" sz="1400" dirty="0" err="1"/>
              <a:t>фізичного</a:t>
            </a:r>
            <a:r>
              <a:rPr lang="ru-RU" sz="1400" dirty="0"/>
              <a:t> </a:t>
            </a:r>
            <a:r>
              <a:rPr lang="ru-RU" sz="1400" dirty="0" err="1"/>
              <a:t>світу</a:t>
            </a:r>
            <a:r>
              <a:rPr lang="ru-RU" sz="1400" dirty="0"/>
              <a:t> в </a:t>
            </a:r>
            <a:r>
              <a:rPr lang="ru-RU" sz="1400" dirty="0" err="1"/>
              <a:t>комп'ютерні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призводить</a:t>
            </a:r>
            <a:r>
              <a:rPr lang="ru-RU" sz="1400" dirty="0"/>
              <a:t> до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ефективності</a:t>
            </a:r>
            <a:r>
              <a:rPr lang="ru-RU" sz="1400" dirty="0"/>
              <a:t>, </a:t>
            </a:r>
            <a:r>
              <a:rPr lang="ru-RU" sz="1400" dirty="0" err="1"/>
              <a:t>економічної</a:t>
            </a:r>
            <a:r>
              <a:rPr lang="ru-RU" sz="1400" dirty="0"/>
              <a:t> </a:t>
            </a:r>
            <a:r>
              <a:rPr lang="ru-RU" sz="1400" dirty="0" err="1"/>
              <a:t>вигоди</a:t>
            </a:r>
            <a:r>
              <a:rPr lang="ru-RU" sz="1400" dirty="0"/>
              <a:t> та </a:t>
            </a:r>
            <a:r>
              <a:rPr lang="ru-RU" sz="1400" dirty="0" err="1"/>
              <a:t>зниження</a:t>
            </a:r>
            <a:r>
              <a:rPr lang="ru-RU" sz="1400" dirty="0"/>
              <a:t> </a:t>
            </a:r>
            <a:r>
              <a:rPr lang="ru-RU" sz="1400" dirty="0" err="1"/>
              <a:t>навантаження</a:t>
            </a:r>
            <a:r>
              <a:rPr lang="ru-RU" sz="1400" dirty="0"/>
              <a:t> на людей. </a:t>
            </a:r>
            <a:endParaRPr lang="ru-RU" sz="1400" dirty="0" smtClean="0"/>
          </a:p>
          <a:p>
            <a:r>
              <a:rPr lang="ru-RU" sz="1400" dirty="0" smtClean="0"/>
              <a:t>У </a:t>
            </a:r>
            <a:r>
              <a:rPr lang="ru-RU" sz="1400" dirty="0"/>
              <a:t>2017 р. за </a:t>
            </a:r>
            <a:r>
              <a:rPr lang="ru-RU" sz="1400" dirty="0" err="1"/>
              <a:t>підсумками</a:t>
            </a:r>
            <a:r>
              <a:rPr lang="ru-RU" sz="1400" dirty="0"/>
              <a:t> четвертого кварталу </a:t>
            </a:r>
            <a:r>
              <a:rPr lang="ru-RU" sz="1400" dirty="0" err="1"/>
              <a:t>виявлено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дохід</a:t>
            </a:r>
            <a:r>
              <a:rPr lang="ru-RU" sz="1400" dirty="0"/>
              <a:t> у </a:t>
            </a:r>
            <a:r>
              <a:rPr lang="ru-RU" sz="1400" dirty="0" err="1"/>
              <a:t>енергетичному</a:t>
            </a:r>
            <a:r>
              <a:rPr lang="ru-RU" sz="1400" dirty="0"/>
              <a:t> </a:t>
            </a:r>
            <a:r>
              <a:rPr lang="ru-RU" sz="1400" dirty="0" err="1"/>
              <a:t>бізнесі</a:t>
            </a:r>
            <a:r>
              <a:rPr lang="ru-RU" sz="1400" dirty="0"/>
              <a:t> </a:t>
            </a:r>
            <a:r>
              <a:rPr lang="ru-RU" sz="1400" dirty="0" err="1"/>
              <a:t>скоротився</a:t>
            </a:r>
            <a:r>
              <a:rPr lang="ru-RU" sz="1400" dirty="0"/>
              <a:t> на 25% у </a:t>
            </a:r>
            <a:r>
              <a:rPr lang="ru-RU" sz="1400" dirty="0" err="1"/>
              <a:t>порівнянні</a:t>
            </a:r>
            <a:r>
              <a:rPr lang="ru-RU" sz="1400" dirty="0"/>
              <a:t> з </a:t>
            </a:r>
            <a:r>
              <a:rPr lang="ru-RU" sz="1400" dirty="0" err="1"/>
              <a:t>попереднім</a:t>
            </a:r>
            <a:r>
              <a:rPr lang="ru-RU" sz="1400" dirty="0"/>
              <a:t>, 2016 роком, тому </a:t>
            </a:r>
            <a:r>
              <a:rPr lang="en-US" sz="1400" dirty="0"/>
              <a:t>GE </a:t>
            </a:r>
            <a:r>
              <a:rPr lang="ru-RU" sz="1400" dirty="0" err="1"/>
              <a:t>бачить</a:t>
            </a:r>
            <a:r>
              <a:rPr lang="ru-RU" sz="1400" dirty="0"/>
              <a:t> </a:t>
            </a:r>
            <a:r>
              <a:rPr lang="ru-RU" sz="1400" dirty="0" err="1"/>
              <a:t>своє</a:t>
            </a:r>
            <a:r>
              <a:rPr lang="ru-RU" sz="1400" dirty="0"/>
              <a:t> </a:t>
            </a:r>
            <a:r>
              <a:rPr lang="ru-RU" sz="1400" dirty="0" err="1"/>
              <a:t>майбутнє</a:t>
            </a:r>
            <a:r>
              <a:rPr lang="ru-RU" sz="1400" dirty="0"/>
              <a:t> в тому, </a:t>
            </a:r>
            <a:r>
              <a:rPr lang="ru-RU" sz="1400" dirty="0" err="1"/>
              <a:t>щоб</a:t>
            </a:r>
            <a:r>
              <a:rPr lang="ru-RU" sz="1400" dirty="0"/>
              <a:t> стати </a:t>
            </a:r>
            <a:r>
              <a:rPr lang="ru-RU" sz="1400" dirty="0" err="1"/>
              <a:t>провідною</a:t>
            </a:r>
            <a:r>
              <a:rPr lang="ru-RU" sz="1400" dirty="0"/>
              <a:t> </a:t>
            </a:r>
            <a:r>
              <a:rPr lang="ru-RU" sz="1400" dirty="0" err="1"/>
              <a:t>програмною</a:t>
            </a:r>
            <a:r>
              <a:rPr lang="ru-RU" sz="1400" dirty="0"/>
              <a:t> </a:t>
            </a:r>
            <a:r>
              <a:rPr lang="ru-RU" sz="1400" dirty="0" err="1"/>
              <a:t>компанією</a:t>
            </a:r>
            <a:r>
              <a:rPr lang="ru-RU" sz="1400" dirty="0"/>
              <a:t>. </a:t>
            </a:r>
            <a:r>
              <a:rPr lang="ru-RU" sz="1400" dirty="0" err="1"/>
              <a:t>Колишній</a:t>
            </a:r>
            <a:r>
              <a:rPr lang="ru-RU" sz="1400" dirty="0"/>
              <a:t> </a:t>
            </a:r>
            <a:r>
              <a:rPr lang="ru-RU" sz="1400" dirty="0" err="1"/>
              <a:t>генеральний</a:t>
            </a:r>
            <a:r>
              <a:rPr lang="ru-RU" sz="1400" dirty="0"/>
              <a:t> директор </a:t>
            </a:r>
            <a:r>
              <a:rPr lang="en-US" sz="1400" dirty="0"/>
              <a:t>GE, </a:t>
            </a:r>
            <a:r>
              <a:rPr lang="ru-RU" sz="1400" dirty="0" err="1"/>
              <a:t>Джеф</a:t>
            </a:r>
            <a:r>
              <a:rPr lang="ru-RU" sz="1400" dirty="0"/>
              <a:t> </a:t>
            </a:r>
            <a:r>
              <a:rPr lang="ru-RU" sz="1400" dirty="0" err="1"/>
              <a:t>Іммельт</a:t>
            </a:r>
            <a:r>
              <a:rPr lang="ru-RU" sz="1400" dirty="0"/>
              <a:t>, </a:t>
            </a:r>
            <a:r>
              <a:rPr lang="ru-RU" sz="1400" dirty="0" err="1"/>
              <a:t>мав</a:t>
            </a:r>
            <a:r>
              <a:rPr lang="ru-RU" sz="1400" dirty="0"/>
              <a:t> </a:t>
            </a:r>
            <a:r>
              <a:rPr lang="ru-RU" sz="1400" dirty="0" err="1"/>
              <a:t>бачення</a:t>
            </a:r>
            <a:r>
              <a:rPr lang="ru-RU" sz="1400" dirty="0"/>
              <a:t> </a:t>
            </a:r>
            <a:r>
              <a:rPr lang="ru-RU" sz="1400" dirty="0" err="1"/>
              <a:t>перетворення</a:t>
            </a:r>
            <a:r>
              <a:rPr lang="ru-RU" sz="1400" dirty="0"/>
              <a:t> </a:t>
            </a:r>
            <a:r>
              <a:rPr lang="en-US" sz="1400" dirty="0"/>
              <a:t>GE </a:t>
            </a:r>
            <a:r>
              <a:rPr lang="ru-RU" sz="1400" dirty="0"/>
              <a:t>через </a:t>
            </a:r>
            <a:r>
              <a:rPr lang="en-US" sz="1400" dirty="0" err="1"/>
              <a:t>Predix</a:t>
            </a:r>
            <a:r>
              <a:rPr lang="en-US" sz="1400" dirty="0"/>
              <a:t> </a:t>
            </a:r>
            <a:r>
              <a:rPr lang="ru-RU" sz="1400" dirty="0"/>
              <a:t>в </a:t>
            </a:r>
            <a:r>
              <a:rPr lang="ru-RU" sz="1400" dirty="0" err="1"/>
              <a:t>індустріальну</a:t>
            </a:r>
            <a:r>
              <a:rPr lang="ru-RU" sz="1400" dirty="0"/>
              <a:t> платформу </a:t>
            </a:r>
            <a:r>
              <a:rPr lang="en-US" sz="1400" dirty="0" err="1"/>
              <a:t>IoT</a:t>
            </a:r>
            <a:r>
              <a:rPr lang="en-US" sz="1400" dirty="0"/>
              <a:t> </a:t>
            </a:r>
            <a:r>
              <a:rPr lang="ru-RU" sz="1400" dirty="0"/>
              <a:t>для </a:t>
            </a:r>
            <a:r>
              <a:rPr lang="ru-RU" sz="1400" dirty="0" err="1"/>
              <a:t>промислового</a:t>
            </a:r>
            <a:r>
              <a:rPr lang="ru-RU" sz="1400" dirty="0"/>
              <a:t> </a:t>
            </a:r>
            <a:r>
              <a:rPr lang="ru-RU" sz="1400" dirty="0" err="1"/>
              <a:t>Інтернету</a:t>
            </a:r>
            <a:r>
              <a:rPr lang="ru-RU" sz="1400" dirty="0"/>
              <a:t> [1].</a:t>
            </a:r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r>
              <a:rPr lang="ru-RU" sz="1400" dirty="0" err="1" smtClean="0"/>
              <a:t>Існує</a:t>
            </a:r>
            <a:r>
              <a:rPr lang="ru-RU" sz="1400" dirty="0" smtClean="0"/>
              <a:t> </a:t>
            </a:r>
            <a:r>
              <a:rPr lang="ru-RU" sz="1400" dirty="0" err="1"/>
              <a:t>загальна</a:t>
            </a:r>
            <a:r>
              <a:rPr lang="ru-RU" sz="1400" dirty="0"/>
              <a:t> думка </a:t>
            </a:r>
            <a:r>
              <a:rPr lang="ru-RU" sz="1400" dirty="0" err="1"/>
              <a:t>щодо</a:t>
            </a:r>
            <a:r>
              <a:rPr lang="ru-RU" sz="1400" dirty="0"/>
              <a:t> того,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платформи</a:t>
            </a:r>
            <a:r>
              <a:rPr lang="ru-RU" sz="1400" dirty="0"/>
              <a:t> є основою, на </a:t>
            </a:r>
            <a:r>
              <a:rPr lang="ru-RU" sz="1400" dirty="0" err="1"/>
              <a:t>якій</a:t>
            </a:r>
            <a:r>
              <a:rPr lang="ru-RU" sz="1400" dirty="0"/>
              <a:t> </a:t>
            </a:r>
            <a:r>
              <a:rPr lang="ru-RU" sz="1400" dirty="0" err="1"/>
              <a:t>процвітали</a:t>
            </a:r>
            <a:r>
              <a:rPr lang="ru-RU" sz="1400" dirty="0"/>
              <a:t> </a:t>
            </a:r>
            <a:r>
              <a:rPr lang="ru-RU" sz="1400" dirty="0" err="1"/>
              <a:t>перші</a:t>
            </a:r>
            <a:r>
              <a:rPr lang="ru-RU" sz="1400" dirty="0"/>
              <a:t> </a:t>
            </a:r>
            <a:r>
              <a:rPr lang="ru-RU" sz="1400" dirty="0" err="1"/>
              <a:t>успішні</a:t>
            </a:r>
            <a:r>
              <a:rPr lang="ru-RU" sz="1400" dirty="0"/>
              <a:t> </a:t>
            </a:r>
            <a:r>
              <a:rPr lang="ru-RU" sz="1400" dirty="0" err="1"/>
              <a:t>цифрові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, </a:t>
            </a:r>
            <a:r>
              <a:rPr lang="ru-RU" sz="1400" dirty="0" err="1"/>
              <a:t>такі</a:t>
            </a:r>
            <a:r>
              <a:rPr lang="ru-RU" sz="1400" dirty="0"/>
              <a:t> як </a:t>
            </a:r>
            <a:r>
              <a:rPr lang="en-US" sz="1400" dirty="0" err="1"/>
              <a:t>Uber</a:t>
            </a:r>
            <a:r>
              <a:rPr lang="en-US" sz="1400" dirty="0"/>
              <a:t> </a:t>
            </a:r>
            <a:r>
              <a:rPr lang="ru-RU" sz="1400" dirty="0"/>
              <a:t>та </a:t>
            </a:r>
            <a:r>
              <a:rPr lang="en-US" sz="1400" dirty="0" err="1"/>
              <a:t>AirBnB</a:t>
            </a:r>
            <a:r>
              <a:rPr lang="en-US" sz="1400" dirty="0"/>
              <a:t>. </a:t>
            </a:r>
            <a:r>
              <a:rPr lang="ru-RU" sz="1400" dirty="0" err="1"/>
              <a:t>Бізнес-лідери</a:t>
            </a:r>
            <a:r>
              <a:rPr lang="ru-RU" sz="1400" dirty="0"/>
              <a:t> </a:t>
            </a:r>
            <a:r>
              <a:rPr lang="ru-RU" sz="1400" dirty="0" err="1"/>
              <a:t>вважають</a:t>
            </a:r>
            <a:r>
              <a:rPr lang="ru-RU" sz="1400" dirty="0"/>
              <a:t> </a:t>
            </a:r>
            <a:r>
              <a:rPr lang="ru-RU" sz="1400" dirty="0" err="1"/>
              <a:t>платформи</a:t>
            </a:r>
            <a:r>
              <a:rPr lang="ru-RU" sz="1400" dirty="0"/>
              <a:t> </a:t>
            </a:r>
            <a:r>
              <a:rPr lang="ru-RU" sz="1400" dirty="0" err="1"/>
              <a:t>стратегічними</a:t>
            </a:r>
            <a:r>
              <a:rPr lang="ru-RU" sz="1400" dirty="0"/>
              <a:t> активами,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прискорити</a:t>
            </a:r>
            <a:r>
              <a:rPr lang="ru-RU" sz="1400" dirty="0"/>
              <a:t> </a:t>
            </a:r>
            <a:r>
              <a:rPr lang="ru-RU" sz="1400" dirty="0" err="1"/>
              <a:t>надходження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. </a:t>
            </a:r>
            <a:r>
              <a:rPr lang="ru-RU" sz="1400" dirty="0" err="1"/>
              <a:t>Оригінальне</a:t>
            </a:r>
            <a:r>
              <a:rPr lang="ru-RU" sz="1400" dirty="0"/>
              <a:t> </a:t>
            </a:r>
            <a:r>
              <a:rPr lang="ru-RU" sz="1400" dirty="0" err="1"/>
              <a:t>бачення</a:t>
            </a:r>
            <a:r>
              <a:rPr lang="ru-RU" sz="1400" dirty="0"/>
              <a:t> </a:t>
            </a:r>
            <a:r>
              <a:rPr lang="ru-RU" sz="1400" dirty="0" err="1"/>
              <a:t>відомого</a:t>
            </a:r>
            <a:r>
              <a:rPr lang="ru-RU" sz="1400" dirty="0"/>
              <a:t> </a:t>
            </a:r>
            <a:r>
              <a:rPr lang="ru-RU" sz="1400" dirty="0" err="1"/>
              <a:t>дослідника</a:t>
            </a:r>
            <a:r>
              <a:rPr lang="ru-RU" sz="1400" dirty="0"/>
              <a:t> Д. </a:t>
            </a:r>
            <a:r>
              <a:rPr lang="ru-RU" sz="1400" dirty="0" err="1"/>
              <a:t>Іммельта</a:t>
            </a:r>
            <a:r>
              <a:rPr lang="ru-RU" sz="1400" dirty="0"/>
              <a:t> </a:t>
            </a:r>
            <a:r>
              <a:rPr lang="ru-RU" sz="1400" dirty="0" err="1"/>
              <a:t>полягає</a:t>
            </a:r>
            <a:r>
              <a:rPr lang="ru-RU" sz="1400" dirty="0"/>
              <a:t> в тому,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побудувати</a:t>
            </a:r>
            <a:r>
              <a:rPr lang="ru-RU" sz="1400" dirty="0"/>
              <a:t> </a:t>
            </a:r>
            <a:r>
              <a:rPr lang="en-US" sz="1400" dirty="0" err="1"/>
              <a:t>Predix</a:t>
            </a:r>
            <a:r>
              <a:rPr lang="en-US" sz="1400" dirty="0"/>
              <a:t> </a:t>
            </a:r>
            <a:r>
              <a:rPr lang="ru-RU" sz="1400" dirty="0"/>
              <a:t>як </a:t>
            </a:r>
            <a:r>
              <a:rPr lang="ru-RU" sz="1400" dirty="0" err="1"/>
              <a:t>життєздатну</a:t>
            </a:r>
            <a:r>
              <a:rPr lang="ru-RU" sz="1400" dirty="0"/>
              <a:t> </a:t>
            </a:r>
            <a:r>
              <a:rPr lang="ru-RU" sz="1400" dirty="0" err="1"/>
              <a:t>індустріальну</a:t>
            </a:r>
            <a:r>
              <a:rPr lang="ru-RU" sz="1400" dirty="0"/>
              <a:t> платформу </a:t>
            </a:r>
            <a:r>
              <a:rPr lang="en-US" sz="1400" dirty="0" err="1"/>
              <a:t>IoT</a:t>
            </a:r>
            <a:r>
              <a:rPr lang="en-US" sz="1400" dirty="0"/>
              <a:t>.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58254587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ru-RU" sz="1400" dirty="0" err="1"/>
              <a:t>Великі</a:t>
            </a:r>
            <a:r>
              <a:rPr lang="ru-RU" sz="1400" dirty="0"/>
              <a:t> </a:t>
            </a:r>
            <a:r>
              <a:rPr lang="ru-RU" sz="1400" dirty="0" err="1"/>
              <a:t>зусилля</a:t>
            </a:r>
            <a:r>
              <a:rPr lang="ru-RU" sz="1400" dirty="0"/>
              <a:t> </a:t>
            </a:r>
            <a:r>
              <a:rPr lang="ru-RU" sz="1400" dirty="0" err="1"/>
              <a:t>було</a:t>
            </a:r>
            <a:r>
              <a:rPr lang="ru-RU" sz="1400" dirty="0"/>
              <a:t> </a:t>
            </a:r>
            <a:r>
              <a:rPr lang="ru-RU" sz="1400" dirty="0" err="1"/>
              <a:t>покладено</a:t>
            </a:r>
            <a:r>
              <a:rPr lang="ru-RU" sz="1400" dirty="0"/>
              <a:t> на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корпорації</a:t>
            </a:r>
            <a:r>
              <a:rPr lang="ru-RU" sz="1400" dirty="0"/>
              <a:t> </a:t>
            </a:r>
            <a:r>
              <a:rPr lang="en-US" sz="1400" dirty="0"/>
              <a:t>GE Digital, </a:t>
            </a:r>
            <a:r>
              <a:rPr lang="ru-RU" sz="1400" dirty="0" err="1"/>
              <a:t>що</a:t>
            </a:r>
            <a:r>
              <a:rPr lang="ru-RU" sz="1400" dirty="0"/>
              <a:t> стала </a:t>
            </a:r>
            <a:r>
              <a:rPr lang="ru-RU" sz="1400" dirty="0" err="1"/>
              <a:t>дочірньою</a:t>
            </a:r>
            <a:r>
              <a:rPr lang="ru-RU" sz="1400" dirty="0"/>
              <a:t> </a:t>
            </a:r>
            <a:r>
              <a:rPr lang="ru-RU" sz="1400" dirty="0" err="1"/>
              <a:t>компанією</a:t>
            </a:r>
            <a:r>
              <a:rPr lang="ru-RU" sz="1400" dirty="0"/>
              <a:t> </a:t>
            </a:r>
            <a:r>
              <a:rPr lang="en-US" sz="1400" dirty="0"/>
              <a:t>General Electric. </a:t>
            </a:r>
            <a:r>
              <a:rPr lang="ru-RU" sz="1400" dirty="0" err="1"/>
              <a:t>Компанія</a:t>
            </a:r>
            <a:r>
              <a:rPr lang="ru-RU" sz="1400" dirty="0"/>
              <a:t>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програмне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та </a:t>
            </a:r>
            <a:r>
              <a:rPr lang="ru-RU" sz="1400" dirty="0" err="1"/>
              <a:t>консультаційні</a:t>
            </a:r>
            <a:r>
              <a:rPr lang="ru-RU" sz="1400" dirty="0"/>
              <a:t> </a:t>
            </a:r>
            <a:r>
              <a:rPr lang="ru-RU" sz="1400" dirty="0" err="1"/>
              <a:t>послуги</a:t>
            </a:r>
            <a:r>
              <a:rPr lang="ru-RU" sz="1400" dirty="0"/>
              <a:t> у </a:t>
            </a:r>
            <a:r>
              <a:rPr lang="ru-RU" sz="1400" dirty="0" err="1"/>
              <a:t>сфері</a:t>
            </a:r>
            <a:r>
              <a:rPr lang="ru-RU" sz="1400" dirty="0"/>
              <a:t> </a:t>
            </a:r>
            <a:r>
              <a:rPr lang="ru-RU" sz="1400" dirty="0" err="1"/>
              <a:t>операційних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та </a:t>
            </a:r>
            <a:r>
              <a:rPr lang="ru-RU" sz="1400" dirty="0" err="1"/>
              <a:t>інфраструктури</a:t>
            </a:r>
            <a:r>
              <a:rPr lang="ru-RU" sz="1400" dirty="0"/>
              <a:t>. </a:t>
            </a:r>
            <a:r>
              <a:rPr lang="ru-RU" sz="1400" dirty="0" err="1"/>
              <a:t>Компанія</a:t>
            </a:r>
            <a:r>
              <a:rPr lang="ru-RU" sz="1400" dirty="0"/>
              <a:t> </a:t>
            </a:r>
            <a:r>
              <a:rPr lang="en-US" sz="1400" dirty="0"/>
              <a:t>GE Digital </a:t>
            </a:r>
            <a:r>
              <a:rPr lang="ru-RU" sz="1400" dirty="0" err="1"/>
              <a:t>працює</a:t>
            </a:r>
            <a:r>
              <a:rPr lang="ru-RU" sz="1400" dirty="0"/>
              <a:t> в </a:t>
            </a:r>
            <a:r>
              <a:rPr lang="ru-RU" sz="1400" dirty="0" err="1"/>
              <a:t>багатьох</a:t>
            </a:r>
            <a:r>
              <a:rPr lang="ru-RU" sz="1400" dirty="0"/>
              <a:t> </a:t>
            </a:r>
            <a:r>
              <a:rPr lang="ru-RU" sz="1400" dirty="0" err="1"/>
              <a:t>галузях</a:t>
            </a:r>
            <a:r>
              <a:rPr lang="ru-RU" sz="1400" dirty="0"/>
              <a:t> </a:t>
            </a:r>
            <a:r>
              <a:rPr lang="ru-RU" sz="1400" dirty="0" err="1"/>
              <a:t>промисловості</a:t>
            </a:r>
            <a:r>
              <a:rPr lang="ru-RU" sz="1400" dirty="0"/>
              <a:t>, </a:t>
            </a:r>
            <a:r>
              <a:rPr lang="ru-RU" sz="1400" dirty="0" err="1"/>
              <a:t>включаючи</a:t>
            </a:r>
            <a:r>
              <a:rPr lang="ru-RU" sz="1400" dirty="0"/>
              <a:t> </a:t>
            </a:r>
            <a:r>
              <a:rPr lang="ru-RU" sz="1400" dirty="0" err="1"/>
              <a:t>авіацію</a:t>
            </a:r>
            <a:r>
              <a:rPr lang="ru-RU" sz="1400" dirty="0"/>
              <a:t>, </a:t>
            </a:r>
            <a:r>
              <a:rPr lang="ru-RU" sz="1400" dirty="0" err="1"/>
              <a:t>охорону</a:t>
            </a:r>
            <a:r>
              <a:rPr lang="ru-RU" sz="1400" dirty="0"/>
              <a:t> </a:t>
            </a:r>
            <a:r>
              <a:rPr lang="ru-RU" sz="1400" dirty="0" err="1"/>
              <a:t>здоров'я</a:t>
            </a:r>
            <a:r>
              <a:rPr lang="ru-RU" sz="1400" dirty="0"/>
              <a:t>, </a:t>
            </a:r>
            <a:r>
              <a:rPr lang="ru-RU" sz="1400" dirty="0" err="1"/>
              <a:t>виробництво</a:t>
            </a:r>
            <a:r>
              <a:rPr lang="ru-RU" sz="1400" dirty="0"/>
              <a:t>, </a:t>
            </a:r>
            <a:r>
              <a:rPr lang="ru-RU" sz="1400" dirty="0" err="1"/>
              <a:t>видобуток</a:t>
            </a:r>
            <a:r>
              <a:rPr lang="ru-RU" sz="1400" dirty="0"/>
              <a:t> </a:t>
            </a:r>
            <a:r>
              <a:rPr lang="ru-RU" sz="1400" dirty="0" err="1"/>
              <a:t>корисних</a:t>
            </a:r>
            <a:r>
              <a:rPr lang="ru-RU" sz="1400" dirty="0"/>
              <a:t> </a:t>
            </a:r>
            <a:r>
              <a:rPr lang="ru-RU" sz="1400" dirty="0" err="1"/>
              <a:t>копалин</a:t>
            </a:r>
            <a:r>
              <a:rPr lang="ru-RU" sz="1400" dirty="0"/>
              <a:t>, </a:t>
            </a:r>
            <a:r>
              <a:rPr lang="ru-RU" sz="1400" dirty="0" err="1"/>
              <a:t>нафти</a:t>
            </a:r>
            <a:r>
              <a:rPr lang="ru-RU" sz="1400" dirty="0"/>
              <a:t> і газу, </a:t>
            </a:r>
            <a:r>
              <a:rPr lang="ru-RU" sz="1400" dirty="0" err="1"/>
              <a:t>виробництво</a:t>
            </a:r>
            <a:r>
              <a:rPr lang="ru-RU" sz="1400" dirty="0"/>
              <a:t> та </a:t>
            </a:r>
            <a:r>
              <a:rPr lang="ru-RU" sz="1400" dirty="0" err="1"/>
              <a:t>розподілення</a:t>
            </a:r>
            <a:r>
              <a:rPr lang="ru-RU" sz="1400" dirty="0"/>
              <a:t> </a:t>
            </a:r>
            <a:r>
              <a:rPr lang="ru-RU" sz="1400" dirty="0" err="1"/>
              <a:t>електроенергії</a:t>
            </a:r>
            <a:r>
              <a:rPr lang="ru-RU" sz="1400" dirty="0"/>
              <a:t> та </a:t>
            </a:r>
            <a:r>
              <a:rPr lang="ru-RU" sz="1400" dirty="0" err="1"/>
              <a:t>транспортування</a:t>
            </a:r>
            <a:r>
              <a:rPr lang="ru-RU" sz="1400" dirty="0"/>
              <a:t>. </a:t>
            </a:r>
            <a:r>
              <a:rPr lang="ru-RU" sz="1400" dirty="0" err="1"/>
              <a:t>Компанія</a:t>
            </a:r>
            <a:r>
              <a:rPr lang="ru-RU" sz="1400" dirty="0"/>
              <a:t> </a:t>
            </a:r>
            <a:r>
              <a:rPr lang="en-US" sz="1400" dirty="0"/>
              <a:t>GE Digital </a:t>
            </a:r>
            <a:r>
              <a:rPr lang="ru-RU" sz="1400" dirty="0" err="1"/>
              <a:t>побудувала</a:t>
            </a:r>
            <a:r>
              <a:rPr lang="ru-RU" sz="1400" dirty="0"/>
              <a:t> </a:t>
            </a:r>
            <a:r>
              <a:rPr lang="ru-RU" sz="1400" dirty="0" err="1"/>
              <a:t>свій</a:t>
            </a:r>
            <a:r>
              <a:rPr lang="ru-RU" sz="1400" dirty="0"/>
              <a:t> портфель, </a:t>
            </a:r>
            <a:r>
              <a:rPr lang="ru-RU" sz="1400" dirty="0" err="1"/>
              <a:t>придбавши</a:t>
            </a:r>
            <a:r>
              <a:rPr lang="ru-RU" sz="1400" dirty="0"/>
              <a:t> </a:t>
            </a:r>
            <a:r>
              <a:rPr lang="ru-RU" sz="1400" dirty="0" err="1"/>
              <a:t>двох</a:t>
            </a:r>
            <a:r>
              <a:rPr lang="ru-RU" sz="1400" dirty="0"/>
              <a:t> </a:t>
            </a:r>
            <a:r>
              <a:rPr lang="ru-RU" sz="1400" dirty="0" err="1"/>
              <a:t>постачальників</a:t>
            </a:r>
            <a:r>
              <a:rPr lang="ru-RU" sz="1400" dirty="0"/>
              <a:t>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(</a:t>
            </a:r>
            <a:r>
              <a:rPr lang="en-US" sz="1400" dirty="0" err="1"/>
              <a:t>SaaS</a:t>
            </a:r>
            <a:r>
              <a:rPr lang="en-US" sz="1400" dirty="0"/>
              <a:t>) </a:t>
            </a:r>
            <a:r>
              <a:rPr lang="en-US" sz="1400" dirty="0" err="1"/>
              <a:t>Meridium</a:t>
            </a:r>
            <a:r>
              <a:rPr lang="en-US" sz="1400" dirty="0"/>
              <a:t>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розширити</a:t>
            </a:r>
            <a:r>
              <a:rPr lang="ru-RU" sz="1400" dirty="0"/>
              <a:t> </a:t>
            </a:r>
            <a:r>
              <a:rPr lang="ru-RU" sz="1400" dirty="0" err="1"/>
              <a:t>існуючі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керування</a:t>
            </a:r>
            <a:r>
              <a:rPr lang="ru-RU" sz="1400" dirty="0"/>
              <a:t> </a:t>
            </a:r>
            <a:r>
              <a:rPr lang="ru-RU" sz="1400" dirty="0" err="1"/>
              <a:t>продуктивністю</a:t>
            </a:r>
            <a:r>
              <a:rPr lang="ru-RU" sz="1400" dirty="0"/>
              <a:t> </a:t>
            </a:r>
            <a:r>
              <a:rPr lang="ru-RU" sz="1400" dirty="0" err="1"/>
              <a:t>активів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en-US" sz="1400" dirty="0" err="1"/>
              <a:t>ServiceMax</a:t>
            </a:r>
            <a:r>
              <a:rPr lang="en-US" sz="1400" dirty="0"/>
              <a:t> </a:t>
            </a:r>
            <a:r>
              <a:rPr lang="ru-RU" sz="1400" dirty="0"/>
              <a:t>для </a:t>
            </a:r>
            <a:r>
              <a:rPr lang="ru-RU" sz="1400" dirty="0" err="1"/>
              <a:t>управління</a:t>
            </a:r>
            <a:r>
              <a:rPr lang="ru-RU" sz="1400" dirty="0"/>
              <a:t> </a:t>
            </a:r>
            <a:r>
              <a:rPr lang="ru-RU" sz="1400" dirty="0" err="1"/>
              <a:t>зовнішнім</a:t>
            </a:r>
            <a:r>
              <a:rPr lang="ru-RU" sz="1400" dirty="0"/>
              <a:t> </a:t>
            </a:r>
            <a:r>
              <a:rPr lang="ru-RU" sz="1400" dirty="0" err="1"/>
              <a:t>сервісом</a:t>
            </a:r>
            <a:r>
              <a:rPr lang="ru-RU" sz="1400" dirty="0"/>
              <a:t> у 2016 </a:t>
            </a:r>
            <a:r>
              <a:rPr lang="ru-RU" sz="1400" dirty="0" err="1"/>
              <a:t>році</a:t>
            </a:r>
            <a:r>
              <a:rPr lang="ru-RU" sz="1400" dirty="0" smtClean="0"/>
              <a:t>.</a:t>
            </a:r>
          </a:p>
          <a:p>
            <a:r>
              <a:rPr lang="ru-RU" sz="1400" dirty="0"/>
              <a:t>В </a:t>
            </a:r>
            <a:r>
              <a:rPr lang="ru-RU" sz="1400" dirty="0" err="1"/>
              <a:t>аналітичному</a:t>
            </a:r>
            <a:r>
              <a:rPr lang="ru-RU" sz="1400" dirty="0"/>
              <a:t> </a:t>
            </a:r>
            <a:r>
              <a:rPr lang="ru-RU" sz="1400" dirty="0" err="1"/>
              <a:t>звіті</a:t>
            </a:r>
            <a:r>
              <a:rPr lang="ru-RU" sz="1400" dirty="0"/>
              <a:t> </a:t>
            </a:r>
            <a:r>
              <a:rPr lang="en-US" sz="1400" dirty="0"/>
              <a:t>Forrester </a:t>
            </a:r>
            <a:r>
              <a:rPr lang="ru-RU" sz="1400" dirty="0" err="1"/>
              <a:t>відзначає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, </a:t>
            </a:r>
            <a:r>
              <a:rPr lang="ru-RU" sz="1400" dirty="0" err="1"/>
              <a:t>хоча</a:t>
            </a:r>
            <a:r>
              <a:rPr lang="ru-RU" sz="1400" dirty="0"/>
              <a:t> </a:t>
            </a:r>
            <a:r>
              <a:rPr lang="en-US" sz="1400" dirty="0"/>
              <a:t>GE </a:t>
            </a:r>
            <a:r>
              <a:rPr lang="ru-RU" sz="1400" dirty="0" err="1"/>
              <a:t>спочатку</a:t>
            </a:r>
            <a:r>
              <a:rPr lang="ru-RU" sz="1400" dirty="0"/>
              <a:t> почав </a:t>
            </a:r>
            <a:r>
              <a:rPr lang="ru-RU" sz="1400" dirty="0" err="1"/>
              <a:t>будувати</a:t>
            </a:r>
            <a:r>
              <a:rPr lang="ru-RU" sz="1400" dirty="0"/>
              <a:t> </a:t>
            </a:r>
            <a:r>
              <a:rPr lang="en-US" sz="1400" dirty="0" err="1"/>
              <a:t>Predix</a:t>
            </a:r>
            <a:r>
              <a:rPr lang="en-US" sz="1400" dirty="0"/>
              <a:t> </a:t>
            </a:r>
            <a:r>
              <a:rPr lang="ru-RU" sz="1400" dirty="0"/>
              <a:t>як </a:t>
            </a:r>
            <a:r>
              <a:rPr lang="ru-RU" sz="1400" dirty="0" err="1"/>
              <a:t>хмарне</a:t>
            </a:r>
            <a:r>
              <a:rPr lang="ru-RU" sz="1400" dirty="0"/>
              <a:t> </a:t>
            </a:r>
            <a:r>
              <a:rPr lang="ru-RU" sz="1400" dirty="0" err="1"/>
              <a:t>сервісне</a:t>
            </a:r>
            <a:r>
              <a:rPr lang="ru-RU" sz="1400" dirty="0"/>
              <a:t> </a:t>
            </a:r>
            <a:r>
              <a:rPr lang="ru-RU" sz="1400" dirty="0" err="1"/>
              <a:t>обслуговування</a:t>
            </a:r>
            <a:r>
              <a:rPr lang="ru-RU" sz="1400" dirty="0"/>
              <a:t> на </a:t>
            </a:r>
            <a:r>
              <a:rPr lang="ru-RU" sz="1400" dirty="0" err="1"/>
              <a:t>власній</a:t>
            </a:r>
            <a:r>
              <a:rPr lang="ru-RU" sz="1400" dirty="0"/>
              <a:t> </a:t>
            </a:r>
            <a:r>
              <a:rPr lang="ru-RU" sz="1400" dirty="0" err="1"/>
              <a:t>інфраструктурі</a:t>
            </a:r>
            <a:r>
              <a:rPr lang="ru-RU" sz="1400" dirty="0"/>
              <a:t> у 2016 р., </a:t>
            </a:r>
            <a:r>
              <a:rPr lang="ru-RU" sz="1400" dirty="0" err="1"/>
              <a:t>він</a:t>
            </a:r>
            <a:r>
              <a:rPr lang="ru-RU" sz="1400" dirty="0"/>
              <a:t> </a:t>
            </a:r>
            <a:r>
              <a:rPr lang="ru-RU" sz="1400" dirty="0" err="1"/>
              <a:t>змінився</a:t>
            </a:r>
            <a:r>
              <a:rPr lang="ru-RU" sz="1400" dirty="0"/>
              <a:t> у </a:t>
            </a:r>
            <a:r>
              <a:rPr lang="ru-RU" sz="1400" dirty="0" err="1"/>
              <a:t>бік</a:t>
            </a:r>
            <a:r>
              <a:rPr lang="ru-RU" sz="1400" dirty="0"/>
              <a:t> </a:t>
            </a:r>
            <a:r>
              <a:rPr lang="ru-RU" sz="1400" dirty="0" err="1"/>
              <a:t>загальної</a:t>
            </a:r>
            <a:r>
              <a:rPr lang="ru-RU" sz="1400" dirty="0"/>
              <a:t> хмари. До початку 2017 р. </a:t>
            </a:r>
            <a:r>
              <a:rPr lang="en-US" sz="1400" dirty="0"/>
              <a:t>GE Digital </a:t>
            </a:r>
            <a:r>
              <a:rPr lang="ru-RU" sz="1400" dirty="0" err="1"/>
              <a:t>скасував</a:t>
            </a:r>
            <a:r>
              <a:rPr lang="ru-RU" sz="1400" dirty="0"/>
              <a:t> </a:t>
            </a:r>
            <a:r>
              <a:rPr lang="ru-RU" sz="1400" dirty="0" err="1"/>
              <a:t>плани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надання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платформою для </a:t>
            </a:r>
            <a:r>
              <a:rPr lang="ru-RU" sz="1400" dirty="0" err="1"/>
              <a:t>хмарних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. </a:t>
            </a:r>
            <a:r>
              <a:rPr lang="ru-RU" sz="1400" dirty="0" err="1"/>
              <a:t>Замість</a:t>
            </a:r>
            <a:r>
              <a:rPr lang="ru-RU" sz="1400" dirty="0"/>
              <a:t> </a:t>
            </a:r>
            <a:r>
              <a:rPr lang="ru-RU" sz="1400" dirty="0" err="1"/>
              <a:t>цього</a:t>
            </a:r>
            <a:r>
              <a:rPr lang="ru-RU" sz="1400" dirty="0"/>
              <a:t> </a:t>
            </a:r>
            <a:r>
              <a:rPr lang="ru-RU" sz="1400" dirty="0" err="1"/>
              <a:t>він</a:t>
            </a:r>
            <a:r>
              <a:rPr lang="ru-RU" sz="1400" dirty="0"/>
              <a:t> </a:t>
            </a:r>
            <a:r>
              <a:rPr lang="ru-RU" sz="1400" dirty="0" err="1"/>
              <a:t>вибрав</a:t>
            </a:r>
            <a:r>
              <a:rPr lang="ru-RU" sz="1400" dirty="0"/>
              <a:t> </a:t>
            </a:r>
            <a:r>
              <a:rPr lang="en-US" sz="1400" dirty="0"/>
              <a:t>Amazon </a:t>
            </a:r>
            <a:r>
              <a:rPr lang="ru-RU" sz="1400" dirty="0"/>
              <a:t>і </a:t>
            </a:r>
            <a:r>
              <a:rPr lang="en-US" sz="1400" dirty="0"/>
              <a:t>Microsoft </a:t>
            </a:r>
            <a:r>
              <a:rPr lang="ru-RU" sz="1400" dirty="0"/>
              <a:t>як </a:t>
            </a:r>
            <a:r>
              <a:rPr lang="ru-RU" sz="1400" dirty="0" err="1"/>
              <a:t>основних</a:t>
            </a:r>
            <a:r>
              <a:rPr lang="ru-RU" sz="1400" dirty="0"/>
              <a:t> </a:t>
            </a:r>
            <a:r>
              <a:rPr lang="ru-RU" sz="1400" dirty="0" err="1"/>
              <a:t>постачальників</a:t>
            </a:r>
            <a:r>
              <a:rPr lang="ru-RU" sz="1400" dirty="0"/>
              <a:t> </a:t>
            </a:r>
            <a:r>
              <a:rPr lang="ru-RU" sz="1400" dirty="0" err="1"/>
              <a:t>хмарних</a:t>
            </a:r>
            <a:r>
              <a:rPr lang="ru-RU" sz="1400" dirty="0"/>
              <a:t> платформ. За словами </a:t>
            </a:r>
            <a:r>
              <a:rPr lang="en-US" sz="1400" dirty="0"/>
              <a:t>Forrester, </a:t>
            </a:r>
            <a:r>
              <a:rPr lang="ru-RU" sz="1400" dirty="0" err="1"/>
              <a:t>зміна</a:t>
            </a:r>
            <a:r>
              <a:rPr lang="ru-RU" sz="1400" dirty="0"/>
              <a:t> в </a:t>
            </a:r>
            <a:r>
              <a:rPr lang="ru-RU" sz="1400" dirty="0" err="1"/>
              <a:t>цьому</a:t>
            </a:r>
            <a:r>
              <a:rPr lang="ru-RU" sz="1400" dirty="0"/>
              <a:t> </a:t>
            </a:r>
            <a:r>
              <a:rPr lang="ru-RU" sz="1400" dirty="0" err="1"/>
              <a:t>напрямі</a:t>
            </a:r>
            <a:r>
              <a:rPr lang="ru-RU" sz="1400" dirty="0"/>
              <a:t> </a:t>
            </a:r>
            <a:r>
              <a:rPr lang="ru-RU" sz="1400" dirty="0" err="1"/>
              <a:t>була</a:t>
            </a:r>
            <a:r>
              <a:rPr lang="ru-RU" sz="1400" dirty="0"/>
              <a:t> </a:t>
            </a:r>
            <a:r>
              <a:rPr lang="ru-RU" sz="1400" dirty="0" err="1"/>
              <a:t>правильним</a:t>
            </a:r>
            <a:r>
              <a:rPr lang="ru-RU" sz="1400" dirty="0"/>
              <a:t> </a:t>
            </a:r>
            <a:r>
              <a:rPr lang="ru-RU" sz="1400" dirty="0" err="1"/>
              <a:t>кроком</a:t>
            </a:r>
            <a:r>
              <a:rPr lang="ru-RU" sz="1400" dirty="0"/>
              <a:t>, але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вимагало</a:t>
            </a:r>
            <a:r>
              <a:rPr lang="ru-RU" sz="1400" dirty="0"/>
              <a:t> </a:t>
            </a:r>
            <a:r>
              <a:rPr lang="ru-RU" sz="1400" dirty="0" err="1"/>
              <a:t>перебудови</a:t>
            </a:r>
            <a:r>
              <a:rPr lang="ru-RU" sz="1400" dirty="0"/>
              <a:t> </a:t>
            </a:r>
            <a:r>
              <a:rPr lang="ru-RU" sz="1400" dirty="0" err="1"/>
              <a:t>робочої</a:t>
            </a:r>
            <a:r>
              <a:rPr lang="ru-RU" sz="1400" dirty="0"/>
              <a:t> </a:t>
            </a:r>
            <a:r>
              <a:rPr lang="ru-RU" sz="1400" dirty="0" err="1"/>
              <a:t>сили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хмарної</a:t>
            </a:r>
            <a:r>
              <a:rPr lang="ru-RU" sz="1400" dirty="0"/>
              <a:t> </a:t>
            </a:r>
            <a:r>
              <a:rPr lang="ru-RU" sz="1400" dirty="0" err="1"/>
              <a:t>інфраструктури</a:t>
            </a:r>
            <a:r>
              <a:rPr lang="ru-RU" sz="1400" dirty="0"/>
              <a:t> до </a:t>
            </a:r>
            <a:r>
              <a:rPr lang="ru-RU" sz="1400" dirty="0" err="1"/>
              <a:t>хмарних</a:t>
            </a:r>
            <a:r>
              <a:rPr lang="ru-RU" sz="1400" dirty="0"/>
              <a:t> </a:t>
            </a:r>
            <a:r>
              <a:rPr lang="ru-RU" sz="1400" dirty="0" err="1"/>
              <a:t>навичок</a:t>
            </a:r>
            <a:r>
              <a:rPr lang="ru-RU" sz="1400" dirty="0"/>
              <a:t> з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 smtClean="0"/>
              <a:t>Ще</a:t>
            </a:r>
            <a:r>
              <a:rPr lang="ru-RU" sz="1400" dirty="0" smtClean="0"/>
              <a:t> </a:t>
            </a:r>
            <a:r>
              <a:rPr lang="ru-RU" sz="1400" dirty="0" err="1"/>
              <a:t>однією</a:t>
            </a:r>
            <a:r>
              <a:rPr lang="ru-RU" sz="1400" dirty="0"/>
              <a:t> проблемою цифрового </a:t>
            </a:r>
            <a:r>
              <a:rPr lang="ru-RU" sz="1400" dirty="0" err="1"/>
              <a:t>перетворення</a:t>
            </a:r>
            <a:r>
              <a:rPr lang="ru-RU" sz="1400" dirty="0"/>
              <a:t> </a:t>
            </a:r>
            <a:r>
              <a:rPr lang="ru-RU" sz="1400" dirty="0" err="1"/>
              <a:t>корпорації</a:t>
            </a:r>
            <a:r>
              <a:rPr lang="ru-RU" sz="1400" dirty="0"/>
              <a:t> </a:t>
            </a:r>
            <a:r>
              <a:rPr lang="en-US" sz="1400" dirty="0"/>
              <a:t>Forrester </a:t>
            </a:r>
            <a:r>
              <a:rPr lang="ru-RU" sz="1400" dirty="0" err="1"/>
              <a:t>визначено</a:t>
            </a:r>
            <a:r>
              <a:rPr lang="ru-RU" sz="1400" dirty="0"/>
              <a:t> те,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внутрішні</a:t>
            </a:r>
            <a:r>
              <a:rPr lang="ru-RU" sz="1400" dirty="0"/>
              <a:t> </a:t>
            </a:r>
            <a:r>
              <a:rPr lang="ru-RU" sz="1400" dirty="0" err="1"/>
              <a:t>стартапи</a:t>
            </a:r>
            <a:r>
              <a:rPr lang="ru-RU" sz="1400" dirty="0"/>
              <a:t> </a:t>
            </a:r>
            <a:r>
              <a:rPr lang="ru-RU" sz="1400" dirty="0" err="1"/>
              <a:t>борються</a:t>
            </a:r>
            <a:r>
              <a:rPr lang="ru-RU" sz="1400" dirty="0"/>
              <a:t> і </a:t>
            </a:r>
            <a:r>
              <a:rPr lang="ru-RU" sz="1400" dirty="0" err="1"/>
              <a:t>конкурують</a:t>
            </a:r>
            <a:r>
              <a:rPr lang="ru-RU" sz="1400" dirty="0"/>
              <a:t> з </a:t>
            </a:r>
            <a:r>
              <a:rPr lang="ru-RU" sz="1400" dirty="0" err="1"/>
              <a:t>існуючими</a:t>
            </a:r>
            <a:r>
              <a:rPr lang="ru-RU" sz="1400" dirty="0"/>
              <a:t> </a:t>
            </a:r>
            <a:r>
              <a:rPr lang="ru-RU" sz="1400" dirty="0" err="1"/>
              <a:t>бізнес-одиницями</a:t>
            </a:r>
            <a:r>
              <a:rPr lang="ru-RU" sz="1400" dirty="0"/>
              <a:t> за </a:t>
            </a:r>
            <a:r>
              <a:rPr lang="ru-RU" sz="1400" dirty="0" err="1"/>
              <a:t>ресурси</a:t>
            </a:r>
            <a:r>
              <a:rPr lang="ru-RU" sz="1400" dirty="0"/>
              <a:t> як </a:t>
            </a:r>
            <a:r>
              <a:rPr lang="ru-RU" sz="1400" dirty="0" err="1"/>
              <a:t>людські</a:t>
            </a:r>
            <a:r>
              <a:rPr lang="ru-RU" sz="1400" dirty="0"/>
              <a:t>, так і </a:t>
            </a:r>
            <a:r>
              <a:rPr lang="ru-RU" sz="1400" dirty="0" err="1"/>
              <a:t>фінансові</a:t>
            </a:r>
            <a:r>
              <a:rPr lang="ru-RU" sz="1400" dirty="0"/>
              <a:t>. "В </a:t>
            </a:r>
            <a:r>
              <a:rPr lang="ru-RU" sz="1400" dirty="0" err="1"/>
              <a:t>якості</a:t>
            </a:r>
            <a:r>
              <a:rPr lang="ru-RU" sz="1400" dirty="0"/>
              <a:t> автономного </a:t>
            </a:r>
            <a:r>
              <a:rPr lang="ru-RU" sz="1400" dirty="0" err="1"/>
              <a:t>прибутку</a:t>
            </a:r>
            <a:r>
              <a:rPr lang="ru-RU" sz="1400" dirty="0"/>
              <a:t> та </a:t>
            </a:r>
            <a:r>
              <a:rPr lang="ru-RU" sz="1400" dirty="0" err="1"/>
              <a:t>збитку</a:t>
            </a:r>
            <a:r>
              <a:rPr lang="ru-RU" sz="1400" dirty="0"/>
              <a:t> </a:t>
            </a:r>
            <a:r>
              <a:rPr lang="ru-RU" sz="1400" dirty="0" err="1"/>
              <a:t>бізнес</a:t>
            </a:r>
            <a:r>
              <a:rPr lang="ru-RU" sz="1400" dirty="0"/>
              <a:t>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конкурувати</a:t>
            </a:r>
            <a:r>
              <a:rPr lang="ru-RU" sz="1400" dirty="0"/>
              <a:t> з </a:t>
            </a:r>
            <a:r>
              <a:rPr lang="ru-RU" sz="1400" dirty="0" err="1"/>
              <a:t>існуючими</a:t>
            </a:r>
            <a:r>
              <a:rPr lang="ru-RU" sz="1400" dirty="0"/>
              <a:t> </a:t>
            </a:r>
            <a:r>
              <a:rPr lang="ru-RU" sz="1400" dirty="0" err="1"/>
              <a:t>бізнес-одиницями</a:t>
            </a:r>
            <a:r>
              <a:rPr lang="ru-RU" sz="1400" dirty="0"/>
              <a:t> за доходи </a:t>
            </a:r>
            <a:r>
              <a:rPr lang="ru-RU" sz="1400" dirty="0" err="1"/>
              <a:t>клієнта</a:t>
            </a:r>
            <a:r>
              <a:rPr lang="ru-RU" sz="1400" dirty="0"/>
              <a:t>. </a:t>
            </a:r>
            <a:r>
              <a:rPr lang="ru-RU" sz="1400" dirty="0" err="1"/>
              <a:t>Реструктуризація</a:t>
            </a:r>
            <a:r>
              <a:rPr lang="ru-RU" sz="1400" dirty="0"/>
              <a:t> </a:t>
            </a:r>
            <a:r>
              <a:rPr lang="ru-RU" sz="1400" dirty="0" err="1"/>
              <a:t>звітів</a:t>
            </a:r>
            <a:r>
              <a:rPr lang="ru-RU" sz="1400" dirty="0"/>
              <a:t> про </a:t>
            </a:r>
            <a:r>
              <a:rPr lang="ru-RU" sz="1400" dirty="0" err="1"/>
              <a:t>прибутки</a:t>
            </a:r>
            <a:r>
              <a:rPr lang="ru-RU" sz="1400" dirty="0"/>
              <a:t> та </a:t>
            </a:r>
            <a:r>
              <a:rPr lang="ru-RU" sz="1400" dirty="0" err="1"/>
              <a:t>збитки</a:t>
            </a:r>
            <a:r>
              <a:rPr lang="ru-RU" sz="1400" dirty="0"/>
              <a:t> </a:t>
            </a:r>
            <a:r>
              <a:rPr lang="ru-RU" sz="1400" dirty="0" err="1"/>
              <a:t>бізнес-підрозділу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мати</a:t>
            </a:r>
            <a:r>
              <a:rPr lang="ru-RU" sz="1400" dirty="0"/>
              <a:t> </a:t>
            </a:r>
            <a:r>
              <a:rPr lang="ru-RU" sz="1400" dirty="0" err="1"/>
              <a:t>важливе</a:t>
            </a:r>
            <a:r>
              <a:rPr lang="ru-RU" sz="1400" dirty="0"/>
              <a:t> </a:t>
            </a:r>
            <a:r>
              <a:rPr lang="ru-RU" sz="1400" dirty="0" err="1"/>
              <a:t>значення</a:t>
            </a:r>
            <a:r>
              <a:rPr lang="ru-RU" sz="1400" dirty="0"/>
              <a:t> для того,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надати</a:t>
            </a:r>
            <a:r>
              <a:rPr lang="ru-RU" sz="1400" dirty="0"/>
              <a:t> </a:t>
            </a:r>
            <a:r>
              <a:rPr lang="ru-RU" sz="1400" dirty="0" err="1"/>
              <a:t>програмному</a:t>
            </a:r>
            <a:r>
              <a:rPr lang="ru-RU" sz="1400" dirty="0"/>
              <a:t> </a:t>
            </a:r>
            <a:r>
              <a:rPr lang="ru-RU" sz="1400" dirty="0" err="1"/>
              <a:t>забезпеченню</a:t>
            </a:r>
            <a:r>
              <a:rPr lang="ru-RU" sz="1400" dirty="0"/>
              <a:t> </a:t>
            </a:r>
            <a:r>
              <a:rPr lang="ru-RU" sz="1400" dirty="0" err="1"/>
              <a:t>видимість</a:t>
            </a:r>
            <a:r>
              <a:rPr lang="ru-RU" sz="1400" dirty="0"/>
              <a:t>, яка </a:t>
            </a:r>
            <a:r>
              <a:rPr lang="ru-RU" sz="1400" dirty="0" err="1"/>
              <a:t>необхідна</a:t>
            </a:r>
            <a:r>
              <a:rPr lang="ru-RU" sz="1400" dirty="0"/>
              <a:t> для </a:t>
            </a:r>
            <a:r>
              <a:rPr lang="ru-RU" sz="1400" dirty="0" err="1"/>
              <a:t>стимулювання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інвесторів</a:t>
            </a:r>
            <a:r>
              <a:rPr lang="ru-RU" sz="1400" dirty="0"/>
              <a:t>", — </a:t>
            </a:r>
            <a:r>
              <a:rPr lang="ru-RU" sz="1400" dirty="0" err="1"/>
              <a:t>наголошує</a:t>
            </a:r>
            <a:r>
              <a:rPr lang="ru-RU" sz="1400" dirty="0"/>
              <a:t> </a:t>
            </a:r>
            <a:r>
              <a:rPr lang="en-US" sz="1400" dirty="0"/>
              <a:t>Forrester [8].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3580839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ru-RU" sz="1400" dirty="0" err="1"/>
              <a:t>Зміни</a:t>
            </a:r>
            <a:r>
              <a:rPr lang="ru-RU" sz="1400" dirty="0"/>
              <a:t> в </a:t>
            </a:r>
            <a:r>
              <a:rPr lang="ru-RU" sz="1400" dirty="0" err="1"/>
              <a:t>культурі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є </a:t>
            </a:r>
            <a:r>
              <a:rPr lang="ru-RU" sz="1400" dirty="0" err="1"/>
              <a:t>однією</a:t>
            </a:r>
            <a:r>
              <a:rPr lang="ru-RU" sz="1400" dirty="0"/>
              <a:t> з </a:t>
            </a:r>
            <a:r>
              <a:rPr lang="ru-RU" sz="1400" dirty="0" err="1"/>
              <a:t>основних</a:t>
            </a:r>
            <a:r>
              <a:rPr lang="ru-RU" sz="1400" dirty="0"/>
              <a:t> проблем, </a:t>
            </a:r>
            <a:r>
              <a:rPr lang="ru-RU" sz="1400" dirty="0" err="1"/>
              <a:t>які</a:t>
            </a:r>
            <a:r>
              <a:rPr lang="ru-RU" sz="1400" dirty="0"/>
              <a:t> часто </a:t>
            </a:r>
            <a:r>
              <a:rPr lang="ru-RU" sz="1400" dirty="0" err="1"/>
              <a:t>обговорюються</a:t>
            </a:r>
            <a:r>
              <a:rPr lang="ru-RU" sz="1400" dirty="0"/>
              <a:t> в </a:t>
            </a:r>
            <a:r>
              <a:rPr lang="ru-RU" sz="1400" dirty="0" err="1"/>
              <a:t>бесідах</a:t>
            </a:r>
            <a:r>
              <a:rPr lang="ru-RU" sz="1400" dirty="0"/>
              <a:t> про </a:t>
            </a:r>
            <a:r>
              <a:rPr lang="ru-RU" sz="1400" dirty="0" err="1"/>
              <a:t>цифрові</a:t>
            </a:r>
            <a:r>
              <a:rPr lang="ru-RU" sz="1400" dirty="0"/>
              <a:t> </a:t>
            </a:r>
            <a:r>
              <a:rPr lang="ru-RU" sz="1400" dirty="0" err="1"/>
              <a:t>перетворення</a:t>
            </a:r>
            <a:r>
              <a:rPr lang="ru-RU" sz="1400" dirty="0"/>
              <a:t>. З </a:t>
            </a:r>
            <a:r>
              <a:rPr lang="ru-RU" sz="1400" dirty="0" err="1"/>
              <a:t>досліджень</a:t>
            </a:r>
            <a:r>
              <a:rPr lang="ru-RU" sz="1400" dirty="0"/>
              <a:t>, </a:t>
            </a:r>
            <a:r>
              <a:rPr lang="ru-RU" sz="1400" dirty="0" err="1"/>
              <a:t>проведених</a:t>
            </a:r>
            <a:r>
              <a:rPr lang="ru-RU" sz="1400" dirty="0"/>
              <a:t> </a:t>
            </a:r>
            <a:r>
              <a:rPr lang="ru-RU" sz="1400" dirty="0" err="1"/>
              <a:t>Forrester</a:t>
            </a:r>
            <a:r>
              <a:rPr lang="ru-RU" sz="1400" dirty="0"/>
              <a:t>, </a:t>
            </a:r>
            <a:r>
              <a:rPr lang="ru-RU" sz="1400" dirty="0" err="1"/>
              <a:t>витікало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зростання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команд без </a:t>
            </a:r>
            <a:r>
              <a:rPr lang="ru-RU" sz="1400" dirty="0" err="1"/>
              <a:t>зміни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</a:t>
            </a:r>
            <a:r>
              <a:rPr lang="ru-RU" sz="1400" dirty="0" err="1"/>
              <a:t>призводить</a:t>
            </a:r>
            <a:r>
              <a:rPr lang="ru-RU" sz="1400" dirty="0"/>
              <a:t> до </a:t>
            </a:r>
            <a:r>
              <a:rPr lang="ru-RU" sz="1400" dirty="0" err="1"/>
              <a:t>негативних</a:t>
            </a:r>
            <a:r>
              <a:rPr lang="ru-RU" sz="1400" dirty="0"/>
              <a:t> </a:t>
            </a:r>
            <a:r>
              <a:rPr lang="ru-RU" sz="1400" dirty="0" err="1"/>
              <a:t>наслідків</a:t>
            </a:r>
            <a:r>
              <a:rPr lang="ru-RU" sz="1400" dirty="0"/>
              <a:t>. </a:t>
            </a:r>
            <a:r>
              <a:rPr lang="ru-RU" sz="1400" dirty="0" err="1"/>
              <a:t>Виклик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стоїть</a:t>
            </a:r>
            <a:r>
              <a:rPr lang="ru-RU" sz="1400" dirty="0"/>
              <a:t> перед </a:t>
            </a:r>
            <a:r>
              <a:rPr lang="ru-RU" sz="1400" dirty="0" err="1"/>
              <a:t>цифровими</a:t>
            </a:r>
            <a:r>
              <a:rPr lang="ru-RU" sz="1400" dirty="0"/>
              <a:t> командами, </a:t>
            </a:r>
            <a:r>
              <a:rPr lang="ru-RU" sz="1400" dirty="0" err="1"/>
              <a:t>стає</a:t>
            </a:r>
            <a:r>
              <a:rPr lang="ru-RU" sz="1400" dirty="0"/>
              <a:t> </a:t>
            </a:r>
            <a:r>
              <a:rPr lang="ru-RU" sz="1400" dirty="0" err="1"/>
              <a:t>очевидним</a:t>
            </a:r>
            <a:r>
              <a:rPr lang="ru-RU" sz="1400" dirty="0"/>
              <a:t>, коли </a:t>
            </a:r>
            <a:r>
              <a:rPr lang="ru-RU" sz="1400" dirty="0" err="1"/>
              <a:t>ви</a:t>
            </a:r>
            <a:r>
              <a:rPr lang="ru-RU" sz="1400" dirty="0"/>
              <a:t> </a:t>
            </a:r>
            <a:r>
              <a:rPr lang="ru-RU" sz="1400" dirty="0" err="1"/>
              <a:t>створюєте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, і вони </a:t>
            </a:r>
            <a:r>
              <a:rPr lang="ru-RU" sz="1400" dirty="0" err="1"/>
              <a:t>протистоять</a:t>
            </a:r>
            <a:r>
              <a:rPr lang="ru-RU" sz="1400" dirty="0"/>
              <a:t> </a:t>
            </a:r>
            <a:r>
              <a:rPr lang="ru-RU" sz="1400" dirty="0" err="1"/>
              <a:t>старій</a:t>
            </a:r>
            <a:r>
              <a:rPr lang="ru-RU" sz="1400" dirty="0"/>
              <a:t> </a:t>
            </a:r>
            <a:r>
              <a:rPr lang="ru-RU" sz="1400" dirty="0" err="1"/>
              <a:t>культурі</a:t>
            </a:r>
            <a:r>
              <a:rPr lang="ru-RU" sz="1400" dirty="0"/>
              <a:t> </a:t>
            </a:r>
            <a:r>
              <a:rPr lang="ru-RU" sz="1400" dirty="0" err="1"/>
              <a:t>прийняття</a:t>
            </a:r>
            <a:r>
              <a:rPr lang="ru-RU" sz="1400" dirty="0"/>
              <a:t> </a:t>
            </a:r>
            <a:r>
              <a:rPr lang="ru-RU" sz="1400" dirty="0" err="1"/>
              <a:t>рішень</a:t>
            </a:r>
            <a:r>
              <a:rPr lang="ru-RU" sz="1400" dirty="0"/>
              <a:t>. </a:t>
            </a:r>
            <a:r>
              <a:rPr lang="ru-RU" sz="1400" dirty="0" err="1"/>
              <a:t>Оскільки</a:t>
            </a:r>
            <a:r>
              <a:rPr lang="ru-RU" sz="1400" dirty="0"/>
              <a:t>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команди</a:t>
            </a:r>
            <a:r>
              <a:rPr lang="ru-RU" sz="1400" dirty="0"/>
              <a:t> не </a:t>
            </a:r>
            <a:r>
              <a:rPr lang="ru-RU" sz="1400" dirty="0" err="1"/>
              <a:t>повністю</a:t>
            </a:r>
            <a:r>
              <a:rPr lang="ru-RU" sz="1400" dirty="0"/>
              <a:t> </a:t>
            </a:r>
            <a:r>
              <a:rPr lang="ru-RU" sz="1400" dirty="0" err="1"/>
              <a:t>уповноважені</a:t>
            </a:r>
            <a:r>
              <a:rPr lang="ru-RU" sz="1400" dirty="0"/>
              <a:t>, вони не </a:t>
            </a:r>
            <a:r>
              <a:rPr lang="ru-RU" sz="1400" dirty="0" err="1"/>
              <a:t>можуть</a:t>
            </a:r>
            <a:r>
              <a:rPr lang="ru-RU" sz="1400" dirty="0"/>
              <a:t> все </a:t>
            </a:r>
            <a:r>
              <a:rPr lang="ru-RU" sz="1400" dirty="0" err="1"/>
              <a:t>змінити</a:t>
            </a:r>
            <a:r>
              <a:rPr lang="ru-RU" sz="1400" dirty="0"/>
              <a:t> </a:t>
            </a:r>
            <a:r>
              <a:rPr lang="ru-RU" sz="1400" dirty="0" err="1"/>
              <a:t>миттєво</a:t>
            </a:r>
            <a:r>
              <a:rPr lang="ru-RU" sz="1400" dirty="0"/>
              <a:t>. В </a:t>
            </a:r>
            <a:r>
              <a:rPr lang="ru-RU" sz="1400" dirty="0" err="1"/>
              <a:t>результаті</a:t>
            </a:r>
            <a:r>
              <a:rPr lang="ru-RU" sz="1400" dirty="0"/>
              <a:t>, </a:t>
            </a:r>
            <a:r>
              <a:rPr lang="ru-RU" sz="1400" dirty="0" err="1"/>
              <a:t>керівники</a:t>
            </a:r>
            <a:r>
              <a:rPr lang="ru-RU" sz="1400" dirty="0"/>
              <a:t> </a:t>
            </a:r>
            <a:r>
              <a:rPr lang="ru-RU" sz="1400" dirty="0" err="1"/>
              <a:t>повинні</a:t>
            </a:r>
            <a:r>
              <a:rPr lang="ru-RU" sz="1400" dirty="0"/>
              <a:t> </a:t>
            </a:r>
            <a:r>
              <a:rPr lang="ru-RU" sz="1400" dirty="0" err="1"/>
              <a:t>одночасно</a:t>
            </a:r>
            <a:r>
              <a:rPr lang="ru-RU" sz="1400" dirty="0"/>
              <a:t> </a:t>
            </a:r>
            <a:r>
              <a:rPr lang="ru-RU" sz="1400" dirty="0" err="1"/>
              <a:t>змінити</a:t>
            </a:r>
            <a:r>
              <a:rPr lang="ru-RU" sz="1400" dirty="0"/>
              <a:t> </a:t>
            </a:r>
            <a:r>
              <a:rPr lang="ru-RU" sz="1400" dirty="0" err="1"/>
              <a:t>корпоративну</a:t>
            </a:r>
            <a:r>
              <a:rPr lang="ru-RU" sz="1400" dirty="0"/>
              <a:t> культуру, </a:t>
            </a:r>
            <a:r>
              <a:rPr lang="ru-RU" sz="1400" dirty="0" err="1"/>
              <a:t>або</a:t>
            </a:r>
            <a:r>
              <a:rPr lang="ru-RU" sz="1400" dirty="0"/>
              <a:t> ж команда </a:t>
            </a:r>
            <a:r>
              <a:rPr lang="ru-RU" sz="1400" dirty="0" err="1"/>
              <a:t>розчаровується</a:t>
            </a:r>
            <a:r>
              <a:rPr lang="ru-RU" sz="1400" dirty="0"/>
              <a:t>, і </a:t>
            </a:r>
            <a:r>
              <a:rPr lang="ru-RU" sz="1400" dirty="0" err="1"/>
              <a:t>співробітники</a:t>
            </a:r>
            <a:r>
              <a:rPr lang="ru-RU" sz="1400" dirty="0"/>
              <a:t> </a:t>
            </a:r>
            <a:r>
              <a:rPr lang="ru-RU" sz="1400" dirty="0" err="1"/>
              <a:t>знаходять</a:t>
            </a:r>
            <a:r>
              <a:rPr lang="ru-RU" sz="1400" dirty="0"/>
              <a:t>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місця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. </a:t>
            </a:r>
            <a:r>
              <a:rPr lang="ru-RU" sz="1400" dirty="0" err="1"/>
              <a:t>Перетворення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</a:t>
            </a:r>
            <a:r>
              <a:rPr lang="ru-RU" sz="1400" dirty="0" err="1"/>
              <a:t>непросте</a:t>
            </a:r>
            <a:r>
              <a:rPr lang="ru-RU" sz="1400" dirty="0"/>
              <a:t>, особливо в </a:t>
            </a:r>
            <a:r>
              <a:rPr lang="ru-RU" sz="1400" dirty="0" err="1"/>
              <a:t>фірмі</a:t>
            </a:r>
            <a:r>
              <a:rPr lang="ru-RU" sz="1400" dirty="0"/>
              <a:t>, яка є </a:t>
            </a:r>
            <a:r>
              <a:rPr lang="ru-RU" sz="1400" dirty="0" err="1"/>
              <a:t>історично</a:t>
            </a:r>
            <a:r>
              <a:rPr lang="ru-RU" sz="1400" dirty="0"/>
              <a:t> </a:t>
            </a:r>
            <a:r>
              <a:rPr lang="ru-RU" sz="1400" dirty="0" err="1"/>
              <a:t>успішною</a:t>
            </a:r>
            <a:r>
              <a:rPr lang="ru-RU" sz="1400" dirty="0" smtClean="0"/>
              <a:t>.</a:t>
            </a:r>
          </a:p>
          <a:p>
            <a:r>
              <a:rPr lang="ru-RU" sz="1400" dirty="0"/>
              <a:t>Таким чином, у </a:t>
            </a:r>
            <a:r>
              <a:rPr lang="ru-RU" sz="1400" dirty="0" err="1"/>
              <a:t>цілому</a:t>
            </a:r>
            <a:r>
              <a:rPr lang="ru-RU" sz="1400" dirty="0"/>
              <a:t> </a:t>
            </a:r>
            <a:r>
              <a:rPr lang="ru-RU" sz="1400" dirty="0" err="1"/>
              <a:t>прийнято</a:t>
            </a:r>
            <a:r>
              <a:rPr lang="ru-RU" sz="1400" dirty="0"/>
              <a:t> </a:t>
            </a:r>
            <a:r>
              <a:rPr lang="ru-RU" sz="1400" dirty="0" err="1"/>
              <a:t>вважати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розробка</a:t>
            </a:r>
            <a:r>
              <a:rPr lang="ru-RU" sz="1400" dirty="0"/>
              <a:t> </a:t>
            </a:r>
            <a:r>
              <a:rPr lang="ru-RU" sz="1400" dirty="0" err="1"/>
              <a:t>бізнес-програмного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</a:t>
            </a:r>
            <a:r>
              <a:rPr lang="ru-RU" sz="1400" dirty="0" err="1"/>
              <a:t>платформи</a:t>
            </a:r>
            <a:r>
              <a:rPr lang="ru-RU" sz="1400" dirty="0"/>
              <a:t> є проблемною, особливо для </a:t>
            </a:r>
            <a:r>
              <a:rPr lang="ru-RU" sz="1400" dirty="0" err="1"/>
              <a:t>великої</a:t>
            </a:r>
            <a:r>
              <a:rPr lang="ru-RU" sz="1400" dirty="0"/>
              <a:t> </a:t>
            </a:r>
            <a:r>
              <a:rPr lang="ru-RU" sz="1400" dirty="0" err="1"/>
              <a:t>промислової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 з культурою, </a:t>
            </a:r>
            <a:r>
              <a:rPr lang="ru-RU" sz="1400" dirty="0" err="1"/>
              <a:t>побудованою</a:t>
            </a:r>
            <a:r>
              <a:rPr lang="ru-RU" sz="1400" dirty="0"/>
              <a:t> на сильному </a:t>
            </a:r>
            <a:r>
              <a:rPr lang="ru-RU" sz="1400" dirty="0" err="1"/>
              <a:t>інноваційному</a:t>
            </a:r>
            <a:r>
              <a:rPr lang="ru-RU" sz="1400" dirty="0"/>
              <a:t> </a:t>
            </a:r>
            <a:r>
              <a:rPr lang="ru-RU" sz="1400" dirty="0" err="1"/>
              <a:t>продукті</a:t>
            </a:r>
            <a:r>
              <a:rPr lang="ru-RU" sz="1400" dirty="0"/>
              <a:t>. </a:t>
            </a:r>
            <a:r>
              <a:rPr lang="en-US" sz="1400" dirty="0"/>
              <a:t>Forrester </a:t>
            </a:r>
            <a:r>
              <a:rPr lang="ru-RU" sz="1400" dirty="0" err="1"/>
              <a:t>рекомендує</a:t>
            </a:r>
            <a:r>
              <a:rPr lang="ru-RU" sz="1400" dirty="0"/>
              <a:t>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співробітники</a:t>
            </a:r>
            <a:r>
              <a:rPr lang="ru-RU" sz="1400" dirty="0"/>
              <a:t> </a:t>
            </a:r>
            <a:r>
              <a:rPr lang="ru-RU" sz="1400" dirty="0" err="1"/>
              <a:t>відділів</a:t>
            </a:r>
            <a:r>
              <a:rPr lang="ru-RU" sz="1400" dirty="0"/>
              <a:t> </a:t>
            </a:r>
            <a:r>
              <a:rPr lang="ru-RU" sz="1400" dirty="0" err="1"/>
              <a:t>інформаційних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та </a:t>
            </a:r>
            <a:r>
              <a:rPr lang="ru-RU" sz="1400" dirty="0" err="1"/>
              <a:t>технічні</a:t>
            </a:r>
            <a:r>
              <a:rPr lang="ru-RU" sz="1400" dirty="0"/>
              <a:t> </a:t>
            </a:r>
            <a:r>
              <a:rPr lang="ru-RU" sz="1400" dirty="0" err="1"/>
              <a:t>директори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займаються</a:t>
            </a:r>
            <a:r>
              <a:rPr lang="ru-RU" sz="1400" dirty="0"/>
              <a:t> </a:t>
            </a:r>
            <a:r>
              <a:rPr lang="ru-RU" sz="1400" dirty="0" err="1"/>
              <a:t>розробкою</a:t>
            </a:r>
            <a:r>
              <a:rPr lang="ru-RU" sz="1400" dirty="0"/>
              <a:t>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в рамках </a:t>
            </a:r>
            <a:r>
              <a:rPr lang="ru-RU" sz="1400" dirty="0" err="1"/>
              <a:t>промислової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, </a:t>
            </a:r>
            <a:r>
              <a:rPr lang="ru-RU" sz="1400" dirty="0" err="1"/>
              <a:t>мали</a:t>
            </a:r>
            <a:r>
              <a:rPr lang="ru-RU" sz="1400" dirty="0"/>
              <a:t> </a:t>
            </a:r>
            <a:r>
              <a:rPr lang="ru-RU" sz="1400" dirty="0" err="1"/>
              <a:t>передбачати</a:t>
            </a:r>
            <a:r>
              <a:rPr lang="ru-RU" sz="1400" dirty="0"/>
              <a:t>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smtClean="0"/>
              <a:t>Неправильна </a:t>
            </a:r>
            <a:r>
              <a:rPr lang="ru-RU" sz="1400" dirty="0"/>
              <a:t>культура </a:t>
            </a:r>
            <a:r>
              <a:rPr lang="ru-RU" sz="1400" dirty="0" err="1"/>
              <a:t>руйнує</a:t>
            </a:r>
            <a:r>
              <a:rPr lang="ru-RU" sz="1400" dirty="0"/>
              <a:t> </a:t>
            </a:r>
            <a:r>
              <a:rPr lang="ru-RU" sz="1400" dirty="0" err="1"/>
              <a:t>навіть</a:t>
            </a:r>
            <a:r>
              <a:rPr lang="ru-RU" sz="1400" dirty="0"/>
              <a:t> </a:t>
            </a:r>
            <a:r>
              <a:rPr lang="ru-RU" sz="1400" dirty="0" err="1"/>
              <a:t>найкращу</a:t>
            </a:r>
            <a:r>
              <a:rPr lang="ru-RU" sz="1400" dirty="0"/>
              <a:t> </a:t>
            </a:r>
            <a:r>
              <a:rPr lang="ru-RU" sz="1400" dirty="0" err="1"/>
              <a:t>стратегію</a:t>
            </a:r>
            <a:r>
              <a:rPr lang="ru-RU" sz="1400" dirty="0"/>
              <a:t>. </a:t>
            </a:r>
            <a:r>
              <a:rPr lang="ru-RU" sz="1400" dirty="0" err="1"/>
              <a:t>Спадкова</a:t>
            </a:r>
            <a:r>
              <a:rPr lang="ru-RU" sz="1400" dirty="0"/>
              <a:t> культура </a:t>
            </a:r>
            <a:r>
              <a:rPr lang="ru-RU" sz="1400" dirty="0" err="1"/>
              <a:t>завжди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найпрогресивніший</a:t>
            </a:r>
            <a:r>
              <a:rPr lang="ru-RU" sz="1400" dirty="0"/>
              <a:t> шлях до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перетворень</a:t>
            </a:r>
            <a:r>
              <a:rPr lang="ru-RU" sz="1400" dirty="0"/>
              <a:t>. У </a:t>
            </a:r>
            <a:r>
              <a:rPr lang="ru-RU" sz="1400" dirty="0" err="1"/>
              <a:t>продукті</a:t>
            </a:r>
            <a:r>
              <a:rPr lang="ru-RU" sz="1400" dirty="0"/>
              <a:t> </a:t>
            </a:r>
            <a:r>
              <a:rPr lang="ru-RU" sz="1400" dirty="0" err="1"/>
              <a:t>корпорації</a:t>
            </a:r>
            <a:r>
              <a:rPr lang="ru-RU" sz="1400" dirty="0"/>
              <a:t>, яка </a:t>
            </a:r>
            <a:r>
              <a:rPr lang="ru-RU" sz="1400" dirty="0" err="1"/>
              <a:t>пишається</a:t>
            </a:r>
            <a:r>
              <a:rPr lang="ru-RU" sz="1400" dirty="0"/>
              <a:t> </a:t>
            </a:r>
            <a:r>
              <a:rPr lang="ru-RU" sz="1400" dirty="0" err="1"/>
              <a:t>будівельними</a:t>
            </a:r>
            <a:r>
              <a:rPr lang="ru-RU" sz="1400" dirty="0"/>
              <a:t> машинами, </a:t>
            </a:r>
            <a:r>
              <a:rPr lang="ru-RU" sz="1400" dirty="0" err="1"/>
              <a:t>які</a:t>
            </a:r>
            <a:r>
              <a:rPr lang="ru-RU" sz="1400" dirty="0"/>
              <a:t> не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вийти</a:t>
            </a:r>
            <a:r>
              <a:rPr lang="ru-RU" sz="1400" dirty="0"/>
              <a:t> з ладу —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бути </a:t>
            </a:r>
            <a:r>
              <a:rPr lang="ru-RU" sz="1400" dirty="0" err="1"/>
              <a:t>реактивні</a:t>
            </a:r>
            <a:r>
              <a:rPr lang="ru-RU" sz="1400" dirty="0"/>
              <a:t> </a:t>
            </a:r>
            <a:r>
              <a:rPr lang="ru-RU" sz="1400" dirty="0" err="1"/>
              <a:t>двигуни</a:t>
            </a:r>
            <a:r>
              <a:rPr lang="ru-RU" sz="1400" dirty="0"/>
              <a:t> та </a:t>
            </a:r>
            <a:r>
              <a:rPr lang="ru-RU" sz="1400" dirty="0" err="1"/>
              <a:t>штучні</a:t>
            </a:r>
            <a:r>
              <a:rPr lang="ru-RU" sz="1400" dirty="0"/>
              <a:t> </a:t>
            </a:r>
            <a:r>
              <a:rPr lang="ru-RU" sz="1400" dirty="0" err="1"/>
              <a:t>легені</a:t>
            </a:r>
            <a:r>
              <a:rPr lang="ru-RU" sz="1400" dirty="0"/>
              <a:t> — культура </a:t>
            </a:r>
            <a:r>
              <a:rPr lang="ru-RU" sz="1400" dirty="0" err="1"/>
              <a:t>схиляється</a:t>
            </a:r>
            <a:r>
              <a:rPr lang="ru-RU" sz="1400" dirty="0"/>
              <a:t> до </a:t>
            </a:r>
            <a:r>
              <a:rPr lang="ru-RU" sz="1400" dirty="0" err="1"/>
              <a:t>вдосконалення</a:t>
            </a:r>
            <a:r>
              <a:rPr lang="ru-RU" sz="1400" dirty="0"/>
              <a:t> проекту до запуску </a:t>
            </a:r>
            <a:r>
              <a:rPr lang="ru-RU" sz="1400" dirty="0" err="1"/>
              <a:t>його</a:t>
            </a:r>
            <a:r>
              <a:rPr lang="ru-RU" sz="1400" dirty="0"/>
              <a:t> у </a:t>
            </a:r>
            <a:r>
              <a:rPr lang="ru-RU" sz="1400" dirty="0" err="1"/>
              <a:t>виробництво</a:t>
            </a:r>
            <a:r>
              <a:rPr lang="ru-RU" sz="1400" dirty="0" smtClean="0"/>
              <a:t>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5223203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ru-RU" sz="1400" dirty="0" err="1"/>
              <a:t>Зазначимо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бізнес</a:t>
            </a:r>
            <a:r>
              <a:rPr lang="ru-RU" sz="1400" dirty="0"/>
              <a:t> </a:t>
            </a:r>
            <a:r>
              <a:rPr lang="ru-RU" sz="1400" dirty="0" err="1"/>
              <a:t>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не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працювати</a:t>
            </a:r>
            <a:r>
              <a:rPr lang="ru-RU" sz="1400" dirty="0"/>
              <a:t> так само, як </a:t>
            </a:r>
            <a:r>
              <a:rPr lang="ru-RU" sz="1400" dirty="0" err="1"/>
              <a:t>виробництво</a:t>
            </a:r>
            <a:r>
              <a:rPr lang="ru-RU" sz="1400" dirty="0"/>
              <a:t> </a:t>
            </a:r>
            <a:r>
              <a:rPr lang="ru-RU" sz="1400" dirty="0" err="1"/>
              <a:t>звичайного</a:t>
            </a:r>
            <a:r>
              <a:rPr lang="ru-RU" sz="1400" dirty="0"/>
              <a:t> продукту. </a:t>
            </a:r>
            <a:r>
              <a:rPr lang="ru-RU" sz="1400" dirty="0" err="1"/>
              <a:t>Незважаючи</a:t>
            </a:r>
            <a:r>
              <a:rPr lang="ru-RU" sz="1400" dirty="0"/>
              <a:t> на те,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досвід</a:t>
            </a:r>
            <a:r>
              <a:rPr lang="ru-RU" sz="1400" dirty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 </a:t>
            </a:r>
            <a:r>
              <a:rPr lang="en-US" sz="1400" dirty="0"/>
              <a:t>GE Digital </a:t>
            </a:r>
            <a:r>
              <a:rPr lang="ru-RU" sz="1400" dirty="0" err="1"/>
              <a:t>задовольняє</a:t>
            </a:r>
            <a:r>
              <a:rPr lang="ru-RU" sz="1400" dirty="0"/>
              <a:t> </a:t>
            </a:r>
            <a:r>
              <a:rPr lang="ru-RU" sz="1400" dirty="0" err="1"/>
              <a:t>світ</a:t>
            </a:r>
            <a:r>
              <a:rPr lang="ru-RU" sz="1400" dirty="0"/>
              <a:t>, </a:t>
            </a:r>
            <a:r>
              <a:rPr lang="ru-RU" sz="1400" dirty="0" err="1"/>
              <a:t>лідери</a:t>
            </a:r>
            <a:r>
              <a:rPr lang="ru-RU" sz="1400" dirty="0"/>
              <a:t> </a:t>
            </a:r>
            <a:r>
              <a:rPr lang="en-US" sz="1400" dirty="0"/>
              <a:t>GE </a:t>
            </a:r>
            <a:r>
              <a:rPr lang="ru-RU" sz="1400" dirty="0" err="1"/>
              <a:t>прагнули</a:t>
            </a:r>
            <a:r>
              <a:rPr lang="ru-RU" sz="1400" dirty="0"/>
              <a:t> </a:t>
            </a:r>
            <a:r>
              <a:rPr lang="ru-RU" sz="1400" dirty="0" err="1"/>
              <a:t>розвивати</a:t>
            </a:r>
            <a:r>
              <a:rPr lang="ru-RU" sz="1400" dirty="0"/>
              <a:t> </a:t>
            </a:r>
            <a:r>
              <a:rPr lang="ru-RU" sz="1400" dirty="0" err="1"/>
              <a:t>програмний</a:t>
            </a:r>
            <a:r>
              <a:rPr lang="ru-RU" sz="1400" dirty="0"/>
              <a:t> </a:t>
            </a:r>
            <a:r>
              <a:rPr lang="ru-RU" sz="1400" dirty="0" err="1"/>
              <a:t>бізнес</a:t>
            </a:r>
            <a:r>
              <a:rPr lang="ru-RU" sz="1400" dirty="0"/>
              <a:t>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потребує</a:t>
            </a:r>
            <a:r>
              <a:rPr lang="ru-RU" sz="1400" dirty="0"/>
              <a:t> </a:t>
            </a:r>
            <a:r>
              <a:rPr lang="ru-RU" sz="1400" dirty="0" err="1"/>
              <a:t>принципово</a:t>
            </a:r>
            <a:r>
              <a:rPr lang="ru-RU" sz="1400" dirty="0"/>
              <a:t> </a:t>
            </a:r>
            <a:r>
              <a:rPr lang="ru-RU" sz="1400" dirty="0" err="1"/>
              <a:t>іншого</a:t>
            </a:r>
            <a:r>
              <a:rPr lang="ru-RU" sz="1400" dirty="0"/>
              <a:t> набору </a:t>
            </a:r>
            <a:r>
              <a:rPr lang="ru-RU" sz="1400" dirty="0" err="1"/>
              <a:t>навичок</a:t>
            </a:r>
            <a:r>
              <a:rPr lang="ru-RU" sz="1400" dirty="0"/>
              <a:t>. </a:t>
            </a:r>
            <a:r>
              <a:rPr lang="ru-RU" sz="1400" dirty="0" err="1"/>
              <a:t>Подібно</a:t>
            </a:r>
            <a:r>
              <a:rPr lang="ru-RU" sz="1400" dirty="0"/>
              <a:t> до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перетворень</a:t>
            </a:r>
            <a:r>
              <a:rPr lang="ru-RU" sz="1400" dirty="0"/>
              <a:t>,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корпоративної</a:t>
            </a:r>
            <a:r>
              <a:rPr lang="ru-RU" sz="1400" dirty="0"/>
              <a:t> </a:t>
            </a:r>
            <a:r>
              <a:rPr lang="ru-RU" sz="1400" dirty="0" err="1"/>
              <a:t>стратегії</a:t>
            </a:r>
            <a:r>
              <a:rPr lang="ru-RU" sz="1400" dirty="0"/>
              <a:t> штучного </a:t>
            </a:r>
            <a:r>
              <a:rPr lang="ru-RU" sz="1400" dirty="0" err="1"/>
              <a:t>інтелекту</a:t>
            </a:r>
            <a:r>
              <a:rPr lang="ru-RU" sz="1400" dirty="0"/>
              <a:t> є </a:t>
            </a:r>
            <a:r>
              <a:rPr lang="ru-RU" sz="1400" dirty="0" err="1"/>
              <a:t>надто</a:t>
            </a:r>
            <a:r>
              <a:rPr lang="ru-RU" sz="1400" dirty="0"/>
              <a:t> </a:t>
            </a:r>
            <a:r>
              <a:rPr lang="ru-RU" sz="1400" dirty="0" err="1"/>
              <a:t>новим</a:t>
            </a:r>
            <a:r>
              <a:rPr lang="ru-RU" sz="1400" dirty="0"/>
              <a:t>. </a:t>
            </a:r>
            <a:r>
              <a:rPr lang="ru-RU" sz="1400" dirty="0" err="1"/>
              <a:t>ІТдиректорам</a:t>
            </a:r>
            <a:r>
              <a:rPr lang="ru-RU" sz="1400" dirty="0"/>
              <a:t> </a:t>
            </a:r>
            <a:r>
              <a:rPr lang="ru-RU" sz="1400" dirty="0" err="1"/>
              <a:t>доведеться</a:t>
            </a:r>
            <a:r>
              <a:rPr lang="ru-RU" sz="1400" dirty="0"/>
              <a:t> </a:t>
            </a:r>
            <a:r>
              <a:rPr lang="ru-RU" sz="1400" dirty="0" err="1"/>
              <a:t>суперничати</a:t>
            </a:r>
            <a:r>
              <a:rPr lang="ru-RU" sz="1400" dirty="0"/>
              <a:t> в </a:t>
            </a:r>
            <a:r>
              <a:rPr lang="ru-RU" sz="1400" dirty="0" err="1"/>
              <a:t>цьому</a:t>
            </a:r>
            <a:r>
              <a:rPr lang="ru-RU" sz="1400" dirty="0"/>
              <a:t> </a:t>
            </a:r>
            <a:r>
              <a:rPr lang="ru-RU" sz="1400" dirty="0" err="1"/>
              <a:t>питанні</a:t>
            </a:r>
            <a:r>
              <a:rPr lang="ru-RU" sz="1400" dirty="0"/>
              <a:t> з </a:t>
            </a:r>
            <a:r>
              <a:rPr lang="ru-RU" sz="1400" dirty="0" err="1"/>
              <a:t>іншими</a:t>
            </a:r>
            <a:r>
              <a:rPr lang="ru-RU" sz="1400" dirty="0"/>
              <a:t> </a:t>
            </a:r>
            <a:r>
              <a:rPr lang="ru-RU" sz="1400" dirty="0" err="1"/>
              <a:t>компаніями</a:t>
            </a:r>
            <a:r>
              <a:rPr lang="ru-RU" sz="1400" dirty="0"/>
              <a:t> з </a:t>
            </a:r>
            <a:r>
              <a:rPr lang="ru-RU" sz="1400" dirty="0" err="1"/>
              <a:t>розповсюдження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, таким чином вони </a:t>
            </a:r>
            <a:r>
              <a:rPr lang="ru-RU" sz="1400" dirty="0" err="1"/>
              <a:t>повинні</a:t>
            </a:r>
            <a:r>
              <a:rPr lang="ru-RU" sz="1400" dirty="0"/>
              <a:t> </a:t>
            </a:r>
            <a:r>
              <a:rPr lang="ru-RU" sz="1400" dirty="0" err="1"/>
              <a:t>налаштувати</a:t>
            </a:r>
            <a:r>
              <a:rPr lang="ru-RU" sz="1400" dirty="0"/>
              <a:t> </a:t>
            </a:r>
            <a:r>
              <a:rPr lang="ru-RU" sz="1400" dirty="0" err="1"/>
              <a:t>свої</a:t>
            </a:r>
            <a:r>
              <a:rPr lang="ru-RU" sz="1400" dirty="0"/>
              <a:t> </a:t>
            </a:r>
            <a:r>
              <a:rPr lang="ru-RU" sz="1400" dirty="0" err="1"/>
              <a:t>інвестиції</a:t>
            </a:r>
            <a:r>
              <a:rPr lang="ru-RU" sz="1400" dirty="0"/>
              <a:t> в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en-US" sz="1400" dirty="0"/>
              <a:t>AI (</a:t>
            </a:r>
            <a:r>
              <a:rPr lang="ru-RU" sz="1400" dirty="0"/>
              <a:t>штучного </a:t>
            </a:r>
            <a:r>
              <a:rPr lang="ru-RU" sz="1400" dirty="0" err="1"/>
              <a:t>інтелекту</a:t>
            </a:r>
            <a:r>
              <a:rPr lang="ru-RU" sz="1400" dirty="0"/>
              <a:t>), </a:t>
            </a:r>
            <a:r>
              <a:rPr lang="ru-RU" sz="1400" dirty="0" err="1"/>
              <a:t>налагоджувати</a:t>
            </a:r>
            <a:r>
              <a:rPr lang="ru-RU" sz="1400" dirty="0"/>
              <a:t> </a:t>
            </a:r>
            <a:r>
              <a:rPr lang="ru-RU" sz="1400" dirty="0" err="1"/>
              <a:t>інструменти</a:t>
            </a:r>
            <a:r>
              <a:rPr lang="ru-RU" sz="1400" dirty="0"/>
              <a:t> з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en-US" sz="1400" dirty="0"/>
              <a:t>AI</a:t>
            </a:r>
            <a:r>
              <a:rPr lang="en-US" sz="1400" dirty="0" smtClean="0"/>
              <a:t>.</a:t>
            </a:r>
            <a:endParaRPr lang="uk-UA" sz="1400" dirty="0" smtClean="0"/>
          </a:p>
          <a:p>
            <a:r>
              <a:rPr lang="ru-RU" sz="1400" dirty="0" err="1"/>
              <a:t>Ранні</a:t>
            </a:r>
            <a:r>
              <a:rPr lang="ru-RU" sz="1400" dirty="0"/>
              <a:t> </a:t>
            </a:r>
            <a:r>
              <a:rPr lang="ru-RU" sz="1400" dirty="0" err="1"/>
              <a:t>адаптери</a:t>
            </a:r>
            <a:r>
              <a:rPr lang="ru-RU" sz="1400" dirty="0"/>
              <a:t> АІ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працювати</a:t>
            </a:r>
            <a:r>
              <a:rPr lang="ru-RU" sz="1400" dirty="0"/>
              <a:t> у добре </a:t>
            </a:r>
            <a:r>
              <a:rPr lang="ru-RU" sz="1400" dirty="0" err="1"/>
              <a:t>створеному</a:t>
            </a:r>
            <a:r>
              <a:rPr lang="ru-RU" sz="1400" dirty="0"/>
              <a:t> </a:t>
            </a:r>
            <a:r>
              <a:rPr lang="ru-RU" sz="1400" dirty="0" err="1"/>
              <a:t>просторі</a:t>
            </a:r>
            <a:r>
              <a:rPr lang="ru-RU" sz="1400" dirty="0"/>
              <a:t>. Вони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покладатися</a:t>
            </a:r>
            <a:r>
              <a:rPr lang="ru-RU" sz="1400" dirty="0"/>
              <a:t> на </a:t>
            </a:r>
            <a:r>
              <a:rPr lang="ru-RU" sz="1400" dirty="0" err="1"/>
              <a:t>випробувані</a:t>
            </a:r>
            <a:r>
              <a:rPr lang="ru-RU" sz="1400" dirty="0"/>
              <a:t> і </a:t>
            </a:r>
            <a:r>
              <a:rPr lang="ru-RU" sz="1400" dirty="0" err="1"/>
              <a:t>справжні</a:t>
            </a:r>
            <a:r>
              <a:rPr lang="ru-RU" sz="1400" dirty="0"/>
              <a:t> </a:t>
            </a:r>
            <a:r>
              <a:rPr lang="ru-RU" sz="1400" dirty="0" err="1"/>
              <a:t>методи</a:t>
            </a:r>
            <a:r>
              <a:rPr lang="ru-RU" sz="1400" dirty="0"/>
              <a:t> </a:t>
            </a:r>
            <a:r>
              <a:rPr lang="ru-RU" sz="1400" dirty="0" err="1"/>
              <a:t>побудови</a:t>
            </a:r>
            <a:r>
              <a:rPr lang="ru-RU" sz="1400" dirty="0"/>
              <a:t> </a:t>
            </a:r>
            <a:r>
              <a:rPr lang="ru-RU" sz="1400" dirty="0" err="1"/>
              <a:t>нової</a:t>
            </a:r>
            <a:r>
              <a:rPr lang="ru-RU" sz="1400" dirty="0"/>
              <a:t> </a:t>
            </a:r>
            <a:r>
              <a:rPr lang="ru-RU" sz="1400" dirty="0" err="1"/>
              <a:t>компетенції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, </a:t>
            </a:r>
            <a:r>
              <a:rPr lang="ru-RU" sz="1400" dirty="0" err="1"/>
              <a:t>такі</a:t>
            </a:r>
            <a:r>
              <a:rPr lang="ru-RU" sz="1400" dirty="0"/>
              <a:t> як </a:t>
            </a:r>
            <a:r>
              <a:rPr lang="ru-RU" sz="1400" dirty="0" err="1"/>
              <a:t>створення</a:t>
            </a:r>
            <a:r>
              <a:rPr lang="ru-RU" sz="1400" dirty="0"/>
              <a:t> центру </a:t>
            </a:r>
            <a:r>
              <a:rPr lang="ru-RU" sz="1400" dirty="0" err="1"/>
              <a:t>досконалості</a:t>
            </a:r>
            <a:r>
              <a:rPr lang="ru-RU" sz="1400" dirty="0"/>
              <a:t>. </a:t>
            </a:r>
            <a:r>
              <a:rPr lang="ru-RU" sz="1400" dirty="0" err="1"/>
              <a:t>Створюючи</a:t>
            </a:r>
            <a:r>
              <a:rPr lang="ru-RU" sz="1400" dirty="0"/>
              <a:t> центр штучного </a:t>
            </a:r>
            <a:r>
              <a:rPr lang="ru-RU" sz="1400" dirty="0" err="1"/>
              <a:t>інтелекту</a:t>
            </a:r>
            <a:r>
              <a:rPr lang="ru-RU" sz="1400" dirty="0"/>
              <a:t> (</a:t>
            </a:r>
            <a:r>
              <a:rPr lang="en-US" sz="1400" dirty="0"/>
              <a:t>C</a:t>
            </a:r>
            <a:r>
              <a:rPr lang="ru-RU" sz="1400" dirty="0"/>
              <a:t>о</a:t>
            </a:r>
            <a:r>
              <a:rPr lang="en-US" sz="1400" dirty="0"/>
              <a:t>E),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формалізувати</a:t>
            </a:r>
            <a:r>
              <a:rPr lang="ru-RU" sz="1400" dirty="0"/>
              <a:t> </a:t>
            </a:r>
            <a:r>
              <a:rPr lang="ru-RU" sz="1400" dirty="0" err="1"/>
              <a:t>своє</a:t>
            </a:r>
            <a:r>
              <a:rPr lang="ru-RU" sz="1400" dirty="0"/>
              <a:t> </a:t>
            </a:r>
            <a:r>
              <a:rPr lang="ru-RU" sz="1400" dirty="0" err="1"/>
              <a:t>бачення</a:t>
            </a:r>
            <a:r>
              <a:rPr lang="ru-RU" sz="1400" dirty="0"/>
              <a:t> та </a:t>
            </a:r>
            <a:r>
              <a:rPr lang="ru-RU" sz="1400" dirty="0" err="1"/>
              <a:t>підхід</a:t>
            </a:r>
            <a:r>
              <a:rPr lang="ru-RU" sz="1400" dirty="0"/>
              <a:t> до </a:t>
            </a:r>
            <a:r>
              <a:rPr lang="en-US" sz="1400" dirty="0"/>
              <a:t>AI. </a:t>
            </a:r>
            <a:r>
              <a:rPr lang="ru-RU" sz="1400" dirty="0" err="1"/>
              <a:t>Глобальні</a:t>
            </a:r>
            <a:r>
              <a:rPr lang="ru-RU" sz="1400" dirty="0"/>
              <a:t> </a:t>
            </a:r>
            <a:r>
              <a:rPr lang="ru-RU" sz="1400" dirty="0" err="1"/>
              <a:t>директори</a:t>
            </a:r>
            <a:r>
              <a:rPr lang="ru-RU" sz="1400" dirty="0"/>
              <a:t> з </a:t>
            </a:r>
            <a:r>
              <a:rPr lang="ru-RU" sz="1400" dirty="0" err="1"/>
              <a:t>інформаційних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в </a:t>
            </a:r>
            <a:r>
              <a:rPr lang="ru-RU" sz="1400" dirty="0" err="1"/>
              <a:t>центрі</a:t>
            </a:r>
            <a:r>
              <a:rPr lang="ru-RU" sz="1400" dirty="0"/>
              <a:t> </a:t>
            </a:r>
            <a:r>
              <a:rPr lang="ru-RU" sz="1400" dirty="0" err="1"/>
              <a:t>обробки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розробляти</a:t>
            </a:r>
            <a:r>
              <a:rPr lang="ru-RU" sz="1400" dirty="0"/>
              <a:t> </a:t>
            </a:r>
            <a:r>
              <a:rPr lang="ru-RU" sz="1400" dirty="0" err="1"/>
              <a:t>зразок</a:t>
            </a:r>
            <a:r>
              <a:rPr lang="ru-RU" sz="1400" dirty="0"/>
              <a:t> для </a:t>
            </a:r>
            <a:r>
              <a:rPr lang="ru-RU" sz="1400" dirty="0" err="1"/>
              <a:t>корпоративної</a:t>
            </a:r>
            <a:r>
              <a:rPr lang="ru-RU" sz="1400" dirty="0"/>
              <a:t> </a:t>
            </a:r>
            <a:r>
              <a:rPr lang="ru-RU" sz="1400" dirty="0" err="1"/>
              <a:t>стратегії</a:t>
            </a:r>
            <a:r>
              <a:rPr lang="ru-RU" sz="1400" dirty="0"/>
              <a:t> штучного </a:t>
            </a:r>
            <a:r>
              <a:rPr lang="ru-RU" sz="1400" dirty="0" err="1"/>
              <a:t>інтелекту</a:t>
            </a:r>
            <a:r>
              <a:rPr lang="ru-RU" sz="1400" dirty="0"/>
              <a:t>. Вони </a:t>
            </a:r>
            <a:r>
              <a:rPr lang="ru-RU" sz="1400" dirty="0" err="1"/>
              <a:t>доручають</a:t>
            </a:r>
            <a:r>
              <a:rPr lang="ru-RU" sz="1400" dirty="0"/>
              <a:t> членам </a:t>
            </a:r>
            <a:r>
              <a:rPr lang="ru-RU" sz="1400" dirty="0" err="1"/>
              <a:t>архітектурної</a:t>
            </a:r>
            <a:r>
              <a:rPr lang="ru-RU" sz="1400" dirty="0"/>
              <a:t> </a:t>
            </a:r>
            <a:r>
              <a:rPr lang="ru-RU" sz="1400" dirty="0" err="1"/>
              <a:t>команди</a:t>
            </a:r>
            <a:r>
              <a:rPr lang="ru-RU" sz="1400" dirty="0"/>
              <a:t> </a:t>
            </a:r>
            <a:r>
              <a:rPr lang="ru-RU" sz="1400" dirty="0" err="1"/>
              <a:t>підприємства</a:t>
            </a:r>
            <a:r>
              <a:rPr lang="ru-RU" sz="1400" dirty="0"/>
              <a:t> роботу, яка, дозволить </a:t>
            </a:r>
            <a:r>
              <a:rPr lang="ru-RU" sz="1400" dirty="0" err="1"/>
              <a:t>отримати</a:t>
            </a:r>
            <a:r>
              <a:rPr lang="ru-RU" sz="1400" dirty="0"/>
              <a:t> </a:t>
            </a:r>
            <a:r>
              <a:rPr lang="ru-RU" sz="1400" dirty="0" err="1"/>
              <a:t>вступ</a:t>
            </a:r>
            <a:r>
              <a:rPr lang="ru-RU" sz="1400" dirty="0"/>
              <a:t> на </a:t>
            </a:r>
            <a:r>
              <a:rPr lang="ru-RU" sz="1400" dirty="0" err="1"/>
              <a:t>ринок</a:t>
            </a:r>
            <a:r>
              <a:rPr lang="ru-RU" sz="1400" dirty="0"/>
              <a:t> і </a:t>
            </a:r>
            <a:r>
              <a:rPr lang="ru-RU" sz="1400" dirty="0" err="1"/>
              <a:t>виявити</a:t>
            </a:r>
            <a:r>
              <a:rPr lang="ru-RU" sz="1400" dirty="0"/>
              <a:t> </a:t>
            </a:r>
            <a:r>
              <a:rPr lang="ru-RU" sz="1400" dirty="0" err="1"/>
              <a:t>випадки</a:t>
            </a:r>
            <a:r>
              <a:rPr lang="ru-RU" sz="1400" dirty="0"/>
              <a:t> </a:t>
            </a:r>
            <a:r>
              <a:rPr lang="ru-RU" sz="1400" dirty="0" err="1"/>
              <a:t>потенційного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. Команда </a:t>
            </a:r>
            <a:r>
              <a:rPr lang="ru-RU" sz="1400" dirty="0" err="1"/>
              <a:t>бере</a:t>
            </a:r>
            <a:r>
              <a:rPr lang="ru-RU" sz="1400" dirty="0"/>
              <a:t> на себе </a:t>
            </a:r>
            <a:r>
              <a:rPr lang="ru-RU" sz="1400" dirty="0" err="1"/>
              <a:t>проекти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доводять</a:t>
            </a:r>
            <a:r>
              <a:rPr lang="ru-RU" sz="1400" dirty="0"/>
              <a:t> </a:t>
            </a:r>
            <a:r>
              <a:rPr lang="ru-RU" sz="1400" dirty="0" err="1"/>
              <a:t>цінність</a:t>
            </a:r>
            <a:r>
              <a:rPr lang="ru-RU" sz="1400" dirty="0"/>
              <a:t> </a:t>
            </a:r>
            <a:r>
              <a:rPr lang="ru-RU" sz="1400" dirty="0" err="1"/>
              <a:t>інвестицій</a:t>
            </a:r>
            <a:r>
              <a:rPr lang="ru-RU" sz="1400" dirty="0"/>
              <a:t> в </a:t>
            </a:r>
            <a:r>
              <a:rPr lang="ru-RU" sz="1400" dirty="0" err="1"/>
              <a:t>штучний</a:t>
            </a:r>
            <a:r>
              <a:rPr lang="ru-RU" sz="1400" dirty="0"/>
              <a:t> </a:t>
            </a:r>
            <a:r>
              <a:rPr lang="ru-RU" sz="1400" dirty="0" err="1"/>
              <a:t>інтелект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/>
              <a:t>Розглянемо</a:t>
            </a:r>
            <a:r>
              <a:rPr lang="ru-RU" sz="1400" dirty="0"/>
              <a:t> </a:t>
            </a:r>
            <a:r>
              <a:rPr lang="ru-RU" sz="1400" dirty="0" err="1"/>
              <a:t>інформаційно-технологічне</a:t>
            </a:r>
            <a:r>
              <a:rPr lang="ru-RU" sz="1400" dirty="0"/>
              <a:t> </a:t>
            </a:r>
            <a:r>
              <a:rPr lang="ru-RU" sz="1400" dirty="0" err="1"/>
              <a:t>обладнання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en-US" sz="1400" dirty="0"/>
              <a:t>Sig. Sig </a:t>
            </a:r>
            <a:r>
              <a:rPr lang="ru-RU" sz="1400" dirty="0" err="1"/>
              <a:t>робить</a:t>
            </a:r>
            <a:r>
              <a:rPr lang="ru-RU" sz="1400" dirty="0"/>
              <a:t> </a:t>
            </a:r>
            <a:r>
              <a:rPr lang="ru-RU" sz="1400" dirty="0" err="1"/>
              <a:t>асептичні</a:t>
            </a:r>
            <a:r>
              <a:rPr lang="ru-RU" sz="1400" dirty="0"/>
              <a:t> </a:t>
            </a:r>
            <a:r>
              <a:rPr lang="ru-RU" sz="1400" dirty="0" err="1"/>
              <a:t>паперові</a:t>
            </a:r>
            <a:r>
              <a:rPr lang="ru-RU" sz="1400" dirty="0"/>
              <a:t> </a:t>
            </a:r>
            <a:r>
              <a:rPr lang="ru-RU" sz="1400" dirty="0" err="1"/>
              <a:t>картонні</a:t>
            </a:r>
            <a:r>
              <a:rPr lang="ru-RU" sz="1400" dirty="0"/>
              <a:t> коробки для упаковки </a:t>
            </a:r>
            <a:r>
              <a:rPr lang="ru-RU" sz="1400" dirty="0" err="1"/>
              <a:t>продуктів</a:t>
            </a:r>
            <a:r>
              <a:rPr lang="ru-RU" sz="1400" dirty="0"/>
              <a:t> </a:t>
            </a:r>
            <a:r>
              <a:rPr lang="ru-RU" sz="1400" dirty="0" err="1"/>
              <a:t>харчування</a:t>
            </a:r>
            <a:r>
              <a:rPr lang="ru-RU" sz="1400" dirty="0"/>
              <a:t> та </a:t>
            </a:r>
            <a:r>
              <a:rPr lang="ru-RU" sz="1400" dirty="0" err="1"/>
              <a:t>напоїв</a:t>
            </a:r>
            <a:r>
              <a:rPr lang="ru-RU" sz="1400" dirty="0"/>
              <a:t>. </a:t>
            </a:r>
            <a:r>
              <a:rPr lang="ru-RU" sz="1400" dirty="0" err="1"/>
              <a:t>Кошики</a:t>
            </a:r>
            <a:r>
              <a:rPr lang="ru-RU" sz="1400" dirty="0"/>
              <a:t> </a:t>
            </a:r>
            <a:r>
              <a:rPr lang="ru-RU" sz="1400" dirty="0" err="1"/>
              <a:t>доставляються</a:t>
            </a:r>
            <a:r>
              <a:rPr lang="ru-RU" sz="1400" dirty="0"/>
              <a:t> </a:t>
            </a:r>
            <a:r>
              <a:rPr lang="ru-RU" sz="1400" dirty="0" err="1"/>
              <a:t>покупцям</a:t>
            </a:r>
            <a:r>
              <a:rPr lang="ru-RU" sz="1400" dirty="0"/>
              <a:t> у </a:t>
            </a:r>
            <a:r>
              <a:rPr lang="ru-RU" sz="1400" dirty="0" err="1"/>
              <a:t>вигляді</a:t>
            </a:r>
            <a:r>
              <a:rPr lang="ru-RU" sz="1400" dirty="0"/>
              <a:t> плоских </a:t>
            </a:r>
            <a:r>
              <a:rPr lang="ru-RU" sz="1400" dirty="0" err="1"/>
              <a:t>рукавів</a:t>
            </a:r>
            <a:r>
              <a:rPr lang="ru-RU" sz="1400" dirty="0"/>
              <a:t>. </a:t>
            </a:r>
            <a:r>
              <a:rPr lang="ru-RU" sz="1400" dirty="0" err="1"/>
              <a:t>Компанія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виробляє</a:t>
            </a:r>
            <a:r>
              <a:rPr lang="ru-RU" sz="1400" dirty="0"/>
              <a:t> </a:t>
            </a:r>
            <a:r>
              <a:rPr lang="ru-RU" sz="1400" dirty="0" err="1"/>
              <a:t>машини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заправляють</a:t>
            </a:r>
            <a:r>
              <a:rPr lang="ru-RU" sz="1400" dirty="0"/>
              <a:t> коробки </a:t>
            </a:r>
            <a:r>
              <a:rPr lang="ru-RU" sz="1400" dirty="0" err="1"/>
              <a:t>їжею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напоєм</a:t>
            </a:r>
            <a:r>
              <a:rPr lang="ru-RU" sz="1400" dirty="0"/>
              <a:t>, та </a:t>
            </a:r>
            <a:r>
              <a:rPr lang="ru-RU" sz="1400" dirty="0" err="1"/>
              <a:t>встановлює</a:t>
            </a:r>
            <a:r>
              <a:rPr lang="ru-RU" sz="1400" dirty="0"/>
              <a:t> </a:t>
            </a:r>
            <a:r>
              <a:rPr lang="ru-RU" sz="1400" dirty="0" err="1"/>
              <a:t>лінії</a:t>
            </a:r>
            <a:r>
              <a:rPr lang="ru-RU" sz="1400" dirty="0"/>
              <a:t> для </a:t>
            </a:r>
            <a:r>
              <a:rPr lang="ru-RU" sz="1400" dirty="0" err="1"/>
              <a:t>виробництва</a:t>
            </a:r>
            <a:r>
              <a:rPr lang="ru-RU" sz="1400" dirty="0"/>
              <a:t> упаковки для </a:t>
            </a:r>
            <a:r>
              <a:rPr lang="ru-RU" sz="1400" dirty="0" err="1"/>
              <a:t>клієнтів</a:t>
            </a:r>
            <a:r>
              <a:rPr lang="ru-RU" sz="1400" dirty="0"/>
              <a:t>. За </a:t>
            </a:r>
            <a:r>
              <a:rPr lang="ru-RU" sz="1400" dirty="0" err="1"/>
              <a:t>даними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, </a:t>
            </a:r>
            <a:r>
              <a:rPr lang="ru-RU" sz="1400" dirty="0" err="1"/>
              <a:t>понад</a:t>
            </a:r>
            <a:r>
              <a:rPr lang="ru-RU" sz="1400" dirty="0"/>
              <a:t> 400 </a:t>
            </a:r>
            <a:r>
              <a:rPr lang="ru-RU" sz="1400" dirty="0" err="1"/>
              <a:t>клієнтських</a:t>
            </a:r>
            <a:r>
              <a:rPr lang="ru-RU" sz="1400" dirty="0"/>
              <a:t> фабрик </a:t>
            </a:r>
            <a:r>
              <a:rPr lang="ru-RU" sz="1400" dirty="0" err="1"/>
              <a:t>використовують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en-US" sz="1400" dirty="0"/>
              <a:t>Sig. </a:t>
            </a:r>
            <a:r>
              <a:rPr lang="ru-RU" sz="1400" dirty="0" err="1"/>
              <a:t>Програмне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</a:t>
            </a:r>
            <a:r>
              <a:rPr lang="en-US" sz="1400" dirty="0"/>
              <a:t>GE Digital </a:t>
            </a:r>
            <a:r>
              <a:rPr lang="ru-RU" sz="1400" dirty="0"/>
              <a:t>та </a:t>
            </a:r>
            <a:r>
              <a:rPr lang="ru-RU" sz="1400" dirty="0" err="1"/>
              <a:t>масив</a:t>
            </a:r>
            <a:r>
              <a:rPr lang="ru-RU" sz="1400" dirty="0"/>
              <a:t> </a:t>
            </a:r>
            <a:r>
              <a:rPr lang="ru-RU" sz="1400" dirty="0" err="1"/>
              <a:t>датчиків</a:t>
            </a:r>
            <a:r>
              <a:rPr lang="ru-RU" sz="1400" dirty="0"/>
              <a:t> </a:t>
            </a:r>
            <a:r>
              <a:rPr lang="en-US" sz="1400" dirty="0" err="1"/>
              <a:t>IoT</a:t>
            </a:r>
            <a:r>
              <a:rPr lang="en-US" sz="1400" dirty="0"/>
              <a:t> </a:t>
            </a:r>
            <a:r>
              <a:rPr lang="ru-RU" sz="1400" dirty="0" err="1"/>
              <a:t>будуть</a:t>
            </a:r>
            <a:r>
              <a:rPr lang="ru-RU" sz="1400" dirty="0"/>
              <a:t> </a:t>
            </a:r>
            <a:r>
              <a:rPr lang="ru-RU" sz="1400" dirty="0" err="1"/>
              <a:t>зберігати</a:t>
            </a:r>
            <a:r>
              <a:rPr lang="ru-RU" sz="1400" dirty="0"/>
              <a:t> вкладки на </a:t>
            </a:r>
            <a:r>
              <a:rPr lang="ru-RU" sz="1400" dirty="0" err="1"/>
              <a:t>виробниче</a:t>
            </a:r>
            <a:r>
              <a:rPr lang="ru-RU" sz="1400" dirty="0"/>
              <a:t> </a:t>
            </a:r>
            <a:r>
              <a:rPr lang="ru-RU" sz="1400" dirty="0" err="1"/>
              <a:t>обладнання</a:t>
            </a:r>
            <a:r>
              <a:rPr lang="ru-RU" sz="1400" dirty="0"/>
              <a:t>, </a:t>
            </a:r>
            <a:r>
              <a:rPr lang="ru-RU" sz="1400" dirty="0" err="1"/>
              <a:t>розташоване</a:t>
            </a:r>
            <a:r>
              <a:rPr lang="ru-RU" sz="1400" dirty="0"/>
              <a:t> на </a:t>
            </a:r>
            <a:r>
              <a:rPr lang="ru-RU" sz="1400" dirty="0" err="1"/>
              <a:t>цих</a:t>
            </a:r>
            <a:r>
              <a:rPr lang="ru-RU" sz="1400" dirty="0"/>
              <a:t> заводах. </a:t>
            </a:r>
            <a:r>
              <a:rPr lang="en-US" sz="1400" dirty="0"/>
              <a:t>Sig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розгорне</a:t>
            </a:r>
            <a:r>
              <a:rPr lang="ru-RU" sz="1400" dirty="0"/>
              <a:t> </a:t>
            </a:r>
            <a:r>
              <a:rPr lang="ru-RU" sz="1400" dirty="0" err="1"/>
              <a:t>програмне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на </a:t>
            </a:r>
            <a:r>
              <a:rPr lang="ru-RU" sz="1400" dirty="0" err="1"/>
              <a:t>власних</a:t>
            </a:r>
            <a:r>
              <a:rPr lang="ru-RU" sz="1400" dirty="0"/>
              <a:t> </a:t>
            </a:r>
            <a:r>
              <a:rPr lang="ru-RU" sz="1400" dirty="0" err="1"/>
              <a:t>картонних</a:t>
            </a:r>
            <a:r>
              <a:rPr lang="ru-RU" sz="1400" dirty="0"/>
              <a:t> фабриках.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5931836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 fontScale="92500" lnSpcReduction="20000"/>
          </a:bodyPr>
          <a:lstStyle/>
          <a:p>
            <a:r>
              <a:rPr lang="ru-RU" sz="1400" dirty="0"/>
              <a:t>Метою цифрового </a:t>
            </a:r>
            <a:r>
              <a:rPr lang="ru-RU" sz="1400" dirty="0" err="1"/>
              <a:t>перетворення</a:t>
            </a:r>
            <a:r>
              <a:rPr lang="ru-RU" sz="1400" dirty="0"/>
              <a:t> у </a:t>
            </a:r>
            <a:r>
              <a:rPr lang="ru-RU" sz="1400" dirty="0" err="1"/>
              <a:t>виробничій</a:t>
            </a:r>
            <a:r>
              <a:rPr lang="ru-RU" sz="1400" dirty="0"/>
              <a:t> </a:t>
            </a:r>
            <a:r>
              <a:rPr lang="ru-RU" sz="1400" dirty="0" err="1"/>
              <a:t>сфері</a:t>
            </a:r>
            <a:r>
              <a:rPr lang="ru-RU" sz="1400" dirty="0"/>
              <a:t> є </a:t>
            </a:r>
            <a:r>
              <a:rPr lang="ru-RU" sz="1400" dirty="0" err="1"/>
              <a:t>збереження</a:t>
            </a:r>
            <a:r>
              <a:rPr lang="ru-RU" sz="1400" dirty="0"/>
              <a:t> </a:t>
            </a:r>
            <a:r>
              <a:rPr lang="ru-RU" sz="1400" dirty="0" err="1"/>
              <a:t>виробничих</a:t>
            </a:r>
            <a:r>
              <a:rPr lang="ru-RU" sz="1400" dirty="0"/>
              <a:t> </a:t>
            </a:r>
            <a:r>
              <a:rPr lang="ru-RU" sz="1400" dirty="0" err="1"/>
              <a:t>ліній</a:t>
            </a:r>
            <a:r>
              <a:rPr lang="ru-RU" sz="1400" dirty="0"/>
              <a:t>, </a:t>
            </a:r>
            <a:r>
              <a:rPr lang="ru-RU" sz="1400" dirty="0" err="1"/>
              <a:t>збільшення</a:t>
            </a:r>
            <a:r>
              <a:rPr lang="ru-RU" sz="1400" dirty="0"/>
              <a:t> </a:t>
            </a:r>
            <a:r>
              <a:rPr lang="ru-RU" sz="1400" dirty="0" err="1"/>
              <a:t>пропускної</a:t>
            </a:r>
            <a:r>
              <a:rPr lang="ru-RU" sz="1400" dirty="0"/>
              <a:t> </a:t>
            </a:r>
            <a:r>
              <a:rPr lang="ru-RU" sz="1400" dirty="0" err="1"/>
              <a:t>здатності</a:t>
            </a:r>
            <a:r>
              <a:rPr lang="ru-RU" sz="1400" dirty="0"/>
              <a:t> та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якості</a:t>
            </a:r>
            <a:r>
              <a:rPr lang="ru-RU" sz="1400" dirty="0"/>
              <a:t> </a:t>
            </a:r>
            <a:r>
              <a:rPr lang="ru-RU" sz="1400" dirty="0" err="1"/>
              <a:t>продукції</a:t>
            </a:r>
            <a:r>
              <a:rPr lang="ru-RU" sz="1400" dirty="0"/>
              <a:t>. Для </a:t>
            </a:r>
            <a:r>
              <a:rPr lang="ru-RU" sz="1400" dirty="0" err="1"/>
              <a:t>цього</a:t>
            </a:r>
            <a:r>
              <a:rPr lang="ru-RU" sz="1400" dirty="0"/>
              <a:t> </a:t>
            </a:r>
            <a:r>
              <a:rPr lang="en-US" sz="1400" dirty="0"/>
              <a:t>GE Digital </a:t>
            </a:r>
            <a:r>
              <a:rPr lang="ru-RU" sz="1400" dirty="0" err="1"/>
              <a:t>спрямована</a:t>
            </a:r>
            <a:r>
              <a:rPr lang="ru-RU" sz="1400" dirty="0"/>
              <a:t> на </a:t>
            </a:r>
            <a:r>
              <a:rPr lang="ru-RU" sz="1400" dirty="0" err="1"/>
              <a:t>зв'язування</a:t>
            </a:r>
            <a:r>
              <a:rPr lang="ru-RU" sz="1400" dirty="0"/>
              <a:t> </a:t>
            </a:r>
            <a:r>
              <a:rPr lang="ru-RU" sz="1400" dirty="0" err="1"/>
              <a:t>двох</a:t>
            </a:r>
            <a:r>
              <a:rPr lang="ru-RU" sz="1400" dirty="0"/>
              <a:t> </a:t>
            </a:r>
            <a:r>
              <a:rPr lang="ru-RU" sz="1400" dirty="0" err="1"/>
              <a:t>ключових</a:t>
            </a:r>
            <a:r>
              <a:rPr lang="ru-RU" sz="1400" dirty="0"/>
              <a:t> </a:t>
            </a:r>
            <a:r>
              <a:rPr lang="ru-RU" sz="1400" dirty="0" err="1"/>
              <a:t>програм</a:t>
            </a:r>
            <a:r>
              <a:rPr lang="ru-RU" sz="1400" dirty="0"/>
              <a:t>: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керування</a:t>
            </a:r>
            <a:r>
              <a:rPr lang="ru-RU" sz="1400" dirty="0"/>
              <a:t> </a:t>
            </a:r>
            <a:r>
              <a:rPr lang="ru-RU" sz="1400" dirty="0" err="1"/>
              <a:t>продуктивністю</a:t>
            </a:r>
            <a:r>
              <a:rPr lang="ru-RU" sz="1400" dirty="0"/>
              <a:t> </a:t>
            </a:r>
            <a:r>
              <a:rPr lang="en-US" sz="1400" dirty="0" err="1"/>
              <a:t>Predix</a:t>
            </a:r>
            <a:r>
              <a:rPr lang="en-US" sz="1400" dirty="0"/>
              <a:t> Asset (APM) </a:t>
            </a:r>
            <a:r>
              <a:rPr lang="ru-RU" sz="1400" dirty="0"/>
              <a:t>та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 </a:t>
            </a:r>
            <a:r>
              <a:rPr lang="ru-RU" sz="1400" dirty="0" err="1"/>
              <a:t>зовнішніми</a:t>
            </a:r>
            <a:r>
              <a:rPr lang="ru-RU" sz="1400" dirty="0"/>
              <a:t> службами </a:t>
            </a:r>
            <a:r>
              <a:rPr lang="en-US" sz="1400" dirty="0" err="1"/>
              <a:t>Predix</a:t>
            </a:r>
            <a:r>
              <a:rPr lang="en-US" sz="1400" dirty="0"/>
              <a:t> </a:t>
            </a:r>
            <a:r>
              <a:rPr lang="en-US" sz="1400" dirty="0" err="1"/>
              <a:t>ServiceMax</a:t>
            </a:r>
            <a:r>
              <a:rPr lang="en-US" sz="1400" dirty="0"/>
              <a:t>. </a:t>
            </a:r>
            <a:r>
              <a:rPr lang="en-US" sz="1400" dirty="0" err="1"/>
              <a:t>Predix</a:t>
            </a:r>
            <a:r>
              <a:rPr lang="en-US" sz="1400" dirty="0"/>
              <a:t> APM </a:t>
            </a:r>
            <a:r>
              <a:rPr lang="ru-RU" sz="1400" dirty="0"/>
              <a:t>буде </a:t>
            </a:r>
            <a:r>
              <a:rPr lang="ru-RU" sz="1400" dirty="0" err="1"/>
              <a:t>стежити</a:t>
            </a:r>
            <a:r>
              <a:rPr lang="ru-RU" sz="1400" dirty="0"/>
              <a:t> за станом </a:t>
            </a:r>
            <a:r>
              <a:rPr lang="ru-RU" sz="1400" dirty="0" err="1"/>
              <a:t>обладнаних</a:t>
            </a:r>
            <a:r>
              <a:rPr lang="ru-RU" sz="1400" dirty="0"/>
              <a:t> </a:t>
            </a:r>
            <a:r>
              <a:rPr lang="ru-RU" sz="1400" dirty="0" err="1"/>
              <a:t>ліній</a:t>
            </a:r>
            <a:r>
              <a:rPr lang="ru-RU" sz="1400" dirty="0"/>
              <a:t> розливу в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en-US" sz="1400" dirty="0"/>
              <a:t>Sig </a:t>
            </a:r>
            <a:r>
              <a:rPr lang="ru-RU" sz="1400" dirty="0"/>
              <a:t>та </a:t>
            </a:r>
            <a:r>
              <a:rPr lang="ru-RU" sz="1400" dirty="0" err="1"/>
              <a:t>використовувати</a:t>
            </a:r>
            <a:r>
              <a:rPr lang="ru-RU" sz="1400" dirty="0"/>
              <a:t> АІ та </a:t>
            </a:r>
            <a:r>
              <a:rPr lang="ru-RU" sz="1400" dirty="0" err="1"/>
              <a:t>прогнозної</a:t>
            </a:r>
            <a:r>
              <a:rPr lang="ru-RU" sz="1400" dirty="0"/>
              <a:t> </a:t>
            </a:r>
            <a:r>
              <a:rPr lang="ru-RU" sz="1400" dirty="0" err="1"/>
              <a:t>діагностики</a:t>
            </a:r>
            <a:r>
              <a:rPr lang="ru-RU" sz="1400" dirty="0"/>
              <a:t>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передбачити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 з </a:t>
            </a:r>
            <a:r>
              <a:rPr lang="ru-RU" sz="1400" dirty="0" err="1"/>
              <a:t>цими</a:t>
            </a:r>
            <a:r>
              <a:rPr lang="ru-RU" sz="1400" dirty="0"/>
              <a:t> машинами та </a:t>
            </a:r>
            <a:r>
              <a:rPr lang="ru-RU" sz="1400" dirty="0" err="1"/>
              <a:t>вирішення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до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появи</a:t>
            </a:r>
            <a:r>
              <a:rPr lang="ru-RU" sz="1400" dirty="0"/>
              <a:t>. </a:t>
            </a:r>
            <a:r>
              <a:rPr lang="ru-RU" sz="1400" dirty="0" err="1"/>
              <a:t>Пристрої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розрахувати</a:t>
            </a:r>
            <a:r>
              <a:rPr lang="ru-RU" sz="1400" dirty="0"/>
              <a:t> час простою </a:t>
            </a:r>
            <a:r>
              <a:rPr lang="ru-RU" sz="1400" dirty="0" err="1"/>
              <a:t>обладнання</a:t>
            </a:r>
            <a:r>
              <a:rPr lang="ru-RU" sz="1400" dirty="0"/>
              <a:t>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запланувати</a:t>
            </a:r>
            <a:r>
              <a:rPr lang="ru-RU" sz="1400" dirty="0"/>
              <a:t> </a:t>
            </a:r>
            <a:r>
              <a:rPr lang="ru-RU" sz="1400" dirty="0" err="1" smtClean="0"/>
              <a:t>технічне</a:t>
            </a:r>
            <a:r>
              <a:rPr lang="ru-RU" sz="1400" dirty="0"/>
              <a:t> </a:t>
            </a:r>
            <a:r>
              <a:rPr lang="ru-RU" sz="1400" dirty="0" err="1"/>
              <a:t>ки</a:t>
            </a:r>
            <a:r>
              <a:rPr lang="ru-RU" sz="1400" dirty="0"/>
              <a:t> та </a:t>
            </a:r>
            <a:r>
              <a:rPr lang="ru-RU" sz="1400" dirty="0" err="1"/>
              <a:t>витрати</a:t>
            </a:r>
            <a:r>
              <a:rPr lang="ru-RU" sz="1400" dirty="0"/>
              <a:t> на контроль. </a:t>
            </a:r>
            <a:endParaRPr lang="ru-RU" sz="1400" dirty="0" smtClean="0"/>
          </a:p>
          <a:p>
            <a:r>
              <a:rPr lang="ru-RU" sz="1400" dirty="0" err="1" smtClean="0"/>
              <a:t>Далі</a:t>
            </a:r>
            <a:r>
              <a:rPr lang="ru-RU" sz="1400" dirty="0" smtClean="0"/>
              <a:t> </a:t>
            </a:r>
            <a:r>
              <a:rPr lang="ru-RU" sz="1400" dirty="0" err="1"/>
              <a:t>відбувається</a:t>
            </a:r>
            <a:r>
              <a:rPr lang="ru-RU" sz="1400" dirty="0"/>
              <a:t> передача </a:t>
            </a:r>
            <a:r>
              <a:rPr lang="ru-RU" sz="1400" dirty="0" err="1"/>
              <a:t>даних</a:t>
            </a:r>
            <a:r>
              <a:rPr lang="ru-RU" sz="1400" dirty="0"/>
              <a:t> про </a:t>
            </a:r>
            <a:r>
              <a:rPr lang="ru-RU" sz="1400" dirty="0" err="1"/>
              <a:t>технічне</a:t>
            </a:r>
            <a:r>
              <a:rPr lang="ru-RU" sz="1400" dirty="0"/>
              <a:t> </a:t>
            </a:r>
            <a:r>
              <a:rPr lang="ru-RU" sz="1400" dirty="0" err="1"/>
              <a:t>обслуговування</a:t>
            </a:r>
            <a:r>
              <a:rPr lang="ru-RU" sz="1400" dirty="0"/>
              <a:t> —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потрібно</a:t>
            </a:r>
            <a:r>
              <a:rPr lang="ru-RU" sz="1400" dirty="0"/>
              <a:t> </a:t>
            </a:r>
            <a:r>
              <a:rPr lang="ru-RU" sz="1400" dirty="0" err="1"/>
              <a:t>виправити</a:t>
            </a:r>
            <a:r>
              <a:rPr lang="ru-RU" sz="1400" dirty="0"/>
              <a:t> і коли —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en-US" sz="1400" dirty="0" err="1"/>
              <a:t>Predix</a:t>
            </a:r>
            <a:r>
              <a:rPr lang="en-US" sz="1400" dirty="0"/>
              <a:t> APM </a:t>
            </a:r>
            <a:r>
              <a:rPr lang="ru-RU" sz="1400" dirty="0"/>
              <a:t>до </a:t>
            </a:r>
            <a:r>
              <a:rPr lang="en-US" sz="1400" dirty="0" err="1"/>
              <a:t>ServiceMax</a:t>
            </a:r>
            <a:r>
              <a:rPr lang="en-US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фабрики </a:t>
            </a:r>
            <a:r>
              <a:rPr lang="ru-RU" sz="1400" dirty="0" err="1"/>
              <a:t>використовуватимуть</a:t>
            </a:r>
            <a:r>
              <a:rPr lang="ru-RU" sz="1400" dirty="0"/>
              <a:t> для </a:t>
            </a:r>
            <a:r>
              <a:rPr lang="ru-RU" sz="1400" dirty="0" err="1"/>
              <a:t>відправки</a:t>
            </a:r>
            <a:r>
              <a:rPr lang="ru-RU" sz="1400" dirty="0"/>
              <a:t> </a:t>
            </a:r>
            <a:r>
              <a:rPr lang="ru-RU" sz="1400" dirty="0" err="1"/>
              <a:t>технічних</a:t>
            </a:r>
            <a:r>
              <a:rPr lang="ru-RU" sz="1400" dirty="0"/>
              <a:t> </a:t>
            </a:r>
            <a:r>
              <a:rPr lang="ru-RU" sz="1400" dirty="0" err="1"/>
              <a:t>спеціалістів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en-US" sz="1400" dirty="0"/>
              <a:t>Sig </a:t>
            </a:r>
            <a:r>
              <a:rPr lang="ru-RU" sz="1400" dirty="0"/>
              <a:t>для </a:t>
            </a:r>
            <a:r>
              <a:rPr lang="ru-RU" sz="1400" dirty="0" err="1"/>
              <a:t>роботи</a:t>
            </a:r>
            <a:r>
              <a:rPr lang="ru-RU" sz="1400" dirty="0"/>
              <a:t> з </a:t>
            </a:r>
            <a:r>
              <a:rPr lang="ru-RU" sz="1400" dirty="0" err="1"/>
              <a:t>даним</a:t>
            </a:r>
            <a:r>
              <a:rPr lang="ru-RU" sz="1400" dirty="0"/>
              <a:t> </a:t>
            </a:r>
            <a:r>
              <a:rPr lang="ru-RU" sz="1400" dirty="0" err="1"/>
              <a:t>обладнанням</a:t>
            </a:r>
            <a:r>
              <a:rPr lang="ru-RU" sz="1400" dirty="0"/>
              <a:t>. </a:t>
            </a:r>
            <a:r>
              <a:rPr lang="ru-RU" sz="1400" dirty="0" err="1"/>
              <a:t>Технічні</a:t>
            </a:r>
            <a:r>
              <a:rPr lang="ru-RU" sz="1400" dirty="0"/>
              <a:t> </a:t>
            </a:r>
            <a:r>
              <a:rPr lang="ru-RU" sz="1400" dirty="0" err="1"/>
              <a:t>працівники</a:t>
            </a:r>
            <a:r>
              <a:rPr lang="ru-RU" sz="1400" dirty="0"/>
              <a:t> </a:t>
            </a:r>
            <a:r>
              <a:rPr lang="ru-RU" sz="1400" dirty="0" err="1"/>
              <a:t>галузі</a:t>
            </a:r>
            <a:r>
              <a:rPr lang="ru-RU" sz="1400" dirty="0"/>
              <a:t> </a:t>
            </a:r>
            <a:r>
              <a:rPr lang="ru-RU" sz="1400" dirty="0" err="1"/>
              <a:t>отримують</a:t>
            </a:r>
            <a:r>
              <a:rPr lang="ru-RU" sz="1400" dirty="0"/>
              <a:t> </a:t>
            </a:r>
            <a:r>
              <a:rPr lang="ru-RU" sz="1400" dirty="0" err="1"/>
              <a:t>рекомендації</a:t>
            </a:r>
            <a:r>
              <a:rPr lang="ru-RU" sz="1400" dirty="0"/>
              <a:t> з </a:t>
            </a:r>
            <a:r>
              <a:rPr lang="ru-RU" sz="1400" dirty="0" err="1"/>
              <a:t>обслуговування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en-US" sz="1400" dirty="0"/>
              <a:t>APM </a:t>
            </a:r>
            <a:r>
              <a:rPr lang="ru-RU" sz="1400" dirty="0"/>
              <a:t>у </a:t>
            </a:r>
            <a:r>
              <a:rPr lang="ru-RU" sz="1400" dirty="0" err="1"/>
              <a:t>компоненті</a:t>
            </a:r>
            <a:r>
              <a:rPr lang="ru-RU" sz="1400" dirty="0"/>
              <a:t> </a:t>
            </a:r>
            <a:r>
              <a:rPr lang="ru-RU" sz="1400" dirty="0" err="1"/>
              <a:t>мобільного</a:t>
            </a:r>
            <a:r>
              <a:rPr lang="ru-RU" sz="1400" dirty="0"/>
              <a:t> </a:t>
            </a:r>
            <a:r>
              <a:rPr lang="ru-RU" sz="1400" dirty="0" err="1"/>
              <a:t>додатка</a:t>
            </a:r>
            <a:r>
              <a:rPr lang="ru-RU" sz="1400" dirty="0"/>
              <a:t> </a:t>
            </a:r>
            <a:r>
              <a:rPr lang="en-US" sz="1400" dirty="0" err="1"/>
              <a:t>ServiceMax</a:t>
            </a:r>
            <a:r>
              <a:rPr lang="en-US" sz="1400" dirty="0"/>
              <a:t>. </a:t>
            </a:r>
            <a:r>
              <a:rPr lang="ru-RU" sz="1400" dirty="0" err="1"/>
              <a:t>Ця</a:t>
            </a:r>
            <a:r>
              <a:rPr lang="ru-RU" sz="1400" dirty="0"/>
              <a:t> заявка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збиратиме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про </a:t>
            </a:r>
            <a:r>
              <a:rPr lang="ru-RU" sz="1400" dirty="0" err="1"/>
              <a:t>ефективність</a:t>
            </a:r>
            <a:r>
              <a:rPr lang="ru-RU" sz="1400" dirty="0"/>
              <a:t> </a:t>
            </a:r>
            <a:r>
              <a:rPr lang="ru-RU" sz="1400" dirty="0" err="1"/>
              <a:t>технічних</a:t>
            </a:r>
            <a:r>
              <a:rPr lang="ru-RU" sz="1400" dirty="0"/>
              <a:t> </a:t>
            </a:r>
            <a:r>
              <a:rPr lang="ru-RU" sz="1400" dirty="0" err="1"/>
              <a:t>працівників</a:t>
            </a:r>
            <a:r>
              <a:rPr lang="ru-RU" sz="1400" dirty="0"/>
              <a:t> при </a:t>
            </a:r>
            <a:r>
              <a:rPr lang="ru-RU" sz="1400" dirty="0" err="1"/>
              <a:t>проведенні</a:t>
            </a:r>
            <a:r>
              <a:rPr lang="ru-RU" sz="1400" dirty="0"/>
              <a:t> </a:t>
            </a:r>
            <a:r>
              <a:rPr lang="ru-RU" sz="1400" dirty="0" err="1"/>
              <a:t>рекомендованого</a:t>
            </a:r>
            <a:r>
              <a:rPr lang="ru-RU" sz="1400" dirty="0"/>
              <a:t> </a:t>
            </a:r>
            <a:r>
              <a:rPr lang="ru-RU" sz="1400" dirty="0" err="1"/>
              <a:t>технічного</a:t>
            </a:r>
            <a:r>
              <a:rPr lang="ru-RU" sz="1400" dirty="0"/>
              <a:t> </a:t>
            </a:r>
            <a:r>
              <a:rPr lang="ru-RU" sz="1400" dirty="0" err="1"/>
              <a:t>обслуговування</a:t>
            </a:r>
            <a:r>
              <a:rPr lang="ru-RU" sz="1400" dirty="0"/>
              <a:t>.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повертаються</a:t>
            </a:r>
            <a:r>
              <a:rPr lang="ru-RU" sz="1400" dirty="0"/>
              <a:t> в </a:t>
            </a:r>
            <a:r>
              <a:rPr lang="en-US" sz="1400" dirty="0" err="1"/>
              <a:t>Predix</a:t>
            </a:r>
            <a:r>
              <a:rPr lang="en-US" sz="1400" dirty="0"/>
              <a:t> APM</a:t>
            </a:r>
            <a:r>
              <a:rPr lang="en-US" sz="1400" dirty="0" smtClean="0"/>
              <a:t>.</a:t>
            </a:r>
            <a:endParaRPr lang="uk-UA" sz="1400" dirty="0" smtClean="0"/>
          </a:p>
          <a:p>
            <a:r>
              <a:rPr lang="ru-RU" sz="1400" dirty="0" err="1"/>
              <a:t>Розглянуто</a:t>
            </a:r>
            <a:r>
              <a:rPr lang="ru-RU" sz="1400" dirty="0"/>
              <a:t> </a:t>
            </a:r>
            <a:r>
              <a:rPr lang="ru-RU" sz="1400" dirty="0" err="1"/>
              <a:t>таку</a:t>
            </a:r>
            <a:r>
              <a:rPr lang="ru-RU" sz="1400" dirty="0"/>
              <a:t> </a:t>
            </a:r>
            <a:r>
              <a:rPr lang="ru-RU" sz="1400" dirty="0" err="1"/>
              <a:t>прогресивну</a:t>
            </a:r>
            <a:r>
              <a:rPr lang="ru-RU" sz="1400" dirty="0"/>
              <a:t> </a:t>
            </a:r>
            <a:r>
              <a:rPr lang="ru-RU" sz="1400" dirty="0" err="1"/>
              <a:t>компанію</a:t>
            </a:r>
            <a:r>
              <a:rPr lang="ru-RU" sz="1400" dirty="0"/>
              <a:t>, як </a:t>
            </a:r>
            <a:r>
              <a:rPr lang="en-US" sz="1400" dirty="0"/>
              <a:t>General Electric. </a:t>
            </a:r>
            <a:r>
              <a:rPr lang="ru-RU" sz="1400" dirty="0" err="1"/>
              <a:t>Визначено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: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операційна</a:t>
            </a:r>
            <a:r>
              <a:rPr lang="ru-RU" sz="1400" dirty="0" smtClean="0"/>
              <a:t> </a:t>
            </a:r>
            <a:r>
              <a:rPr lang="ru-RU" sz="1400" dirty="0"/>
              <a:t>модель, заснована на </a:t>
            </a:r>
            <a:r>
              <a:rPr lang="en-US" sz="1400" dirty="0" err="1"/>
              <a:t>Predix</a:t>
            </a:r>
            <a:r>
              <a:rPr lang="en-US" sz="1400" dirty="0"/>
              <a:t>, </a:t>
            </a:r>
            <a:r>
              <a:rPr lang="ru-RU" sz="1400" dirty="0"/>
              <a:t>є </a:t>
            </a:r>
            <a:r>
              <a:rPr lang="ru-RU" sz="1400" dirty="0" err="1"/>
              <a:t>програмною</a:t>
            </a:r>
            <a:r>
              <a:rPr lang="ru-RU" sz="1400" dirty="0"/>
              <a:t> платформою </a:t>
            </a:r>
            <a:r>
              <a:rPr lang="en-US" sz="1400" dirty="0"/>
              <a:t>General Electric </a:t>
            </a:r>
            <a:r>
              <a:rPr lang="ru-RU" sz="1400" dirty="0"/>
              <a:t>для </a:t>
            </a:r>
            <a:r>
              <a:rPr lang="ru-RU" sz="1400" dirty="0" err="1"/>
              <a:t>збору</a:t>
            </a:r>
            <a:r>
              <a:rPr lang="ru-RU" sz="1400" dirty="0"/>
              <a:t> та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промислових</a:t>
            </a:r>
            <a:r>
              <a:rPr lang="ru-RU" sz="1400" dirty="0"/>
              <a:t> машин;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необхідно</a:t>
            </a:r>
            <a:r>
              <a:rPr lang="ru-RU" sz="1400" dirty="0" smtClean="0"/>
              <a:t> </a:t>
            </a:r>
            <a:r>
              <a:rPr lang="ru-RU" sz="1400" dirty="0"/>
              <a:t>і </a:t>
            </a:r>
            <a:r>
              <a:rPr lang="ru-RU" sz="1400" dirty="0" err="1"/>
              <a:t>подалі</a:t>
            </a:r>
            <a:r>
              <a:rPr lang="ru-RU" sz="1400" dirty="0"/>
              <a:t> </a:t>
            </a:r>
            <a:r>
              <a:rPr lang="ru-RU" sz="1400" dirty="0" err="1"/>
              <a:t>розбудовувати</a:t>
            </a:r>
            <a:r>
              <a:rPr lang="ru-RU" sz="1400" dirty="0"/>
              <a:t> </a:t>
            </a:r>
            <a:r>
              <a:rPr lang="ru-RU" sz="1400" dirty="0" err="1"/>
              <a:t>індустріальну</a:t>
            </a:r>
            <a:r>
              <a:rPr lang="ru-RU" sz="1400" dirty="0"/>
              <a:t> </a:t>
            </a:r>
            <a:r>
              <a:rPr lang="ru-RU" sz="1400" dirty="0" err="1"/>
              <a:t>технологію</a:t>
            </a:r>
            <a:r>
              <a:rPr lang="ru-RU" sz="1400" dirty="0"/>
              <a:t> </a:t>
            </a:r>
            <a:r>
              <a:rPr lang="en-US" sz="1400" dirty="0"/>
              <a:t>I</a:t>
            </a:r>
            <a:r>
              <a:rPr lang="ru-RU" sz="1400" dirty="0"/>
              <a:t>о</a:t>
            </a:r>
            <a:r>
              <a:rPr lang="en-US" sz="1400" dirty="0"/>
              <a:t>T; </a:t>
            </a:r>
            <a:endParaRPr lang="uk-UA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значні</a:t>
            </a:r>
            <a:r>
              <a:rPr lang="ru-RU" sz="1400" dirty="0" smtClean="0"/>
              <a:t> </a:t>
            </a:r>
            <a:r>
              <a:rPr lang="ru-RU" sz="1400" dirty="0" err="1"/>
              <a:t>зусилля</a:t>
            </a:r>
            <a:r>
              <a:rPr lang="ru-RU" sz="1400" dirty="0"/>
              <a:t> </a:t>
            </a:r>
            <a:r>
              <a:rPr lang="ru-RU" sz="1400" dirty="0" err="1"/>
              <a:t>було</a:t>
            </a:r>
            <a:r>
              <a:rPr lang="ru-RU" sz="1400" dirty="0"/>
              <a:t> </a:t>
            </a:r>
            <a:r>
              <a:rPr lang="ru-RU" sz="1400" dirty="0" err="1"/>
              <a:t>покладено</a:t>
            </a:r>
            <a:r>
              <a:rPr lang="ru-RU" sz="1400" dirty="0"/>
              <a:t> на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en-US" sz="1400" dirty="0"/>
              <a:t>GE Digital, </a:t>
            </a:r>
            <a:r>
              <a:rPr lang="ru-RU" sz="1400" dirty="0" err="1"/>
              <a:t>що</a:t>
            </a:r>
            <a:r>
              <a:rPr lang="ru-RU" sz="1400" dirty="0"/>
              <a:t> стала </a:t>
            </a:r>
            <a:r>
              <a:rPr lang="ru-RU" sz="1400" dirty="0" err="1"/>
              <a:t>дочірньою</a:t>
            </a:r>
            <a:r>
              <a:rPr lang="ru-RU" sz="1400" dirty="0"/>
              <a:t> </a:t>
            </a:r>
            <a:r>
              <a:rPr lang="ru-RU" sz="1400" dirty="0" err="1"/>
              <a:t>компанією</a:t>
            </a:r>
            <a:r>
              <a:rPr lang="ru-RU" sz="1400" dirty="0"/>
              <a:t> </a:t>
            </a:r>
            <a:r>
              <a:rPr lang="en-US" sz="1400" dirty="0"/>
              <a:t>General Electric. </a:t>
            </a:r>
            <a:r>
              <a:rPr lang="ru-RU" sz="1400" dirty="0" err="1"/>
              <a:t>Компанія</a:t>
            </a:r>
            <a:r>
              <a:rPr lang="ru-RU" sz="1400" dirty="0"/>
              <a:t>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програмне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 та </a:t>
            </a:r>
            <a:r>
              <a:rPr lang="ru-RU" sz="1400" dirty="0" err="1"/>
              <a:t>консультаційні</a:t>
            </a:r>
            <a:r>
              <a:rPr lang="ru-RU" sz="1400" dirty="0"/>
              <a:t> </a:t>
            </a:r>
            <a:r>
              <a:rPr lang="ru-RU" sz="1400" dirty="0" err="1"/>
              <a:t>послуги</a:t>
            </a:r>
            <a:r>
              <a:rPr lang="ru-RU" sz="1400" dirty="0"/>
              <a:t> у </a:t>
            </a:r>
            <a:r>
              <a:rPr lang="ru-RU" sz="1400" dirty="0" err="1"/>
              <a:t>сфері</a:t>
            </a:r>
            <a:r>
              <a:rPr lang="ru-RU" sz="1400" dirty="0"/>
              <a:t> </a:t>
            </a:r>
            <a:r>
              <a:rPr lang="ru-RU" sz="1400" dirty="0" err="1"/>
              <a:t>операційних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та </a:t>
            </a:r>
            <a:r>
              <a:rPr lang="ru-RU" sz="1400" dirty="0" err="1"/>
              <a:t>інфраструктури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smtClean="0"/>
              <a:t>до </a:t>
            </a:r>
            <a:r>
              <a:rPr lang="ru-RU" sz="1400" dirty="0"/>
              <a:t>початку 2017 р. </a:t>
            </a:r>
            <a:r>
              <a:rPr lang="en-US" sz="1400" dirty="0"/>
              <a:t>GE Digital </a:t>
            </a:r>
            <a:r>
              <a:rPr lang="ru-RU" sz="1400" dirty="0" err="1"/>
              <a:t>скасував</a:t>
            </a:r>
            <a:r>
              <a:rPr lang="ru-RU" sz="1400" dirty="0"/>
              <a:t> </a:t>
            </a:r>
            <a:r>
              <a:rPr lang="ru-RU" sz="1400" dirty="0" err="1"/>
              <a:t>плани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надання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платформою для </a:t>
            </a:r>
            <a:r>
              <a:rPr lang="ru-RU" sz="1400" dirty="0" err="1"/>
              <a:t>хмарних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. </a:t>
            </a:r>
            <a:r>
              <a:rPr lang="ru-RU" sz="1400" dirty="0" err="1"/>
              <a:t>Замість</a:t>
            </a:r>
            <a:r>
              <a:rPr lang="ru-RU" sz="1400" dirty="0"/>
              <a:t> </a:t>
            </a:r>
            <a:r>
              <a:rPr lang="ru-RU" sz="1400" dirty="0" err="1"/>
              <a:t>цього</a:t>
            </a:r>
            <a:r>
              <a:rPr lang="ru-RU" sz="1400" dirty="0"/>
              <a:t> </a:t>
            </a:r>
            <a:r>
              <a:rPr lang="ru-RU" sz="1400" dirty="0" err="1"/>
              <a:t>він</a:t>
            </a:r>
            <a:r>
              <a:rPr lang="ru-RU" sz="1400" dirty="0"/>
              <a:t> </a:t>
            </a:r>
            <a:r>
              <a:rPr lang="ru-RU" sz="1400" dirty="0" err="1"/>
              <a:t>вибрав</a:t>
            </a:r>
            <a:r>
              <a:rPr lang="ru-RU" sz="1400" dirty="0"/>
              <a:t> </a:t>
            </a:r>
            <a:r>
              <a:rPr lang="en-US" sz="1400" dirty="0"/>
              <a:t>Amazon </a:t>
            </a:r>
            <a:r>
              <a:rPr lang="ru-RU" sz="1400" dirty="0"/>
              <a:t>і </a:t>
            </a:r>
            <a:r>
              <a:rPr lang="en-US" sz="1400" dirty="0"/>
              <a:t>Microsoft </a:t>
            </a:r>
            <a:r>
              <a:rPr lang="ru-RU" sz="1400" dirty="0"/>
              <a:t>як </a:t>
            </a:r>
            <a:r>
              <a:rPr lang="ru-RU" sz="1400" dirty="0" err="1"/>
              <a:t>основних</a:t>
            </a:r>
            <a:r>
              <a:rPr lang="ru-RU" sz="1400" dirty="0"/>
              <a:t> </a:t>
            </a:r>
            <a:r>
              <a:rPr lang="ru-RU" sz="1400" dirty="0" err="1"/>
              <a:t>постачальників</a:t>
            </a:r>
            <a:r>
              <a:rPr lang="ru-RU" sz="1400" dirty="0"/>
              <a:t> </a:t>
            </a:r>
            <a:r>
              <a:rPr lang="ru-RU" sz="1400" dirty="0" err="1"/>
              <a:t>хмарних</a:t>
            </a:r>
            <a:r>
              <a:rPr lang="ru-RU" sz="1400" dirty="0"/>
              <a:t> платформ;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err="1" smtClean="0"/>
              <a:t>зростання</a:t>
            </a:r>
            <a:r>
              <a:rPr lang="ru-RU" sz="1400" dirty="0" smtClean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команд без </a:t>
            </a:r>
            <a:r>
              <a:rPr lang="ru-RU" sz="1400" dirty="0" err="1"/>
              <a:t>зміни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</a:t>
            </a:r>
            <a:r>
              <a:rPr lang="ru-RU" sz="1400" dirty="0" err="1"/>
              <a:t>призводить</a:t>
            </a:r>
            <a:r>
              <a:rPr lang="ru-RU" sz="1400" dirty="0"/>
              <a:t> до </a:t>
            </a:r>
            <a:r>
              <a:rPr lang="ru-RU" sz="1400" dirty="0" err="1"/>
              <a:t>розчарувань</a:t>
            </a:r>
            <a:r>
              <a:rPr lang="ru-RU" sz="1400" dirty="0"/>
              <a:t>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smtClean="0"/>
              <a:t>у </a:t>
            </a:r>
            <a:r>
              <a:rPr lang="ru-RU" sz="1400" dirty="0" err="1"/>
              <a:t>дійсності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ru-RU" sz="1400" dirty="0" err="1"/>
              <a:t>приходять</a:t>
            </a:r>
            <a:r>
              <a:rPr lang="ru-RU" sz="1400" dirty="0"/>
              <a:t> до </a:t>
            </a:r>
            <a:r>
              <a:rPr lang="ru-RU" sz="1400" dirty="0" err="1"/>
              <a:t>зменшення</a:t>
            </a:r>
            <a:r>
              <a:rPr lang="ru-RU" sz="1400" dirty="0"/>
              <a:t> </a:t>
            </a:r>
            <a:r>
              <a:rPr lang="ru-RU" sz="1400" dirty="0" err="1"/>
              <a:t>соціальної</a:t>
            </a:r>
            <a:r>
              <a:rPr lang="ru-RU" sz="1400" dirty="0"/>
              <a:t> </a:t>
            </a:r>
            <a:r>
              <a:rPr lang="ru-RU" sz="1400" dirty="0" err="1"/>
              <a:t>нерівності</a:t>
            </a:r>
            <a:r>
              <a:rPr lang="ru-RU" sz="1400" dirty="0"/>
              <a:t>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створити</a:t>
            </a:r>
            <a:r>
              <a:rPr lang="ru-RU" sz="1400" dirty="0"/>
              <a:t>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клієнтовідповідну</a:t>
            </a:r>
            <a:r>
              <a:rPr lang="ru-RU" sz="1400" dirty="0"/>
              <a:t> культуру; </a:t>
            </a:r>
            <a:endParaRPr lang="ru-RU" sz="1400" dirty="0" smtClean="0"/>
          </a:p>
          <a:p>
            <a:pPr marL="342900" indent="-342900">
              <a:buAutoNum type="arabicParenR"/>
            </a:pPr>
            <a:r>
              <a:rPr lang="ru-RU" sz="1400" dirty="0" smtClean="0"/>
              <a:t>ІТ-директорам </a:t>
            </a:r>
            <a:r>
              <a:rPr lang="ru-RU" sz="1400" dirty="0" err="1"/>
              <a:t>необхідно</a:t>
            </a:r>
            <a:r>
              <a:rPr lang="ru-RU" sz="1400" dirty="0"/>
              <a:t> </a:t>
            </a:r>
            <a:r>
              <a:rPr lang="ru-RU" sz="1400" dirty="0" err="1"/>
              <a:t>змагатися</a:t>
            </a:r>
            <a:r>
              <a:rPr lang="ru-RU" sz="1400" dirty="0"/>
              <a:t> з </a:t>
            </a:r>
            <a:r>
              <a:rPr lang="ru-RU" sz="1400" dirty="0" err="1"/>
              <a:t>іншими</a:t>
            </a:r>
            <a:r>
              <a:rPr lang="ru-RU" sz="1400" dirty="0"/>
              <a:t> </a:t>
            </a:r>
            <a:r>
              <a:rPr lang="ru-RU" sz="1400" dirty="0" err="1"/>
              <a:t>компаніями</a:t>
            </a:r>
            <a:r>
              <a:rPr lang="ru-RU" sz="1400" dirty="0"/>
              <a:t> за </a:t>
            </a:r>
            <a:r>
              <a:rPr lang="ru-RU" sz="1400" dirty="0" err="1"/>
              <a:t>розповсюдження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, таким чином вони </a:t>
            </a:r>
            <a:r>
              <a:rPr lang="ru-RU" sz="1400" dirty="0" err="1"/>
              <a:t>повинні</a:t>
            </a:r>
            <a:r>
              <a:rPr lang="ru-RU" sz="1400" dirty="0"/>
              <a:t> </a:t>
            </a:r>
            <a:r>
              <a:rPr lang="ru-RU" sz="1400" dirty="0" err="1"/>
              <a:t>налаштувати</a:t>
            </a:r>
            <a:r>
              <a:rPr lang="ru-RU" sz="1400" dirty="0"/>
              <a:t> </a:t>
            </a:r>
            <a:r>
              <a:rPr lang="ru-RU" sz="1400" dirty="0" err="1"/>
              <a:t>свої</a:t>
            </a:r>
            <a:r>
              <a:rPr lang="ru-RU" sz="1400" dirty="0"/>
              <a:t> </a:t>
            </a:r>
            <a:r>
              <a:rPr lang="ru-RU" sz="1400" dirty="0" err="1"/>
              <a:t>інвестиції</a:t>
            </a:r>
            <a:r>
              <a:rPr lang="ru-RU" sz="1400" dirty="0"/>
              <a:t> у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en-US" sz="1400" dirty="0"/>
              <a:t>AI (</a:t>
            </a:r>
            <a:r>
              <a:rPr lang="ru-RU" sz="1400" dirty="0"/>
              <a:t>штучного </a:t>
            </a:r>
            <a:r>
              <a:rPr lang="ru-RU" sz="1400" dirty="0" err="1"/>
              <a:t>інтелекту</a:t>
            </a:r>
            <a:r>
              <a:rPr lang="ru-RU" sz="1400" dirty="0"/>
              <a:t>), </a:t>
            </a:r>
            <a:r>
              <a:rPr lang="ru-RU" sz="1400" dirty="0" err="1"/>
              <a:t>налагоджувати</a:t>
            </a:r>
            <a:r>
              <a:rPr lang="ru-RU" sz="1400" dirty="0"/>
              <a:t> </a:t>
            </a:r>
            <a:r>
              <a:rPr lang="ru-RU" sz="1400" dirty="0" err="1"/>
              <a:t>інструменти</a:t>
            </a:r>
            <a:r>
              <a:rPr lang="ru-RU" sz="1400" dirty="0"/>
              <a:t> з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en-US" sz="1400" dirty="0"/>
              <a:t>AI; </a:t>
            </a:r>
            <a:endParaRPr lang="uk-UA" sz="1400" dirty="0" smtClean="0"/>
          </a:p>
          <a:p>
            <a:pPr marL="342900" indent="-342900">
              <a:buAutoNum type="arabicParenR"/>
            </a:pPr>
            <a:r>
              <a:rPr lang="en-US" sz="1400" dirty="0" smtClean="0"/>
              <a:t>GE </a:t>
            </a:r>
            <a:r>
              <a:rPr lang="en-US" sz="1400" dirty="0"/>
              <a:t>Digital </a:t>
            </a:r>
            <a:r>
              <a:rPr lang="ru-RU" sz="1400" dirty="0"/>
              <a:t>буде </a:t>
            </a:r>
            <a:r>
              <a:rPr lang="ru-RU" sz="1400" dirty="0" err="1"/>
              <a:t>відігравати</a:t>
            </a:r>
            <a:r>
              <a:rPr lang="ru-RU" sz="1400" dirty="0"/>
              <a:t> </a:t>
            </a:r>
            <a:r>
              <a:rPr lang="ru-RU" sz="1400" dirty="0" err="1"/>
              <a:t>ключову</a:t>
            </a:r>
            <a:r>
              <a:rPr lang="ru-RU" sz="1400" dirty="0"/>
              <a:t> роль у </a:t>
            </a:r>
            <a:r>
              <a:rPr lang="ru-RU" sz="1400" dirty="0" err="1"/>
              <a:t>зусиллях</a:t>
            </a:r>
            <a:r>
              <a:rPr lang="ru-RU" sz="1400" dirty="0"/>
              <a:t> з </a:t>
            </a:r>
            <a:r>
              <a:rPr lang="ru-RU" sz="1400" dirty="0" err="1"/>
              <a:t>оцифрування</a:t>
            </a:r>
            <a:r>
              <a:rPr lang="ru-RU" sz="1400" dirty="0"/>
              <a:t> </a:t>
            </a:r>
            <a:r>
              <a:rPr lang="ru-RU" sz="1400" dirty="0" err="1"/>
              <a:t>корпорацій</a:t>
            </a:r>
            <a:r>
              <a:rPr lang="ru-RU" sz="1400" dirty="0"/>
              <a:t>. </a:t>
            </a:r>
          </a:p>
          <a:p>
            <a:r>
              <a:rPr lang="ru-RU" sz="1400" dirty="0" err="1" smtClean="0"/>
              <a:t>Необхідно</a:t>
            </a:r>
            <a:r>
              <a:rPr lang="ru-RU" sz="1400" dirty="0" smtClean="0"/>
              <a:t> </a:t>
            </a:r>
            <a:r>
              <a:rPr lang="ru-RU" sz="1400" dirty="0" err="1"/>
              <a:t>окремо</a:t>
            </a:r>
            <a:r>
              <a:rPr lang="ru-RU" sz="1400" dirty="0"/>
              <a:t> </a:t>
            </a:r>
            <a:r>
              <a:rPr lang="ru-RU" sz="1400" dirty="0" err="1"/>
              <a:t>зазначити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вартість</a:t>
            </a:r>
            <a:r>
              <a:rPr lang="ru-RU" sz="1400" dirty="0"/>
              <a:t> </a:t>
            </a:r>
            <a:r>
              <a:rPr lang="ru-RU" sz="1400" dirty="0" err="1"/>
              <a:t>існування</a:t>
            </a:r>
            <a:r>
              <a:rPr lang="ru-RU" sz="1400" dirty="0"/>
              <a:t> як </a:t>
            </a:r>
            <a:r>
              <a:rPr lang="ru-RU" sz="1400" dirty="0" err="1"/>
              <a:t>людини</a:t>
            </a:r>
            <a:r>
              <a:rPr lang="ru-RU" sz="1400" dirty="0"/>
              <a:t>, так і </a:t>
            </a:r>
            <a:r>
              <a:rPr lang="ru-RU" sz="1400" dirty="0" err="1"/>
              <a:t>корпорації</a:t>
            </a:r>
            <a:r>
              <a:rPr lang="ru-RU" sz="1400" dirty="0"/>
              <a:t> в цифровому </a:t>
            </a:r>
            <a:r>
              <a:rPr lang="ru-RU" sz="1400" dirty="0" err="1"/>
              <a:t>середовищі</a:t>
            </a:r>
            <a:r>
              <a:rPr lang="ru-RU" sz="1400" dirty="0"/>
              <a:t> на </a:t>
            </a:r>
            <a:r>
              <a:rPr lang="ru-RU" sz="1400" dirty="0" err="1"/>
              <a:t>теперішній</a:t>
            </a:r>
            <a:r>
              <a:rPr lang="ru-RU" sz="1400" dirty="0"/>
              <a:t> час </a:t>
            </a:r>
            <a:r>
              <a:rPr lang="ru-RU" sz="1400" dirty="0" err="1"/>
              <a:t>значно</a:t>
            </a:r>
            <a:r>
              <a:rPr lang="ru-RU" sz="1400" dirty="0"/>
              <a:t> </a:t>
            </a:r>
            <a:r>
              <a:rPr lang="ru-RU" sz="1400" dirty="0" err="1"/>
              <a:t>вища</a:t>
            </a:r>
            <a:r>
              <a:rPr lang="ru-RU" sz="1400" dirty="0"/>
              <a:t> за </a:t>
            </a:r>
            <a:r>
              <a:rPr lang="ru-RU" sz="1400" dirty="0" err="1"/>
              <a:t>вартість</a:t>
            </a:r>
            <a:r>
              <a:rPr lang="ru-RU" sz="1400" dirty="0"/>
              <a:t> оплати за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існування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інтегрованим</a:t>
            </a:r>
            <a:r>
              <a:rPr lang="ru-RU" sz="1400" dirty="0"/>
              <a:t> у </a:t>
            </a:r>
            <a:r>
              <a:rPr lang="ru-RU" sz="1400" dirty="0" err="1"/>
              <a:t>цифровий</a:t>
            </a:r>
            <a:r>
              <a:rPr lang="ru-RU" sz="1400" dirty="0"/>
              <a:t> </a:t>
            </a:r>
            <a:r>
              <a:rPr lang="ru-RU" sz="1400" dirty="0" err="1"/>
              <a:t>простір</a:t>
            </a:r>
            <a:r>
              <a:rPr lang="ru-RU" sz="1400" dirty="0"/>
              <a:t> </a:t>
            </a:r>
            <a:r>
              <a:rPr lang="ru-RU" sz="1400" dirty="0" err="1"/>
              <a:t>корпораціям</a:t>
            </a:r>
            <a:r>
              <a:rPr lang="ru-RU" sz="1400" dirty="0"/>
              <a:t> </a:t>
            </a:r>
            <a:r>
              <a:rPr lang="ru-RU" sz="1400" dirty="0" err="1"/>
              <a:t>отримувати</a:t>
            </a:r>
            <a:r>
              <a:rPr lang="ru-RU" sz="1400" dirty="0"/>
              <a:t> </a:t>
            </a:r>
            <a:r>
              <a:rPr lang="ru-RU" sz="1400" dirty="0" err="1"/>
              <a:t>додаткову</a:t>
            </a:r>
            <a:r>
              <a:rPr lang="ru-RU" sz="1400" dirty="0"/>
              <a:t> ренту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цих</a:t>
            </a:r>
            <a:r>
              <a:rPr lang="ru-RU" sz="1400" dirty="0"/>
              <a:t> </a:t>
            </a:r>
            <a:r>
              <a:rPr lang="ru-RU" sz="1400" dirty="0" err="1" smtClean="0"/>
              <a:t>процесів</a:t>
            </a:r>
            <a:r>
              <a:rPr lang="ru-RU" sz="1400" dirty="0" smtClean="0"/>
              <a:t>.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41757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pPr lvl="0"/>
            <a:r>
              <a:rPr lang="ru-RU" sz="1400" dirty="0" err="1"/>
              <a:t>створення</a:t>
            </a:r>
            <a:r>
              <a:rPr lang="ru-RU" sz="1400" dirty="0"/>
              <a:t> в </a:t>
            </a:r>
            <a:r>
              <a:rPr lang="ru-RU" sz="1400" dirty="0" err="1"/>
              <a:t>Україні</a:t>
            </a:r>
            <a:r>
              <a:rPr lang="ru-RU" sz="1400" dirty="0"/>
              <a:t> </a:t>
            </a:r>
            <a:r>
              <a:rPr lang="ru-RU" sz="1400" dirty="0" err="1"/>
              <a:t>Єдиного</a:t>
            </a:r>
            <a:r>
              <a:rPr lang="ru-RU" sz="1400" dirty="0"/>
              <a:t> </a:t>
            </a:r>
            <a:r>
              <a:rPr lang="ru-RU" sz="1400" dirty="0" err="1"/>
              <a:t>соціального</a:t>
            </a:r>
            <a:r>
              <a:rPr lang="ru-RU" sz="1400" dirty="0"/>
              <a:t> </a:t>
            </a:r>
            <a:r>
              <a:rPr lang="ru-RU" sz="1400" dirty="0" err="1"/>
              <a:t>реєстру</a:t>
            </a:r>
            <a:r>
              <a:rPr lang="ru-RU" sz="1400" dirty="0"/>
              <a:t>, в </a:t>
            </a:r>
            <a:r>
              <a:rPr lang="ru-RU" sz="1400" dirty="0" err="1"/>
              <a:t>якому</a:t>
            </a:r>
            <a:r>
              <a:rPr lang="ru-RU" sz="1400" dirty="0"/>
              <a:t> </a:t>
            </a:r>
            <a:r>
              <a:rPr lang="ru-RU" sz="1400" dirty="0" err="1"/>
              <a:t>зібрана</a:t>
            </a:r>
            <a:r>
              <a:rPr lang="ru-RU" sz="1400" dirty="0"/>
              <a:t> </a:t>
            </a:r>
            <a:r>
              <a:rPr lang="ru-RU" sz="1400" dirty="0" err="1"/>
              <a:t>інформація</a:t>
            </a:r>
            <a:r>
              <a:rPr lang="ru-RU" sz="1400" dirty="0"/>
              <a:t> про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отримувачів</a:t>
            </a:r>
            <a:r>
              <a:rPr lang="ru-RU" sz="1400" dirty="0"/>
              <a:t> </a:t>
            </a:r>
            <a:r>
              <a:rPr lang="ru-RU" sz="1400" dirty="0" err="1"/>
              <a:t>соціальних</a:t>
            </a:r>
            <a:r>
              <a:rPr lang="ru-RU" sz="1400" dirty="0"/>
              <a:t> </a:t>
            </a:r>
            <a:r>
              <a:rPr lang="ru-RU" sz="1400" dirty="0" err="1"/>
              <a:t>виплат</a:t>
            </a:r>
            <a:r>
              <a:rPr lang="ru-RU" sz="1400" dirty="0"/>
              <a:t>, </a:t>
            </a:r>
            <a:r>
              <a:rPr lang="ru-RU" sz="1400" dirty="0" err="1"/>
              <a:t>пільг</a:t>
            </a:r>
            <a:r>
              <a:rPr lang="ru-RU" sz="1400" dirty="0"/>
              <a:t> та будь-</a:t>
            </a:r>
            <a:r>
              <a:rPr lang="ru-RU" sz="1400" dirty="0" err="1"/>
              <a:t>яких</a:t>
            </a:r>
            <a:r>
              <a:rPr lang="ru-RU" sz="1400" dirty="0"/>
              <a:t> </a:t>
            </a:r>
            <a:r>
              <a:rPr lang="ru-RU" sz="1400" dirty="0" err="1"/>
              <a:t>інших</a:t>
            </a:r>
            <a:r>
              <a:rPr lang="ru-RU" sz="1400" dirty="0"/>
              <a:t> </a:t>
            </a:r>
            <a:r>
              <a:rPr lang="ru-RU" sz="1400" dirty="0" err="1"/>
              <a:t>видів</a:t>
            </a:r>
            <a:r>
              <a:rPr lang="ru-RU" sz="1400" dirty="0"/>
              <a:t> </a:t>
            </a:r>
            <a:r>
              <a:rPr lang="ru-RU" sz="1400" dirty="0" err="1"/>
              <a:t>соціальної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.</a:t>
            </a:r>
          </a:p>
          <a:p>
            <a:pPr lvl="0"/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Реєстру</a:t>
            </a:r>
            <a:r>
              <a:rPr lang="ru-RU" sz="1400" dirty="0"/>
              <a:t> практично </a:t>
            </a:r>
            <a:r>
              <a:rPr lang="ru-RU" sz="1400" dirty="0" err="1"/>
              <a:t>унеможливлюються</a:t>
            </a:r>
            <a:r>
              <a:rPr lang="ru-RU" sz="1400" dirty="0"/>
              <a:t> будь-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зловживання</a:t>
            </a:r>
            <a:r>
              <a:rPr lang="ru-RU" sz="1400" dirty="0"/>
              <a:t> при </a:t>
            </a:r>
            <a:r>
              <a:rPr lang="ru-RU" sz="1400" dirty="0" err="1"/>
              <a:t>наданні</a:t>
            </a:r>
            <a:r>
              <a:rPr lang="ru-RU" sz="1400" dirty="0"/>
              <a:t> </a:t>
            </a:r>
            <a:r>
              <a:rPr lang="ru-RU" sz="1400" dirty="0" err="1"/>
              <a:t>громадянам</a:t>
            </a:r>
            <a:r>
              <a:rPr lang="ru-RU" sz="1400" dirty="0"/>
              <a:t> </a:t>
            </a:r>
            <a:r>
              <a:rPr lang="ru-RU" sz="1400" dirty="0" err="1"/>
              <a:t>соціального</a:t>
            </a:r>
            <a:r>
              <a:rPr lang="ru-RU" sz="1400" dirty="0"/>
              <a:t> </a:t>
            </a:r>
            <a:r>
              <a:rPr lang="ru-RU" sz="1400" dirty="0" err="1"/>
              <a:t>захисту</a:t>
            </a:r>
            <a:r>
              <a:rPr lang="ru-RU" sz="1400" dirty="0"/>
              <a:t>, </a:t>
            </a:r>
            <a:r>
              <a:rPr lang="ru-RU" sz="1400" dirty="0" err="1"/>
              <a:t>соціальні</a:t>
            </a:r>
            <a:r>
              <a:rPr lang="ru-RU" sz="1400" dirty="0"/>
              <a:t> </a:t>
            </a:r>
            <a:r>
              <a:rPr lang="ru-RU" sz="1400" dirty="0" err="1"/>
              <a:t>видатки</a:t>
            </a:r>
            <a:r>
              <a:rPr lang="ru-RU" sz="1400" dirty="0"/>
              <a:t> </a:t>
            </a:r>
            <a:r>
              <a:rPr lang="ru-RU" sz="1400" dirty="0" err="1"/>
              <a:t>держави</a:t>
            </a:r>
            <a:r>
              <a:rPr lang="ru-RU" sz="1400" dirty="0"/>
              <a:t> </a:t>
            </a:r>
            <a:r>
              <a:rPr lang="ru-RU" sz="1400" dirty="0" err="1"/>
              <a:t>стають</a:t>
            </a:r>
            <a:r>
              <a:rPr lang="ru-RU" sz="1400" dirty="0"/>
              <a:t> </a:t>
            </a:r>
            <a:r>
              <a:rPr lang="ru-RU" sz="1400" dirty="0" err="1"/>
              <a:t>цілком</a:t>
            </a:r>
            <a:r>
              <a:rPr lang="ru-RU" sz="1400" dirty="0"/>
              <a:t> </a:t>
            </a:r>
            <a:r>
              <a:rPr lang="ru-RU" sz="1400" dirty="0" err="1"/>
              <a:t>прозорими</a:t>
            </a:r>
            <a:r>
              <a:rPr lang="ru-RU" sz="1400" dirty="0"/>
              <a:t> і </a:t>
            </a:r>
            <a:r>
              <a:rPr lang="ru-RU" sz="1400" dirty="0" err="1"/>
              <a:t>контрольованими</a:t>
            </a:r>
            <a:r>
              <a:rPr lang="ru-RU" sz="1400" dirty="0"/>
              <a:t>.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забезпечать</a:t>
            </a:r>
            <a:r>
              <a:rPr lang="ru-RU" sz="1400" dirty="0"/>
              <a:t> </a:t>
            </a:r>
            <a:r>
              <a:rPr lang="ru-RU" sz="1400" dirty="0" err="1"/>
              <a:t>централізовані</a:t>
            </a:r>
            <a:r>
              <a:rPr lang="ru-RU" sz="1400" dirty="0"/>
              <a:t> </a:t>
            </a:r>
            <a:r>
              <a:rPr lang="ru-RU" sz="1400" dirty="0" err="1"/>
              <a:t>інформаційні</a:t>
            </a:r>
            <a:r>
              <a:rPr lang="ru-RU" sz="1400" dirty="0"/>
              <a:t> </a:t>
            </a:r>
            <a:r>
              <a:rPr lang="ru-RU" sz="1400" dirty="0" err="1"/>
              <a:t>підсистеми</a:t>
            </a:r>
            <a:r>
              <a:rPr lang="ru-RU" sz="1400" dirty="0"/>
              <a:t> „</a:t>
            </a:r>
            <a:r>
              <a:rPr lang="ru-RU" sz="1400" dirty="0" err="1"/>
              <a:t>Соціальний</a:t>
            </a:r>
            <a:r>
              <a:rPr lang="ru-RU" sz="1400" dirty="0"/>
              <a:t> бюджет” та „</a:t>
            </a:r>
            <a:r>
              <a:rPr lang="ru-RU" sz="1400" dirty="0" err="1"/>
              <a:t>Соціальне</a:t>
            </a:r>
            <a:r>
              <a:rPr lang="ru-RU" sz="1400" dirty="0"/>
              <a:t> казначейство”,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створюються</a:t>
            </a:r>
            <a:r>
              <a:rPr lang="ru-RU" sz="1400" dirty="0"/>
              <a:t> в рамках </a:t>
            </a:r>
            <a:r>
              <a:rPr lang="ru-RU" sz="1400" dirty="0" err="1"/>
              <a:t>системи</a:t>
            </a:r>
            <a:r>
              <a:rPr lang="ru-RU" sz="1400" dirty="0"/>
              <a:t>;</a:t>
            </a:r>
          </a:p>
          <a:p>
            <a:pPr lvl="0"/>
            <a:r>
              <a:rPr lang="ru-RU" sz="1400" dirty="0" err="1"/>
              <a:t>повна</a:t>
            </a:r>
            <a:r>
              <a:rPr lang="ru-RU" sz="1400" dirty="0"/>
              <a:t> </a:t>
            </a:r>
            <a:r>
              <a:rPr lang="ru-RU" sz="1400" dirty="0" err="1"/>
              <a:t>автоматизація</a:t>
            </a:r>
            <a:r>
              <a:rPr lang="ru-RU" sz="1400" dirty="0"/>
              <a:t> </a:t>
            </a:r>
            <a:r>
              <a:rPr lang="ru-RU" sz="1400" dirty="0" err="1"/>
              <a:t>усіх</a:t>
            </a:r>
            <a:r>
              <a:rPr lang="ru-RU" sz="1400" dirty="0"/>
              <a:t> </a:t>
            </a:r>
            <a:r>
              <a:rPr lang="ru-RU" sz="1400" dirty="0" err="1"/>
              <a:t>ділових</a:t>
            </a:r>
            <a:r>
              <a:rPr lang="ru-RU" sz="1400" dirty="0"/>
              <a:t> </a:t>
            </a:r>
            <a:r>
              <a:rPr lang="ru-RU" sz="1400" dirty="0" err="1"/>
              <a:t>процесів</a:t>
            </a:r>
            <a:r>
              <a:rPr lang="ru-RU" sz="1400" dirty="0"/>
              <a:t>, </a:t>
            </a:r>
            <a:r>
              <a:rPr lang="ru-RU" sz="1400" dirty="0" err="1"/>
              <a:t>пов’язаних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наданням</a:t>
            </a:r>
            <a:r>
              <a:rPr lang="ru-RU" sz="1400" dirty="0"/>
              <a:t> будь-</a:t>
            </a:r>
            <a:r>
              <a:rPr lang="ru-RU" sz="1400" dirty="0" err="1"/>
              <a:t>яких</a:t>
            </a:r>
            <a:r>
              <a:rPr lang="ru-RU" sz="1400" dirty="0"/>
              <a:t> </a:t>
            </a:r>
            <a:r>
              <a:rPr lang="ru-RU" sz="1400" dirty="0" err="1"/>
              <a:t>видів</a:t>
            </a:r>
            <a:r>
              <a:rPr lang="ru-RU" sz="1400" dirty="0"/>
              <a:t> </a:t>
            </a:r>
            <a:r>
              <a:rPr lang="ru-RU" sz="1400" dirty="0" err="1"/>
              <a:t>соціальної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.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означає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у </a:t>
            </a:r>
            <a:r>
              <a:rPr lang="ru-RU" sz="1400" dirty="0" err="1"/>
              <a:t>соціальній</a:t>
            </a:r>
            <a:r>
              <a:rPr lang="ru-RU" sz="1400" dirty="0"/>
              <a:t> </a:t>
            </a:r>
            <a:r>
              <a:rPr lang="ru-RU" sz="1400" dirty="0" err="1"/>
              <a:t>сфері</a:t>
            </a:r>
            <a:r>
              <a:rPr lang="ru-RU" sz="1400" dirty="0"/>
              <a:t> не </a:t>
            </a:r>
            <a:r>
              <a:rPr lang="ru-RU" sz="1400" dirty="0" err="1"/>
              <a:t>лишається</a:t>
            </a:r>
            <a:r>
              <a:rPr lang="ru-RU" sz="1400" dirty="0"/>
              <a:t> </a:t>
            </a:r>
            <a:r>
              <a:rPr lang="ru-RU" sz="1400" dirty="0" err="1"/>
              <a:t>місця</a:t>
            </a:r>
            <a:r>
              <a:rPr lang="ru-RU" sz="1400" dirty="0"/>
              <a:t> </a:t>
            </a:r>
            <a:r>
              <a:rPr lang="ru-RU" sz="1400" dirty="0" err="1"/>
              <a:t>помилкам</a:t>
            </a:r>
            <a:r>
              <a:rPr lang="ru-RU" sz="1400" dirty="0"/>
              <a:t> через так званий „</a:t>
            </a:r>
            <a:r>
              <a:rPr lang="ru-RU" sz="1400" dirty="0" err="1"/>
              <a:t>людський</a:t>
            </a:r>
            <a:r>
              <a:rPr lang="ru-RU" sz="1400" dirty="0"/>
              <a:t> фактор” та </a:t>
            </a:r>
            <a:r>
              <a:rPr lang="ru-RU" sz="1400" dirty="0" err="1"/>
              <a:t>нівелюються</a:t>
            </a:r>
            <a:r>
              <a:rPr lang="ru-RU" sz="1400" dirty="0"/>
              <a:t> </a:t>
            </a:r>
            <a:r>
              <a:rPr lang="ru-RU" sz="1400" dirty="0" err="1"/>
              <a:t>корупційні</a:t>
            </a:r>
            <a:r>
              <a:rPr lang="ru-RU" sz="1400" dirty="0"/>
              <a:t> </a:t>
            </a:r>
            <a:r>
              <a:rPr lang="ru-RU" sz="1400" dirty="0" err="1"/>
              <a:t>ризики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Крім</a:t>
            </a:r>
            <a:r>
              <a:rPr lang="ru-RU" sz="1400" dirty="0"/>
              <a:t> того, система дозволить </a:t>
            </a:r>
            <a:r>
              <a:rPr lang="ru-RU" sz="1400" dirty="0" err="1"/>
              <a:t>перехід</a:t>
            </a:r>
            <a:r>
              <a:rPr lang="ru-RU" sz="1400" dirty="0"/>
              <a:t> </a:t>
            </a:r>
            <a:r>
              <a:rPr lang="ru-RU" sz="1400" dirty="0" err="1"/>
              <a:t>соціальної</a:t>
            </a:r>
            <a:r>
              <a:rPr lang="ru-RU" sz="1400" dirty="0"/>
              <a:t> </a:t>
            </a:r>
            <a:r>
              <a:rPr lang="ru-RU" sz="1400" dirty="0" err="1"/>
              <a:t>сфери</a:t>
            </a:r>
            <a:r>
              <a:rPr lang="ru-RU" sz="1400" dirty="0"/>
              <a:t> на </a:t>
            </a:r>
            <a:r>
              <a:rPr lang="ru-RU" sz="1400" dirty="0" err="1"/>
              <a:t>електронний</a:t>
            </a:r>
            <a:r>
              <a:rPr lang="ru-RU" sz="1400" dirty="0"/>
              <a:t> </a:t>
            </a:r>
            <a:r>
              <a:rPr lang="ru-RU" sz="1400" dirty="0" err="1"/>
              <a:t>документообіг</a:t>
            </a:r>
            <a:r>
              <a:rPr lang="ru-RU" sz="1400" dirty="0"/>
              <a:t>. У </a:t>
            </a:r>
            <a:r>
              <a:rPr lang="ru-RU" sz="1400" dirty="0" err="1"/>
              <a:t>цифровий</a:t>
            </a:r>
            <a:r>
              <a:rPr lang="ru-RU" sz="1400" dirty="0"/>
              <a:t> формат </a:t>
            </a:r>
            <a:r>
              <a:rPr lang="ru-RU" sz="1400" dirty="0" err="1"/>
              <a:t>будуть</a:t>
            </a:r>
            <a:r>
              <a:rPr lang="ru-RU" sz="1400" dirty="0"/>
              <a:t> </a:t>
            </a:r>
            <a:r>
              <a:rPr lang="ru-RU" sz="1400" dirty="0" err="1"/>
              <a:t>переведені</a:t>
            </a:r>
            <a:r>
              <a:rPr lang="ru-RU" sz="1400" dirty="0"/>
              <a:t> </a:t>
            </a:r>
            <a:r>
              <a:rPr lang="ru-RU" sz="1400" dirty="0" err="1"/>
              <a:t>усі</a:t>
            </a:r>
            <a:r>
              <a:rPr lang="ru-RU" sz="1400" dirty="0"/>
              <a:t> </a:t>
            </a:r>
            <a:r>
              <a:rPr lang="ru-RU" sz="1400" dirty="0" err="1"/>
              <a:t>наявні</a:t>
            </a:r>
            <a:r>
              <a:rPr lang="ru-RU" sz="1400" dirty="0"/>
              <a:t> </a:t>
            </a:r>
            <a:r>
              <a:rPr lang="ru-RU" sz="1400" dirty="0" err="1"/>
              <a:t>паперові</a:t>
            </a:r>
            <a:r>
              <a:rPr lang="ru-RU" sz="1400" dirty="0"/>
              <a:t> </a:t>
            </a:r>
            <a:r>
              <a:rPr lang="ru-RU" sz="1400" dirty="0" err="1"/>
              <a:t>документи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використовуються</a:t>
            </a:r>
            <a:r>
              <a:rPr lang="ru-RU" sz="1400" dirty="0"/>
              <a:t> для </a:t>
            </a:r>
            <a:r>
              <a:rPr lang="ru-RU" sz="1400" dirty="0" err="1"/>
              <a:t>надання</a:t>
            </a:r>
            <a:r>
              <a:rPr lang="ru-RU" sz="1400" dirty="0"/>
              <a:t> </a:t>
            </a:r>
            <a:r>
              <a:rPr lang="ru-RU" sz="1400" dirty="0" err="1"/>
              <a:t>соціального</a:t>
            </a:r>
            <a:r>
              <a:rPr lang="ru-RU" sz="1400" dirty="0"/>
              <a:t> </a:t>
            </a:r>
            <a:r>
              <a:rPr lang="ru-RU" sz="1400" dirty="0" err="1"/>
              <a:t>захисту</a:t>
            </a:r>
            <a:r>
              <a:rPr lang="ru-RU" sz="1400" dirty="0"/>
              <a:t>. Для </a:t>
            </a:r>
            <a:r>
              <a:rPr lang="ru-RU" sz="1400" dirty="0" err="1"/>
              <a:t>цього</a:t>
            </a:r>
            <a:r>
              <a:rPr lang="ru-RU" sz="1400" dirty="0"/>
              <a:t> в </a:t>
            </a:r>
            <a:r>
              <a:rPr lang="ru-RU" sz="1400" dirty="0" err="1"/>
              <a:t>системі</a:t>
            </a:r>
            <a:r>
              <a:rPr lang="ru-RU" sz="1400" dirty="0"/>
              <a:t> </a:t>
            </a:r>
            <a:r>
              <a:rPr lang="ru-RU" sz="1400" dirty="0" err="1"/>
              <a:t>створюється</a:t>
            </a:r>
            <a:r>
              <a:rPr lang="ru-RU" sz="1400" dirty="0"/>
              <a:t> </a:t>
            </a:r>
            <a:r>
              <a:rPr lang="ru-RU" sz="1400" dirty="0" err="1"/>
              <a:t>спеціальна</a:t>
            </a:r>
            <a:r>
              <a:rPr lang="ru-RU" sz="1400" dirty="0"/>
              <a:t> </a:t>
            </a:r>
            <a:r>
              <a:rPr lang="ru-RU" sz="1400" dirty="0" err="1"/>
              <a:t>підсистема</a:t>
            </a:r>
            <a:r>
              <a:rPr lang="ru-RU" sz="1400" dirty="0"/>
              <a:t> </a:t>
            </a:r>
            <a:r>
              <a:rPr lang="ru-RU" sz="1400" dirty="0" err="1"/>
              <a:t>ретроконверсії</a:t>
            </a:r>
            <a:r>
              <a:rPr lang="ru-RU" sz="1400" dirty="0"/>
              <a:t>,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якій</a:t>
            </a:r>
            <a:r>
              <a:rPr lang="ru-RU" sz="1400" dirty="0"/>
              <a:t> в </a:t>
            </a:r>
            <a:r>
              <a:rPr lang="ru-RU" sz="1400" dirty="0" err="1"/>
              <a:t>електронну</a:t>
            </a:r>
            <a:r>
              <a:rPr lang="ru-RU" sz="1400" dirty="0"/>
              <a:t> форму </a:t>
            </a:r>
            <a:r>
              <a:rPr lang="ru-RU" sz="1400" dirty="0" err="1"/>
              <a:t>будуть</a:t>
            </a:r>
            <a:r>
              <a:rPr lang="ru-RU" sz="1400" dirty="0"/>
              <a:t> </a:t>
            </a:r>
            <a:r>
              <a:rPr lang="ru-RU" sz="1400" dirty="0" err="1"/>
              <a:t>переведені</a:t>
            </a:r>
            <a:r>
              <a:rPr lang="ru-RU" sz="1400" dirty="0"/>
              <a:t> </a:t>
            </a:r>
            <a:r>
              <a:rPr lang="ru-RU" sz="1400" dirty="0" err="1"/>
              <a:t>архіви</a:t>
            </a:r>
            <a:r>
              <a:rPr lang="ru-RU" sz="1400" dirty="0"/>
              <a:t> </a:t>
            </a:r>
            <a:r>
              <a:rPr lang="ru-RU" sz="1400" dirty="0" err="1"/>
              <a:t>соціальних</a:t>
            </a:r>
            <a:r>
              <a:rPr lang="ru-RU" sz="1400" dirty="0"/>
              <a:t> </a:t>
            </a:r>
            <a:r>
              <a:rPr lang="ru-RU" sz="1400" dirty="0" err="1"/>
              <a:t>інституцій</a:t>
            </a:r>
            <a:r>
              <a:rPr lang="ru-RU" sz="1400" dirty="0"/>
              <a:t>.</a:t>
            </a:r>
          </a:p>
          <a:p>
            <a:r>
              <a:rPr lang="ru-RU" sz="1400" dirty="0"/>
              <a:t>І </a:t>
            </a:r>
            <a:r>
              <a:rPr lang="ru-RU" sz="1400" dirty="0" err="1"/>
              <a:t>мабуть</a:t>
            </a:r>
            <a:r>
              <a:rPr lang="ru-RU" sz="1400" dirty="0"/>
              <a:t>, </a:t>
            </a:r>
            <a:r>
              <a:rPr lang="ru-RU" sz="1400" dirty="0" err="1"/>
              <a:t>найголовніше</a:t>
            </a:r>
            <a:r>
              <a:rPr lang="ru-RU" sz="1400" dirty="0"/>
              <a:t> </a:t>
            </a:r>
            <a:r>
              <a:rPr lang="ru-RU" sz="1400" b="1" dirty="0"/>
              <a:t>–</a:t>
            </a:r>
            <a:r>
              <a:rPr lang="ru-RU" sz="1400" dirty="0"/>
              <a:t> </a:t>
            </a:r>
            <a:r>
              <a:rPr lang="ru-RU" sz="1400" dirty="0" err="1"/>
              <a:t>значне</a:t>
            </a:r>
            <a:r>
              <a:rPr lang="ru-RU" sz="1400" dirty="0"/>
              <a:t> </a:t>
            </a:r>
            <a:r>
              <a:rPr lang="ru-RU" sz="1400" dirty="0" err="1"/>
              <a:t>спрощення</a:t>
            </a:r>
            <a:r>
              <a:rPr lang="ru-RU" sz="1400" dirty="0"/>
              <a:t> і </a:t>
            </a:r>
            <a:r>
              <a:rPr lang="ru-RU" sz="1400" dirty="0" err="1"/>
              <a:t>скорочення</a:t>
            </a:r>
            <a:r>
              <a:rPr lang="ru-RU" sz="1400" dirty="0"/>
              <a:t> у </a:t>
            </a:r>
            <a:r>
              <a:rPr lang="ru-RU" sz="1400" dirty="0" err="1"/>
              <a:t>часі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 </a:t>
            </a:r>
            <a:r>
              <a:rPr lang="ru-RU" sz="1400" dirty="0" err="1"/>
              <a:t>одержання</a:t>
            </a:r>
            <a:r>
              <a:rPr lang="ru-RU" sz="1400" dirty="0"/>
              <a:t> </a:t>
            </a:r>
            <a:r>
              <a:rPr lang="ru-RU" sz="1400" dirty="0" err="1"/>
              <a:t>соціальних</a:t>
            </a:r>
            <a:r>
              <a:rPr lang="ru-RU" sz="1400" dirty="0"/>
              <a:t> </a:t>
            </a:r>
            <a:r>
              <a:rPr lang="ru-RU" sz="1400" dirty="0" err="1"/>
              <a:t>виплат</a:t>
            </a:r>
            <a:r>
              <a:rPr lang="ru-RU" sz="1400" dirty="0"/>
              <a:t> та </a:t>
            </a:r>
            <a:r>
              <a:rPr lang="ru-RU" sz="1400" dirty="0" err="1"/>
              <a:t>послуг</a:t>
            </a:r>
            <a:r>
              <a:rPr lang="ru-RU" sz="1400" dirty="0"/>
              <a:t> для </a:t>
            </a:r>
            <a:r>
              <a:rPr lang="ru-RU" sz="1400" dirty="0" err="1"/>
              <a:t>громадян</a:t>
            </a:r>
            <a:r>
              <a:rPr lang="ru-RU" sz="1400" dirty="0"/>
              <a:t>. При </a:t>
            </a:r>
            <a:r>
              <a:rPr lang="ru-RU" sz="1400" dirty="0" err="1"/>
              <a:t>цьому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буде </a:t>
            </a:r>
            <a:r>
              <a:rPr lang="ru-RU" sz="1400" dirty="0" err="1"/>
              <a:t>вирішити</a:t>
            </a:r>
            <a:r>
              <a:rPr lang="ru-RU" sz="1400" dirty="0"/>
              <a:t> </a:t>
            </a:r>
            <a:r>
              <a:rPr lang="ru-RU" sz="1400" dirty="0" err="1"/>
              <a:t>усі</a:t>
            </a:r>
            <a:r>
              <a:rPr lang="ru-RU" sz="1400" dirty="0"/>
              <a:t> </a:t>
            </a:r>
            <a:r>
              <a:rPr lang="ru-RU" sz="1400" dirty="0" err="1"/>
              <a:t>пов’язані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цим</a:t>
            </a:r>
            <a:r>
              <a:rPr lang="ru-RU" sz="1400" dirty="0"/>
              <a:t> </a:t>
            </a:r>
            <a:r>
              <a:rPr lang="ru-RU" sz="1400" dirty="0" err="1"/>
              <a:t>питання</a:t>
            </a:r>
            <a:r>
              <a:rPr lang="ru-RU" sz="1400" dirty="0"/>
              <a:t>, </a:t>
            </a:r>
            <a:r>
              <a:rPr lang="ru-RU" sz="1400" dirty="0" err="1"/>
              <a:t>навіть</a:t>
            </a:r>
            <a:r>
              <a:rPr lang="ru-RU" sz="1400" dirty="0"/>
              <a:t> не </a:t>
            </a:r>
            <a:r>
              <a:rPr lang="ru-RU" sz="1400" dirty="0" err="1"/>
              <a:t>виходячи</a:t>
            </a:r>
            <a:r>
              <a:rPr lang="ru-RU" sz="1400" dirty="0"/>
              <a:t> з дому.</a:t>
            </a:r>
          </a:p>
          <a:p>
            <a:r>
              <a:rPr lang="ru-RU" sz="1400" dirty="0"/>
              <a:t>Для </a:t>
            </a:r>
            <a:r>
              <a:rPr lang="ru-RU" sz="1400" dirty="0" err="1"/>
              <a:t>цього</a:t>
            </a:r>
            <a:r>
              <a:rPr lang="ru-RU" sz="1400" dirty="0"/>
              <a:t> </a:t>
            </a:r>
            <a:r>
              <a:rPr lang="ru-RU" sz="1400" dirty="0" err="1"/>
              <a:t>передбачено</a:t>
            </a:r>
            <a:r>
              <a:rPr lang="ru-RU" sz="1400" dirty="0"/>
              <a:t> </a:t>
            </a:r>
            <a:r>
              <a:rPr lang="ru-RU" sz="1400" dirty="0" err="1"/>
              <a:t>інтеграцію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Порталом </a:t>
            </a:r>
            <a:r>
              <a:rPr lang="ru-RU" sz="1400" dirty="0" err="1"/>
              <a:t>Дія</a:t>
            </a:r>
            <a:r>
              <a:rPr lang="ru-RU" sz="1400" dirty="0"/>
              <a:t>.</a:t>
            </a:r>
          </a:p>
          <a:p>
            <a:endParaRPr lang="ru-RU" sz="1400" dirty="0" smtClean="0"/>
          </a:p>
          <a:p>
            <a:pPr algn="ctr"/>
            <a:endParaRPr lang="ru-RU" sz="1400" dirty="0"/>
          </a:p>
          <a:p>
            <a:pPr algn="ctr"/>
            <a:r>
              <a:rPr lang="ru-RU" sz="1400" dirty="0"/>
              <a:t>  </a:t>
            </a:r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3351777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9. </a:t>
            </a:r>
            <a:r>
              <a:rPr lang="uk-UA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Онлайн-торгівля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світові та українські </a:t>
            </a:r>
            <a:r>
              <a:rPr lang="uk-UA" sz="1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маркетплейси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r>
              <a:rPr lang="uk-UA" sz="1400" dirty="0"/>
              <a:t>Останнім часом спостерігається експоненціальне зростання цифрових платформ. компанії, що функціонують на основі платформ («оператори платформ»), проникають в усі більше число галузей світової економіки:</a:t>
            </a:r>
            <a:endParaRPr lang="ru-RU" sz="1400" dirty="0"/>
          </a:p>
          <a:p>
            <a:r>
              <a:rPr lang="uk-UA" sz="1400" dirty="0"/>
              <a:t> - соціальні мережі (</a:t>
            </a:r>
            <a:r>
              <a:rPr lang="uk-UA" sz="1400" dirty="0" err="1"/>
              <a:t>Facebook</a:t>
            </a:r>
            <a:r>
              <a:rPr lang="uk-UA" sz="1400" dirty="0"/>
              <a:t>, </a:t>
            </a:r>
            <a:r>
              <a:rPr lang="uk-UA" sz="1400" dirty="0" err="1"/>
              <a:t>LinkedIn</a:t>
            </a:r>
            <a:r>
              <a:rPr lang="uk-UA" sz="1400" dirty="0"/>
              <a:t>, </a:t>
            </a:r>
            <a:r>
              <a:rPr lang="uk-UA" sz="1400" dirty="0" err="1"/>
              <a:t>Snapchat</a:t>
            </a:r>
            <a:r>
              <a:rPr lang="uk-UA" sz="1400" dirty="0"/>
              <a:t>);</a:t>
            </a:r>
            <a:endParaRPr lang="ru-RU" sz="1400" dirty="0"/>
          </a:p>
          <a:p>
            <a:r>
              <a:rPr lang="uk-UA" sz="1400" dirty="0"/>
              <a:t> - </a:t>
            </a:r>
            <a:r>
              <a:rPr lang="uk-UA" sz="1400" dirty="0" err="1"/>
              <a:t>інтернет-аукціони</a:t>
            </a:r>
            <a:r>
              <a:rPr lang="uk-UA" sz="1400" dirty="0"/>
              <a:t> і роздрібна торгівля (</a:t>
            </a:r>
            <a:r>
              <a:rPr lang="uk-UA" sz="1400" dirty="0" err="1"/>
              <a:t>Amazon</a:t>
            </a:r>
            <a:r>
              <a:rPr lang="uk-UA" sz="1400" dirty="0"/>
              <a:t>, </a:t>
            </a:r>
            <a:r>
              <a:rPr lang="uk-UA" sz="1400" dirty="0" err="1"/>
              <a:t>eBay</a:t>
            </a:r>
            <a:r>
              <a:rPr lang="uk-UA" sz="1400" dirty="0"/>
              <a:t>, </a:t>
            </a:r>
            <a:r>
              <a:rPr lang="uk-UA" sz="1400" dirty="0" err="1"/>
              <a:t>Angie's</a:t>
            </a:r>
            <a:r>
              <a:rPr lang="uk-UA" sz="1400" dirty="0"/>
              <a:t> </a:t>
            </a:r>
            <a:r>
              <a:rPr lang="uk-UA" sz="1400" dirty="0" err="1"/>
              <a:t>List</a:t>
            </a:r>
            <a:r>
              <a:rPr lang="uk-UA" sz="1400" dirty="0"/>
              <a:t>, </a:t>
            </a:r>
            <a:r>
              <a:rPr lang="uk-UA" sz="1400" dirty="0" err="1"/>
              <a:t>Flipkart</a:t>
            </a:r>
            <a:r>
              <a:rPr lang="uk-UA" sz="1400" dirty="0"/>
              <a:t>, </a:t>
            </a:r>
            <a:r>
              <a:rPr lang="uk-UA" sz="1400" dirty="0" err="1"/>
              <a:t>Snapdeal</a:t>
            </a:r>
            <a:r>
              <a:rPr lang="uk-UA" sz="1400" dirty="0"/>
              <a:t>, </a:t>
            </a:r>
            <a:r>
              <a:rPr lang="uk-UA" sz="1400" dirty="0" err="1"/>
              <a:t>Etsy</a:t>
            </a:r>
            <a:r>
              <a:rPr lang="uk-UA" sz="1400" dirty="0"/>
              <a:t>);</a:t>
            </a:r>
            <a:endParaRPr lang="ru-RU" sz="1400" dirty="0"/>
          </a:p>
          <a:p>
            <a:r>
              <a:rPr lang="uk-UA" sz="1400" dirty="0"/>
              <a:t> - фінансові та кадрові функції (</a:t>
            </a:r>
            <a:r>
              <a:rPr lang="uk-UA" sz="1400" dirty="0" err="1"/>
              <a:t>Workday</a:t>
            </a:r>
            <a:r>
              <a:rPr lang="uk-UA" sz="1400" dirty="0"/>
              <a:t>, </a:t>
            </a:r>
            <a:r>
              <a:rPr lang="uk-UA" sz="1400" dirty="0" err="1"/>
              <a:t>Elance</a:t>
            </a:r>
            <a:r>
              <a:rPr lang="uk-UA" sz="1400" dirty="0"/>
              <a:t>, </a:t>
            </a:r>
            <a:r>
              <a:rPr lang="uk-UA" sz="1400" dirty="0" err="1"/>
              <a:t>Freelancer</a:t>
            </a:r>
            <a:r>
              <a:rPr lang="uk-UA" sz="1400" dirty="0"/>
              <a:t>, </a:t>
            </a:r>
            <a:r>
              <a:rPr lang="uk-UA" sz="1400" dirty="0" err="1"/>
              <a:t>WorkFusion</a:t>
            </a:r>
            <a:r>
              <a:rPr lang="uk-UA" sz="1400" dirty="0"/>
              <a:t>);</a:t>
            </a:r>
            <a:endParaRPr lang="ru-RU" sz="1400" dirty="0"/>
          </a:p>
          <a:p>
            <a:r>
              <a:rPr lang="uk-UA" sz="1400" dirty="0"/>
              <a:t> - транспорт (</a:t>
            </a:r>
            <a:r>
              <a:rPr lang="uk-UA" sz="1400" dirty="0" err="1"/>
              <a:t>Uber</a:t>
            </a:r>
            <a:r>
              <a:rPr lang="uk-UA" sz="1400" dirty="0"/>
              <a:t>, </a:t>
            </a:r>
            <a:r>
              <a:rPr lang="uk-UA" sz="1400" dirty="0" err="1"/>
              <a:t>Lyft</a:t>
            </a:r>
            <a:r>
              <a:rPr lang="uk-UA" sz="1400" dirty="0"/>
              <a:t>, </a:t>
            </a:r>
            <a:r>
              <a:rPr lang="uk-UA" sz="1400" dirty="0" err="1"/>
              <a:t>Sidecar</a:t>
            </a:r>
            <a:r>
              <a:rPr lang="uk-UA" sz="1400" dirty="0"/>
              <a:t>, </a:t>
            </a:r>
            <a:r>
              <a:rPr lang="uk-UA" sz="1400" dirty="0" err="1"/>
              <a:t>BlaBlaCar</a:t>
            </a:r>
            <a:r>
              <a:rPr lang="uk-UA" sz="1400" dirty="0"/>
              <a:t>, </a:t>
            </a:r>
            <a:r>
              <a:rPr lang="uk-UA" sz="1400" dirty="0" err="1"/>
              <a:t>Ola</a:t>
            </a:r>
            <a:r>
              <a:rPr lang="uk-UA" sz="1400" dirty="0"/>
              <a:t>, </a:t>
            </a:r>
            <a:r>
              <a:rPr lang="uk-UA" sz="1400" dirty="0" err="1"/>
              <a:t>JustPark</a:t>
            </a:r>
            <a:r>
              <a:rPr lang="uk-UA" sz="1400" dirty="0"/>
              <a:t>);</a:t>
            </a:r>
            <a:endParaRPr lang="ru-RU" sz="1400" dirty="0"/>
          </a:p>
          <a:p>
            <a:r>
              <a:rPr lang="uk-UA" sz="1400" dirty="0"/>
              <a:t> - мобільні платежі (</a:t>
            </a:r>
            <a:r>
              <a:rPr lang="uk-UA" sz="1400" dirty="0" err="1"/>
              <a:t>Mahala</a:t>
            </a:r>
            <a:r>
              <a:rPr lang="uk-UA" sz="1400" dirty="0"/>
              <a:t>, </a:t>
            </a:r>
            <a:r>
              <a:rPr lang="uk-UA" sz="1400" dirty="0" err="1"/>
              <a:t>Square</a:t>
            </a:r>
            <a:r>
              <a:rPr lang="uk-UA" sz="1400" dirty="0"/>
              <a:t>);</a:t>
            </a:r>
            <a:endParaRPr lang="ru-RU" sz="1400" dirty="0"/>
          </a:p>
          <a:p>
            <a:r>
              <a:rPr lang="uk-UA" sz="1400" dirty="0"/>
              <a:t> - екологічно чиста енергія (</a:t>
            </a:r>
            <a:r>
              <a:rPr lang="uk-UA" sz="1400" dirty="0" err="1"/>
              <a:t>Sungevity</a:t>
            </a:r>
            <a:r>
              <a:rPr lang="uk-UA" sz="1400" dirty="0"/>
              <a:t>, </a:t>
            </a:r>
            <a:r>
              <a:rPr lang="uk-UA" sz="1400" dirty="0" err="1"/>
              <a:t>SolarCity</a:t>
            </a:r>
            <a:r>
              <a:rPr lang="uk-UA" sz="1400" dirty="0"/>
              <a:t>, </a:t>
            </a:r>
            <a:r>
              <a:rPr lang="uk-UA" sz="1400" dirty="0" err="1"/>
              <a:t>EnerNOC</a:t>
            </a:r>
            <a:r>
              <a:rPr lang="uk-UA" sz="1400" dirty="0"/>
              <a:t>);</a:t>
            </a:r>
            <a:endParaRPr lang="ru-RU" sz="1400" dirty="0"/>
          </a:p>
          <a:p>
            <a:r>
              <a:rPr lang="uk-UA" sz="1400" dirty="0"/>
              <a:t> - </a:t>
            </a:r>
            <a:r>
              <a:rPr lang="uk-UA" sz="1400" dirty="0" err="1"/>
              <a:t>краудфандінг</a:t>
            </a:r>
            <a:r>
              <a:rPr lang="uk-UA" sz="1400" dirty="0"/>
              <a:t> (</a:t>
            </a:r>
            <a:r>
              <a:rPr lang="uk-UA" sz="1400" dirty="0" err="1"/>
              <a:t>Kickstarter</a:t>
            </a:r>
            <a:r>
              <a:rPr lang="uk-UA" sz="1400" dirty="0"/>
              <a:t>, </a:t>
            </a:r>
            <a:r>
              <a:rPr lang="uk-UA" sz="1400" dirty="0" err="1"/>
              <a:t>Gofundme</a:t>
            </a:r>
            <a:r>
              <a:rPr lang="uk-UA" sz="1400" dirty="0"/>
              <a:t>, </a:t>
            </a:r>
            <a:r>
              <a:rPr lang="uk-UA" sz="1400" dirty="0" err="1"/>
              <a:t>ArtistShare</a:t>
            </a:r>
            <a:r>
              <a:rPr lang="uk-UA" sz="1400" dirty="0"/>
              <a:t>, </a:t>
            </a:r>
            <a:r>
              <a:rPr lang="uk-UA" sz="1400" dirty="0" err="1"/>
              <a:t>Ulule</a:t>
            </a:r>
            <a:r>
              <a:rPr lang="uk-UA" sz="1400" dirty="0"/>
              <a:t>, </a:t>
            </a:r>
            <a:r>
              <a:rPr lang="uk-UA" sz="1400" dirty="0" err="1"/>
              <a:t>Aflamnah</a:t>
            </a:r>
            <a:r>
              <a:rPr lang="uk-UA" sz="1400" dirty="0"/>
              <a:t>, </a:t>
            </a:r>
            <a:r>
              <a:rPr lang="uk-UA" sz="1400" dirty="0" err="1"/>
              <a:t>Yomken</a:t>
            </a:r>
            <a:r>
              <a:rPr lang="uk-UA" sz="1400" dirty="0"/>
              <a:t>);</a:t>
            </a:r>
            <a:endParaRPr lang="ru-RU" sz="1400" dirty="0"/>
          </a:p>
          <a:p>
            <a:r>
              <a:rPr lang="uk-UA" sz="1400" dirty="0"/>
              <a:t> - державні послуги (G-Cloud).</a:t>
            </a:r>
            <a:endParaRPr lang="ru-RU" sz="1400" dirty="0"/>
          </a:p>
          <a:p>
            <a:r>
              <a:rPr lang="uk-UA" sz="1400" dirty="0"/>
              <a:t>Виходячи з вищезазначеного, цифрові платформи виступають в якості механізмів, що дозволяють різним сторонам взаємодіяти в режимі </a:t>
            </a:r>
            <a:r>
              <a:rPr lang="uk-UA" sz="1400" dirty="0" err="1"/>
              <a:t>онлайн</a:t>
            </a:r>
            <a:r>
              <a:rPr lang="uk-UA" sz="1400" dirty="0"/>
              <a:t>. Можна провести відмінність між різними платформами.</a:t>
            </a:r>
            <a:endParaRPr lang="ru-RU" sz="1400" dirty="0"/>
          </a:p>
          <a:p>
            <a:r>
              <a:rPr lang="uk-UA" sz="1400" dirty="0"/>
              <a:t>Але відповідно до глобальних трендів в Україні також паралельно відбувається розвиток цифрових платформ. Тому спостерігаються численні приклади діяльності українських цифрових платформ.</a:t>
            </a:r>
            <a:endParaRPr lang="ru-RU" sz="1400" dirty="0"/>
          </a:p>
          <a:p>
            <a:r>
              <a:rPr lang="uk-UA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607098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>
          <a:xfrm>
            <a:off x="323528" y="260648"/>
            <a:ext cx="8424936" cy="6192687"/>
          </a:xfrm>
        </p:spPr>
        <p:txBody>
          <a:bodyPr>
            <a:normAutofit/>
          </a:bodyPr>
          <a:lstStyle/>
          <a:p>
            <a:r>
              <a:rPr lang="ru-RU" sz="1400" dirty="0" err="1"/>
              <a:t>Однак</a:t>
            </a:r>
            <a:r>
              <a:rPr lang="ru-RU" sz="1400" dirty="0"/>
              <a:t> </a:t>
            </a:r>
            <a:r>
              <a:rPr lang="ru-RU" sz="1400" dirty="0" err="1"/>
              <a:t>жодна</a:t>
            </a:r>
            <a:r>
              <a:rPr lang="ru-RU" sz="1400" dirty="0"/>
              <a:t>, </a:t>
            </a:r>
            <a:r>
              <a:rPr lang="ru-RU" sz="1400" dirty="0" err="1"/>
              <a:t>зі</a:t>
            </a:r>
            <a:r>
              <a:rPr lang="ru-RU" sz="1400" dirty="0"/>
              <a:t> </a:t>
            </a:r>
            <a:r>
              <a:rPr lang="ru-RU" sz="1400" dirty="0" err="1"/>
              <a:t>створених</a:t>
            </a:r>
            <a:r>
              <a:rPr lang="ru-RU" sz="1400" dirty="0"/>
              <a:t> в </a:t>
            </a:r>
            <a:r>
              <a:rPr lang="ru-RU" sz="1400" dirty="0" err="1"/>
              <a:t>Україні</a:t>
            </a:r>
            <a:r>
              <a:rPr lang="ru-RU" sz="1400" dirty="0"/>
              <a:t> платформ не </a:t>
            </a:r>
            <a:r>
              <a:rPr lang="ru-RU" sz="1400" dirty="0" err="1"/>
              <a:t>змогла</a:t>
            </a:r>
            <a:r>
              <a:rPr lang="ru-RU" sz="1400" dirty="0"/>
              <a:t> стати глобальною цифровою платформою та </a:t>
            </a:r>
            <a:r>
              <a:rPr lang="ru-RU" sz="1400" dirty="0" err="1"/>
              <a:t>створити</a:t>
            </a:r>
            <a:r>
              <a:rPr lang="ru-RU" sz="1400" dirty="0"/>
              <a:t> </a:t>
            </a:r>
            <a:r>
              <a:rPr lang="ru-RU" sz="1400" dirty="0" err="1"/>
              <a:t>навколо</a:t>
            </a:r>
            <a:r>
              <a:rPr lang="ru-RU" sz="1400" dirty="0"/>
              <a:t> себе </a:t>
            </a:r>
            <a:r>
              <a:rPr lang="ru-RU" sz="1400" dirty="0" err="1"/>
              <a:t>відповідну</a:t>
            </a:r>
            <a:r>
              <a:rPr lang="ru-RU" sz="1400" dirty="0"/>
              <a:t> </a:t>
            </a:r>
            <a:r>
              <a:rPr lang="ru-RU" sz="1400" dirty="0" err="1"/>
              <a:t>бізнесову</a:t>
            </a:r>
            <a:r>
              <a:rPr lang="ru-RU" sz="1400" dirty="0"/>
              <a:t> </a:t>
            </a:r>
            <a:r>
              <a:rPr lang="ru-RU" sz="1400" dirty="0" err="1"/>
              <a:t>екосистему</a:t>
            </a:r>
            <a:r>
              <a:rPr lang="ru-RU" sz="1400" dirty="0"/>
              <a:t>. Проведений </a:t>
            </a:r>
            <a:r>
              <a:rPr lang="ru-RU" sz="1400" dirty="0" err="1"/>
              <a:t>аналіз</a:t>
            </a:r>
            <a:r>
              <a:rPr lang="ru-RU" sz="1400" dirty="0"/>
              <a:t> ТОП-50 </a:t>
            </a:r>
            <a:r>
              <a:rPr lang="ru-RU" sz="1400" dirty="0" err="1"/>
              <a:t>сайтів</a:t>
            </a:r>
            <a:r>
              <a:rPr lang="ru-RU" sz="1400" dirty="0"/>
              <a:t> за </a:t>
            </a:r>
            <a:r>
              <a:rPr lang="ru-RU" sz="1400" dirty="0" err="1"/>
              <a:t>відвідуваністю</a:t>
            </a:r>
            <a:r>
              <a:rPr lang="ru-RU" sz="1400" dirty="0"/>
              <a:t> в </a:t>
            </a:r>
            <a:r>
              <a:rPr lang="ru-RU" sz="1400" dirty="0" err="1"/>
              <a:t>Україні</a:t>
            </a:r>
            <a:r>
              <a:rPr lang="ru-RU" sz="1400" dirty="0"/>
              <a:t> </a:t>
            </a:r>
            <a:r>
              <a:rPr lang="ru-RU" sz="1400" dirty="0" err="1"/>
              <a:t>свідчить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менше</a:t>
            </a:r>
            <a:r>
              <a:rPr lang="ru-RU" sz="1400" dirty="0"/>
              <a:t> </a:t>
            </a:r>
            <a:r>
              <a:rPr lang="ru-RU" sz="1400" dirty="0" err="1"/>
              <a:t>половини</a:t>
            </a:r>
            <a:r>
              <a:rPr lang="ru-RU" sz="1400" dirty="0"/>
              <a:t> </a:t>
            </a:r>
            <a:r>
              <a:rPr lang="ru-RU" sz="1400" dirty="0" err="1"/>
              <a:t>сайтів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вітчизняне</a:t>
            </a:r>
            <a:r>
              <a:rPr lang="ru-RU" sz="1400" dirty="0"/>
              <a:t> </a:t>
            </a:r>
            <a:r>
              <a:rPr lang="ru-RU" sz="1400" dirty="0" err="1"/>
              <a:t>походження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Серед</a:t>
            </a:r>
            <a:r>
              <a:rPr lang="ru-RU" sz="1400" dirty="0"/>
              <a:t> ТОП-10 </a:t>
            </a:r>
            <a:r>
              <a:rPr lang="ru-RU" sz="1400" dirty="0" err="1"/>
              <a:t>сайтів</a:t>
            </a:r>
            <a:r>
              <a:rPr lang="ru-RU" sz="1400" dirty="0"/>
              <a:t> за </a:t>
            </a:r>
            <a:r>
              <a:rPr lang="ru-RU" sz="1400" dirty="0" err="1"/>
              <a:t>відвідуваністю</a:t>
            </a:r>
            <a:r>
              <a:rPr lang="ru-RU" sz="1400" dirty="0"/>
              <a:t> в </a:t>
            </a:r>
            <a:r>
              <a:rPr lang="ru-RU" sz="1400" dirty="0" err="1"/>
              <a:t>Україні</a:t>
            </a:r>
            <a:r>
              <a:rPr lang="ru-RU" sz="1400" dirty="0"/>
              <a:t> </a:t>
            </a:r>
            <a:r>
              <a:rPr lang="ru-RU" sz="1400" dirty="0" err="1"/>
              <a:t>дев’ять</a:t>
            </a:r>
            <a:r>
              <a:rPr lang="ru-RU" sz="1400" dirty="0"/>
              <a:t> </a:t>
            </a:r>
            <a:r>
              <a:rPr lang="ru-RU" sz="1400" dirty="0" err="1"/>
              <a:t>представляють</a:t>
            </a:r>
            <a:r>
              <a:rPr lang="ru-RU" sz="1400" dirty="0"/>
              <a:t> </a:t>
            </a:r>
            <a:r>
              <a:rPr lang="ru-RU" sz="1400" dirty="0" err="1"/>
              <a:t>іноземні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.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переважно</a:t>
            </a:r>
            <a:r>
              <a:rPr lang="ru-RU" sz="1400" dirty="0"/>
              <a:t> </a:t>
            </a:r>
            <a:r>
              <a:rPr lang="ru-RU" sz="1400" dirty="0" err="1"/>
              <a:t>соціальні</a:t>
            </a:r>
            <a:r>
              <a:rPr lang="ru-RU" sz="1400" dirty="0"/>
              <a:t> </a:t>
            </a:r>
            <a:r>
              <a:rPr lang="ru-RU" sz="1400" dirty="0" err="1"/>
              <a:t>мережі</a:t>
            </a:r>
            <a:r>
              <a:rPr lang="ru-RU" sz="1400" dirty="0"/>
              <a:t> (youtube.com, facebook.com, vk.com, ok.ru, instagram.com) і </a:t>
            </a:r>
            <a:r>
              <a:rPr lang="ru-RU" sz="1400" dirty="0" err="1"/>
              <a:t>пошукові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(google.com, yandex.ua). </a:t>
            </a:r>
            <a:r>
              <a:rPr lang="ru-RU" sz="1400" dirty="0" err="1"/>
              <a:t>Єдиний</a:t>
            </a:r>
            <a:r>
              <a:rPr lang="ru-RU" sz="1400" dirty="0"/>
              <a:t> </a:t>
            </a:r>
            <a:r>
              <a:rPr lang="ru-RU" sz="1400" dirty="0" err="1"/>
              <a:t>вітчизняний</a:t>
            </a:r>
            <a:r>
              <a:rPr lang="ru-RU" sz="1400" dirty="0"/>
              <a:t> сайт в </a:t>
            </a:r>
            <a:r>
              <a:rPr lang="ru-RU" sz="1400" dirty="0" err="1"/>
              <a:t>цьому</a:t>
            </a:r>
            <a:r>
              <a:rPr lang="ru-RU" sz="1400" dirty="0"/>
              <a:t> рейтингу– urk.net,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представляє</a:t>
            </a:r>
            <a:r>
              <a:rPr lang="ru-RU" sz="1400" dirty="0"/>
              <a:t> сферу «</a:t>
            </a:r>
            <a:r>
              <a:rPr lang="ru-RU" sz="1400" dirty="0" err="1"/>
              <a:t>новини</a:t>
            </a:r>
            <a:r>
              <a:rPr lang="ru-RU" sz="1400" dirty="0"/>
              <a:t> та </a:t>
            </a:r>
            <a:r>
              <a:rPr lang="ru-RU" sz="1400" dirty="0" err="1"/>
              <a:t>медіа</a:t>
            </a:r>
            <a:r>
              <a:rPr lang="ru-RU" sz="1400" dirty="0"/>
              <a:t>». У </a:t>
            </a:r>
            <a:r>
              <a:rPr lang="ru-RU" sz="1400" dirty="0" err="1"/>
              <a:t>другій</a:t>
            </a:r>
            <a:r>
              <a:rPr lang="ru-RU" sz="1400" dirty="0"/>
              <a:t> </a:t>
            </a:r>
            <a:r>
              <a:rPr lang="ru-RU" sz="1400" dirty="0" err="1"/>
              <a:t>десятці</a:t>
            </a:r>
            <a:r>
              <a:rPr lang="ru-RU" sz="1400" dirty="0"/>
              <a:t> </a:t>
            </a:r>
            <a:r>
              <a:rPr lang="ru-RU" sz="1400" dirty="0" err="1"/>
              <a:t>ситуація</a:t>
            </a:r>
            <a:r>
              <a:rPr lang="ru-RU" sz="1400" dirty="0"/>
              <a:t> </a:t>
            </a:r>
            <a:r>
              <a:rPr lang="ru-RU" sz="1400" dirty="0" err="1"/>
              <a:t>трохи</a:t>
            </a:r>
            <a:r>
              <a:rPr lang="ru-RU" sz="1400" dirty="0"/>
              <a:t> </a:t>
            </a:r>
            <a:r>
              <a:rPr lang="ru-RU" sz="1400" dirty="0" err="1"/>
              <a:t>краща</a:t>
            </a:r>
            <a:r>
              <a:rPr lang="ru-RU" sz="1400" dirty="0"/>
              <a:t>, там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знайти</a:t>
            </a:r>
            <a:r>
              <a:rPr lang="ru-RU" sz="1400" dirty="0"/>
              <a:t> privatbank.ua, prom.ua і rozetka.com.ua, </a:t>
            </a:r>
            <a:r>
              <a:rPr lang="ru-RU" sz="1400" dirty="0" err="1"/>
              <a:t>які</a:t>
            </a:r>
            <a:r>
              <a:rPr lang="ru-RU" sz="1400" dirty="0"/>
              <a:t> є </a:t>
            </a:r>
            <a:r>
              <a:rPr lang="ru-RU" sz="1400" dirty="0" err="1"/>
              <a:t>повноцінними</a:t>
            </a:r>
            <a:r>
              <a:rPr lang="ru-RU" sz="1400" dirty="0"/>
              <a:t> </a:t>
            </a:r>
            <a:r>
              <a:rPr lang="ru-RU" sz="1400" dirty="0" err="1"/>
              <a:t>цифровими</a:t>
            </a:r>
            <a:r>
              <a:rPr lang="ru-RU" sz="1400" dirty="0"/>
              <a:t> платформами. У </a:t>
            </a:r>
            <a:r>
              <a:rPr lang="ru-RU" sz="1400" dirty="0" err="1"/>
              <a:t>решти</a:t>
            </a:r>
            <a:r>
              <a:rPr lang="ru-RU" sz="1400" dirty="0"/>
              <a:t> ТОП-50 </a:t>
            </a:r>
            <a:r>
              <a:rPr lang="ru-RU" sz="1400" dirty="0" err="1"/>
              <a:t>сайтів</a:t>
            </a:r>
            <a:r>
              <a:rPr lang="ru-RU" sz="1400" dirty="0"/>
              <a:t> за </a:t>
            </a:r>
            <a:r>
              <a:rPr lang="ru-RU" sz="1400" dirty="0" err="1"/>
              <a:t>відвідуваністю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зустріти</a:t>
            </a:r>
            <a:r>
              <a:rPr lang="ru-RU" sz="1400" dirty="0"/>
              <a:t> </a:t>
            </a:r>
            <a:r>
              <a:rPr lang="ru-RU" sz="1400" dirty="0" err="1"/>
              <a:t>ще</a:t>
            </a:r>
            <a:r>
              <a:rPr lang="ru-RU" sz="1400" dirty="0"/>
              <a:t> ряд </a:t>
            </a:r>
            <a:r>
              <a:rPr lang="ru-RU" sz="1400" dirty="0" err="1"/>
              <a:t>українських</a:t>
            </a:r>
            <a:r>
              <a:rPr lang="ru-RU" sz="1400" dirty="0"/>
              <a:t> </a:t>
            </a:r>
            <a:r>
              <a:rPr lang="ru-RU" sz="1400" dirty="0" err="1"/>
              <a:t>компаній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, </a:t>
            </a:r>
            <a:r>
              <a:rPr lang="ru-RU" sz="1400" dirty="0" err="1"/>
              <a:t>переважно</a:t>
            </a:r>
            <a:r>
              <a:rPr lang="ru-RU" sz="1400" dirty="0"/>
              <a:t> </a:t>
            </a:r>
            <a:r>
              <a:rPr lang="ru-RU" sz="1400" dirty="0" err="1"/>
              <a:t>представляють</a:t>
            </a:r>
            <a:r>
              <a:rPr lang="ru-RU" sz="1400" dirty="0"/>
              <a:t> сферу новин (censor.net.ua, obozrevatel.com, korrespondent.net, segodnya.ua) і </a:t>
            </a:r>
            <a:r>
              <a:rPr lang="ru-RU" sz="1400" dirty="0" err="1"/>
              <a:t>торгівлю</a:t>
            </a:r>
            <a:r>
              <a:rPr lang="ru-RU" sz="1400" dirty="0"/>
              <a:t> (rozetka.com. </a:t>
            </a:r>
            <a:r>
              <a:rPr lang="ru-RU" sz="1400" dirty="0" err="1"/>
              <a:t>ua</a:t>
            </a:r>
            <a:r>
              <a:rPr lang="ru-RU" sz="1400" dirty="0"/>
              <a:t>, kidstaff.com.ua). </a:t>
            </a:r>
            <a:r>
              <a:rPr lang="ru-RU" sz="1400" dirty="0" err="1"/>
              <a:t>Однак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місце</a:t>
            </a:r>
            <a:r>
              <a:rPr lang="ru-RU" sz="1400" dirty="0"/>
              <a:t> </a:t>
            </a:r>
            <a:r>
              <a:rPr lang="ru-RU" sz="1400" dirty="0" err="1"/>
              <a:t>тенденція</a:t>
            </a:r>
            <a:r>
              <a:rPr lang="ru-RU" sz="1400" dirty="0"/>
              <a:t> до </a:t>
            </a:r>
            <a:r>
              <a:rPr lang="ru-RU" sz="1400" dirty="0" err="1"/>
              <a:t>скорочення</a:t>
            </a:r>
            <a:r>
              <a:rPr lang="ru-RU" sz="1400" dirty="0"/>
              <a:t> </a:t>
            </a:r>
            <a:r>
              <a:rPr lang="ru-RU" sz="1400" dirty="0" err="1"/>
              <a:t>кількість</a:t>
            </a:r>
            <a:r>
              <a:rPr lang="ru-RU" sz="1400" dirty="0"/>
              <a:t> </a:t>
            </a:r>
            <a:r>
              <a:rPr lang="ru-RU" sz="1400" dirty="0" err="1"/>
              <a:t>вітчизняних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платформ </a:t>
            </a:r>
            <a:r>
              <a:rPr lang="ru-RU" sz="1400" dirty="0" err="1"/>
              <a:t>серед</a:t>
            </a:r>
            <a:r>
              <a:rPr lang="ru-RU" sz="1400" dirty="0"/>
              <a:t>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відвідуваних</a:t>
            </a:r>
            <a:r>
              <a:rPr lang="ru-RU" sz="1400" dirty="0"/>
              <a:t> </a:t>
            </a:r>
            <a:r>
              <a:rPr lang="ru-RU" sz="1400" dirty="0" err="1"/>
              <a:t>сайтів</a:t>
            </a:r>
            <a:r>
              <a:rPr lang="ru-RU" sz="1400" dirty="0"/>
              <a:t> в </a:t>
            </a:r>
            <a:r>
              <a:rPr lang="ru-RU" sz="1400" dirty="0" err="1"/>
              <a:t>країні</a:t>
            </a:r>
            <a:r>
              <a:rPr lang="ru-RU" sz="1400" dirty="0"/>
              <a:t>. </a:t>
            </a:r>
            <a:r>
              <a:rPr lang="ru-RU" sz="1400" dirty="0" err="1"/>
              <a:t>Якщо</a:t>
            </a:r>
            <a:r>
              <a:rPr lang="ru-RU" sz="1400" dirty="0"/>
              <a:t> </a:t>
            </a:r>
            <a:r>
              <a:rPr lang="ru-RU" sz="1400" dirty="0" err="1"/>
              <a:t>рік</a:t>
            </a:r>
            <a:r>
              <a:rPr lang="ru-RU" sz="1400" dirty="0"/>
              <a:t> тому з ТОП-50 </a:t>
            </a:r>
            <a:r>
              <a:rPr lang="ru-RU" sz="1400" dirty="0" err="1"/>
              <a:t>сайтів</a:t>
            </a:r>
            <a:r>
              <a:rPr lang="ru-RU" sz="1400" dirty="0"/>
              <a:t> за </a:t>
            </a:r>
            <a:r>
              <a:rPr lang="ru-RU" sz="1400" dirty="0" err="1"/>
              <a:t>відвідуваністю</a:t>
            </a:r>
            <a:r>
              <a:rPr lang="ru-RU" sz="1400" dirty="0"/>
              <a:t> 50% </a:t>
            </a:r>
            <a:r>
              <a:rPr lang="ru-RU" sz="1400" dirty="0" err="1"/>
              <a:t>були</a:t>
            </a:r>
            <a:r>
              <a:rPr lang="ru-RU" sz="1400" dirty="0"/>
              <a:t> </a:t>
            </a:r>
            <a:r>
              <a:rPr lang="ru-RU" sz="1400" dirty="0" err="1"/>
              <a:t>українськими</a:t>
            </a:r>
            <a:r>
              <a:rPr lang="ru-RU" sz="1400" dirty="0"/>
              <a:t>, то зараз </a:t>
            </a:r>
            <a:r>
              <a:rPr lang="ru-RU" sz="1400" dirty="0" err="1"/>
              <a:t>менше</a:t>
            </a:r>
            <a:r>
              <a:rPr lang="ru-RU" sz="1400" dirty="0"/>
              <a:t> 40%.</a:t>
            </a:r>
          </a:p>
          <a:p>
            <a:r>
              <a:rPr lang="uk-UA" sz="1400" u="sng" dirty="0">
                <a:hlinkClick r:id="rId2"/>
              </a:rPr>
              <a:t>Прикладами міжнародних цифрових платформ є “</a:t>
            </a:r>
            <a:r>
              <a:rPr lang="ru-RU" sz="1400" u="sng" dirty="0" err="1">
                <a:hlinkClick r:id="rId2"/>
              </a:rPr>
              <a:t>Uber</a:t>
            </a:r>
            <a:r>
              <a:rPr lang="uk-UA" sz="1400" u="sng" dirty="0">
                <a:hlinkClick r:id="rId2"/>
              </a:rPr>
              <a:t>”, “</a:t>
            </a:r>
            <a:r>
              <a:rPr lang="ru-RU" sz="1400" u="sng" dirty="0" err="1">
                <a:hlinkClick r:id="rId2"/>
              </a:rPr>
              <a:t>Airbnb</a:t>
            </a:r>
            <a:r>
              <a:rPr lang="uk-UA" sz="1400" u="sng" dirty="0">
                <a:hlinkClick r:id="rId2"/>
              </a:rPr>
              <a:t>”, “</a:t>
            </a:r>
            <a:r>
              <a:rPr lang="ru-RU" sz="1400" u="sng" dirty="0" err="1">
                <a:hlinkClick r:id="rId2"/>
              </a:rPr>
              <a:t>Booking</a:t>
            </a:r>
            <a:r>
              <a:rPr lang="uk-UA" sz="1400" u="sng" dirty="0">
                <a:hlinkClick r:id="rId2"/>
              </a:rPr>
              <a:t>”, “</a:t>
            </a:r>
            <a:r>
              <a:rPr lang="ru-RU" sz="1400" u="sng" dirty="0" err="1">
                <a:hlinkClick r:id="rId2"/>
              </a:rPr>
              <a:t>Amazon</a:t>
            </a:r>
            <a:r>
              <a:rPr lang="uk-UA" sz="1400" u="sng" dirty="0">
                <a:hlinkClick r:id="rId2"/>
              </a:rPr>
              <a:t>”, “</a:t>
            </a:r>
            <a:r>
              <a:rPr lang="ru-RU" sz="1400" u="sng" dirty="0" err="1">
                <a:hlinkClick r:id="rId2"/>
              </a:rPr>
              <a:t>Alibaba</a:t>
            </a:r>
            <a:r>
              <a:rPr lang="uk-UA" sz="1400" u="sng" dirty="0">
                <a:hlinkClick r:id="rId2"/>
              </a:rPr>
              <a:t>”. Платформні компанії, такі як “</a:t>
            </a:r>
            <a:r>
              <a:rPr lang="ru-RU" sz="1400" u="sng" dirty="0" err="1">
                <a:hlinkClick r:id="rId2"/>
              </a:rPr>
              <a:t>Google</a:t>
            </a:r>
            <a:r>
              <a:rPr lang="uk-UA" sz="1400" u="sng" dirty="0">
                <a:hlinkClick r:id="rId2"/>
              </a:rPr>
              <a:t>” і “</a:t>
            </a:r>
            <a:r>
              <a:rPr lang="ru-RU" sz="1400" u="sng" dirty="0" err="1">
                <a:hlinkClick r:id="rId2"/>
              </a:rPr>
              <a:t>Facebook</a:t>
            </a:r>
            <a:r>
              <a:rPr lang="uk-UA" sz="1400" u="sng" dirty="0">
                <a:hlinkClick r:id="rId2"/>
              </a:rPr>
              <a:t>”, вочевидь, належать до цифрового сегменту; менш очевидними прикладами є платформні компанії, що займаються </a:t>
            </a:r>
            <a:r>
              <a:rPr lang="uk-UA" sz="1400" u="sng" dirty="0" err="1">
                <a:hlinkClick r:id="rId2"/>
              </a:rPr>
              <a:t>продажом</a:t>
            </a:r>
            <a:r>
              <a:rPr lang="uk-UA" sz="1400" u="sng" dirty="0">
                <a:hlinkClick r:id="rId2"/>
              </a:rPr>
              <a:t> реальних товарів, наприклад “</a:t>
            </a:r>
            <a:r>
              <a:rPr lang="ru-RU" sz="1400" u="sng" dirty="0" err="1">
                <a:hlinkClick r:id="rId2"/>
              </a:rPr>
              <a:t>Amazon</a:t>
            </a:r>
            <a:r>
              <a:rPr lang="uk-UA" sz="1400" u="sng" dirty="0">
                <a:hlinkClick r:id="rId2"/>
              </a:rPr>
              <a:t>”, “</a:t>
            </a:r>
            <a:r>
              <a:rPr lang="ru-RU" sz="1400" u="sng" dirty="0" err="1">
                <a:hlinkClick r:id="rId2"/>
              </a:rPr>
              <a:t>eBay</a:t>
            </a:r>
            <a:r>
              <a:rPr lang="uk-UA" sz="1400" u="sng" dirty="0">
                <a:hlinkClick r:id="rId2"/>
              </a:rPr>
              <a:t>” і “</a:t>
            </a:r>
            <a:r>
              <a:rPr lang="ru-RU" sz="1400" u="sng" dirty="0" err="1">
                <a:hlinkClick r:id="rId2"/>
              </a:rPr>
              <a:t>Alibaba</a:t>
            </a:r>
            <a:r>
              <a:rPr lang="uk-UA" sz="1400" u="sng" dirty="0">
                <a:hlinkClick r:id="rId2"/>
              </a:rPr>
              <a:t>”; сюди ж увійдуть компанії, діяльність яких перебуває на стику традиційної й цифрової економік, тобто компанії на кшталт “</a:t>
            </a:r>
            <a:r>
              <a:rPr lang="ru-RU" sz="1400" u="sng" dirty="0" err="1">
                <a:hlinkClick r:id="rId2"/>
              </a:rPr>
              <a:t>Uber</a:t>
            </a:r>
            <a:r>
              <a:rPr lang="uk-UA" sz="1400" u="sng" dirty="0">
                <a:hlinkClick r:id="rId2"/>
              </a:rPr>
              <a:t>” і “</a:t>
            </a:r>
            <a:r>
              <a:rPr lang="ru-RU" sz="1400" u="sng" dirty="0" err="1">
                <a:hlinkClick r:id="rId2"/>
              </a:rPr>
              <a:t>Airbnb</a:t>
            </a:r>
            <a:r>
              <a:rPr lang="uk-UA" sz="1400" u="sng" dirty="0">
                <a:hlinkClick r:id="rId2"/>
              </a:rPr>
              <a:t>”. Ці компанії враховуються як частина цифрової економіки, бо вони не займаються суто нерухомістю або наданням послуг таксі; ці фірми є цифровими платформами, заснованими на інноваційних цифрових технологіях і цифрових бізнес-моделях.</a:t>
            </a:r>
            <a:endParaRPr lang="ru-RU" sz="1400"/>
          </a:p>
          <a:p>
            <a:r>
              <a:rPr lang="uk-UA" sz="140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391440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 fontScale="92500" lnSpcReduction="10000"/>
          </a:bodyPr>
          <a:lstStyle/>
          <a:p>
            <a:r>
              <a:rPr lang="ru-RU" sz="1400" dirty="0"/>
              <a:t>Уряд </a:t>
            </a:r>
            <a:r>
              <a:rPr lang="ru-RU" sz="1400" u="sng" dirty="0" err="1">
                <a:hlinkClick r:id="rId2"/>
              </a:rPr>
              <a:t>ухвалив</a:t>
            </a:r>
            <a:r>
              <a:rPr lang="ru-RU" sz="1400" dirty="0"/>
              <a:t> </a:t>
            </a:r>
            <a:r>
              <a:rPr lang="ru-RU" sz="1400" dirty="0" err="1"/>
              <a:t>Державну</a:t>
            </a:r>
            <a:r>
              <a:rPr lang="ru-RU" sz="1400" dirty="0"/>
              <a:t> </a:t>
            </a:r>
            <a:r>
              <a:rPr lang="ru-RU" sz="1400" dirty="0" err="1"/>
              <a:t>стратегію</a:t>
            </a:r>
            <a:r>
              <a:rPr lang="ru-RU" sz="1400" dirty="0"/>
              <a:t> </a:t>
            </a:r>
            <a:r>
              <a:rPr lang="ru-RU" sz="1400" dirty="0" err="1"/>
              <a:t>регіонального</a:t>
            </a:r>
            <a:r>
              <a:rPr lang="ru-RU" sz="1400" dirty="0"/>
              <a:t> </a:t>
            </a:r>
            <a:r>
              <a:rPr lang="ru-RU" sz="1400" dirty="0" err="1"/>
              <a:t>розвитку</a:t>
            </a:r>
            <a:r>
              <a:rPr lang="ru-RU" sz="1400" dirty="0"/>
              <a:t> до 2027 року. </a:t>
            </a:r>
            <a:r>
              <a:rPr lang="ru-RU" sz="1400" dirty="0" err="1"/>
              <a:t>Важливе</a:t>
            </a:r>
            <a:r>
              <a:rPr lang="ru-RU" sz="1400" dirty="0"/>
              <a:t> </a:t>
            </a:r>
            <a:r>
              <a:rPr lang="ru-RU" sz="1400" dirty="0" err="1"/>
              <a:t>місце</a:t>
            </a:r>
            <a:r>
              <a:rPr lang="ru-RU" sz="1400" dirty="0"/>
              <a:t> в </a:t>
            </a:r>
            <a:r>
              <a:rPr lang="ru-RU" sz="1400" dirty="0" err="1"/>
              <a:t>документі</a:t>
            </a:r>
            <a:r>
              <a:rPr lang="ru-RU" sz="1400" dirty="0"/>
              <a:t> </a:t>
            </a:r>
            <a:r>
              <a:rPr lang="ru-RU" sz="1400" dirty="0" err="1"/>
              <a:t>займає</a:t>
            </a:r>
            <a:r>
              <a:rPr lang="ru-RU" sz="1400" dirty="0"/>
              <a:t> </a:t>
            </a:r>
            <a:r>
              <a:rPr lang="ru-RU" sz="1400" dirty="0" err="1"/>
              <a:t>питання</a:t>
            </a:r>
            <a:r>
              <a:rPr lang="ru-RU" sz="1400" dirty="0"/>
              <a:t> </a:t>
            </a:r>
            <a:r>
              <a:rPr lang="ru-RU" sz="1400" dirty="0" err="1"/>
              <a:t>цифрової</a:t>
            </a:r>
            <a:r>
              <a:rPr lang="ru-RU" sz="1400" dirty="0"/>
              <a:t> </a:t>
            </a:r>
            <a:r>
              <a:rPr lang="ru-RU" sz="1400" dirty="0" err="1"/>
              <a:t>трансформації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Загалом</a:t>
            </a:r>
            <a:r>
              <a:rPr lang="ru-RU" sz="1400" dirty="0"/>
              <a:t> </a:t>
            </a:r>
            <a:r>
              <a:rPr lang="ru-RU" sz="1400" dirty="0" err="1"/>
              <a:t>стратегія</a:t>
            </a:r>
            <a:r>
              <a:rPr lang="ru-RU" sz="1400" dirty="0"/>
              <a:t> </a:t>
            </a:r>
            <a:r>
              <a:rPr lang="ru-RU" sz="1400" dirty="0" err="1"/>
              <a:t>містить</a:t>
            </a:r>
            <a:r>
              <a:rPr lang="ru-RU" sz="1400" dirty="0"/>
              <a:t> </a:t>
            </a:r>
            <a:r>
              <a:rPr lang="ru-RU" sz="1400" dirty="0" err="1"/>
              <a:t>понад</a:t>
            </a:r>
            <a:r>
              <a:rPr lang="ru-RU" sz="1400" dirty="0"/>
              <a:t> </a:t>
            </a:r>
            <a:r>
              <a:rPr lang="ru-RU" sz="1400" b="1" dirty="0"/>
              <a:t>60 </a:t>
            </a:r>
            <a:r>
              <a:rPr lang="ru-RU" sz="1400" b="1" dirty="0" err="1"/>
              <a:t>завдань</a:t>
            </a:r>
            <a:r>
              <a:rPr lang="ru-RU" sz="1400" b="1" dirty="0"/>
              <a:t> </a:t>
            </a:r>
            <a:r>
              <a:rPr lang="ru-RU" sz="1400" b="1" dirty="0" err="1"/>
              <a:t>цифрової</a:t>
            </a:r>
            <a:r>
              <a:rPr lang="ru-RU" sz="1400" b="1" dirty="0"/>
              <a:t> </a:t>
            </a:r>
            <a:r>
              <a:rPr lang="ru-RU" sz="1400" b="1" dirty="0" err="1"/>
              <a:t>трансформації</a:t>
            </a:r>
            <a:r>
              <a:rPr lang="ru-RU" sz="1400" dirty="0"/>
              <a:t>. </a:t>
            </a:r>
            <a:r>
              <a:rPr lang="ru-RU" sz="1400" dirty="0" err="1"/>
              <a:t>Пріоритетними</a:t>
            </a:r>
            <a:r>
              <a:rPr lang="ru-RU" sz="1400" dirty="0"/>
              <a:t> </a:t>
            </a:r>
            <a:r>
              <a:rPr lang="ru-RU" sz="1400" dirty="0" err="1"/>
              <a:t>цілями</a:t>
            </a:r>
            <a:r>
              <a:rPr lang="ru-RU" sz="1400" dirty="0"/>
              <a:t> є:</a:t>
            </a:r>
          </a:p>
          <a:p>
            <a:r>
              <a:rPr lang="ru-RU" sz="1400" dirty="0"/>
              <a:t>►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рівня</a:t>
            </a:r>
            <a:r>
              <a:rPr lang="ru-RU" sz="1400" dirty="0"/>
              <a:t> </a:t>
            </a:r>
            <a:r>
              <a:rPr lang="ru-RU" sz="1400" dirty="0" err="1"/>
              <a:t>цифрової</a:t>
            </a:r>
            <a:r>
              <a:rPr lang="ru-RU" sz="1400" dirty="0"/>
              <a:t> </a:t>
            </a:r>
            <a:r>
              <a:rPr lang="ru-RU" sz="1400" dirty="0" err="1"/>
              <a:t>грамотності</a:t>
            </a:r>
            <a:r>
              <a:rPr lang="ru-RU" sz="1400" dirty="0"/>
              <a:t> </a:t>
            </a:r>
            <a:r>
              <a:rPr lang="ru-RU" sz="1400" dirty="0" err="1"/>
              <a:t>населення</a:t>
            </a:r>
            <a:r>
              <a:rPr lang="ru-RU" sz="1400" dirty="0"/>
              <a:t>;</a:t>
            </a:r>
          </a:p>
          <a:p>
            <a:r>
              <a:rPr lang="ru-RU" sz="1400" dirty="0"/>
              <a:t>► </a:t>
            </a:r>
            <a:r>
              <a:rPr lang="ru-RU" sz="1400" dirty="0" err="1"/>
              <a:t>забезпечення</a:t>
            </a:r>
            <a:r>
              <a:rPr lang="ru-RU" sz="1400" dirty="0"/>
              <a:t> </a:t>
            </a:r>
            <a:r>
              <a:rPr lang="ru-RU" sz="1400" dirty="0" err="1"/>
              <a:t>безперешкодного</a:t>
            </a:r>
            <a:r>
              <a:rPr lang="ru-RU" sz="1400" dirty="0"/>
              <a:t> доступу до </a:t>
            </a:r>
            <a:r>
              <a:rPr lang="ru-RU" sz="1400" dirty="0" err="1"/>
              <a:t>високошвидкісного</a:t>
            </a:r>
            <a:r>
              <a:rPr lang="ru-RU" sz="1400" dirty="0"/>
              <a:t> </a:t>
            </a:r>
            <a:r>
              <a:rPr lang="ru-RU" sz="1400" dirty="0" err="1"/>
              <a:t>Інтернету</a:t>
            </a:r>
            <a:r>
              <a:rPr lang="ru-RU" sz="1400" dirty="0"/>
              <a:t>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населених</a:t>
            </a:r>
            <a:r>
              <a:rPr lang="ru-RU" sz="1400" dirty="0"/>
              <a:t> </a:t>
            </a:r>
            <a:r>
              <a:rPr lang="ru-RU" sz="1400" dirty="0" err="1"/>
              <a:t>пунктів</a:t>
            </a:r>
            <a:r>
              <a:rPr lang="ru-RU" sz="1400" dirty="0"/>
              <a:t> (</a:t>
            </a:r>
            <a:r>
              <a:rPr lang="ru-RU" sz="1400" dirty="0" err="1"/>
              <a:t>насамперед</a:t>
            </a:r>
            <a:r>
              <a:rPr lang="ru-RU" sz="1400" dirty="0"/>
              <a:t> </a:t>
            </a:r>
            <a:r>
              <a:rPr lang="ru-RU" sz="1400" dirty="0" err="1"/>
              <a:t>сільських</a:t>
            </a:r>
            <a:r>
              <a:rPr lang="ru-RU" sz="1400" dirty="0"/>
              <a:t> та </a:t>
            </a:r>
            <a:r>
              <a:rPr lang="ru-RU" sz="1400" dirty="0" err="1"/>
              <a:t>малих</a:t>
            </a:r>
            <a:r>
              <a:rPr lang="ru-RU" sz="1400" dirty="0"/>
              <a:t> </a:t>
            </a:r>
            <a:r>
              <a:rPr lang="ru-RU" sz="1400" dirty="0" err="1"/>
              <a:t>міст</a:t>
            </a:r>
            <a:r>
              <a:rPr lang="ru-RU" sz="1400" dirty="0"/>
              <a:t>) та </a:t>
            </a:r>
            <a:r>
              <a:rPr lang="ru-RU" sz="1400" dirty="0" err="1"/>
              <a:t>соціальних</a:t>
            </a:r>
            <a:r>
              <a:rPr lang="ru-RU" sz="1400" dirty="0"/>
              <a:t> </a:t>
            </a:r>
            <a:r>
              <a:rPr lang="ru-RU" sz="1400" dirty="0" err="1"/>
              <a:t>закладів</a:t>
            </a:r>
            <a:r>
              <a:rPr lang="ru-RU" sz="1400" dirty="0"/>
              <a:t>;</a:t>
            </a:r>
          </a:p>
          <a:p>
            <a:r>
              <a:rPr lang="ru-RU" sz="1400" dirty="0"/>
              <a:t>► </a:t>
            </a:r>
            <a:r>
              <a:rPr lang="ru-RU" sz="1400" dirty="0" err="1"/>
              <a:t>запровадження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отримання</a:t>
            </a:r>
            <a:r>
              <a:rPr lang="ru-RU" sz="1400" dirty="0"/>
              <a:t> </a:t>
            </a:r>
            <a:r>
              <a:rPr lang="ru-RU" sz="1400" dirty="0" err="1"/>
              <a:t>електронних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через смартфон;</a:t>
            </a:r>
          </a:p>
          <a:p>
            <a:r>
              <a:rPr lang="ru-RU" sz="1400" dirty="0"/>
              <a:t>►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електронного</a:t>
            </a:r>
            <a:r>
              <a:rPr lang="ru-RU" sz="1400" dirty="0"/>
              <a:t> </a:t>
            </a:r>
            <a:r>
              <a:rPr lang="ru-RU" sz="1400" dirty="0" err="1"/>
              <a:t>документообігу</a:t>
            </a:r>
            <a:r>
              <a:rPr lang="ru-RU" sz="1400" dirty="0"/>
              <a:t>;</a:t>
            </a:r>
          </a:p>
          <a:p>
            <a:r>
              <a:rPr lang="ru-RU" sz="1400" dirty="0"/>
              <a:t>► </a:t>
            </a:r>
            <a:r>
              <a:rPr lang="ru-RU" sz="1400" dirty="0" err="1"/>
              <a:t>забезпечення</a:t>
            </a:r>
            <a:r>
              <a:rPr lang="ru-RU" sz="1400" dirty="0"/>
              <a:t> </a:t>
            </a:r>
            <a:r>
              <a:rPr lang="ru-RU" sz="1400" dirty="0" err="1"/>
              <a:t>електронної</a:t>
            </a:r>
            <a:r>
              <a:rPr lang="ru-RU" sz="1400" dirty="0"/>
              <a:t> </a:t>
            </a:r>
            <a:r>
              <a:rPr lang="ru-RU" sz="1400" dirty="0" err="1"/>
              <a:t>взаємодії</a:t>
            </a:r>
            <a:r>
              <a:rPr lang="ru-RU" sz="1400" dirty="0"/>
              <a:t> </a:t>
            </a:r>
            <a:r>
              <a:rPr lang="ru-RU" sz="1400" dirty="0" err="1"/>
              <a:t>між</a:t>
            </a:r>
            <a:r>
              <a:rPr lang="ru-RU" sz="1400" dirty="0"/>
              <a:t> </a:t>
            </a:r>
            <a:r>
              <a:rPr lang="ru-RU" sz="1400" dirty="0" err="1"/>
              <a:t>національними</a:t>
            </a:r>
            <a:r>
              <a:rPr lang="ru-RU" sz="1400" dirty="0"/>
              <a:t> </a:t>
            </a:r>
            <a:r>
              <a:rPr lang="ru-RU" sz="1400" dirty="0" err="1"/>
              <a:t>реєстрами</a:t>
            </a:r>
            <a:r>
              <a:rPr lang="ru-RU" sz="1400" dirty="0"/>
              <a:t>, </a:t>
            </a:r>
            <a:r>
              <a:rPr lang="ru-RU" sz="1400" dirty="0" err="1"/>
              <a:t>реєстрами</a:t>
            </a:r>
            <a:r>
              <a:rPr lang="ru-RU" sz="1400" dirty="0"/>
              <a:t> </a:t>
            </a:r>
            <a:r>
              <a:rPr lang="ru-RU" sz="1400" dirty="0" err="1"/>
              <a:t>органів</a:t>
            </a:r>
            <a:r>
              <a:rPr lang="ru-RU" sz="1400" dirty="0"/>
              <a:t> </a:t>
            </a:r>
            <a:r>
              <a:rPr lang="ru-RU" sz="1400" dirty="0" err="1"/>
              <a:t>місцевого</a:t>
            </a:r>
            <a:r>
              <a:rPr lang="ru-RU" sz="1400" dirty="0"/>
              <a:t> </a:t>
            </a:r>
            <a:r>
              <a:rPr lang="ru-RU" sz="1400" dirty="0" err="1"/>
              <a:t>самоврядування</a:t>
            </a:r>
            <a:r>
              <a:rPr lang="ru-RU" sz="1400" dirty="0"/>
              <a:t>;</a:t>
            </a:r>
          </a:p>
          <a:p>
            <a:r>
              <a:rPr lang="ru-RU" sz="1400" dirty="0"/>
              <a:t>► </a:t>
            </a:r>
            <a:r>
              <a:rPr lang="ru-RU" sz="1400" dirty="0" err="1"/>
              <a:t>переведення</a:t>
            </a:r>
            <a:r>
              <a:rPr lang="ru-RU" sz="1400" dirty="0"/>
              <a:t> </a:t>
            </a:r>
            <a:r>
              <a:rPr lang="ru-RU" sz="1400" dirty="0" err="1"/>
              <a:t>пріоритетних</a:t>
            </a:r>
            <a:r>
              <a:rPr lang="ru-RU" sz="1400" dirty="0"/>
              <a:t> </a:t>
            </a:r>
            <a:r>
              <a:rPr lang="ru-RU" sz="1400" dirty="0" err="1"/>
              <a:t>публічних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в </a:t>
            </a:r>
            <a:r>
              <a:rPr lang="ru-RU" sz="1400" dirty="0" err="1"/>
              <a:t>електронну</a:t>
            </a:r>
            <a:r>
              <a:rPr lang="ru-RU" sz="1400" dirty="0"/>
              <a:t> форму;</a:t>
            </a:r>
          </a:p>
          <a:p>
            <a:r>
              <a:rPr lang="ru-RU" sz="1400" dirty="0"/>
              <a:t>►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регіональними</a:t>
            </a:r>
            <a:r>
              <a:rPr lang="ru-RU" sz="1400" dirty="0"/>
              <a:t> органами </a:t>
            </a:r>
            <a:r>
              <a:rPr lang="ru-RU" sz="1400" dirty="0" err="1"/>
              <a:t>влади</a:t>
            </a:r>
            <a:r>
              <a:rPr lang="ru-RU" sz="1400" dirty="0"/>
              <a:t> </a:t>
            </a:r>
            <a:r>
              <a:rPr lang="ru-RU" sz="1400" dirty="0" err="1"/>
              <a:t>відкритих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;</a:t>
            </a:r>
          </a:p>
          <a:p>
            <a:r>
              <a:rPr lang="ru-RU" sz="1400" dirty="0"/>
              <a:t>► </a:t>
            </a:r>
            <a:r>
              <a:rPr lang="ru-RU" sz="1400" dirty="0" err="1"/>
              <a:t>розвиток</a:t>
            </a:r>
            <a:r>
              <a:rPr lang="ru-RU" sz="1400" dirty="0"/>
              <a:t> </a:t>
            </a:r>
            <a:r>
              <a:rPr lang="ru-RU" sz="1400" dirty="0" err="1"/>
              <a:t>інструментів</a:t>
            </a:r>
            <a:r>
              <a:rPr lang="ru-RU" sz="1400" dirty="0"/>
              <a:t> </a:t>
            </a:r>
            <a:r>
              <a:rPr lang="ru-RU" sz="1400" dirty="0" err="1"/>
              <a:t>електронної</a:t>
            </a:r>
            <a:r>
              <a:rPr lang="ru-RU" sz="1400" dirty="0"/>
              <a:t> </a:t>
            </a:r>
            <a:r>
              <a:rPr lang="ru-RU" sz="1400" dirty="0" err="1"/>
              <a:t>демократії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Також</a:t>
            </a:r>
            <a:r>
              <a:rPr lang="ru-RU" sz="1400" dirty="0"/>
              <a:t> документом </a:t>
            </a:r>
            <a:r>
              <a:rPr lang="ru-RU" sz="1400" dirty="0" err="1"/>
              <a:t>передбачається</a:t>
            </a:r>
            <a:r>
              <a:rPr lang="ru-RU" sz="1400" dirty="0"/>
              <a:t>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електронного</a:t>
            </a:r>
            <a:r>
              <a:rPr lang="ru-RU" sz="1400" dirty="0"/>
              <a:t> </a:t>
            </a:r>
            <a:r>
              <a:rPr lang="ru-RU" sz="1400" dirty="0" err="1"/>
              <a:t>прийому</a:t>
            </a:r>
            <a:r>
              <a:rPr lang="ru-RU" sz="1400" dirty="0"/>
              <a:t> </a:t>
            </a:r>
            <a:r>
              <a:rPr lang="ru-RU" sz="1400" dirty="0" err="1"/>
              <a:t>документів</a:t>
            </a:r>
            <a:r>
              <a:rPr lang="ru-RU" sz="1400" dirty="0"/>
              <a:t> та </a:t>
            </a:r>
            <a:r>
              <a:rPr lang="ru-RU" sz="1400" dirty="0" err="1"/>
              <a:t>забезпечення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звернення</a:t>
            </a:r>
            <a:r>
              <a:rPr lang="ru-RU" sz="1400" dirty="0"/>
              <a:t> за </a:t>
            </a:r>
            <a:r>
              <a:rPr lang="ru-RU" sz="1400" dirty="0" err="1"/>
              <a:t>послугами</a:t>
            </a:r>
            <a:r>
              <a:rPr lang="ru-RU" sz="1400" dirty="0"/>
              <a:t> </a:t>
            </a:r>
            <a:r>
              <a:rPr lang="ru-RU" sz="1400" dirty="0" err="1"/>
              <a:t>сфери</a:t>
            </a:r>
            <a:r>
              <a:rPr lang="ru-RU" sz="1400" dirty="0"/>
              <a:t> </a:t>
            </a:r>
            <a:r>
              <a:rPr lang="ru-RU" sz="1400" dirty="0" err="1"/>
              <a:t>соціального</a:t>
            </a:r>
            <a:r>
              <a:rPr lang="ru-RU" sz="1400" dirty="0"/>
              <a:t> </a:t>
            </a:r>
            <a:r>
              <a:rPr lang="ru-RU" sz="1400" dirty="0" err="1"/>
              <a:t>захисту</a:t>
            </a:r>
            <a:r>
              <a:rPr lang="ru-RU" sz="1400" dirty="0"/>
              <a:t> через онлайн </a:t>
            </a:r>
            <a:r>
              <a:rPr lang="ru-RU" sz="1400" dirty="0" err="1"/>
              <a:t>сервіси</a:t>
            </a:r>
            <a:r>
              <a:rPr lang="ru-RU" sz="1400" dirty="0"/>
              <a:t>, та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електронних</a:t>
            </a:r>
            <a:r>
              <a:rPr lang="ru-RU" sz="1400" dirty="0"/>
              <a:t> </a:t>
            </a:r>
            <a:r>
              <a:rPr lang="ru-RU" sz="1400" dirty="0" err="1"/>
              <a:t>черг</a:t>
            </a:r>
            <a:r>
              <a:rPr lang="ru-RU" sz="1400" dirty="0"/>
              <a:t>. </a:t>
            </a:r>
            <a:r>
              <a:rPr lang="ru-RU" sz="1400" dirty="0" err="1"/>
              <a:t>Окрім</a:t>
            </a:r>
            <a:r>
              <a:rPr lang="ru-RU" sz="1400" dirty="0"/>
              <a:t> того, </a:t>
            </a:r>
            <a:r>
              <a:rPr lang="ru-RU" sz="1400" dirty="0" err="1"/>
              <a:t>відзначено</a:t>
            </a:r>
            <a:r>
              <a:rPr lang="ru-RU" sz="1400" dirty="0"/>
              <a:t> </a:t>
            </a:r>
            <a:r>
              <a:rPr lang="ru-RU" sz="1400" dirty="0" err="1"/>
              <a:t>необхідність</a:t>
            </a:r>
            <a:r>
              <a:rPr lang="ru-RU" sz="1400" dirty="0"/>
              <a:t>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електронної</a:t>
            </a:r>
            <a:r>
              <a:rPr lang="ru-RU" sz="1400" dirty="0"/>
              <a:t> </a:t>
            </a:r>
            <a:r>
              <a:rPr lang="ru-RU" sz="1400" dirty="0" err="1"/>
              <a:t>освітньої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, </a:t>
            </a:r>
            <a:r>
              <a:rPr lang="ru-RU" sz="1400" dirty="0" err="1"/>
              <a:t>впровадження</a:t>
            </a:r>
            <a:r>
              <a:rPr lang="ru-RU" sz="1400" dirty="0"/>
              <a:t> на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рівнях</a:t>
            </a:r>
            <a:r>
              <a:rPr lang="ru-RU" sz="1400" dirty="0"/>
              <a:t> </a:t>
            </a:r>
            <a:r>
              <a:rPr lang="ru-RU" sz="1400" dirty="0" err="1"/>
              <a:t>освіти</a:t>
            </a:r>
            <a:r>
              <a:rPr lang="ru-RU" sz="1400" dirty="0"/>
              <a:t> </a:t>
            </a:r>
            <a:r>
              <a:rPr lang="ru-RU" sz="1400" dirty="0" err="1"/>
              <a:t>сучасних</a:t>
            </a:r>
            <a:r>
              <a:rPr lang="ru-RU" sz="1400" dirty="0"/>
              <a:t> </a:t>
            </a:r>
            <a:r>
              <a:rPr lang="ru-RU" sz="1400" dirty="0" err="1"/>
              <a:t>навчальних</a:t>
            </a:r>
            <a:r>
              <a:rPr lang="ru-RU" sz="1400" dirty="0"/>
              <a:t> </a:t>
            </a:r>
            <a:r>
              <a:rPr lang="ru-RU" sz="1400" dirty="0" err="1"/>
              <a:t>програм</a:t>
            </a:r>
            <a:r>
              <a:rPr lang="ru-RU" sz="1400" dirty="0"/>
              <a:t> для </a:t>
            </a:r>
            <a:r>
              <a:rPr lang="ru-RU" sz="1400" dirty="0" err="1"/>
              <a:t>ефективного</a:t>
            </a:r>
            <a:r>
              <a:rPr lang="ru-RU" sz="1400" dirty="0"/>
              <a:t> </a:t>
            </a:r>
            <a:r>
              <a:rPr lang="ru-RU" sz="1400" dirty="0" err="1"/>
              <a:t>формування</a:t>
            </a:r>
            <a:r>
              <a:rPr lang="ru-RU" sz="1400" dirty="0"/>
              <a:t> </a:t>
            </a:r>
            <a:r>
              <a:rPr lang="ru-RU" sz="1400" dirty="0" err="1"/>
              <a:t>сучасних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навичок</a:t>
            </a:r>
            <a:r>
              <a:rPr lang="ru-RU" sz="1400" dirty="0"/>
              <a:t> та </a:t>
            </a:r>
            <a:r>
              <a:rPr lang="ru-RU" sz="1400" dirty="0" err="1"/>
              <a:t>запровадження</a:t>
            </a:r>
            <a:r>
              <a:rPr lang="ru-RU" sz="1400" dirty="0"/>
              <a:t> </a:t>
            </a:r>
            <a:r>
              <a:rPr lang="ru-RU" sz="1400" dirty="0" err="1"/>
              <a:t>нових</a:t>
            </a:r>
            <a:r>
              <a:rPr lang="ru-RU" sz="1400" dirty="0"/>
              <a:t> </a:t>
            </a:r>
            <a:r>
              <a:rPr lang="ru-RU" sz="1400" dirty="0" err="1"/>
              <a:t>професій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. </a:t>
            </a:r>
          </a:p>
          <a:p>
            <a:r>
              <a:rPr lang="ru-RU" sz="1400" b="1" dirty="0" err="1"/>
              <a:t>Стратегію</a:t>
            </a:r>
            <a:r>
              <a:rPr lang="ru-RU" sz="1400" b="1" dirty="0"/>
              <a:t> буде </a:t>
            </a:r>
            <a:r>
              <a:rPr lang="ru-RU" sz="1400" b="1" dirty="0" err="1"/>
              <a:t>реалізовано</a:t>
            </a:r>
            <a:r>
              <a:rPr lang="ru-RU" sz="1400" b="1" dirty="0"/>
              <a:t> у два </a:t>
            </a:r>
            <a:r>
              <a:rPr lang="ru-RU" sz="1400" b="1" dirty="0" err="1"/>
              <a:t>етапи</a:t>
            </a:r>
            <a:r>
              <a:rPr lang="ru-RU" sz="1400" b="1" dirty="0"/>
              <a:t>: перший 2021—2023 роки та </a:t>
            </a:r>
            <a:r>
              <a:rPr lang="ru-RU" sz="1400" b="1" dirty="0" err="1"/>
              <a:t>другий</a:t>
            </a:r>
            <a:r>
              <a:rPr lang="ru-RU" sz="1400" b="1" dirty="0"/>
              <a:t> 2024-2027 роки.</a:t>
            </a:r>
            <a:endParaRPr lang="ru-RU" sz="1400" dirty="0"/>
          </a:p>
          <a:p>
            <a:r>
              <a:rPr lang="ru-RU" sz="1400" dirty="0" err="1"/>
              <a:t>Також</a:t>
            </a:r>
            <a:r>
              <a:rPr lang="ru-RU" sz="1400" dirty="0"/>
              <a:t> для </a:t>
            </a:r>
            <a:r>
              <a:rPr lang="ru-RU" sz="1400" dirty="0" err="1"/>
              <a:t>моніторингу</a:t>
            </a:r>
            <a:r>
              <a:rPr lang="ru-RU" sz="1400" dirty="0"/>
              <a:t> </a:t>
            </a:r>
            <a:r>
              <a:rPr lang="ru-RU" sz="1400" dirty="0" err="1"/>
              <a:t>досягнення</a:t>
            </a:r>
            <a:r>
              <a:rPr lang="ru-RU" sz="1400" dirty="0"/>
              <a:t> </a:t>
            </a:r>
            <a:r>
              <a:rPr lang="ru-RU" sz="1400" dirty="0" err="1"/>
              <a:t>цілей</a:t>
            </a:r>
            <a:r>
              <a:rPr lang="ru-RU" sz="1400" dirty="0"/>
              <a:t>, до </a:t>
            </a:r>
            <a:r>
              <a:rPr lang="ru-RU" sz="1400" dirty="0" err="1"/>
              <a:t>стратегії</a:t>
            </a:r>
            <a:r>
              <a:rPr lang="ru-RU" sz="1400" dirty="0"/>
              <a:t> додали </a:t>
            </a:r>
            <a:r>
              <a:rPr lang="ru-RU" sz="1400" b="1" dirty="0"/>
              <a:t>3 </a:t>
            </a:r>
            <a:r>
              <a:rPr lang="ru-RU" sz="1400" b="1" dirty="0" err="1"/>
              <a:t>цифрових</a:t>
            </a:r>
            <a:r>
              <a:rPr lang="ru-RU" sz="1400" b="1" dirty="0"/>
              <a:t> KPI:</a:t>
            </a:r>
            <a:endParaRPr lang="ru-RU" sz="1400" dirty="0"/>
          </a:p>
          <a:p>
            <a:r>
              <a:rPr lang="ru-RU" sz="1400" dirty="0"/>
              <a:t>- </a:t>
            </a:r>
            <a:r>
              <a:rPr lang="ru-RU" sz="1400" dirty="0" err="1"/>
              <a:t>відсоток</a:t>
            </a:r>
            <a:r>
              <a:rPr lang="ru-RU" sz="1400" dirty="0"/>
              <a:t> </a:t>
            </a:r>
            <a:r>
              <a:rPr lang="ru-RU" sz="1400" dirty="0" err="1"/>
              <a:t>соціальних</a:t>
            </a:r>
            <a:r>
              <a:rPr lang="ru-RU" sz="1400" dirty="0"/>
              <a:t> </a:t>
            </a:r>
            <a:r>
              <a:rPr lang="ru-RU" sz="1400" dirty="0" err="1"/>
              <a:t>закладів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використовують</a:t>
            </a:r>
            <a:r>
              <a:rPr lang="ru-RU" sz="1400" dirty="0"/>
              <a:t> </a:t>
            </a:r>
            <a:r>
              <a:rPr lang="ru-RU" sz="1400" dirty="0" err="1"/>
              <a:t>фіксований</a:t>
            </a:r>
            <a:r>
              <a:rPr lang="ru-RU" sz="1400" dirty="0"/>
              <a:t> </a:t>
            </a:r>
            <a:r>
              <a:rPr lang="ru-RU" sz="1400" dirty="0" err="1"/>
              <a:t>широкосмуговий</a:t>
            </a:r>
            <a:r>
              <a:rPr lang="ru-RU" sz="1400" dirty="0"/>
              <a:t> доступ до </a:t>
            </a:r>
            <a:r>
              <a:rPr lang="ru-RU" sz="1400" dirty="0" err="1"/>
              <a:t>Інтернету</a:t>
            </a:r>
            <a:r>
              <a:rPr lang="ru-RU" sz="1400" dirty="0"/>
              <a:t> (до 2023 року – </a:t>
            </a:r>
            <a:r>
              <a:rPr lang="ru-RU" sz="1400" dirty="0" err="1"/>
              <a:t>школи</a:t>
            </a:r>
            <a:r>
              <a:rPr lang="ru-RU" sz="1400" dirty="0"/>
              <a:t>, </a:t>
            </a:r>
            <a:r>
              <a:rPr lang="ru-RU" sz="1400" dirty="0" err="1"/>
              <a:t>заклади</a:t>
            </a:r>
            <a:r>
              <a:rPr lang="ru-RU" sz="1400" dirty="0"/>
              <a:t> </a:t>
            </a:r>
            <a:r>
              <a:rPr lang="ru-RU" sz="1400" dirty="0" err="1"/>
              <a:t>первинної</a:t>
            </a:r>
            <a:r>
              <a:rPr lang="ru-RU" sz="1400" dirty="0"/>
              <a:t> та </a:t>
            </a:r>
            <a:r>
              <a:rPr lang="ru-RU" sz="1400" dirty="0" err="1"/>
              <a:t>вторинної</a:t>
            </a:r>
            <a:r>
              <a:rPr lang="ru-RU" sz="1400" dirty="0"/>
              <a:t> </a:t>
            </a:r>
            <a:r>
              <a:rPr lang="ru-RU" sz="1400" dirty="0" err="1"/>
              <a:t>допомоги</a:t>
            </a:r>
            <a:r>
              <a:rPr lang="ru-RU" sz="1400" dirty="0"/>
              <a:t>,  ЦНАПИ 100%; </a:t>
            </a:r>
            <a:r>
              <a:rPr lang="ru-RU" sz="1400" dirty="0" err="1"/>
              <a:t>інші</a:t>
            </a:r>
            <a:r>
              <a:rPr lang="ru-RU" sz="1400" dirty="0"/>
              <a:t> </a:t>
            </a:r>
            <a:r>
              <a:rPr lang="ru-RU" sz="1400" dirty="0" err="1"/>
              <a:t>заклади</a:t>
            </a:r>
            <a:r>
              <a:rPr lang="ru-RU" sz="1400" dirty="0"/>
              <a:t> 95%); </a:t>
            </a:r>
          </a:p>
          <a:p>
            <a:r>
              <a:rPr lang="ru-RU" sz="1400" dirty="0"/>
              <a:t>- </a:t>
            </a:r>
            <a:r>
              <a:rPr lang="ru-RU" sz="1400" dirty="0" err="1"/>
              <a:t>охоплення</a:t>
            </a:r>
            <a:r>
              <a:rPr lang="ru-RU" sz="1400" dirty="0"/>
              <a:t> </a:t>
            </a:r>
            <a:r>
              <a:rPr lang="ru-RU" sz="1400" dirty="0" err="1"/>
              <a:t>територій</a:t>
            </a:r>
            <a:r>
              <a:rPr lang="ru-RU" sz="1400" dirty="0"/>
              <a:t> </a:t>
            </a:r>
            <a:r>
              <a:rPr lang="ru-RU" sz="1400" dirty="0" err="1"/>
              <a:t>області</a:t>
            </a:r>
            <a:r>
              <a:rPr lang="ru-RU" sz="1400" dirty="0"/>
              <a:t> </a:t>
            </a:r>
            <a:r>
              <a:rPr lang="ru-RU" sz="1400" dirty="0" err="1"/>
              <a:t>мобільними</a:t>
            </a:r>
            <a:r>
              <a:rPr lang="ru-RU" sz="1400" dirty="0"/>
              <a:t> мережами 4G (до 2023 року – 90% </a:t>
            </a:r>
            <a:r>
              <a:rPr lang="ru-RU" sz="1400" dirty="0" err="1"/>
              <a:t>населення</a:t>
            </a:r>
            <a:r>
              <a:rPr lang="ru-RU" sz="1400" dirty="0"/>
              <a:t>);</a:t>
            </a:r>
          </a:p>
          <a:p>
            <a:r>
              <a:rPr lang="ru-RU" sz="1400" dirty="0"/>
              <a:t>- </a:t>
            </a:r>
            <a:r>
              <a:rPr lang="ru-RU" sz="1400" dirty="0" err="1"/>
              <a:t>рівень</a:t>
            </a:r>
            <a:r>
              <a:rPr lang="ru-RU" sz="1400" dirty="0"/>
              <a:t> </a:t>
            </a:r>
            <a:r>
              <a:rPr lang="ru-RU" sz="1400" dirty="0" err="1"/>
              <a:t>цифрової</a:t>
            </a:r>
            <a:r>
              <a:rPr lang="ru-RU" sz="1400" dirty="0"/>
              <a:t> </a:t>
            </a:r>
            <a:r>
              <a:rPr lang="ru-RU" sz="1400" dirty="0" err="1"/>
              <a:t>грамотності</a:t>
            </a:r>
            <a:r>
              <a:rPr lang="ru-RU" sz="1400" dirty="0"/>
              <a:t> у </a:t>
            </a:r>
            <a:r>
              <a:rPr lang="ru-RU" sz="1400" dirty="0" err="1"/>
              <a:t>населення</a:t>
            </a:r>
            <a:r>
              <a:rPr lang="ru-RU" sz="1400" dirty="0"/>
              <a:t> (до 2023 року – 55%).</a:t>
            </a:r>
          </a:p>
          <a:p>
            <a:pPr algn="just"/>
            <a:endParaRPr lang="ru-RU" sz="1400" dirty="0"/>
          </a:p>
          <a:p>
            <a:pPr algn="ctr"/>
            <a:r>
              <a:rPr lang="ru-RU" sz="1400" dirty="0"/>
              <a:t>  </a:t>
            </a:r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088185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r>
              <a:rPr lang="ru-RU" sz="1400" dirty="0" smtClean="0"/>
              <a:t>3. </a:t>
            </a:r>
            <a:r>
              <a:rPr lang="uk-UA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Медичні послуги в цифровому середовищі.</a:t>
            </a:r>
          </a:p>
          <a:p>
            <a:r>
              <a:rPr lang="ru-RU" sz="1400" dirty="0" err="1"/>
              <a:t>Цифрове</a:t>
            </a:r>
            <a:r>
              <a:rPr lang="ru-RU" sz="1400" dirty="0"/>
              <a:t> </a:t>
            </a:r>
            <a:r>
              <a:rPr lang="ru-RU" sz="1400" dirty="0" err="1"/>
              <a:t>здоров'я</a:t>
            </a:r>
            <a:r>
              <a:rPr lang="ru-RU" sz="1400" dirty="0"/>
              <a:t> -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та </a:t>
            </a:r>
            <a:r>
              <a:rPr lang="ru-RU" sz="1400" dirty="0" err="1"/>
              <a:t>доступних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пов'язані</a:t>
            </a:r>
            <a:r>
              <a:rPr lang="ru-RU" sz="1400" dirty="0"/>
              <a:t> з </a:t>
            </a:r>
            <a:r>
              <a:rPr lang="ru-RU" sz="1400" dirty="0" err="1"/>
              <a:t>цим</a:t>
            </a:r>
            <a:r>
              <a:rPr lang="ru-RU" sz="1400" dirty="0"/>
              <a:t> </a:t>
            </a:r>
            <a:r>
              <a:rPr lang="ru-RU" sz="1400" dirty="0" err="1"/>
              <a:t>культурні</a:t>
            </a:r>
            <a:r>
              <a:rPr lang="ru-RU" sz="1400" dirty="0"/>
              <a:t> </a:t>
            </a:r>
            <a:r>
              <a:rPr lang="ru-RU" sz="1400" dirty="0" err="1"/>
              <a:t>зміни</a:t>
            </a:r>
            <a:r>
              <a:rPr lang="ru-RU" sz="1400" dirty="0"/>
              <a:t>,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допомогти</a:t>
            </a:r>
            <a:r>
              <a:rPr lang="ru-RU" sz="1400" dirty="0"/>
              <a:t> </a:t>
            </a:r>
            <a:r>
              <a:rPr lang="ru-RU" sz="1400" dirty="0" err="1"/>
              <a:t>населенню</a:t>
            </a:r>
            <a:r>
              <a:rPr lang="ru-RU" sz="1400" dirty="0"/>
              <a:t> </a:t>
            </a:r>
            <a:r>
              <a:rPr lang="ru-RU" sz="1400" dirty="0" err="1"/>
              <a:t>керувати</a:t>
            </a:r>
            <a:r>
              <a:rPr lang="ru-RU" sz="1400" dirty="0"/>
              <a:t> </a:t>
            </a:r>
            <a:r>
              <a:rPr lang="ru-RU" sz="1400" dirty="0" err="1"/>
              <a:t>своїм</a:t>
            </a:r>
            <a:r>
              <a:rPr lang="ru-RU" sz="1400" dirty="0"/>
              <a:t> </a:t>
            </a:r>
            <a:r>
              <a:rPr lang="ru-RU" sz="1400" dirty="0" err="1"/>
              <a:t>здоров'ям</a:t>
            </a:r>
            <a:r>
              <a:rPr lang="ru-RU" sz="1400" dirty="0"/>
              <a:t> та </a:t>
            </a:r>
            <a:r>
              <a:rPr lang="ru-RU" sz="1400" dirty="0" err="1"/>
              <a:t>добробутом</a:t>
            </a:r>
            <a:r>
              <a:rPr lang="ru-RU" sz="1400" dirty="0"/>
              <a:t> та </a:t>
            </a:r>
            <a:r>
              <a:rPr lang="ru-RU" sz="1400" dirty="0" err="1"/>
              <a:t>трансформувати</a:t>
            </a:r>
            <a:r>
              <a:rPr lang="ru-RU" sz="1400" dirty="0"/>
              <a:t> характер </a:t>
            </a:r>
            <a:r>
              <a:rPr lang="ru-RU" sz="1400" dirty="0" err="1"/>
              <a:t>надання</a:t>
            </a:r>
            <a:r>
              <a:rPr lang="ru-RU" sz="1400" dirty="0"/>
              <a:t> </a:t>
            </a:r>
            <a:r>
              <a:rPr lang="ru-RU" sz="1400" dirty="0" err="1"/>
              <a:t>медичної</a:t>
            </a:r>
            <a:r>
              <a:rPr lang="ru-RU" sz="1400" dirty="0"/>
              <a:t> </a:t>
            </a:r>
            <a:r>
              <a:rPr lang="ru-RU" sz="1400" dirty="0" err="1"/>
              <a:t>допомоги</a:t>
            </a:r>
            <a:r>
              <a:rPr lang="ru-RU" sz="1400" dirty="0"/>
              <a:t>. В </a:t>
            </a:r>
            <a:r>
              <a:rPr lang="ru-RU" sz="1400" dirty="0" err="1"/>
              <a:t>Україні</a:t>
            </a:r>
            <a:r>
              <a:rPr lang="ru-RU" sz="1400" dirty="0"/>
              <a:t> </a:t>
            </a:r>
            <a:r>
              <a:rPr lang="ru-RU" sz="1400" dirty="0" err="1"/>
              <a:t>Центральний</a:t>
            </a:r>
            <a:r>
              <a:rPr lang="ru-RU" sz="1400" dirty="0"/>
              <a:t> компонент </a:t>
            </a:r>
            <a:r>
              <a:rPr lang="ru-RU" sz="1400" dirty="0" err="1"/>
              <a:t>зберігає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поки</a:t>
            </a:r>
            <a:r>
              <a:rPr lang="ru-RU" sz="1400" dirty="0"/>
              <a:t>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лише</a:t>
            </a:r>
            <a:r>
              <a:rPr lang="ru-RU" sz="1400" dirty="0"/>
              <a:t> </a:t>
            </a:r>
            <a:r>
              <a:rPr lang="ru-RU" sz="1400" dirty="0" err="1"/>
              <a:t>реєстру</a:t>
            </a:r>
            <a:r>
              <a:rPr lang="ru-RU" sz="1400" dirty="0"/>
              <a:t> </a:t>
            </a:r>
            <a:r>
              <a:rPr lang="ru-RU" sz="1400" dirty="0" err="1"/>
              <a:t>пацієнтів</a:t>
            </a:r>
            <a:r>
              <a:rPr lang="ru-RU" sz="1400" dirty="0"/>
              <a:t> і </a:t>
            </a:r>
            <a:r>
              <a:rPr lang="ru-RU" sz="1400" dirty="0" err="1"/>
              <a:t>фіксування</a:t>
            </a:r>
            <a:r>
              <a:rPr lang="ru-RU" sz="1400" dirty="0"/>
              <a:t> </a:t>
            </a:r>
            <a:r>
              <a:rPr lang="ru-RU" sz="1400" dirty="0" err="1"/>
              <a:t>вибору</a:t>
            </a:r>
            <a:r>
              <a:rPr lang="ru-RU" sz="1400" dirty="0"/>
              <a:t> </a:t>
            </a:r>
            <a:r>
              <a:rPr lang="ru-RU" sz="1400" dirty="0" err="1"/>
              <a:t>лікаря</a:t>
            </a:r>
            <a:r>
              <a:rPr lang="ru-RU" sz="1400" dirty="0"/>
              <a:t>. Але є </a:t>
            </a:r>
            <a:r>
              <a:rPr lang="ru-RU" sz="1400" dirty="0" err="1"/>
              <a:t>надія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розвиток</a:t>
            </a:r>
            <a:r>
              <a:rPr lang="ru-RU" sz="1400" dirty="0"/>
              <a:t> </a:t>
            </a:r>
            <a:r>
              <a:rPr lang="ru-RU" sz="1400" dirty="0" err="1"/>
              <a:t>цього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 </a:t>
            </a:r>
            <a:r>
              <a:rPr lang="ru-RU" sz="1400" dirty="0" err="1"/>
              <a:t>відбуватиметься</a:t>
            </a:r>
            <a:r>
              <a:rPr lang="ru-RU" sz="1400" dirty="0"/>
              <a:t> </a:t>
            </a:r>
            <a:r>
              <a:rPr lang="ru-RU" sz="1400" dirty="0" err="1"/>
              <a:t>тими</a:t>
            </a:r>
            <a:r>
              <a:rPr lang="ru-RU" sz="1400" dirty="0"/>
              <a:t> темпами,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намічені</a:t>
            </a:r>
            <a:r>
              <a:rPr lang="ru-RU" sz="1400" dirty="0"/>
              <a:t> у </a:t>
            </a:r>
            <a:r>
              <a:rPr lang="ru-RU" sz="1400" dirty="0" err="1"/>
              <a:t>реформі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smtClean="0"/>
              <a:t>Широкий </a:t>
            </a:r>
            <a:r>
              <a:rPr lang="ru-RU" sz="1400" dirty="0"/>
              <a:t>спектр цифрового </a:t>
            </a:r>
            <a:r>
              <a:rPr lang="ru-RU" sz="1400" dirty="0" err="1"/>
              <a:t>здоров'я</a:t>
            </a:r>
            <a:r>
              <a:rPr lang="ru-RU" sz="1400" dirty="0"/>
              <a:t> </a:t>
            </a:r>
            <a:r>
              <a:rPr lang="ru-RU" sz="1400" dirty="0" err="1"/>
              <a:t>включає</a:t>
            </a:r>
            <a:r>
              <a:rPr lang="ru-RU" sz="1400" dirty="0"/>
              <a:t> </a:t>
            </a:r>
            <a:r>
              <a:rPr lang="ru-RU" sz="1400" dirty="0" err="1"/>
              <a:t>такі</a:t>
            </a:r>
            <a:r>
              <a:rPr lang="ru-RU" sz="1400" dirty="0"/>
              <a:t> </a:t>
            </a:r>
            <a:r>
              <a:rPr lang="ru-RU" sz="1400" dirty="0" err="1"/>
              <a:t>категорії</a:t>
            </a:r>
            <a:r>
              <a:rPr lang="ru-RU" sz="1400" dirty="0"/>
              <a:t>, як </a:t>
            </a:r>
            <a:r>
              <a:rPr lang="ru-RU" sz="1400" dirty="0" err="1"/>
              <a:t>мобільне</a:t>
            </a:r>
            <a:r>
              <a:rPr lang="ru-RU" sz="1400" dirty="0"/>
              <a:t> </a:t>
            </a:r>
            <a:r>
              <a:rPr lang="ru-RU" sz="1400" dirty="0" err="1"/>
              <a:t>здоров'я</a:t>
            </a:r>
            <a:r>
              <a:rPr lang="ru-RU" sz="1400" dirty="0"/>
              <a:t> (</a:t>
            </a:r>
            <a:r>
              <a:rPr lang="en-US" sz="1400" dirty="0" err="1"/>
              <a:t>mHealth</a:t>
            </a:r>
            <a:r>
              <a:rPr lang="en-US" sz="1400" dirty="0"/>
              <a:t>), </a:t>
            </a:r>
            <a:r>
              <a:rPr lang="ru-RU" sz="1400" dirty="0" err="1"/>
              <a:t>інформаційні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в </a:t>
            </a:r>
            <a:r>
              <a:rPr lang="ru-RU" sz="1400" dirty="0" err="1"/>
              <a:t>галузі</a:t>
            </a:r>
            <a:r>
              <a:rPr lang="ru-RU" sz="1400" dirty="0"/>
              <a:t> </a:t>
            </a:r>
            <a:r>
              <a:rPr lang="ru-RU" sz="1400" dirty="0" err="1"/>
              <a:t>охорони</a:t>
            </a:r>
            <a:r>
              <a:rPr lang="ru-RU" sz="1400" dirty="0"/>
              <a:t> </a:t>
            </a:r>
            <a:r>
              <a:rPr lang="ru-RU" sz="1400" dirty="0" err="1"/>
              <a:t>здоров'я</a:t>
            </a:r>
            <a:r>
              <a:rPr lang="ru-RU" sz="1400" dirty="0"/>
              <a:t> (</a:t>
            </a:r>
            <a:r>
              <a:rPr lang="en-US" sz="1400" dirty="0"/>
              <a:t>IT), </a:t>
            </a:r>
            <a:r>
              <a:rPr lang="ru-RU" sz="1400" dirty="0" err="1"/>
              <a:t>носячі</a:t>
            </a:r>
            <a:r>
              <a:rPr lang="ru-RU" sz="1400" dirty="0"/>
              <a:t> </a:t>
            </a:r>
            <a:r>
              <a:rPr lang="ru-RU" sz="1400" dirty="0" err="1"/>
              <a:t>пристроїв</a:t>
            </a:r>
            <a:r>
              <a:rPr lang="ru-RU" sz="1400" dirty="0"/>
              <a:t>, </a:t>
            </a:r>
            <a:r>
              <a:rPr lang="ru-RU" sz="1400" dirty="0" err="1"/>
              <a:t>телебачення</a:t>
            </a:r>
            <a:r>
              <a:rPr lang="ru-RU" sz="1400" dirty="0"/>
              <a:t> та телемедицина та </a:t>
            </a:r>
            <a:r>
              <a:rPr lang="ru-RU" sz="1400" dirty="0" err="1"/>
              <a:t>персоналізована</a:t>
            </a:r>
            <a:r>
              <a:rPr lang="ru-RU" sz="1400" dirty="0"/>
              <a:t> медицина. </a:t>
            </a:r>
            <a:r>
              <a:rPr lang="ru-RU" sz="1400" dirty="0" err="1"/>
              <a:t>Медична</a:t>
            </a:r>
            <a:r>
              <a:rPr lang="ru-RU" sz="1400" dirty="0"/>
              <a:t> </a:t>
            </a:r>
            <a:r>
              <a:rPr lang="ru-RU" sz="1400" dirty="0" err="1"/>
              <a:t>інформаційна</a:t>
            </a:r>
            <a:r>
              <a:rPr lang="ru-RU" sz="1400" dirty="0"/>
              <a:t> система (МІС) </a:t>
            </a:r>
            <a:r>
              <a:rPr lang="en-US" sz="1400" dirty="0"/>
              <a:t>Health24 — </a:t>
            </a:r>
            <a:r>
              <a:rPr lang="ru-RU" sz="1400" dirty="0" err="1"/>
              <a:t>частина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 </a:t>
            </a:r>
            <a:r>
              <a:rPr lang="ru-RU" sz="1400" dirty="0" err="1"/>
              <a:t>реформи</a:t>
            </a:r>
            <a:r>
              <a:rPr lang="ru-RU" sz="1400" dirty="0"/>
              <a:t> </a:t>
            </a:r>
            <a:r>
              <a:rPr lang="ru-RU" sz="1400" dirty="0" err="1"/>
              <a:t>медицини</a:t>
            </a:r>
            <a:r>
              <a:rPr lang="ru-RU" sz="1400" dirty="0"/>
              <a:t>, одна з 15 </a:t>
            </a:r>
            <a:r>
              <a:rPr lang="ru-RU" sz="1400" dirty="0" err="1"/>
              <a:t>нинішніх</a:t>
            </a:r>
            <a:r>
              <a:rPr lang="ru-RU" sz="1400" dirty="0"/>
              <a:t> МІС,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підключені</a:t>
            </a:r>
            <a:r>
              <a:rPr lang="ru-RU" sz="1400" dirty="0"/>
              <a:t> до центрального компонента і </a:t>
            </a:r>
            <a:r>
              <a:rPr lang="ru-RU" sz="1400" dirty="0" err="1"/>
              <a:t>пройшла</a:t>
            </a:r>
            <a:r>
              <a:rPr lang="ru-RU" sz="1400" dirty="0"/>
              <a:t> </a:t>
            </a:r>
            <a:r>
              <a:rPr lang="ru-RU" sz="1400" dirty="0" err="1"/>
              <a:t>тестування</a:t>
            </a:r>
            <a:r>
              <a:rPr lang="ru-RU" sz="1400" dirty="0"/>
              <a:t> у ДП «</a:t>
            </a:r>
            <a:r>
              <a:rPr lang="ru-RU" sz="1400" dirty="0" err="1"/>
              <a:t>Електронне</a:t>
            </a:r>
            <a:r>
              <a:rPr lang="ru-RU" sz="1400" dirty="0"/>
              <a:t> </a:t>
            </a:r>
            <a:r>
              <a:rPr lang="ru-RU" sz="1400" dirty="0" err="1"/>
              <a:t>здоров’я</a:t>
            </a:r>
            <a:r>
              <a:rPr lang="ru-RU" sz="1400" dirty="0"/>
              <a:t>». МІС </a:t>
            </a:r>
            <a:r>
              <a:rPr lang="en-US" sz="1400" dirty="0"/>
              <a:t>Health24 </a:t>
            </a:r>
            <a:r>
              <a:rPr lang="ru-RU" sz="1400" dirty="0"/>
              <a:t>є </a:t>
            </a:r>
            <a:r>
              <a:rPr lang="ru-RU" sz="1400" dirty="0" err="1"/>
              <a:t>хмарною</a:t>
            </a:r>
            <a:r>
              <a:rPr lang="ru-RU" sz="1400" dirty="0"/>
              <a:t> системою, яка не </a:t>
            </a:r>
            <a:r>
              <a:rPr lang="ru-RU" sz="1400" dirty="0" err="1"/>
              <a:t>потребує</a:t>
            </a:r>
            <a:r>
              <a:rPr lang="ru-RU" sz="1400" dirty="0"/>
              <a:t> </a:t>
            </a:r>
            <a:r>
              <a:rPr lang="ru-RU" sz="1400" dirty="0" err="1"/>
              <a:t>закупівлі</a:t>
            </a:r>
            <a:r>
              <a:rPr lang="ru-RU" sz="1400" dirty="0"/>
              <a:t> </a:t>
            </a:r>
            <a:r>
              <a:rPr lang="ru-RU" sz="1400" dirty="0" err="1"/>
              <a:t>мережевого</a:t>
            </a:r>
            <a:r>
              <a:rPr lang="ru-RU" sz="1400" dirty="0"/>
              <a:t> </a:t>
            </a:r>
            <a:r>
              <a:rPr lang="ru-RU" sz="1400" dirty="0" err="1"/>
              <a:t>обладнання</a:t>
            </a:r>
            <a:r>
              <a:rPr lang="ru-RU" sz="1400" dirty="0"/>
              <a:t>, </a:t>
            </a:r>
            <a:r>
              <a:rPr lang="ru-RU" sz="1400" dirty="0" err="1"/>
              <a:t>конкретних</a:t>
            </a:r>
            <a:r>
              <a:rPr lang="ru-RU" sz="1400" dirty="0"/>
              <a:t> </a:t>
            </a:r>
            <a:r>
              <a:rPr lang="ru-RU" sz="1400" dirty="0" err="1"/>
              <a:t>серверів</a:t>
            </a:r>
            <a:r>
              <a:rPr lang="ru-RU" sz="1400" dirty="0"/>
              <a:t> та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встановлення</a:t>
            </a:r>
            <a:r>
              <a:rPr lang="ru-RU" sz="1400" dirty="0"/>
              <a:t>. МІС </a:t>
            </a:r>
            <a:r>
              <a:rPr lang="en-US" sz="1400" dirty="0"/>
              <a:t>Health24 </a:t>
            </a:r>
            <a:r>
              <a:rPr lang="ru-RU" sz="1400" dirty="0" err="1"/>
              <a:t>розміщена</a:t>
            </a:r>
            <a:r>
              <a:rPr lang="ru-RU" sz="1400" dirty="0"/>
              <a:t> у </a:t>
            </a:r>
            <a:r>
              <a:rPr lang="ru-RU" sz="1400" dirty="0" err="1"/>
              <a:t>захищеній</a:t>
            </a:r>
            <a:r>
              <a:rPr lang="ru-RU" sz="1400" dirty="0"/>
              <a:t> </a:t>
            </a:r>
            <a:r>
              <a:rPr lang="ru-RU" sz="1400" dirty="0" err="1"/>
              <a:t>хмарній</a:t>
            </a:r>
            <a:r>
              <a:rPr lang="ru-RU" sz="1400" dirty="0"/>
              <a:t> </a:t>
            </a:r>
            <a:r>
              <a:rPr lang="ru-RU" sz="1400" dirty="0" err="1"/>
              <a:t>інфраструктурі</a:t>
            </a:r>
            <a:r>
              <a:rPr lang="ru-RU" sz="1400" dirty="0"/>
              <a:t>,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високий</a:t>
            </a:r>
            <a:r>
              <a:rPr lang="ru-RU" sz="1400" dirty="0"/>
              <a:t> </a:t>
            </a:r>
            <a:r>
              <a:rPr lang="ru-RU" sz="1400" dirty="0" err="1"/>
              <a:t>рівень</a:t>
            </a:r>
            <a:r>
              <a:rPr lang="ru-RU" sz="1400" dirty="0"/>
              <a:t> </a:t>
            </a:r>
            <a:r>
              <a:rPr lang="ru-RU" sz="1400" dirty="0" err="1"/>
              <a:t>безпеки</a:t>
            </a:r>
            <a:r>
              <a:rPr lang="ru-RU" sz="1400" dirty="0"/>
              <a:t>, а </a:t>
            </a:r>
            <a:r>
              <a:rPr lang="ru-RU" sz="1400" dirty="0" err="1"/>
              <a:t>її</a:t>
            </a:r>
            <a:r>
              <a:rPr lang="ru-RU" sz="1400" dirty="0"/>
              <a:t> комплексна система </a:t>
            </a:r>
            <a:r>
              <a:rPr lang="ru-RU" sz="1400" dirty="0" err="1"/>
              <a:t>захисту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</a:t>
            </a:r>
            <a:r>
              <a:rPr lang="ru-RU" sz="1400" dirty="0" err="1"/>
              <a:t>атестована</a:t>
            </a:r>
            <a:r>
              <a:rPr lang="ru-RU" sz="1400" dirty="0"/>
              <a:t> на </a:t>
            </a:r>
            <a:r>
              <a:rPr lang="ru-RU" sz="1400" dirty="0" err="1"/>
              <a:t>відповідність</a:t>
            </a:r>
            <a:r>
              <a:rPr lang="ru-RU" sz="1400" dirty="0"/>
              <a:t> </a:t>
            </a:r>
            <a:r>
              <a:rPr lang="ru-RU" sz="1400" dirty="0" err="1"/>
              <a:t>вимогам</a:t>
            </a:r>
            <a:r>
              <a:rPr lang="ru-RU" sz="1400" dirty="0"/>
              <a:t> </a:t>
            </a:r>
            <a:r>
              <a:rPr lang="ru-RU" sz="1400" dirty="0" err="1"/>
              <a:t>Державної</a:t>
            </a:r>
            <a:r>
              <a:rPr lang="ru-RU" sz="1400" dirty="0"/>
              <a:t> </a:t>
            </a:r>
            <a:r>
              <a:rPr lang="ru-RU" sz="1400" dirty="0" err="1"/>
              <a:t>служби</a:t>
            </a:r>
            <a:r>
              <a:rPr lang="ru-RU" sz="1400" dirty="0"/>
              <a:t> </a:t>
            </a:r>
            <a:r>
              <a:rPr lang="ru-RU" sz="1400" dirty="0" err="1"/>
              <a:t>спеціального</a:t>
            </a:r>
            <a:r>
              <a:rPr lang="ru-RU" sz="1400" dirty="0"/>
              <a:t> </a:t>
            </a:r>
            <a:r>
              <a:rPr lang="ru-RU" sz="1400" dirty="0" err="1"/>
              <a:t>зв’язку</a:t>
            </a:r>
            <a:r>
              <a:rPr lang="ru-RU" sz="1400" dirty="0"/>
              <a:t> та </a:t>
            </a:r>
            <a:r>
              <a:rPr lang="ru-RU" sz="1400" dirty="0" err="1"/>
              <a:t>захисту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</a:t>
            </a:r>
            <a:r>
              <a:rPr lang="ru-RU" sz="1400" dirty="0" err="1"/>
              <a:t>України</a:t>
            </a:r>
            <a:r>
              <a:rPr lang="ru-RU" sz="1400" dirty="0"/>
              <a:t>. </a:t>
            </a:r>
            <a:endParaRPr lang="ru-RU" sz="1400" dirty="0" smtClean="0"/>
          </a:p>
          <a:p>
            <a:r>
              <a:rPr lang="ru-RU" sz="1400" dirty="0" err="1" smtClean="0"/>
              <a:t>Високий</a:t>
            </a:r>
            <a:r>
              <a:rPr lang="ru-RU" sz="1400" dirty="0" smtClean="0"/>
              <a:t> </a:t>
            </a:r>
            <a:r>
              <a:rPr lang="ru-RU" sz="1400" dirty="0" err="1"/>
              <a:t>рівень</a:t>
            </a:r>
            <a:r>
              <a:rPr lang="ru-RU" sz="1400" dirty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 </a:t>
            </a:r>
            <a:r>
              <a:rPr lang="ru-RU" sz="1400" dirty="0" err="1"/>
              <a:t>інформаційною</a:t>
            </a:r>
            <a:r>
              <a:rPr lang="ru-RU" sz="1400" dirty="0"/>
              <a:t> </a:t>
            </a:r>
            <a:r>
              <a:rPr lang="ru-RU" sz="1400" dirty="0" err="1"/>
              <a:t>безпекою</a:t>
            </a:r>
            <a:r>
              <a:rPr lang="ru-RU" sz="1400" dirty="0"/>
              <a:t> у </a:t>
            </a:r>
            <a:r>
              <a:rPr lang="ru-RU" sz="1400" dirty="0" err="1"/>
              <a:t>хмарі</a:t>
            </a:r>
            <a:r>
              <a:rPr lang="ru-RU" sz="1400" dirty="0"/>
              <a:t> </a:t>
            </a:r>
            <a:r>
              <a:rPr lang="ru-RU" sz="1400" dirty="0" err="1"/>
              <a:t>підтверджений</a:t>
            </a:r>
            <a:r>
              <a:rPr lang="ru-RU" sz="1400" dirty="0"/>
              <a:t> </a:t>
            </a:r>
            <a:r>
              <a:rPr lang="ru-RU" sz="1400" dirty="0" err="1"/>
              <a:t>сертифікатом</a:t>
            </a:r>
            <a:r>
              <a:rPr lang="ru-RU" sz="1400" dirty="0"/>
              <a:t> </a:t>
            </a:r>
            <a:r>
              <a:rPr lang="en-US" sz="1400" dirty="0"/>
              <a:t>ISO 27001. </a:t>
            </a:r>
            <a:r>
              <a:rPr lang="ru-RU" sz="1400" dirty="0" err="1"/>
              <a:t>Слід</a:t>
            </a:r>
            <a:r>
              <a:rPr lang="ru-RU" sz="1400" dirty="0"/>
              <a:t> </a:t>
            </a:r>
            <a:r>
              <a:rPr lang="ru-RU" sz="1400" dirty="0" err="1"/>
              <a:t>зауважити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вибір</a:t>
            </a:r>
            <a:r>
              <a:rPr lang="ru-RU" sz="1400" dirty="0"/>
              <a:t> </a:t>
            </a:r>
            <a:r>
              <a:rPr lang="ru-RU" sz="1400" dirty="0" err="1"/>
              <a:t>такої</a:t>
            </a:r>
            <a:r>
              <a:rPr lang="ru-RU" sz="1400" dirty="0"/>
              <a:t> </a:t>
            </a:r>
            <a:r>
              <a:rPr lang="ru-RU" sz="1400" dirty="0" err="1"/>
              <a:t>хмарної</a:t>
            </a:r>
            <a:r>
              <a:rPr lang="ru-RU" sz="1400" dirty="0"/>
              <a:t> МІС </a:t>
            </a:r>
            <a:r>
              <a:rPr lang="ru-RU" sz="1400" dirty="0" err="1"/>
              <a:t>виправдовує</a:t>
            </a:r>
            <a:r>
              <a:rPr lang="ru-RU" sz="1400" dirty="0"/>
              <a:t> себе. </a:t>
            </a:r>
            <a:r>
              <a:rPr lang="ru-RU" sz="1400" dirty="0" err="1"/>
              <a:t>Оскільки</a:t>
            </a:r>
            <a:r>
              <a:rPr lang="ru-RU" sz="1400" dirty="0"/>
              <a:t> для МІС </a:t>
            </a:r>
            <a:r>
              <a:rPr lang="en-US" sz="1400" dirty="0"/>
              <a:t>Health24 </a:t>
            </a:r>
            <a:r>
              <a:rPr lang="ru-RU" sz="1400" dirty="0" err="1"/>
              <a:t>потрібен</a:t>
            </a:r>
            <a:r>
              <a:rPr lang="ru-RU" sz="1400" dirty="0"/>
              <a:t> </a:t>
            </a:r>
            <a:r>
              <a:rPr lang="ru-RU" sz="1400" dirty="0" err="1"/>
              <a:t>лише</a:t>
            </a:r>
            <a:r>
              <a:rPr lang="ru-RU" sz="1400" dirty="0"/>
              <a:t> доступ до </a:t>
            </a:r>
            <a:r>
              <a:rPr lang="ru-RU" sz="1400" dirty="0" err="1"/>
              <a:t>мережі</a:t>
            </a:r>
            <a:r>
              <a:rPr lang="ru-RU" sz="1400" dirty="0"/>
              <a:t> </a:t>
            </a:r>
            <a:r>
              <a:rPr lang="ru-RU" sz="1400" dirty="0" err="1"/>
              <a:t>інтернет</a:t>
            </a:r>
            <a:r>
              <a:rPr lang="ru-RU" sz="1400" dirty="0"/>
              <a:t> (3</a:t>
            </a:r>
            <a:r>
              <a:rPr lang="en-US" sz="1400" dirty="0"/>
              <a:t>G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en-US" sz="1400" dirty="0" err="1"/>
              <a:t>Wi¬Fi</a:t>
            </a:r>
            <a:r>
              <a:rPr lang="en-US" sz="1400" dirty="0"/>
              <a:t>) </a:t>
            </a:r>
            <a:r>
              <a:rPr lang="ru-RU" sz="1400" dirty="0"/>
              <a:t>і </a:t>
            </a:r>
            <a:r>
              <a:rPr lang="ru-RU" sz="1400" dirty="0" err="1"/>
              <a:t>працює</a:t>
            </a:r>
            <a:r>
              <a:rPr lang="ru-RU" sz="1400" dirty="0"/>
              <a:t> вона на будь-</a:t>
            </a:r>
            <a:r>
              <a:rPr lang="ru-RU" sz="1400" dirty="0" err="1"/>
              <a:t>якому</a:t>
            </a:r>
            <a:r>
              <a:rPr lang="ru-RU" sz="1400" dirty="0"/>
              <a:t> </a:t>
            </a:r>
            <a:r>
              <a:rPr lang="ru-RU" sz="1400" dirty="0" err="1"/>
              <a:t>пристрої</a:t>
            </a:r>
            <a:r>
              <a:rPr lang="ru-RU" sz="1400" dirty="0"/>
              <a:t>, </a:t>
            </a:r>
            <a:r>
              <a:rPr lang="ru-RU" sz="1400" dirty="0" err="1"/>
              <a:t>планшеті</a:t>
            </a:r>
            <a:r>
              <a:rPr lang="ru-RU" sz="1400" dirty="0"/>
              <a:t>/</a:t>
            </a:r>
            <a:r>
              <a:rPr lang="ru-RU" sz="1400" dirty="0" err="1"/>
              <a:t>ноутбуці</a:t>
            </a:r>
            <a:r>
              <a:rPr lang="ru-RU" sz="1400" dirty="0"/>
              <a:t>/ПК, </a:t>
            </a:r>
            <a:r>
              <a:rPr lang="ru-RU" sz="1400" dirty="0" err="1"/>
              <a:t>незалежно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потужності</a:t>
            </a:r>
            <a:r>
              <a:rPr lang="ru-RU" sz="1400" dirty="0"/>
              <a:t>, </a:t>
            </a:r>
            <a:r>
              <a:rPr lang="ru-RU" sz="1400" dirty="0" err="1"/>
              <a:t>фірми</a:t>
            </a:r>
            <a:r>
              <a:rPr lang="ru-RU" sz="1400" dirty="0"/>
              <a:t> </a:t>
            </a:r>
            <a:r>
              <a:rPr lang="ru-RU" sz="1400" dirty="0" err="1"/>
              <a:t>виробника</a:t>
            </a:r>
            <a:r>
              <a:rPr lang="ru-RU" sz="1400" dirty="0"/>
              <a:t> </a:t>
            </a:r>
            <a:r>
              <a:rPr lang="ru-RU" sz="1400" dirty="0" err="1"/>
              <a:t>чи</a:t>
            </a:r>
            <a:r>
              <a:rPr lang="ru-RU" sz="1400" dirty="0"/>
              <a:t> </a:t>
            </a:r>
            <a:r>
              <a:rPr lang="ru-RU" sz="1400" dirty="0" err="1"/>
              <a:t>операційної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. </a:t>
            </a:r>
            <a:r>
              <a:rPr lang="ru-RU" sz="1400" dirty="0" err="1"/>
              <a:t>Саме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хмарних</a:t>
            </a:r>
            <a:r>
              <a:rPr lang="ru-RU" sz="1400" dirty="0"/>
              <a:t> </a:t>
            </a:r>
            <a:r>
              <a:rPr lang="ru-RU" sz="1400" dirty="0" err="1"/>
              <a:t>сервісів</a:t>
            </a:r>
            <a:r>
              <a:rPr lang="ru-RU" sz="1400" dirty="0"/>
              <a:t> МІС </a:t>
            </a:r>
            <a:r>
              <a:rPr lang="ru-RU" sz="1400" dirty="0" err="1"/>
              <a:t>дає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залишатися</a:t>
            </a:r>
            <a:r>
              <a:rPr lang="ru-RU" sz="1400" dirty="0"/>
              <a:t> </a:t>
            </a:r>
            <a:r>
              <a:rPr lang="ru-RU" sz="1400" dirty="0" err="1"/>
              <a:t>гнучкими</a:t>
            </a:r>
            <a:r>
              <a:rPr lang="ru-RU" sz="1400" dirty="0"/>
              <a:t> й </a:t>
            </a:r>
            <a:r>
              <a:rPr lang="ru-RU" sz="1400" dirty="0" err="1"/>
              <a:t>розвиватися</a:t>
            </a:r>
            <a:r>
              <a:rPr lang="ru-RU" sz="1400" dirty="0"/>
              <a:t>, не </a:t>
            </a:r>
            <a:r>
              <a:rPr lang="ru-RU" sz="1400" dirty="0" err="1"/>
              <a:t>підвищуючи</a:t>
            </a:r>
            <a:r>
              <a:rPr lang="ru-RU" sz="1400" dirty="0"/>
              <a:t> </a:t>
            </a:r>
            <a:r>
              <a:rPr lang="ru-RU" sz="1400" dirty="0" err="1"/>
              <a:t>вартості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для </a:t>
            </a:r>
            <a:r>
              <a:rPr lang="ru-RU" sz="1400" dirty="0" err="1"/>
              <a:t>своїх</a:t>
            </a:r>
            <a:r>
              <a:rPr lang="ru-RU" sz="1400" dirty="0"/>
              <a:t> </a:t>
            </a:r>
            <a:r>
              <a:rPr lang="ru-RU" sz="1400" dirty="0" err="1"/>
              <a:t>користувачів</a:t>
            </a:r>
            <a:r>
              <a:rPr lang="ru-RU" sz="1400" dirty="0"/>
              <a:t>.  </a:t>
            </a:r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14644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pPr algn="just"/>
            <a:r>
              <a:rPr lang="ru-RU" sz="1400" dirty="0" err="1"/>
              <a:t>Нині</a:t>
            </a:r>
            <a:r>
              <a:rPr lang="ru-RU" sz="1400" dirty="0"/>
              <a:t> МІС </a:t>
            </a:r>
            <a:r>
              <a:rPr lang="en-US" sz="1400" dirty="0"/>
              <a:t>Health24 </a:t>
            </a:r>
            <a:r>
              <a:rPr lang="ru-RU" sz="1400" dirty="0" err="1"/>
              <a:t>безкоштовно</a:t>
            </a:r>
            <a:r>
              <a:rPr lang="ru-RU" sz="1400" dirty="0"/>
              <a:t>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сервіси</a:t>
            </a:r>
            <a:r>
              <a:rPr lang="ru-RU" sz="1400" dirty="0"/>
              <a:t>, </a:t>
            </a:r>
            <a:r>
              <a:rPr lang="ru-RU" sz="1400" dirty="0" err="1"/>
              <a:t>необхідні</a:t>
            </a:r>
            <a:r>
              <a:rPr lang="ru-RU" sz="1400" dirty="0"/>
              <a:t> для </a:t>
            </a:r>
            <a:r>
              <a:rPr lang="ru-RU" sz="1400" dirty="0" err="1"/>
              <a:t>роботи</a:t>
            </a:r>
            <a:r>
              <a:rPr lang="ru-RU" sz="1400" dirty="0"/>
              <a:t> </a:t>
            </a:r>
            <a:r>
              <a:rPr lang="ru-RU" sz="1400" dirty="0" err="1"/>
              <a:t>медзакладам</a:t>
            </a:r>
            <a:r>
              <a:rPr lang="ru-RU" sz="1400" dirty="0"/>
              <a:t> в </a:t>
            </a:r>
            <a:r>
              <a:rPr lang="ru-RU" sz="1400" dirty="0" err="1"/>
              <a:t>електронній</a:t>
            </a:r>
            <a:r>
              <a:rPr lang="ru-RU" sz="1400" dirty="0"/>
              <a:t> </a:t>
            </a:r>
            <a:r>
              <a:rPr lang="ru-RU" sz="1400" dirty="0" err="1"/>
              <a:t>системі</a:t>
            </a:r>
            <a:r>
              <a:rPr lang="ru-RU" sz="1400" dirty="0"/>
              <a:t> </a:t>
            </a:r>
            <a:r>
              <a:rPr lang="ru-RU" sz="1400" dirty="0" err="1"/>
              <a:t>охорони</a:t>
            </a:r>
            <a:r>
              <a:rPr lang="ru-RU" sz="1400" dirty="0"/>
              <a:t> </a:t>
            </a:r>
            <a:r>
              <a:rPr lang="ru-RU" sz="1400" dirty="0" err="1"/>
              <a:t>здоров’я</a:t>
            </a:r>
            <a:r>
              <a:rPr lang="ru-RU" sz="1400" dirty="0"/>
              <a:t>, а </a:t>
            </a:r>
            <a:r>
              <a:rPr lang="ru-RU" sz="1400" dirty="0" err="1"/>
              <a:t>саме</a:t>
            </a:r>
            <a:r>
              <a:rPr lang="ru-RU" sz="1400" dirty="0"/>
              <a:t>: </a:t>
            </a:r>
            <a:endParaRPr lang="ru-RU" sz="1400" dirty="0" smtClean="0"/>
          </a:p>
          <a:p>
            <a:pPr algn="just"/>
            <a:r>
              <a:rPr lang="ru-RU" sz="1400" dirty="0" smtClean="0"/>
              <a:t>• </a:t>
            </a:r>
            <a:r>
              <a:rPr lang="ru-RU" sz="1400" dirty="0" err="1"/>
              <a:t>реєстрацію</a:t>
            </a:r>
            <a:r>
              <a:rPr lang="ru-RU" sz="1400" dirty="0"/>
              <a:t> </a:t>
            </a:r>
            <a:r>
              <a:rPr lang="ru-RU" sz="1400" dirty="0" err="1"/>
              <a:t>медзакладів</a:t>
            </a:r>
            <a:r>
              <a:rPr lang="ru-RU" sz="1400" dirty="0"/>
              <a:t>,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підрозділів</a:t>
            </a:r>
            <a:r>
              <a:rPr lang="ru-RU" sz="1400" dirty="0"/>
              <a:t>; </a:t>
            </a:r>
            <a:endParaRPr lang="ru-RU" sz="1400" dirty="0" smtClean="0"/>
          </a:p>
          <a:p>
            <a:pPr algn="just"/>
            <a:r>
              <a:rPr lang="ru-RU" sz="1400" dirty="0" smtClean="0"/>
              <a:t>• </a:t>
            </a:r>
            <a:r>
              <a:rPr lang="ru-RU" sz="1400" dirty="0" err="1"/>
              <a:t>укладання</a:t>
            </a:r>
            <a:r>
              <a:rPr lang="ru-RU" sz="1400" dirty="0"/>
              <a:t> </a:t>
            </a:r>
            <a:r>
              <a:rPr lang="ru-RU" sz="1400" dirty="0" err="1"/>
              <a:t>декларацій</a:t>
            </a:r>
            <a:r>
              <a:rPr lang="ru-RU" sz="1400" dirty="0"/>
              <a:t> </a:t>
            </a:r>
            <a:r>
              <a:rPr lang="ru-RU" sz="1400" dirty="0" err="1"/>
              <a:t>між</a:t>
            </a:r>
            <a:r>
              <a:rPr lang="ru-RU" sz="1400" dirty="0"/>
              <a:t> </a:t>
            </a:r>
            <a:r>
              <a:rPr lang="ru-RU" sz="1400" dirty="0" err="1"/>
              <a:t>лікарем</a:t>
            </a:r>
            <a:r>
              <a:rPr lang="ru-RU" sz="1400" dirty="0"/>
              <a:t> та </a:t>
            </a:r>
            <a:r>
              <a:rPr lang="ru-RU" sz="1400" dirty="0" err="1"/>
              <a:t>пацієнтом</a:t>
            </a:r>
            <a:r>
              <a:rPr lang="ru-RU" sz="1400" dirty="0"/>
              <a:t>; </a:t>
            </a:r>
            <a:endParaRPr lang="ru-RU" sz="1400" dirty="0" smtClean="0"/>
          </a:p>
          <a:p>
            <a:pPr algn="just"/>
            <a:r>
              <a:rPr lang="ru-RU" sz="1400" dirty="0" smtClean="0"/>
              <a:t>• </a:t>
            </a:r>
            <a:r>
              <a:rPr lang="ru-RU" sz="1400" dirty="0" err="1"/>
              <a:t>укладення</a:t>
            </a:r>
            <a:r>
              <a:rPr lang="ru-RU" sz="1400" dirty="0"/>
              <a:t> </a:t>
            </a:r>
            <a:r>
              <a:rPr lang="ru-RU" sz="1400" dirty="0" err="1"/>
              <a:t>договорів</a:t>
            </a:r>
            <a:r>
              <a:rPr lang="ru-RU" sz="1400" dirty="0"/>
              <a:t> </a:t>
            </a:r>
            <a:r>
              <a:rPr lang="ru-RU" sz="1400" dirty="0" err="1"/>
              <a:t>між</a:t>
            </a:r>
            <a:r>
              <a:rPr lang="ru-RU" sz="1400" dirty="0"/>
              <a:t> закладами </a:t>
            </a:r>
            <a:r>
              <a:rPr lang="ru-RU" sz="1400" dirty="0" err="1"/>
              <a:t>охорони</a:t>
            </a:r>
            <a:r>
              <a:rPr lang="ru-RU" sz="1400" dirty="0"/>
              <a:t> </a:t>
            </a:r>
            <a:r>
              <a:rPr lang="ru-RU" sz="1400" dirty="0" err="1"/>
              <a:t>здоров’я</a:t>
            </a:r>
            <a:r>
              <a:rPr lang="ru-RU" sz="1400" dirty="0"/>
              <a:t> та </a:t>
            </a:r>
            <a:r>
              <a:rPr lang="ru-RU" sz="1400" dirty="0" err="1"/>
              <a:t>Національною</a:t>
            </a:r>
            <a:r>
              <a:rPr lang="ru-RU" sz="1400" dirty="0"/>
              <a:t> службою </a:t>
            </a:r>
            <a:r>
              <a:rPr lang="ru-RU" sz="1400" dirty="0" err="1"/>
              <a:t>здоров’я</a:t>
            </a:r>
            <a:r>
              <a:rPr lang="ru-RU" sz="1400" dirty="0"/>
              <a:t> </a:t>
            </a:r>
            <a:r>
              <a:rPr lang="ru-RU" sz="1400" dirty="0" err="1"/>
              <a:t>України</a:t>
            </a:r>
            <a:r>
              <a:rPr lang="ru-RU" sz="1400" dirty="0"/>
              <a:t>. </a:t>
            </a:r>
            <a:endParaRPr lang="ru-RU" sz="1400" dirty="0" smtClean="0"/>
          </a:p>
          <a:p>
            <a:pPr algn="just"/>
            <a:r>
              <a:rPr lang="ru-RU" sz="1400" dirty="0" err="1" smtClean="0"/>
              <a:t>Наразі</a:t>
            </a:r>
            <a:r>
              <a:rPr lang="ru-RU" sz="1400" dirty="0" smtClean="0"/>
              <a:t> </a:t>
            </a:r>
            <a:r>
              <a:rPr lang="ru-RU" sz="1400" dirty="0"/>
              <a:t>у МІС </a:t>
            </a:r>
            <a:r>
              <a:rPr lang="en-US" sz="1400" dirty="0"/>
              <a:t>Health24 </a:t>
            </a:r>
            <a:r>
              <a:rPr lang="ru-RU" sz="1400" dirty="0" err="1"/>
              <a:t>працює</a:t>
            </a:r>
            <a:r>
              <a:rPr lang="ru-RU" sz="1400" dirty="0"/>
              <a:t> </a:t>
            </a:r>
            <a:r>
              <a:rPr lang="ru-RU" sz="1400" dirty="0" err="1"/>
              <a:t>понад</a:t>
            </a:r>
            <a:r>
              <a:rPr lang="ru-RU" sz="1400" dirty="0"/>
              <a:t> 1000 </a:t>
            </a:r>
            <a:r>
              <a:rPr lang="ru-RU" sz="1400" dirty="0" err="1"/>
              <a:t>приватних</a:t>
            </a:r>
            <a:r>
              <a:rPr lang="ru-RU" sz="1400" dirty="0"/>
              <a:t> </a:t>
            </a:r>
            <a:r>
              <a:rPr lang="ru-RU" sz="1400" dirty="0" err="1"/>
              <a:t>лікарів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120 </a:t>
            </a:r>
            <a:r>
              <a:rPr lang="ru-RU" sz="1400" dirty="0" err="1"/>
              <a:t>державних</a:t>
            </a:r>
            <a:r>
              <a:rPr lang="ru-RU" sz="1400" dirty="0"/>
              <a:t> і </a:t>
            </a:r>
            <a:r>
              <a:rPr lang="ru-RU" sz="1400" dirty="0" err="1"/>
              <a:t>приватних</a:t>
            </a:r>
            <a:r>
              <a:rPr lang="ru-RU" sz="1400" dirty="0"/>
              <a:t> </a:t>
            </a:r>
            <a:r>
              <a:rPr lang="ru-RU" sz="1400" dirty="0" err="1"/>
              <a:t>медзакладів</a:t>
            </a:r>
            <a:r>
              <a:rPr lang="ru-RU" sz="1400" dirty="0"/>
              <a:t>. Система </a:t>
            </a:r>
            <a:r>
              <a:rPr lang="en-US" sz="1400" dirty="0"/>
              <a:t>Health24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ведення</a:t>
            </a:r>
            <a:r>
              <a:rPr lang="ru-RU" sz="1400" dirty="0"/>
              <a:t>: </a:t>
            </a:r>
            <a:endParaRPr lang="ru-RU" sz="1400" dirty="0" smtClean="0"/>
          </a:p>
          <a:p>
            <a:pPr algn="just"/>
            <a:r>
              <a:rPr lang="ru-RU" sz="1400" dirty="0" smtClean="0"/>
              <a:t>• </a:t>
            </a:r>
            <a:r>
              <a:rPr lang="ru-RU" sz="1400" dirty="0" err="1"/>
              <a:t>електронної</a:t>
            </a:r>
            <a:r>
              <a:rPr lang="ru-RU" sz="1400" dirty="0"/>
              <a:t> </a:t>
            </a:r>
            <a:r>
              <a:rPr lang="ru-RU" sz="1400" dirty="0" err="1"/>
              <a:t>реєстратури</a:t>
            </a:r>
            <a:r>
              <a:rPr lang="ru-RU" sz="1400" dirty="0"/>
              <a:t>; </a:t>
            </a:r>
            <a:endParaRPr lang="ru-RU" sz="1400" dirty="0" smtClean="0"/>
          </a:p>
          <a:p>
            <a:pPr algn="just"/>
            <a:r>
              <a:rPr lang="ru-RU" sz="1400" dirty="0" smtClean="0"/>
              <a:t>• </a:t>
            </a:r>
            <a:r>
              <a:rPr lang="ru-RU" sz="1400" dirty="0" err="1"/>
              <a:t>загальнолікарняної</a:t>
            </a:r>
            <a:r>
              <a:rPr lang="ru-RU" sz="1400" dirty="0"/>
              <a:t> </a:t>
            </a:r>
            <a:r>
              <a:rPr lang="ru-RU" sz="1400" dirty="0" err="1"/>
              <a:t>бази</a:t>
            </a:r>
            <a:r>
              <a:rPr lang="ru-RU" sz="1400" dirty="0"/>
              <a:t> </a:t>
            </a:r>
            <a:r>
              <a:rPr lang="ru-RU" sz="1400" dirty="0" err="1"/>
              <a:t>пацієнтів</a:t>
            </a:r>
            <a:r>
              <a:rPr lang="ru-RU" sz="1400" dirty="0"/>
              <a:t> онлайн; </a:t>
            </a:r>
            <a:endParaRPr lang="ru-RU" sz="1400" dirty="0" smtClean="0"/>
          </a:p>
          <a:p>
            <a:pPr algn="just"/>
            <a:r>
              <a:rPr lang="ru-RU" sz="1400" dirty="0" smtClean="0"/>
              <a:t>• </a:t>
            </a:r>
            <a:r>
              <a:rPr lang="ru-RU" sz="1400" dirty="0" err="1"/>
              <a:t>моніторингу</a:t>
            </a:r>
            <a:r>
              <a:rPr lang="ru-RU" sz="1400" dirty="0"/>
              <a:t> </a:t>
            </a:r>
            <a:r>
              <a:rPr lang="ru-RU" sz="1400" dirty="0" err="1"/>
              <a:t>завантаженості</a:t>
            </a:r>
            <a:r>
              <a:rPr lang="ru-RU" sz="1400" dirty="0"/>
              <a:t> та </a:t>
            </a:r>
            <a:r>
              <a:rPr lang="ru-RU" sz="1400" dirty="0" err="1"/>
              <a:t>планування</a:t>
            </a:r>
            <a:r>
              <a:rPr lang="ru-RU" sz="1400" dirty="0"/>
              <a:t> </a:t>
            </a:r>
            <a:r>
              <a:rPr lang="ru-RU" sz="1400" dirty="0" err="1"/>
              <a:t>графіка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 </a:t>
            </a:r>
            <a:r>
              <a:rPr lang="ru-RU" sz="1400" dirty="0" err="1"/>
              <a:t>лікарів</a:t>
            </a:r>
            <a:r>
              <a:rPr lang="ru-RU" sz="1400" dirty="0"/>
              <a:t>; </a:t>
            </a:r>
            <a:endParaRPr lang="ru-RU" sz="1400" dirty="0" smtClean="0"/>
          </a:p>
          <a:p>
            <a:pPr algn="just"/>
            <a:r>
              <a:rPr lang="ru-RU" sz="1400" dirty="0" smtClean="0"/>
              <a:t>• </a:t>
            </a:r>
            <a:r>
              <a:rPr lang="ru-RU" sz="1400" dirty="0" err="1"/>
              <a:t>робочого</a:t>
            </a:r>
            <a:r>
              <a:rPr lang="ru-RU" sz="1400" dirty="0"/>
              <a:t> календаря та </a:t>
            </a:r>
            <a:r>
              <a:rPr lang="ru-RU" sz="1400" dirty="0" err="1"/>
              <a:t>графіка</a:t>
            </a:r>
            <a:r>
              <a:rPr lang="ru-RU" sz="1400" dirty="0"/>
              <a:t> </a:t>
            </a:r>
            <a:r>
              <a:rPr lang="ru-RU" sz="1400" dirty="0" err="1"/>
              <a:t>прийомів</a:t>
            </a:r>
            <a:r>
              <a:rPr lang="ru-RU" sz="1400" dirty="0"/>
              <a:t> онлайн; </a:t>
            </a:r>
            <a:endParaRPr lang="ru-RU" sz="1400" dirty="0" smtClean="0"/>
          </a:p>
          <a:p>
            <a:pPr algn="just"/>
            <a:r>
              <a:rPr lang="ru-RU" sz="1400" dirty="0" smtClean="0"/>
              <a:t>• </a:t>
            </a:r>
            <a:r>
              <a:rPr lang="ru-RU" sz="1400" dirty="0" err="1"/>
              <a:t>зберігання</a:t>
            </a:r>
            <a:r>
              <a:rPr lang="ru-RU" sz="1400" dirty="0"/>
              <a:t> та </a:t>
            </a:r>
            <a:r>
              <a:rPr lang="ru-RU" sz="1400" dirty="0" err="1"/>
              <a:t>передачі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; </a:t>
            </a:r>
            <a:endParaRPr lang="ru-RU" sz="1400" dirty="0" smtClean="0"/>
          </a:p>
          <a:p>
            <a:pPr algn="just"/>
            <a:r>
              <a:rPr lang="ru-RU" sz="1400" dirty="0" smtClean="0"/>
              <a:t>• </a:t>
            </a:r>
            <a:r>
              <a:rPr lang="ru-RU" sz="1400" dirty="0" err="1"/>
              <a:t>історії</a:t>
            </a:r>
            <a:r>
              <a:rPr lang="ru-RU" sz="1400" dirty="0"/>
              <a:t> </a:t>
            </a:r>
            <a:r>
              <a:rPr lang="ru-RU" sz="1400" dirty="0" err="1"/>
              <a:t>хвороби</a:t>
            </a:r>
            <a:r>
              <a:rPr lang="ru-RU" sz="1400" dirty="0"/>
              <a:t> з </a:t>
            </a:r>
            <a:r>
              <a:rPr lang="ru-RU" sz="1400" dirty="0" err="1"/>
              <a:t>електронним</a:t>
            </a:r>
            <a:r>
              <a:rPr lang="ru-RU" sz="1400" dirty="0"/>
              <a:t> </a:t>
            </a:r>
            <a:r>
              <a:rPr lang="ru-RU" sz="1400" dirty="0" err="1"/>
              <a:t>підписом</a:t>
            </a:r>
            <a:r>
              <a:rPr lang="ru-RU" sz="1400" dirty="0"/>
              <a:t> </a:t>
            </a:r>
            <a:r>
              <a:rPr lang="ru-RU" sz="1400" dirty="0" err="1"/>
              <a:t>лікаря</a:t>
            </a:r>
            <a:r>
              <a:rPr lang="ru-RU" sz="1400" dirty="0"/>
              <a:t>. </a:t>
            </a:r>
            <a:endParaRPr lang="ru-RU" sz="1400" dirty="0" smtClean="0"/>
          </a:p>
          <a:p>
            <a:pPr algn="just"/>
            <a:r>
              <a:rPr lang="ru-RU" sz="1400" dirty="0" smtClean="0"/>
              <a:t>До </a:t>
            </a:r>
            <a:r>
              <a:rPr lang="ru-RU" sz="1400" dirty="0"/>
              <a:t>того ж, </a:t>
            </a:r>
            <a:r>
              <a:rPr lang="ru-RU" sz="1400" dirty="0" err="1"/>
              <a:t>ця</a:t>
            </a:r>
            <a:r>
              <a:rPr lang="ru-RU" sz="1400" dirty="0"/>
              <a:t> система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електронної</a:t>
            </a:r>
            <a:r>
              <a:rPr lang="ru-RU" sz="1400" dirty="0"/>
              <a:t> </a:t>
            </a:r>
            <a:r>
              <a:rPr lang="ru-RU" sz="1400" dirty="0" err="1"/>
              <a:t>лікарні</a:t>
            </a:r>
            <a:r>
              <a:rPr lang="ru-RU" sz="1400" dirty="0"/>
              <a:t>, </a:t>
            </a:r>
            <a:r>
              <a:rPr lang="ru-RU" sz="1400" dirty="0" err="1"/>
              <a:t>відділень</a:t>
            </a:r>
            <a:r>
              <a:rPr lang="ru-RU" sz="1400" dirty="0"/>
              <a:t> та </a:t>
            </a:r>
            <a:r>
              <a:rPr lang="ru-RU" sz="1400" dirty="0" err="1"/>
              <a:t>кабінетів</a:t>
            </a:r>
            <a:r>
              <a:rPr lang="ru-RU" sz="1400" dirty="0"/>
              <a:t>, </a:t>
            </a:r>
            <a:r>
              <a:rPr lang="ru-RU" sz="1400" dirty="0" err="1"/>
              <a:t>шаблонів</a:t>
            </a:r>
            <a:r>
              <a:rPr lang="ru-RU" sz="1400" dirty="0"/>
              <a:t> для </a:t>
            </a:r>
            <a:r>
              <a:rPr lang="ru-RU" sz="1400" dirty="0" err="1"/>
              <a:t>усіх</a:t>
            </a:r>
            <a:r>
              <a:rPr lang="ru-RU" sz="1400" dirty="0"/>
              <a:t> </a:t>
            </a:r>
            <a:r>
              <a:rPr lang="ru-RU" sz="1400" dirty="0" err="1"/>
              <a:t>розділів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записів</a:t>
            </a:r>
            <a:r>
              <a:rPr lang="ru-RU" sz="1400" dirty="0"/>
              <a:t>: анамнезу, </a:t>
            </a:r>
            <a:r>
              <a:rPr lang="ru-RU" sz="1400" dirty="0" err="1"/>
              <a:t>об’єктивного</a:t>
            </a:r>
            <a:r>
              <a:rPr lang="ru-RU" sz="1400" dirty="0"/>
              <a:t> </a:t>
            </a:r>
            <a:r>
              <a:rPr lang="ru-RU" sz="1400" dirty="0" err="1"/>
              <a:t>обстеження</a:t>
            </a:r>
            <a:r>
              <a:rPr lang="ru-RU" sz="1400" dirty="0"/>
              <a:t>, </a:t>
            </a:r>
            <a:r>
              <a:rPr lang="ru-RU" sz="1400" dirty="0" err="1"/>
              <a:t>направлень</a:t>
            </a:r>
            <a:r>
              <a:rPr lang="ru-RU" sz="1400" dirty="0"/>
              <a:t>, медикаментозного </a:t>
            </a:r>
            <a:r>
              <a:rPr lang="ru-RU" sz="1400" dirty="0" err="1"/>
              <a:t>лікування</a:t>
            </a:r>
            <a:r>
              <a:rPr lang="ru-RU" sz="1400" dirty="0"/>
              <a:t>. Для </a:t>
            </a:r>
            <a:r>
              <a:rPr lang="ru-RU" sz="1400" dirty="0" err="1"/>
              <a:t>пацієнтів</a:t>
            </a:r>
            <a:r>
              <a:rPr lang="ru-RU" sz="1400" dirty="0"/>
              <a:t>, </a:t>
            </a:r>
            <a:r>
              <a:rPr lang="ru-RU" sz="1400" dirty="0" err="1"/>
              <a:t>своєю</a:t>
            </a:r>
            <a:r>
              <a:rPr lang="ru-RU" sz="1400" dirty="0"/>
              <a:t> </a:t>
            </a:r>
            <a:r>
              <a:rPr lang="ru-RU" sz="1400" dirty="0" err="1"/>
              <a:t>чергою</a:t>
            </a:r>
            <a:r>
              <a:rPr lang="ru-RU" sz="1400" dirty="0"/>
              <a:t>,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реалізовані</a:t>
            </a:r>
            <a:r>
              <a:rPr lang="ru-RU" sz="1400" dirty="0"/>
              <a:t>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, </a:t>
            </a:r>
            <a:r>
              <a:rPr lang="ru-RU" sz="1400" dirty="0" err="1"/>
              <a:t>зокрема</a:t>
            </a:r>
            <a:r>
              <a:rPr lang="ru-RU" sz="1400" dirty="0"/>
              <a:t>, </a:t>
            </a:r>
            <a:r>
              <a:rPr lang="ru-RU" sz="1400" dirty="0" err="1"/>
              <a:t>нагадування</a:t>
            </a:r>
            <a:r>
              <a:rPr lang="ru-RU" sz="1400" dirty="0"/>
              <a:t> про </a:t>
            </a:r>
            <a:r>
              <a:rPr lang="ru-RU" sz="1400" dirty="0" err="1"/>
              <a:t>візит</a:t>
            </a:r>
            <a:r>
              <a:rPr lang="ru-RU" sz="1400" dirty="0"/>
              <a:t> до </a:t>
            </a:r>
            <a:r>
              <a:rPr lang="ru-RU" sz="1400" dirty="0" err="1"/>
              <a:t>лікаря</a:t>
            </a:r>
            <a:r>
              <a:rPr lang="ru-RU" sz="1400" dirty="0"/>
              <a:t> і </a:t>
            </a:r>
            <a:r>
              <a:rPr lang="ru-RU" sz="1400" dirty="0" err="1"/>
              <a:t>прийом</a:t>
            </a:r>
            <a:r>
              <a:rPr lang="ru-RU" sz="1400" dirty="0"/>
              <a:t> </a:t>
            </a:r>
            <a:r>
              <a:rPr lang="ru-RU" sz="1400" dirty="0" err="1"/>
              <a:t>ліків</a:t>
            </a:r>
            <a:r>
              <a:rPr lang="ru-RU" sz="1400" dirty="0"/>
              <a:t>, лист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призначень</a:t>
            </a:r>
            <a:r>
              <a:rPr lang="ru-RU" sz="1400" dirty="0"/>
              <a:t>, </a:t>
            </a:r>
            <a:r>
              <a:rPr lang="ru-RU" sz="1400" dirty="0" err="1"/>
              <a:t>щоденник</a:t>
            </a:r>
            <a:r>
              <a:rPr lang="ru-RU" sz="1400" dirty="0"/>
              <a:t> </a:t>
            </a:r>
            <a:r>
              <a:rPr lang="ru-RU" sz="1400" dirty="0" err="1"/>
              <a:t>симптомів</a:t>
            </a:r>
            <a:r>
              <a:rPr lang="ru-RU" sz="1400" dirty="0"/>
              <a:t> і </a:t>
            </a:r>
            <a:r>
              <a:rPr lang="ru-RU" sz="1400" dirty="0" err="1"/>
              <a:t>скарг</a:t>
            </a:r>
            <a:r>
              <a:rPr lang="ru-RU" sz="1400" dirty="0"/>
              <a:t>, </a:t>
            </a:r>
            <a:r>
              <a:rPr lang="ru-RU" sz="1400" dirty="0" err="1"/>
              <a:t>імунізацій</a:t>
            </a:r>
            <a:r>
              <a:rPr lang="ru-RU" sz="1400" dirty="0"/>
              <a:t> та </a:t>
            </a:r>
            <a:r>
              <a:rPr lang="ru-RU" sz="1400" dirty="0" err="1"/>
              <a:t>алергій</a:t>
            </a:r>
            <a:r>
              <a:rPr lang="ru-RU" sz="1400" dirty="0"/>
              <a:t>. </a:t>
            </a:r>
            <a:r>
              <a:rPr lang="ru-RU" sz="1400" dirty="0" err="1"/>
              <a:t>Комп'ютерна</a:t>
            </a:r>
            <a:r>
              <a:rPr lang="ru-RU" sz="1400" dirty="0"/>
              <a:t> </a:t>
            </a:r>
            <a:r>
              <a:rPr lang="ru-RU" sz="1400" dirty="0" err="1"/>
              <a:t>інформаційна</a:t>
            </a:r>
            <a:r>
              <a:rPr lang="ru-RU" sz="1400" dirty="0"/>
              <a:t> система позитивно </a:t>
            </a:r>
            <a:r>
              <a:rPr lang="ru-RU" sz="1400" dirty="0" err="1"/>
              <a:t>впливає</a:t>
            </a:r>
            <a:r>
              <a:rPr lang="ru-RU" sz="1400" dirty="0"/>
              <a:t> на </a:t>
            </a:r>
            <a:r>
              <a:rPr lang="ru-RU" sz="1400" dirty="0" err="1"/>
              <a:t>якість</a:t>
            </a:r>
            <a:r>
              <a:rPr lang="ru-RU" sz="1400" dirty="0"/>
              <a:t> </a:t>
            </a:r>
            <a:r>
              <a:rPr lang="ru-RU" sz="1400" dirty="0" err="1"/>
              <a:t>лікувально-діагностичного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. </a:t>
            </a:r>
            <a:r>
              <a:rPr lang="ru-RU" sz="1400" dirty="0" err="1"/>
              <a:t>Комп'ютеризація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керівникам</a:t>
            </a:r>
            <a:r>
              <a:rPr lang="ru-RU" sz="1400" dirty="0"/>
              <a:t> </a:t>
            </a:r>
            <a:r>
              <a:rPr lang="ru-RU" sz="1400" dirty="0" err="1"/>
              <a:t>отримувати</a:t>
            </a:r>
            <a:r>
              <a:rPr lang="ru-RU" sz="1400" dirty="0"/>
              <a:t> </a:t>
            </a:r>
            <a:r>
              <a:rPr lang="ru-RU" sz="1400" dirty="0" err="1"/>
              <a:t>оперативні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, та на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основі</a:t>
            </a:r>
            <a:r>
              <a:rPr lang="ru-RU" sz="1400" dirty="0"/>
              <a:t> </a:t>
            </a:r>
            <a:r>
              <a:rPr lang="ru-RU" sz="1400" dirty="0" err="1"/>
              <a:t>своєчасно</a:t>
            </a:r>
            <a:r>
              <a:rPr lang="ru-RU" sz="1400" dirty="0"/>
              <a:t> </a:t>
            </a:r>
            <a:r>
              <a:rPr lang="ru-RU" sz="1400" dirty="0" err="1"/>
              <a:t>приймати</a:t>
            </a:r>
            <a:r>
              <a:rPr lang="ru-RU" sz="1400" dirty="0"/>
              <a:t> </a:t>
            </a:r>
            <a:r>
              <a:rPr lang="ru-RU" sz="1400" dirty="0" err="1"/>
              <a:t>управлінські</a:t>
            </a:r>
            <a:r>
              <a:rPr lang="ru-RU" sz="1400" dirty="0"/>
              <a:t> </a:t>
            </a:r>
            <a:r>
              <a:rPr lang="ru-RU" sz="1400" dirty="0" err="1"/>
              <a:t>рішення</a:t>
            </a:r>
            <a:r>
              <a:rPr lang="ru-RU" sz="1400" dirty="0"/>
              <a:t>, </a:t>
            </a:r>
            <a:r>
              <a:rPr lang="ru-RU" sz="1400" dirty="0" err="1"/>
              <a:t>ціленаправлено</a:t>
            </a:r>
            <a:r>
              <a:rPr lang="ru-RU" sz="1400" dirty="0"/>
              <a:t> </a:t>
            </a:r>
            <a:r>
              <a:rPr lang="ru-RU" sz="1400" dirty="0" err="1"/>
              <a:t>впливати</a:t>
            </a:r>
            <a:r>
              <a:rPr lang="ru-RU" sz="1400" dirty="0"/>
              <a:t> на </a:t>
            </a:r>
            <a:r>
              <a:rPr lang="ru-RU" sz="1400" dirty="0" err="1"/>
              <a:t>кінцеві</a:t>
            </a:r>
            <a:r>
              <a:rPr lang="ru-RU" sz="1400" dirty="0"/>
              <a:t> </a:t>
            </a:r>
            <a:r>
              <a:rPr lang="ru-RU" sz="1400" dirty="0" err="1"/>
              <a:t>результати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. Так, </a:t>
            </a:r>
            <a:r>
              <a:rPr lang="ru-RU" sz="1400" dirty="0" err="1"/>
              <a:t>наприклад</a:t>
            </a:r>
            <a:r>
              <a:rPr lang="ru-RU" sz="1400" dirty="0"/>
              <a:t>, </a:t>
            </a:r>
            <a:r>
              <a:rPr lang="ru-RU" sz="1400" dirty="0" err="1"/>
              <a:t>головний</a:t>
            </a:r>
            <a:r>
              <a:rPr lang="ru-RU" sz="1400" dirty="0"/>
              <a:t> </a:t>
            </a:r>
            <a:r>
              <a:rPr lang="ru-RU" sz="1400" dirty="0" err="1"/>
              <a:t>лікар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отримати</a:t>
            </a:r>
            <a:r>
              <a:rPr lang="ru-RU" sz="1400" dirty="0"/>
              <a:t> </a:t>
            </a:r>
            <a:r>
              <a:rPr lang="ru-RU" sz="1400" dirty="0" err="1"/>
              <a:t>інформацію</a:t>
            </a:r>
            <a:r>
              <a:rPr lang="ru-RU" sz="1400" dirty="0"/>
              <a:t> про </a:t>
            </a:r>
            <a:r>
              <a:rPr lang="ru-RU" sz="1400" dirty="0" err="1"/>
              <a:t>кількість</a:t>
            </a:r>
            <a:r>
              <a:rPr lang="ru-RU" sz="1400" dirty="0"/>
              <a:t> </a:t>
            </a:r>
            <a:r>
              <a:rPr lang="ru-RU" sz="1400" dirty="0" err="1"/>
              <a:t>пацієнтів</a:t>
            </a:r>
            <a:r>
              <a:rPr lang="ru-RU" sz="1400" dirty="0"/>
              <a:t> як </a:t>
            </a:r>
            <a:r>
              <a:rPr lang="ru-RU" sz="1400" dirty="0" err="1"/>
              <a:t>поліклініки</a:t>
            </a:r>
            <a:r>
              <a:rPr lang="ru-RU" sz="1400" dirty="0"/>
              <a:t> так і </a:t>
            </a:r>
            <a:r>
              <a:rPr lang="ru-RU" sz="1400" dirty="0" err="1"/>
              <a:t>хірургічного</a:t>
            </a:r>
            <a:r>
              <a:rPr lang="ru-RU" sz="1400" dirty="0"/>
              <a:t> </a:t>
            </a:r>
            <a:r>
              <a:rPr lang="ru-RU" sz="1400" dirty="0" err="1"/>
              <a:t>відділення</a:t>
            </a:r>
            <a:r>
              <a:rPr lang="ru-RU" sz="1400" dirty="0"/>
              <a:t>, про </a:t>
            </a:r>
            <a:r>
              <a:rPr lang="ru-RU" sz="1400" dirty="0" err="1"/>
              <a:t>виконання</a:t>
            </a:r>
            <a:r>
              <a:rPr lang="ru-RU" sz="1400" dirty="0"/>
              <a:t> планового </a:t>
            </a:r>
            <a:r>
              <a:rPr lang="ru-RU" sz="1400" dirty="0" err="1"/>
              <a:t>завдання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тривалості</a:t>
            </a:r>
            <a:r>
              <a:rPr lang="ru-RU" sz="1400" dirty="0"/>
              <a:t> </a:t>
            </a:r>
            <a:r>
              <a:rPr lang="ru-RU" sz="1400" dirty="0" err="1"/>
              <a:t>лікування</a:t>
            </a:r>
            <a:r>
              <a:rPr lang="ru-RU" sz="1400" dirty="0"/>
              <a:t>, про </a:t>
            </a:r>
            <a:r>
              <a:rPr lang="ru-RU" sz="1400" dirty="0" err="1"/>
              <a:t>хірургічну</a:t>
            </a:r>
            <a:r>
              <a:rPr lang="ru-RU" sz="1400" dirty="0"/>
              <a:t> </a:t>
            </a:r>
            <a:r>
              <a:rPr lang="ru-RU" sz="1400" dirty="0" err="1"/>
              <a:t>активність</a:t>
            </a:r>
            <a:r>
              <a:rPr lang="ru-RU" sz="1400" dirty="0"/>
              <a:t> та </a:t>
            </a:r>
            <a:r>
              <a:rPr lang="ru-RU" sz="1400" dirty="0" err="1"/>
              <a:t>інші</a:t>
            </a:r>
            <a:r>
              <a:rPr lang="ru-RU" sz="1400" dirty="0"/>
              <a:t>. </a:t>
            </a:r>
            <a:r>
              <a:rPr lang="ru-RU" sz="1400" dirty="0" smtClean="0"/>
              <a:t> </a:t>
            </a:r>
            <a:endParaRPr lang="ru-RU" sz="1400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54507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/>
          </a:bodyPr>
          <a:lstStyle/>
          <a:p>
            <a:r>
              <a:rPr lang="ru-RU" sz="1400" dirty="0" err="1"/>
              <a:t>Сучасні</a:t>
            </a:r>
            <a:r>
              <a:rPr lang="ru-RU" sz="1400" dirty="0"/>
              <a:t> </a:t>
            </a:r>
            <a:r>
              <a:rPr lang="ru-RU" sz="1400" dirty="0" err="1"/>
              <a:t>умови</a:t>
            </a:r>
            <a:r>
              <a:rPr lang="ru-RU" sz="1400" dirty="0"/>
              <a:t> </a:t>
            </a:r>
            <a:r>
              <a:rPr lang="ru-RU" sz="1400" dirty="0" err="1"/>
              <a:t>функціонування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 </a:t>
            </a:r>
            <a:r>
              <a:rPr lang="ru-RU" sz="1400" dirty="0" err="1"/>
              <a:t>вимагають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активізації</a:t>
            </a:r>
            <a:r>
              <a:rPr lang="ru-RU" sz="1400" dirty="0"/>
              <a:t> </a:t>
            </a:r>
            <a:r>
              <a:rPr lang="ru-RU" sz="1400" dirty="0" err="1"/>
              <a:t>розвитку</a:t>
            </a:r>
            <a:r>
              <a:rPr lang="ru-RU" sz="1400" dirty="0"/>
              <a:t> і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медичними</a:t>
            </a:r>
            <a:r>
              <a:rPr lang="ru-RU" sz="1400" dirty="0"/>
              <a:t> </a:t>
            </a:r>
            <a:r>
              <a:rPr lang="ru-RU" sz="1400" dirty="0" err="1"/>
              <a:t>установами</a:t>
            </a:r>
            <a:r>
              <a:rPr lang="ru-RU" sz="1400" dirty="0"/>
              <a:t> </a:t>
            </a:r>
            <a:r>
              <a:rPr lang="ru-RU" sz="1400" dirty="0" err="1"/>
              <a:t>комунікативних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, </a:t>
            </a:r>
            <a:r>
              <a:rPr lang="ru-RU" sz="1400" dirty="0" err="1"/>
              <a:t>зокрема</a:t>
            </a:r>
            <a:r>
              <a:rPr lang="ru-RU" sz="1400" dirty="0"/>
              <a:t>, за </a:t>
            </a:r>
            <a:r>
              <a:rPr lang="ru-RU" sz="1400" dirty="0" err="1"/>
              <a:t>напрямами</a:t>
            </a:r>
            <a:r>
              <a:rPr lang="ru-RU" sz="1400" dirty="0"/>
              <a:t>: </a:t>
            </a:r>
            <a:endParaRPr lang="ru-RU" sz="1400" dirty="0" smtClean="0"/>
          </a:p>
          <a:p>
            <a:pPr marL="285750" indent="-285750">
              <a:buFontTx/>
              <a:buChar char="-"/>
            </a:pPr>
            <a:r>
              <a:rPr lang="ru-RU" sz="1400" dirty="0" err="1" smtClean="0"/>
              <a:t>реалізації</a:t>
            </a:r>
            <a:r>
              <a:rPr lang="ru-RU" sz="1400" dirty="0" smtClean="0"/>
              <a:t> </a:t>
            </a:r>
            <a:r>
              <a:rPr lang="ru-RU" sz="1400" dirty="0" err="1"/>
              <a:t>внутрішнього</a:t>
            </a:r>
            <a:r>
              <a:rPr lang="ru-RU" sz="1400" dirty="0"/>
              <a:t> </a:t>
            </a:r>
            <a:r>
              <a:rPr lang="ru-RU" sz="1400" dirty="0" err="1"/>
              <a:t>електронного</a:t>
            </a:r>
            <a:r>
              <a:rPr lang="ru-RU" sz="1400" dirty="0"/>
              <a:t> </a:t>
            </a:r>
            <a:r>
              <a:rPr lang="ru-RU" sz="1400" dirty="0" err="1"/>
              <a:t>документообігу</a:t>
            </a:r>
            <a:r>
              <a:rPr lang="ru-RU" sz="1400" dirty="0"/>
              <a:t> і </a:t>
            </a:r>
            <a:r>
              <a:rPr lang="ru-RU" sz="1400" dirty="0" err="1"/>
              <a:t>автоматизації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 </a:t>
            </a:r>
            <a:r>
              <a:rPr lang="ru-RU" sz="1400" dirty="0" err="1"/>
              <a:t>формування</a:t>
            </a:r>
            <a:r>
              <a:rPr lang="ru-RU" sz="1400" dirty="0"/>
              <a:t> баз </a:t>
            </a:r>
            <a:r>
              <a:rPr lang="ru-RU" sz="1400" dirty="0" err="1"/>
              <a:t>даних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електронної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внутрішнього</a:t>
            </a:r>
            <a:r>
              <a:rPr lang="ru-RU" sz="1400" dirty="0"/>
              <a:t> контролю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,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структурних</a:t>
            </a:r>
            <a:r>
              <a:rPr lang="ru-RU" sz="1400" dirty="0"/>
              <a:t> </a:t>
            </a:r>
            <a:r>
              <a:rPr lang="ru-RU" sz="1400" dirty="0" err="1"/>
              <a:t>підрозділів</a:t>
            </a:r>
            <a:r>
              <a:rPr lang="ru-RU" sz="1400" dirty="0"/>
              <a:t> та </a:t>
            </a:r>
            <a:r>
              <a:rPr lang="ru-RU" sz="1400" dirty="0" err="1"/>
              <a:t>окремих</a:t>
            </a:r>
            <a:r>
              <a:rPr lang="ru-RU" sz="1400" dirty="0"/>
              <a:t> </a:t>
            </a:r>
            <a:r>
              <a:rPr lang="ru-RU" sz="1400" dirty="0" err="1"/>
              <a:t>посадових</a:t>
            </a:r>
            <a:r>
              <a:rPr lang="ru-RU" sz="1400" dirty="0"/>
              <a:t> </a:t>
            </a:r>
            <a:r>
              <a:rPr lang="ru-RU" sz="1400" dirty="0" err="1"/>
              <a:t>осіб</a:t>
            </a:r>
            <a:r>
              <a:rPr lang="ru-RU" sz="1400" dirty="0"/>
              <a:t> і </a:t>
            </a:r>
            <a:r>
              <a:rPr lang="ru-RU" sz="1400" dirty="0" err="1"/>
              <a:t>зовнішнього</a:t>
            </a:r>
            <a:r>
              <a:rPr lang="ru-RU" sz="1400" dirty="0"/>
              <a:t> контролю – з боку </a:t>
            </a:r>
            <a:r>
              <a:rPr lang="ru-RU" sz="1400" dirty="0" err="1"/>
              <a:t>громадськості</a:t>
            </a:r>
            <a:r>
              <a:rPr lang="ru-RU" sz="1400" dirty="0"/>
              <a:t>; </a:t>
            </a:r>
            <a:endParaRPr lang="ru-RU" sz="1400" dirty="0" smtClean="0"/>
          </a:p>
          <a:p>
            <a:pPr marL="285750" indent="-285750">
              <a:buFontTx/>
              <a:buChar char="-"/>
            </a:pPr>
            <a:r>
              <a:rPr lang="ru-RU" sz="1400" dirty="0" smtClean="0"/>
              <a:t>-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єдиного</a:t>
            </a:r>
            <a:r>
              <a:rPr lang="ru-RU" sz="1400" dirty="0"/>
              <a:t> </a:t>
            </a:r>
            <a:r>
              <a:rPr lang="ru-RU" sz="1400" dirty="0" err="1"/>
              <a:t>реєстру</a:t>
            </a:r>
            <a:r>
              <a:rPr lang="ru-RU" sz="1400" dirty="0"/>
              <a:t> </a:t>
            </a:r>
            <a:r>
              <a:rPr lang="ru-RU" sz="1400" dirty="0" err="1"/>
              <a:t>електронних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, </a:t>
            </a:r>
            <a:r>
              <a:rPr lang="ru-RU" sz="1400" dirty="0" err="1"/>
              <a:t>популяризації</a:t>
            </a:r>
            <a:r>
              <a:rPr lang="ru-RU" sz="1400" dirty="0"/>
              <a:t> </a:t>
            </a:r>
            <a:r>
              <a:rPr lang="ru-RU" sz="1400" dirty="0" err="1"/>
              <a:t>системи</a:t>
            </a:r>
            <a:r>
              <a:rPr lang="ru-RU" sz="1400" dirty="0"/>
              <a:t> </a:t>
            </a:r>
            <a:r>
              <a:rPr lang="ru-RU" sz="1400" dirty="0" err="1"/>
              <a:t>електронного</a:t>
            </a:r>
            <a:r>
              <a:rPr lang="ru-RU" sz="1400" dirty="0"/>
              <a:t> </a:t>
            </a:r>
            <a:r>
              <a:rPr lang="ru-RU" sz="1400" dirty="0" err="1"/>
              <a:t>врядування</a:t>
            </a:r>
            <a:r>
              <a:rPr lang="ru-RU" sz="1400" dirty="0"/>
              <a:t> та </a:t>
            </a:r>
            <a:r>
              <a:rPr lang="ru-RU" sz="1400" dirty="0" err="1"/>
              <a:t>формування</a:t>
            </a:r>
            <a:r>
              <a:rPr lang="ru-RU" sz="1400" dirty="0"/>
              <a:t> у </a:t>
            </a:r>
            <a:r>
              <a:rPr lang="ru-RU" sz="1400" dirty="0" err="1"/>
              <a:t>громадян</a:t>
            </a:r>
            <a:r>
              <a:rPr lang="ru-RU" sz="1400" dirty="0"/>
              <a:t> </a:t>
            </a:r>
            <a:r>
              <a:rPr lang="ru-RU" sz="1400" dirty="0" err="1"/>
              <a:t>культури</a:t>
            </a:r>
            <a:r>
              <a:rPr lang="ru-RU" sz="1400" dirty="0"/>
              <a:t> </a:t>
            </a:r>
            <a:r>
              <a:rPr lang="ru-RU" sz="1400" dirty="0" err="1"/>
              <a:t>споживання</a:t>
            </a:r>
            <a:r>
              <a:rPr lang="ru-RU" sz="1400" dirty="0"/>
              <a:t> </a:t>
            </a:r>
            <a:r>
              <a:rPr lang="ru-RU" sz="1400" dirty="0" err="1"/>
              <a:t>електронних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; </a:t>
            </a:r>
            <a:endParaRPr lang="ru-RU" sz="1400" dirty="0" smtClean="0"/>
          </a:p>
          <a:p>
            <a:pPr marL="285750" indent="-285750">
              <a:buFontTx/>
              <a:buChar char="-"/>
            </a:pPr>
            <a:r>
              <a:rPr lang="ru-RU" sz="1400" dirty="0" smtClean="0"/>
              <a:t>- </a:t>
            </a:r>
            <a:r>
              <a:rPr lang="ru-RU" sz="1400" dirty="0" err="1"/>
              <a:t>забезпечення</a:t>
            </a:r>
            <a:r>
              <a:rPr lang="ru-RU" sz="1400" dirty="0"/>
              <a:t> </a:t>
            </a:r>
            <a:r>
              <a:rPr lang="ru-RU" sz="1400" dirty="0" err="1"/>
              <a:t>відкритості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; </a:t>
            </a:r>
            <a:endParaRPr lang="ru-RU" sz="1400" dirty="0" smtClean="0"/>
          </a:p>
          <a:p>
            <a:pPr marL="285750" indent="-285750">
              <a:buFontTx/>
              <a:buChar char="-"/>
            </a:pPr>
            <a:r>
              <a:rPr lang="ru-RU" sz="1400" dirty="0" smtClean="0"/>
              <a:t>- </a:t>
            </a:r>
            <a:r>
              <a:rPr lang="ru-RU" sz="1400" dirty="0" err="1"/>
              <a:t>організації</a:t>
            </a:r>
            <a:r>
              <a:rPr lang="ru-RU" sz="1400" dirty="0"/>
              <a:t> контролю </a:t>
            </a:r>
            <a:r>
              <a:rPr lang="ru-RU" sz="1400" dirty="0" err="1"/>
              <a:t>всередині</a:t>
            </a:r>
            <a:r>
              <a:rPr lang="ru-RU" sz="1400" dirty="0"/>
              <a:t> </a:t>
            </a:r>
            <a:r>
              <a:rPr lang="ru-RU" sz="1400" dirty="0" err="1"/>
              <a:t>адміністрацій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; </a:t>
            </a:r>
            <a:endParaRPr lang="ru-RU" sz="1400" dirty="0" smtClean="0"/>
          </a:p>
          <a:p>
            <a:pPr marL="285750" indent="-285750">
              <a:buFontTx/>
              <a:buChar char="-"/>
            </a:pPr>
            <a:r>
              <a:rPr lang="ru-RU" sz="1400" dirty="0" smtClean="0"/>
              <a:t>- </a:t>
            </a:r>
            <a:r>
              <a:rPr lang="ru-RU" sz="1400" dirty="0" err="1"/>
              <a:t>здійснення</a:t>
            </a:r>
            <a:r>
              <a:rPr lang="ru-RU" sz="1400" dirty="0"/>
              <a:t> </a:t>
            </a:r>
            <a:r>
              <a:rPr lang="ru-RU" sz="1400" dirty="0" err="1"/>
              <a:t>моніторингу</a:t>
            </a:r>
            <a:r>
              <a:rPr lang="ru-RU" sz="1400" dirty="0"/>
              <a:t> </a:t>
            </a:r>
            <a:r>
              <a:rPr lang="ru-RU" sz="1400" dirty="0" err="1"/>
              <a:t>процесів</a:t>
            </a:r>
            <a:r>
              <a:rPr lang="ru-RU" sz="1400" dirty="0"/>
              <a:t> в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установах</a:t>
            </a:r>
            <a:r>
              <a:rPr lang="ru-RU" sz="1400" dirty="0"/>
              <a:t>, </a:t>
            </a:r>
            <a:r>
              <a:rPr lang="ru-RU" sz="1400" dirty="0" err="1"/>
              <a:t>причому</a:t>
            </a:r>
            <a:r>
              <a:rPr lang="ru-RU" sz="1400" dirty="0"/>
              <a:t>, </a:t>
            </a:r>
            <a:r>
              <a:rPr lang="ru-RU" sz="1400" dirty="0" err="1"/>
              <a:t>показники</a:t>
            </a:r>
            <a:r>
              <a:rPr lang="ru-RU" sz="1400" dirty="0"/>
              <a:t> для </a:t>
            </a:r>
            <a:r>
              <a:rPr lang="ru-RU" sz="1400" dirty="0" err="1"/>
              <a:t>моніторингу</a:t>
            </a:r>
            <a:r>
              <a:rPr lang="ru-RU" sz="1400" dirty="0"/>
              <a:t> </a:t>
            </a:r>
            <a:r>
              <a:rPr lang="ru-RU" sz="1400" dirty="0" err="1"/>
              <a:t>повинні</a:t>
            </a:r>
            <a:r>
              <a:rPr lang="ru-RU" sz="1400" dirty="0"/>
              <a:t> </a:t>
            </a:r>
            <a:r>
              <a:rPr lang="ru-RU" sz="1400" dirty="0" err="1"/>
              <a:t>вибиратися</a:t>
            </a:r>
            <a:r>
              <a:rPr lang="ru-RU" sz="1400" dirty="0"/>
              <a:t> </a:t>
            </a:r>
            <a:r>
              <a:rPr lang="ru-RU" sz="1400" dirty="0" err="1"/>
              <a:t>виходячи</a:t>
            </a:r>
            <a:r>
              <a:rPr lang="ru-RU" sz="1400" dirty="0"/>
              <a:t> з </a:t>
            </a:r>
            <a:r>
              <a:rPr lang="ru-RU" sz="1400" dirty="0" err="1"/>
              <a:t>цілей</a:t>
            </a:r>
            <a:r>
              <a:rPr lang="ru-RU" sz="1400" dirty="0"/>
              <a:t> </a:t>
            </a:r>
            <a:r>
              <a:rPr lang="ru-RU" sz="1400" dirty="0" err="1"/>
              <a:t>конкретної</a:t>
            </a:r>
            <a:r>
              <a:rPr lang="ru-RU" sz="1400" dirty="0"/>
              <a:t> установи</a:t>
            </a:r>
            <a:r>
              <a:rPr lang="ru-RU" sz="1400" dirty="0" smtClean="0"/>
              <a:t>;</a:t>
            </a:r>
          </a:p>
          <a:p>
            <a:pPr marL="285750" indent="-285750">
              <a:buFontTx/>
              <a:buChar char="-"/>
            </a:pPr>
            <a:r>
              <a:rPr lang="ru-RU" sz="1400" dirty="0" smtClean="0"/>
              <a:t> </a:t>
            </a:r>
            <a:r>
              <a:rPr lang="ru-RU" sz="1400" dirty="0"/>
              <a:t>- </a:t>
            </a:r>
            <a:r>
              <a:rPr lang="ru-RU" sz="1400" dirty="0" err="1"/>
              <a:t>налагодження</a:t>
            </a:r>
            <a:r>
              <a:rPr lang="ru-RU" sz="1400" dirty="0"/>
              <a:t> </a:t>
            </a:r>
            <a:r>
              <a:rPr lang="ru-RU" sz="1400" dirty="0" err="1"/>
              <a:t>службового</a:t>
            </a:r>
            <a:r>
              <a:rPr lang="ru-RU" sz="1400" dirty="0"/>
              <a:t> та </a:t>
            </a:r>
            <a:r>
              <a:rPr lang="ru-RU" sz="1400" dirty="0" err="1"/>
              <a:t>громадського</a:t>
            </a:r>
            <a:r>
              <a:rPr lang="ru-RU" sz="1400" dirty="0"/>
              <a:t> контролю за </a:t>
            </a:r>
            <a:r>
              <a:rPr lang="ru-RU" sz="1400" dirty="0" err="1"/>
              <a:t>діяльністю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 і </a:t>
            </a:r>
            <a:r>
              <a:rPr lang="ru-RU" sz="1400" dirty="0" err="1"/>
              <a:t>їх</a:t>
            </a:r>
            <a:r>
              <a:rPr lang="ru-RU" sz="1400" dirty="0"/>
              <a:t> персоналу; </a:t>
            </a:r>
            <a:endParaRPr lang="ru-RU" sz="1400" dirty="0" smtClean="0"/>
          </a:p>
          <a:p>
            <a:pPr marL="285750" indent="-285750">
              <a:buFontTx/>
              <a:buChar char="-"/>
            </a:pPr>
            <a:r>
              <a:rPr lang="ru-RU" sz="1400" dirty="0" smtClean="0"/>
              <a:t>- </a:t>
            </a:r>
            <a:r>
              <a:rPr lang="ru-RU" sz="1400" dirty="0" err="1"/>
              <a:t>модернізації</a:t>
            </a:r>
            <a:r>
              <a:rPr lang="ru-RU" sz="1400" dirty="0"/>
              <a:t> </a:t>
            </a:r>
            <a:r>
              <a:rPr lang="ru-RU" sz="1400" dirty="0" err="1"/>
              <a:t>інформаційно-аналітичних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ru-RU" sz="1400" dirty="0" err="1"/>
              <a:t>адміністрування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; </a:t>
            </a:r>
            <a:endParaRPr lang="ru-RU" sz="1400" dirty="0" smtClean="0"/>
          </a:p>
          <a:p>
            <a:pPr marL="285750" indent="-285750">
              <a:buFontTx/>
              <a:buChar char="-"/>
            </a:pPr>
            <a:r>
              <a:rPr lang="ru-RU" sz="1400" dirty="0" smtClean="0"/>
              <a:t>-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ситуаційного</a:t>
            </a:r>
            <a:r>
              <a:rPr lang="ru-RU" sz="1400" dirty="0"/>
              <a:t> </a:t>
            </a:r>
            <a:r>
              <a:rPr lang="ru-RU" sz="1400" dirty="0" err="1"/>
              <a:t>підходу</a:t>
            </a:r>
            <a:r>
              <a:rPr lang="ru-RU" sz="1400" dirty="0"/>
              <a:t>,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якому</a:t>
            </a:r>
            <a:r>
              <a:rPr lang="ru-RU" sz="1400" dirty="0"/>
              <a:t> </a:t>
            </a:r>
            <a:r>
              <a:rPr lang="ru-RU" sz="1400" dirty="0" err="1"/>
              <a:t>менеджери</a:t>
            </a:r>
            <a:r>
              <a:rPr lang="ru-RU" sz="1400" dirty="0"/>
              <a:t>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 </a:t>
            </a:r>
            <a:r>
              <a:rPr lang="ru-RU" sz="1400" dirty="0" err="1"/>
              <a:t>матимуть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визначати</a:t>
            </a:r>
            <a:r>
              <a:rPr lang="ru-RU" sz="1400" dirty="0"/>
              <a:t>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оптимальну</a:t>
            </a:r>
            <a:r>
              <a:rPr lang="ru-RU" sz="1400" dirty="0"/>
              <a:t> структуру </a:t>
            </a:r>
            <a:r>
              <a:rPr lang="ru-RU" sz="1400" dirty="0" err="1"/>
              <a:t>чи</a:t>
            </a:r>
            <a:r>
              <a:rPr lang="ru-RU" sz="1400" dirty="0"/>
              <a:t> </a:t>
            </a:r>
            <a:r>
              <a:rPr lang="ru-RU" sz="1400" dirty="0" err="1"/>
              <a:t>варіант</a:t>
            </a:r>
            <a:r>
              <a:rPr lang="ru-RU" sz="1400" dirty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відповідають</a:t>
            </a:r>
            <a:r>
              <a:rPr lang="ru-RU" sz="1400" dirty="0"/>
              <a:t> </a:t>
            </a:r>
            <a:r>
              <a:rPr lang="ru-RU" sz="1400" dirty="0" err="1"/>
              <a:t>конкретній</a:t>
            </a:r>
            <a:r>
              <a:rPr lang="ru-RU" sz="1400" dirty="0"/>
              <a:t> </a:t>
            </a:r>
            <a:r>
              <a:rPr lang="ru-RU" sz="1400" dirty="0" err="1"/>
              <a:t>ситуації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передбачати</a:t>
            </a:r>
            <a:r>
              <a:rPr lang="ru-RU" sz="1400" dirty="0"/>
              <a:t> </a:t>
            </a:r>
            <a:r>
              <a:rPr lang="ru-RU" sz="1400" dirty="0" err="1"/>
              <a:t>структурні</a:t>
            </a:r>
            <a:r>
              <a:rPr lang="ru-RU" sz="1400" dirty="0"/>
              <a:t> </a:t>
            </a:r>
            <a:r>
              <a:rPr lang="ru-RU" sz="1400" dirty="0" err="1"/>
              <a:t>інновації</a:t>
            </a:r>
            <a:r>
              <a:rPr lang="ru-RU" sz="1400" dirty="0"/>
              <a:t>, </a:t>
            </a:r>
            <a:r>
              <a:rPr lang="ru-RU" sz="1400" dirty="0" err="1"/>
              <a:t>впровадження</a:t>
            </a:r>
            <a:r>
              <a:rPr lang="ru-RU" sz="1400" dirty="0"/>
              <a:t> </a:t>
            </a:r>
            <a:r>
              <a:rPr lang="ru-RU" sz="1400" dirty="0" err="1"/>
              <a:t>яких</a:t>
            </a:r>
            <a:r>
              <a:rPr lang="ru-RU" sz="1400" dirty="0"/>
              <a:t> </a:t>
            </a:r>
            <a:r>
              <a:rPr lang="ru-RU" sz="1400" dirty="0" err="1"/>
              <a:t>збереже</a:t>
            </a:r>
            <a:r>
              <a:rPr lang="ru-RU" sz="1400" dirty="0"/>
              <a:t> </a:t>
            </a:r>
            <a:r>
              <a:rPr lang="ru-RU" sz="1400" dirty="0" err="1"/>
              <a:t>ефективність</a:t>
            </a:r>
            <a:r>
              <a:rPr lang="ru-RU" sz="1400" dirty="0"/>
              <a:t> </a:t>
            </a:r>
            <a:r>
              <a:rPr lang="ru-RU" sz="1400" dirty="0" err="1"/>
              <a:t>функціонування</a:t>
            </a:r>
            <a:r>
              <a:rPr lang="ru-RU" sz="1400" dirty="0"/>
              <a:t> </a:t>
            </a:r>
            <a:r>
              <a:rPr lang="ru-RU" sz="1400" dirty="0" err="1"/>
              <a:t>цих</a:t>
            </a:r>
            <a:r>
              <a:rPr lang="ru-RU" sz="1400" dirty="0"/>
              <a:t> </a:t>
            </a:r>
            <a:r>
              <a:rPr lang="ru-RU" sz="1400" dirty="0" err="1"/>
              <a:t>установ</a:t>
            </a:r>
            <a:r>
              <a:rPr lang="ru-RU" sz="1400" dirty="0"/>
              <a:t>. </a:t>
            </a:r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4936806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352927" cy="6336703"/>
          </a:xfrm>
        </p:spPr>
        <p:txBody>
          <a:bodyPr>
            <a:normAutofit lnSpcReduction="10000"/>
          </a:bodyPr>
          <a:lstStyle/>
          <a:p>
            <a:r>
              <a:rPr lang="ru-RU" sz="1400" dirty="0" err="1"/>
              <a:t>Оцифрування</a:t>
            </a:r>
            <a:r>
              <a:rPr lang="ru-RU" sz="1400" dirty="0"/>
              <a:t> </a:t>
            </a:r>
            <a:r>
              <a:rPr lang="ru-RU" sz="1400" dirty="0" err="1"/>
              <a:t>передбачається</a:t>
            </a:r>
            <a:r>
              <a:rPr lang="ru-RU" sz="1400" dirty="0"/>
              <a:t> одним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найважливіших</a:t>
            </a:r>
            <a:r>
              <a:rPr lang="ru-RU" sz="1400" dirty="0"/>
              <a:t> </a:t>
            </a:r>
            <a:r>
              <a:rPr lang="ru-RU" sz="1400" dirty="0" err="1"/>
              <a:t>рішень</a:t>
            </a:r>
            <a:r>
              <a:rPr lang="ru-RU" sz="1400" dirty="0"/>
              <a:t> </a:t>
            </a:r>
            <a:r>
              <a:rPr lang="ru-RU" sz="1400" dirty="0" err="1"/>
              <a:t>багатьох</a:t>
            </a:r>
            <a:r>
              <a:rPr lang="ru-RU" sz="1400" dirty="0"/>
              <a:t> </a:t>
            </a:r>
            <a:r>
              <a:rPr lang="ru-RU" sz="1400" dirty="0" err="1"/>
              <a:t>питань</a:t>
            </a:r>
            <a:r>
              <a:rPr lang="ru-RU" sz="1400" dirty="0"/>
              <a:t>, з </a:t>
            </a:r>
            <a:r>
              <a:rPr lang="ru-RU" sz="1400" dirty="0" err="1"/>
              <a:t>якими</a:t>
            </a:r>
            <a:r>
              <a:rPr lang="ru-RU" sz="1400" dirty="0"/>
              <a:t> в </a:t>
            </a:r>
            <a:r>
              <a:rPr lang="ru-RU" sz="1400" dirty="0" err="1"/>
              <a:t>майбутньому</a:t>
            </a:r>
            <a:r>
              <a:rPr lang="ru-RU" sz="1400" dirty="0"/>
              <a:t> </a:t>
            </a:r>
            <a:r>
              <a:rPr lang="ru-RU" sz="1400" dirty="0" err="1"/>
              <a:t>стикається</a:t>
            </a:r>
            <a:r>
              <a:rPr lang="ru-RU" sz="1400" dirty="0"/>
              <a:t> </a:t>
            </a:r>
            <a:r>
              <a:rPr lang="ru-RU" sz="1400" dirty="0" err="1"/>
              <a:t>охорона</a:t>
            </a:r>
            <a:r>
              <a:rPr lang="ru-RU" sz="1400" dirty="0"/>
              <a:t> </a:t>
            </a:r>
            <a:r>
              <a:rPr lang="ru-RU" sz="1400" dirty="0" err="1"/>
              <a:t>здоров'я</a:t>
            </a:r>
            <a:r>
              <a:rPr lang="ru-RU" sz="1400" dirty="0"/>
              <a:t>. </a:t>
            </a:r>
            <a:r>
              <a:rPr lang="ru-RU" sz="1400" dirty="0" err="1"/>
              <a:t>Ця</a:t>
            </a:r>
            <a:r>
              <a:rPr lang="ru-RU" sz="1400" dirty="0"/>
              <a:t> </a:t>
            </a:r>
            <a:r>
              <a:rPr lang="ru-RU" sz="1400" dirty="0" err="1"/>
              <a:t>цифрова</a:t>
            </a:r>
            <a:r>
              <a:rPr lang="ru-RU" sz="1400" dirty="0"/>
              <a:t> </a:t>
            </a:r>
            <a:r>
              <a:rPr lang="ru-RU" sz="1400" dirty="0" err="1"/>
              <a:t>трансформація</a:t>
            </a:r>
            <a:r>
              <a:rPr lang="ru-RU" sz="1400" dirty="0"/>
              <a:t> </a:t>
            </a:r>
            <a:r>
              <a:rPr lang="ru-RU" sz="1400" dirty="0" err="1"/>
              <a:t>вже</a:t>
            </a:r>
            <a:r>
              <a:rPr lang="ru-RU" sz="1400" dirty="0"/>
              <a:t> </a:t>
            </a:r>
            <a:r>
              <a:rPr lang="ru-RU" sz="1400" dirty="0" err="1"/>
              <a:t>впливає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на те, як </a:t>
            </a:r>
            <a:r>
              <a:rPr lang="ru-RU" sz="1400" dirty="0" err="1"/>
              <a:t>надаються</a:t>
            </a:r>
            <a:r>
              <a:rPr lang="ru-RU" sz="1400" dirty="0"/>
              <a:t> </a:t>
            </a:r>
            <a:r>
              <a:rPr lang="ru-RU" sz="1400" dirty="0" err="1"/>
              <a:t>послуги</a:t>
            </a:r>
            <a:r>
              <a:rPr lang="ru-RU" sz="1400" dirty="0"/>
              <a:t> з </a:t>
            </a:r>
            <a:r>
              <a:rPr lang="ru-RU" sz="1400" dirty="0" err="1"/>
              <a:t>охорони</a:t>
            </a:r>
            <a:r>
              <a:rPr lang="ru-RU" sz="1400" dirty="0"/>
              <a:t> </a:t>
            </a:r>
            <a:r>
              <a:rPr lang="ru-RU" sz="1400" dirty="0" err="1"/>
              <a:t>здоров’я</a:t>
            </a:r>
            <a:r>
              <a:rPr lang="ru-RU" sz="1400" dirty="0"/>
              <a:t>, і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впливає</a:t>
            </a:r>
            <a:r>
              <a:rPr lang="ru-RU" sz="1400" dirty="0"/>
              <a:t> на роботу </a:t>
            </a:r>
            <a:r>
              <a:rPr lang="ru-RU" sz="1400" dirty="0" err="1"/>
              <a:t>медичних</a:t>
            </a:r>
            <a:r>
              <a:rPr lang="ru-RU" sz="1400" dirty="0"/>
              <a:t> </a:t>
            </a:r>
            <a:r>
              <a:rPr lang="ru-RU" sz="1400" dirty="0" err="1"/>
              <a:t>працівників</a:t>
            </a:r>
            <a:r>
              <a:rPr lang="ru-RU" sz="1400" dirty="0"/>
              <a:t>.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, </a:t>
            </a:r>
            <a:r>
              <a:rPr lang="ru-RU" sz="1400" dirty="0" err="1"/>
              <a:t>пацієнти</a:t>
            </a:r>
            <a:r>
              <a:rPr lang="ru-RU" sz="1400" dirty="0"/>
              <a:t> </a:t>
            </a:r>
            <a:r>
              <a:rPr lang="ru-RU" sz="1400" dirty="0" err="1"/>
              <a:t>отримують</a:t>
            </a:r>
            <a:r>
              <a:rPr lang="ru-RU" sz="1400" dirty="0"/>
              <a:t> </a:t>
            </a:r>
            <a:r>
              <a:rPr lang="ru-RU" sz="1400" dirty="0" err="1"/>
              <a:t>краще</a:t>
            </a:r>
            <a:r>
              <a:rPr lang="ru-RU" sz="1400" dirty="0"/>
              <a:t> </a:t>
            </a:r>
            <a:r>
              <a:rPr lang="ru-RU" sz="1400" dirty="0" err="1"/>
              <a:t>лікування</a:t>
            </a:r>
            <a:r>
              <a:rPr lang="ru-RU" sz="1400" dirty="0"/>
              <a:t> </a:t>
            </a:r>
            <a:r>
              <a:rPr lang="ru-RU" sz="1400" dirty="0" err="1"/>
              <a:t>інструментами</a:t>
            </a:r>
            <a:r>
              <a:rPr lang="ru-RU" sz="1400" dirty="0"/>
              <a:t> </a:t>
            </a:r>
            <a:r>
              <a:rPr lang="ru-RU" sz="1400" dirty="0" err="1"/>
              <a:t>віртуальної</a:t>
            </a:r>
            <a:r>
              <a:rPr lang="ru-RU" sz="1400" dirty="0"/>
              <a:t> </a:t>
            </a:r>
            <a:r>
              <a:rPr lang="ru-RU" sz="1400" dirty="0" err="1"/>
              <a:t>реальності</a:t>
            </a:r>
            <a:r>
              <a:rPr lang="ru-RU" sz="1400" dirty="0"/>
              <a:t>, </a:t>
            </a:r>
            <a:r>
              <a:rPr lang="ru-RU" sz="1400" dirty="0" err="1"/>
              <a:t>носячими</a:t>
            </a:r>
            <a:r>
              <a:rPr lang="ru-RU" sz="1400" dirty="0"/>
              <a:t> </a:t>
            </a:r>
            <a:r>
              <a:rPr lang="ru-RU" sz="1400" dirty="0" err="1"/>
              <a:t>медичними</a:t>
            </a:r>
            <a:r>
              <a:rPr lang="ru-RU" sz="1400" dirty="0"/>
              <a:t> </a:t>
            </a:r>
            <a:r>
              <a:rPr lang="ru-RU" sz="1400" dirty="0" err="1"/>
              <a:t>пристроями</a:t>
            </a:r>
            <a:r>
              <a:rPr lang="ru-RU" sz="1400" dirty="0"/>
              <a:t>, </a:t>
            </a:r>
            <a:r>
              <a:rPr lang="ru-RU" sz="1400" dirty="0" err="1"/>
              <a:t>телездоров’ям</a:t>
            </a:r>
            <a:r>
              <a:rPr lang="ru-RU" sz="1400" dirty="0"/>
              <a:t> та </a:t>
            </a:r>
            <a:r>
              <a:rPr lang="ru-RU" sz="1400" dirty="0" err="1"/>
              <a:t>мобільною</a:t>
            </a:r>
            <a:r>
              <a:rPr lang="ru-RU" sz="1400" dirty="0"/>
              <a:t> </a:t>
            </a:r>
            <a:r>
              <a:rPr lang="ru-RU" sz="1400" dirty="0" err="1"/>
              <a:t>технологією</a:t>
            </a:r>
            <a:r>
              <a:rPr lang="ru-RU" sz="1400" dirty="0"/>
              <a:t> 5</a:t>
            </a:r>
            <a:r>
              <a:rPr lang="en-US" sz="1400" dirty="0"/>
              <a:t>G. </a:t>
            </a:r>
            <a:r>
              <a:rPr lang="ru-RU" sz="1400" dirty="0"/>
              <a:t>З </a:t>
            </a:r>
            <a:r>
              <a:rPr lang="ru-RU" sz="1400" dirty="0" err="1"/>
              <a:t>іншого</a:t>
            </a:r>
            <a:r>
              <a:rPr lang="ru-RU" sz="1400" dirty="0"/>
              <a:t> боку, </a:t>
            </a:r>
            <a:r>
              <a:rPr lang="ru-RU" sz="1400" dirty="0" err="1"/>
              <a:t>лікарі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впорядкувати</a:t>
            </a:r>
            <a:r>
              <a:rPr lang="ru-RU" sz="1400" dirty="0"/>
              <a:t> </a:t>
            </a:r>
            <a:r>
              <a:rPr lang="ru-RU" sz="1400" dirty="0" err="1"/>
              <a:t>свої</a:t>
            </a:r>
            <a:r>
              <a:rPr lang="ru-RU" sz="1400" dirty="0"/>
              <a:t> </a:t>
            </a:r>
            <a:r>
              <a:rPr lang="ru-RU" sz="1400" dirty="0" err="1"/>
              <a:t>робочі</a:t>
            </a:r>
            <a:r>
              <a:rPr lang="ru-RU" sz="1400" dirty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систем,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працюють</a:t>
            </a:r>
            <a:r>
              <a:rPr lang="ru-RU" sz="1400" dirty="0"/>
              <a:t> на штучному </a:t>
            </a:r>
            <a:r>
              <a:rPr lang="ru-RU" sz="1400" dirty="0" err="1" smtClean="0"/>
              <a:t>інтелекті</a:t>
            </a:r>
            <a:r>
              <a:rPr lang="ru-RU" sz="1400" dirty="0" smtClean="0"/>
              <a:t>.</a:t>
            </a:r>
          </a:p>
          <a:p>
            <a:r>
              <a:rPr lang="ru-RU" sz="1400" b="1" dirty="0" smtClean="0"/>
              <a:t>4. </a:t>
            </a:r>
            <a:r>
              <a:rPr lang="ru-RU" sz="1400" b="1" dirty="0" err="1" smtClean="0"/>
              <a:t>Освітні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послуги</a:t>
            </a:r>
            <a:r>
              <a:rPr lang="ru-RU" sz="1400" b="1" dirty="0" smtClean="0"/>
              <a:t> в цифровому </a:t>
            </a:r>
            <a:r>
              <a:rPr lang="ru-RU" sz="1400" b="1" dirty="0" err="1" smtClean="0"/>
              <a:t>середовищі</a:t>
            </a:r>
            <a:r>
              <a:rPr lang="ru-RU" sz="1400" b="1" dirty="0" smtClean="0"/>
              <a:t>.</a:t>
            </a:r>
          </a:p>
          <a:p>
            <a:r>
              <a:rPr lang="ru-RU" sz="1400" dirty="0" err="1" smtClean="0"/>
              <a:t>Сьогодні</a:t>
            </a:r>
            <a:r>
              <a:rPr lang="ru-RU" sz="1400" dirty="0" smtClean="0"/>
              <a:t> </a:t>
            </a:r>
            <a:r>
              <a:rPr lang="ru-RU" sz="1400" dirty="0" err="1"/>
              <a:t>Україна</a:t>
            </a:r>
            <a:r>
              <a:rPr lang="ru-RU" sz="1400" dirty="0"/>
              <a:t> </a:t>
            </a:r>
            <a:r>
              <a:rPr lang="ru-RU" sz="1400" dirty="0" err="1"/>
              <a:t>вимушена</a:t>
            </a:r>
            <a:r>
              <a:rPr lang="ru-RU" sz="1400" dirty="0"/>
              <a:t> </a:t>
            </a:r>
            <a:r>
              <a:rPr lang="ru-RU" sz="1400" dirty="0" err="1"/>
              <a:t>пристосовуватися</a:t>
            </a:r>
            <a:r>
              <a:rPr lang="ru-RU" sz="1400" dirty="0"/>
              <a:t> до </a:t>
            </a:r>
            <a:r>
              <a:rPr lang="ru-RU" sz="1400" dirty="0" err="1"/>
              <a:t>нових</a:t>
            </a:r>
            <a:r>
              <a:rPr lang="ru-RU" sz="1400" dirty="0"/>
              <a:t> умов </a:t>
            </a:r>
            <a:r>
              <a:rPr lang="ru-RU" sz="1400" dirty="0" err="1"/>
              <a:t>життя</a:t>
            </a:r>
            <a:r>
              <a:rPr lang="ru-RU" sz="1400" dirty="0"/>
              <a:t>. Через </a:t>
            </a:r>
            <a:r>
              <a:rPr lang="ru-RU" sz="1400" dirty="0" err="1"/>
              <a:t>розповсюдження</a:t>
            </a:r>
            <a:r>
              <a:rPr lang="ru-RU" sz="1400" dirty="0"/>
              <a:t> </a:t>
            </a:r>
            <a:r>
              <a:rPr lang="ru-RU" sz="1400" dirty="0" err="1"/>
              <a:t>коронавірусу</a:t>
            </a:r>
            <a:r>
              <a:rPr lang="ru-RU" sz="1400" dirty="0"/>
              <a:t> </a:t>
            </a:r>
            <a:r>
              <a:rPr lang="en-US" sz="1400" dirty="0"/>
              <a:t>COVID-19 </a:t>
            </a:r>
            <a:r>
              <a:rPr lang="ru-RU" sz="1400" dirty="0"/>
              <a:t>для </a:t>
            </a:r>
            <a:r>
              <a:rPr lang="ru-RU" sz="1400" dirty="0" err="1"/>
              <a:t>школярів</a:t>
            </a:r>
            <a:r>
              <a:rPr lang="ru-RU" sz="1400" dirty="0"/>
              <a:t> введено карантин. </a:t>
            </a:r>
            <a:r>
              <a:rPr lang="ru-RU" sz="1400" dirty="0" err="1"/>
              <a:t>Поки</a:t>
            </a:r>
            <a:r>
              <a:rPr lang="ru-RU" sz="1400" dirty="0"/>
              <a:t> для </a:t>
            </a:r>
            <a:r>
              <a:rPr lang="ru-RU" sz="1400" dirty="0" err="1"/>
              <a:t>дітей</a:t>
            </a:r>
            <a:r>
              <a:rPr lang="ru-RU" sz="1400" dirty="0"/>
              <a:t> </a:t>
            </a:r>
            <a:r>
              <a:rPr lang="ru-RU" sz="1400" dirty="0" err="1"/>
              <a:t>різного</a:t>
            </a:r>
            <a:r>
              <a:rPr lang="ru-RU" sz="1400" dirty="0"/>
              <a:t> </a:t>
            </a:r>
            <a:r>
              <a:rPr lang="ru-RU" sz="1400" dirty="0" err="1"/>
              <a:t>віку</a:t>
            </a:r>
            <a:r>
              <a:rPr lang="ru-RU" sz="1400" dirty="0"/>
              <a:t>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побути</a:t>
            </a:r>
            <a:r>
              <a:rPr lang="ru-RU" sz="1400" dirty="0"/>
              <a:t> </a:t>
            </a:r>
            <a:r>
              <a:rPr lang="ru-RU" sz="1400" dirty="0" err="1"/>
              <a:t>вдома</a:t>
            </a:r>
            <a:r>
              <a:rPr lang="ru-RU" sz="1400" dirty="0"/>
              <a:t>, для </a:t>
            </a:r>
            <a:r>
              <a:rPr lang="ru-RU" sz="1400" dirty="0" err="1"/>
              <a:t>вчителів</a:t>
            </a:r>
            <a:r>
              <a:rPr lang="ru-RU" sz="1400" dirty="0"/>
              <a:t> та </a:t>
            </a:r>
            <a:r>
              <a:rPr lang="ru-RU" sz="1400" dirty="0" err="1"/>
              <a:t>батьків</a:t>
            </a:r>
            <a:r>
              <a:rPr lang="ru-RU" sz="1400" dirty="0"/>
              <a:t> – </a:t>
            </a:r>
            <a:r>
              <a:rPr lang="ru-RU" sz="1400" dirty="0" err="1"/>
              <a:t>необхідність</a:t>
            </a:r>
            <a:r>
              <a:rPr lang="ru-RU" sz="1400" dirty="0"/>
              <a:t> </a:t>
            </a:r>
            <a:r>
              <a:rPr lang="ru-RU" sz="1400" dirty="0" err="1"/>
              <a:t>якнайшвидше</a:t>
            </a:r>
            <a:r>
              <a:rPr lang="ru-RU" sz="1400" dirty="0"/>
              <a:t> </a:t>
            </a:r>
            <a:r>
              <a:rPr lang="ru-RU" sz="1400" dirty="0" err="1"/>
              <a:t>вирішити</a:t>
            </a:r>
            <a:r>
              <a:rPr lang="ru-RU" sz="1400" dirty="0"/>
              <a:t> проблему з </a:t>
            </a:r>
            <a:r>
              <a:rPr lang="ru-RU" sz="1400" dirty="0" err="1"/>
              <a:t>організацією</a:t>
            </a:r>
            <a:r>
              <a:rPr lang="ru-RU" sz="1400" dirty="0"/>
              <a:t> занять</a:t>
            </a:r>
            <a:r>
              <a:rPr lang="ru-RU" sz="1400" dirty="0" smtClean="0"/>
              <a:t>.</a:t>
            </a:r>
          </a:p>
          <a:p>
            <a:r>
              <a:rPr lang="ru-RU" sz="1400" b="1" dirty="0"/>
              <a:t>MOODLE. </a:t>
            </a:r>
            <a:r>
              <a:rPr lang="ru-RU" sz="1400" dirty="0" err="1"/>
              <a:t>Навчальна</a:t>
            </a:r>
            <a:r>
              <a:rPr lang="ru-RU" sz="1400" dirty="0"/>
              <a:t> платформа, яка </a:t>
            </a:r>
            <a:r>
              <a:rPr lang="ru-RU" sz="1400" dirty="0" err="1"/>
              <a:t>допоможе</a:t>
            </a:r>
            <a:r>
              <a:rPr lang="ru-RU" sz="1400" dirty="0"/>
              <a:t> </a:t>
            </a:r>
            <a:r>
              <a:rPr lang="ru-RU" sz="1400" dirty="0" err="1"/>
              <a:t>створити</a:t>
            </a:r>
            <a:r>
              <a:rPr lang="ru-RU" sz="1400" dirty="0"/>
              <a:t> </a:t>
            </a:r>
            <a:r>
              <a:rPr lang="ru-RU" sz="1400" dirty="0" err="1"/>
              <a:t>ефективне</a:t>
            </a:r>
            <a:r>
              <a:rPr lang="ru-RU" sz="1400" dirty="0"/>
              <a:t> </a:t>
            </a:r>
            <a:r>
              <a:rPr lang="ru-RU" sz="1400" dirty="0" err="1"/>
              <a:t>інтернет-навчання</a:t>
            </a:r>
            <a:r>
              <a:rPr lang="ru-RU" sz="1400" dirty="0"/>
              <a:t> у </a:t>
            </a:r>
            <a:r>
              <a:rPr lang="ru-RU" sz="1400" dirty="0" err="1"/>
              <a:t>власному</a:t>
            </a:r>
            <a:r>
              <a:rPr lang="ru-RU" sz="1400" dirty="0"/>
              <a:t> </a:t>
            </a:r>
            <a:r>
              <a:rPr lang="ru-RU" sz="1400" dirty="0" err="1"/>
              <a:t>середовищі</a:t>
            </a:r>
            <a:r>
              <a:rPr lang="ru-RU" sz="1400" dirty="0"/>
              <a:t>.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створювати</a:t>
            </a:r>
            <a:r>
              <a:rPr lang="ru-RU" sz="1400" dirty="0"/>
              <a:t> </a:t>
            </a:r>
            <a:r>
              <a:rPr lang="ru-RU" sz="1400" dirty="0" err="1"/>
              <a:t>курси</a:t>
            </a:r>
            <a:r>
              <a:rPr lang="ru-RU" sz="1400" dirty="0"/>
              <a:t>, </a:t>
            </a:r>
            <a:r>
              <a:rPr lang="ru-RU" sz="1400" dirty="0" err="1"/>
              <a:t>близько</a:t>
            </a:r>
            <a:r>
              <a:rPr lang="ru-RU" sz="1400" dirty="0"/>
              <a:t> 20 </a:t>
            </a:r>
            <a:r>
              <a:rPr lang="ru-RU" sz="1400" dirty="0" err="1"/>
              <a:t>видів</a:t>
            </a:r>
            <a:r>
              <a:rPr lang="ru-RU" sz="1400" dirty="0"/>
              <a:t> </a:t>
            </a:r>
            <a:r>
              <a:rPr lang="ru-RU" sz="1400" dirty="0" err="1"/>
              <a:t>діяльностей</a:t>
            </a:r>
            <a:r>
              <a:rPr lang="ru-RU" sz="1400" dirty="0"/>
              <a:t>. Є </a:t>
            </a:r>
            <a:r>
              <a:rPr lang="ru-RU" sz="1400" dirty="0" err="1"/>
              <a:t>мобільний</a:t>
            </a:r>
            <a:r>
              <a:rPr lang="ru-RU" sz="1400" dirty="0"/>
              <a:t> </a:t>
            </a:r>
            <a:r>
              <a:rPr lang="ru-RU" sz="1400" dirty="0" err="1"/>
              <a:t>додаток</a:t>
            </a:r>
            <a:r>
              <a:rPr lang="ru-RU" sz="1400" dirty="0" smtClean="0"/>
              <a:t>. </a:t>
            </a:r>
            <a:r>
              <a:rPr lang="en-US" sz="1400" b="1" dirty="0"/>
              <a:t>GOOGLE CLASSROOM. </a:t>
            </a:r>
            <a:r>
              <a:rPr lang="ru-RU" sz="1400" dirty="0" err="1"/>
              <a:t>Безкоштовний</a:t>
            </a:r>
            <a:r>
              <a:rPr lang="ru-RU" sz="1400" dirty="0"/>
              <a:t> веб-</a:t>
            </a:r>
            <a:r>
              <a:rPr lang="ru-RU" sz="1400" dirty="0" err="1"/>
              <a:t>сервіс</a:t>
            </a:r>
            <a:r>
              <a:rPr lang="ru-RU" sz="1400" dirty="0"/>
              <a:t>, </a:t>
            </a:r>
            <a:r>
              <a:rPr lang="ru-RU" sz="1400" dirty="0" err="1"/>
              <a:t>створений</a:t>
            </a:r>
            <a:r>
              <a:rPr lang="ru-RU" sz="1400" dirty="0"/>
              <a:t> </a:t>
            </a:r>
            <a:r>
              <a:rPr lang="en-US" sz="1400" dirty="0"/>
              <a:t>Google </a:t>
            </a:r>
            <a:r>
              <a:rPr lang="ru-RU" sz="1400" dirty="0"/>
              <a:t>для </a:t>
            </a:r>
            <a:r>
              <a:rPr lang="ru-RU" sz="1400" dirty="0" err="1"/>
              <a:t>закладів</a:t>
            </a:r>
            <a:r>
              <a:rPr lang="ru-RU" sz="1400" dirty="0"/>
              <a:t> </a:t>
            </a:r>
            <a:r>
              <a:rPr lang="ru-RU" sz="1400" dirty="0" err="1"/>
              <a:t>освіти</a:t>
            </a:r>
            <a:r>
              <a:rPr lang="ru-RU" sz="1400" dirty="0"/>
              <a:t>. Є </a:t>
            </a:r>
            <a:r>
              <a:rPr lang="ru-RU" sz="1400" dirty="0" err="1"/>
              <a:t>мобільний</a:t>
            </a:r>
            <a:r>
              <a:rPr lang="ru-RU" sz="1400" dirty="0"/>
              <a:t> </a:t>
            </a:r>
            <a:r>
              <a:rPr lang="ru-RU" sz="1400" dirty="0" err="1"/>
              <a:t>додаток</a:t>
            </a:r>
            <a:r>
              <a:rPr lang="ru-RU" sz="1400" dirty="0" smtClean="0"/>
              <a:t>. </a:t>
            </a:r>
            <a:r>
              <a:rPr lang="en-US" sz="1400" b="1" dirty="0"/>
              <a:t>PROMETHEUS. </a:t>
            </a:r>
            <a:r>
              <a:rPr lang="ru-RU" sz="1400" dirty="0" err="1"/>
              <a:t>Близько</a:t>
            </a:r>
            <a:r>
              <a:rPr lang="ru-RU" sz="1400" dirty="0"/>
              <a:t> 100 </a:t>
            </a:r>
            <a:r>
              <a:rPr lang="ru-RU" sz="1400" dirty="0" err="1"/>
              <a:t>безкоштовних</a:t>
            </a:r>
            <a:r>
              <a:rPr lang="ru-RU" sz="1400" dirty="0"/>
              <a:t> онлайн-</a:t>
            </a:r>
            <a:r>
              <a:rPr lang="ru-RU" sz="1400" dirty="0" err="1"/>
              <a:t>курсів</a:t>
            </a:r>
            <a:r>
              <a:rPr lang="ru-RU" sz="1400" dirty="0"/>
              <a:t>, </a:t>
            </a:r>
            <a:r>
              <a:rPr lang="ru-RU" sz="1400" dirty="0" err="1"/>
              <a:t>серед</a:t>
            </a:r>
            <a:r>
              <a:rPr lang="ru-RU" sz="1400" dirty="0"/>
              <a:t> </a:t>
            </a:r>
            <a:r>
              <a:rPr lang="ru-RU" sz="1400" dirty="0" err="1"/>
              <a:t>яких</a:t>
            </a:r>
            <a:r>
              <a:rPr lang="ru-RU" sz="1400" dirty="0"/>
              <a:t> </a:t>
            </a:r>
            <a:r>
              <a:rPr lang="ru-RU" sz="1400" dirty="0" err="1"/>
              <a:t>курси</a:t>
            </a:r>
            <a:r>
              <a:rPr lang="ru-RU" sz="1400" dirty="0"/>
              <a:t> </a:t>
            </a:r>
            <a:r>
              <a:rPr lang="ru-RU" sz="1400" dirty="0" err="1"/>
              <a:t>підготовки</a:t>
            </a:r>
            <a:r>
              <a:rPr lang="ru-RU" sz="1400" dirty="0"/>
              <a:t> до ЗНО, </a:t>
            </a:r>
            <a:r>
              <a:rPr lang="ru-RU" sz="1400" dirty="0" err="1"/>
              <a:t>англійської</a:t>
            </a:r>
            <a:r>
              <a:rPr lang="ru-RU" sz="1400" dirty="0"/>
              <a:t> </a:t>
            </a:r>
            <a:r>
              <a:rPr lang="ru-RU" sz="1400" dirty="0" err="1"/>
              <a:t>мови</a:t>
            </a:r>
            <a:r>
              <a:rPr lang="ru-RU" sz="1400" dirty="0"/>
              <a:t> та </a:t>
            </a:r>
            <a:r>
              <a:rPr lang="ru-RU" sz="1400" dirty="0" err="1"/>
              <a:t>освіти</a:t>
            </a:r>
            <a:r>
              <a:rPr lang="ru-RU" sz="1400" dirty="0"/>
              <a:t> </a:t>
            </a:r>
            <a:r>
              <a:rPr lang="ru-RU" sz="1400" dirty="0" err="1"/>
              <a:t>сучасного</a:t>
            </a:r>
            <a:r>
              <a:rPr lang="ru-RU" sz="1400" dirty="0"/>
              <a:t> </a:t>
            </a:r>
            <a:r>
              <a:rPr lang="ru-RU" sz="1400" dirty="0" err="1"/>
              <a:t>вчителя</a:t>
            </a:r>
            <a:r>
              <a:rPr lang="ru-RU" sz="1400" dirty="0"/>
              <a:t>. </a:t>
            </a:r>
            <a:r>
              <a:rPr lang="ru-RU" sz="1400" dirty="0" err="1" smtClean="0"/>
              <a:t>Сервіси</a:t>
            </a:r>
            <a:r>
              <a:rPr lang="ru-RU" sz="1400" dirty="0" smtClean="0"/>
              <a:t> </a:t>
            </a:r>
            <a:r>
              <a:rPr lang="ru-RU" sz="1400" dirty="0"/>
              <a:t>для </a:t>
            </a:r>
            <a:r>
              <a:rPr lang="ru-RU" sz="1400" dirty="0" err="1"/>
              <a:t>організації</a:t>
            </a:r>
            <a:r>
              <a:rPr lang="ru-RU" sz="1400" dirty="0"/>
              <a:t> онлайн-</a:t>
            </a:r>
            <a:r>
              <a:rPr lang="ru-RU" sz="1400" dirty="0" err="1"/>
              <a:t>конференцій</a:t>
            </a:r>
            <a:r>
              <a:rPr lang="ru-RU" sz="1400" dirty="0"/>
              <a:t> та </a:t>
            </a:r>
            <a:r>
              <a:rPr lang="ru-RU" sz="1400" dirty="0" err="1" smtClean="0"/>
              <a:t>відеозв’язку</a:t>
            </a:r>
            <a:r>
              <a:rPr lang="ru-RU" sz="1400" dirty="0" smtClean="0"/>
              <a:t> </a:t>
            </a:r>
            <a:r>
              <a:rPr lang="en-US" sz="1400" dirty="0" smtClean="0"/>
              <a:t>ZOOM </a:t>
            </a:r>
            <a:r>
              <a:rPr lang="uk-UA" sz="1400" dirty="0" smtClean="0"/>
              <a:t>та </a:t>
            </a:r>
            <a:r>
              <a:rPr lang="en-US" sz="1400" dirty="0" smtClean="0"/>
              <a:t>Google meet.</a:t>
            </a:r>
            <a:endParaRPr lang="ru-RU" sz="1400" dirty="0" smtClean="0"/>
          </a:p>
          <a:p>
            <a:r>
              <a:rPr lang="ru-RU" sz="1400" b="1" dirty="0" err="1" smtClean="0"/>
              <a:t>Кращі</a:t>
            </a:r>
            <a:r>
              <a:rPr lang="ru-RU" sz="1400" b="1" dirty="0" smtClean="0"/>
              <a:t> </a:t>
            </a:r>
            <a:r>
              <a:rPr lang="ru-RU" sz="1400" b="1" dirty="0"/>
              <a:t>онлайн-</a:t>
            </a:r>
            <a:r>
              <a:rPr lang="ru-RU" sz="1400" b="1" dirty="0" err="1"/>
              <a:t>ресурси</a:t>
            </a:r>
            <a:r>
              <a:rPr lang="ru-RU" sz="1400" b="1" dirty="0"/>
              <a:t> та онлайн-</a:t>
            </a:r>
            <a:r>
              <a:rPr lang="ru-RU" sz="1400" b="1" dirty="0" err="1"/>
              <a:t>платформи</a:t>
            </a:r>
            <a:r>
              <a:rPr lang="ru-RU" sz="1400" b="1" dirty="0"/>
              <a:t>, </a:t>
            </a:r>
            <a:r>
              <a:rPr lang="ru-RU" sz="1400" b="1" dirty="0" err="1"/>
              <a:t>які</a:t>
            </a:r>
            <a:r>
              <a:rPr lang="ru-RU" sz="1400" b="1" dirty="0"/>
              <a:t> </a:t>
            </a:r>
            <a:r>
              <a:rPr lang="ru-RU" sz="1400" b="1" dirty="0" err="1"/>
              <a:t>допоможуть</a:t>
            </a:r>
            <a:r>
              <a:rPr lang="ru-RU" sz="1400" b="1" dirty="0"/>
              <a:t> </a:t>
            </a:r>
            <a:r>
              <a:rPr lang="ru-RU" sz="1400" b="1" dirty="0" err="1"/>
              <a:t>отримати</a:t>
            </a:r>
            <a:r>
              <a:rPr lang="ru-RU" sz="1400" b="1" dirty="0"/>
              <a:t> </a:t>
            </a:r>
            <a:r>
              <a:rPr lang="ru-RU" sz="1400" b="1" dirty="0" err="1"/>
              <a:t>максимальну</a:t>
            </a:r>
            <a:r>
              <a:rPr lang="ru-RU" sz="1400" b="1" dirty="0"/>
              <a:t> </a:t>
            </a:r>
            <a:r>
              <a:rPr lang="ru-RU" sz="1400" b="1" dirty="0" err="1"/>
              <a:t>користь</a:t>
            </a:r>
            <a:r>
              <a:rPr lang="ru-RU" sz="1400" b="1" dirty="0"/>
              <a:t> </a:t>
            </a:r>
            <a:r>
              <a:rPr lang="ru-RU" sz="1400" b="1" dirty="0" err="1"/>
              <a:t>від</a:t>
            </a:r>
            <a:r>
              <a:rPr lang="ru-RU" sz="1400" b="1" dirty="0"/>
              <a:t> </a:t>
            </a:r>
            <a:r>
              <a:rPr lang="ru-RU" sz="1400" b="1" dirty="0" err="1"/>
              <a:t>навчання</a:t>
            </a:r>
            <a:r>
              <a:rPr lang="ru-RU" sz="1400" b="1" dirty="0"/>
              <a:t> </a:t>
            </a:r>
            <a:r>
              <a:rPr lang="ru-RU" sz="1400" b="1" dirty="0" err="1" smtClean="0"/>
              <a:t>вдома</a:t>
            </a:r>
            <a:r>
              <a:rPr lang="ru-RU" sz="1400" dirty="0" smtClean="0"/>
              <a:t>:</a:t>
            </a:r>
          </a:p>
          <a:p>
            <a:r>
              <a:rPr lang="ru-RU" sz="1400" dirty="0"/>
              <a:t>1. </a:t>
            </a:r>
            <a:r>
              <a:rPr lang="ru-RU" sz="1400" b="1" dirty="0"/>
              <a:t>Портал </a:t>
            </a:r>
            <a:r>
              <a:rPr lang="ru-RU" sz="1400" b="1" dirty="0">
                <a:hlinkClick r:id="rId2"/>
              </a:rPr>
              <a:t>«</a:t>
            </a:r>
            <a:r>
              <a:rPr lang="ru-RU" sz="1400" b="1" dirty="0" err="1">
                <a:hlinkClick r:id="rId2"/>
              </a:rPr>
              <a:t>Дія</a:t>
            </a:r>
            <a:r>
              <a:rPr lang="ru-RU" sz="1400" b="1" dirty="0">
                <a:hlinkClick r:id="rId2"/>
              </a:rPr>
              <a:t>. </a:t>
            </a:r>
            <a:r>
              <a:rPr lang="ru-RU" sz="1400" b="1" dirty="0" err="1">
                <a:hlinkClick r:id="rId2"/>
              </a:rPr>
              <a:t>Цифрова</a:t>
            </a:r>
            <a:r>
              <a:rPr lang="ru-RU" sz="1400" b="1" dirty="0">
                <a:hlinkClick r:id="rId2"/>
              </a:rPr>
              <a:t> платформа»</a:t>
            </a:r>
            <a:r>
              <a:rPr lang="ru-RU" sz="1400" b="1" dirty="0"/>
              <a:t> </a:t>
            </a:r>
            <a:r>
              <a:rPr lang="ru-RU" sz="1400" dirty="0"/>
              <a:t>-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проєкт</a:t>
            </a:r>
            <a:r>
              <a:rPr lang="ru-RU" sz="1400" dirty="0"/>
              <a:t> Президента </a:t>
            </a:r>
            <a:r>
              <a:rPr lang="ru-RU" sz="1400" dirty="0" err="1"/>
              <a:t>України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втілює</a:t>
            </a:r>
            <a:r>
              <a:rPr lang="ru-RU" sz="1400" dirty="0"/>
              <a:t> </a:t>
            </a:r>
            <a:r>
              <a:rPr lang="ru-RU" sz="1400" dirty="0" err="1"/>
              <a:t>Міністерство</a:t>
            </a:r>
            <a:r>
              <a:rPr lang="ru-RU" sz="1400" dirty="0"/>
              <a:t> </a:t>
            </a:r>
            <a:r>
              <a:rPr lang="ru-RU" sz="1400" dirty="0" err="1"/>
              <a:t>цифрової</a:t>
            </a:r>
            <a:r>
              <a:rPr lang="ru-RU" sz="1400" dirty="0"/>
              <a:t> </a:t>
            </a:r>
            <a:r>
              <a:rPr lang="ru-RU" sz="1400" dirty="0" err="1"/>
              <a:t>трансформації</a:t>
            </a:r>
            <a:r>
              <a:rPr lang="ru-RU" sz="1400" dirty="0"/>
              <a:t> в рамках </a:t>
            </a:r>
            <a:r>
              <a:rPr lang="ru-RU" sz="1400" dirty="0" err="1"/>
              <a:t>своєї</a:t>
            </a:r>
            <a:r>
              <a:rPr lang="ru-RU" sz="1400" dirty="0"/>
              <a:t> мети: </a:t>
            </a:r>
            <a:r>
              <a:rPr lang="ru-RU" sz="1400" dirty="0" err="1"/>
              <a:t>навчити</a:t>
            </a:r>
            <a:r>
              <a:rPr lang="ru-RU" sz="1400" dirty="0"/>
              <a:t> </a:t>
            </a:r>
            <a:r>
              <a:rPr lang="ru-RU" sz="1400" dirty="0" err="1"/>
              <a:t>громадян</a:t>
            </a:r>
            <a:r>
              <a:rPr lang="ru-RU" sz="1400" dirty="0"/>
              <a:t> </a:t>
            </a:r>
            <a:r>
              <a:rPr lang="ru-RU" sz="1400" dirty="0" err="1"/>
              <a:t>цифрових</a:t>
            </a:r>
            <a:r>
              <a:rPr lang="ru-RU" sz="1400" dirty="0"/>
              <a:t> </a:t>
            </a:r>
            <a:r>
              <a:rPr lang="ru-RU" sz="1400" dirty="0" err="1"/>
              <a:t>навичок</a:t>
            </a:r>
            <a:r>
              <a:rPr lang="ru-RU" sz="1400" dirty="0"/>
              <a:t>. Платформа «</a:t>
            </a:r>
            <a:r>
              <a:rPr lang="ru-RU" sz="1400" dirty="0" err="1"/>
              <a:t>Дія</a:t>
            </a:r>
            <a:r>
              <a:rPr lang="ru-RU" sz="1400" dirty="0"/>
              <a:t>. </a:t>
            </a:r>
            <a:r>
              <a:rPr lang="ru-RU" sz="1400" dirty="0" err="1"/>
              <a:t>Цифрова</a:t>
            </a:r>
            <a:r>
              <a:rPr lang="ru-RU" sz="1400" dirty="0"/>
              <a:t> </a:t>
            </a:r>
            <a:r>
              <a:rPr lang="ru-RU" sz="1400" dirty="0" err="1"/>
              <a:t>освіта</a:t>
            </a:r>
            <a:r>
              <a:rPr lang="ru-RU" sz="1400" dirty="0"/>
              <a:t>» запустила </a:t>
            </a:r>
            <a:r>
              <a:rPr lang="ru-RU" sz="1400" dirty="0" err="1"/>
              <a:t>серіал</a:t>
            </a:r>
            <a:r>
              <a:rPr lang="ru-RU" sz="1400" dirty="0"/>
              <a:t> для </a:t>
            </a:r>
            <a:r>
              <a:rPr lang="ru-RU" sz="1400" dirty="0" err="1"/>
              <a:t>вчителів</a:t>
            </a:r>
            <a:r>
              <a:rPr lang="ru-RU" sz="1400" dirty="0"/>
              <a:t> </a:t>
            </a:r>
            <a:r>
              <a:rPr lang="ru-RU" sz="1400" dirty="0">
                <a:hlinkClick r:id="rId2"/>
              </a:rPr>
              <a:t>«Карантин: онлайн </a:t>
            </a:r>
            <a:r>
              <a:rPr lang="ru-RU" sz="1400" dirty="0" err="1">
                <a:hlinkClick r:id="rId2"/>
              </a:rPr>
              <a:t>сервіси</a:t>
            </a:r>
            <a:r>
              <a:rPr lang="ru-RU" sz="1400" dirty="0">
                <a:hlinkClick r:id="rId2"/>
              </a:rPr>
              <a:t> для </a:t>
            </a:r>
            <a:r>
              <a:rPr lang="ru-RU" sz="1400" dirty="0" err="1">
                <a:hlinkClick r:id="rId2"/>
              </a:rPr>
              <a:t>вчителів</a:t>
            </a:r>
            <a:r>
              <a:rPr lang="ru-RU" sz="1400" dirty="0">
                <a:hlinkClick r:id="rId2"/>
              </a:rPr>
              <a:t>»</a:t>
            </a:r>
            <a:r>
              <a:rPr lang="ru-RU" sz="1400" dirty="0"/>
              <a:t>.</a:t>
            </a:r>
            <a:br>
              <a:rPr lang="ru-RU" sz="1400" dirty="0"/>
            </a:br>
            <a:r>
              <a:rPr lang="ru-RU" sz="1400" dirty="0"/>
              <a:t>2. </a:t>
            </a:r>
            <a:r>
              <a:rPr lang="en-US" sz="1400" b="1" dirty="0">
                <a:hlinkClick r:id="rId3"/>
              </a:rPr>
              <a:t>GIOS</a:t>
            </a:r>
            <a:r>
              <a:rPr lang="en-US" sz="1400" b="1" dirty="0"/>
              <a:t> – </a:t>
            </a:r>
            <a:r>
              <a:rPr lang="ru-RU" sz="1400" b="1" dirty="0" err="1"/>
              <a:t>інтерактивна</a:t>
            </a:r>
            <a:r>
              <a:rPr lang="ru-RU" sz="1400" b="1" dirty="0"/>
              <a:t> онлайн-платформа</a:t>
            </a:r>
            <a:r>
              <a:rPr lang="ru-RU" sz="1400" dirty="0"/>
              <a:t> з уроками, </a:t>
            </a:r>
            <a:r>
              <a:rPr lang="ru-RU" sz="1400" dirty="0" err="1"/>
              <a:t>завданнями</a:t>
            </a:r>
            <a:r>
              <a:rPr lang="ru-RU" sz="1400" dirty="0"/>
              <a:t>, тестами, яка </a:t>
            </a:r>
            <a:r>
              <a:rPr lang="ru-RU" sz="1400" dirty="0" err="1"/>
              <a:t>допомогає</a:t>
            </a:r>
            <a:r>
              <a:rPr lang="ru-RU" sz="1400" dirty="0"/>
              <a:t> </a:t>
            </a:r>
            <a:r>
              <a:rPr lang="ru-RU" sz="1400" dirty="0" err="1"/>
              <a:t>організовувати</a:t>
            </a:r>
            <a:r>
              <a:rPr lang="ru-RU" sz="1400" dirty="0"/>
              <a:t> </a:t>
            </a:r>
            <a:r>
              <a:rPr lang="ru-RU" sz="1400" dirty="0" err="1"/>
              <a:t>змішане</a:t>
            </a:r>
            <a:r>
              <a:rPr lang="ru-RU" sz="1400" dirty="0"/>
              <a:t> і онлайн-</a:t>
            </a:r>
            <a:r>
              <a:rPr lang="ru-RU" sz="1400" dirty="0" err="1"/>
              <a:t>навчання</a:t>
            </a:r>
            <a:r>
              <a:rPr lang="ru-RU" sz="1400" dirty="0"/>
              <a:t>, і,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важливо</a:t>
            </a:r>
            <a:r>
              <a:rPr lang="ru-RU" sz="1400" dirty="0"/>
              <a:t>, – </a:t>
            </a:r>
            <a:r>
              <a:rPr lang="ru-RU" sz="1400" dirty="0" err="1"/>
              <a:t>має</a:t>
            </a:r>
            <a:r>
              <a:rPr lang="ru-RU" sz="1400" dirty="0"/>
              <a:t> гриф </a:t>
            </a:r>
            <a:r>
              <a:rPr lang="ru-RU" sz="1400" dirty="0" err="1"/>
              <a:t>Міністерства</a:t>
            </a:r>
            <a:r>
              <a:rPr lang="ru-RU" sz="1400" dirty="0"/>
              <a:t> </a:t>
            </a:r>
            <a:r>
              <a:rPr lang="ru-RU" sz="1400" dirty="0" err="1"/>
              <a:t>освіти</a:t>
            </a:r>
            <a:r>
              <a:rPr lang="ru-RU" sz="1400" dirty="0"/>
              <a:t> і науки </a:t>
            </a:r>
            <a:r>
              <a:rPr lang="ru-RU" sz="1400" dirty="0" err="1"/>
              <a:t>України</a:t>
            </a:r>
            <a:r>
              <a:rPr lang="ru-RU" sz="1400" dirty="0"/>
              <a:t>. </a:t>
            </a:r>
            <a:r>
              <a:rPr lang="ru-RU" sz="1400" dirty="0" err="1"/>
              <a:t>Під</a:t>
            </a:r>
            <a:r>
              <a:rPr lang="ru-RU" sz="1400" dirty="0"/>
              <a:t> час карантину </a:t>
            </a:r>
            <a:r>
              <a:rPr lang="en-US" sz="1400" dirty="0"/>
              <a:t>GIOS </a:t>
            </a:r>
            <a:r>
              <a:rPr lang="ru-RU" sz="1400" dirty="0" err="1"/>
              <a:t>пропонує</a:t>
            </a:r>
            <a:r>
              <a:rPr lang="ru-RU" sz="1400" dirty="0"/>
              <a:t> </a:t>
            </a:r>
            <a:r>
              <a:rPr lang="ru-RU" sz="1400" dirty="0" err="1"/>
              <a:t>безкоштовне</a:t>
            </a:r>
            <a:r>
              <a:rPr lang="ru-RU" sz="1400" dirty="0"/>
              <a:t> </a:t>
            </a:r>
            <a:r>
              <a:rPr lang="ru-RU" sz="1400" dirty="0" err="1"/>
              <a:t>користування</a:t>
            </a:r>
            <a:r>
              <a:rPr lang="ru-RU" sz="1400" dirty="0"/>
              <a:t> платформою для </a:t>
            </a:r>
            <a:r>
              <a:rPr lang="ru-RU" sz="1400" dirty="0" err="1"/>
              <a:t>вчителів</a:t>
            </a:r>
            <a:r>
              <a:rPr lang="ru-RU" sz="1400" dirty="0"/>
              <a:t> і </a:t>
            </a:r>
            <a:r>
              <a:rPr lang="ru-RU" sz="1400" dirty="0" err="1"/>
              <a:t>класів</a:t>
            </a:r>
            <a:r>
              <a:rPr lang="ru-RU" sz="1400" dirty="0"/>
              <a:t>, </a:t>
            </a:r>
            <a:r>
              <a:rPr lang="ru-RU" sz="1400" dirty="0" err="1"/>
              <a:t>введення</a:t>
            </a:r>
            <a:r>
              <a:rPr lang="ru-RU" sz="1400" dirty="0"/>
              <a:t> </a:t>
            </a:r>
            <a:r>
              <a:rPr lang="ru-RU" sz="1400" dirty="0" err="1"/>
              <a:t>учнів</a:t>
            </a:r>
            <a:r>
              <a:rPr lang="ru-RU" sz="1400" dirty="0"/>
              <a:t> до </a:t>
            </a:r>
            <a:r>
              <a:rPr lang="ru-RU" sz="1400" dirty="0" err="1"/>
              <a:t>системи</a:t>
            </a:r>
            <a:r>
              <a:rPr lang="ru-RU" sz="1400" dirty="0"/>
              <a:t> і </a:t>
            </a:r>
            <a:r>
              <a:rPr lang="ru-RU" sz="1400" dirty="0" err="1"/>
              <a:t>технічний</a:t>
            </a:r>
            <a:r>
              <a:rPr lang="ru-RU" sz="1400" dirty="0"/>
              <a:t> </a:t>
            </a:r>
            <a:r>
              <a:rPr lang="ru-RU" sz="1400" dirty="0" err="1"/>
              <a:t>супровід</a:t>
            </a:r>
            <a:r>
              <a:rPr lang="ru-RU" sz="1400" dirty="0"/>
              <a:t>. Онлайн-платформа </a:t>
            </a:r>
            <a:r>
              <a:rPr lang="en-US" sz="1400" dirty="0"/>
              <a:t>GIOS </a:t>
            </a:r>
            <a:r>
              <a:rPr lang="ru-RU" sz="1400" dirty="0" err="1"/>
              <a:t>допоможе</a:t>
            </a:r>
            <a:r>
              <a:rPr lang="ru-RU" sz="1400" dirty="0"/>
              <a:t> </a:t>
            </a:r>
            <a:r>
              <a:rPr lang="ru-RU" sz="1400" dirty="0" err="1"/>
              <a:t>самостійно</a:t>
            </a:r>
            <a:r>
              <a:rPr lang="ru-RU" sz="1400" dirty="0"/>
              <a:t> </a:t>
            </a:r>
            <a:r>
              <a:rPr lang="ru-RU" sz="1400" dirty="0" err="1"/>
              <a:t>вивчати</a:t>
            </a:r>
            <a:r>
              <a:rPr lang="ru-RU" sz="1400" dirty="0"/>
              <a:t> математику </a:t>
            </a:r>
            <a:r>
              <a:rPr lang="ru-RU" sz="1400" dirty="0" err="1"/>
              <a:t>вдома</a:t>
            </a:r>
            <a:r>
              <a:rPr lang="ru-RU" sz="1400" dirty="0"/>
              <a:t> та </a:t>
            </a:r>
            <a:r>
              <a:rPr lang="ru-RU" sz="1400" dirty="0" err="1"/>
              <a:t>ефективно</a:t>
            </a:r>
            <a:r>
              <a:rPr lang="ru-RU" sz="1400" dirty="0"/>
              <a:t> </a:t>
            </a:r>
            <a:r>
              <a:rPr lang="ru-RU" sz="1400" dirty="0" err="1"/>
              <a:t>покращувати</a:t>
            </a:r>
            <a:r>
              <a:rPr lang="ru-RU" sz="1400" dirty="0"/>
              <a:t> </a:t>
            </a:r>
            <a:r>
              <a:rPr lang="ru-RU" sz="1400" dirty="0" err="1"/>
              <a:t>результати</a:t>
            </a:r>
            <a:r>
              <a:rPr lang="ru-RU" sz="1400" dirty="0"/>
              <a:t>.</a:t>
            </a:r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ru-RU" sz="1400" b="1" dirty="0" smtClean="0"/>
          </a:p>
          <a:p>
            <a:endParaRPr lang="ru-RU" sz="1400" b="1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68064008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539</TotalTime>
  <Words>8279</Words>
  <Application>Microsoft Office PowerPoint</Application>
  <PresentationFormat>Экран (4:3)</PresentationFormat>
  <Paragraphs>562</Paragraphs>
  <Slides>41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41</vt:i4>
      </vt:variant>
    </vt:vector>
  </HeadingPairs>
  <TitlesOfParts>
    <vt:vector size="42" baseType="lpstr">
      <vt:lpstr>Воздушный поток</vt:lpstr>
      <vt:lpstr>Організація і надання послуг в цифровому середовищі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Виробництво та надання послуг в економіці</dc:title>
  <dc:creator>Ann</dc:creator>
  <cp:lastModifiedBy>Ann</cp:lastModifiedBy>
  <cp:revision>133</cp:revision>
  <dcterms:created xsi:type="dcterms:W3CDTF">2021-07-23T11:01:46Z</dcterms:created>
  <dcterms:modified xsi:type="dcterms:W3CDTF">2021-08-08T13:00:00Z</dcterms:modified>
</cp:coreProperties>
</file>

<file path=docProps/thumbnail.jpeg>
</file>