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D9AEF6-5281-4053-8128-D6DEA14640D2}" type="datetimeFigureOut">
              <a:rPr lang="uk-UA" smtClean="0"/>
              <a:t>23.07.2021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E04CF0-4660-4786-ABE8-29CD449EEB67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352927" cy="597666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Поняття господарства, виробництва, їх основні ознаки.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Послуги та їх характерні ознаки.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Обмін та споживання.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економічного розвитку національної економіки.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Секторальна модель економіки.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 послуг та інфраструктура.</a:t>
            </a:r>
          </a:p>
          <a:p>
            <a:pPr marL="342900" indent="-342900">
              <a:buAutoNum type="arabicPeriod"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 розвиток та його етапи.</a:t>
            </a:r>
          </a:p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таке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господарство</a:t>
            </a:r>
            <a:r>
              <a:rPr lang="ru-RU" sz="1400" b="1" dirty="0"/>
              <a:t>?</a:t>
            </a:r>
            <a:r>
              <a:rPr lang="ru-RU" sz="1400" dirty="0"/>
              <a:t> </a:t>
            </a:r>
          </a:p>
          <a:p>
            <a:r>
              <a:rPr lang="ru-RU" sz="1400" dirty="0"/>
              <a:t>  Для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щоденних</a:t>
            </a:r>
            <a:r>
              <a:rPr lang="ru-RU" sz="1400" dirty="0"/>
              <a:t> потреб </a:t>
            </a:r>
            <a:r>
              <a:rPr lang="ru-RU" sz="1400" dirty="0" err="1"/>
              <a:t>людина</a:t>
            </a:r>
            <a:r>
              <a:rPr lang="ru-RU" sz="1400" dirty="0"/>
              <a:t> </a:t>
            </a:r>
            <a:r>
              <a:rPr lang="ru-RU" sz="1400" dirty="0" err="1"/>
              <a:t>виробляє</a:t>
            </a:r>
            <a:r>
              <a:rPr lang="ru-RU" sz="1400" dirty="0"/>
              <a:t> </a:t>
            </a:r>
            <a:r>
              <a:rPr lang="ru-RU" sz="1400" dirty="0" err="1"/>
              <a:t>різноманітні</a:t>
            </a:r>
            <a:r>
              <a:rPr lang="ru-RU" sz="1400" dirty="0"/>
              <a:t> </a:t>
            </a:r>
            <a:r>
              <a:rPr lang="ru-RU" sz="1400" dirty="0" err="1"/>
              <a:t>матеріальні</a:t>
            </a:r>
            <a:r>
              <a:rPr lang="ru-RU" sz="1400" dirty="0"/>
              <a:t> та </a:t>
            </a:r>
            <a:r>
              <a:rPr lang="ru-RU" sz="1400" dirty="0" err="1"/>
              <a:t>нематеріальні</a:t>
            </a:r>
            <a:r>
              <a:rPr lang="ru-RU" sz="1400" dirty="0"/>
              <a:t> блага. </a:t>
            </a:r>
            <a:r>
              <a:rPr lang="ru-RU" sz="1400" dirty="0" err="1"/>
              <a:t>Створюючи</a:t>
            </a:r>
            <a:r>
              <a:rPr lang="ru-RU" sz="1400" dirty="0"/>
              <a:t> </a:t>
            </a:r>
            <a:r>
              <a:rPr lang="ru-RU" sz="1400" dirty="0" err="1"/>
              <a:t>певні</a:t>
            </a:r>
            <a:r>
              <a:rPr lang="ru-RU" sz="1400" dirty="0"/>
              <a:t> блага, люди </a:t>
            </a:r>
            <a:r>
              <a:rPr lang="ru-RU" sz="1400" dirty="0" err="1"/>
              <a:t>вступають</a:t>
            </a:r>
            <a:r>
              <a:rPr lang="ru-RU" sz="1400" dirty="0"/>
              <a:t> у </a:t>
            </a:r>
            <a:r>
              <a:rPr lang="ru-RU" sz="1400" dirty="0" err="1"/>
              <a:t>зв’язки</a:t>
            </a:r>
            <a:r>
              <a:rPr lang="ru-RU" sz="1400" dirty="0"/>
              <a:t> і </a:t>
            </a:r>
            <a:r>
              <a:rPr lang="ru-RU" sz="1400" dirty="0" err="1"/>
              <a:t>взаємодію</a:t>
            </a:r>
            <a:r>
              <a:rPr lang="ru-RU" sz="1400" dirty="0"/>
              <a:t> з </a:t>
            </a:r>
            <a:r>
              <a:rPr lang="ru-RU" sz="1400" dirty="0" err="1"/>
              <a:t>навколишнім</a:t>
            </a:r>
            <a:r>
              <a:rPr lang="ru-RU" sz="1400" dirty="0"/>
              <a:t> </a:t>
            </a:r>
            <a:r>
              <a:rPr lang="ru-RU" sz="1400" dirty="0" err="1"/>
              <a:t>середовищем</a:t>
            </a:r>
            <a:r>
              <a:rPr lang="ru-RU" sz="1400" dirty="0"/>
              <a:t> та </a:t>
            </a:r>
            <a:r>
              <a:rPr lang="ru-RU" sz="1400" dirty="0" err="1"/>
              <a:t>між</a:t>
            </a:r>
            <a:r>
              <a:rPr lang="ru-RU" sz="1400" dirty="0"/>
              <a:t> собою. </a:t>
            </a:r>
          </a:p>
          <a:p>
            <a:r>
              <a:rPr lang="ru-RU" sz="1400" dirty="0"/>
              <a:t>   </a:t>
            </a:r>
            <a:r>
              <a:rPr lang="ru-RU" sz="1400" b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дають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задовольняти</a:t>
            </a:r>
            <a:r>
              <a:rPr lang="ru-RU" sz="1400" dirty="0"/>
              <a:t> </a:t>
            </a:r>
            <a:r>
              <a:rPr lang="ru-RU" sz="1400" dirty="0" err="1"/>
              <a:t>матеріальні</a:t>
            </a:r>
            <a:r>
              <a:rPr lang="ru-RU" sz="1400" dirty="0"/>
              <a:t> та </a:t>
            </a:r>
            <a:r>
              <a:rPr lang="ru-RU" sz="1400" dirty="0" err="1"/>
              <a:t>нематеріальні</a:t>
            </a:r>
            <a:r>
              <a:rPr lang="ru-RU" sz="1400" dirty="0"/>
              <a:t> потреби </a:t>
            </a:r>
            <a:r>
              <a:rPr lang="ru-RU" sz="1400" dirty="0" err="1"/>
              <a:t>суспільства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Господарська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</a:t>
            </a:r>
            <a:r>
              <a:rPr lang="ru-RU" sz="1400" dirty="0" err="1"/>
              <a:t>здійснюється</a:t>
            </a:r>
            <a:r>
              <a:rPr lang="ru-RU" sz="1400" dirty="0"/>
              <a:t> як </a:t>
            </a:r>
            <a:r>
              <a:rPr lang="ru-RU" sz="1400" dirty="0" err="1"/>
              <a:t>окремими</a:t>
            </a:r>
            <a:r>
              <a:rPr lang="ru-RU" sz="1400" dirty="0"/>
              <a:t> людьми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колективами</a:t>
            </a:r>
            <a:r>
              <a:rPr lang="ru-RU" sz="1400" dirty="0"/>
              <a:t>, так і </a:t>
            </a:r>
            <a:r>
              <a:rPr lang="ru-RU" sz="1400" dirty="0" err="1"/>
              <a:t>всім</a:t>
            </a:r>
            <a:r>
              <a:rPr lang="ru-RU" sz="1400" dirty="0"/>
              <a:t> </a:t>
            </a:r>
            <a:r>
              <a:rPr lang="ru-RU" sz="1400" dirty="0" err="1"/>
              <a:t>населенням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. Через те </a:t>
            </a:r>
            <a:r>
              <a:rPr lang="ru-RU" sz="1400" dirty="0" err="1"/>
              <a:t>розрізняють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рівнів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.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Найнижчим</a:t>
            </a:r>
            <a:r>
              <a:rPr lang="ru-RU" sz="1400" dirty="0"/>
              <a:t> є </a:t>
            </a:r>
            <a:r>
              <a:rPr lang="ru-RU" sz="1400" i="1" dirty="0" err="1"/>
              <a:t>домашнє</a:t>
            </a:r>
            <a:r>
              <a:rPr lang="ru-RU" sz="1400" i="1" dirty="0"/>
              <a:t> </a:t>
            </a:r>
            <a:r>
              <a:rPr lang="ru-RU" sz="1400" i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приватне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окремої</a:t>
            </a:r>
            <a:r>
              <a:rPr lang="ru-RU" sz="1400" dirty="0"/>
              <a:t> </a:t>
            </a:r>
            <a:r>
              <a:rPr lang="ru-RU" sz="1400" dirty="0" err="1"/>
              <a:t>родини</a:t>
            </a:r>
            <a:r>
              <a:rPr lang="ru-RU" sz="1400" dirty="0"/>
              <a:t>. </a:t>
            </a:r>
          </a:p>
          <a:p>
            <a:r>
              <a:rPr lang="ru-RU" sz="1400" dirty="0"/>
              <a:t>      </a:t>
            </a:r>
            <a:r>
              <a:rPr lang="ru-RU" sz="1400" i="1" dirty="0" err="1"/>
              <a:t>Особисте</a:t>
            </a:r>
            <a:r>
              <a:rPr lang="ru-RU" sz="1400" i="1" dirty="0"/>
              <a:t> </a:t>
            </a:r>
            <a:r>
              <a:rPr lang="ru-RU" sz="1400" i="1" dirty="0" err="1"/>
              <a:t>селянське</a:t>
            </a:r>
            <a:r>
              <a:rPr lang="ru-RU" sz="1400" i="1" dirty="0"/>
              <a:t> </a:t>
            </a:r>
            <a:r>
              <a:rPr lang="ru-RU" sz="1400" i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господарська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на </a:t>
            </a:r>
            <a:r>
              <a:rPr lang="ru-RU" sz="1400" dirty="0" err="1"/>
              <a:t>землі</a:t>
            </a:r>
            <a:r>
              <a:rPr lang="ru-RU" sz="1400" dirty="0"/>
              <a:t>, яка проводиться </a:t>
            </a:r>
            <a:r>
              <a:rPr lang="ru-RU" sz="1400" dirty="0" err="1"/>
              <a:t>фізичною</a:t>
            </a:r>
            <a:r>
              <a:rPr lang="ru-RU" sz="1400" dirty="0"/>
              <a:t> особою </a:t>
            </a:r>
            <a:r>
              <a:rPr lang="ru-RU" sz="1400" dirty="0" err="1"/>
              <a:t>індивідуально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родиною з метою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особистісних</a:t>
            </a:r>
            <a:r>
              <a:rPr lang="ru-RU" sz="1400" dirty="0"/>
              <a:t> потреб у </a:t>
            </a:r>
            <a:r>
              <a:rPr lang="ru-RU" sz="1400" dirty="0" err="1"/>
              <a:t>сільськогосподарській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надлишків</a:t>
            </a:r>
            <a:r>
              <a:rPr lang="ru-RU" sz="1400" dirty="0"/>
              <a:t>.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,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надавати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з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майна, </a:t>
            </a:r>
            <a:r>
              <a:rPr lang="ru-RU" sz="1400" dirty="0" err="1"/>
              <a:t>наприклад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зеленого туризму. </a:t>
            </a:r>
          </a:p>
          <a:p>
            <a:r>
              <a:rPr lang="ru-RU" sz="1400" dirty="0"/>
              <a:t>     </a:t>
            </a:r>
            <a:r>
              <a:rPr lang="ru-RU" sz="1400" i="1" dirty="0" err="1"/>
              <a:t>Міське</a:t>
            </a:r>
            <a:r>
              <a:rPr lang="ru-RU" sz="1400" i="1" dirty="0"/>
              <a:t> </a:t>
            </a:r>
            <a:r>
              <a:rPr lang="ru-RU" sz="1400" i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служб, </a:t>
            </a:r>
            <a:r>
              <a:rPr lang="ru-RU" sz="1400" dirty="0" err="1"/>
              <a:t>інженерних</a:t>
            </a:r>
            <a:r>
              <a:rPr lang="ru-RU" sz="1400" dirty="0"/>
              <a:t> </a:t>
            </a:r>
            <a:r>
              <a:rPr lang="ru-RU" sz="1400" dirty="0" err="1"/>
              <a:t>споруд</a:t>
            </a:r>
            <a:r>
              <a:rPr lang="ru-RU" sz="1400" dirty="0"/>
              <a:t> і мереж, </a:t>
            </a:r>
            <a:r>
              <a:rPr lang="ru-RU" sz="1400" dirty="0" err="1"/>
              <a:t>заводів</a:t>
            </a:r>
            <a:r>
              <a:rPr lang="ru-RU" sz="1400" dirty="0"/>
              <a:t>, фабрик, </a:t>
            </a:r>
            <a:r>
              <a:rPr lang="ru-RU" sz="1400" dirty="0" err="1"/>
              <a:t>установ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розташовані</a:t>
            </a:r>
            <a:r>
              <a:rPr lang="ru-RU" sz="1400" dirty="0"/>
              <a:t> на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міста</a:t>
            </a:r>
            <a:r>
              <a:rPr lang="ru-RU" sz="1400" dirty="0"/>
              <a:t> і </a:t>
            </a:r>
            <a:r>
              <a:rPr lang="ru-RU" sz="1400" dirty="0" err="1"/>
              <a:t>призначені</a:t>
            </a:r>
            <a:r>
              <a:rPr lang="ru-RU" sz="1400" dirty="0"/>
              <a:t> </a:t>
            </a:r>
            <a:r>
              <a:rPr lang="ru-RU" sz="1400" dirty="0" err="1"/>
              <a:t>задовольняти</a:t>
            </a:r>
            <a:r>
              <a:rPr lang="ru-RU" sz="1400" dirty="0"/>
              <a:t> </a:t>
            </a:r>
            <a:r>
              <a:rPr lang="ru-RU" sz="1400" dirty="0" err="1"/>
              <a:t>повсякденні</a:t>
            </a:r>
            <a:r>
              <a:rPr lang="ru-RU" sz="1400" dirty="0"/>
              <a:t> </a:t>
            </a:r>
            <a:r>
              <a:rPr lang="ru-RU" sz="1400" dirty="0" err="1"/>
              <a:t>комунальні</a:t>
            </a:r>
            <a:r>
              <a:rPr lang="ru-RU" sz="1400" dirty="0"/>
              <a:t>, </a:t>
            </a:r>
            <a:r>
              <a:rPr lang="ru-RU" sz="1400" dirty="0" err="1"/>
              <a:t>побутові</a:t>
            </a:r>
            <a:r>
              <a:rPr lang="ru-RU" sz="1400" dirty="0"/>
              <a:t>, </a:t>
            </a:r>
            <a:r>
              <a:rPr lang="ru-RU" sz="1400" dirty="0" err="1"/>
              <a:t>матеріальні</a:t>
            </a:r>
            <a:r>
              <a:rPr lang="ru-RU" sz="1400" dirty="0"/>
              <a:t> та </a:t>
            </a:r>
            <a:r>
              <a:rPr lang="ru-RU" sz="1400" dirty="0" err="1"/>
              <a:t>соціально</a:t>
            </a:r>
            <a:r>
              <a:rPr lang="ru-RU" sz="1400" dirty="0"/>
              <a:t>­ </a:t>
            </a:r>
            <a:r>
              <a:rPr lang="ru-RU" sz="1400" dirty="0" err="1"/>
              <a:t>культурні</a:t>
            </a:r>
            <a:r>
              <a:rPr lang="ru-RU" sz="1400" dirty="0"/>
              <a:t> потреби людей. </a:t>
            </a:r>
            <a:r>
              <a:rPr lang="ru-RU" sz="1400" dirty="0" err="1"/>
              <a:t>Складовою</a:t>
            </a:r>
            <a:r>
              <a:rPr lang="ru-RU" sz="1400" dirty="0"/>
              <a:t> </a:t>
            </a:r>
            <a:r>
              <a:rPr lang="ru-RU" sz="1400" dirty="0" err="1"/>
              <a:t>частиною</a:t>
            </a:r>
            <a:r>
              <a:rPr lang="ru-RU" sz="1400" dirty="0"/>
              <a:t> </a:t>
            </a:r>
            <a:r>
              <a:rPr lang="ru-RU" sz="1400" dirty="0" err="1"/>
              <a:t>міського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є </a:t>
            </a:r>
            <a:r>
              <a:rPr lang="ru-RU" sz="1400" dirty="0" err="1"/>
              <a:t>житлово-комунальне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. </a:t>
            </a:r>
          </a:p>
          <a:p>
            <a:r>
              <a:rPr lang="ru-RU" sz="1400" dirty="0"/>
              <a:t> </a:t>
            </a:r>
            <a:r>
              <a:rPr lang="ru-RU" sz="1400" b="1" dirty="0" err="1"/>
              <a:t>Національна</a:t>
            </a:r>
            <a:r>
              <a:rPr lang="ru-RU" sz="1400" b="1" dirty="0"/>
              <a:t> </a:t>
            </a:r>
            <a:r>
              <a:rPr lang="ru-RU" sz="1400" b="1" dirty="0" err="1"/>
              <a:t>економіка</a:t>
            </a:r>
            <a:r>
              <a:rPr lang="ru-RU" sz="1400" b="1" dirty="0"/>
              <a:t> (</a:t>
            </a:r>
            <a:r>
              <a:rPr lang="ru-RU" sz="1400" b="1" dirty="0" err="1"/>
              <a:t>національне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господарство</a:t>
            </a:r>
            <a:r>
              <a:rPr lang="ru-RU" sz="1400" b="1" dirty="0"/>
              <a:t>)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взаємопов’язаних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в межах </a:t>
            </a:r>
            <a:r>
              <a:rPr lang="ru-RU" sz="1400" dirty="0" err="1"/>
              <a:t>певної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яка </a:t>
            </a:r>
            <a:r>
              <a:rPr lang="ru-RU" sz="1400" dirty="0" err="1"/>
              <a:t>сформувалася</a:t>
            </a:r>
            <a:r>
              <a:rPr lang="ru-RU" sz="1400" dirty="0"/>
              <a:t> 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особливостями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географічного</a:t>
            </a:r>
            <a:r>
              <a:rPr lang="ru-RU" sz="1400" dirty="0"/>
              <a:t> </a:t>
            </a:r>
            <a:r>
              <a:rPr lang="ru-RU" sz="1400" dirty="0" err="1"/>
              <a:t>положення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певного</a:t>
            </a:r>
            <a:r>
              <a:rPr lang="ru-RU" sz="1400" dirty="0"/>
              <a:t> </a:t>
            </a:r>
            <a:r>
              <a:rPr lang="ru-RU" sz="1400" dirty="0" err="1"/>
              <a:t>періоду</a:t>
            </a:r>
            <a:r>
              <a:rPr lang="ru-RU" sz="1400" dirty="0"/>
              <a:t> </a:t>
            </a:r>
            <a:r>
              <a:rPr lang="ru-RU" sz="1400" dirty="0" err="1"/>
              <a:t>історичного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Національні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об’єднані</a:t>
            </a:r>
            <a:r>
              <a:rPr lang="ru-RU" sz="1400" dirty="0"/>
              <a:t> </a:t>
            </a:r>
            <a:r>
              <a:rPr lang="ru-RU" sz="1400" dirty="0" err="1"/>
              <a:t>економічними</a:t>
            </a:r>
            <a:r>
              <a:rPr lang="ru-RU" sz="1400" dirty="0"/>
              <a:t> та </a:t>
            </a:r>
            <a:r>
              <a:rPr lang="ru-RU" sz="1400" dirty="0" err="1"/>
              <a:t>політичними</a:t>
            </a:r>
            <a:r>
              <a:rPr lang="ru-RU" sz="1400" dirty="0"/>
              <a:t> </a:t>
            </a:r>
            <a:r>
              <a:rPr lang="ru-RU" sz="1400" dirty="0" err="1"/>
              <a:t>відносинами</a:t>
            </a:r>
            <a:r>
              <a:rPr lang="ru-RU" sz="1400" dirty="0"/>
              <a:t>, </a:t>
            </a:r>
            <a:r>
              <a:rPr lang="ru-RU" sz="1400" dirty="0" err="1"/>
              <a:t>формують</a:t>
            </a:r>
            <a:r>
              <a:rPr lang="ru-RU" sz="1400" dirty="0"/>
              <a:t> </a:t>
            </a:r>
            <a:r>
              <a:rPr lang="ru-RU" sz="1400" i="1" dirty="0" err="1"/>
              <a:t>світове</a:t>
            </a:r>
            <a:r>
              <a:rPr lang="ru-RU" sz="1400" i="1" dirty="0"/>
              <a:t> (</a:t>
            </a:r>
            <a:r>
              <a:rPr lang="ru-RU" sz="1400" i="1" dirty="0" err="1"/>
              <a:t>глобальне</a:t>
            </a:r>
            <a:r>
              <a:rPr lang="ru-RU" sz="1400" i="1" dirty="0"/>
              <a:t>) </a:t>
            </a:r>
            <a:r>
              <a:rPr lang="ru-RU" sz="1400" i="1" dirty="0" err="1"/>
              <a:t>господарство</a:t>
            </a:r>
            <a:r>
              <a:rPr lang="ru-RU" sz="1400" i="1" dirty="0"/>
              <a:t>.</a:t>
            </a:r>
            <a:r>
              <a:rPr lang="ru-RU" sz="1400" dirty="0"/>
              <a:t>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368717"/>
          </a:xfrm>
        </p:spPr>
        <p:txBody>
          <a:bodyPr/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 та надання послуг в економіці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2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/>
              <a:t>10) </a:t>
            </a:r>
            <a:r>
              <a:rPr lang="ru-RU" sz="1400" dirty="0" err="1"/>
              <a:t>призначення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виробничі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лізинг</a:t>
            </a:r>
            <a:r>
              <a:rPr lang="ru-RU" sz="1400" dirty="0"/>
              <a:t>, </a:t>
            </a:r>
            <a:r>
              <a:rPr lang="ru-RU" sz="1400" dirty="0" err="1"/>
              <a:t>інжиніринг</a:t>
            </a:r>
            <a:r>
              <a:rPr lang="ru-RU" sz="1400" dirty="0"/>
              <a:t>, </a:t>
            </a:r>
            <a:r>
              <a:rPr lang="ru-RU" sz="1400" dirty="0" err="1"/>
              <a:t>технічне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устаткування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розподільчі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торговельні</a:t>
            </a:r>
            <a:r>
              <a:rPr lang="ru-RU" sz="1400" dirty="0"/>
              <a:t>, </a:t>
            </a:r>
            <a:r>
              <a:rPr lang="ru-RU" sz="1400" dirty="0" err="1"/>
              <a:t>транспортні</a:t>
            </a:r>
            <a:r>
              <a:rPr lang="ru-RU" sz="1400" dirty="0"/>
              <a:t>,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зв'язку</a:t>
            </a:r>
            <a:r>
              <a:rPr lang="ru-RU" sz="1400" dirty="0"/>
              <a:t>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професійні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банківські</a:t>
            </a:r>
            <a:r>
              <a:rPr lang="ru-RU" sz="1400" dirty="0"/>
              <a:t>, </a:t>
            </a:r>
            <a:r>
              <a:rPr lang="ru-RU" sz="1400" dirty="0" err="1"/>
              <a:t>фінансові</a:t>
            </a:r>
            <a:r>
              <a:rPr lang="ru-RU" sz="1400" dirty="0"/>
              <a:t>, </a:t>
            </a:r>
            <a:r>
              <a:rPr lang="ru-RU" sz="1400" dirty="0" err="1"/>
              <a:t>страхові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консалтинг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споживчі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масові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домашнім</a:t>
            </a:r>
            <a:r>
              <a:rPr lang="ru-RU" sz="1400" dirty="0"/>
              <a:t> </a:t>
            </a:r>
            <a:r>
              <a:rPr lang="ru-RU" sz="1400" dirty="0" err="1"/>
              <a:t>господарством</a:t>
            </a:r>
            <a:r>
              <a:rPr lang="ru-RU" sz="1400" dirty="0"/>
              <a:t>, </a:t>
            </a:r>
            <a:r>
              <a:rPr lang="ru-RU" sz="1400" dirty="0" err="1"/>
              <a:t>дозвіллям</a:t>
            </a:r>
            <a:r>
              <a:rPr lang="ru-RU" sz="1400" dirty="0"/>
              <a:t>, та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суспільні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телебачення</a:t>
            </a:r>
            <a:r>
              <a:rPr lang="ru-RU" sz="1400" dirty="0"/>
              <a:t>, </a:t>
            </a:r>
            <a:r>
              <a:rPr lang="ru-RU" sz="1400" dirty="0" err="1"/>
              <a:t>радіо</a:t>
            </a:r>
            <a:r>
              <a:rPr lang="ru-RU" sz="1400" dirty="0"/>
              <a:t>, </a:t>
            </a:r>
            <a:r>
              <a:rPr lang="ru-RU" sz="1400" dirty="0" err="1"/>
              <a:t>освіта</a:t>
            </a:r>
            <a:r>
              <a:rPr lang="ru-RU" sz="1400" dirty="0"/>
              <a:t>, культура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11) </a:t>
            </a:r>
            <a:r>
              <a:rPr lang="ru-RU" sz="1400" dirty="0" err="1"/>
              <a:t>соціальний</a:t>
            </a:r>
            <a:r>
              <a:rPr lang="ru-RU" sz="1400" dirty="0"/>
              <a:t> статус </a:t>
            </a:r>
            <a:r>
              <a:rPr lang="ru-RU" sz="1400" dirty="0" err="1"/>
              <a:t>клієнтури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адресовані</a:t>
            </a:r>
            <a:r>
              <a:rPr lang="ru-RU" sz="1400" dirty="0"/>
              <a:t> </a:t>
            </a:r>
            <a:r>
              <a:rPr lang="ru-RU" sz="1400" dirty="0" err="1"/>
              <a:t>малозахищеним</a:t>
            </a:r>
            <a:r>
              <a:rPr lang="ru-RU" sz="1400" dirty="0"/>
              <a:t> </a:t>
            </a:r>
            <a:r>
              <a:rPr lang="ru-RU" sz="1400" dirty="0" err="1"/>
              <a:t>верствам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дошкільного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виховання</a:t>
            </a:r>
            <a:r>
              <a:rPr lang="ru-RU" sz="1400" dirty="0"/>
              <a:t>, </a:t>
            </a:r>
            <a:r>
              <a:rPr lang="ru-RU" sz="1400" dirty="0" err="1"/>
              <a:t>прокатних</a:t>
            </a:r>
            <a:r>
              <a:rPr lang="ru-RU" sz="1400" dirty="0"/>
              <a:t> </a:t>
            </a:r>
            <a:r>
              <a:rPr lang="ru-RU" sz="1400" dirty="0" err="1"/>
              <a:t>пунктів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скеровані</a:t>
            </a:r>
            <a:r>
              <a:rPr lang="ru-RU" sz="1400" dirty="0"/>
              <a:t> на </a:t>
            </a:r>
            <a:r>
              <a:rPr lang="ru-RU" sz="1400" dirty="0" err="1"/>
              <a:t>працююче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(</a:t>
            </a:r>
            <a:r>
              <a:rPr lang="ru-RU" sz="1400" dirty="0" err="1"/>
              <a:t>побутові</a:t>
            </a:r>
            <a:r>
              <a:rPr lang="ru-RU" sz="1400" dirty="0"/>
              <a:t>, </a:t>
            </a:r>
            <a:r>
              <a:rPr lang="ru-RU" sz="1400" dirty="0" err="1"/>
              <a:t>соціально-культурні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елітні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грального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екзотичний</a:t>
            </a:r>
            <a:r>
              <a:rPr lang="ru-RU" sz="1400" dirty="0"/>
              <a:t> і </a:t>
            </a:r>
            <a:r>
              <a:rPr lang="ru-RU" sz="1400" dirty="0" err="1"/>
              <a:t>розважальний</a:t>
            </a:r>
            <a:r>
              <a:rPr lang="ru-RU" sz="1400" dirty="0"/>
              <a:t> </a:t>
            </a:r>
            <a:r>
              <a:rPr lang="ru-RU" sz="1400" dirty="0" err="1"/>
              <a:t>міжнародний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туризм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12) вид </a:t>
            </a:r>
            <a:r>
              <a:rPr lang="ru-RU" sz="1400" dirty="0" err="1"/>
              <a:t>обслуговування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повне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виробником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надаватися</a:t>
            </a:r>
            <a:r>
              <a:rPr lang="ru-RU" sz="1400" dirty="0"/>
              <a:t> як на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стаціонару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так і у </a:t>
            </a:r>
            <a:r>
              <a:rPr lang="ru-RU" sz="1400" dirty="0" err="1"/>
              <a:t>вигляді</a:t>
            </a:r>
            <a:r>
              <a:rPr lang="ru-RU" sz="1400" dirty="0"/>
              <a:t> "</a:t>
            </a:r>
            <a:r>
              <a:rPr lang="ru-RU" sz="1400" dirty="0" err="1"/>
              <a:t>виїзних</a:t>
            </a:r>
            <a:r>
              <a:rPr lang="ru-RU" sz="1400" dirty="0"/>
              <a:t>"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медичне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часткове</a:t>
            </a:r>
            <a:r>
              <a:rPr lang="ru-RU" sz="1400" dirty="0"/>
              <a:t> </a:t>
            </a:r>
            <a:r>
              <a:rPr lang="ru-RU" sz="1400" dirty="0" err="1"/>
              <a:t>самообслуговування</a:t>
            </a:r>
            <a:r>
              <a:rPr lang="ru-RU" sz="1400" dirty="0"/>
              <a:t>: </a:t>
            </a:r>
            <a:r>
              <a:rPr lang="ru-RU" sz="1400" dirty="0" err="1"/>
              <a:t>виробник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для </a:t>
            </a:r>
            <a:r>
              <a:rPr lang="ru-RU" sz="1400" dirty="0" err="1"/>
              <a:t>самообслуговування</a:t>
            </a:r>
            <a:r>
              <a:rPr lang="ru-RU" sz="1400" dirty="0"/>
              <a:t>, але як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правило,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й </a:t>
            </a:r>
            <a:r>
              <a:rPr lang="ru-RU" sz="1400" dirty="0" err="1"/>
              <a:t>інформаційно-консультативні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бібліотеки</a:t>
            </a:r>
            <a:r>
              <a:rPr lang="ru-RU" sz="1400" dirty="0"/>
              <a:t>, </a:t>
            </a:r>
            <a:r>
              <a:rPr lang="ru-RU" sz="1400" dirty="0" err="1"/>
              <a:t>освітні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повне</a:t>
            </a:r>
            <a:r>
              <a:rPr lang="ru-RU" sz="1400" dirty="0"/>
              <a:t> </a:t>
            </a:r>
            <a:r>
              <a:rPr lang="ru-RU" sz="1400" dirty="0" err="1"/>
              <a:t>самообслуговування</a:t>
            </a:r>
            <a:r>
              <a:rPr lang="ru-RU" sz="1400" dirty="0"/>
              <a:t>: </a:t>
            </a:r>
            <a:r>
              <a:rPr lang="ru-RU" sz="1400" dirty="0" err="1"/>
              <a:t>виробник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споживачу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для </a:t>
            </a:r>
            <a:r>
              <a:rPr lang="ru-RU" sz="1400" dirty="0" err="1"/>
              <a:t>самостійного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власних</a:t>
            </a:r>
            <a:r>
              <a:rPr lang="ru-RU" sz="1400" dirty="0"/>
              <a:t> потреб (</a:t>
            </a:r>
            <a:r>
              <a:rPr lang="ru-RU" sz="1400" dirty="0" err="1"/>
              <a:t>автомобільні</a:t>
            </a:r>
            <a:r>
              <a:rPr lang="ru-RU" sz="1400" dirty="0"/>
              <a:t> заправки, </a:t>
            </a:r>
            <a:r>
              <a:rPr lang="ru-RU" sz="1400" dirty="0" err="1"/>
              <a:t>мийки</a:t>
            </a:r>
            <a:r>
              <a:rPr lang="ru-RU" sz="1400" dirty="0"/>
              <a:t>, </a:t>
            </a:r>
            <a:r>
              <a:rPr lang="ru-RU" sz="1400" dirty="0" err="1"/>
              <a:t>банкомати</a:t>
            </a:r>
            <a:r>
              <a:rPr lang="ru-RU" sz="1400" dirty="0"/>
              <a:t>, </a:t>
            </a:r>
            <a:r>
              <a:rPr lang="ru-RU" sz="1400" dirty="0" err="1"/>
              <a:t>автомати</a:t>
            </a:r>
            <a:r>
              <a:rPr lang="ru-RU" sz="1400" dirty="0"/>
              <a:t> </a:t>
            </a:r>
            <a:r>
              <a:rPr lang="ru-RU" sz="1400" dirty="0" err="1"/>
              <a:t>поповнення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мобільних</a:t>
            </a:r>
            <a:r>
              <a:rPr lang="ru-RU" sz="1400" dirty="0"/>
              <a:t> </a:t>
            </a:r>
            <a:r>
              <a:rPr lang="ru-RU" sz="1400" dirty="0" err="1"/>
              <a:t>рахунків</a:t>
            </a:r>
            <a:r>
              <a:rPr lang="ru-RU" sz="1400" dirty="0"/>
              <a:t>); </a:t>
            </a:r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66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/>
              <a:t>13) </a:t>
            </a:r>
            <a:r>
              <a:rPr lang="ru-RU" sz="1400" dirty="0" err="1"/>
              <a:t>ступінь</a:t>
            </a:r>
            <a:r>
              <a:rPr lang="ru-RU" sz="1400" dirty="0"/>
              <a:t> </a:t>
            </a:r>
            <a:r>
              <a:rPr lang="ru-RU" sz="1400" dirty="0" err="1"/>
              <a:t>добровільності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добровільні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– </a:t>
            </a:r>
            <a:r>
              <a:rPr lang="ru-RU" sz="1400" dirty="0" err="1"/>
              <a:t>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купуються</a:t>
            </a:r>
            <a:r>
              <a:rPr lang="ru-RU" sz="1400" dirty="0"/>
              <a:t> на конкурентному ринку;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мериторні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– </a:t>
            </a:r>
            <a:r>
              <a:rPr lang="ru-RU" sz="1400" dirty="0" err="1"/>
              <a:t>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є </a:t>
            </a:r>
            <a:r>
              <a:rPr lang="ru-RU" sz="1400" dirty="0" err="1"/>
              <a:t>корисними</a:t>
            </a:r>
            <a:r>
              <a:rPr lang="ru-RU" sz="1400" dirty="0"/>
              <a:t>, але </a:t>
            </a:r>
            <a:r>
              <a:rPr lang="ru-RU" sz="1400" dirty="0" err="1"/>
              <a:t>неусвідомлені</a:t>
            </a:r>
            <a:r>
              <a:rPr lang="ru-RU" sz="1400" dirty="0"/>
              <a:t> </a:t>
            </a:r>
            <a:r>
              <a:rPr lang="ru-RU" sz="1400" dirty="0" err="1"/>
              <a:t>споживачем</a:t>
            </a:r>
            <a:r>
              <a:rPr lang="ru-RU" sz="1400" dirty="0"/>
              <a:t>, тому </a:t>
            </a:r>
            <a:r>
              <a:rPr lang="ru-RU" sz="1400" dirty="0" err="1"/>
              <a:t>надаються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державними</a:t>
            </a:r>
            <a:r>
              <a:rPr lang="ru-RU" sz="1400" dirty="0"/>
              <a:t> структурами і є </a:t>
            </a:r>
            <a:r>
              <a:rPr lang="ru-RU" sz="1400" dirty="0" err="1"/>
              <a:t>безкоштовними</a:t>
            </a:r>
            <a:r>
              <a:rPr lang="ru-RU" sz="1400" dirty="0"/>
              <a:t> для </a:t>
            </a:r>
            <a:r>
              <a:rPr lang="ru-RU" sz="1400" dirty="0" err="1"/>
              <a:t>кінцевого</a:t>
            </a:r>
            <a:r>
              <a:rPr lang="ru-RU" sz="1400" dirty="0"/>
              <a:t> </a:t>
            </a:r>
            <a:r>
              <a:rPr lang="ru-RU" sz="1400" dirty="0" err="1"/>
              <a:t>споживача</a:t>
            </a:r>
            <a:r>
              <a:rPr lang="ru-RU" sz="1400" dirty="0"/>
              <a:t> (</a:t>
            </a:r>
            <a:r>
              <a:rPr lang="ru-RU" sz="1400" dirty="0" err="1"/>
              <a:t>обов'язкова</a:t>
            </a:r>
            <a:r>
              <a:rPr lang="ru-RU" sz="1400" dirty="0"/>
              <a:t> </a:t>
            </a:r>
            <a:r>
              <a:rPr lang="ru-RU" sz="1400" dirty="0" err="1"/>
              <a:t>вакцинація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дітей</a:t>
            </a:r>
            <a:r>
              <a:rPr lang="ru-RU" sz="1400" dirty="0"/>
              <a:t>, </a:t>
            </a:r>
            <a:r>
              <a:rPr lang="ru-RU" sz="1400" dirty="0" err="1"/>
              <a:t>середня</a:t>
            </a:r>
            <a:r>
              <a:rPr lang="ru-RU" sz="1400" dirty="0"/>
              <a:t> </a:t>
            </a:r>
            <a:r>
              <a:rPr lang="ru-RU" sz="1400" dirty="0" err="1"/>
              <a:t>освіта</a:t>
            </a:r>
            <a:r>
              <a:rPr lang="ru-RU" sz="1400" dirty="0"/>
              <a:t>, </a:t>
            </a:r>
            <a:r>
              <a:rPr lang="ru-RU" sz="1400" dirty="0" err="1"/>
              <a:t>соціальна</a:t>
            </a:r>
            <a:r>
              <a:rPr lang="ru-RU" sz="1400" dirty="0"/>
              <a:t> реклама);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нав'язані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регламентуються</a:t>
            </a:r>
            <a:r>
              <a:rPr lang="ru-RU" sz="1400" dirty="0"/>
              <a:t> нормами права, </a:t>
            </a:r>
            <a:r>
              <a:rPr lang="ru-RU" sz="1400" dirty="0" err="1"/>
              <a:t>вказівками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посадових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, </a:t>
            </a:r>
            <a:r>
              <a:rPr lang="ru-RU" sz="1400" dirty="0" err="1"/>
              <a:t>традиційними</a:t>
            </a:r>
            <a:r>
              <a:rPr lang="ru-RU" sz="1400" dirty="0"/>
              <a:t> </a:t>
            </a:r>
            <a:r>
              <a:rPr lang="ru-RU" sz="1400" dirty="0" err="1"/>
              <a:t>соціальними</a:t>
            </a:r>
            <a:r>
              <a:rPr lang="ru-RU" sz="1400" dirty="0"/>
              <a:t> </a:t>
            </a:r>
            <a:r>
              <a:rPr lang="ru-RU" sz="1400" dirty="0" err="1"/>
              <a:t>інститутами</a:t>
            </a:r>
            <a:r>
              <a:rPr lang="ru-RU" sz="1400" dirty="0"/>
              <a:t> (</a:t>
            </a:r>
            <a:r>
              <a:rPr lang="ru-RU" sz="1400" dirty="0" err="1"/>
              <a:t>ліцензування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нотаріальні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обов'язкове</a:t>
            </a:r>
            <a:r>
              <a:rPr lang="ru-RU" sz="1400" dirty="0"/>
              <a:t> </a:t>
            </a:r>
            <a:r>
              <a:rPr lang="ru-RU" sz="1400" dirty="0" err="1"/>
              <a:t>страхування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14) </a:t>
            </a:r>
            <a:r>
              <a:rPr lang="ru-RU" sz="1400" dirty="0" err="1"/>
              <a:t>віддаленість</a:t>
            </a:r>
            <a:r>
              <a:rPr lang="ru-RU" sz="1400" dirty="0"/>
              <a:t> </a:t>
            </a:r>
            <a:r>
              <a:rPr lang="ru-RU" sz="1400" dirty="0" err="1"/>
              <a:t>виробника</a:t>
            </a:r>
            <a:r>
              <a:rPr lang="ru-RU" sz="1400" dirty="0"/>
              <a:t> і </a:t>
            </a:r>
            <a:r>
              <a:rPr lang="ru-RU" sz="1400" dirty="0" err="1"/>
              <a:t>споживача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припускають</a:t>
            </a:r>
            <a:r>
              <a:rPr lang="ru-RU" sz="1400" dirty="0"/>
              <a:t> </a:t>
            </a:r>
            <a:r>
              <a:rPr lang="ru-RU" sz="1400" dirty="0" err="1"/>
              <a:t>територіальне</a:t>
            </a:r>
            <a:r>
              <a:rPr lang="ru-RU" sz="1400" dirty="0"/>
              <a:t> </a:t>
            </a:r>
            <a:r>
              <a:rPr lang="ru-RU" sz="1400" dirty="0" err="1"/>
              <a:t>віддалення</a:t>
            </a:r>
            <a:r>
              <a:rPr lang="ru-RU" sz="1400" dirty="0"/>
              <a:t> </a:t>
            </a:r>
            <a:r>
              <a:rPr lang="ru-RU" sz="1400" dirty="0" err="1"/>
              <a:t>виробника</a:t>
            </a:r>
            <a:r>
              <a:rPr lang="ru-RU" sz="1400" dirty="0"/>
              <a:t> і </a:t>
            </a:r>
            <a:r>
              <a:rPr lang="ru-RU" sz="1400" dirty="0" err="1"/>
              <a:t>споживача</a:t>
            </a:r>
            <a:r>
              <a:rPr lang="ru-RU" sz="1400" dirty="0"/>
              <a:t>, </a:t>
            </a:r>
            <a:r>
              <a:rPr lang="ru-RU" sz="1400" dirty="0" err="1"/>
              <a:t>надаються</a:t>
            </a:r>
            <a:r>
              <a:rPr lang="ru-RU" sz="1400" dirty="0"/>
              <a:t> за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допомогою</a:t>
            </a:r>
            <a:r>
              <a:rPr lang="ru-RU" sz="1400" dirty="0"/>
              <a:t>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/>
              <a:t> (доставка </a:t>
            </a:r>
            <a:r>
              <a:rPr lang="ru-RU" sz="1400" dirty="0" err="1"/>
              <a:t>їжі</a:t>
            </a:r>
            <a:r>
              <a:rPr lang="ru-RU" sz="1400" dirty="0"/>
              <a:t> </a:t>
            </a:r>
            <a:r>
              <a:rPr lang="ru-RU" sz="1400" dirty="0" err="1"/>
              <a:t>додому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поєднують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і </a:t>
            </a:r>
            <a:r>
              <a:rPr lang="ru-RU" sz="1400" dirty="0" err="1"/>
              <a:t>споживання</a:t>
            </a:r>
            <a:r>
              <a:rPr lang="ru-RU" sz="1400" dirty="0"/>
              <a:t> за </a:t>
            </a:r>
            <a:r>
              <a:rPr lang="ru-RU" sz="1400" dirty="0" err="1"/>
              <a:t>місцем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громадського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поєднують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і </a:t>
            </a:r>
            <a:r>
              <a:rPr lang="ru-RU" sz="1400" dirty="0" err="1"/>
              <a:t>споживання</a:t>
            </a:r>
            <a:r>
              <a:rPr lang="ru-RU" sz="1400" dirty="0"/>
              <a:t> за </a:t>
            </a:r>
            <a:r>
              <a:rPr lang="ru-RU" sz="1400" dirty="0" err="1"/>
              <a:t>місцем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(</a:t>
            </a:r>
            <a:r>
              <a:rPr lang="ru-RU" sz="1400" dirty="0" err="1"/>
              <a:t>прибирання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квартир, догляд за </a:t>
            </a:r>
            <a:r>
              <a:rPr lang="ru-RU" sz="1400" dirty="0" err="1"/>
              <a:t>дітьми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15) </a:t>
            </a:r>
            <a:r>
              <a:rPr lang="ru-RU" sz="1400" dirty="0" err="1"/>
              <a:t>періодичність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надаються</a:t>
            </a:r>
            <a:r>
              <a:rPr lang="ru-RU" sz="1400" dirty="0"/>
              <a:t> один раз у </a:t>
            </a:r>
            <a:r>
              <a:rPr lang="ru-RU" sz="1400" dirty="0" err="1"/>
              <a:t>житті</a:t>
            </a:r>
            <a:r>
              <a:rPr lang="ru-RU" sz="1400" dirty="0"/>
              <a:t> (</a:t>
            </a:r>
            <a:r>
              <a:rPr lang="ru-RU" sz="1400" dirty="0" err="1"/>
              <a:t>похоронні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деякі</a:t>
            </a:r>
            <a:r>
              <a:rPr lang="ru-RU" sz="1400" dirty="0"/>
              <a:t> </a:t>
            </a:r>
            <a:r>
              <a:rPr lang="ru-RU" sz="1400" dirty="0" err="1"/>
              <a:t>медичні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рідко</a:t>
            </a:r>
            <a:r>
              <a:rPr lang="ru-RU" sz="1400" dirty="0"/>
              <a:t> </a:t>
            </a:r>
            <a:r>
              <a:rPr lang="ru-RU" sz="1400" dirty="0" err="1"/>
              <a:t>надаються</a:t>
            </a:r>
            <a:r>
              <a:rPr lang="ru-RU" sz="1400" dirty="0"/>
              <a:t> (</a:t>
            </a:r>
            <a:r>
              <a:rPr lang="ru-RU" sz="1400" dirty="0" err="1"/>
              <a:t>вища</a:t>
            </a:r>
            <a:r>
              <a:rPr lang="ru-RU" sz="1400" dirty="0"/>
              <a:t> </a:t>
            </a:r>
            <a:r>
              <a:rPr lang="ru-RU" sz="1400" dirty="0" err="1"/>
              <a:t>освіта</a:t>
            </a:r>
            <a:r>
              <a:rPr lang="ru-RU" sz="1400" dirty="0"/>
              <a:t>, пластична </a:t>
            </a:r>
            <a:r>
              <a:rPr lang="ru-RU" sz="1400" dirty="0" err="1"/>
              <a:t>хірургія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періодичні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туристичні</a:t>
            </a:r>
            <a:r>
              <a:rPr lang="ru-RU" sz="1400" dirty="0"/>
              <a:t>, </a:t>
            </a:r>
            <a:r>
              <a:rPr lang="ru-RU" sz="1400" dirty="0" err="1"/>
              <a:t>оздоровчі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систематичні</a:t>
            </a:r>
            <a:r>
              <a:rPr lang="ru-RU" sz="1400" dirty="0"/>
              <a:t> (</a:t>
            </a:r>
            <a:r>
              <a:rPr lang="ru-RU" sz="1400" dirty="0" err="1"/>
              <a:t>флюорографічне</a:t>
            </a:r>
            <a:r>
              <a:rPr lang="ru-RU" sz="1400" dirty="0"/>
              <a:t> </a:t>
            </a:r>
            <a:r>
              <a:rPr lang="ru-RU" sz="1400" dirty="0" err="1"/>
              <a:t>обстеження</a:t>
            </a:r>
            <a:r>
              <a:rPr lang="ru-RU" sz="1400" dirty="0"/>
              <a:t>, </a:t>
            </a:r>
            <a:r>
              <a:rPr lang="ru-RU" sz="1400" dirty="0" err="1"/>
              <a:t>послуги</a:t>
            </a:r>
            <a:r>
              <a:rPr lang="ru-RU" sz="1400" dirty="0"/>
              <a:t> стоматолога, </a:t>
            </a:r>
            <a:r>
              <a:rPr lang="ru-RU" sz="1400" dirty="0" err="1"/>
              <a:t>гінеколога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регулярні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пасажирського</a:t>
            </a:r>
            <a:r>
              <a:rPr lang="ru-RU" sz="1400" dirty="0"/>
              <a:t> транспорту, </a:t>
            </a:r>
            <a:r>
              <a:rPr lang="ru-RU" sz="1400" dirty="0" err="1"/>
              <a:t>торгівлі</a:t>
            </a:r>
            <a:r>
              <a:rPr lang="ru-RU" sz="1400" dirty="0"/>
              <a:t>, </a:t>
            </a:r>
            <a:r>
              <a:rPr lang="ru-RU" sz="1400" dirty="0" err="1"/>
              <a:t>громадського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постійні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(водо-, </a:t>
            </a:r>
            <a:r>
              <a:rPr lang="ru-RU" sz="1400" dirty="0" err="1"/>
              <a:t>електропостачання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16)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комерціалізації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платні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безоплатні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. </a:t>
            </a:r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315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3. </a:t>
            </a:r>
            <a:r>
              <a:rPr lang="ru-RU" sz="1400" b="1" dirty="0" err="1" smtClean="0"/>
              <a:t>Обмін</a:t>
            </a:r>
            <a:r>
              <a:rPr lang="ru-RU" sz="1400" b="1" dirty="0" smtClean="0"/>
              <a:t> </a:t>
            </a:r>
            <a:r>
              <a:rPr lang="ru-RU" sz="1400" b="1" dirty="0"/>
              <a:t>та </a:t>
            </a:r>
            <a:r>
              <a:rPr lang="ru-RU" sz="1400" b="1" dirty="0" err="1"/>
              <a:t>споживання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, </a:t>
            </a:r>
            <a:r>
              <a:rPr lang="ru-RU" sz="1400" dirty="0" err="1"/>
              <a:t>розміщені</a:t>
            </a:r>
            <a:r>
              <a:rPr lang="ru-RU" sz="1400" dirty="0"/>
              <a:t>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природних</a:t>
            </a:r>
            <a:r>
              <a:rPr lang="ru-RU" sz="1400" dirty="0"/>
              <a:t> </a:t>
            </a:r>
            <a:r>
              <a:rPr lang="ru-RU" sz="1400" dirty="0" err="1"/>
              <a:t>умовах</a:t>
            </a:r>
            <a:r>
              <a:rPr lang="ru-RU" sz="1400" dirty="0"/>
              <a:t>,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неоднакову</a:t>
            </a:r>
            <a:r>
              <a:rPr lang="ru-RU" sz="1400" dirty="0"/>
              <a:t> </a:t>
            </a:r>
            <a:r>
              <a:rPr lang="ru-RU" sz="1400" dirty="0" err="1"/>
              <a:t>забезпеченість</a:t>
            </a:r>
            <a:r>
              <a:rPr lang="ru-RU" sz="1400" dirty="0"/>
              <a:t> </a:t>
            </a:r>
            <a:r>
              <a:rPr lang="ru-RU" sz="1400" dirty="0" err="1"/>
              <a:t>природними</a:t>
            </a:r>
            <a:r>
              <a:rPr lang="ru-RU" sz="1400" dirty="0"/>
              <a:t> та </a:t>
            </a:r>
            <a:r>
              <a:rPr lang="ru-RU" sz="1400" dirty="0" err="1"/>
              <a:t>трудовими</a:t>
            </a:r>
            <a:r>
              <a:rPr lang="ru-RU" sz="1400" dirty="0"/>
              <a:t> ресурсами, вони не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економічно</a:t>
            </a:r>
            <a:r>
              <a:rPr lang="ru-RU" sz="1400" dirty="0"/>
              <a:t> </a:t>
            </a:r>
            <a:r>
              <a:rPr lang="ru-RU" sz="1400" dirty="0" err="1"/>
              <a:t>самодостатніми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виробляти</a:t>
            </a:r>
            <a:r>
              <a:rPr lang="ru-RU" sz="1400" dirty="0"/>
              <a:t> </a:t>
            </a:r>
            <a:r>
              <a:rPr lang="ru-RU" sz="1400" dirty="0" err="1"/>
              <a:t>усю</a:t>
            </a:r>
            <a:r>
              <a:rPr lang="ru-RU" sz="1400" dirty="0"/>
              <a:t> </a:t>
            </a:r>
            <a:r>
              <a:rPr lang="ru-RU" sz="1400" dirty="0" err="1"/>
              <a:t>необхідну</a:t>
            </a:r>
            <a:r>
              <a:rPr lang="ru-RU" sz="1400" dirty="0"/>
              <a:t> для </a:t>
            </a:r>
            <a:r>
              <a:rPr lang="ru-RU" sz="1400" dirty="0" err="1"/>
              <a:t>задоволення</a:t>
            </a:r>
            <a:r>
              <a:rPr lang="ru-RU" sz="1400" dirty="0"/>
              <a:t> потреб </a:t>
            </a:r>
            <a:r>
              <a:rPr lang="ru-RU" sz="1400" dirty="0" err="1"/>
              <a:t>суспільства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та </a:t>
            </a:r>
            <a:r>
              <a:rPr lang="ru-RU" sz="1400" dirty="0" err="1"/>
              <a:t>послуги</a:t>
            </a:r>
            <a:r>
              <a:rPr lang="ru-RU" sz="1400" dirty="0"/>
              <a:t>. Тому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спеціалізуються</a:t>
            </a:r>
            <a:r>
              <a:rPr lang="ru-RU" sz="1400" dirty="0"/>
              <a:t> на </a:t>
            </a:r>
            <a:r>
              <a:rPr lang="ru-RU" sz="1400" dirty="0" err="1"/>
              <a:t>виробництві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та </a:t>
            </a:r>
            <a:r>
              <a:rPr lang="ru-RU" sz="1400" dirty="0" err="1"/>
              <a:t>наданні</a:t>
            </a:r>
            <a:r>
              <a:rPr lang="ru-RU" sz="1400" dirty="0"/>
              <a:t> тих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  </a:t>
            </a:r>
          </a:p>
          <a:p>
            <a:r>
              <a:rPr lang="ru-RU" sz="1400" dirty="0"/>
              <a:t>    </a:t>
            </a:r>
            <a:r>
              <a:rPr lang="ru-RU" sz="1400" b="1" dirty="0" err="1"/>
              <a:t>Спеціалізація</a:t>
            </a:r>
            <a:r>
              <a:rPr lang="ru-RU" sz="1400" dirty="0"/>
              <a:t> (</a:t>
            </a:r>
            <a:r>
              <a:rPr lang="ru-RU" sz="1400" dirty="0" err="1"/>
              <a:t>від</a:t>
            </a:r>
            <a:r>
              <a:rPr lang="ru-RU" sz="1400" dirty="0"/>
              <a:t> лат. </a:t>
            </a:r>
            <a:r>
              <a:rPr lang="en-US" sz="1400" dirty="0" err="1"/>
              <a:t>specialis</a:t>
            </a:r>
            <a:r>
              <a:rPr lang="en-US" sz="1400" dirty="0"/>
              <a:t> – </a:t>
            </a:r>
            <a:r>
              <a:rPr lang="ru-RU" sz="1400" dirty="0" err="1"/>
              <a:t>особливий</a:t>
            </a:r>
            <a:r>
              <a:rPr lang="ru-RU" sz="1400" dirty="0"/>
              <a:t>)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переважний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тих </a:t>
            </a:r>
            <a:r>
              <a:rPr lang="ru-RU" sz="1400" dirty="0" err="1"/>
              <a:t>виробництв</a:t>
            </a:r>
            <a:r>
              <a:rPr lang="ru-RU" sz="1400" dirty="0"/>
              <a:t>, для </a:t>
            </a:r>
            <a:r>
              <a:rPr lang="ru-RU" sz="1400" dirty="0" err="1"/>
              <a:t>яких</a:t>
            </a:r>
            <a:r>
              <a:rPr lang="ru-RU" sz="1400" dirty="0"/>
              <a:t> на </a:t>
            </a:r>
            <a:r>
              <a:rPr lang="ru-RU" sz="1400" dirty="0" err="1"/>
              <a:t>даній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умови</a:t>
            </a:r>
            <a:r>
              <a:rPr lang="ru-RU" sz="1400" dirty="0"/>
              <a:t> є </a:t>
            </a:r>
            <a:r>
              <a:rPr lang="ru-RU" sz="1400" dirty="0" err="1"/>
              <a:t>найкращими</a:t>
            </a:r>
            <a:r>
              <a:rPr lang="ru-RU" sz="1400" dirty="0"/>
              <a:t>, а </a:t>
            </a:r>
            <a:r>
              <a:rPr lang="ru-RU" sz="1400" dirty="0" err="1"/>
              <a:t>більша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призначена</a:t>
            </a:r>
            <a:r>
              <a:rPr lang="ru-RU" sz="1400" dirty="0"/>
              <a:t> для </a:t>
            </a:r>
            <a:r>
              <a:rPr lang="ru-RU" sz="1400" dirty="0" err="1"/>
              <a:t>обміну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 </a:t>
            </a:r>
            <a:r>
              <a:rPr lang="ru-RU" sz="1400" dirty="0" err="1"/>
              <a:t>Унаслідок</a:t>
            </a:r>
            <a:r>
              <a:rPr lang="ru-RU" sz="1400" dirty="0"/>
              <a:t> </a:t>
            </a:r>
            <a:r>
              <a:rPr lang="ru-RU" sz="1400" dirty="0" err="1"/>
              <a:t>спеціалізації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територіями</a:t>
            </a:r>
            <a:r>
              <a:rPr lang="ru-RU" sz="1400" dirty="0"/>
              <a:t> </a:t>
            </a:r>
            <a:r>
              <a:rPr lang="ru-RU" sz="1400" dirty="0" err="1"/>
              <a:t>виникає</a:t>
            </a:r>
            <a:r>
              <a:rPr lang="ru-RU" sz="1400" dirty="0"/>
              <a:t> </a:t>
            </a:r>
            <a:r>
              <a:rPr lang="ru-RU" sz="1400" i="1" dirty="0" err="1"/>
              <a:t>територіальний</a:t>
            </a:r>
            <a:r>
              <a:rPr lang="ru-RU" sz="1400" i="1" dirty="0"/>
              <a:t> </a:t>
            </a:r>
            <a:r>
              <a:rPr lang="ru-RU" sz="1400" i="1" dirty="0" err="1"/>
              <a:t>поділ</a:t>
            </a:r>
            <a:r>
              <a:rPr lang="ru-RU" sz="1400" i="1" dirty="0"/>
              <a:t> </a:t>
            </a:r>
            <a:r>
              <a:rPr lang="ru-RU" sz="1400" i="1" dirty="0" err="1"/>
              <a:t>праці</a:t>
            </a:r>
            <a:r>
              <a:rPr lang="ru-RU" sz="1400" dirty="0"/>
              <a:t>. З </a:t>
            </a:r>
            <a:r>
              <a:rPr lang="ru-RU" sz="1400" dirty="0" err="1"/>
              <a:t>давніх­давен</a:t>
            </a:r>
            <a:r>
              <a:rPr lang="ru-RU" sz="1400" dirty="0"/>
              <a:t> </a:t>
            </a:r>
            <a:r>
              <a:rPr lang="ru-RU" sz="1400" dirty="0" err="1"/>
              <a:t>існував</a:t>
            </a:r>
            <a:r>
              <a:rPr lang="ru-RU" sz="1400" dirty="0"/>
              <a:t> </a:t>
            </a:r>
            <a:r>
              <a:rPr lang="ru-RU" sz="1400" dirty="0" err="1"/>
              <a:t>поділ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членами </a:t>
            </a:r>
            <a:r>
              <a:rPr lang="ru-RU" sz="1400" dirty="0" err="1"/>
              <a:t>родини</a:t>
            </a:r>
            <a:r>
              <a:rPr lang="ru-RU" sz="1400" dirty="0"/>
              <a:t>: </a:t>
            </a:r>
            <a:r>
              <a:rPr lang="ru-RU" sz="1400" dirty="0" err="1"/>
              <a:t>дітьми</a:t>
            </a:r>
            <a:r>
              <a:rPr lang="ru-RU" sz="1400" dirty="0"/>
              <a:t> та </a:t>
            </a:r>
            <a:r>
              <a:rPr lang="ru-RU" sz="1400" dirty="0" err="1"/>
              <a:t>дорослими</a:t>
            </a:r>
            <a:r>
              <a:rPr lang="ru-RU" sz="1400" dirty="0"/>
              <a:t>, </a:t>
            </a:r>
            <a:r>
              <a:rPr lang="ru-RU" sz="1400" dirty="0" err="1"/>
              <a:t>жінками</a:t>
            </a:r>
            <a:r>
              <a:rPr lang="ru-RU" sz="1400" dirty="0"/>
              <a:t> та </a:t>
            </a:r>
            <a:r>
              <a:rPr lang="ru-RU" sz="1400" dirty="0" err="1"/>
              <a:t>чоловіками</a:t>
            </a:r>
            <a:r>
              <a:rPr lang="ru-RU" sz="1400" dirty="0"/>
              <a:t>, </a:t>
            </a:r>
            <a:r>
              <a:rPr lang="ru-RU" sz="1400" dirty="0" err="1"/>
              <a:t>керівниками</a:t>
            </a:r>
            <a:r>
              <a:rPr lang="ru-RU" sz="1400" dirty="0"/>
              <a:t> та </a:t>
            </a:r>
            <a:r>
              <a:rPr lang="ru-RU" sz="1400" dirty="0" err="1"/>
              <a:t>підлеглими</a:t>
            </a:r>
            <a:r>
              <a:rPr lang="ru-RU" sz="1400" dirty="0"/>
              <a:t>.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</a:t>
            </a:r>
            <a:r>
              <a:rPr lang="ru-RU" sz="1400" dirty="0" err="1"/>
              <a:t>склався</a:t>
            </a:r>
            <a:r>
              <a:rPr lang="ru-RU" sz="1400" dirty="0"/>
              <a:t> </a:t>
            </a:r>
            <a:r>
              <a:rPr lang="ru-RU" sz="1400" dirty="0" err="1"/>
              <a:t>історично</a:t>
            </a:r>
            <a:r>
              <a:rPr lang="ru-RU" sz="1400" dirty="0"/>
              <a:t> і </a:t>
            </a:r>
            <a:r>
              <a:rPr lang="ru-RU" sz="1400" dirty="0" err="1"/>
              <a:t>залежав</a:t>
            </a:r>
            <a:r>
              <a:rPr lang="ru-RU" sz="1400" dirty="0"/>
              <a:t> </a:t>
            </a:r>
            <a:r>
              <a:rPr lang="ru-RU" sz="1400" dirty="0" err="1"/>
              <a:t>передусім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фізичної</a:t>
            </a:r>
            <a:r>
              <a:rPr lang="ru-RU" sz="1400" dirty="0"/>
              <a:t> </a:t>
            </a:r>
            <a:r>
              <a:rPr lang="ru-RU" sz="1400" dirty="0" err="1"/>
              <a:t>сили</a:t>
            </a:r>
            <a:r>
              <a:rPr lang="ru-RU" sz="1400" dirty="0"/>
              <a:t> того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 члена </a:t>
            </a:r>
            <a:r>
              <a:rPr lang="ru-RU" sz="1400" dirty="0" err="1"/>
              <a:t>родини</a:t>
            </a:r>
            <a:r>
              <a:rPr lang="ru-RU" sz="1400" dirty="0"/>
              <a:t> та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соціального</a:t>
            </a:r>
            <a:r>
              <a:rPr lang="ru-RU" sz="1400" dirty="0"/>
              <a:t> статусу.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територіями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поділ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передумов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. </a:t>
            </a:r>
            <a:r>
              <a:rPr lang="ru-RU" sz="1400" dirty="0" err="1"/>
              <a:t>Основним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рушієм</a:t>
            </a:r>
            <a:r>
              <a:rPr lang="ru-RU" sz="1400" dirty="0"/>
              <a:t> є </a:t>
            </a:r>
            <a:r>
              <a:rPr lang="ru-RU" sz="1400" dirty="0" err="1"/>
              <a:t>пошук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вигоди</a:t>
            </a:r>
            <a:r>
              <a:rPr lang="ru-RU" sz="1400" dirty="0"/>
              <a:t>.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витрати</a:t>
            </a:r>
            <a:r>
              <a:rPr lang="ru-RU" sz="1400" dirty="0"/>
              <a:t> на </a:t>
            </a:r>
            <a:r>
              <a:rPr lang="ru-RU" sz="1400" dirty="0" err="1"/>
              <a:t>виробництво</a:t>
            </a:r>
            <a:r>
              <a:rPr lang="ru-RU" sz="1400" dirty="0"/>
              <a:t> та </a:t>
            </a:r>
            <a:r>
              <a:rPr lang="ru-RU" sz="1400" dirty="0" err="1"/>
              <a:t>реалізацію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i="1" dirty="0" err="1"/>
              <a:t>собівартість</a:t>
            </a:r>
            <a:r>
              <a:rPr lang="ru-RU" sz="1400" dirty="0"/>
              <a:t>) </a:t>
            </a:r>
            <a:r>
              <a:rPr lang="ru-RU" sz="1400" dirty="0" err="1"/>
              <a:t>мають</a:t>
            </a:r>
            <a:r>
              <a:rPr lang="ru-RU" sz="1400" dirty="0"/>
              <a:t> бути </a:t>
            </a:r>
            <a:r>
              <a:rPr lang="ru-RU" sz="1400" dirty="0" err="1"/>
              <a:t>найменшими</a:t>
            </a:r>
            <a:r>
              <a:rPr lang="ru-RU" sz="1400" dirty="0"/>
              <a:t>, а </a:t>
            </a:r>
            <a:r>
              <a:rPr lang="ru-RU" sz="1400" dirty="0" err="1"/>
              <a:t>відповідно</a:t>
            </a:r>
            <a:r>
              <a:rPr lang="ru-RU" sz="1400" dirty="0"/>
              <a:t> </a:t>
            </a:r>
            <a:r>
              <a:rPr lang="ru-RU" sz="1400" dirty="0" err="1"/>
              <a:t>прибуток</a:t>
            </a:r>
            <a:r>
              <a:rPr lang="ru-RU" sz="1400" dirty="0"/>
              <a:t> – </a:t>
            </a:r>
            <a:r>
              <a:rPr lang="ru-RU" sz="1400" dirty="0" err="1"/>
              <a:t>найбільшим</a:t>
            </a:r>
            <a:r>
              <a:rPr lang="ru-RU" sz="1400" dirty="0"/>
              <a:t>.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b="1" dirty="0" err="1"/>
              <a:t>територіальний</a:t>
            </a:r>
            <a:r>
              <a:rPr lang="ru-RU" sz="1400" b="1" dirty="0"/>
              <a:t> </a:t>
            </a:r>
            <a:r>
              <a:rPr lang="ru-RU" sz="1400" b="1" dirty="0" err="1"/>
              <a:t>поділ</a:t>
            </a:r>
            <a:r>
              <a:rPr lang="ru-RU" sz="1400" b="1" dirty="0"/>
              <a:t> </a:t>
            </a:r>
            <a:r>
              <a:rPr lang="ru-RU" sz="1400" b="1" dirty="0" err="1"/>
              <a:t>праці</a:t>
            </a:r>
            <a:r>
              <a:rPr lang="ru-RU" sz="1400" b="1" dirty="0"/>
              <a:t> (ТПП)</a:t>
            </a:r>
            <a:r>
              <a:rPr lang="ru-RU" sz="1400" dirty="0"/>
              <a:t> –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спеціалізації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на </a:t>
            </a:r>
            <a:r>
              <a:rPr lang="ru-RU" sz="1400" dirty="0" err="1"/>
              <a:t>виробництві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наданні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 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територіальним</a:t>
            </a:r>
            <a:r>
              <a:rPr lang="ru-RU" sz="1400" dirty="0"/>
              <a:t> </a:t>
            </a:r>
            <a:r>
              <a:rPr lang="ru-RU" sz="1400" dirty="0" err="1"/>
              <a:t>поділом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виникає</a:t>
            </a:r>
            <a:r>
              <a:rPr lang="ru-RU" sz="1400" dirty="0"/>
              <a:t> </a:t>
            </a:r>
            <a:r>
              <a:rPr lang="ru-RU" sz="1400" dirty="0" err="1"/>
              <a:t>обмін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територіями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</a:t>
            </a:r>
            <a:r>
              <a:rPr lang="ru-RU" sz="1400" dirty="0" err="1"/>
              <a:t>ринок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 як сфера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купівлі</a:t>
            </a:r>
            <a:r>
              <a:rPr lang="ru-RU" sz="1400" dirty="0"/>
              <a:t> та продажу. </a:t>
            </a:r>
            <a:r>
              <a:rPr lang="ru-RU" sz="1400" dirty="0" err="1"/>
              <a:t>Кінцева</a:t>
            </a:r>
            <a:r>
              <a:rPr lang="ru-RU" sz="1400" dirty="0"/>
              <a:t> мета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та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створених</a:t>
            </a:r>
            <a:r>
              <a:rPr lang="ru-RU" sz="1400" dirty="0"/>
              <a:t> благ.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створені</a:t>
            </a:r>
            <a:r>
              <a:rPr lang="ru-RU" sz="1400" dirty="0"/>
              <a:t> </a:t>
            </a:r>
            <a:r>
              <a:rPr lang="ru-RU" sz="1400" dirty="0" err="1"/>
              <a:t>продукція</a:t>
            </a:r>
            <a:r>
              <a:rPr lang="ru-RU" sz="1400" dirty="0"/>
              <a:t> та </a:t>
            </a:r>
            <a:r>
              <a:rPr lang="ru-RU" sz="1400" dirty="0" err="1"/>
              <a:t>послуги</a:t>
            </a:r>
            <a:r>
              <a:rPr lang="ru-RU" sz="1400" dirty="0"/>
              <a:t> не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затребувані</a:t>
            </a:r>
            <a:r>
              <a:rPr lang="ru-RU" sz="1400" dirty="0"/>
              <a:t> на ринку, то </a:t>
            </a:r>
            <a:r>
              <a:rPr lang="ru-RU" sz="1400" dirty="0" err="1"/>
              <a:t>господарство</a:t>
            </a:r>
            <a:r>
              <a:rPr lang="ru-RU" sz="1400" dirty="0"/>
              <a:t> не </a:t>
            </a:r>
            <a:r>
              <a:rPr lang="ru-RU" sz="1400" dirty="0" err="1"/>
              <a:t>отримало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прибутку</a:t>
            </a:r>
            <a:r>
              <a:rPr lang="ru-RU" sz="1400" dirty="0"/>
              <a:t>. </a:t>
            </a:r>
          </a:p>
          <a:p>
            <a:r>
              <a:rPr lang="ru-RU" sz="1400" dirty="0"/>
              <a:t>      </a:t>
            </a:r>
            <a:r>
              <a:rPr lang="ru-RU" sz="1400" dirty="0" err="1"/>
              <a:t>Отже</a:t>
            </a:r>
            <a:r>
              <a:rPr lang="ru-RU" sz="1400" dirty="0"/>
              <a:t>, </a:t>
            </a:r>
            <a:r>
              <a:rPr lang="ru-RU" sz="1400" dirty="0" err="1"/>
              <a:t>національне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цілісну</a:t>
            </a:r>
            <a:r>
              <a:rPr lang="ru-RU" sz="1400" dirty="0"/>
              <a:t> систему з </a:t>
            </a:r>
            <a:r>
              <a:rPr lang="ru-RU" sz="1400" dirty="0" err="1"/>
              <a:t>економічного</a:t>
            </a:r>
            <a:r>
              <a:rPr lang="ru-RU" sz="1400" dirty="0"/>
              <a:t> і </a:t>
            </a:r>
            <a:r>
              <a:rPr lang="ru-RU" sz="1400" dirty="0" err="1"/>
              <a:t>організаційного</a:t>
            </a:r>
            <a:r>
              <a:rPr lang="ru-RU" sz="1400" dirty="0"/>
              <a:t> </a:t>
            </a:r>
            <a:r>
              <a:rPr lang="ru-RU" sz="1400" dirty="0" err="1"/>
              <a:t>поглядів</a:t>
            </a:r>
            <a:r>
              <a:rPr lang="ru-RU" sz="1400" dirty="0"/>
              <a:t> й </a:t>
            </a:r>
            <a:r>
              <a:rPr lang="ru-RU" sz="1400" dirty="0" err="1"/>
              <a:t>складається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сукупності</a:t>
            </a:r>
            <a:r>
              <a:rPr lang="ru-RU" sz="1400" dirty="0"/>
              <a:t> </a:t>
            </a:r>
            <a:r>
              <a:rPr lang="ru-RU" sz="1400" dirty="0" err="1"/>
              <a:t>взаємопов’язаних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зумовлені</a:t>
            </a:r>
            <a:r>
              <a:rPr lang="ru-RU" sz="1400" dirty="0"/>
              <a:t> </a:t>
            </a:r>
            <a:r>
              <a:rPr lang="ru-RU" sz="1400" dirty="0" err="1"/>
              <a:t>географічним</a:t>
            </a:r>
            <a:r>
              <a:rPr lang="ru-RU" sz="1400" dirty="0"/>
              <a:t> </a:t>
            </a:r>
            <a:r>
              <a:rPr lang="ru-RU" sz="1400" dirty="0" err="1"/>
              <a:t>розміщенням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  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66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4. </a:t>
            </a:r>
            <a:r>
              <a:rPr lang="ru-RU" sz="1400" b="1" dirty="0" err="1" smtClean="0"/>
              <a:t>Показники</a:t>
            </a:r>
            <a:r>
              <a:rPr lang="ru-RU" sz="1400" b="1" dirty="0" smtClean="0"/>
              <a:t> </a:t>
            </a:r>
            <a:r>
              <a:rPr lang="ru-RU" sz="1400" b="1" dirty="0" err="1"/>
              <a:t>економічного</a:t>
            </a:r>
            <a:r>
              <a:rPr lang="ru-RU" sz="1400" b="1" dirty="0"/>
              <a:t> </a:t>
            </a:r>
            <a:r>
              <a:rPr lang="ru-RU" sz="1400" b="1" dirty="0" err="1"/>
              <a:t>розвитку</a:t>
            </a:r>
            <a:r>
              <a:rPr lang="ru-RU" sz="1400" b="1" dirty="0"/>
              <a:t> </a:t>
            </a:r>
            <a:r>
              <a:rPr lang="ru-RU" sz="1400" b="1" dirty="0" err="1"/>
              <a:t>національної</a:t>
            </a:r>
            <a:r>
              <a:rPr lang="ru-RU" sz="1400" b="1" dirty="0"/>
              <a:t> </a:t>
            </a:r>
            <a:r>
              <a:rPr lang="ru-RU" sz="1400" b="1" dirty="0" err="1"/>
              <a:t>економіки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Найважливішими</a:t>
            </a:r>
            <a:r>
              <a:rPr lang="ru-RU" sz="1400" dirty="0"/>
              <a:t> </a:t>
            </a:r>
            <a:r>
              <a:rPr lang="ru-RU" sz="1400" dirty="0" err="1"/>
              <a:t>показниками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є </a:t>
            </a:r>
            <a:r>
              <a:rPr lang="ru-RU" sz="1400" dirty="0" err="1"/>
              <a:t>валовий</a:t>
            </a:r>
            <a:r>
              <a:rPr lang="ru-RU" sz="1400" dirty="0"/>
              <a:t> </a:t>
            </a:r>
            <a:r>
              <a:rPr lang="ru-RU" sz="1400" dirty="0" err="1"/>
              <a:t>внутрішній</a:t>
            </a:r>
            <a:r>
              <a:rPr lang="ru-RU" sz="1400" dirty="0"/>
              <a:t> продукт (ВВП) та </a:t>
            </a:r>
            <a:r>
              <a:rPr lang="ru-RU" sz="1400" dirty="0" err="1"/>
              <a:t>валовий</a:t>
            </a:r>
            <a:r>
              <a:rPr lang="ru-RU" sz="1400" dirty="0"/>
              <a:t> </a:t>
            </a:r>
            <a:r>
              <a:rPr lang="ru-RU" sz="1400" dirty="0" err="1"/>
              <a:t>національний</a:t>
            </a:r>
            <a:r>
              <a:rPr lang="ru-RU" sz="1400" dirty="0"/>
              <a:t> продукт (ВНП).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визначають</a:t>
            </a:r>
            <a:r>
              <a:rPr lang="ru-RU" sz="1400" dirty="0"/>
              <a:t> як у </a:t>
            </a:r>
            <a:r>
              <a:rPr lang="ru-RU" sz="1400" dirty="0" err="1"/>
              <a:t>абсолютних</a:t>
            </a:r>
            <a:r>
              <a:rPr lang="ru-RU" sz="1400" dirty="0"/>
              <a:t> і </a:t>
            </a:r>
            <a:r>
              <a:rPr lang="ru-RU" sz="1400" dirty="0" err="1"/>
              <a:t>відносних</a:t>
            </a:r>
            <a:r>
              <a:rPr lang="ru-RU" sz="1400" dirty="0"/>
              <a:t> </a:t>
            </a:r>
            <a:r>
              <a:rPr lang="ru-RU" sz="1400" dirty="0" err="1"/>
              <a:t>показниках</a:t>
            </a:r>
            <a:r>
              <a:rPr lang="ru-RU" sz="1400" dirty="0"/>
              <a:t> (у </a:t>
            </a:r>
            <a:r>
              <a:rPr lang="ru-RU" sz="1400" dirty="0" err="1"/>
              <a:t>розрахунку</a:t>
            </a:r>
            <a:r>
              <a:rPr lang="ru-RU" sz="1400" dirty="0"/>
              <a:t> на душу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в </a:t>
            </a:r>
            <a:r>
              <a:rPr lang="ru-RU" sz="1400" dirty="0" err="1"/>
              <a:t>середньому</a:t>
            </a:r>
            <a:r>
              <a:rPr lang="ru-RU" sz="1400" dirty="0"/>
              <a:t> на одну особу). </a:t>
            </a:r>
          </a:p>
          <a:p>
            <a:r>
              <a:rPr lang="ru-RU" sz="1400" dirty="0"/>
              <a:t>   </a:t>
            </a:r>
            <a:r>
              <a:rPr lang="ru-RU" sz="1400" b="1" dirty="0" err="1"/>
              <a:t>Валовий</a:t>
            </a:r>
            <a:r>
              <a:rPr lang="ru-RU" sz="1400" b="1" dirty="0"/>
              <a:t> </a:t>
            </a:r>
            <a:r>
              <a:rPr lang="ru-RU" sz="1400" b="1" dirty="0" err="1"/>
              <a:t>внутрішній</a:t>
            </a:r>
            <a:r>
              <a:rPr lang="ru-RU" sz="1400" b="1" dirty="0"/>
              <a:t> продукт (ВВП)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сукупна</a:t>
            </a:r>
            <a:r>
              <a:rPr lang="ru-RU" sz="1400" dirty="0"/>
              <a:t> </a:t>
            </a:r>
            <a:r>
              <a:rPr lang="ru-RU" sz="1400" dirty="0" err="1"/>
              <a:t>ринкова</a:t>
            </a:r>
            <a:r>
              <a:rPr lang="ru-RU" sz="1400" dirty="0"/>
              <a:t> </a:t>
            </a:r>
            <a:r>
              <a:rPr lang="ru-RU" sz="1400" dirty="0" err="1"/>
              <a:t>вартість</a:t>
            </a:r>
            <a:r>
              <a:rPr lang="ru-RU" sz="1400" dirty="0"/>
              <a:t> </a:t>
            </a:r>
            <a:r>
              <a:rPr lang="ru-RU" sz="1400" dirty="0" err="1"/>
              <a:t>річного</a:t>
            </a:r>
            <a:r>
              <a:rPr lang="ru-RU" sz="1400" dirty="0"/>
              <a:t> </a:t>
            </a:r>
            <a:r>
              <a:rPr lang="ru-RU" sz="1400" dirty="0" err="1"/>
              <a:t>обсягу</a:t>
            </a:r>
            <a:r>
              <a:rPr lang="ru-RU" sz="1400" dirty="0"/>
              <a:t> </a:t>
            </a:r>
            <a:r>
              <a:rPr lang="ru-RU" sz="1400" dirty="0" err="1"/>
              <a:t>кінцевої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вироблено</a:t>
            </a:r>
            <a:r>
              <a:rPr lang="ru-RU" sz="1400" dirty="0"/>
              <a:t> на </a:t>
            </a:r>
            <a:r>
              <a:rPr lang="ru-RU" sz="1400" dirty="0" err="1"/>
              <a:t>території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До </a:t>
            </a:r>
            <a:r>
              <a:rPr lang="ru-RU" sz="1400" dirty="0" err="1"/>
              <a:t>розрахунку</a:t>
            </a:r>
            <a:r>
              <a:rPr lang="ru-RU" sz="1400" dirty="0"/>
              <a:t> ВВП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i="1" dirty="0" err="1"/>
              <a:t>кінцевий</a:t>
            </a:r>
            <a:r>
              <a:rPr lang="ru-RU" sz="1400" i="1" dirty="0"/>
              <a:t> продукт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товар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послугу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купують</a:t>
            </a:r>
            <a:r>
              <a:rPr lang="ru-RU" sz="1400" dirty="0"/>
              <a:t> для </a:t>
            </a:r>
            <a:r>
              <a:rPr lang="ru-RU" sz="1400" dirty="0" err="1"/>
              <a:t>безпосереднього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. Благо, яке  </a:t>
            </a:r>
            <a:r>
              <a:rPr lang="ru-RU" sz="1400" dirty="0" err="1"/>
              <a:t>купується</a:t>
            </a:r>
            <a:r>
              <a:rPr lang="ru-RU" sz="1400" dirty="0"/>
              <a:t> з метою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подальшої</a:t>
            </a:r>
            <a:r>
              <a:rPr lang="ru-RU" sz="1400" dirty="0"/>
              <a:t> </a:t>
            </a:r>
            <a:r>
              <a:rPr lang="ru-RU" sz="1400" dirty="0" err="1"/>
              <a:t>переробки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перепродажу, </a:t>
            </a:r>
            <a:r>
              <a:rPr lang="ru-RU" sz="1400" dirty="0" err="1"/>
              <a:t>називається</a:t>
            </a:r>
            <a:r>
              <a:rPr lang="ru-RU" sz="1400" dirty="0"/>
              <a:t> </a:t>
            </a:r>
            <a:r>
              <a:rPr lang="ru-RU" sz="1400" i="1" dirty="0" err="1"/>
              <a:t>проміжним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кулькова</a:t>
            </a:r>
            <a:r>
              <a:rPr lang="ru-RU" sz="1400" dirty="0"/>
              <a:t> ручка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кінцевий</a:t>
            </a:r>
            <a:r>
              <a:rPr lang="ru-RU" sz="1400" dirty="0"/>
              <a:t> продукт, а </a:t>
            </a:r>
            <a:r>
              <a:rPr lang="ru-RU" sz="1400" dirty="0" err="1"/>
              <a:t>пластмаса</a:t>
            </a:r>
            <a:r>
              <a:rPr lang="ru-RU" sz="1400" dirty="0"/>
              <a:t>, </a:t>
            </a:r>
            <a:r>
              <a:rPr lang="ru-RU" sz="1400" dirty="0" err="1"/>
              <a:t>фарба</a:t>
            </a:r>
            <a:r>
              <a:rPr lang="ru-RU" sz="1400" dirty="0"/>
              <a:t>, </a:t>
            </a:r>
            <a:r>
              <a:rPr lang="ru-RU" sz="1400" dirty="0" err="1"/>
              <a:t>чорнило</a:t>
            </a:r>
            <a:r>
              <a:rPr lang="ru-RU" sz="1400" dirty="0"/>
              <a:t>, </a:t>
            </a:r>
            <a:r>
              <a:rPr lang="ru-RU" sz="1400" dirty="0" err="1"/>
              <a:t>виробництво</a:t>
            </a:r>
            <a:r>
              <a:rPr lang="ru-RU" sz="1400" dirty="0"/>
              <a:t> та </a:t>
            </a:r>
            <a:r>
              <a:rPr lang="ru-RU" sz="1400" dirty="0" err="1"/>
              <a:t>реалізація</a:t>
            </a:r>
            <a:r>
              <a:rPr lang="ru-RU" sz="1400" dirty="0"/>
              <a:t> ручки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проміжні</a:t>
            </a:r>
            <a:r>
              <a:rPr lang="ru-RU" sz="1400" dirty="0"/>
              <a:t> </a:t>
            </a:r>
            <a:r>
              <a:rPr lang="ru-RU" sz="1400" dirty="0" err="1"/>
              <a:t>продукти</a:t>
            </a:r>
            <a:r>
              <a:rPr lang="ru-RU" sz="1400" dirty="0"/>
              <a:t>. </a:t>
            </a:r>
            <a:r>
              <a:rPr lang="ru-RU" sz="1400" dirty="0" err="1"/>
              <a:t>Крім</a:t>
            </a:r>
            <a:r>
              <a:rPr lang="ru-RU" sz="1400" dirty="0"/>
              <a:t> того, до ВВП не </a:t>
            </a:r>
            <a:r>
              <a:rPr lang="ru-RU" sz="1400" dirty="0" err="1"/>
              <a:t>включається</a:t>
            </a:r>
            <a:r>
              <a:rPr lang="ru-RU" sz="1400" dirty="0"/>
              <a:t> </a:t>
            </a:r>
            <a:r>
              <a:rPr lang="ru-RU" sz="1400" dirty="0" err="1"/>
              <a:t>вартість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вироблені</a:t>
            </a:r>
            <a:r>
              <a:rPr lang="ru-RU" sz="1400" dirty="0"/>
              <a:t> для </a:t>
            </a:r>
            <a:r>
              <a:rPr lang="ru-RU" sz="1400" dirty="0" err="1"/>
              <a:t>власного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домашніми</a:t>
            </a:r>
            <a:r>
              <a:rPr lang="ru-RU" sz="1400" dirty="0"/>
              <a:t> </a:t>
            </a:r>
            <a:r>
              <a:rPr lang="ru-RU" sz="1400" dirty="0" err="1"/>
              <a:t>господарствами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печиво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випечене</a:t>
            </a:r>
            <a:r>
              <a:rPr lang="ru-RU" sz="1400" dirty="0"/>
              <a:t> для </a:t>
            </a:r>
            <a:r>
              <a:rPr lang="ru-RU" sz="1400" dirty="0" err="1"/>
              <a:t>своєї</a:t>
            </a:r>
            <a:r>
              <a:rPr lang="ru-RU" sz="1400" dirty="0"/>
              <a:t> </a:t>
            </a:r>
            <a:r>
              <a:rPr lang="ru-RU" sz="1400" dirty="0" err="1"/>
              <a:t>родини</a:t>
            </a:r>
            <a:r>
              <a:rPr lang="ru-RU" sz="1400" dirty="0"/>
              <a:t>) та на </a:t>
            </a:r>
            <a:r>
              <a:rPr lang="ru-RU" sz="1400" dirty="0" err="1"/>
              <a:t>присадибних</a:t>
            </a:r>
            <a:r>
              <a:rPr lang="ru-RU" sz="1400" dirty="0"/>
              <a:t> </a:t>
            </a:r>
            <a:r>
              <a:rPr lang="ru-RU" sz="1400" dirty="0" err="1"/>
              <a:t>ділянках</a:t>
            </a:r>
            <a:r>
              <a:rPr lang="ru-RU" sz="1400" dirty="0"/>
              <a:t> (</a:t>
            </a:r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городина</a:t>
            </a:r>
            <a:r>
              <a:rPr lang="ru-RU" sz="1400" dirty="0"/>
              <a:t> та </a:t>
            </a:r>
            <a:r>
              <a:rPr lang="ru-RU" sz="1400" dirty="0" err="1"/>
              <a:t>молочні</a:t>
            </a:r>
            <a:r>
              <a:rPr lang="ru-RU" sz="1400" dirty="0"/>
              <a:t> </a:t>
            </a:r>
            <a:r>
              <a:rPr lang="ru-RU" sz="1400" dirty="0" err="1"/>
              <a:t>продукти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потрапляють</a:t>
            </a:r>
            <a:r>
              <a:rPr lang="ru-RU" sz="1400" dirty="0"/>
              <a:t> на </a:t>
            </a:r>
            <a:r>
              <a:rPr lang="ru-RU" sz="1400" dirty="0" err="1"/>
              <a:t>ринок</a:t>
            </a:r>
            <a:r>
              <a:rPr lang="ru-RU" sz="1400" dirty="0"/>
              <a:t>). </a:t>
            </a:r>
            <a:r>
              <a:rPr lang="ru-RU" sz="1400" dirty="0" err="1"/>
              <a:t>Крім</a:t>
            </a:r>
            <a:r>
              <a:rPr lang="ru-RU" sz="1400" dirty="0"/>
              <a:t> того, до ВВП не входить </a:t>
            </a:r>
            <a:r>
              <a:rPr lang="ru-RU" sz="1400" dirty="0" err="1"/>
              <a:t>вартість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i="1" dirty="0"/>
              <a:t>у </a:t>
            </a:r>
            <a:r>
              <a:rPr lang="ru-RU" sz="1400" i="1" dirty="0" err="1"/>
              <a:t>тіньовій</a:t>
            </a:r>
            <a:r>
              <a:rPr lang="ru-RU" sz="1400" i="1" dirty="0"/>
              <a:t> </a:t>
            </a:r>
            <a:r>
              <a:rPr lang="ru-RU" sz="1400" i="1" dirty="0" err="1"/>
              <a:t>економіці</a:t>
            </a:r>
            <a:r>
              <a:rPr lang="ru-RU" sz="1400" dirty="0"/>
              <a:t>, яка не </a:t>
            </a:r>
            <a:r>
              <a:rPr lang="ru-RU" sz="1400" dirty="0" err="1"/>
              <a:t>враховується</a:t>
            </a:r>
            <a:r>
              <a:rPr lang="ru-RU" sz="1400" dirty="0"/>
              <a:t> </a:t>
            </a:r>
            <a:r>
              <a:rPr lang="ru-RU" sz="1400" dirty="0" err="1"/>
              <a:t>офіційною</a:t>
            </a:r>
            <a:r>
              <a:rPr lang="ru-RU" sz="1400" dirty="0"/>
              <a:t> статистикою та не </a:t>
            </a:r>
            <a:r>
              <a:rPr lang="ru-RU" sz="1400" dirty="0" err="1"/>
              <a:t>оподатковується</a:t>
            </a:r>
            <a:r>
              <a:rPr lang="ru-RU" sz="1400" dirty="0"/>
              <a:t>. </a:t>
            </a:r>
            <a:r>
              <a:rPr lang="ru-RU" sz="1400" dirty="0" err="1"/>
              <a:t>Хоча</a:t>
            </a:r>
            <a:r>
              <a:rPr lang="ru-RU" sz="1400" dirty="0"/>
              <a:t> </a:t>
            </a:r>
            <a:r>
              <a:rPr lang="ru-RU" sz="1400" dirty="0" err="1"/>
              <a:t>така</a:t>
            </a:r>
            <a:r>
              <a:rPr lang="ru-RU" sz="1400" dirty="0"/>
              <a:t> </a:t>
            </a:r>
            <a:r>
              <a:rPr lang="ru-RU" sz="1400" dirty="0" err="1"/>
              <a:t>продукція</a:t>
            </a:r>
            <a:r>
              <a:rPr lang="ru-RU" sz="1400" dirty="0"/>
              <a:t> й </a:t>
            </a:r>
            <a:r>
              <a:rPr lang="ru-RU" sz="1400" dirty="0" err="1"/>
              <a:t>виробляється</a:t>
            </a:r>
            <a:r>
              <a:rPr lang="ru-RU" sz="1400" dirty="0"/>
              <a:t> для продажу, але держава не </a:t>
            </a:r>
            <a:r>
              <a:rPr lang="ru-RU" sz="1400" dirty="0" err="1"/>
              <a:t>володіє</a:t>
            </a:r>
            <a:r>
              <a:rPr lang="ru-RU" sz="1400" dirty="0"/>
              <a:t> </a:t>
            </a:r>
            <a:r>
              <a:rPr lang="ru-RU" sz="1400" dirty="0" err="1"/>
              <a:t>інформацією</a:t>
            </a:r>
            <a:r>
              <a:rPr lang="ru-RU" sz="1400" dirty="0"/>
              <a:t> про </a:t>
            </a:r>
            <a:r>
              <a:rPr lang="ru-RU" sz="1400" dirty="0" err="1"/>
              <a:t>неї</a:t>
            </a:r>
            <a:r>
              <a:rPr lang="ru-RU" sz="1400" dirty="0"/>
              <a:t>. </a:t>
            </a:r>
          </a:p>
          <a:p>
            <a:r>
              <a:rPr lang="ru-RU" sz="1400" dirty="0"/>
              <a:t>    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неоднаковою</a:t>
            </a:r>
            <a:r>
              <a:rPr lang="ru-RU" sz="1400" dirty="0"/>
              <a:t> </a:t>
            </a:r>
            <a:r>
              <a:rPr lang="ru-RU" sz="1400" dirty="0" err="1"/>
              <a:t>купівельною</a:t>
            </a:r>
            <a:r>
              <a:rPr lang="ru-RU" sz="1400" dirty="0"/>
              <a:t> </a:t>
            </a:r>
            <a:r>
              <a:rPr lang="ru-RU" sz="1400" dirty="0" err="1"/>
              <a:t>спроможністю</a:t>
            </a:r>
            <a:r>
              <a:rPr lang="ru-RU" sz="1400" dirty="0"/>
              <a:t> </a:t>
            </a:r>
            <a:r>
              <a:rPr lang="ru-RU" sz="1400" dirty="0" err="1"/>
              <a:t>національних</a:t>
            </a:r>
            <a:r>
              <a:rPr lang="ru-RU" sz="1400" dirty="0"/>
              <a:t> валют для </a:t>
            </a:r>
            <a:r>
              <a:rPr lang="ru-RU" sz="1400" dirty="0" err="1"/>
              <a:t>порівняння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ВВП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країнах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</a:t>
            </a:r>
            <a:r>
              <a:rPr lang="ru-RU" sz="1400" dirty="0" err="1"/>
              <a:t>перераховують</a:t>
            </a:r>
            <a:r>
              <a:rPr lang="ru-RU" sz="1400" dirty="0"/>
              <a:t> </a:t>
            </a:r>
            <a:r>
              <a:rPr lang="ru-RU" sz="1400" dirty="0" err="1"/>
              <a:t>згідно</a:t>
            </a:r>
            <a:r>
              <a:rPr lang="ru-RU" sz="1400" dirty="0"/>
              <a:t> з </a:t>
            </a:r>
            <a:r>
              <a:rPr lang="ru-RU" sz="1400" dirty="0" err="1"/>
              <a:t>поточним</a:t>
            </a:r>
            <a:r>
              <a:rPr lang="ru-RU" sz="1400" dirty="0"/>
              <a:t> курсом валют на </a:t>
            </a:r>
            <a:r>
              <a:rPr lang="ru-RU" sz="1400" dirty="0" err="1"/>
              <a:t>міжнародних</a:t>
            </a:r>
            <a:r>
              <a:rPr lang="ru-RU" sz="1400" dirty="0"/>
              <a:t> </a:t>
            </a:r>
            <a:r>
              <a:rPr lang="ru-RU" sz="1400" dirty="0" err="1"/>
              <a:t>валютних</a:t>
            </a:r>
            <a:r>
              <a:rPr lang="ru-RU" sz="1400" dirty="0"/>
              <a:t> ринках </a:t>
            </a:r>
            <a:r>
              <a:rPr lang="ru-RU" sz="1400" dirty="0" err="1"/>
              <a:t>або</a:t>
            </a:r>
            <a:r>
              <a:rPr lang="ru-RU" sz="1400" dirty="0"/>
              <a:t> на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обмінного</a:t>
            </a:r>
            <a:r>
              <a:rPr lang="ru-RU" sz="1400" dirty="0"/>
              <a:t> курсу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валюти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стандарту у </a:t>
            </a:r>
            <a:r>
              <a:rPr lang="ru-RU" sz="1400" dirty="0" err="1"/>
              <a:t>світовій</a:t>
            </a:r>
            <a:r>
              <a:rPr lang="ru-RU" sz="1400" dirty="0"/>
              <a:t> </a:t>
            </a:r>
            <a:r>
              <a:rPr lang="ru-RU" sz="1400" dirty="0" err="1"/>
              <a:t>валюті</a:t>
            </a:r>
            <a:r>
              <a:rPr lang="ru-RU" sz="1400" dirty="0"/>
              <a:t> (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долару</a:t>
            </a:r>
            <a:r>
              <a:rPr lang="ru-RU" sz="1400" dirty="0"/>
              <a:t> США). 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2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 fontScale="92500" lnSpcReduction="20000"/>
          </a:bodyPr>
          <a:lstStyle/>
          <a:p>
            <a:r>
              <a:rPr lang="ru-RU" sz="1400" dirty="0" err="1"/>
              <a:t>Найбільш</a:t>
            </a:r>
            <a:r>
              <a:rPr lang="ru-RU" sz="1400" dirty="0"/>
              <a:t> точною характеристикою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 </a:t>
            </a:r>
            <a:r>
              <a:rPr lang="ru-RU" sz="1400" i="1" dirty="0" err="1"/>
              <a:t>валовий</a:t>
            </a:r>
            <a:r>
              <a:rPr lang="ru-RU" sz="1400" i="1" dirty="0"/>
              <a:t> </a:t>
            </a:r>
            <a:r>
              <a:rPr lang="ru-RU" sz="1400" i="1" dirty="0" err="1"/>
              <a:t>внутрішній</a:t>
            </a:r>
            <a:r>
              <a:rPr lang="ru-RU" sz="1400" i="1" dirty="0"/>
              <a:t> продукт (ВВП) на душу </a:t>
            </a:r>
            <a:r>
              <a:rPr lang="ru-RU" sz="1400" i="1" dirty="0" err="1"/>
              <a:t>населення</a:t>
            </a:r>
            <a:r>
              <a:rPr lang="ru-RU" sz="1400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Він</a:t>
            </a:r>
            <a:r>
              <a:rPr lang="ru-RU" sz="1400" dirty="0"/>
              <a:t>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країнах</a:t>
            </a:r>
            <a:r>
              <a:rPr lang="ru-RU" sz="1400" dirty="0"/>
              <a:t> для </a:t>
            </a:r>
            <a:r>
              <a:rPr lang="ru-RU" sz="1400" dirty="0" err="1"/>
              <a:t>порівняння</a:t>
            </a:r>
            <a:r>
              <a:rPr lang="ru-RU" sz="1400" dirty="0"/>
              <a:t> </a:t>
            </a:r>
            <a:r>
              <a:rPr lang="ru-RU" sz="1400" dirty="0" err="1"/>
              <a:t>виражається</a:t>
            </a:r>
            <a:r>
              <a:rPr lang="ru-RU" sz="1400" dirty="0"/>
              <a:t> в </a:t>
            </a:r>
            <a:r>
              <a:rPr lang="ru-RU" sz="1400" dirty="0" err="1"/>
              <a:t>єдиній</a:t>
            </a:r>
            <a:r>
              <a:rPr lang="ru-RU" sz="1400" dirty="0"/>
              <a:t> </a:t>
            </a:r>
            <a:r>
              <a:rPr lang="ru-RU" sz="1400" dirty="0" err="1"/>
              <a:t>валюті</a:t>
            </a:r>
            <a:r>
              <a:rPr lang="ru-RU" sz="1400" dirty="0"/>
              <a:t> – </a:t>
            </a:r>
            <a:r>
              <a:rPr lang="ru-RU" sz="1400" dirty="0" err="1"/>
              <a:t>доларі</a:t>
            </a:r>
            <a:r>
              <a:rPr lang="ru-RU" sz="1400" dirty="0"/>
              <a:t> США. </a:t>
            </a:r>
            <a:r>
              <a:rPr lang="ru-RU" sz="1400" dirty="0" err="1"/>
              <a:t>Перерахунки</a:t>
            </a:r>
            <a:r>
              <a:rPr lang="ru-RU" sz="1400" dirty="0"/>
              <a:t> </a:t>
            </a:r>
            <a:r>
              <a:rPr lang="ru-RU" sz="1400" dirty="0" err="1"/>
              <a:t>здійснюють</a:t>
            </a:r>
            <a:r>
              <a:rPr lang="ru-RU" sz="1400" dirty="0"/>
              <a:t> не за </a:t>
            </a:r>
            <a:r>
              <a:rPr lang="ru-RU" sz="1400" dirty="0" err="1"/>
              <a:t>ринковим</a:t>
            </a:r>
            <a:r>
              <a:rPr lang="ru-RU" sz="1400" dirty="0"/>
              <a:t> </a:t>
            </a:r>
            <a:r>
              <a:rPr lang="ru-RU" sz="1400" dirty="0" err="1"/>
              <a:t>обмінним</a:t>
            </a:r>
            <a:r>
              <a:rPr lang="ru-RU" sz="1400" dirty="0"/>
              <a:t> курсом валют, а за паритетом (</a:t>
            </a:r>
            <a:r>
              <a:rPr lang="ru-RU" sz="1400" dirty="0" err="1"/>
              <a:t>від</a:t>
            </a:r>
            <a:r>
              <a:rPr lang="ru-RU" sz="1400" dirty="0"/>
              <a:t> лат. </a:t>
            </a:r>
            <a:r>
              <a:rPr lang="en-US" sz="1400" dirty="0" err="1"/>
              <a:t>paritatis</a:t>
            </a:r>
            <a:r>
              <a:rPr lang="en-US" sz="1400" dirty="0"/>
              <a:t> – </a:t>
            </a:r>
            <a:r>
              <a:rPr lang="ru-RU" sz="1400" dirty="0" err="1"/>
              <a:t>рівність</a:t>
            </a:r>
            <a:r>
              <a:rPr lang="ru-RU" sz="1400" dirty="0"/>
              <a:t>) </a:t>
            </a:r>
            <a:r>
              <a:rPr lang="ru-RU" sz="1400" dirty="0" err="1"/>
              <a:t>купівельної</a:t>
            </a:r>
            <a:r>
              <a:rPr lang="ru-RU" sz="1400" dirty="0"/>
              <a:t> </a:t>
            </a:r>
            <a:r>
              <a:rPr lang="ru-RU" sz="1400" dirty="0" err="1"/>
              <a:t>спро</a:t>
            </a:r>
            <a:r>
              <a:rPr lang="ru-RU" sz="1400" dirty="0"/>
              <a:t> </a:t>
            </a:r>
            <a:r>
              <a:rPr lang="ru-RU" sz="1400" dirty="0" err="1"/>
              <a:t>можності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b="1" dirty="0" err="1"/>
              <a:t>Індекс</a:t>
            </a:r>
            <a:r>
              <a:rPr lang="ru-RU" sz="1400" b="1" dirty="0"/>
              <a:t> </a:t>
            </a:r>
            <a:r>
              <a:rPr lang="ru-RU" sz="1400" b="1" dirty="0" err="1"/>
              <a:t>людського</a:t>
            </a:r>
            <a:r>
              <a:rPr lang="ru-RU" sz="1400" b="1" dirty="0"/>
              <a:t> </a:t>
            </a:r>
            <a:r>
              <a:rPr lang="ru-RU" sz="1400" b="1" dirty="0" err="1"/>
              <a:t>розвитку</a:t>
            </a:r>
            <a:r>
              <a:rPr lang="ru-RU" sz="1400" b="1" dirty="0"/>
              <a:t> (ІЛР) – </a:t>
            </a:r>
            <a:r>
              <a:rPr lang="ru-RU" sz="1400" b="1" dirty="0" err="1"/>
              <a:t>показник</a:t>
            </a:r>
            <a:r>
              <a:rPr lang="ru-RU" sz="1400" b="1" dirty="0"/>
              <a:t> </a:t>
            </a:r>
            <a:r>
              <a:rPr lang="ru-RU" sz="1400" b="1" dirty="0" err="1"/>
              <a:t>якості</a:t>
            </a:r>
            <a:r>
              <a:rPr lang="ru-RU" sz="1400" b="1" dirty="0"/>
              <a:t> </a:t>
            </a:r>
            <a:r>
              <a:rPr lang="ru-RU" sz="1400" b="1" dirty="0" err="1"/>
              <a:t>життя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У 1990 р.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започаткована</a:t>
            </a:r>
            <a:r>
              <a:rPr lang="ru-RU" sz="1400" dirty="0"/>
              <a:t> </a:t>
            </a:r>
            <a:r>
              <a:rPr lang="ru-RU" sz="1400" dirty="0" err="1"/>
              <a:t>Програма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Об’єднаних</a:t>
            </a:r>
            <a:r>
              <a:rPr lang="ru-RU" sz="1400" dirty="0"/>
              <a:t> </a:t>
            </a:r>
            <a:r>
              <a:rPr lang="ru-RU" sz="1400" dirty="0" err="1"/>
              <a:t>Націй</a:t>
            </a:r>
            <a:r>
              <a:rPr lang="ru-RU" sz="1400" dirty="0"/>
              <a:t>  </a:t>
            </a:r>
          </a:p>
          <a:p>
            <a:r>
              <a:rPr lang="ru-RU" sz="1400" dirty="0"/>
              <a:t> (ПРООН), яка </a:t>
            </a:r>
            <a:r>
              <a:rPr lang="ru-RU" sz="1400" dirty="0" err="1"/>
              <a:t>щорічно</a:t>
            </a:r>
            <a:r>
              <a:rPr lang="ru-RU" sz="1400" dirty="0"/>
              <a:t> </a:t>
            </a:r>
            <a:r>
              <a:rPr lang="ru-RU" sz="1400" dirty="0" err="1"/>
              <a:t>видає</a:t>
            </a:r>
            <a:r>
              <a:rPr lang="ru-RU" sz="1400" dirty="0"/>
              <a:t> «</a:t>
            </a:r>
            <a:r>
              <a:rPr lang="ru-RU" sz="1400" dirty="0" err="1"/>
              <a:t>Доповідь</a:t>
            </a:r>
            <a:r>
              <a:rPr lang="ru-RU" sz="1400" dirty="0"/>
              <a:t> про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». У </a:t>
            </a:r>
            <a:r>
              <a:rPr lang="ru-RU" sz="1400" dirty="0" err="1"/>
              <a:t>ній</a:t>
            </a:r>
            <a:r>
              <a:rPr lang="ru-RU" sz="1400" dirty="0"/>
              <a:t> </a:t>
            </a:r>
            <a:r>
              <a:rPr lang="ru-RU" sz="1400" dirty="0" err="1"/>
              <a:t>зазначається</a:t>
            </a:r>
            <a:r>
              <a:rPr lang="ru-RU" sz="1400" dirty="0"/>
              <a:t> </a:t>
            </a:r>
            <a:r>
              <a:rPr lang="ru-RU" sz="1400" dirty="0" err="1"/>
              <a:t>комплексний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змогу</a:t>
            </a:r>
            <a:r>
              <a:rPr lang="ru-RU" sz="1400" dirty="0"/>
              <a:t> </a:t>
            </a:r>
            <a:r>
              <a:rPr lang="ru-RU" sz="1400" dirty="0" err="1"/>
              <a:t>оцінити</a:t>
            </a:r>
            <a:r>
              <a:rPr lang="ru-RU" sz="1400" dirty="0"/>
              <a:t> й </a:t>
            </a:r>
            <a:r>
              <a:rPr lang="ru-RU" sz="1400" dirty="0" err="1"/>
              <a:t>порівняти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людей у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країнах</a:t>
            </a:r>
            <a:r>
              <a:rPr lang="ru-RU" sz="1400" dirty="0"/>
              <a:t> та </a:t>
            </a:r>
            <a:r>
              <a:rPr lang="ru-RU" sz="1400" dirty="0" err="1"/>
              <a:t>регіонах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– </a:t>
            </a:r>
            <a:r>
              <a:rPr lang="ru-RU" sz="1400" dirty="0" err="1"/>
              <a:t>індекс</a:t>
            </a:r>
            <a:r>
              <a:rPr lang="ru-RU" sz="1400" dirty="0"/>
              <a:t> </a:t>
            </a:r>
            <a:r>
              <a:rPr lang="ru-RU" sz="1400" dirty="0" err="1"/>
              <a:t>людського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(ІЛР).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розроблений</a:t>
            </a:r>
            <a:r>
              <a:rPr lang="ru-RU" sz="1400" dirty="0"/>
              <a:t> </a:t>
            </a:r>
            <a:r>
              <a:rPr lang="ru-RU" sz="1400" dirty="0" err="1"/>
              <a:t>групою</a:t>
            </a:r>
            <a:r>
              <a:rPr lang="ru-RU" sz="1400" dirty="0"/>
              <a:t> </a:t>
            </a:r>
            <a:r>
              <a:rPr lang="ru-RU" sz="1400" dirty="0" err="1"/>
              <a:t>економістів</a:t>
            </a:r>
            <a:r>
              <a:rPr lang="ru-RU" sz="1400" dirty="0"/>
              <a:t> на </a:t>
            </a:r>
            <a:r>
              <a:rPr lang="ru-RU" sz="1400" dirty="0" err="1"/>
              <a:t>чолі</a:t>
            </a:r>
            <a:r>
              <a:rPr lang="ru-RU" sz="1400" dirty="0"/>
              <a:t> з пакистанцем </a:t>
            </a:r>
            <a:r>
              <a:rPr lang="ru-RU" sz="1400" dirty="0" err="1"/>
              <a:t>Махбубом-­уль­-Хаком</a:t>
            </a:r>
            <a:r>
              <a:rPr lang="ru-RU" sz="1400" dirty="0"/>
              <a:t>. </a:t>
            </a:r>
            <a:r>
              <a:rPr lang="ru-RU" sz="1400" dirty="0" err="1"/>
              <a:t>Спершу</a:t>
            </a:r>
            <a:r>
              <a:rPr lang="ru-RU" sz="1400" dirty="0"/>
              <a:t>, </a:t>
            </a:r>
            <a:r>
              <a:rPr lang="ru-RU" sz="1400" dirty="0" err="1"/>
              <a:t>визначаючи</a:t>
            </a:r>
            <a:r>
              <a:rPr lang="ru-RU" sz="1400" dirty="0"/>
              <a:t> ІЛР, </a:t>
            </a:r>
            <a:r>
              <a:rPr lang="ru-RU" sz="1400" dirty="0" err="1"/>
              <a:t>враховували</a:t>
            </a:r>
            <a:r>
              <a:rPr lang="ru-RU" sz="1400" dirty="0"/>
              <a:t> три </a:t>
            </a:r>
            <a:r>
              <a:rPr lang="ru-RU" sz="1400" dirty="0" err="1"/>
              <a:t>основні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: </a:t>
            </a:r>
          </a:p>
          <a:p>
            <a:r>
              <a:rPr lang="ru-RU" sz="1400" dirty="0" err="1"/>
              <a:t>очікувану</a:t>
            </a:r>
            <a:r>
              <a:rPr lang="ru-RU" sz="1400" dirty="0"/>
              <a:t> </a:t>
            </a:r>
            <a:r>
              <a:rPr lang="ru-RU" sz="1400" dirty="0" err="1"/>
              <a:t>тривалість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при </a:t>
            </a:r>
            <a:r>
              <a:rPr lang="ru-RU" sz="1400" dirty="0" err="1"/>
              <a:t>народженні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оцінює</a:t>
            </a:r>
            <a:r>
              <a:rPr lang="ru-RU" sz="1400" dirty="0"/>
              <a:t> </a:t>
            </a:r>
            <a:r>
              <a:rPr lang="ru-RU" sz="1400" dirty="0" err="1"/>
              <a:t>довголіття</a:t>
            </a:r>
            <a:r>
              <a:rPr lang="ru-RU" sz="1400" dirty="0"/>
              <a:t>;  </a:t>
            </a:r>
          </a:p>
          <a:p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грамотності</a:t>
            </a:r>
            <a:r>
              <a:rPr lang="ru-RU" sz="1400" dirty="0"/>
              <a:t> </a:t>
            </a:r>
            <a:r>
              <a:rPr lang="ru-RU" sz="1400" dirty="0" err="1"/>
              <a:t>дорослого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середню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, </a:t>
            </a:r>
            <a:r>
              <a:rPr lang="ru-RU" sz="1400" dirty="0" err="1"/>
              <a:t>затрачених</a:t>
            </a:r>
            <a:r>
              <a:rPr lang="ru-RU" sz="1400" dirty="0"/>
              <a:t> на </a:t>
            </a:r>
            <a:r>
              <a:rPr lang="ru-RU" sz="1400" dirty="0" err="1"/>
              <a:t>навчання</a:t>
            </a:r>
            <a:r>
              <a:rPr lang="ru-RU" sz="1400" dirty="0"/>
              <a:t>, </a:t>
            </a:r>
            <a:r>
              <a:rPr lang="ru-RU" sz="1400" dirty="0" err="1"/>
              <a:t>очікувану</a:t>
            </a:r>
            <a:r>
              <a:rPr lang="ru-RU" sz="1400" dirty="0"/>
              <a:t> </a:t>
            </a:r>
            <a:r>
              <a:rPr lang="ru-RU" sz="1400" dirty="0" err="1"/>
              <a:t>тривалість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та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професійної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; </a:t>
            </a:r>
          </a:p>
          <a:p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оцінюється</a:t>
            </a:r>
            <a:r>
              <a:rPr lang="ru-RU" sz="1400" dirty="0"/>
              <a:t> через </a:t>
            </a:r>
            <a:r>
              <a:rPr lang="ru-RU" sz="1400" dirty="0" err="1"/>
              <a:t>реальний</a:t>
            </a:r>
            <a:r>
              <a:rPr lang="ru-RU" sz="1400" dirty="0"/>
              <a:t> </a:t>
            </a:r>
            <a:r>
              <a:rPr lang="ru-RU" sz="1400" dirty="0" err="1"/>
              <a:t>дохід</a:t>
            </a:r>
            <a:r>
              <a:rPr lang="ru-RU" sz="1400" dirty="0"/>
              <a:t> на душу </a:t>
            </a:r>
            <a:r>
              <a:rPr lang="ru-RU" sz="1400" dirty="0" err="1"/>
              <a:t>населення</a:t>
            </a:r>
            <a:r>
              <a:rPr lang="ru-RU" sz="1400" dirty="0"/>
              <a:t> в </a:t>
            </a:r>
            <a:r>
              <a:rPr lang="ru-RU" sz="1400" dirty="0" err="1"/>
              <a:t>доларах</a:t>
            </a:r>
            <a:r>
              <a:rPr lang="ru-RU" sz="1400" dirty="0"/>
              <a:t> США. </a:t>
            </a:r>
          </a:p>
          <a:p>
            <a:r>
              <a:rPr lang="ru-RU" sz="1400" dirty="0"/>
              <a:t>       У 2010 р. </a:t>
            </a:r>
            <a:r>
              <a:rPr lang="ru-RU" sz="1400" dirty="0" err="1"/>
              <a:t>перелік</a:t>
            </a:r>
            <a:r>
              <a:rPr lang="ru-RU" sz="1400" dirty="0"/>
              <a:t> </a:t>
            </a:r>
            <a:r>
              <a:rPr lang="ru-RU" sz="1400" dirty="0" err="1"/>
              <a:t>показників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розширений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трьома</a:t>
            </a:r>
            <a:r>
              <a:rPr lang="ru-RU" sz="1400" dirty="0"/>
              <a:t>. Так, додали </a:t>
            </a:r>
          </a:p>
          <a:p>
            <a:r>
              <a:rPr lang="ru-RU" sz="1400" dirty="0"/>
              <a:t>  4. </a:t>
            </a:r>
            <a:r>
              <a:rPr lang="ru-RU" sz="1400" dirty="0" err="1"/>
              <a:t>індекс</a:t>
            </a:r>
            <a:r>
              <a:rPr lang="ru-RU" sz="1400" dirty="0"/>
              <a:t> </a:t>
            </a:r>
            <a:r>
              <a:rPr lang="ru-RU" sz="1400" dirty="0" err="1"/>
              <a:t>соціально-економічної</a:t>
            </a:r>
            <a:r>
              <a:rPr lang="ru-RU" sz="1400" dirty="0"/>
              <a:t> </a:t>
            </a:r>
            <a:r>
              <a:rPr lang="ru-RU" sz="1400" dirty="0" err="1"/>
              <a:t>нерівності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</a:t>
            </a:r>
            <a:r>
              <a:rPr lang="ru-RU" sz="1400" dirty="0" err="1"/>
              <a:t>доходів</a:t>
            </a:r>
            <a:r>
              <a:rPr lang="ru-RU" sz="1400" dirty="0"/>
              <a:t> </a:t>
            </a:r>
            <a:r>
              <a:rPr lang="ru-RU" sz="1400" dirty="0" err="1"/>
              <a:t>найбагатших</a:t>
            </a:r>
            <a:r>
              <a:rPr lang="ru-RU" sz="1400" dirty="0"/>
              <a:t> та </a:t>
            </a:r>
            <a:r>
              <a:rPr lang="ru-RU" sz="1400" dirty="0" err="1"/>
              <a:t>найбідніших</a:t>
            </a:r>
            <a:r>
              <a:rPr lang="ru-RU" sz="1400" dirty="0"/>
              <a:t> </a:t>
            </a:r>
            <a:r>
              <a:rPr lang="ru-RU" sz="1400" dirty="0" err="1"/>
              <a:t>верств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(за 10-­бальною шкалою); </a:t>
            </a:r>
          </a:p>
          <a:p>
            <a:r>
              <a:rPr lang="ru-RU" sz="1400" dirty="0"/>
              <a:t>   5. </a:t>
            </a:r>
            <a:r>
              <a:rPr lang="ru-RU" sz="1400" dirty="0" err="1"/>
              <a:t>індекс</a:t>
            </a:r>
            <a:r>
              <a:rPr lang="ru-RU" sz="1400" dirty="0"/>
              <a:t> </a:t>
            </a:r>
            <a:r>
              <a:rPr lang="ru-RU" sz="1400" dirty="0" err="1"/>
              <a:t>гендерної</a:t>
            </a:r>
            <a:r>
              <a:rPr lang="ru-RU" sz="1400" dirty="0"/>
              <a:t> </a:t>
            </a:r>
            <a:r>
              <a:rPr lang="ru-RU" sz="1400" dirty="0" err="1"/>
              <a:t>нерівності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нерівність</a:t>
            </a:r>
            <a:r>
              <a:rPr lang="ru-RU" sz="1400" dirty="0"/>
              <a:t> прав </a:t>
            </a:r>
            <a:r>
              <a:rPr lang="ru-RU" sz="1400" dirty="0" err="1"/>
              <a:t>чоловіків</a:t>
            </a:r>
            <a:r>
              <a:rPr lang="ru-RU" sz="1400" dirty="0"/>
              <a:t> та </a:t>
            </a:r>
            <a:r>
              <a:rPr lang="ru-RU" sz="1400" dirty="0" err="1"/>
              <a:t>жінок</a:t>
            </a:r>
            <a:r>
              <a:rPr lang="ru-RU" sz="1400" dirty="0"/>
              <a:t> у </a:t>
            </a:r>
            <a:r>
              <a:rPr lang="ru-RU" sz="1400" dirty="0" err="1"/>
              <a:t>суспільстві</a:t>
            </a:r>
            <a:r>
              <a:rPr lang="ru-RU" sz="1400" dirty="0"/>
              <a:t>; </a:t>
            </a:r>
          </a:p>
          <a:p>
            <a:r>
              <a:rPr lang="ru-RU" sz="1400" dirty="0"/>
              <a:t>    6. </a:t>
            </a:r>
            <a:r>
              <a:rPr lang="ru-RU" sz="1400" dirty="0" err="1"/>
              <a:t>індекс</a:t>
            </a:r>
            <a:r>
              <a:rPr lang="ru-RU" sz="1400" dirty="0"/>
              <a:t> </a:t>
            </a:r>
            <a:r>
              <a:rPr lang="ru-RU" sz="1400" dirty="0" err="1"/>
              <a:t>бідності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показує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людей,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проживають</a:t>
            </a:r>
            <a:r>
              <a:rPr lang="ru-RU" sz="1400" dirty="0"/>
              <a:t> за </a:t>
            </a:r>
            <a:r>
              <a:rPr lang="ru-RU" sz="1400" dirty="0" err="1"/>
              <a:t>межею</a:t>
            </a:r>
            <a:r>
              <a:rPr lang="ru-RU" sz="1400" dirty="0"/>
              <a:t> </a:t>
            </a:r>
            <a:r>
              <a:rPr lang="ru-RU" sz="1400" dirty="0" err="1"/>
              <a:t>бідності</a:t>
            </a:r>
            <a:r>
              <a:rPr lang="ru-RU" sz="1400" dirty="0"/>
              <a:t>.  </a:t>
            </a:r>
          </a:p>
          <a:p>
            <a:r>
              <a:rPr lang="ru-RU" sz="1400" dirty="0"/>
              <a:t>  Таким чином, </a:t>
            </a:r>
            <a:r>
              <a:rPr lang="ru-RU" sz="1400" b="1" dirty="0" err="1"/>
              <a:t>індекс</a:t>
            </a:r>
            <a:r>
              <a:rPr lang="ru-RU" sz="1400" b="1" dirty="0"/>
              <a:t> </a:t>
            </a:r>
            <a:r>
              <a:rPr lang="ru-RU" sz="1400" b="1" dirty="0" err="1"/>
              <a:t>людського</a:t>
            </a:r>
            <a:r>
              <a:rPr lang="ru-RU" sz="1400" b="1" dirty="0"/>
              <a:t> </a:t>
            </a:r>
            <a:r>
              <a:rPr lang="ru-RU" sz="1400" b="1" dirty="0" err="1"/>
              <a:t>розвитку</a:t>
            </a:r>
            <a:r>
              <a:rPr lang="ru-RU" sz="1400" b="1" dirty="0"/>
              <a:t> (ІЛР)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комплексний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розраховується</a:t>
            </a:r>
            <a:r>
              <a:rPr lang="ru-RU" sz="1400" dirty="0"/>
              <a:t> для </a:t>
            </a:r>
            <a:r>
              <a:rPr lang="ru-RU" sz="1400" dirty="0" err="1"/>
              <a:t>міждержавного</a:t>
            </a:r>
            <a:r>
              <a:rPr lang="ru-RU" sz="1400" dirty="0"/>
              <a:t> </a:t>
            </a:r>
            <a:r>
              <a:rPr lang="ru-RU" sz="1400" dirty="0" err="1"/>
              <a:t>порівняння</a:t>
            </a:r>
            <a:r>
              <a:rPr lang="ru-RU" sz="1400" dirty="0"/>
              <a:t> і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</a:t>
            </a:r>
            <a:r>
              <a:rPr lang="ru-RU" sz="1400" dirty="0" err="1"/>
              <a:t>грамотності</a:t>
            </a:r>
            <a:r>
              <a:rPr lang="ru-RU" sz="1400" dirty="0"/>
              <a:t>, </a:t>
            </a:r>
            <a:r>
              <a:rPr lang="ru-RU" sz="1400" dirty="0" err="1"/>
              <a:t>освіченості</a:t>
            </a:r>
            <a:r>
              <a:rPr lang="ru-RU" sz="1400" dirty="0"/>
              <a:t> й </a:t>
            </a:r>
            <a:r>
              <a:rPr lang="ru-RU" sz="1400" dirty="0" err="1"/>
              <a:t>довголіття</a:t>
            </a:r>
            <a:r>
              <a:rPr lang="ru-RU" sz="1400" dirty="0"/>
              <a:t> як </a:t>
            </a:r>
            <a:r>
              <a:rPr lang="ru-RU" sz="1400" dirty="0" err="1"/>
              <a:t>основних</a:t>
            </a:r>
            <a:r>
              <a:rPr lang="ru-RU" sz="1400" dirty="0"/>
              <a:t> характеристик </a:t>
            </a:r>
            <a:r>
              <a:rPr lang="ru-RU" sz="1400" dirty="0" err="1"/>
              <a:t>людського</a:t>
            </a:r>
            <a:r>
              <a:rPr lang="ru-RU" sz="1400" dirty="0"/>
              <a:t> </a:t>
            </a:r>
            <a:r>
              <a:rPr lang="ru-RU" sz="1400" dirty="0" err="1"/>
              <a:t>потенціалу</a:t>
            </a:r>
            <a:r>
              <a:rPr lang="ru-RU" sz="1400" dirty="0"/>
              <a:t> </a:t>
            </a:r>
            <a:r>
              <a:rPr lang="ru-RU" sz="1400" dirty="0" err="1"/>
              <a:t>досліджуваної</a:t>
            </a:r>
            <a:r>
              <a:rPr lang="ru-RU" sz="1400" dirty="0"/>
              <a:t> </a:t>
            </a:r>
            <a:r>
              <a:rPr lang="ru-RU" sz="1400" dirty="0" err="1"/>
              <a:t>території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Нині</a:t>
            </a:r>
            <a:r>
              <a:rPr lang="ru-RU" sz="1400" dirty="0"/>
              <a:t> ІЛР </a:t>
            </a:r>
            <a:r>
              <a:rPr lang="ru-RU" sz="1400" dirty="0" err="1"/>
              <a:t>визначений</a:t>
            </a:r>
            <a:r>
              <a:rPr lang="ru-RU" sz="1400" dirty="0"/>
              <a:t> для 188 держав і </a:t>
            </a:r>
            <a:r>
              <a:rPr lang="ru-RU" sz="1400" dirty="0" err="1"/>
              <a:t>територій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.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змінюються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0,3 до </a:t>
            </a:r>
            <a:r>
              <a:rPr lang="ru-RU" sz="1400" dirty="0" err="1"/>
              <a:t>майже</a:t>
            </a:r>
            <a:r>
              <a:rPr lang="ru-RU" sz="1400" dirty="0"/>
              <a:t> 1,0.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високим</a:t>
            </a:r>
            <a:r>
              <a:rPr lang="ru-RU" sz="1400" dirty="0"/>
              <a:t> </a:t>
            </a:r>
            <a:r>
              <a:rPr lang="ru-RU" sz="1400" dirty="0" err="1"/>
              <a:t>вважається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людського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коефіцієнт</a:t>
            </a:r>
            <a:r>
              <a:rPr lang="ru-RU" sz="1400" dirty="0"/>
              <a:t> </a:t>
            </a:r>
            <a:r>
              <a:rPr lang="ru-RU" sz="1400" dirty="0" err="1"/>
              <a:t>перевищує</a:t>
            </a:r>
            <a:r>
              <a:rPr lang="ru-RU" sz="1400" dirty="0"/>
              <a:t> 0,9, </a:t>
            </a:r>
            <a:r>
              <a:rPr lang="ru-RU" sz="1400" dirty="0" err="1"/>
              <a:t>високим</a:t>
            </a:r>
            <a:r>
              <a:rPr lang="ru-RU" sz="1400" dirty="0"/>
              <a:t> – 0,8 – 0,9, </a:t>
            </a:r>
            <a:r>
              <a:rPr lang="ru-RU" sz="1400" dirty="0" err="1"/>
              <a:t>середнім</a:t>
            </a:r>
            <a:r>
              <a:rPr lang="ru-RU" sz="1400" dirty="0"/>
              <a:t> – 0,5 – 0,8, </a:t>
            </a:r>
            <a:r>
              <a:rPr lang="ru-RU" sz="1400" dirty="0" err="1"/>
              <a:t>низьким</a:t>
            </a:r>
            <a:r>
              <a:rPr lang="ru-RU" sz="1400" dirty="0"/>
              <a:t> – </a:t>
            </a:r>
            <a:r>
              <a:rPr lang="ru-RU" sz="1400" dirty="0" err="1"/>
              <a:t>менш</a:t>
            </a:r>
            <a:r>
              <a:rPr lang="ru-RU" sz="1400" dirty="0"/>
              <a:t> </a:t>
            </a:r>
            <a:r>
              <a:rPr lang="ru-RU" sz="1400" dirty="0" err="1"/>
              <a:t>ніж</a:t>
            </a:r>
            <a:r>
              <a:rPr lang="ru-RU" sz="1400" dirty="0"/>
              <a:t> 0,5</a:t>
            </a:r>
            <a:r>
              <a:rPr lang="ru-RU" sz="1400" dirty="0"/>
              <a:t>. </a:t>
            </a:r>
            <a:r>
              <a:rPr lang="ru-RU" sz="1400" dirty="0" err="1"/>
              <a:t>Дуже</a:t>
            </a:r>
            <a:r>
              <a:rPr lang="ru-RU" sz="1400" dirty="0"/>
              <a:t> </a:t>
            </a:r>
            <a:r>
              <a:rPr lang="ru-RU" sz="1400" dirty="0" err="1"/>
              <a:t>високим</a:t>
            </a:r>
            <a:r>
              <a:rPr lang="ru-RU" sz="1400" dirty="0"/>
              <a:t> </a:t>
            </a:r>
            <a:r>
              <a:rPr lang="ru-RU" sz="1400" dirty="0" err="1"/>
              <a:t>рівнем</a:t>
            </a:r>
            <a:r>
              <a:rPr lang="ru-RU" sz="1400" dirty="0"/>
              <a:t> ІЛР </a:t>
            </a:r>
            <a:r>
              <a:rPr lang="ru-RU" sz="1400" dirty="0" err="1"/>
              <a:t>вирізняються</a:t>
            </a:r>
            <a:r>
              <a:rPr lang="ru-RU" sz="1400" dirty="0"/>
              <a:t> 14 </a:t>
            </a:r>
            <a:r>
              <a:rPr lang="ru-RU" sz="1400" dirty="0" err="1"/>
              <a:t>країн</a:t>
            </a:r>
            <a:r>
              <a:rPr lang="ru-RU" sz="1400" dirty="0"/>
              <a:t>.  </a:t>
            </a:r>
          </a:p>
          <a:p>
            <a:r>
              <a:rPr lang="ru-RU" sz="1400" dirty="0"/>
              <a:t>     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належить</a:t>
            </a:r>
            <a:r>
              <a:rPr lang="ru-RU" sz="1400" dirty="0"/>
              <a:t> до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середнім</a:t>
            </a:r>
            <a:r>
              <a:rPr lang="ru-RU" sz="1400" dirty="0"/>
              <a:t> </a:t>
            </a:r>
            <a:r>
              <a:rPr lang="ru-RU" sz="1400" dirty="0" err="1"/>
              <a:t>показником</a:t>
            </a:r>
            <a:r>
              <a:rPr lang="ru-RU" sz="1400" dirty="0"/>
              <a:t> ІЛР, </a:t>
            </a:r>
            <a:r>
              <a:rPr lang="ru-RU" sz="1400" dirty="0" err="1"/>
              <a:t>посідаючи</a:t>
            </a:r>
            <a:r>
              <a:rPr lang="ru-RU" sz="1400" dirty="0"/>
              <a:t> 81-­ше </a:t>
            </a:r>
            <a:r>
              <a:rPr lang="ru-RU" sz="1400" dirty="0" err="1"/>
              <a:t>місце</a:t>
            </a:r>
            <a:r>
              <a:rPr lang="ru-RU" sz="1400" dirty="0"/>
              <a:t> в </a:t>
            </a:r>
            <a:r>
              <a:rPr lang="ru-RU" sz="1400" dirty="0" err="1"/>
              <a:t>світі</a:t>
            </a:r>
            <a:r>
              <a:rPr lang="ru-RU" sz="1400" dirty="0"/>
              <a:t> з </a:t>
            </a:r>
            <a:r>
              <a:rPr lang="ru-RU" sz="1400" dirty="0" err="1"/>
              <a:t>індексом</a:t>
            </a:r>
            <a:r>
              <a:rPr lang="ru-RU" sz="1400" dirty="0"/>
              <a:t> 0,747.</a:t>
            </a:r>
            <a:r>
              <a:rPr lang="ru-RU" sz="1400" dirty="0"/>
              <a:t> </a:t>
            </a:r>
            <a:r>
              <a:rPr lang="ru-RU" sz="1400" dirty="0" err="1"/>
              <a:t>Нашій</a:t>
            </a:r>
            <a:r>
              <a:rPr lang="ru-RU" sz="1400" dirty="0"/>
              <a:t> </a:t>
            </a:r>
            <a:r>
              <a:rPr lang="ru-RU" sz="1400" dirty="0" err="1"/>
              <a:t>країні</a:t>
            </a:r>
            <a:r>
              <a:rPr lang="ru-RU" sz="1400" dirty="0"/>
              <a:t> </a:t>
            </a:r>
            <a:r>
              <a:rPr lang="ru-RU" sz="1400" dirty="0" err="1"/>
              <a:t>притаманна</a:t>
            </a:r>
            <a:r>
              <a:rPr lang="ru-RU" sz="1400" dirty="0"/>
              <a:t> </a:t>
            </a:r>
            <a:r>
              <a:rPr lang="ru-RU" sz="1400" dirty="0" err="1"/>
              <a:t>достатньо</a:t>
            </a:r>
            <a:r>
              <a:rPr lang="ru-RU" sz="1400" dirty="0"/>
              <a:t> </a:t>
            </a:r>
            <a:r>
              <a:rPr lang="ru-RU" sz="1400" dirty="0" err="1"/>
              <a:t>низька</a:t>
            </a:r>
            <a:r>
              <a:rPr lang="ru-RU" sz="1400" dirty="0"/>
              <a:t> </a:t>
            </a:r>
            <a:r>
              <a:rPr lang="ru-RU" sz="1400" dirty="0" err="1"/>
              <a:t>очікувана</a:t>
            </a:r>
            <a:r>
              <a:rPr lang="ru-RU" sz="1400" dirty="0"/>
              <a:t> </a:t>
            </a:r>
            <a:r>
              <a:rPr lang="ru-RU" sz="1400" dirty="0" err="1"/>
              <a:t>тривалість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при </a:t>
            </a:r>
            <a:r>
              <a:rPr lang="ru-RU" sz="1400" dirty="0" err="1"/>
              <a:t>народженні</a:t>
            </a:r>
            <a:r>
              <a:rPr lang="ru-RU" sz="1400" dirty="0"/>
              <a:t> – 71 </a:t>
            </a:r>
            <a:r>
              <a:rPr lang="ru-RU" sz="1400" dirty="0" err="1"/>
              <a:t>рік</a:t>
            </a:r>
            <a:r>
              <a:rPr lang="ru-RU" sz="1400" dirty="0"/>
              <a:t>, </a:t>
            </a:r>
            <a:r>
              <a:rPr lang="ru-RU" sz="1400" dirty="0" err="1"/>
              <a:t>низькі</a:t>
            </a:r>
            <a:r>
              <a:rPr lang="ru-RU" sz="1400" dirty="0"/>
              <a:t> </a:t>
            </a:r>
            <a:r>
              <a:rPr lang="ru-RU" sz="1400" dirty="0" err="1"/>
              <a:t>реальні</a:t>
            </a:r>
            <a:r>
              <a:rPr lang="ru-RU" sz="1400" dirty="0"/>
              <a:t> доходи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Водночас</a:t>
            </a:r>
            <a:r>
              <a:rPr lang="ru-RU" sz="1400" dirty="0"/>
              <a:t> </a:t>
            </a:r>
            <a:r>
              <a:rPr lang="ru-RU" sz="1400" dirty="0" err="1"/>
              <a:t>грамотність</a:t>
            </a:r>
            <a:r>
              <a:rPr lang="ru-RU" sz="1400" dirty="0"/>
              <a:t> </a:t>
            </a:r>
            <a:r>
              <a:rPr lang="ru-RU" sz="1400" dirty="0" err="1"/>
              <a:t>дорослого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становить 100 %, </a:t>
            </a:r>
            <a:r>
              <a:rPr lang="ru-RU" sz="1400" dirty="0" err="1"/>
              <a:t>середня</a:t>
            </a:r>
            <a:r>
              <a:rPr lang="ru-RU" sz="1400" dirty="0"/>
              <a:t> </a:t>
            </a:r>
            <a:r>
              <a:rPr lang="ru-RU" sz="1400" dirty="0" err="1"/>
              <a:t>тривалість</a:t>
            </a:r>
            <a:r>
              <a:rPr lang="ru-RU" sz="1400" dirty="0"/>
              <a:t> </a:t>
            </a:r>
            <a:r>
              <a:rPr lang="ru-RU" sz="1400" dirty="0" err="1"/>
              <a:t>навчання</a:t>
            </a:r>
            <a:r>
              <a:rPr lang="ru-RU" sz="1400" dirty="0"/>
              <a:t> – 12 </a:t>
            </a:r>
            <a:r>
              <a:rPr lang="ru-RU" sz="1400" dirty="0" err="1"/>
              <a:t>років</a:t>
            </a:r>
            <a:r>
              <a:rPr lang="ru-RU" sz="1400" dirty="0"/>
              <a:t>.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Найнижчі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 ІЛР</a:t>
            </a:r>
            <a:r>
              <a:rPr lang="ru-RU" sz="1400" dirty="0"/>
              <a:t> </a:t>
            </a:r>
            <a:r>
              <a:rPr lang="ru-RU" sz="1400" dirty="0" err="1"/>
              <a:t>притаманні</a:t>
            </a:r>
            <a:r>
              <a:rPr lang="ru-RU" sz="1400" dirty="0"/>
              <a:t> </a:t>
            </a:r>
            <a:r>
              <a:rPr lang="ru-RU" sz="1400" dirty="0"/>
              <a:t>29 </a:t>
            </a:r>
            <a:r>
              <a:rPr lang="ru-RU" sz="1400" dirty="0" err="1"/>
              <a:t>країнам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розташовані</a:t>
            </a:r>
            <a:r>
              <a:rPr lang="ru-RU" sz="1400" dirty="0"/>
              <a:t> </a:t>
            </a:r>
            <a:r>
              <a:rPr lang="ru-RU" sz="1400" dirty="0" err="1"/>
              <a:t>переважно</a:t>
            </a:r>
            <a:r>
              <a:rPr lang="ru-RU" sz="1400" dirty="0"/>
              <a:t> </a:t>
            </a:r>
            <a:r>
              <a:rPr lang="ru-RU" sz="1400" dirty="0"/>
              <a:t>в </a:t>
            </a:r>
            <a:r>
              <a:rPr lang="ru-RU" sz="1400" dirty="0" err="1"/>
              <a:t>Африці</a:t>
            </a:r>
            <a:r>
              <a:rPr lang="ru-RU" sz="1400" dirty="0"/>
              <a:t> (</a:t>
            </a:r>
            <a:r>
              <a:rPr lang="ru-RU" sz="1400" dirty="0" err="1"/>
              <a:t>Нігер</a:t>
            </a:r>
            <a:r>
              <a:rPr lang="ru-RU" sz="1400" dirty="0"/>
              <a:t>, Центрально-­</a:t>
            </a:r>
            <a:r>
              <a:rPr lang="ru-RU" sz="1400" dirty="0" err="1"/>
              <a:t>Африканська</a:t>
            </a:r>
            <a:r>
              <a:rPr lang="ru-RU" sz="1400" dirty="0"/>
              <a:t> </a:t>
            </a:r>
            <a:r>
              <a:rPr lang="ru-RU" sz="1400" dirty="0" err="1"/>
              <a:t>Республіка</a:t>
            </a:r>
            <a:r>
              <a:rPr lang="ru-RU" sz="1400" dirty="0"/>
              <a:t>, </a:t>
            </a:r>
            <a:r>
              <a:rPr lang="ru-RU" sz="1400" dirty="0" err="1"/>
              <a:t>Еритрея</a:t>
            </a:r>
            <a:r>
              <a:rPr lang="ru-RU" sz="1400" dirty="0"/>
              <a:t>, Чад, </a:t>
            </a:r>
            <a:r>
              <a:rPr lang="ru-RU" sz="1400" dirty="0" err="1"/>
              <a:t>Бурунді</a:t>
            </a:r>
            <a:r>
              <a:rPr lang="ru-RU" sz="1400" dirty="0"/>
              <a:t>, </a:t>
            </a:r>
            <a:r>
              <a:rPr lang="ru-RU" sz="1400" dirty="0" err="1"/>
              <a:t>Буркіна</a:t>
            </a:r>
            <a:r>
              <a:rPr lang="ru-RU" sz="1400" dirty="0"/>
              <a:t>­-Фасо, </a:t>
            </a:r>
            <a:r>
              <a:rPr lang="ru-RU" sz="1400" dirty="0" err="1"/>
              <a:t>Гвінея</a:t>
            </a:r>
            <a:r>
              <a:rPr lang="ru-RU" sz="1400" dirty="0"/>
              <a:t>, </a:t>
            </a:r>
            <a:r>
              <a:rPr lang="ru-RU" sz="1400" dirty="0" err="1"/>
              <a:t>Сьєрра</a:t>
            </a:r>
            <a:r>
              <a:rPr lang="ru-RU" sz="1400" dirty="0"/>
              <a:t>-­Леоне, </a:t>
            </a:r>
            <a:r>
              <a:rPr lang="ru-RU" sz="1400" dirty="0" err="1"/>
              <a:t>Мозамбік</a:t>
            </a:r>
            <a:r>
              <a:rPr lang="ru-RU" sz="1400" dirty="0"/>
              <a:t>, </a:t>
            </a:r>
            <a:r>
              <a:rPr lang="ru-RU" sz="1400" dirty="0" err="1"/>
              <a:t>Малі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),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/>
              <a:t>в </a:t>
            </a:r>
            <a:r>
              <a:rPr lang="ru-RU" sz="1400" dirty="0" err="1"/>
              <a:t>Азії</a:t>
            </a:r>
            <a:r>
              <a:rPr lang="ru-RU" sz="1400" dirty="0"/>
              <a:t> (</a:t>
            </a:r>
            <a:r>
              <a:rPr lang="ru-RU" sz="1400" dirty="0" err="1"/>
              <a:t>Афганістан</a:t>
            </a:r>
            <a:r>
              <a:rPr lang="ru-RU" sz="1400" dirty="0"/>
              <a:t>, </a:t>
            </a:r>
            <a:r>
              <a:rPr lang="ru-RU" sz="1400" dirty="0" err="1"/>
              <a:t>Ємен</a:t>
            </a:r>
            <a:r>
              <a:rPr lang="ru-RU" sz="1400" dirty="0"/>
              <a:t>) та </a:t>
            </a:r>
            <a:r>
              <a:rPr lang="ru-RU" sz="1400" dirty="0" err="1"/>
              <a:t>Латинській</a:t>
            </a:r>
            <a:r>
              <a:rPr lang="ru-RU" sz="1400" dirty="0"/>
              <a:t> </a:t>
            </a:r>
            <a:r>
              <a:rPr lang="ru-RU" sz="1400" dirty="0" err="1"/>
              <a:t>Америці</a:t>
            </a:r>
            <a:r>
              <a:rPr lang="ru-RU" sz="1400" dirty="0"/>
              <a:t> (</a:t>
            </a:r>
            <a:r>
              <a:rPr lang="ru-RU" sz="1400" dirty="0" err="1"/>
              <a:t>Гаїті</a:t>
            </a:r>
            <a:r>
              <a:rPr lang="ru-RU" sz="1400" dirty="0"/>
              <a:t>).</a:t>
            </a:r>
            <a:r>
              <a:rPr lang="ru-RU" sz="1400" dirty="0"/>
              <a:t> 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48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mage.jimcdn.com/app/cms/image/transf/dimension=733x10000:format=png/path/s16925f0d51e7b5d4/image/ieaba6d260154f8dc/version/1531885681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48883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1120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74345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Валовий</a:t>
            </a:r>
            <a:r>
              <a:rPr lang="ru-RU" b="1" dirty="0"/>
              <a:t> </a:t>
            </a:r>
            <a:r>
              <a:rPr lang="ru-RU" b="1" dirty="0" err="1"/>
              <a:t>національний</a:t>
            </a:r>
            <a:r>
              <a:rPr lang="ru-RU" b="1" dirty="0"/>
              <a:t> продукт (ВНП)</a:t>
            </a:r>
            <a:r>
              <a:rPr lang="ru-RU" dirty="0"/>
              <a:t> – 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сукупна</a:t>
            </a:r>
            <a:r>
              <a:rPr lang="ru-RU" dirty="0"/>
              <a:t> </a:t>
            </a:r>
            <a:r>
              <a:rPr lang="ru-RU" dirty="0" err="1"/>
              <a:t>ринкова</a:t>
            </a:r>
            <a:r>
              <a:rPr lang="ru-RU" dirty="0"/>
              <a:t> </a:t>
            </a:r>
            <a:r>
              <a:rPr lang="ru-RU" dirty="0" err="1"/>
              <a:t>вартість</a:t>
            </a:r>
            <a:r>
              <a:rPr lang="ru-RU" dirty="0"/>
              <a:t> </a:t>
            </a:r>
            <a:r>
              <a:rPr lang="ru-RU" dirty="0" err="1"/>
              <a:t>річного</a:t>
            </a:r>
            <a:r>
              <a:rPr lang="ru-RU" dirty="0"/>
              <a:t> </a:t>
            </a:r>
            <a:r>
              <a:rPr lang="ru-RU" dirty="0" err="1"/>
              <a:t>обсягу</a:t>
            </a:r>
            <a:r>
              <a:rPr lang="ru-RU" dirty="0"/>
              <a:t> </a:t>
            </a:r>
            <a:r>
              <a:rPr lang="ru-RU" dirty="0" err="1"/>
              <a:t>кінцевої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та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одержано </a:t>
            </a:r>
            <a:r>
              <a:rPr lang="ru-RU" dirty="0" err="1"/>
              <a:t>усіма</a:t>
            </a:r>
            <a:r>
              <a:rPr lang="ru-RU" dirty="0"/>
              <a:t> </a:t>
            </a:r>
            <a:r>
              <a:rPr lang="ru-RU" dirty="0" err="1"/>
              <a:t>національними</a:t>
            </a:r>
            <a:r>
              <a:rPr lang="ru-RU" dirty="0"/>
              <a:t> </a:t>
            </a:r>
            <a:r>
              <a:rPr lang="ru-RU" dirty="0" err="1"/>
              <a:t>виробниками</a:t>
            </a:r>
            <a:r>
              <a:rPr lang="ru-RU" dirty="0"/>
              <a:t>, не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того, де вони </a:t>
            </a:r>
            <a:r>
              <a:rPr lang="ru-RU" dirty="0" err="1"/>
              <a:t>перебувають</a:t>
            </a:r>
            <a:r>
              <a:rPr lang="ru-RU" dirty="0"/>
              <a:t>: у межах </a:t>
            </a:r>
            <a:r>
              <a:rPr lang="ru-RU" dirty="0" err="1"/>
              <a:t>країни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за кордоном.</a:t>
            </a:r>
            <a:r>
              <a:rPr lang="ru-RU" dirty="0" smtClean="0">
                <a:effectLst/>
              </a:rPr>
              <a:t> </a:t>
            </a:r>
          </a:p>
          <a:p>
            <a:r>
              <a:rPr lang="ru-RU" dirty="0" smtClean="0">
                <a:effectLst/>
              </a:rPr>
              <a:t>      </a:t>
            </a:r>
            <a:r>
              <a:rPr lang="ru-RU" dirty="0" err="1" smtClean="0">
                <a:effectLst/>
              </a:rPr>
              <a:t>Водночас</a:t>
            </a:r>
            <a:r>
              <a:rPr lang="ru-RU" dirty="0" smtClean="0">
                <a:effectLst/>
              </a:rPr>
              <a:t> ВНП не </a:t>
            </a:r>
            <a:r>
              <a:rPr lang="ru-RU" dirty="0" err="1" smtClean="0">
                <a:effectLst/>
              </a:rPr>
              <a:t>враховує</a:t>
            </a:r>
            <a:r>
              <a:rPr lang="ru-RU" dirty="0" smtClean="0">
                <a:effectLst/>
              </a:rPr>
              <a:t> доходи </a:t>
            </a:r>
            <a:r>
              <a:rPr lang="ru-RU" dirty="0" err="1" smtClean="0">
                <a:effectLst/>
              </a:rPr>
              <a:t>підприємств</a:t>
            </a:r>
            <a:r>
              <a:rPr lang="ru-RU" dirty="0" smtClean="0">
                <a:effectLst/>
              </a:rPr>
              <a:t>, </a:t>
            </a:r>
            <a:r>
              <a:rPr lang="ru-RU" dirty="0" err="1" smtClean="0">
                <a:effectLst/>
              </a:rPr>
              <a:t>що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розташовані</a:t>
            </a:r>
            <a:r>
              <a:rPr lang="ru-RU" dirty="0" smtClean="0">
                <a:effectLst/>
              </a:rPr>
              <a:t> в </a:t>
            </a:r>
            <a:r>
              <a:rPr lang="ru-RU" dirty="0" err="1" smtClean="0">
                <a:effectLst/>
              </a:rPr>
              <a:t>країні</a:t>
            </a:r>
            <a:r>
              <a:rPr lang="ru-RU" dirty="0" smtClean="0">
                <a:effectLst/>
              </a:rPr>
              <a:t>, але належать </a:t>
            </a:r>
            <a:r>
              <a:rPr lang="ru-RU" dirty="0" err="1" smtClean="0">
                <a:effectLst/>
              </a:rPr>
              <a:t>іноземцям</a:t>
            </a:r>
            <a:r>
              <a:rPr lang="ru-RU" dirty="0" smtClean="0">
                <a:effectLst/>
              </a:rPr>
              <a:t>, а </a:t>
            </a:r>
            <a:r>
              <a:rPr lang="ru-RU" dirty="0" err="1" smtClean="0">
                <a:effectLst/>
              </a:rPr>
              <a:t>також</a:t>
            </a:r>
            <a:r>
              <a:rPr lang="ru-RU" dirty="0" smtClean="0">
                <a:effectLst/>
              </a:rPr>
              <a:t> доходи </a:t>
            </a:r>
            <a:r>
              <a:rPr lang="ru-RU" dirty="0" err="1" smtClean="0">
                <a:effectLst/>
              </a:rPr>
              <a:t>іноземців</a:t>
            </a:r>
            <a:r>
              <a:rPr lang="ru-RU" dirty="0" smtClean="0">
                <a:effectLst/>
              </a:rPr>
              <a:t>, </a:t>
            </a:r>
            <a:r>
              <a:rPr lang="ru-RU" dirty="0" err="1" smtClean="0">
                <a:effectLst/>
              </a:rPr>
              <a:t>які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працюють</a:t>
            </a:r>
            <a:r>
              <a:rPr lang="ru-RU" dirty="0" smtClean="0">
                <a:effectLst/>
              </a:rPr>
              <a:t> у </a:t>
            </a:r>
            <a:r>
              <a:rPr lang="ru-RU" dirty="0" err="1" smtClean="0">
                <a:effectLst/>
              </a:rPr>
              <a:t>країні</a:t>
            </a:r>
            <a:r>
              <a:rPr lang="ru-RU" dirty="0" smtClean="0">
                <a:effectLst/>
              </a:rPr>
              <a:t>. Тому </a:t>
            </a:r>
          </a:p>
          <a:p>
            <a:r>
              <a:rPr lang="ru-RU" dirty="0" smtClean="0">
                <a:effectLst/>
              </a:rPr>
              <a:t>ВНП = ВВП + ДЗ – ДІ, </a:t>
            </a:r>
          </a:p>
          <a:p>
            <a:r>
              <a:rPr lang="ru-RU" dirty="0" smtClean="0">
                <a:effectLst/>
              </a:rPr>
              <a:t>де ДЗ – доходи, </a:t>
            </a:r>
            <a:r>
              <a:rPr lang="ru-RU" dirty="0" err="1" smtClean="0">
                <a:effectLst/>
              </a:rPr>
              <a:t>що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одержані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національними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суб’єктами</a:t>
            </a:r>
            <a:r>
              <a:rPr lang="ru-RU" dirty="0" smtClean="0">
                <a:effectLst/>
              </a:rPr>
              <a:t> за кордоном; </a:t>
            </a:r>
          </a:p>
          <a:p>
            <a:r>
              <a:rPr lang="ru-RU" dirty="0" smtClean="0">
                <a:effectLst/>
              </a:rPr>
              <a:t>      ДІ – доходи </a:t>
            </a:r>
            <a:r>
              <a:rPr lang="ru-RU" dirty="0" err="1" smtClean="0">
                <a:effectLst/>
              </a:rPr>
              <a:t>іноземної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спільноти</a:t>
            </a:r>
            <a:r>
              <a:rPr lang="ru-RU" dirty="0" smtClean="0">
                <a:effectLst/>
              </a:rPr>
              <a:t> у межах </a:t>
            </a:r>
            <a:r>
              <a:rPr lang="ru-RU" dirty="0" err="1" smtClean="0">
                <a:effectLst/>
              </a:rPr>
              <a:t>країни</a:t>
            </a:r>
            <a:r>
              <a:rPr lang="ru-RU" dirty="0" smtClean="0">
                <a:effectLst/>
              </a:rPr>
              <a:t>. </a:t>
            </a:r>
          </a:p>
          <a:p>
            <a:r>
              <a:rPr lang="ru-RU" dirty="0" smtClean="0">
                <a:effectLst/>
              </a:rPr>
              <a:t>  </a:t>
            </a:r>
            <a:r>
              <a:rPr lang="ru-RU" dirty="0" err="1" smtClean="0">
                <a:effectLst/>
              </a:rPr>
              <a:t>Якщо</a:t>
            </a:r>
            <a:r>
              <a:rPr lang="ru-RU" dirty="0" smtClean="0">
                <a:effectLst/>
              </a:rPr>
              <a:t> ВНП </a:t>
            </a:r>
            <a:r>
              <a:rPr lang="ru-RU" dirty="0" err="1" smtClean="0">
                <a:effectLst/>
              </a:rPr>
              <a:t>перевищує</a:t>
            </a:r>
            <a:r>
              <a:rPr lang="ru-RU" dirty="0" smtClean="0">
                <a:effectLst/>
              </a:rPr>
              <a:t> ВВП, значить </a:t>
            </a:r>
            <a:r>
              <a:rPr lang="ru-RU" dirty="0" err="1" smtClean="0">
                <a:effectLst/>
              </a:rPr>
              <a:t>жителі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даної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країни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отримують</a:t>
            </a:r>
            <a:r>
              <a:rPr lang="ru-RU" dirty="0" smtClean="0">
                <a:effectLst/>
              </a:rPr>
              <a:t> за кордоном </a:t>
            </a:r>
            <a:r>
              <a:rPr lang="ru-RU" dirty="0" err="1" smtClean="0">
                <a:effectLst/>
              </a:rPr>
              <a:t>більше</a:t>
            </a:r>
            <a:r>
              <a:rPr lang="ru-RU" dirty="0" smtClean="0">
                <a:effectLst/>
              </a:rPr>
              <a:t>, </a:t>
            </a:r>
            <a:r>
              <a:rPr lang="ru-RU" dirty="0" err="1" smtClean="0">
                <a:effectLst/>
              </a:rPr>
              <a:t>ніж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іноземна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спільнота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заробляє</a:t>
            </a:r>
            <a:r>
              <a:rPr lang="ru-RU" dirty="0" smtClean="0">
                <a:effectLst/>
              </a:rPr>
              <a:t> в </a:t>
            </a:r>
            <a:r>
              <a:rPr lang="ru-RU" dirty="0" err="1" smtClean="0">
                <a:effectLst/>
              </a:rPr>
              <a:t>даній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країні</a:t>
            </a:r>
            <a:r>
              <a:rPr lang="ru-RU" dirty="0" smtClean="0">
                <a:effectLst/>
              </a:rPr>
              <a:t>. 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0183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Секторальна модель економіки</a:t>
            </a:r>
          </a:p>
          <a:p>
            <a:r>
              <a:rPr lang="ru-RU" sz="1400" b="1" dirty="0" err="1"/>
              <a:t>Дві</a:t>
            </a:r>
            <a:r>
              <a:rPr lang="ru-RU" sz="1400" b="1" dirty="0"/>
              <a:t> </a:t>
            </a:r>
            <a:r>
              <a:rPr lang="ru-RU" sz="1400" b="1" dirty="0" err="1"/>
              <a:t>сфери</a:t>
            </a:r>
            <a:r>
              <a:rPr lang="ru-RU" sz="1400" b="1" dirty="0"/>
              <a:t> </a:t>
            </a:r>
            <a:r>
              <a:rPr lang="ru-RU" sz="1400" b="1" dirty="0" err="1"/>
              <a:t>економіки</a:t>
            </a:r>
            <a:r>
              <a:rPr lang="ru-RU" sz="1400" dirty="0"/>
              <a:t> </a:t>
            </a:r>
          </a:p>
          <a:p>
            <a:r>
              <a:rPr lang="ru-RU" sz="1400" dirty="0"/>
              <a:t>    </a:t>
            </a:r>
            <a:r>
              <a:rPr lang="ru-RU" sz="1400" dirty="0" err="1"/>
              <a:t>Національне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(</a:t>
            </a:r>
            <a:r>
              <a:rPr lang="ru-RU" sz="1400" dirty="0" err="1"/>
              <a:t>економіка</a:t>
            </a:r>
            <a:r>
              <a:rPr lang="ru-RU" sz="1400" dirty="0"/>
              <a:t>) є комплексною системою й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людської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. </a:t>
            </a:r>
            <a:r>
              <a:rPr lang="ru-RU" sz="1400" dirty="0" err="1"/>
              <a:t>Одні</a:t>
            </a:r>
            <a:r>
              <a:rPr lang="ru-RU" sz="1400" dirty="0"/>
              <a:t> з них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благ – </a:t>
            </a:r>
            <a:r>
              <a:rPr lang="ru-RU" sz="1400" i="1" dirty="0" err="1"/>
              <a:t>виробнича</a:t>
            </a:r>
            <a:r>
              <a:rPr lang="ru-RU" sz="1400" i="1" dirty="0"/>
              <a:t> сфера</a:t>
            </a:r>
            <a:r>
              <a:rPr lang="ru-RU" sz="1400" dirty="0"/>
              <a:t>, </a:t>
            </a:r>
            <a:r>
              <a:rPr lang="ru-RU" sz="1400" dirty="0" err="1"/>
              <a:t>інші</a:t>
            </a:r>
            <a:r>
              <a:rPr lang="ru-RU" sz="1400" dirty="0"/>
              <a:t> – на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– </a:t>
            </a:r>
            <a:r>
              <a:rPr lang="ru-RU" sz="1400" i="1" dirty="0" err="1"/>
              <a:t>невиробнича</a:t>
            </a:r>
            <a:r>
              <a:rPr lang="ru-RU" sz="1400" i="1" dirty="0"/>
              <a:t> сфера, </a:t>
            </a:r>
            <a:r>
              <a:rPr lang="ru-RU" sz="1400" i="1" dirty="0" err="1"/>
              <a:t>або</a:t>
            </a:r>
            <a:r>
              <a:rPr lang="ru-RU" sz="1400" i="1" dirty="0"/>
              <a:t> сфера </a:t>
            </a:r>
            <a:r>
              <a:rPr lang="ru-RU" sz="1400" i="1" dirty="0" err="1"/>
              <a:t>послуг</a:t>
            </a:r>
            <a:r>
              <a:rPr lang="ru-RU" sz="1400" dirty="0"/>
              <a:t>.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mage.jimcdn.com/app/cms/image/transf/dimension=733x10000:format=png/path/s16925f0d51e7b5d4/image/ie0507ba1d2d663b7/version/1531886010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57984"/>
            <a:ext cx="7992888" cy="4579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2011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 lnSpcReduction="10000"/>
          </a:bodyPr>
          <a:lstStyle/>
          <a:p>
            <a:r>
              <a:rPr lang="ru-RU" sz="1400" b="1" dirty="0" err="1"/>
              <a:t>Виробнича</a:t>
            </a:r>
            <a:r>
              <a:rPr lang="ru-RU" sz="1400" b="1" dirty="0"/>
              <a:t> сфера</a:t>
            </a:r>
            <a:r>
              <a:rPr lang="ru-RU" sz="1400" dirty="0"/>
              <a:t> </a:t>
            </a:r>
          </a:p>
          <a:p>
            <a:r>
              <a:rPr lang="ru-RU" sz="1400" dirty="0"/>
              <a:t>  До </a:t>
            </a:r>
            <a:r>
              <a:rPr lang="ru-RU" sz="1400" dirty="0" err="1"/>
              <a:t>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належать </a:t>
            </a:r>
            <a:r>
              <a:rPr lang="ru-RU" sz="1400" dirty="0" err="1"/>
              <a:t>промисловість</a:t>
            </a:r>
            <a:r>
              <a:rPr lang="ru-RU" sz="1400" dirty="0"/>
              <a:t>, </a:t>
            </a:r>
            <a:r>
              <a:rPr lang="ru-RU" sz="1400" dirty="0" err="1"/>
              <a:t>сільське</a:t>
            </a:r>
            <a:r>
              <a:rPr lang="ru-RU" sz="1400" dirty="0"/>
              <a:t> та </a:t>
            </a:r>
            <a:r>
              <a:rPr lang="ru-RU" sz="1400" dirty="0" err="1"/>
              <a:t>лісове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будівництво</a:t>
            </a:r>
            <a:r>
              <a:rPr lang="ru-RU" sz="1400" dirty="0"/>
              <a:t>. </a:t>
            </a:r>
            <a:r>
              <a:rPr lang="ru-RU" sz="1400" dirty="0" err="1"/>
              <a:t>Кожен</a:t>
            </a:r>
            <a:r>
              <a:rPr lang="ru-RU" sz="1400" dirty="0"/>
              <a:t> з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важливе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  <a:r>
              <a:rPr lang="ru-RU" sz="1400" dirty="0" err="1"/>
              <a:t>Одні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видобувають</a:t>
            </a:r>
            <a:r>
              <a:rPr lang="ru-RU" sz="1400" dirty="0"/>
              <a:t> </a:t>
            </a:r>
            <a:r>
              <a:rPr lang="ru-RU" sz="1400" dirty="0" err="1"/>
              <a:t>сировину</a:t>
            </a:r>
            <a:r>
              <a:rPr lang="ru-RU" sz="1400" dirty="0"/>
              <a:t>,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переробляють</a:t>
            </a:r>
            <a:r>
              <a:rPr lang="ru-RU" sz="1400" dirty="0"/>
              <a:t> на </a:t>
            </a:r>
            <a:r>
              <a:rPr lang="ru-RU" sz="1400" dirty="0" err="1"/>
              <a:t>готову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матеріального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в основному </a:t>
            </a:r>
            <a:r>
              <a:rPr lang="ru-RU" sz="1400" dirty="0" err="1"/>
              <a:t>формується</a:t>
            </a:r>
            <a:r>
              <a:rPr lang="ru-RU" sz="1400" dirty="0"/>
              <a:t> ВВП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</a:p>
          <a:p>
            <a:r>
              <a:rPr lang="ru-RU" sz="1400" dirty="0"/>
              <a:t>  </a:t>
            </a:r>
            <a:r>
              <a:rPr lang="ru-RU" sz="1400" b="1" dirty="0" err="1"/>
              <a:t>Промисловість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(</a:t>
            </a:r>
            <a:r>
              <a:rPr lang="ru-RU" sz="1400" dirty="0" err="1"/>
              <a:t>заводів</a:t>
            </a:r>
            <a:r>
              <a:rPr lang="ru-RU" sz="1400" dirty="0"/>
              <a:t>, фабрик, </a:t>
            </a:r>
            <a:r>
              <a:rPr lang="ru-RU" sz="1400" dirty="0" err="1"/>
              <a:t>електростанцій</a:t>
            </a:r>
            <a:r>
              <a:rPr lang="ru-RU" sz="1400" dirty="0"/>
              <a:t>, шахт),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виготовляють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та </a:t>
            </a:r>
            <a:r>
              <a:rPr lang="ru-RU" sz="1400" dirty="0" err="1"/>
              <a:t>предмети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, </a:t>
            </a:r>
            <a:r>
              <a:rPr lang="ru-RU" sz="1400" dirty="0" err="1"/>
              <a:t>забезпечують</a:t>
            </a:r>
            <a:r>
              <a:rPr lang="ru-RU" sz="1400" dirty="0"/>
              <a:t> потреби </a:t>
            </a:r>
            <a:r>
              <a:rPr lang="ru-RU" sz="1400" dirty="0" err="1"/>
              <a:t>господарства</a:t>
            </a:r>
            <a:r>
              <a:rPr lang="ru-RU" sz="1400" dirty="0"/>
              <a:t> у </a:t>
            </a:r>
            <a:r>
              <a:rPr lang="ru-RU" sz="1400" dirty="0" err="1"/>
              <a:t>сировині</a:t>
            </a:r>
            <a:r>
              <a:rPr lang="ru-RU" sz="1400" dirty="0"/>
              <a:t>, </a:t>
            </a:r>
            <a:r>
              <a:rPr lang="ru-RU" sz="1400" dirty="0" err="1"/>
              <a:t>паливі</a:t>
            </a:r>
            <a:r>
              <a:rPr lang="ru-RU" sz="1400" dirty="0"/>
              <a:t> та </a:t>
            </a:r>
            <a:r>
              <a:rPr lang="ru-RU" sz="1400" dirty="0" err="1"/>
              <a:t>електроенергії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характеру </a:t>
            </a:r>
            <a:r>
              <a:rPr lang="ru-RU" sz="1400" dirty="0" err="1"/>
              <a:t>продукції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 </a:t>
            </a:r>
            <a:r>
              <a:rPr lang="ru-RU" sz="1400" dirty="0" err="1"/>
              <a:t>умовно</a:t>
            </a:r>
            <a:r>
              <a:rPr lang="ru-RU" sz="1400" dirty="0"/>
              <a:t> </a:t>
            </a:r>
            <a:r>
              <a:rPr lang="ru-RU" sz="1400" dirty="0" err="1"/>
              <a:t>поділяють</a:t>
            </a:r>
            <a:r>
              <a:rPr lang="ru-RU" sz="1400" dirty="0"/>
              <a:t> на </a:t>
            </a:r>
            <a:r>
              <a:rPr lang="ru-RU" sz="1400" dirty="0" err="1"/>
              <a:t>важку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легку</a:t>
            </a:r>
            <a:r>
              <a:rPr lang="ru-RU" sz="1400" dirty="0"/>
              <a:t> й </a:t>
            </a:r>
            <a:r>
              <a:rPr lang="ru-RU" sz="1400" dirty="0" err="1"/>
              <a:t>харчову</a:t>
            </a:r>
            <a:r>
              <a:rPr lang="ru-RU" sz="1400" dirty="0"/>
              <a:t>. </a:t>
            </a:r>
            <a:r>
              <a:rPr lang="ru-RU" sz="1400" i="1" dirty="0" err="1"/>
              <a:t>Важка</a:t>
            </a:r>
            <a:r>
              <a:rPr lang="ru-RU" sz="1400" i="1" dirty="0"/>
              <a:t> </a:t>
            </a:r>
            <a:r>
              <a:rPr lang="ru-RU" sz="1400" i="1" dirty="0" err="1"/>
              <a:t>промисловість</a:t>
            </a:r>
            <a:r>
              <a:rPr lang="ru-RU" sz="1400" dirty="0"/>
              <a:t> </a:t>
            </a:r>
            <a:r>
              <a:rPr lang="ru-RU" sz="1400" dirty="0" err="1"/>
              <a:t>виробляє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– </a:t>
            </a:r>
            <a:r>
              <a:rPr lang="ru-RU" sz="1400" dirty="0" err="1"/>
              <a:t>машини</a:t>
            </a:r>
            <a:r>
              <a:rPr lang="ru-RU" sz="1400" dirty="0"/>
              <a:t>, </a:t>
            </a:r>
            <a:r>
              <a:rPr lang="ru-RU" sz="1400" dirty="0" err="1"/>
              <a:t>обладнання</a:t>
            </a:r>
            <a:r>
              <a:rPr lang="ru-RU" sz="1400" dirty="0"/>
              <a:t>, </a:t>
            </a:r>
            <a:r>
              <a:rPr lang="ru-RU" sz="1400" dirty="0" err="1"/>
              <a:t>сировину</a:t>
            </a:r>
            <a:r>
              <a:rPr lang="ru-RU" sz="1400" dirty="0"/>
              <a:t>, </a:t>
            </a:r>
            <a:r>
              <a:rPr lang="ru-RU" sz="1400" dirty="0" err="1"/>
              <a:t>паливо</a:t>
            </a:r>
            <a:r>
              <a:rPr lang="ru-RU" sz="1400" dirty="0"/>
              <a:t>, </a:t>
            </a:r>
            <a:r>
              <a:rPr lang="ru-RU" sz="1400" dirty="0" err="1"/>
              <a:t>електроенергію</a:t>
            </a:r>
            <a:r>
              <a:rPr lang="ru-RU" sz="1400" dirty="0"/>
              <a:t>. </a:t>
            </a:r>
            <a:r>
              <a:rPr lang="ru-RU" sz="1400" i="1" dirty="0"/>
              <a:t>Легка й </a:t>
            </a:r>
            <a:r>
              <a:rPr lang="ru-RU" sz="1400" i="1" dirty="0" err="1"/>
              <a:t>харчова</a:t>
            </a:r>
            <a:r>
              <a:rPr lang="ru-RU" sz="1400" i="1" dirty="0"/>
              <a:t> </a:t>
            </a:r>
            <a:r>
              <a:rPr lang="ru-RU" sz="1400" i="1" dirty="0" err="1"/>
              <a:t>промисловість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предмети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: </a:t>
            </a:r>
            <a:r>
              <a:rPr lang="ru-RU" sz="1400" dirty="0" err="1"/>
              <a:t>тканини</a:t>
            </a:r>
            <a:r>
              <a:rPr lang="ru-RU" sz="1400" dirty="0"/>
              <a:t>, </a:t>
            </a:r>
            <a:r>
              <a:rPr lang="ru-RU" sz="1400" dirty="0" err="1"/>
              <a:t>одяг</a:t>
            </a:r>
            <a:r>
              <a:rPr lang="ru-RU" sz="1400" dirty="0"/>
              <a:t>, </a:t>
            </a:r>
            <a:r>
              <a:rPr lang="ru-RU" sz="1400" dirty="0" err="1"/>
              <a:t>взуття</a:t>
            </a:r>
            <a:r>
              <a:rPr lang="ru-RU" sz="1400" dirty="0"/>
              <a:t>, </a:t>
            </a:r>
            <a:r>
              <a:rPr lang="ru-RU" sz="1400" dirty="0" err="1"/>
              <a:t>продовольство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 </a:t>
            </a:r>
            <a:r>
              <a:rPr lang="ru-RU" sz="1400" dirty="0" err="1"/>
              <a:t>поділ</a:t>
            </a:r>
            <a:r>
              <a:rPr lang="ru-RU" sz="1400" dirty="0"/>
              <a:t> є </a:t>
            </a:r>
            <a:r>
              <a:rPr lang="ru-RU" sz="1400" dirty="0" err="1"/>
              <a:t>достатньо</a:t>
            </a:r>
            <a:r>
              <a:rPr lang="ru-RU" sz="1400" dirty="0"/>
              <a:t> </a:t>
            </a:r>
            <a:r>
              <a:rPr lang="ru-RU" sz="1400" dirty="0" err="1"/>
              <a:t>умовним</a:t>
            </a:r>
            <a:r>
              <a:rPr lang="ru-RU" sz="1400" dirty="0"/>
              <a:t>.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займаються</a:t>
            </a:r>
            <a:r>
              <a:rPr lang="ru-RU" sz="1400" dirty="0"/>
              <a:t> </a:t>
            </a:r>
            <a:r>
              <a:rPr lang="ru-RU" sz="1400" dirty="0" err="1"/>
              <a:t>видобутком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 з </a:t>
            </a:r>
            <a:r>
              <a:rPr lang="ru-RU" sz="1400" dirty="0" err="1"/>
              <a:t>надр</a:t>
            </a:r>
            <a:r>
              <a:rPr lang="ru-RU" sz="1400" dirty="0"/>
              <a:t>, вод, </a:t>
            </a:r>
            <a:r>
              <a:rPr lang="ru-RU" sz="1400" dirty="0" err="1"/>
              <a:t>лісів</a:t>
            </a:r>
            <a:r>
              <a:rPr lang="ru-RU" sz="1400" dirty="0"/>
              <a:t>,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i="1" dirty="0" err="1"/>
              <a:t>добувною</a:t>
            </a:r>
            <a:r>
              <a:rPr lang="ru-RU" sz="1400" i="1" dirty="0"/>
              <a:t> </a:t>
            </a:r>
            <a:r>
              <a:rPr lang="ru-RU" sz="1400" i="1" dirty="0" err="1"/>
              <a:t>промисловістю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нафтогазова</a:t>
            </a:r>
            <a:r>
              <a:rPr lang="ru-RU" sz="1400" dirty="0"/>
              <a:t>, </a:t>
            </a:r>
            <a:r>
              <a:rPr lang="ru-RU" sz="1400" dirty="0" err="1"/>
              <a:t>вугільна</a:t>
            </a:r>
            <a:r>
              <a:rPr lang="ru-RU" sz="1400" dirty="0"/>
              <a:t>, </a:t>
            </a:r>
            <a:r>
              <a:rPr lang="ru-RU" sz="1400" dirty="0" err="1"/>
              <a:t>залізорудна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. </a:t>
            </a:r>
            <a:r>
              <a:rPr lang="ru-RU" sz="1400" dirty="0" err="1"/>
              <a:t>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випускають</a:t>
            </a:r>
            <a:r>
              <a:rPr lang="ru-RU" sz="1400" dirty="0"/>
              <a:t> </a:t>
            </a:r>
            <a:r>
              <a:rPr lang="ru-RU" sz="1400" dirty="0" err="1"/>
              <a:t>кінцеву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 з </a:t>
            </a:r>
            <a:r>
              <a:rPr lang="ru-RU" sz="1400" dirty="0" err="1"/>
              <a:t>сировини</a:t>
            </a:r>
            <a:r>
              <a:rPr lang="ru-RU" sz="1400" dirty="0"/>
              <a:t>, </a:t>
            </a:r>
            <a:r>
              <a:rPr lang="ru-RU" sz="1400" dirty="0" err="1"/>
              <a:t>відносять</a:t>
            </a:r>
            <a:r>
              <a:rPr lang="ru-RU" sz="1400" dirty="0"/>
              <a:t> до </a:t>
            </a:r>
            <a:r>
              <a:rPr lang="ru-RU" sz="1400" i="1" dirty="0" err="1"/>
              <a:t>переробної</a:t>
            </a:r>
            <a:r>
              <a:rPr lang="ru-RU" sz="1400" i="1" dirty="0"/>
              <a:t> </a:t>
            </a:r>
            <a:r>
              <a:rPr lang="ru-RU" sz="1400" i="1" dirty="0" err="1"/>
              <a:t>промисловості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металургія</a:t>
            </a:r>
            <a:r>
              <a:rPr lang="ru-RU" sz="1400" dirty="0"/>
              <a:t>, </a:t>
            </a:r>
            <a:r>
              <a:rPr lang="ru-RU" sz="1400" dirty="0" err="1"/>
              <a:t>хімічна</a:t>
            </a:r>
            <a:r>
              <a:rPr lang="ru-RU" sz="1400" dirty="0"/>
              <a:t>, </a:t>
            </a:r>
            <a:r>
              <a:rPr lang="ru-RU" sz="1400" dirty="0" err="1"/>
              <a:t>текстильна</a:t>
            </a:r>
            <a:r>
              <a:rPr lang="ru-RU" sz="1400" dirty="0"/>
              <a:t>, </a:t>
            </a:r>
            <a:r>
              <a:rPr lang="ru-RU" sz="1400" dirty="0" err="1"/>
              <a:t>харчова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. </a:t>
            </a:r>
          </a:p>
          <a:p>
            <a:r>
              <a:rPr lang="ru-RU" sz="1400" dirty="0"/>
              <a:t>    </a:t>
            </a:r>
            <a:r>
              <a:rPr lang="ru-RU" sz="1400" b="1" dirty="0" err="1"/>
              <a:t>Сільське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організована</a:t>
            </a:r>
            <a:r>
              <a:rPr lang="ru-RU" sz="1400" dirty="0"/>
              <a:t> на </a:t>
            </a:r>
            <a:r>
              <a:rPr lang="ru-RU" sz="1400" dirty="0" err="1"/>
              <a:t>землі</a:t>
            </a:r>
            <a:r>
              <a:rPr lang="ru-RU" sz="1400" dirty="0"/>
              <a:t> й </a:t>
            </a:r>
            <a:r>
              <a:rPr lang="ru-RU" sz="1400" dirty="0" err="1"/>
              <a:t>спрямована</a:t>
            </a:r>
            <a:r>
              <a:rPr lang="ru-RU" sz="1400" dirty="0"/>
              <a:t> на </a:t>
            </a:r>
            <a:r>
              <a:rPr lang="ru-RU" sz="1400" dirty="0" err="1"/>
              <a:t>виробництво</a:t>
            </a:r>
            <a:r>
              <a:rPr lang="ru-RU" sz="1400" dirty="0"/>
              <a:t> для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 err="1"/>
              <a:t>продовольства</a:t>
            </a:r>
            <a:r>
              <a:rPr lang="ru-RU" sz="1400" dirty="0"/>
              <a:t>, а для ряду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 – </a:t>
            </a:r>
            <a:r>
              <a:rPr lang="ru-RU" sz="1400" dirty="0" err="1"/>
              <a:t>сільськогосподарської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i="1" dirty="0" err="1"/>
              <a:t>рослинництва</a:t>
            </a:r>
            <a:r>
              <a:rPr lang="ru-RU" sz="1400" dirty="0"/>
              <a:t> (</a:t>
            </a:r>
            <a:r>
              <a:rPr lang="ru-RU" sz="1400" dirty="0" err="1"/>
              <a:t>землеробства</a:t>
            </a:r>
            <a:r>
              <a:rPr lang="ru-RU" sz="1400" dirty="0"/>
              <a:t>) та </a:t>
            </a:r>
            <a:r>
              <a:rPr lang="ru-RU" sz="1400" i="1" dirty="0" err="1"/>
              <a:t>тваринництва</a:t>
            </a:r>
            <a:r>
              <a:rPr lang="ru-RU" sz="1400" dirty="0"/>
              <a:t>. </a:t>
            </a:r>
          </a:p>
          <a:p>
            <a:r>
              <a:rPr lang="ru-RU" sz="1400" dirty="0"/>
              <a:t>   </a:t>
            </a:r>
            <a:r>
              <a:rPr lang="ru-RU" sz="1400" b="1" dirty="0" err="1"/>
              <a:t>Лісове</a:t>
            </a:r>
            <a:r>
              <a:rPr lang="ru-RU" sz="1400" b="1" dirty="0"/>
              <a:t> </a:t>
            </a:r>
            <a:r>
              <a:rPr lang="ru-RU" sz="1400" b="1" dirty="0" err="1"/>
              <a:t>господарство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займаються</a:t>
            </a:r>
            <a:r>
              <a:rPr lang="ru-RU" sz="1400" dirty="0"/>
              <a:t> </a:t>
            </a:r>
            <a:r>
              <a:rPr lang="ru-RU" sz="1400" dirty="0" err="1"/>
              <a:t>вивченням</a:t>
            </a:r>
            <a:r>
              <a:rPr lang="ru-RU" sz="1400" dirty="0"/>
              <a:t>, </a:t>
            </a:r>
            <a:r>
              <a:rPr lang="ru-RU" sz="1400" dirty="0" err="1"/>
              <a:t>обліком</a:t>
            </a:r>
            <a:r>
              <a:rPr lang="ru-RU" sz="1400" dirty="0"/>
              <a:t>, </a:t>
            </a:r>
            <a:r>
              <a:rPr lang="ru-RU" sz="1400" dirty="0" err="1"/>
              <a:t>відновленням</a:t>
            </a:r>
            <a:r>
              <a:rPr lang="ru-RU" sz="1400" dirty="0"/>
              <a:t>, </a:t>
            </a:r>
            <a:r>
              <a:rPr lang="ru-RU" sz="1400" dirty="0" err="1"/>
              <a:t>охороною</a:t>
            </a:r>
            <a:r>
              <a:rPr lang="ru-RU" sz="1400" dirty="0"/>
              <a:t> </a:t>
            </a:r>
            <a:r>
              <a:rPr lang="ru-RU" sz="1400" dirty="0" err="1"/>
              <a:t>лісових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та контролем за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використанням</a:t>
            </a:r>
            <a:r>
              <a:rPr lang="ru-RU" sz="1400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Лісове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покликане</a:t>
            </a:r>
            <a:r>
              <a:rPr lang="ru-RU" sz="1400" dirty="0"/>
              <a:t> </a:t>
            </a:r>
            <a:r>
              <a:rPr lang="ru-RU" sz="1400" dirty="0" err="1"/>
              <a:t>підвищувати</a:t>
            </a:r>
            <a:r>
              <a:rPr lang="ru-RU" sz="1400" dirty="0"/>
              <a:t> </a:t>
            </a:r>
            <a:r>
              <a:rPr lang="ru-RU" sz="1400" dirty="0" err="1"/>
              <a:t>продуктивність</a:t>
            </a:r>
            <a:r>
              <a:rPr lang="ru-RU" sz="1400" dirty="0"/>
              <a:t> </a:t>
            </a:r>
            <a:r>
              <a:rPr lang="ru-RU" sz="1400" dirty="0" err="1"/>
              <a:t>лісів</a:t>
            </a:r>
            <a:r>
              <a:rPr lang="ru-RU" sz="1400" dirty="0"/>
              <a:t>, </a:t>
            </a:r>
            <a:r>
              <a:rPr lang="ru-RU" sz="1400" dirty="0" err="1"/>
              <a:t>боротися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шкідниками</a:t>
            </a:r>
            <a:r>
              <a:rPr lang="ru-RU" sz="1400" dirty="0"/>
              <a:t> </a:t>
            </a:r>
            <a:r>
              <a:rPr lang="ru-RU" sz="1400" dirty="0" err="1"/>
              <a:t>лісу</a:t>
            </a:r>
            <a:r>
              <a:rPr lang="ru-RU" sz="1400" dirty="0"/>
              <a:t>, </a:t>
            </a:r>
            <a:r>
              <a:rPr lang="ru-RU" sz="1400" dirty="0" err="1"/>
              <a:t>іноді</a:t>
            </a:r>
            <a:r>
              <a:rPr lang="ru-RU" sz="1400" dirty="0"/>
              <a:t> й </a:t>
            </a:r>
            <a:r>
              <a:rPr lang="ru-RU" sz="1400" dirty="0" err="1"/>
              <a:t>організовувати</a:t>
            </a:r>
            <a:r>
              <a:rPr lang="ru-RU" sz="1400" dirty="0"/>
              <a:t> </a:t>
            </a:r>
            <a:r>
              <a:rPr lang="ru-RU" sz="1400" dirty="0" err="1"/>
              <a:t>лісовий</a:t>
            </a:r>
            <a:r>
              <a:rPr lang="ru-RU" sz="1400" dirty="0"/>
              <a:t> туризм. </a:t>
            </a:r>
          </a:p>
          <a:p>
            <a:r>
              <a:rPr lang="ru-RU" sz="1400" dirty="0"/>
              <a:t>    </a:t>
            </a:r>
            <a:r>
              <a:rPr lang="ru-RU" sz="1400" b="1" dirty="0" err="1"/>
              <a:t>Будівництво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організацій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займаються</a:t>
            </a:r>
            <a:r>
              <a:rPr lang="ru-RU" sz="1400" dirty="0"/>
              <a:t> </a:t>
            </a:r>
            <a:r>
              <a:rPr lang="ru-RU" sz="1400" dirty="0" err="1"/>
              <a:t>зведенням</a:t>
            </a:r>
            <a:r>
              <a:rPr lang="ru-RU" sz="1400" dirty="0"/>
              <a:t>, ремонтом та  </a:t>
            </a:r>
            <a:r>
              <a:rPr lang="ru-RU" sz="1400" dirty="0" err="1"/>
              <a:t>реконструкцією</a:t>
            </a:r>
            <a:r>
              <a:rPr lang="ru-RU" sz="1400" dirty="0"/>
              <a:t> </a:t>
            </a:r>
            <a:r>
              <a:rPr lang="ru-RU" sz="1400" dirty="0" err="1"/>
              <a:t>будівель</a:t>
            </a:r>
            <a:r>
              <a:rPr lang="ru-RU" sz="1400" dirty="0"/>
              <a:t> </a:t>
            </a:r>
            <a:r>
              <a:rPr lang="ru-RU" sz="1400" dirty="0" err="1"/>
              <a:t>виробничого</a:t>
            </a:r>
            <a:r>
              <a:rPr lang="ru-RU" sz="1400" dirty="0"/>
              <a:t> та </a:t>
            </a:r>
            <a:r>
              <a:rPr lang="ru-RU" sz="1400" dirty="0" err="1"/>
              <a:t>невиробничого</a:t>
            </a:r>
            <a:r>
              <a:rPr lang="ru-RU" sz="1400" dirty="0"/>
              <a:t> </a:t>
            </a:r>
            <a:r>
              <a:rPr lang="ru-RU" sz="1400" dirty="0" err="1"/>
              <a:t>призначення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</a:t>
            </a:r>
            <a:r>
              <a:rPr lang="ru-RU" sz="1400" dirty="0" err="1"/>
              <a:t>Будівництво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проектно­-</a:t>
            </a:r>
            <a:r>
              <a:rPr lang="ru-RU" sz="1400" dirty="0" err="1"/>
              <a:t>конструкторські</a:t>
            </a:r>
            <a:r>
              <a:rPr lang="ru-RU" sz="1400" dirty="0"/>
              <a:t>, геолого-­</a:t>
            </a:r>
            <a:r>
              <a:rPr lang="ru-RU" sz="1400" dirty="0" err="1"/>
              <a:t>розвідувальні</a:t>
            </a:r>
            <a:r>
              <a:rPr lang="ru-RU" sz="1400" dirty="0"/>
              <a:t>, </a:t>
            </a:r>
            <a:r>
              <a:rPr lang="ru-RU" sz="1400" dirty="0" err="1"/>
              <a:t>будівельно-­монтажні</a:t>
            </a:r>
            <a:r>
              <a:rPr lang="ru-RU" sz="1400" dirty="0"/>
              <a:t> та </a:t>
            </a:r>
            <a:r>
              <a:rPr lang="ru-RU" sz="1400" dirty="0" err="1"/>
              <a:t>експлуатаційні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. 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556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b="1" dirty="0"/>
              <a:t>Сфера </a:t>
            </a:r>
            <a:r>
              <a:rPr lang="ru-RU" sz="1400" b="1" dirty="0" err="1"/>
              <a:t>послуг</a:t>
            </a:r>
            <a:r>
              <a:rPr lang="ru-RU" sz="1400" b="1" dirty="0"/>
              <a:t> та </a:t>
            </a:r>
            <a:r>
              <a:rPr lang="ru-RU" sz="1400" b="1" dirty="0" err="1"/>
              <a:t>інфраструктура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установ</a:t>
            </a:r>
            <a:r>
              <a:rPr lang="ru-RU" sz="1400" dirty="0"/>
              <a:t> </a:t>
            </a:r>
            <a:r>
              <a:rPr lang="ru-RU" sz="1400" dirty="0" err="1"/>
              <a:t>невиробничої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не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матеріальні</a:t>
            </a:r>
            <a:r>
              <a:rPr lang="ru-RU" sz="1400" dirty="0"/>
              <a:t> блага, але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визначає</a:t>
            </a:r>
            <a:r>
              <a:rPr lang="ru-RU" sz="1400" dirty="0"/>
              <a:t> </a:t>
            </a:r>
            <a:r>
              <a:rPr lang="ru-RU" sz="1400" dirty="0" err="1"/>
              <a:t>комфортність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. Разом з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низка </a:t>
            </a:r>
            <a:r>
              <a:rPr lang="ru-RU" sz="1400" dirty="0" err="1"/>
              <a:t>закладів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громадське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 (</a:t>
            </a:r>
            <a:r>
              <a:rPr lang="ru-RU" sz="1400" dirty="0" err="1"/>
              <a:t>ресторани</a:t>
            </a:r>
            <a:r>
              <a:rPr lang="ru-RU" sz="1400" dirty="0"/>
              <a:t>, </a:t>
            </a:r>
            <a:r>
              <a:rPr lang="ru-RU" sz="1400" dirty="0" err="1"/>
              <a:t>їдальні</a:t>
            </a:r>
            <a:r>
              <a:rPr lang="ru-RU" sz="1400" dirty="0"/>
              <a:t>, </a:t>
            </a:r>
            <a:r>
              <a:rPr lang="ru-RU" sz="1400" dirty="0" err="1"/>
              <a:t>кав’ярні</a:t>
            </a:r>
            <a:r>
              <a:rPr lang="ru-RU" sz="1400" dirty="0"/>
              <a:t>), </a:t>
            </a:r>
            <a:r>
              <a:rPr lang="ru-RU" sz="1400" dirty="0" err="1"/>
              <a:t>ательє</a:t>
            </a:r>
            <a:r>
              <a:rPr lang="ru-RU" sz="1400" dirty="0"/>
              <a:t> з </a:t>
            </a:r>
            <a:r>
              <a:rPr lang="ru-RU" sz="1400" dirty="0" err="1"/>
              <a:t>пошиття</a:t>
            </a:r>
            <a:r>
              <a:rPr lang="ru-RU" sz="1400" dirty="0"/>
              <a:t> </a:t>
            </a:r>
            <a:r>
              <a:rPr lang="ru-RU" sz="1400" dirty="0" err="1"/>
              <a:t>одягу</a:t>
            </a:r>
            <a:r>
              <a:rPr lang="ru-RU" sz="1400" dirty="0"/>
              <a:t>. </a:t>
            </a:r>
          </a:p>
          <a:p>
            <a:r>
              <a:rPr lang="ru-RU" sz="1400" dirty="0"/>
              <a:t>  </a:t>
            </a:r>
            <a:r>
              <a:rPr lang="ru-RU" sz="1400" b="1" dirty="0"/>
              <a:t>Сфера </a:t>
            </a:r>
            <a:r>
              <a:rPr lang="ru-RU" sz="1400" b="1" dirty="0" err="1"/>
              <a:t>послуг</a:t>
            </a:r>
            <a:r>
              <a:rPr lang="ru-RU" sz="1400" dirty="0"/>
              <a:t> –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на </a:t>
            </a:r>
            <a:r>
              <a:rPr lang="ru-RU" sz="1400" dirty="0" err="1"/>
              <a:t>меті</a:t>
            </a:r>
            <a:r>
              <a:rPr lang="ru-RU" sz="1400" dirty="0"/>
              <a:t> </a:t>
            </a:r>
            <a:r>
              <a:rPr lang="ru-RU" sz="1400" dirty="0" err="1"/>
              <a:t>обслуговувати</a:t>
            </a:r>
            <a:r>
              <a:rPr lang="ru-RU" sz="1400" dirty="0"/>
              <a:t>  людей,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задовольняти</a:t>
            </a:r>
            <a:r>
              <a:rPr lang="ru-RU" sz="1400" dirty="0"/>
              <a:t> </a:t>
            </a:r>
            <a:r>
              <a:rPr lang="ru-RU" sz="1400" dirty="0" err="1"/>
              <a:t>їхні</a:t>
            </a:r>
            <a:r>
              <a:rPr lang="ru-RU" sz="1400" dirty="0"/>
              <a:t> </a:t>
            </a:r>
            <a:r>
              <a:rPr lang="ru-RU" sz="1400" dirty="0" err="1"/>
              <a:t>духовні</a:t>
            </a:r>
            <a:r>
              <a:rPr lang="ru-RU" sz="1400" dirty="0"/>
              <a:t> й </a:t>
            </a:r>
            <a:r>
              <a:rPr lang="ru-RU" sz="1400" dirty="0" err="1"/>
              <a:t>фізичні</a:t>
            </a:r>
            <a:r>
              <a:rPr lang="ru-RU" sz="1400" dirty="0"/>
              <a:t> потреби.</a:t>
            </a:r>
            <a:r>
              <a:rPr lang="ru-RU" sz="1400" dirty="0"/>
              <a:t> </a:t>
            </a:r>
          </a:p>
          <a:p>
            <a:r>
              <a:rPr lang="ru-RU" sz="1400" dirty="0"/>
              <a:t>   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залежать</a:t>
            </a:r>
            <a:r>
              <a:rPr lang="ru-RU" sz="1400" dirty="0"/>
              <a:t> </a:t>
            </a:r>
            <a:r>
              <a:rPr lang="ru-RU" sz="1400" dirty="0" err="1"/>
              <a:t>матеріальне</a:t>
            </a:r>
            <a:r>
              <a:rPr lang="ru-RU" sz="1400" dirty="0"/>
              <a:t> становище,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,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відпочинок</a:t>
            </a:r>
            <a:r>
              <a:rPr lang="ru-RU" sz="1400" dirty="0"/>
              <a:t> та </a:t>
            </a:r>
            <a:r>
              <a:rPr lang="ru-RU" sz="1400" dirty="0" err="1"/>
              <a:t>побут</a:t>
            </a:r>
            <a:r>
              <a:rPr lang="ru-RU" sz="1400" dirty="0"/>
              <a:t> людей.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вільного</a:t>
            </a:r>
            <a:r>
              <a:rPr lang="ru-RU" sz="1400" dirty="0"/>
              <a:t> часу </a:t>
            </a:r>
            <a:r>
              <a:rPr lang="ru-RU" sz="1400" dirty="0" err="1"/>
              <a:t>людини</a:t>
            </a:r>
            <a:r>
              <a:rPr lang="ru-RU" sz="1400" dirty="0"/>
              <a:t> та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для </a:t>
            </a:r>
            <a:r>
              <a:rPr lang="ru-RU" sz="1400" dirty="0" err="1"/>
              <a:t>саморозвитку</a:t>
            </a:r>
            <a:r>
              <a:rPr lang="ru-RU" sz="1400" dirty="0"/>
              <a:t> </a:t>
            </a:r>
            <a:r>
              <a:rPr lang="ru-RU" sz="1400" dirty="0" err="1"/>
              <a:t>особистості</a:t>
            </a:r>
            <a:r>
              <a:rPr lang="ru-RU" sz="1400" dirty="0"/>
              <a:t>. </a:t>
            </a:r>
            <a:r>
              <a:rPr lang="ru-RU" sz="1400" dirty="0" err="1"/>
              <a:t>Останнім</a:t>
            </a:r>
            <a:r>
              <a:rPr lang="ru-RU" sz="1400" dirty="0"/>
              <a:t> часом </a:t>
            </a:r>
            <a:r>
              <a:rPr lang="ru-RU" sz="1400" dirty="0" err="1"/>
              <a:t>частка</a:t>
            </a:r>
            <a:r>
              <a:rPr lang="ru-RU" sz="1400" dirty="0"/>
              <a:t> </a:t>
            </a:r>
            <a:r>
              <a:rPr lang="ru-RU" sz="1400" dirty="0" err="1"/>
              <a:t>працюючих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</a:t>
            </a:r>
            <a:r>
              <a:rPr lang="ru-RU" sz="1400" dirty="0" err="1"/>
              <a:t>неухильно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в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країнах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i="1" dirty="0"/>
              <a:t>«</a:t>
            </a:r>
            <a:r>
              <a:rPr lang="ru-RU" sz="1400" i="1" dirty="0" err="1"/>
              <a:t>революцією</a:t>
            </a:r>
            <a:r>
              <a:rPr lang="ru-RU" sz="1400" i="1" dirty="0"/>
              <a:t> </a:t>
            </a:r>
            <a:r>
              <a:rPr lang="ru-RU" sz="1400" i="1" dirty="0" err="1"/>
              <a:t>послуг</a:t>
            </a:r>
            <a:r>
              <a:rPr lang="ru-RU" sz="1400" i="1" dirty="0"/>
              <a:t>»</a:t>
            </a:r>
            <a:r>
              <a:rPr lang="ru-RU" sz="1400" dirty="0"/>
              <a:t>. До </a:t>
            </a:r>
            <a:r>
              <a:rPr lang="ru-RU" sz="1400" dirty="0" err="1"/>
              <a:t>традиційних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належать </a:t>
            </a:r>
            <a:r>
              <a:rPr lang="ru-RU" sz="1400" dirty="0" err="1"/>
              <a:t>банківсько-­фінансові</a:t>
            </a:r>
            <a:r>
              <a:rPr lang="ru-RU" sz="1400" dirty="0"/>
              <a:t>, культурно­-</a:t>
            </a:r>
            <a:r>
              <a:rPr lang="ru-RU" sz="1400" dirty="0" err="1"/>
              <a:t>освітні</a:t>
            </a:r>
            <a:r>
              <a:rPr lang="ru-RU" sz="1400" dirty="0"/>
              <a:t>, </a:t>
            </a:r>
            <a:r>
              <a:rPr lang="ru-RU" sz="1400" dirty="0" err="1"/>
              <a:t>соціально­-побутові</a:t>
            </a:r>
            <a:r>
              <a:rPr lang="ru-RU" sz="1400" dirty="0"/>
              <a:t>, </a:t>
            </a:r>
            <a:r>
              <a:rPr lang="ru-RU" sz="1400" dirty="0" err="1"/>
              <a:t>лікувально­-оздоровчі</a:t>
            </a:r>
            <a:r>
              <a:rPr lang="ru-RU" sz="1400" dirty="0"/>
              <a:t>, </a:t>
            </a:r>
            <a:r>
              <a:rPr lang="ru-RU" sz="1400" dirty="0" err="1"/>
              <a:t>транспортні</a:t>
            </a:r>
            <a:r>
              <a:rPr lang="ru-RU" sz="1400" dirty="0"/>
              <a:t>, </a:t>
            </a:r>
            <a:r>
              <a:rPr lang="ru-RU" sz="1400" dirty="0" err="1"/>
              <a:t>управлінські</a:t>
            </a:r>
            <a:r>
              <a:rPr lang="ru-RU" sz="1400" dirty="0"/>
              <a:t>. У </a:t>
            </a:r>
            <a:r>
              <a:rPr lang="ru-RU" sz="1400" dirty="0" err="1"/>
              <a:t>зв’язку</a:t>
            </a:r>
            <a:r>
              <a:rPr lang="ru-RU" sz="1400" dirty="0"/>
              <a:t> з </a:t>
            </a:r>
            <a:r>
              <a:rPr lang="ru-RU" sz="1400" dirty="0" err="1"/>
              <a:t>бурхливим</a:t>
            </a:r>
            <a:r>
              <a:rPr lang="ru-RU" sz="1400" dirty="0"/>
              <a:t> </a:t>
            </a:r>
            <a:r>
              <a:rPr lang="ru-RU" sz="1400" dirty="0" err="1"/>
              <a:t>розвитком</a:t>
            </a:r>
            <a:r>
              <a:rPr lang="ru-RU" sz="1400" dirty="0"/>
              <a:t> науки та </a:t>
            </a:r>
            <a:r>
              <a:rPr lang="ru-RU" sz="1400" dirty="0" err="1"/>
              <a:t>інформаційно-­технологічною</a:t>
            </a:r>
            <a:r>
              <a:rPr lang="ru-RU" sz="1400" dirty="0"/>
              <a:t> </a:t>
            </a:r>
            <a:r>
              <a:rPr lang="ru-RU" sz="1400" dirty="0" err="1"/>
              <a:t>революцією</a:t>
            </a:r>
            <a:r>
              <a:rPr lang="ru-RU" sz="1400" dirty="0"/>
              <a:t> у наш час </a:t>
            </a:r>
            <a:r>
              <a:rPr lang="ru-RU" sz="1400" dirty="0" err="1"/>
              <a:t>виникли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 err="1"/>
              <a:t>інформаційні</a:t>
            </a:r>
            <a:r>
              <a:rPr lang="ru-RU" sz="1400" dirty="0"/>
              <a:t>, </a:t>
            </a:r>
            <a:r>
              <a:rPr lang="ru-RU" sz="1400" dirty="0" err="1"/>
              <a:t>науково­-технічні</a:t>
            </a:r>
            <a:r>
              <a:rPr lang="ru-RU" sz="1400" dirty="0"/>
              <a:t>, </a:t>
            </a:r>
            <a:r>
              <a:rPr lang="ru-RU" sz="1400" dirty="0" err="1"/>
              <a:t>ділові</a:t>
            </a:r>
            <a:r>
              <a:rPr lang="ru-RU" sz="1400" dirty="0"/>
              <a:t>, </a:t>
            </a:r>
            <a:r>
              <a:rPr lang="ru-RU" sz="1400" dirty="0" err="1"/>
              <a:t>туристичні</a:t>
            </a:r>
            <a:r>
              <a:rPr lang="ru-RU" sz="1400" dirty="0"/>
              <a:t>,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 (</a:t>
            </a:r>
            <a:r>
              <a:rPr lang="ru-RU" sz="1400" dirty="0" err="1"/>
              <a:t>електронна</a:t>
            </a:r>
            <a:r>
              <a:rPr lang="ru-RU" sz="1400" dirty="0"/>
              <a:t> </a:t>
            </a:r>
            <a:r>
              <a:rPr lang="ru-RU" sz="1400" dirty="0" err="1"/>
              <a:t>пошта</a:t>
            </a:r>
            <a:r>
              <a:rPr lang="ru-RU" sz="1400" dirty="0"/>
              <a:t>, </a:t>
            </a:r>
            <a:r>
              <a:rPr lang="ru-RU" sz="1400" dirty="0" err="1"/>
              <a:t>супутниковий</a:t>
            </a:r>
            <a:r>
              <a:rPr lang="ru-RU" sz="1400" dirty="0"/>
              <a:t> </a:t>
            </a:r>
            <a:r>
              <a:rPr lang="ru-RU" sz="1400" dirty="0" err="1"/>
              <a:t>зв’язок</a:t>
            </a:r>
            <a:r>
              <a:rPr lang="ru-RU" sz="1400" dirty="0"/>
              <a:t>). </a:t>
            </a:r>
          </a:p>
          <a:p>
            <a:r>
              <a:rPr lang="ru-RU" sz="1400" dirty="0"/>
              <a:t>     Для </a:t>
            </a:r>
            <a:r>
              <a:rPr lang="ru-RU" sz="1400" dirty="0" err="1"/>
              <a:t>нормальної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необхідна</a:t>
            </a:r>
            <a:r>
              <a:rPr lang="ru-RU" sz="1400" dirty="0"/>
              <a:t> </a:t>
            </a:r>
            <a:r>
              <a:rPr lang="ru-RU" sz="1400" dirty="0" err="1"/>
              <a:t>інфраструктура</a:t>
            </a:r>
            <a:r>
              <a:rPr lang="ru-RU" sz="1400" dirty="0"/>
              <a:t>. </a:t>
            </a:r>
          </a:p>
          <a:p>
            <a:r>
              <a:rPr lang="ru-RU" sz="1400" dirty="0"/>
              <a:t>  </a:t>
            </a:r>
            <a:r>
              <a:rPr lang="ru-RU" sz="1400" b="1" dirty="0" err="1"/>
              <a:t>Інфраструктура</a:t>
            </a:r>
            <a:r>
              <a:rPr lang="ru-RU" sz="1400" dirty="0"/>
              <a:t> –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будівель</a:t>
            </a:r>
            <a:r>
              <a:rPr lang="ru-RU" sz="1400" dirty="0"/>
              <a:t>, служб та систем,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необхідні</a:t>
            </a:r>
            <a:r>
              <a:rPr lang="ru-RU" sz="1400" dirty="0"/>
              <a:t> для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матеріального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</a:t>
            </a:r>
            <a:r>
              <a:rPr lang="ru-RU" sz="1400" dirty="0" err="1"/>
              <a:t>виробнича</a:t>
            </a:r>
            <a:r>
              <a:rPr lang="ru-RU" sz="1400" dirty="0"/>
              <a:t> </a:t>
            </a:r>
            <a:r>
              <a:rPr lang="ru-RU" sz="1400" dirty="0" err="1"/>
              <a:t>інфраструктура</a:t>
            </a:r>
            <a:r>
              <a:rPr lang="ru-RU" sz="1400" dirty="0"/>
              <a:t>) та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нормальних</a:t>
            </a:r>
            <a:r>
              <a:rPr lang="ru-RU" sz="1400" dirty="0"/>
              <a:t> умов </a:t>
            </a:r>
            <a:r>
              <a:rPr lang="ru-RU" sz="1400" dirty="0" err="1"/>
              <a:t>життєдіяльності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(</a:t>
            </a:r>
            <a:r>
              <a:rPr lang="ru-RU" sz="1400" dirty="0" err="1"/>
              <a:t>соціальна</a:t>
            </a:r>
            <a:r>
              <a:rPr lang="ru-RU" sz="1400" dirty="0"/>
              <a:t> </a:t>
            </a:r>
            <a:r>
              <a:rPr lang="ru-RU" sz="1400" dirty="0" err="1"/>
              <a:t>інфраструктура</a:t>
            </a:r>
            <a:r>
              <a:rPr lang="ru-RU" sz="1400" dirty="0"/>
              <a:t>).</a:t>
            </a:r>
            <a:r>
              <a:rPr lang="ru-RU" sz="1400" dirty="0"/>
              <a:t> </a:t>
            </a:r>
          </a:p>
          <a:p>
            <a:r>
              <a:rPr lang="ru-RU" sz="1400" dirty="0"/>
              <a:t> До </a:t>
            </a:r>
            <a:r>
              <a:rPr lang="ru-RU" sz="1400" i="1" dirty="0" err="1"/>
              <a:t>виробничої</a:t>
            </a:r>
            <a:r>
              <a:rPr lang="ru-RU" sz="1400" i="1" dirty="0"/>
              <a:t> </a:t>
            </a:r>
            <a:r>
              <a:rPr lang="ru-RU" sz="1400" i="1" dirty="0" err="1"/>
              <a:t>інфраструктури</a:t>
            </a:r>
            <a:r>
              <a:rPr lang="ru-RU" sz="1400" dirty="0"/>
              <a:t> належать, </a:t>
            </a:r>
            <a:r>
              <a:rPr lang="ru-RU" sz="1400" dirty="0" err="1"/>
              <a:t>зокрема</a:t>
            </a:r>
            <a:r>
              <a:rPr lang="ru-RU" sz="1400" dirty="0"/>
              <a:t>, дороги, канали, </a:t>
            </a:r>
            <a:r>
              <a:rPr lang="ru-RU" sz="1400" dirty="0" err="1"/>
              <a:t>лінії</a:t>
            </a:r>
            <a:r>
              <a:rPr lang="ru-RU" sz="1400" dirty="0"/>
              <a:t> </a:t>
            </a:r>
            <a:r>
              <a:rPr lang="ru-RU" sz="1400" dirty="0" err="1"/>
              <a:t>електропередачі</a:t>
            </a:r>
            <a:r>
              <a:rPr lang="ru-RU" sz="1400" dirty="0"/>
              <a:t>, </a:t>
            </a:r>
            <a:r>
              <a:rPr lang="ru-RU" sz="1400" dirty="0" err="1"/>
              <a:t>нафто</a:t>
            </a:r>
            <a:r>
              <a:rPr lang="ru-RU" sz="1400" dirty="0"/>
              <a:t>­ та </a:t>
            </a:r>
            <a:r>
              <a:rPr lang="ru-RU" sz="1400" dirty="0" err="1"/>
              <a:t>газопроводи</a:t>
            </a:r>
            <a:r>
              <a:rPr lang="ru-RU" sz="1400" dirty="0"/>
              <a:t>, порти, </a:t>
            </a:r>
            <a:r>
              <a:rPr lang="ru-RU" sz="1400" dirty="0" err="1"/>
              <a:t>комори</a:t>
            </a:r>
            <a:r>
              <a:rPr lang="ru-RU" sz="1400" dirty="0"/>
              <a:t>,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зв’язку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   До </a:t>
            </a:r>
            <a:r>
              <a:rPr lang="ru-RU" sz="1400" i="1" dirty="0" err="1"/>
              <a:t>соціальної</a:t>
            </a:r>
            <a:r>
              <a:rPr lang="ru-RU" sz="1400" dirty="0"/>
              <a:t> – </a:t>
            </a:r>
            <a:r>
              <a:rPr lang="ru-RU" sz="1400" dirty="0" err="1"/>
              <a:t>заклади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, </a:t>
            </a:r>
            <a:r>
              <a:rPr lang="ru-RU" sz="1400" dirty="0" err="1"/>
              <a:t>освіти</a:t>
            </a:r>
            <a:r>
              <a:rPr lang="ru-RU" sz="1400" dirty="0"/>
              <a:t>,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житлово­-комунального</a:t>
            </a:r>
            <a:r>
              <a:rPr lang="ru-RU" sz="1400" dirty="0"/>
              <a:t>, курортного </a:t>
            </a:r>
            <a:r>
              <a:rPr lang="ru-RU" sz="1400" dirty="0" err="1"/>
              <a:t>господарства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33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dirty="0" err="1"/>
              <a:t>Національні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об’єднані</a:t>
            </a:r>
            <a:r>
              <a:rPr lang="ru-RU" sz="1400" dirty="0"/>
              <a:t> </a:t>
            </a:r>
            <a:r>
              <a:rPr lang="ru-RU" sz="1400" dirty="0" err="1"/>
              <a:t>економічними</a:t>
            </a:r>
            <a:r>
              <a:rPr lang="ru-RU" sz="1400" dirty="0"/>
              <a:t> та </a:t>
            </a:r>
            <a:r>
              <a:rPr lang="ru-RU" sz="1400" dirty="0" err="1"/>
              <a:t>політичними</a:t>
            </a:r>
            <a:r>
              <a:rPr lang="ru-RU" sz="1400" dirty="0"/>
              <a:t> </a:t>
            </a:r>
            <a:r>
              <a:rPr lang="ru-RU" sz="1400" dirty="0" err="1"/>
              <a:t>відносинами</a:t>
            </a:r>
            <a:r>
              <a:rPr lang="ru-RU" sz="1400" dirty="0"/>
              <a:t>, </a:t>
            </a:r>
            <a:r>
              <a:rPr lang="ru-RU" sz="1400" dirty="0" err="1"/>
              <a:t>формують</a:t>
            </a:r>
            <a:r>
              <a:rPr lang="ru-RU" sz="1400" dirty="0"/>
              <a:t> </a:t>
            </a:r>
            <a:r>
              <a:rPr lang="ru-RU" sz="1400" i="1" dirty="0" err="1"/>
              <a:t>світове</a:t>
            </a:r>
            <a:r>
              <a:rPr lang="ru-RU" sz="1400" i="1" dirty="0"/>
              <a:t> (</a:t>
            </a:r>
            <a:r>
              <a:rPr lang="ru-RU" sz="1400" i="1" dirty="0" err="1"/>
              <a:t>глобальне</a:t>
            </a:r>
            <a:r>
              <a:rPr lang="ru-RU" sz="1400" i="1" dirty="0"/>
              <a:t>) </a:t>
            </a:r>
            <a:r>
              <a:rPr lang="ru-RU" sz="1400" i="1" dirty="0" err="1"/>
              <a:t>господарство</a:t>
            </a:r>
            <a:r>
              <a:rPr lang="ru-RU" sz="1400" i="1" dirty="0"/>
              <a:t>.</a:t>
            </a:r>
            <a:r>
              <a:rPr lang="ru-RU" sz="1400" dirty="0"/>
              <a:t> </a:t>
            </a:r>
          </a:p>
          <a:p>
            <a:pPr algn="ctr"/>
            <a:r>
              <a:rPr lang="ru-RU" sz="1400" dirty="0" err="1"/>
              <a:t>Господарство</a:t>
            </a:r>
            <a:r>
              <a:rPr lang="ru-RU" sz="1400" dirty="0"/>
              <a:t> та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    </a:t>
            </a:r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mage.jimcdn.com/app/cms/image/transf/dimension=367x1024:format=png/path/s16925f0d51e7b5d4/image/i25cc9611b45dfdcc/version/1531891266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264696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3940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b="1" dirty="0"/>
              <a:t>Як </a:t>
            </a:r>
            <a:r>
              <a:rPr lang="ru-RU" sz="1400" b="1" dirty="0" err="1"/>
              <a:t>виникла</a:t>
            </a:r>
            <a:r>
              <a:rPr lang="ru-RU" sz="1400" b="1" dirty="0"/>
              <a:t> і </a:t>
            </a:r>
            <a:r>
              <a:rPr lang="ru-RU" sz="1400" b="1" dirty="0" err="1"/>
              <a:t>розвивалася</a:t>
            </a:r>
            <a:r>
              <a:rPr lang="ru-RU" sz="1400" b="1" dirty="0"/>
              <a:t> </a:t>
            </a:r>
            <a:r>
              <a:rPr lang="ru-RU" sz="1400" b="1" dirty="0" err="1"/>
              <a:t>секторальна</a:t>
            </a:r>
            <a:r>
              <a:rPr lang="ru-RU" sz="1400" b="1" dirty="0"/>
              <a:t> модель </a:t>
            </a:r>
            <a:r>
              <a:rPr lang="ru-RU" sz="1400" b="1" dirty="0" err="1"/>
              <a:t>економіки</a:t>
            </a:r>
            <a:r>
              <a:rPr lang="ru-RU" sz="1400" b="1" dirty="0"/>
              <a:t>?</a:t>
            </a:r>
            <a:r>
              <a:rPr lang="ru-RU" sz="1400" dirty="0"/>
              <a:t> </a:t>
            </a:r>
          </a:p>
          <a:p>
            <a:r>
              <a:rPr lang="ru-RU" sz="1400" dirty="0"/>
              <a:t>  </a:t>
            </a:r>
            <a:r>
              <a:rPr lang="ru-RU" sz="1400" dirty="0" err="1"/>
              <a:t>Враховуючи</a:t>
            </a:r>
            <a:r>
              <a:rPr lang="ru-RU" sz="1400" dirty="0"/>
              <a:t>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</a:t>
            </a:r>
            <a:r>
              <a:rPr lang="ru-RU" sz="1400" dirty="0" err="1"/>
              <a:t>господарської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виробничої</a:t>
            </a:r>
            <a:r>
              <a:rPr lang="ru-RU" sz="1400" dirty="0"/>
              <a:t> та </a:t>
            </a:r>
            <a:r>
              <a:rPr lang="ru-RU" sz="1400" dirty="0" err="1"/>
              <a:t>невиробничої</a:t>
            </a:r>
            <a:r>
              <a:rPr lang="ru-RU" sz="1400" dirty="0"/>
              <a:t> сфер, у 1930–1940-­х </a:t>
            </a:r>
            <a:r>
              <a:rPr lang="ru-RU" sz="1400" dirty="0" err="1"/>
              <a:t>рр</a:t>
            </a:r>
            <a:r>
              <a:rPr lang="ru-RU" sz="1400" dirty="0"/>
              <a:t>. ХХ ст. </a:t>
            </a:r>
            <a:r>
              <a:rPr lang="ru-RU" sz="1400" dirty="0" err="1"/>
              <a:t>британські</a:t>
            </a:r>
            <a:r>
              <a:rPr lang="ru-RU" sz="1400" dirty="0"/>
              <a:t> </a:t>
            </a:r>
            <a:r>
              <a:rPr lang="ru-RU" sz="1400" dirty="0" err="1"/>
              <a:t>економісти</a:t>
            </a:r>
            <a:r>
              <a:rPr lang="ru-RU" sz="1400" dirty="0"/>
              <a:t> Алан </a:t>
            </a:r>
            <a:r>
              <a:rPr lang="ru-RU" sz="1400" dirty="0" err="1"/>
              <a:t>Фішер</a:t>
            </a:r>
            <a:r>
              <a:rPr lang="ru-RU" sz="1400" dirty="0"/>
              <a:t> та </a:t>
            </a:r>
            <a:r>
              <a:rPr lang="ru-RU" sz="1400" dirty="0" err="1"/>
              <a:t>Колін</a:t>
            </a:r>
            <a:r>
              <a:rPr lang="ru-RU" sz="1400" dirty="0"/>
              <a:t> Кларк,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французький</a:t>
            </a:r>
            <a:r>
              <a:rPr lang="ru-RU" sz="1400" dirty="0"/>
              <a:t> </a:t>
            </a:r>
            <a:r>
              <a:rPr lang="ru-RU" sz="1400" dirty="0" err="1"/>
              <a:t>економіст</a:t>
            </a:r>
            <a:r>
              <a:rPr lang="ru-RU" sz="1400" dirty="0"/>
              <a:t> і </a:t>
            </a:r>
            <a:r>
              <a:rPr lang="ru-RU" sz="1400" dirty="0" err="1"/>
              <a:t>соціолог</a:t>
            </a:r>
            <a:r>
              <a:rPr lang="ru-RU" sz="1400" dirty="0"/>
              <a:t> Жан </a:t>
            </a:r>
            <a:r>
              <a:rPr lang="ru-RU" sz="1400" dirty="0" err="1"/>
              <a:t>Фурастьє</a:t>
            </a:r>
            <a:r>
              <a:rPr lang="ru-RU" sz="1400" dirty="0"/>
              <a:t> створили </a:t>
            </a:r>
            <a:r>
              <a:rPr lang="ru-RU" sz="1400" dirty="0" err="1"/>
              <a:t>теорію</a:t>
            </a:r>
            <a:r>
              <a:rPr lang="ru-RU" sz="1400" dirty="0"/>
              <a:t> про </a:t>
            </a:r>
            <a:r>
              <a:rPr lang="ru-RU" sz="1400" i="1" dirty="0" err="1"/>
              <a:t>трисекторну</a:t>
            </a:r>
            <a:r>
              <a:rPr lang="ru-RU" sz="1400" i="1" dirty="0"/>
              <a:t> модель </a:t>
            </a:r>
            <a:r>
              <a:rPr lang="ru-RU" sz="1400" i="1" dirty="0" err="1"/>
              <a:t>економіки</a:t>
            </a:r>
            <a:r>
              <a:rPr lang="ru-RU" sz="1400" i="1" dirty="0"/>
              <a:t>. </a:t>
            </a:r>
            <a:r>
              <a:rPr lang="ru-RU" sz="1400" dirty="0"/>
              <a:t>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mage.jimcdn.com/app/cms/image/transf/dimension=733x10000:format=png/path/s16925f0d51e7b5d4/image/ida74a2d35cb8d71c/version/1531886524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064896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6657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Згідно</a:t>
            </a:r>
            <a:r>
              <a:rPr lang="ru-RU" sz="1400" dirty="0"/>
              <a:t> з </a:t>
            </a:r>
            <a:r>
              <a:rPr lang="ru-RU" sz="1400" dirty="0" err="1"/>
              <a:t>цією</a:t>
            </a:r>
            <a:r>
              <a:rPr lang="ru-RU" sz="1400" dirty="0"/>
              <a:t> </a:t>
            </a:r>
            <a:r>
              <a:rPr lang="ru-RU" sz="1400" dirty="0" err="1"/>
              <a:t>теорією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складається</a:t>
            </a:r>
            <a:r>
              <a:rPr lang="ru-RU" sz="1400" dirty="0"/>
              <a:t> з </a:t>
            </a:r>
            <a:r>
              <a:rPr lang="ru-RU" sz="1400" dirty="0" err="1"/>
              <a:t>трьох</a:t>
            </a:r>
            <a:r>
              <a:rPr lang="ru-RU" sz="1400" dirty="0"/>
              <a:t> </a:t>
            </a:r>
            <a:r>
              <a:rPr lang="ru-RU" sz="1400" dirty="0" err="1"/>
              <a:t>секторів</a:t>
            </a:r>
            <a:r>
              <a:rPr lang="ru-RU" sz="1400" dirty="0"/>
              <a:t>. </a:t>
            </a:r>
          </a:p>
          <a:p>
            <a:r>
              <a:rPr lang="ru-RU" sz="1400" b="1" dirty="0" err="1"/>
              <a:t>первинний</a:t>
            </a:r>
            <a:r>
              <a:rPr lang="ru-RU" sz="1400" b="1" dirty="0"/>
              <a:t> сектор</a:t>
            </a:r>
            <a:r>
              <a:rPr lang="ru-RU" sz="1400" dirty="0"/>
              <a:t> </a:t>
            </a:r>
            <a:r>
              <a:rPr lang="ru-RU" sz="1400" dirty="0" err="1"/>
              <a:t>займається</a:t>
            </a:r>
            <a:r>
              <a:rPr lang="ru-RU" sz="1400" dirty="0"/>
              <a:t> </a:t>
            </a:r>
            <a:r>
              <a:rPr lang="ru-RU" sz="1400" dirty="0" err="1"/>
              <a:t>видобутком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 для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сільське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рибальство</a:t>
            </a:r>
            <a:r>
              <a:rPr lang="ru-RU" sz="1400" dirty="0"/>
              <a:t>, </a:t>
            </a:r>
            <a:r>
              <a:rPr lang="ru-RU" sz="1400" dirty="0" err="1"/>
              <a:t>лісове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мисливство</a:t>
            </a:r>
            <a:r>
              <a:rPr lang="ru-RU" sz="1400" dirty="0"/>
              <a:t> та </a:t>
            </a:r>
            <a:r>
              <a:rPr lang="ru-RU" sz="1400" dirty="0" err="1"/>
              <a:t>добувна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. До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часто </a:t>
            </a:r>
            <a:r>
              <a:rPr lang="ru-RU" sz="1400" dirty="0" err="1"/>
              <a:t>відносять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, </a:t>
            </a:r>
            <a:r>
              <a:rPr lang="ru-RU" sz="1400" dirty="0" err="1"/>
              <a:t>пов’язану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збиранням</a:t>
            </a:r>
            <a:r>
              <a:rPr lang="ru-RU" sz="1400" dirty="0"/>
              <a:t>, </a:t>
            </a:r>
            <a:r>
              <a:rPr lang="ru-RU" sz="1400" dirty="0" err="1"/>
              <a:t>пакуванням</a:t>
            </a:r>
            <a:r>
              <a:rPr lang="ru-RU" sz="1400" dirty="0"/>
              <a:t>, </a:t>
            </a:r>
            <a:r>
              <a:rPr lang="ru-RU" sz="1400" dirty="0" err="1"/>
              <a:t>очищенням</a:t>
            </a:r>
            <a:r>
              <a:rPr lang="ru-RU" sz="1400" dirty="0"/>
              <a:t> і </a:t>
            </a:r>
            <a:r>
              <a:rPr lang="ru-RU" sz="1400" dirty="0" err="1"/>
              <a:t>переробкою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 на </a:t>
            </a:r>
            <a:r>
              <a:rPr lang="ru-RU" sz="1400" dirty="0" err="1"/>
              <a:t>місці</a:t>
            </a:r>
            <a:r>
              <a:rPr lang="ru-RU" sz="1400" dirty="0"/>
              <a:t>; </a:t>
            </a:r>
          </a:p>
          <a:p>
            <a:r>
              <a:rPr lang="ru-RU" sz="1400" b="1" dirty="0" err="1"/>
              <a:t>вторинний</a:t>
            </a:r>
            <a:r>
              <a:rPr lang="ru-RU" sz="1400" b="1" dirty="0"/>
              <a:t> сектор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займається</a:t>
            </a:r>
            <a:r>
              <a:rPr lang="ru-RU" sz="1400" dirty="0"/>
              <a:t> </a:t>
            </a:r>
            <a:r>
              <a:rPr lang="ru-RU" sz="1400" dirty="0" err="1"/>
              <a:t>промисловою</a:t>
            </a:r>
            <a:r>
              <a:rPr lang="ru-RU" sz="1400" dirty="0"/>
              <a:t> </a:t>
            </a:r>
            <a:r>
              <a:rPr lang="ru-RU" sz="1400" dirty="0" err="1"/>
              <a:t>переробкою</a:t>
            </a:r>
            <a:r>
              <a:rPr lang="ru-RU" sz="1400" dirty="0"/>
              <a:t> </a:t>
            </a:r>
            <a:r>
              <a:rPr lang="ru-RU" sz="1400" dirty="0" err="1"/>
              <a:t>сировини</a:t>
            </a:r>
            <a:r>
              <a:rPr lang="ru-RU" sz="1400" dirty="0"/>
              <a:t> на </a:t>
            </a:r>
            <a:r>
              <a:rPr lang="ru-RU" sz="1400" dirty="0" err="1"/>
              <a:t>кінцеву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готова до </a:t>
            </a:r>
            <a:r>
              <a:rPr lang="ru-RU" sz="1400" dirty="0" err="1"/>
              <a:t>споживання</a:t>
            </a:r>
            <a:r>
              <a:rPr lang="ru-RU" sz="1400" dirty="0"/>
              <a:t>. Тому до </a:t>
            </a:r>
            <a:r>
              <a:rPr lang="ru-RU" sz="1400" dirty="0" err="1"/>
              <a:t>нього</a:t>
            </a:r>
            <a:r>
              <a:rPr lang="ru-RU" sz="1400" dirty="0"/>
              <a:t> </a:t>
            </a:r>
            <a:r>
              <a:rPr lang="ru-RU" sz="1400" dirty="0" err="1"/>
              <a:t>відносять</a:t>
            </a:r>
            <a:r>
              <a:rPr lang="ru-RU" sz="1400" dirty="0"/>
              <a:t> </a:t>
            </a:r>
            <a:r>
              <a:rPr lang="ru-RU" sz="1400" dirty="0" err="1"/>
              <a:t>переробну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 та </a:t>
            </a:r>
            <a:r>
              <a:rPr lang="ru-RU" sz="1400" dirty="0" err="1"/>
              <a:t>будівництво</a:t>
            </a:r>
            <a:r>
              <a:rPr lang="ru-RU" sz="1400" dirty="0"/>
              <a:t>. </a:t>
            </a:r>
            <a:r>
              <a:rPr lang="ru-RU" sz="1400" dirty="0" err="1"/>
              <a:t>Вторинний</a:t>
            </a:r>
            <a:r>
              <a:rPr lang="ru-RU" sz="1400" dirty="0"/>
              <a:t> сектор </a:t>
            </a:r>
            <a:r>
              <a:rPr lang="ru-RU" sz="1400" dirty="0" err="1"/>
              <a:t>використовує</a:t>
            </a:r>
            <a:r>
              <a:rPr lang="ru-RU" sz="1400" dirty="0"/>
              <a:t> </a:t>
            </a:r>
            <a:r>
              <a:rPr lang="ru-RU" sz="1400" dirty="0" err="1"/>
              <a:t>сировину</a:t>
            </a:r>
            <a:r>
              <a:rPr lang="ru-RU" sz="1400" dirty="0"/>
              <a:t> </a:t>
            </a:r>
            <a:r>
              <a:rPr lang="ru-RU" sz="1400" dirty="0" err="1"/>
              <a:t>первинного</a:t>
            </a:r>
            <a:r>
              <a:rPr lang="ru-RU" sz="1400" dirty="0"/>
              <a:t> сектора й </a:t>
            </a:r>
            <a:r>
              <a:rPr lang="ru-RU" sz="1400" dirty="0" err="1"/>
              <a:t>виробляє</a:t>
            </a:r>
            <a:r>
              <a:rPr lang="ru-RU" sz="1400" dirty="0"/>
              <a:t> на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, </a:t>
            </a:r>
            <a:r>
              <a:rPr lang="ru-RU" sz="1400" dirty="0" err="1"/>
              <a:t>призначену</a:t>
            </a:r>
            <a:r>
              <a:rPr lang="ru-RU" sz="1400" dirty="0"/>
              <a:t> для </a:t>
            </a:r>
            <a:r>
              <a:rPr lang="ru-RU" sz="1400" dirty="0" err="1"/>
              <a:t>споживання</a:t>
            </a:r>
            <a:r>
              <a:rPr lang="ru-RU" sz="1400" dirty="0"/>
              <a:t>, продажу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в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галузях</a:t>
            </a:r>
            <a:r>
              <a:rPr lang="ru-RU" sz="1400" dirty="0"/>
              <a:t>.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ru-RU" sz="1400" dirty="0" err="1"/>
              <a:t>вторинного</a:t>
            </a:r>
            <a:r>
              <a:rPr lang="ru-RU" sz="1400" dirty="0"/>
              <a:t> сектора </a:t>
            </a:r>
            <a:r>
              <a:rPr lang="ru-RU" sz="1400" dirty="0" err="1"/>
              <a:t>зазвичай</a:t>
            </a:r>
            <a:r>
              <a:rPr lang="ru-RU" sz="1400" dirty="0"/>
              <a:t> </a:t>
            </a:r>
            <a:r>
              <a:rPr lang="ru-RU" sz="1400" dirty="0" err="1"/>
              <a:t>споживають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енергії</a:t>
            </a:r>
            <a:r>
              <a:rPr lang="ru-RU" sz="1400" dirty="0"/>
              <a:t> й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складних</a:t>
            </a:r>
            <a:r>
              <a:rPr lang="ru-RU" sz="1400" dirty="0"/>
              <a:t> машин та </a:t>
            </a:r>
            <a:r>
              <a:rPr lang="ru-RU" sz="1400" dirty="0" err="1"/>
              <a:t>технологій</a:t>
            </a:r>
            <a:r>
              <a:rPr lang="ru-RU" sz="1400" dirty="0"/>
              <a:t>; </a:t>
            </a:r>
          </a:p>
          <a:p>
            <a:r>
              <a:rPr lang="ru-RU" sz="1400" b="1" dirty="0" err="1"/>
              <a:t>третинний</a:t>
            </a:r>
            <a:r>
              <a:rPr lang="ru-RU" sz="1400" b="1" dirty="0"/>
              <a:t> сектор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як </a:t>
            </a:r>
            <a:r>
              <a:rPr lang="ru-RU" sz="1400" dirty="0" err="1"/>
              <a:t>населенню</a:t>
            </a:r>
            <a:r>
              <a:rPr lang="ru-RU" sz="1400" dirty="0"/>
              <a:t>, так і </a:t>
            </a:r>
            <a:r>
              <a:rPr lang="ru-RU" sz="1400" dirty="0" err="1"/>
              <a:t>сприяє</a:t>
            </a:r>
            <a:r>
              <a:rPr lang="ru-RU" sz="1400" dirty="0"/>
              <a:t> роз  витку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 err="1"/>
              <a:t>підвищуючи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продуктивність</a:t>
            </a:r>
            <a:r>
              <a:rPr lang="ru-RU" sz="1400" dirty="0"/>
              <a:t>. У </a:t>
            </a:r>
            <a:r>
              <a:rPr lang="ru-RU" sz="1400" dirty="0" err="1"/>
              <a:t>зв’язку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стрімким</a:t>
            </a:r>
            <a:r>
              <a:rPr lang="ru-RU" sz="1400" dirty="0"/>
              <a:t> </a:t>
            </a:r>
            <a:r>
              <a:rPr lang="ru-RU" sz="1400" dirty="0" err="1"/>
              <a:t>зростанням</a:t>
            </a:r>
            <a:r>
              <a:rPr lang="ru-RU" sz="1400" dirty="0"/>
              <a:t> та </a:t>
            </a:r>
            <a:r>
              <a:rPr lang="ru-RU" sz="1400" dirty="0" err="1"/>
              <a:t>диференціацією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у наш час </a:t>
            </a:r>
            <a:r>
              <a:rPr lang="ru-RU" sz="1400" dirty="0" err="1"/>
              <a:t>деякі</a:t>
            </a:r>
            <a:r>
              <a:rPr lang="ru-RU" sz="1400" dirty="0"/>
              <a:t> теоретики </a:t>
            </a:r>
            <a:r>
              <a:rPr lang="ru-RU" sz="1400" dirty="0" err="1"/>
              <a:t>поділяють</a:t>
            </a:r>
            <a:r>
              <a:rPr lang="ru-RU" sz="1400" dirty="0"/>
              <a:t> </a:t>
            </a:r>
            <a:r>
              <a:rPr lang="ru-RU" sz="1400" dirty="0" err="1"/>
              <a:t>третинний</a:t>
            </a:r>
            <a:r>
              <a:rPr lang="ru-RU" sz="1400" dirty="0"/>
              <a:t> сектор на два, а то й три. </a:t>
            </a:r>
            <a:r>
              <a:rPr lang="ru-RU" sz="1400" dirty="0" err="1"/>
              <a:t>Власне</a:t>
            </a:r>
            <a:r>
              <a:rPr lang="ru-RU" sz="1400" dirty="0"/>
              <a:t> до </a:t>
            </a:r>
            <a:r>
              <a:rPr lang="ru-RU" sz="1400" dirty="0" err="1"/>
              <a:t>третинного</a:t>
            </a:r>
            <a:r>
              <a:rPr lang="ru-RU" sz="1400" dirty="0"/>
              <a:t> сектора </a:t>
            </a:r>
            <a:r>
              <a:rPr lang="ru-RU" sz="1400" dirty="0" err="1"/>
              <a:t>відносять</a:t>
            </a:r>
            <a:r>
              <a:rPr lang="ru-RU" sz="1400" dirty="0"/>
              <a:t> установи,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постачають</a:t>
            </a:r>
            <a:r>
              <a:rPr lang="ru-RU" sz="1400" dirty="0"/>
              <a:t> </a:t>
            </a:r>
            <a:r>
              <a:rPr lang="ru-RU" sz="1400" dirty="0" err="1"/>
              <a:t>прямі</a:t>
            </a:r>
            <a:r>
              <a:rPr lang="ru-RU" sz="1400" dirty="0"/>
              <a:t> </a:t>
            </a:r>
            <a:r>
              <a:rPr lang="ru-RU" sz="1400" dirty="0" err="1"/>
              <a:t>нескладні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як для </a:t>
            </a:r>
            <a:r>
              <a:rPr lang="ru-RU" sz="1400" dirty="0" err="1"/>
              <a:t>споживачів</a:t>
            </a:r>
            <a:r>
              <a:rPr lang="ru-RU" sz="1400" dirty="0"/>
              <a:t>, так і для </a:t>
            </a:r>
            <a:r>
              <a:rPr lang="ru-RU" sz="1400" dirty="0" err="1"/>
              <a:t>підприємств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роздрібна</a:t>
            </a:r>
            <a:r>
              <a:rPr lang="ru-RU" sz="1400" dirty="0"/>
              <a:t> та </a:t>
            </a:r>
            <a:r>
              <a:rPr lang="ru-RU" sz="1400" dirty="0" err="1"/>
              <a:t>гуртова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, </a:t>
            </a:r>
            <a:r>
              <a:rPr lang="ru-RU" sz="1400" dirty="0" err="1"/>
              <a:t>транспортні</a:t>
            </a:r>
            <a:r>
              <a:rPr lang="ru-RU" sz="1400" dirty="0"/>
              <a:t>, </a:t>
            </a:r>
            <a:r>
              <a:rPr lang="ru-RU" sz="1400" dirty="0" err="1"/>
              <a:t>житлово­-комунальні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догляд за </a:t>
            </a:r>
            <a:r>
              <a:rPr lang="ru-RU" sz="1400" dirty="0" err="1"/>
              <a:t>дітьми</a:t>
            </a:r>
            <a:r>
              <a:rPr lang="ru-RU" sz="1400" dirty="0"/>
              <a:t>, </a:t>
            </a:r>
            <a:r>
              <a:rPr lang="ru-RU" sz="1400" dirty="0" err="1"/>
              <a:t>індустрія</a:t>
            </a:r>
            <a:r>
              <a:rPr lang="ru-RU" sz="1400" dirty="0"/>
              <a:t> </a:t>
            </a:r>
            <a:r>
              <a:rPr lang="ru-RU" sz="1400" dirty="0" err="1"/>
              <a:t>розваг</a:t>
            </a:r>
            <a:r>
              <a:rPr lang="ru-RU" sz="1400" dirty="0"/>
              <a:t>; </a:t>
            </a:r>
          </a:p>
          <a:p>
            <a:r>
              <a:rPr lang="ru-RU" sz="1400" b="1" dirty="0" err="1"/>
              <a:t>четвертинний</a:t>
            </a:r>
            <a:r>
              <a:rPr lang="ru-RU" sz="1400" b="1" dirty="0"/>
              <a:t> сектор</a:t>
            </a:r>
            <a:r>
              <a:rPr lang="ru-RU" sz="1400" dirty="0"/>
              <a:t> </a:t>
            </a:r>
            <a:r>
              <a:rPr lang="ru-RU" sz="1400" dirty="0" err="1"/>
              <a:t>пов’язаний</a:t>
            </a:r>
            <a:r>
              <a:rPr lang="ru-RU" sz="1400" dirty="0"/>
              <a:t> з </a:t>
            </a:r>
            <a:r>
              <a:rPr lang="ru-RU" sz="1400" dirty="0" err="1"/>
              <a:t>послугами</a:t>
            </a:r>
            <a:r>
              <a:rPr lang="ru-RU" sz="1400" dirty="0"/>
              <a:t> для </a:t>
            </a:r>
            <a:r>
              <a:rPr lang="ru-RU" sz="1400" dirty="0" err="1"/>
              <a:t>бізнесу</a:t>
            </a:r>
            <a:r>
              <a:rPr lang="ru-RU" sz="1400" dirty="0"/>
              <a:t>: </a:t>
            </a:r>
            <a:r>
              <a:rPr lang="ru-RU" sz="1400" dirty="0" err="1"/>
              <a:t>банківсько­фінансові</a:t>
            </a:r>
            <a:r>
              <a:rPr lang="ru-RU" sz="1400" dirty="0"/>
              <a:t>, </a:t>
            </a:r>
            <a:r>
              <a:rPr lang="ru-RU" sz="1400" dirty="0" err="1"/>
              <a:t>юридичні</a:t>
            </a:r>
            <a:r>
              <a:rPr lang="ru-RU" sz="1400" dirty="0"/>
              <a:t>, </a:t>
            </a:r>
            <a:r>
              <a:rPr lang="ru-RU" sz="1400" dirty="0" err="1"/>
              <a:t>інформаційні</a:t>
            </a:r>
            <a:r>
              <a:rPr lang="ru-RU" sz="1400" dirty="0"/>
              <a:t>, </a:t>
            </a:r>
            <a:r>
              <a:rPr lang="ru-RU" sz="1400" dirty="0" err="1"/>
              <a:t>страхові</a:t>
            </a:r>
            <a:r>
              <a:rPr lang="ru-RU" sz="1400" dirty="0"/>
              <a:t> </a:t>
            </a:r>
          </a:p>
          <a:p>
            <a:r>
              <a:rPr lang="ru-RU" sz="1400" b="1" dirty="0" err="1"/>
              <a:t>п’ятинний</a:t>
            </a:r>
            <a:r>
              <a:rPr lang="ru-RU" sz="1400" b="1" dirty="0"/>
              <a:t> сектор</a:t>
            </a:r>
            <a:r>
              <a:rPr lang="ru-RU" sz="1400" dirty="0"/>
              <a:t> </a:t>
            </a:r>
            <a:r>
              <a:rPr lang="ru-RU" sz="1400" dirty="0" err="1"/>
              <a:t>сприяє</a:t>
            </a:r>
            <a:r>
              <a:rPr lang="ru-RU" sz="1400" dirty="0"/>
              <a:t> </a:t>
            </a:r>
            <a:r>
              <a:rPr lang="ru-RU" sz="1400" dirty="0" err="1"/>
              <a:t>формуванню</a:t>
            </a:r>
            <a:r>
              <a:rPr lang="ru-RU" sz="1400" dirty="0"/>
              <a:t> </a:t>
            </a:r>
            <a:r>
              <a:rPr lang="ru-RU" sz="1400" i="1" dirty="0"/>
              <a:t>«</a:t>
            </a:r>
            <a:r>
              <a:rPr lang="ru-RU" sz="1400" i="1" dirty="0" err="1"/>
              <a:t>економіки</a:t>
            </a:r>
            <a:r>
              <a:rPr lang="ru-RU" sz="1400" i="1" dirty="0"/>
              <a:t> </a:t>
            </a:r>
            <a:r>
              <a:rPr lang="ru-RU" sz="1400" i="1" dirty="0" err="1"/>
              <a:t>знань</a:t>
            </a:r>
            <a:r>
              <a:rPr lang="ru-RU" sz="1400" i="1" dirty="0"/>
              <a:t>»</a:t>
            </a:r>
            <a:r>
              <a:rPr lang="ru-RU" sz="1400" dirty="0"/>
              <a:t>. До </a:t>
            </a:r>
            <a:r>
              <a:rPr lang="ru-RU" sz="1400" dirty="0" err="1"/>
              <a:t>нього</a:t>
            </a:r>
            <a:r>
              <a:rPr lang="ru-RU" sz="1400" dirty="0"/>
              <a:t> належать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населенню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потребують</a:t>
            </a:r>
            <a:r>
              <a:rPr lang="ru-RU" sz="1400" dirty="0"/>
              <a:t> особливо </a:t>
            </a:r>
            <a:r>
              <a:rPr lang="ru-RU" sz="1400" dirty="0" err="1"/>
              <a:t>високого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кваліфікації</a:t>
            </a:r>
            <a:r>
              <a:rPr lang="ru-RU" sz="1400" dirty="0"/>
              <a:t> персоналу: </a:t>
            </a:r>
            <a:r>
              <a:rPr lang="ru-RU" sz="1400" dirty="0" err="1"/>
              <a:t>освіта</a:t>
            </a:r>
            <a:r>
              <a:rPr lang="ru-RU" sz="1400" dirty="0"/>
              <a:t>, медицина, </a:t>
            </a:r>
            <a:r>
              <a:rPr lang="ru-RU" sz="1400" dirty="0" err="1"/>
              <a:t>наукові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та </a:t>
            </a:r>
            <a:r>
              <a:rPr lang="ru-RU" sz="1400" dirty="0" err="1"/>
              <a:t>розробки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необхідні</a:t>
            </a:r>
            <a:r>
              <a:rPr lang="ru-RU" sz="1400" dirty="0"/>
              <a:t> для </a:t>
            </a:r>
            <a:r>
              <a:rPr lang="ru-RU" sz="1400" dirty="0" err="1"/>
              <a:t>удосконалення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. 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94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/>
              <a:t>У </a:t>
            </a:r>
            <a:r>
              <a:rPr lang="ru-RU" sz="1400" dirty="0" err="1"/>
              <a:t>розвинутих</a:t>
            </a:r>
            <a:r>
              <a:rPr lang="ru-RU" sz="1400" dirty="0"/>
              <a:t> </a:t>
            </a:r>
            <a:r>
              <a:rPr lang="ru-RU" sz="1400" dirty="0" err="1"/>
              <a:t>країнах</a:t>
            </a:r>
            <a:r>
              <a:rPr lang="ru-RU" sz="1400" dirty="0"/>
              <a:t> </a:t>
            </a:r>
            <a:r>
              <a:rPr lang="ru-RU" sz="1400" dirty="0" err="1"/>
              <a:t>третинний</a:t>
            </a:r>
            <a:r>
              <a:rPr lang="ru-RU" sz="1400" dirty="0"/>
              <a:t>, </a:t>
            </a:r>
            <a:r>
              <a:rPr lang="ru-RU" sz="1400" dirty="0" err="1"/>
              <a:t>четвертинний</a:t>
            </a:r>
            <a:r>
              <a:rPr lang="ru-RU" sz="1400" dirty="0"/>
              <a:t> та </a:t>
            </a:r>
            <a:r>
              <a:rPr lang="ru-RU" sz="1400" dirty="0" err="1"/>
              <a:t>п’ятинний</a:t>
            </a:r>
            <a:r>
              <a:rPr lang="ru-RU" sz="1400" dirty="0"/>
              <a:t> </a:t>
            </a:r>
            <a:r>
              <a:rPr lang="ru-RU" sz="1400" dirty="0" err="1"/>
              <a:t>сектори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найбільші</a:t>
            </a:r>
            <a:r>
              <a:rPr lang="ru-RU" sz="1400" dirty="0"/>
              <a:t> за </a:t>
            </a:r>
            <a:r>
              <a:rPr lang="ru-RU" sz="1400" dirty="0" err="1"/>
              <a:t>кількістю</a:t>
            </a:r>
            <a:r>
              <a:rPr lang="ru-RU" sz="1400" dirty="0"/>
              <a:t> </a:t>
            </a:r>
            <a:r>
              <a:rPr lang="ru-RU" sz="1400" dirty="0" err="1"/>
              <a:t>працюючих</a:t>
            </a:r>
            <a:r>
              <a:rPr lang="ru-RU" sz="1400" dirty="0"/>
              <a:t> і </a:t>
            </a:r>
            <a:r>
              <a:rPr lang="ru-RU" sz="1400" dirty="0" err="1"/>
              <a:t>зростають</a:t>
            </a:r>
            <a:r>
              <a:rPr lang="ru-RU" sz="1400" dirty="0"/>
              <a:t> </a:t>
            </a:r>
            <a:r>
              <a:rPr lang="ru-RU" sz="1400" dirty="0" err="1"/>
              <a:t>найшвидшими</a:t>
            </a:r>
            <a:r>
              <a:rPr lang="ru-RU" sz="1400" dirty="0"/>
              <a:t> темпами. </a:t>
            </a:r>
            <a:r>
              <a:rPr lang="ru-RU" sz="1400" dirty="0" err="1"/>
              <a:t>Колін</a:t>
            </a:r>
            <a:r>
              <a:rPr lang="ru-RU" sz="1400" dirty="0"/>
              <a:t> Кларк </a:t>
            </a:r>
            <a:r>
              <a:rPr lang="ru-RU" sz="1400" dirty="0" err="1"/>
              <a:t>помітив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зростанням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зменшується</a:t>
            </a:r>
            <a:r>
              <a:rPr lang="ru-RU" sz="1400" dirty="0"/>
              <a:t> попит людей на </a:t>
            </a:r>
            <a:r>
              <a:rPr lang="ru-RU" sz="1400" dirty="0" err="1"/>
              <a:t>продукцію</a:t>
            </a:r>
            <a:r>
              <a:rPr lang="ru-RU" sz="1400" dirty="0"/>
              <a:t>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. Попит на </a:t>
            </a:r>
            <a:r>
              <a:rPr lang="ru-RU" sz="1400" dirty="0" err="1"/>
              <a:t>промислові</a:t>
            </a:r>
            <a:r>
              <a:rPr lang="ru-RU" sz="1400" dirty="0"/>
              <a:t> </a:t>
            </a:r>
            <a:r>
              <a:rPr lang="ru-RU" sz="1400" dirty="0" err="1"/>
              <a:t>товари</a:t>
            </a:r>
            <a:r>
              <a:rPr lang="ru-RU" sz="1400" dirty="0"/>
              <a:t> </a:t>
            </a:r>
            <a:r>
              <a:rPr lang="ru-RU" sz="1400" dirty="0" err="1"/>
              <a:t>спочатку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, а </a:t>
            </a:r>
            <a:r>
              <a:rPr lang="ru-RU" sz="1400" dirty="0" err="1"/>
              <a:t>потім</a:t>
            </a:r>
            <a:r>
              <a:rPr lang="ru-RU" sz="1400" dirty="0"/>
              <a:t>, досягнувши </a:t>
            </a:r>
            <a:r>
              <a:rPr lang="ru-RU" sz="1400" dirty="0" err="1"/>
              <a:t>певного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насиченості</a:t>
            </a:r>
            <a:r>
              <a:rPr lang="ru-RU" sz="1400" dirty="0"/>
              <a:t> ринку, </a:t>
            </a:r>
            <a:r>
              <a:rPr lang="ru-RU" sz="1400" dirty="0" err="1"/>
              <a:t>скорочується</a:t>
            </a:r>
            <a:r>
              <a:rPr lang="ru-RU" sz="1400" dirty="0"/>
              <a:t>. Попит же на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. Тому на </a:t>
            </a:r>
            <a:r>
              <a:rPr lang="ru-RU" sz="1400" dirty="0" err="1"/>
              <a:t>історично</a:t>
            </a:r>
            <a:r>
              <a:rPr lang="ru-RU" sz="1400" dirty="0"/>
              <a:t> </a:t>
            </a:r>
            <a:r>
              <a:rPr lang="ru-RU" sz="1400" dirty="0" err="1"/>
              <a:t>ранніх</a:t>
            </a:r>
            <a:r>
              <a:rPr lang="ru-RU" sz="1400" dirty="0"/>
              <a:t> </a:t>
            </a:r>
            <a:r>
              <a:rPr lang="ru-RU" sz="1400" dirty="0" err="1"/>
              <a:t>етапах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 у </a:t>
            </a:r>
            <a:r>
              <a:rPr lang="ru-RU" sz="1400" dirty="0" err="1"/>
              <a:t>зв’язку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споживчим</a:t>
            </a:r>
            <a:r>
              <a:rPr lang="ru-RU" sz="1400" dirty="0"/>
              <a:t> попитом людей </a:t>
            </a:r>
            <a:r>
              <a:rPr lang="ru-RU" sz="1400" dirty="0" err="1"/>
              <a:t>переважний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мав</a:t>
            </a:r>
            <a:r>
              <a:rPr lang="ru-RU" sz="1400" dirty="0"/>
              <a:t> </a:t>
            </a:r>
            <a:r>
              <a:rPr lang="ru-RU" sz="1400" dirty="0" err="1"/>
              <a:t>первинний</a:t>
            </a:r>
            <a:r>
              <a:rPr lang="ru-RU" sz="1400" dirty="0"/>
              <a:t> сектор </a:t>
            </a:r>
            <a:r>
              <a:rPr lang="ru-RU" sz="1400" dirty="0" err="1"/>
              <a:t>економіки</a:t>
            </a:r>
            <a:r>
              <a:rPr lang="ru-RU" sz="1400" dirty="0"/>
              <a:t>.  </a:t>
            </a:r>
          </a:p>
          <a:p>
            <a:r>
              <a:rPr lang="ru-RU" sz="1400" dirty="0"/>
              <a:t>   В </a:t>
            </a:r>
            <a:r>
              <a:rPr lang="ru-RU" sz="1400" dirty="0" err="1"/>
              <a:t>період</a:t>
            </a:r>
            <a:r>
              <a:rPr lang="ru-RU" sz="1400" dirty="0"/>
              <a:t>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переворотів</a:t>
            </a:r>
            <a:r>
              <a:rPr lang="ru-RU" sz="1400" dirty="0"/>
              <a:t> ХVIII – ХІХ ст. став </a:t>
            </a:r>
            <a:r>
              <a:rPr lang="ru-RU" sz="1400" dirty="0" err="1"/>
              <a:t>стрімко</a:t>
            </a:r>
            <a:r>
              <a:rPr lang="ru-RU" sz="1400" dirty="0"/>
              <a:t> </a:t>
            </a:r>
            <a:r>
              <a:rPr lang="ru-RU" sz="1400" dirty="0" err="1"/>
              <a:t>зростати</a:t>
            </a:r>
            <a:r>
              <a:rPr lang="ru-RU" sz="1400" dirty="0"/>
              <a:t> </a:t>
            </a:r>
            <a:r>
              <a:rPr lang="ru-RU" sz="1400" dirty="0" err="1"/>
              <a:t>вторинний</a:t>
            </a:r>
            <a:r>
              <a:rPr lang="ru-RU" sz="1400" dirty="0"/>
              <a:t> сектор. У наш час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розвинутої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коли </a:t>
            </a:r>
            <a:r>
              <a:rPr lang="ru-RU" sz="1400" dirty="0" err="1"/>
              <a:t>первинні</a:t>
            </a:r>
            <a:r>
              <a:rPr lang="ru-RU" sz="1400" dirty="0"/>
              <a:t> потреби </a:t>
            </a:r>
            <a:r>
              <a:rPr lang="ru-RU" sz="1400" dirty="0" err="1"/>
              <a:t>людини</a:t>
            </a:r>
            <a:r>
              <a:rPr lang="ru-RU" sz="1400" dirty="0"/>
              <a:t> у </a:t>
            </a:r>
            <a:r>
              <a:rPr lang="ru-RU" sz="1400" dirty="0" err="1"/>
              <a:t>їжі</a:t>
            </a:r>
            <a:r>
              <a:rPr lang="ru-RU" sz="1400" dirty="0"/>
              <a:t>, </a:t>
            </a:r>
            <a:r>
              <a:rPr lang="ru-RU" sz="1400" dirty="0" err="1"/>
              <a:t>житлі</a:t>
            </a:r>
            <a:r>
              <a:rPr lang="ru-RU" sz="1400" dirty="0"/>
              <a:t>, </a:t>
            </a:r>
            <a:r>
              <a:rPr lang="ru-RU" sz="1400" dirty="0" err="1"/>
              <a:t>промислових</a:t>
            </a:r>
            <a:r>
              <a:rPr lang="ru-RU" sz="1400" dirty="0"/>
              <a:t> товарах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цілком</a:t>
            </a:r>
            <a:r>
              <a:rPr lang="ru-RU" sz="1400" dirty="0"/>
              <a:t> </a:t>
            </a:r>
            <a:r>
              <a:rPr lang="ru-RU" sz="1400" dirty="0" err="1"/>
              <a:t>задоволено</a:t>
            </a:r>
            <a:r>
              <a:rPr lang="ru-RU" sz="1400" dirty="0"/>
              <a:t>, </a:t>
            </a:r>
            <a:r>
              <a:rPr lang="ru-RU" sz="1400" dirty="0" err="1"/>
              <a:t>зростає</a:t>
            </a:r>
            <a:r>
              <a:rPr lang="ru-RU" sz="1400" dirty="0"/>
              <a:t> роль </a:t>
            </a:r>
            <a:r>
              <a:rPr lang="ru-RU" sz="1400" dirty="0" err="1"/>
              <a:t>третинного</a:t>
            </a:r>
            <a:r>
              <a:rPr lang="ru-RU" sz="1400" dirty="0"/>
              <a:t> та </a:t>
            </a:r>
            <a:r>
              <a:rPr lang="ru-RU" sz="1400" dirty="0" err="1"/>
              <a:t>четвертинного</a:t>
            </a:r>
            <a:r>
              <a:rPr lang="ru-RU" sz="1400" dirty="0"/>
              <a:t> </a:t>
            </a:r>
            <a:r>
              <a:rPr lang="ru-RU" sz="1400" dirty="0" err="1"/>
              <a:t>секторів</a:t>
            </a:r>
            <a:r>
              <a:rPr lang="ru-RU" sz="1400" dirty="0"/>
              <a:t>. </a:t>
            </a:r>
          </a:p>
          <a:p>
            <a:r>
              <a:rPr lang="ru-RU" sz="1400" dirty="0"/>
              <a:t>     </a:t>
            </a:r>
            <a:r>
              <a:rPr lang="ru-RU" sz="1400" dirty="0" err="1"/>
              <a:t>Отже</a:t>
            </a:r>
            <a:r>
              <a:rPr lang="ru-RU" sz="1400" dirty="0"/>
              <a:t>, баланс </a:t>
            </a:r>
            <a:r>
              <a:rPr lang="ru-RU" sz="1400" dirty="0" err="1"/>
              <a:t>між</a:t>
            </a:r>
            <a:r>
              <a:rPr lang="ru-RU" sz="1400" dirty="0"/>
              <a:t> секторами </a:t>
            </a:r>
            <a:r>
              <a:rPr lang="ru-RU" sz="1400" dirty="0" err="1"/>
              <a:t>економіки</a:t>
            </a:r>
            <a:r>
              <a:rPr lang="ru-RU" sz="1400" dirty="0"/>
              <a:t> за </a:t>
            </a:r>
            <a:r>
              <a:rPr lang="ru-RU" sz="1400" dirty="0" err="1"/>
              <a:t>часткою</a:t>
            </a:r>
            <a:r>
              <a:rPr lang="ru-RU" sz="1400" dirty="0"/>
              <a:t> у ВВП, а </a:t>
            </a:r>
            <a:r>
              <a:rPr lang="ru-RU" sz="1400" dirty="0" err="1"/>
              <a:t>також</a:t>
            </a:r>
            <a:r>
              <a:rPr lang="ru-RU" sz="1400" dirty="0"/>
              <a:t> за </a:t>
            </a:r>
            <a:r>
              <a:rPr lang="ru-RU" sz="1400" dirty="0" err="1"/>
              <a:t>рівнем</a:t>
            </a:r>
            <a:r>
              <a:rPr lang="ru-RU" sz="1400" dirty="0"/>
              <a:t> </a:t>
            </a:r>
            <a:r>
              <a:rPr lang="ru-RU" sz="1400" dirty="0" err="1"/>
              <a:t>зайнятості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регіону</a:t>
            </a:r>
            <a:r>
              <a:rPr lang="ru-RU" sz="1400" dirty="0"/>
              <a:t>.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не </a:t>
            </a:r>
            <a:r>
              <a:rPr lang="ru-RU" sz="1400" dirty="0" err="1"/>
              <a:t>однаковий</a:t>
            </a:r>
            <a:r>
              <a:rPr lang="ru-RU" sz="1400" dirty="0"/>
              <a:t>, баланс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п’ятьма</a:t>
            </a:r>
            <a:r>
              <a:rPr lang="ru-RU" sz="1400" dirty="0"/>
              <a:t> секторами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суттєво</a:t>
            </a:r>
            <a:r>
              <a:rPr lang="ru-RU" sz="1400" dirty="0"/>
              <a:t> </a:t>
            </a:r>
            <a:r>
              <a:rPr lang="ru-RU" sz="1400" dirty="0" err="1"/>
              <a:t>різниться</a:t>
            </a:r>
            <a:r>
              <a:rPr lang="ru-RU" sz="1400" dirty="0"/>
              <a:t> як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різними</a:t>
            </a:r>
            <a:r>
              <a:rPr lang="ru-RU" sz="1400" dirty="0"/>
              <a:t> </a:t>
            </a:r>
            <a:r>
              <a:rPr lang="ru-RU" sz="1400" dirty="0" err="1"/>
              <a:t>регіонами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так і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країнами</a:t>
            </a:r>
            <a:r>
              <a:rPr lang="ru-RU" sz="1400" dirty="0"/>
              <a:t> і </a:t>
            </a:r>
            <a:r>
              <a:rPr lang="ru-RU" sz="1400" dirty="0" err="1"/>
              <a:t>навіть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територіями</a:t>
            </a:r>
            <a:r>
              <a:rPr lang="ru-RU" sz="1400" dirty="0"/>
              <a:t> </a:t>
            </a:r>
            <a:r>
              <a:rPr lang="ru-RU" sz="1400" dirty="0" err="1"/>
              <a:t>однієї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 </a:t>
            </a:r>
          </a:p>
          <a:p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526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 lnSpcReduction="10000"/>
          </a:bodyPr>
          <a:lstStyle/>
          <a:p>
            <a:r>
              <a:rPr lang="ru-RU" sz="1400" b="1" dirty="0" smtClean="0"/>
              <a:t>6. </a:t>
            </a:r>
            <a:r>
              <a:rPr lang="ru-RU" sz="1400" b="1" dirty="0" err="1" smtClean="0"/>
              <a:t>Економічний</a:t>
            </a:r>
            <a:r>
              <a:rPr lang="ru-RU" sz="1400" b="1" dirty="0" smtClean="0"/>
              <a:t> </a:t>
            </a:r>
            <a:r>
              <a:rPr lang="ru-RU" sz="1400" b="1" dirty="0" err="1"/>
              <a:t>розвиток</a:t>
            </a:r>
            <a:r>
              <a:rPr lang="ru-RU" sz="1400" b="1" dirty="0"/>
              <a:t> та </a:t>
            </a:r>
            <a:r>
              <a:rPr lang="ru-RU" sz="1400" b="1" dirty="0" err="1"/>
              <a:t>його</a:t>
            </a:r>
            <a:r>
              <a:rPr lang="ru-RU" sz="1400" b="1" dirty="0"/>
              <a:t> </a:t>
            </a:r>
            <a:r>
              <a:rPr lang="ru-RU" sz="1400" b="1" dirty="0" err="1"/>
              <a:t>етапи</a:t>
            </a:r>
            <a:r>
              <a:rPr lang="ru-RU" sz="1400" dirty="0"/>
              <a:t>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історично</a:t>
            </a:r>
            <a:r>
              <a:rPr lang="ru-RU" sz="1400" dirty="0"/>
              <a:t> проходить три </a:t>
            </a:r>
            <a:r>
              <a:rPr lang="ru-RU" sz="1400" dirty="0" err="1"/>
              <a:t>етапи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,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змінюється</a:t>
            </a:r>
            <a:r>
              <a:rPr lang="ru-RU" sz="1400" dirty="0"/>
              <a:t> роль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секторів</a:t>
            </a:r>
            <a:r>
              <a:rPr lang="ru-RU" sz="1400" dirty="0"/>
              <a:t>, – </a:t>
            </a:r>
            <a:r>
              <a:rPr lang="ru-RU" sz="1400" i="1" dirty="0" err="1"/>
              <a:t>аграрний</a:t>
            </a:r>
            <a:r>
              <a:rPr lang="ru-RU" sz="1400" i="1" dirty="0"/>
              <a:t>, </a:t>
            </a:r>
            <a:r>
              <a:rPr lang="ru-RU" sz="1400" i="1" dirty="0" err="1"/>
              <a:t>індустріальний</a:t>
            </a:r>
            <a:r>
              <a:rPr lang="ru-RU" sz="1400" i="1" dirty="0"/>
              <a:t> та </a:t>
            </a:r>
            <a:r>
              <a:rPr lang="ru-RU" sz="1400" i="1" dirty="0" err="1"/>
              <a:t>постіндустріальний</a:t>
            </a:r>
            <a:r>
              <a:rPr lang="ru-RU" sz="1400" dirty="0"/>
              <a:t>. </a:t>
            </a:r>
          </a:p>
          <a:p>
            <a:r>
              <a:rPr lang="ru-RU" sz="1400" dirty="0"/>
              <a:t>  </a:t>
            </a:r>
            <a:r>
              <a:rPr lang="ru-RU" sz="1400" b="1" dirty="0" err="1"/>
              <a:t>Економічний</a:t>
            </a:r>
            <a:r>
              <a:rPr lang="ru-RU" sz="1400" b="1" dirty="0"/>
              <a:t> </a:t>
            </a:r>
            <a:r>
              <a:rPr lang="ru-RU" sz="1400" b="1" dirty="0" err="1"/>
              <a:t>розвиток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в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супроводжуються</a:t>
            </a:r>
            <a:r>
              <a:rPr lang="ru-RU" sz="1400" dirty="0"/>
              <a:t> </a:t>
            </a:r>
            <a:r>
              <a:rPr lang="ru-RU" sz="1400" dirty="0" err="1"/>
              <a:t>значними</a:t>
            </a:r>
            <a:r>
              <a:rPr lang="ru-RU" sz="1400" dirty="0"/>
              <a:t> </a:t>
            </a:r>
            <a:r>
              <a:rPr lang="ru-RU" sz="1400" dirty="0" err="1"/>
              <a:t>структурними</a:t>
            </a:r>
            <a:r>
              <a:rPr lang="ru-RU" sz="1400" dirty="0"/>
              <a:t> і </a:t>
            </a:r>
            <a:r>
              <a:rPr lang="ru-RU" sz="1400" dirty="0" err="1"/>
              <a:t>організаційними</a:t>
            </a:r>
            <a:r>
              <a:rPr lang="ru-RU" sz="1400" dirty="0"/>
              <a:t> </a:t>
            </a:r>
            <a:r>
              <a:rPr lang="ru-RU" sz="1400" dirty="0" err="1"/>
              <a:t>зрушеннями</a:t>
            </a:r>
            <a:r>
              <a:rPr lang="ru-RU" sz="1400" dirty="0"/>
              <a:t> у </a:t>
            </a:r>
            <a:r>
              <a:rPr lang="ru-RU" sz="1400" dirty="0" err="1"/>
              <a:t>господарській</a:t>
            </a:r>
            <a:r>
              <a:rPr lang="ru-RU" sz="1400" dirty="0"/>
              <a:t> </a:t>
            </a:r>
            <a:r>
              <a:rPr lang="ru-RU" sz="1400" dirty="0" err="1"/>
              <a:t>сфері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 Для </a:t>
            </a:r>
            <a:r>
              <a:rPr lang="ru-RU" sz="1400" i="1" dirty="0"/>
              <a:t>аграрного (</a:t>
            </a:r>
            <a:r>
              <a:rPr lang="ru-RU" sz="1400" i="1" dirty="0" err="1"/>
              <a:t>сільськогосподарського</a:t>
            </a:r>
            <a:r>
              <a:rPr lang="ru-RU" sz="1400" i="1" dirty="0"/>
              <a:t>) </a:t>
            </a:r>
            <a:r>
              <a:rPr lang="ru-RU" sz="1400" i="1" dirty="0" err="1"/>
              <a:t>суспільства</a:t>
            </a:r>
            <a:r>
              <a:rPr lang="ru-RU" sz="1400" dirty="0"/>
              <a:t> </a:t>
            </a:r>
            <a:r>
              <a:rPr lang="ru-RU" sz="1400" dirty="0" err="1"/>
              <a:t>характерне</a:t>
            </a:r>
            <a:r>
              <a:rPr lang="ru-RU" sz="1400" dirty="0"/>
              <a:t> </a:t>
            </a:r>
            <a:r>
              <a:rPr lang="ru-RU" sz="1400" dirty="0" err="1"/>
              <a:t>переважан</a:t>
            </a:r>
            <a:r>
              <a:rPr lang="ru-RU" sz="1400" dirty="0"/>
              <a:t>  </a:t>
            </a:r>
            <a:r>
              <a:rPr lang="ru-RU" sz="1400" dirty="0" err="1"/>
              <a:t>ня</a:t>
            </a:r>
            <a:r>
              <a:rPr lang="ru-RU" sz="1400" dirty="0"/>
              <a:t> </a:t>
            </a:r>
            <a:r>
              <a:rPr lang="ru-RU" sz="1400" dirty="0" err="1"/>
              <a:t>первинного</a:t>
            </a:r>
            <a:r>
              <a:rPr lang="ru-RU" sz="1400" dirty="0"/>
              <a:t> сектора </a:t>
            </a:r>
            <a:r>
              <a:rPr lang="ru-RU" sz="1400" dirty="0" err="1"/>
              <a:t>економіки</a:t>
            </a:r>
            <a:r>
              <a:rPr lang="ru-RU" sz="1400" dirty="0"/>
              <a:t> (де </a:t>
            </a:r>
            <a:r>
              <a:rPr lang="ru-RU" sz="1400" dirty="0" err="1"/>
              <a:t>працює</a:t>
            </a:r>
            <a:r>
              <a:rPr lang="ru-RU" sz="1400" dirty="0"/>
              <a:t> </a:t>
            </a:r>
            <a:r>
              <a:rPr lang="ru-RU" sz="1400" dirty="0" err="1"/>
              <a:t>понад</a:t>
            </a:r>
            <a:r>
              <a:rPr lang="ru-RU" sz="1400" dirty="0"/>
              <a:t> 70 % </a:t>
            </a:r>
            <a:r>
              <a:rPr lang="ru-RU" sz="1400" dirty="0" err="1"/>
              <a:t>населення</a:t>
            </a:r>
            <a:r>
              <a:rPr lang="ru-RU" sz="1400" dirty="0"/>
              <a:t>), особливо </a:t>
            </a:r>
            <a:r>
              <a:rPr lang="ru-RU" sz="1400" dirty="0" err="1"/>
              <a:t>низько</a:t>
            </a:r>
            <a:r>
              <a:rPr lang="ru-RU" sz="1400" dirty="0"/>
              <a:t> продуктивного </a:t>
            </a:r>
            <a:r>
              <a:rPr lang="ru-RU" sz="1400" dirty="0" err="1"/>
              <a:t>сільського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, у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переважає</a:t>
            </a:r>
            <a:r>
              <a:rPr lang="ru-RU" sz="1400" dirty="0"/>
              <a:t> </a:t>
            </a:r>
            <a:r>
              <a:rPr lang="ru-RU" sz="1400" dirty="0" err="1"/>
              <a:t>важка</a:t>
            </a:r>
            <a:r>
              <a:rPr lang="ru-RU" sz="1400" dirty="0"/>
              <a:t> </a:t>
            </a:r>
            <a:r>
              <a:rPr lang="ru-RU" sz="1400" dirty="0" err="1"/>
              <a:t>фізична</a:t>
            </a:r>
            <a:r>
              <a:rPr lang="ru-RU" sz="1400" dirty="0"/>
              <a:t> </a:t>
            </a:r>
            <a:r>
              <a:rPr lang="ru-RU" sz="1400" dirty="0" err="1"/>
              <a:t>праця</a:t>
            </a:r>
            <a:r>
              <a:rPr lang="ru-RU" sz="1400" dirty="0"/>
              <a:t>.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воно</a:t>
            </a:r>
            <a:r>
              <a:rPr lang="ru-RU" sz="1400" dirty="0"/>
              <a:t> </a:t>
            </a:r>
            <a:r>
              <a:rPr lang="ru-RU" sz="1400" dirty="0" err="1"/>
              <a:t>дає</a:t>
            </a:r>
            <a:r>
              <a:rPr lang="ru-RU" sz="1400" dirty="0"/>
              <a:t> </a:t>
            </a:r>
            <a:r>
              <a:rPr lang="ru-RU" sz="1400" dirty="0" err="1"/>
              <a:t>левову</a:t>
            </a:r>
            <a:r>
              <a:rPr lang="ru-RU" sz="1400" dirty="0"/>
              <a:t> </a:t>
            </a:r>
            <a:r>
              <a:rPr lang="ru-RU" sz="1400" dirty="0" err="1"/>
              <a:t>частку</a:t>
            </a:r>
            <a:r>
              <a:rPr lang="ru-RU" sz="1400" dirty="0"/>
              <a:t> ВВП. При </a:t>
            </a:r>
            <a:r>
              <a:rPr lang="ru-RU" sz="1400" dirty="0" err="1"/>
              <a:t>цьому</a:t>
            </a:r>
            <a:r>
              <a:rPr lang="ru-RU" sz="1400" dirty="0"/>
              <a:t> у </a:t>
            </a:r>
            <a:r>
              <a:rPr lang="ru-RU" sz="1400" dirty="0" err="1"/>
              <a:t>вторинному</a:t>
            </a:r>
            <a:r>
              <a:rPr lang="ru-RU" sz="1400" dirty="0"/>
              <a:t> </a:t>
            </a:r>
            <a:r>
              <a:rPr lang="ru-RU" sz="1400" dirty="0" err="1"/>
              <a:t>секторі</a:t>
            </a:r>
            <a:r>
              <a:rPr lang="ru-RU" sz="1400" dirty="0"/>
              <a:t> </a:t>
            </a:r>
            <a:r>
              <a:rPr lang="ru-RU" sz="1400" dirty="0" err="1"/>
              <a:t>зайнято</a:t>
            </a:r>
            <a:r>
              <a:rPr lang="ru-RU" sz="1400" dirty="0"/>
              <a:t> </a:t>
            </a:r>
            <a:r>
              <a:rPr lang="ru-RU" sz="1400" dirty="0" err="1"/>
              <a:t>близько</a:t>
            </a:r>
            <a:r>
              <a:rPr lang="ru-RU" sz="1400" dirty="0"/>
              <a:t> 20 % </a:t>
            </a:r>
            <a:r>
              <a:rPr lang="ru-RU" sz="1400" dirty="0" err="1"/>
              <a:t>працюючих</a:t>
            </a:r>
            <a:r>
              <a:rPr lang="ru-RU" sz="1400" dirty="0"/>
              <a:t>, а у </a:t>
            </a:r>
            <a:r>
              <a:rPr lang="ru-RU" sz="1400" dirty="0" err="1"/>
              <a:t>третинному</a:t>
            </a:r>
            <a:r>
              <a:rPr lang="ru-RU" sz="1400" dirty="0"/>
              <a:t> –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близько</a:t>
            </a:r>
            <a:r>
              <a:rPr lang="ru-RU" sz="1400" dirty="0"/>
              <a:t> 10 %.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етап</a:t>
            </a:r>
            <a:r>
              <a:rPr lang="ru-RU" sz="1400" dirty="0"/>
              <a:t> </a:t>
            </a:r>
            <a:r>
              <a:rPr lang="ru-RU" sz="1400" dirty="0" err="1"/>
              <a:t>являє</a:t>
            </a:r>
            <a:r>
              <a:rPr lang="ru-RU" sz="1400" dirty="0"/>
              <a:t> собою </a:t>
            </a:r>
            <a:r>
              <a:rPr lang="ru-RU" sz="1400" dirty="0" err="1"/>
              <a:t>суспільство</a:t>
            </a:r>
            <a:r>
              <a:rPr lang="ru-RU" sz="1400" dirty="0"/>
              <a:t> не </a:t>
            </a:r>
            <a:r>
              <a:rPr lang="ru-RU" sz="1400" dirty="0" err="1"/>
              <a:t>розвинутої</a:t>
            </a:r>
            <a:r>
              <a:rPr lang="ru-RU" sz="1400" dirty="0"/>
              <a:t> науки й </a:t>
            </a:r>
            <a:r>
              <a:rPr lang="ru-RU" sz="1400" dirty="0" err="1"/>
              <a:t>незначного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 та </a:t>
            </a:r>
            <a:r>
              <a:rPr lang="ru-RU" sz="1400" dirty="0" err="1"/>
              <a:t>механізмів</a:t>
            </a:r>
            <a:r>
              <a:rPr lang="ru-RU" sz="1400" dirty="0"/>
              <a:t>. </a:t>
            </a:r>
            <a:r>
              <a:rPr lang="ru-RU" sz="1400" dirty="0" err="1"/>
              <a:t>Такий</a:t>
            </a:r>
            <a:r>
              <a:rPr lang="ru-RU" sz="1400" dirty="0"/>
              <a:t> тип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характерним</a:t>
            </a:r>
            <a:r>
              <a:rPr lang="ru-RU" sz="1400" dirty="0"/>
              <a:t> для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Європи</a:t>
            </a:r>
            <a:r>
              <a:rPr lang="ru-RU" sz="1400" dirty="0"/>
              <a:t> до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переворотів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період</a:t>
            </a:r>
            <a:r>
              <a:rPr lang="ru-RU" sz="1400" dirty="0"/>
              <a:t>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доіндустральною</a:t>
            </a:r>
            <a:r>
              <a:rPr lang="ru-RU" sz="1400" dirty="0"/>
              <a:t> </a:t>
            </a:r>
            <a:r>
              <a:rPr lang="ru-RU" sz="1400" dirty="0" err="1"/>
              <a:t>епо</a:t>
            </a:r>
            <a:r>
              <a:rPr lang="ru-RU" sz="1400" dirty="0"/>
              <a:t> </a:t>
            </a:r>
            <a:r>
              <a:rPr lang="ru-RU" sz="1400" dirty="0" err="1"/>
              <a:t>хою</a:t>
            </a:r>
            <a:r>
              <a:rPr lang="ru-RU" sz="1400" dirty="0"/>
              <a:t>. </a:t>
            </a:r>
            <a:r>
              <a:rPr lang="ru-RU" sz="1400" dirty="0" err="1"/>
              <a:t>Аграрний</a:t>
            </a:r>
            <a:r>
              <a:rPr lang="ru-RU" sz="1400" dirty="0"/>
              <a:t> тип </a:t>
            </a:r>
            <a:r>
              <a:rPr lang="ru-RU" sz="1400" dirty="0" err="1"/>
              <a:t>еко</a:t>
            </a:r>
            <a:r>
              <a:rPr lang="ru-RU" sz="1400" dirty="0"/>
              <a:t>  </a:t>
            </a:r>
            <a:r>
              <a:rPr lang="ru-RU" sz="1400" dirty="0" err="1"/>
              <a:t>номіки</a:t>
            </a:r>
            <a:r>
              <a:rPr lang="ru-RU" sz="1400" dirty="0"/>
              <a:t> </a:t>
            </a:r>
            <a:r>
              <a:rPr lang="ru-RU" sz="1400" dirty="0" err="1"/>
              <a:t>притаманний</a:t>
            </a:r>
            <a:r>
              <a:rPr lang="ru-RU" sz="1400" dirty="0"/>
              <a:t> і </a:t>
            </a:r>
            <a:r>
              <a:rPr lang="ru-RU" sz="1400" dirty="0" err="1"/>
              <a:t>донині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слаборозвинутим</a:t>
            </a:r>
            <a:r>
              <a:rPr lang="ru-RU" sz="1400" dirty="0"/>
              <a:t> </a:t>
            </a:r>
            <a:r>
              <a:rPr lang="ru-RU" sz="1400" dirty="0" err="1"/>
              <a:t>країнам</a:t>
            </a:r>
            <a:r>
              <a:rPr lang="ru-RU" sz="1400" dirty="0"/>
              <a:t> Африки, </a:t>
            </a:r>
            <a:r>
              <a:rPr lang="ru-RU" sz="1400" dirty="0" err="1"/>
              <a:t>Океанії</a:t>
            </a:r>
            <a:r>
              <a:rPr lang="ru-RU" sz="1400" dirty="0"/>
              <a:t>, </a:t>
            </a:r>
            <a:r>
              <a:rPr lang="ru-RU" sz="1400" dirty="0" err="1"/>
              <a:t>Азії</a:t>
            </a:r>
            <a:r>
              <a:rPr lang="ru-RU" sz="1400" dirty="0"/>
              <a:t>. </a:t>
            </a:r>
          </a:p>
          <a:p>
            <a:r>
              <a:rPr lang="ru-RU" sz="1400" dirty="0"/>
              <a:t> </a:t>
            </a:r>
            <a:r>
              <a:rPr lang="ru-RU" sz="1400" i="1" dirty="0" err="1"/>
              <a:t>Індустріальне</a:t>
            </a:r>
            <a:r>
              <a:rPr lang="ru-RU" sz="1400" i="1" dirty="0"/>
              <a:t> </a:t>
            </a:r>
            <a:r>
              <a:rPr lang="ru-RU" sz="1400" i="1" dirty="0" err="1"/>
              <a:t>суспільство</a:t>
            </a:r>
            <a:r>
              <a:rPr lang="ru-RU" sz="1400" dirty="0"/>
              <a:t> </a:t>
            </a:r>
            <a:r>
              <a:rPr lang="ru-RU" sz="1400" dirty="0" err="1"/>
              <a:t>характеризується</a:t>
            </a:r>
            <a:r>
              <a:rPr lang="ru-RU" sz="1400" dirty="0"/>
              <a:t> </a:t>
            </a:r>
            <a:r>
              <a:rPr lang="ru-RU" sz="1400" dirty="0" err="1"/>
              <a:t>створенням</a:t>
            </a:r>
            <a:r>
              <a:rPr lang="ru-RU" sz="1400" dirty="0"/>
              <a:t> </a:t>
            </a:r>
            <a:r>
              <a:rPr lang="ru-RU" sz="1400" dirty="0" err="1"/>
              <a:t>потужної</a:t>
            </a:r>
            <a:r>
              <a:rPr lang="ru-RU" sz="1400" dirty="0"/>
              <a:t> </a:t>
            </a:r>
            <a:r>
              <a:rPr lang="ru-RU" sz="1400" dirty="0" err="1"/>
              <a:t>технічно</a:t>
            </a:r>
            <a:r>
              <a:rPr lang="ru-RU" sz="1400" dirty="0"/>
              <a:t> </a:t>
            </a:r>
            <a:r>
              <a:rPr lang="ru-RU" sz="1400" dirty="0" err="1"/>
              <a:t>розвинутої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 (</a:t>
            </a:r>
            <a:r>
              <a:rPr lang="ru-RU" sz="1400" dirty="0" err="1"/>
              <a:t>індустрії</a:t>
            </a:r>
            <a:r>
              <a:rPr lang="ru-RU" sz="1400" dirty="0"/>
              <a:t>) як </a:t>
            </a:r>
            <a:r>
              <a:rPr lang="ru-RU" sz="1400" dirty="0" err="1"/>
              <a:t>основи</a:t>
            </a:r>
            <a:r>
              <a:rPr lang="ru-RU" sz="1400" dirty="0"/>
              <a:t> і </a:t>
            </a:r>
            <a:r>
              <a:rPr lang="ru-RU" sz="1400" dirty="0" err="1"/>
              <a:t>провідного</a:t>
            </a:r>
            <a:r>
              <a:rPr lang="ru-RU" sz="1400" dirty="0"/>
              <a:t> сектора </a:t>
            </a:r>
            <a:r>
              <a:rPr lang="ru-RU" sz="1400" dirty="0" err="1"/>
              <a:t>економіки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</a:t>
            </a:r>
            <a:r>
              <a:rPr lang="ru-RU" sz="1400" dirty="0" err="1"/>
              <a:t>частка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зайняте</a:t>
            </a:r>
            <a:r>
              <a:rPr lang="ru-RU" sz="1400" dirty="0"/>
              <a:t> на заводах і фабриках (до 40 %), тому </a:t>
            </a:r>
            <a:r>
              <a:rPr lang="ru-RU" sz="1400" dirty="0" err="1"/>
              <a:t>промислове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домінує</a:t>
            </a:r>
            <a:r>
              <a:rPr lang="ru-RU" sz="1400" dirty="0"/>
              <a:t> над </a:t>
            </a:r>
            <a:r>
              <a:rPr lang="ru-RU" sz="1400" dirty="0" err="1"/>
              <a:t>аграрним</a:t>
            </a:r>
            <a:r>
              <a:rPr lang="ru-RU" sz="1400" dirty="0"/>
              <a:t>. </a:t>
            </a:r>
            <a:r>
              <a:rPr lang="ru-RU" sz="1400" dirty="0" err="1"/>
              <a:t>Індустріалізація</a:t>
            </a:r>
            <a:r>
              <a:rPr lang="ru-RU" sz="1400" dirty="0"/>
              <a:t> </a:t>
            </a:r>
            <a:r>
              <a:rPr lang="ru-RU" sz="1400" dirty="0" err="1"/>
              <a:t>супроводжується</a:t>
            </a:r>
            <a:r>
              <a:rPr lang="ru-RU" sz="1400" dirty="0"/>
              <a:t> </a:t>
            </a:r>
            <a:r>
              <a:rPr lang="ru-RU" sz="1400" dirty="0" err="1"/>
              <a:t>високими</a:t>
            </a:r>
            <a:r>
              <a:rPr lang="ru-RU" sz="1400" dirty="0"/>
              <a:t> темпами </a:t>
            </a:r>
            <a:r>
              <a:rPr lang="ru-RU" sz="1400" dirty="0" err="1"/>
              <a:t>урбанізації</a:t>
            </a:r>
            <a:r>
              <a:rPr lang="ru-RU" sz="1400" dirty="0"/>
              <a:t>. </a:t>
            </a:r>
            <a:r>
              <a:rPr lang="ru-RU" sz="1400" dirty="0" err="1"/>
              <a:t>Швидке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спричинене</a:t>
            </a:r>
            <a:r>
              <a:rPr lang="ru-RU" sz="1400" dirty="0"/>
              <a:t> </a:t>
            </a:r>
            <a:r>
              <a:rPr lang="ru-RU" sz="1400" dirty="0" err="1"/>
              <a:t>механізацією</a:t>
            </a:r>
            <a:r>
              <a:rPr lang="ru-RU" sz="1400" dirty="0"/>
              <a:t> та </a:t>
            </a:r>
            <a:r>
              <a:rPr lang="ru-RU" sz="1400" dirty="0" err="1"/>
              <a:t>автоматизацією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досягнень</a:t>
            </a:r>
            <a:r>
              <a:rPr lang="ru-RU" sz="1400" dirty="0"/>
              <a:t> </a:t>
            </a:r>
            <a:r>
              <a:rPr lang="ru-RU" sz="1400" dirty="0" err="1"/>
              <a:t>науково-­технологічного</a:t>
            </a:r>
            <a:r>
              <a:rPr lang="ru-RU" sz="1400" dirty="0"/>
              <a:t> </a:t>
            </a:r>
            <a:r>
              <a:rPr lang="ru-RU" sz="1400" dirty="0" err="1"/>
              <a:t>прогресу</a:t>
            </a:r>
            <a:r>
              <a:rPr lang="ru-RU" sz="1400" dirty="0"/>
              <a:t>, </a:t>
            </a:r>
            <a:r>
              <a:rPr lang="ru-RU" sz="1400" dirty="0" err="1"/>
              <a:t>зумовлює</a:t>
            </a:r>
            <a:r>
              <a:rPr lang="ru-RU" sz="1400" dirty="0"/>
              <a:t> </a:t>
            </a:r>
            <a:r>
              <a:rPr lang="ru-RU" sz="1400" dirty="0" err="1"/>
              <a:t>значні</a:t>
            </a:r>
            <a:r>
              <a:rPr lang="ru-RU" sz="1400" dirty="0"/>
              <a:t> </a:t>
            </a:r>
            <a:r>
              <a:rPr lang="ru-RU" sz="1400" dirty="0" err="1"/>
              <a:t>якісні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і в </a:t>
            </a:r>
            <a:r>
              <a:rPr lang="ru-RU" sz="1400" dirty="0" err="1"/>
              <a:t>інших</a:t>
            </a:r>
            <a:r>
              <a:rPr lang="ru-RU" sz="1400" dirty="0"/>
              <a:t> сферах </a:t>
            </a:r>
            <a:r>
              <a:rPr lang="ru-RU" sz="1400" dirty="0" err="1"/>
              <a:t>суспільного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: </a:t>
            </a:r>
            <a:r>
              <a:rPr lang="ru-RU" sz="1400" dirty="0" err="1"/>
              <a:t>соціально­побутовій</a:t>
            </a:r>
            <a:r>
              <a:rPr lang="ru-RU" sz="1400" dirty="0"/>
              <a:t>, </a:t>
            </a:r>
            <a:r>
              <a:rPr lang="ru-RU" sz="1400" dirty="0" err="1"/>
              <a:t>політичній</a:t>
            </a:r>
            <a:r>
              <a:rPr lang="ru-RU" sz="1400" dirty="0"/>
              <a:t>, </a:t>
            </a:r>
            <a:r>
              <a:rPr lang="ru-RU" sz="1400" dirty="0" err="1"/>
              <a:t>культурній</a:t>
            </a:r>
            <a:r>
              <a:rPr lang="ru-RU" sz="1400" dirty="0"/>
              <a:t>, </a:t>
            </a:r>
            <a:r>
              <a:rPr lang="ru-RU" sz="1400" dirty="0" err="1"/>
              <a:t>духовній</a:t>
            </a:r>
            <a:r>
              <a:rPr lang="ru-RU" sz="1400" dirty="0"/>
              <a:t>.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попит на </a:t>
            </a:r>
            <a:r>
              <a:rPr lang="ru-RU" sz="1400" dirty="0" err="1"/>
              <a:t>техніку</a:t>
            </a:r>
            <a:r>
              <a:rPr lang="ru-RU" sz="1400" dirty="0"/>
              <a:t>. </a:t>
            </a:r>
            <a:r>
              <a:rPr lang="ru-RU" sz="1400" dirty="0" err="1"/>
              <a:t>Паралельно</a:t>
            </a:r>
            <a:r>
              <a:rPr lang="ru-RU" sz="1400" dirty="0"/>
              <a:t>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працюючих</a:t>
            </a:r>
            <a:r>
              <a:rPr lang="ru-RU" sz="1400" dirty="0"/>
              <a:t> на </a:t>
            </a:r>
            <a:r>
              <a:rPr lang="ru-RU" sz="1400" dirty="0" err="1"/>
              <a:t>виробництві</a:t>
            </a:r>
            <a:r>
              <a:rPr lang="ru-RU" sz="1400" dirty="0"/>
              <a:t>, тому </a:t>
            </a:r>
            <a:r>
              <a:rPr lang="ru-RU" sz="1400" dirty="0" err="1"/>
              <a:t>зростає</a:t>
            </a:r>
            <a:r>
              <a:rPr lang="ru-RU" sz="1400" dirty="0"/>
              <a:t> роль </a:t>
            </a:r>
            <a:r>
              <a:rPr lang="ru-RU" sz="1400" dirty="0" err="1"/>
              <a:t>невиробничої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, у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зайнято</a:t>
            </a:r>
            <a:r>
              <a:rPr lang="ru-RU" sz="1400" dirty="0"/>
              <a:t> до 20 %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розвинутих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пройшли</a:t>
            </a:r>
            <a:r>
              <a:rPr lang="ru-RU" sz="1400" dirty="0"/>
              <a:t> </a:t>
            </a:r>
            <a:r>
              <a:rPr lang="ru-RU" sz="1400" dirty="0" err="1"/>
              <a:t>цю</a:t>
            </a:r>
            <a:r>
              <a:rPr lang="ru-RU" sz="1400" dirty="0"/>
              <a:t> </a:t>
            </a:r>
            <a:r>
              <a:rPr lang="ru-RU" sz="1400" dirty="0" err="1"/>
              <a:t>стадію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в ХІХ – ХХ ст. </a:t>
            </a:r>
            <a:r>
              <a:rPr lang="ru-RU" sz="1400" dirty="0" err="1"/>
              <a:t>Нині</a:t>
            </a:r>
            <a:r>
              <a:rPr lang="ru-RU" sz="1400" dirty="0"/>
              <a:t> </a:t>
            </a:r>
            <a:r>
              <a:rPr lang="ru-RU" sz="1400" dirty="0" err="1"/>
              <a:t>індустріальний</a:t>
            </a:r>
            <a:r>
              <a:rPr lang="ru-RU" sz="1400" dirty="0"/>
              <a:t> тип </a:t>
            </a:r>
            <a:r>
              <a:rPr lang="ru-RU" sz="1400" dirty="0" err="1"/>
              <a:t>суспільства</a:t>
            </a:r>
            <a:r>
              <a:rPr lang="ru-RU" sz="1400" dirty="0"/>
              <a:t> </a:t>
            </a:r>
            <a:r>
              <a:rPr lang="ru-RU" sz="1400" dirty="0" err="1"/>
              <a:t>притаманний</a:t>
            </a:r>
            <a:r>
              <a:rPr lang="ru-RU" sz="1400" dirty="0"/>
              <a:t> ряду </a:t>
            </a:r>
            <a:r>
              <a:rPr lang="ru-RU" sz="1400" dirty="0" err="1"/>
              <a:t>країн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швидкими</a:t>
            </a:r>
            <a:r>
              <a:rPr lang="ru-RU" sz="1400" dirty="0"/>
              <a:t> темпами </a:t>
            </a:r>
            <a:r>
              <a:rPr lang="ru-RU" sz="1400" dirty="0" err="1"/>
              <a:t>розвивають</a:t>
            </a:r>
            <a:r>
              <a:rPr lang="ru-RU" sz="1400" dirty="0"/>
              <a:t> свою </a:t>
            </a:r>
            <a:r>
              <a:rPr lang="ru-RU" sz="1400" dirty="0" err="1"/>
              <a:t>промисловість</a:t>
            </a:r>
            <a:r>
              <a:rPr lang="ru-RU" sz="1400" dirty="0"/>
              <a:t>, </a:t>
            </a:r>
            <a:r>
              <a:rPr lang="ru-RU" sz="1400" dirty="0" err="1"/>
              <a:t>залучаючи</a:t>
            </a:r>
            <a:r>
              <a:rPr lang="ru-RU" sz="1400" dirty="0"/>
              <a:t> </a:t>
            </a:r>
            <a:r>
              <a:rPr lang="ru-RU" sz="1400" dirty="0" err="1"/>
              <a:t>науково-­технічні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та </a:t>
            </a:r>
            <a:r>
              <a:rPr lang="ru-RU" sz="1400" dirty="0" err="1"/>
              <a:t>передові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розвинутих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Китай, </a:t>
            </a:r>
            <a:r>
              <a:rPr lang="ru-RU" sz="1400" dirty="0" err="1"/>
              <a:t>Індія</a:t>
            </a:r>
            <a:r>
              <a:rPr lang="ru-RU" sz="1400" dirty="0"/>
              <a:t>, </a:t>
            </a:r>
            <a:r>
              <a:rPr lang="ru-RU" sz="1400" dirty="0" err="1"/>
              <a:t>Бразилія</a:t>
            </a:r>
            <a:r>
              <a:rPr lang="ru-RU" sz="1400" dirty="0"/>
              <a:t>. </a:t>
            </a:r>
          </a:p>
          <a:p>
            <a:r>
              <a:rPr lang="ru-RU" sz="1400" dirty="0"/>
              <a:t>  У наш час в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високорозвинутих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Європи</a:t>
            </a:r>
            <a:r>
              <a:rPr lang="ru-RU" sz="1400" dirty="0"/>
              <a:t>, США, </a:t>
            </a:r>
            <a:r>
              <a:rPr lang="ru-RU" sz="1400" dirty="0" err="1"/>
              <a:t>Японії</a:t>
            </a:r>
            <a:r>
              <a:rPr lang="ru-RU" sz="1400" dirty="0"/>
              <a:t> </a:t>
            </a:r>
            <a:r>
              <a:rPr lang="ru-RU" sz="1400" dirty="0" err="1"/>
              <a:t>переважають</a:t>
            </a:r>
            <a:r>
              <a:rPr lang="ru-RU" sz="1400" dirty="0"/>
              <a:t> </a:t>
            </a:r>
            <a:r>
              <a:rPr lang="ru-RU" sz="1400" dirty="0" err="1"/>
              <a:t>третинний</a:t>
            </a:r>
            <a:r>
              <a:rPr lang="ru-RU" sz="1400" dirty="0"/>
              <a:t> та </a:t>
            </a:r>
            <a:r>
              <a:rPr lang="ru-RU" sz="1400" dirty="0" err="1"/>
              <a:t>четвертинний</a:t>
            </a:r>
            <a:r>
              <a:rPr lang="ru-RU" sz="1400" dirty="0"/>
              <a:t> </a:t>
            </a:r>
            <a:r>
              <a:rPr lang="ru-RU" sz="1400" dirty="0" err="1"/>
              <a:t>сектори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етап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i="1" dirty="0" err="1"/>
              <a:t>постіндустріальним</a:t>
            </a:r>
            <a:r>
              <a:rPr lang="ru-RU" sz="1400" i="1" dirty="0"/>
              <a:t> (</a:t>
            </a:r>
            <a:r>
              <a:rPr lang="ru-RU" sz="1400" i="1" dirty="0" err="1"/>
              <a:t>інформаційним</a:t>
            </a:r>
            <a:r>
              <a:rPr lang="ru-RU" sz="1400" i="1" dirty="0"/>
              <a:t>) </a:t>
            </a:r>
            <a:r>
              <a:rPr lang="ru-RU" sz="1400" i="1" dirty="0" err="1"/>
              <a:t>суспільством</a:t>
            </a:r>
            <a:r>
              <a:rPr lang="ru-RU" sz="1400" dirty="0"/>
              <a:t>.  </a:t>
            </a:r>
          </a:p>
          <a:p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470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640960" cy="6264695"/>
          </a:xfrm>
        </p:spPr>
        <p:txBody>
          <a:bodyPr>
            <a:normAutofit/>
          </a:bodyPr>
          <a:lstStyle/>
          <a:p>
            <a:r>
              <a:rPr lang="ru-RU" sz="1400" dirty="0"/>
              <a:t>  </a:t>
            </a:r>
          </a:p>
          <a:p>
            <a:r>
              <a:rPr lang="ru-RU" sz="1400" dirty="0" smtClean="0"/>
              <a:t> 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image.jimcdn.com/app/cms/image/transf/dimension=733x10000:format=png/path/s16925f0d51e7b5d4/image/i92bbb665e05c00dc/version/1531889204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7112322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1264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24936" cy="6192687"/>
          </a:xfrm>
        </p:spPr>
        <p:txBody>
          <a:bodyPr>
            <a:normAutofit/>
          </a:bodyPr>
          <a:lstStyle/>
          <a:p>
            <a:r>
              <a:rPr lang="ru-RU" sz="1400" dirty="0"/>
              <a:t>При </a:t>
            </a:r>
            <a:r>
              <a:rPr lang="ru-RU" sz="1400" dirty="0" err="1"/>
              <a:t>ньому</a:t>
            </a:r>
            <a:r>
              <a:rPr lang="ru-RU" sz="1400" dirty="0"/>
              <a:t> в </a:t>
            </a:r>
            <a:r>
              <a:rPr lang="ru-RU" sz="1400" dirty="0" err="1"/>
              <a:t>первинному</a:t>
            </a:r>
            <a:r>
              <a:rPr lang="ru-RU" sz="1400" dirty="0"/>
              <a:t> </a:t>
            </a:r>
            <a:r>
              <a:rPr lang="ru-RU" sz="1400" dirty="0" err="1"/>
              <a:t>секторі</a:t>
            </a:r>
            <a:r>
              <a:rPr lang="ru-RU" sz="1400" dirty="0"/>
              <a:t> </a:t>
            </a:r>
            <a:r>
              <a:rPr lang="ru-RU" sz="1400" dirty="0" err="1"/>
              <a:t>зайнятість</a:t>
            </a:r>
            <a:r>
              <a:rPr lang="ru-RU" sz="1400" dirty="0"/>
              <a:t> </a:t>
            </a:r>
            <a:r>
              <a:rPr lang="ru-RU" sz="1400" dirty="0" err="1"/>
              <a:t>скорочується</a:t>
            </a:r>
            <a:r>
              <a:rPr lang="ru-RU" sz="1400" dirty="0"/>
              <a:t> до 10 %, у </a:t>
            </a:r>
            <a:r>
              <a:rPr lang="ru-RU" sz="1400" dirty="0" err="1"/>
              <a:t>вторинному</a:t>
            </a:r>
            <a:r>
              <a:rPr lang="ru-RU" sz="1400" dirty="0"/>
              <a:t> – до 20 %. </a:t>
            </a:r>
            <a:r>
              <a:rPr lang="ru-RU" sz="1400" dirty="0" err="1"/>
              <a:t>Натомість</a:t>
            </a:r>
            <a:r>
              <a:rPr lang="ru-RU" sz="1400" dirty="0"/>
              <a:t> у </a:t>
            </a:r>
            <a:r>
              <a:rPr lang="ru-RU" sz="1400" dirty="0" err="1"/>
              <a:t>третинному</a:t>
            </a:r>
            <a:r>
              <a:rPr lang="ru-RU" sz="1400" dirty="0"/>
              <a:t> та </a:t>
            </a:r>
            <a:r>
              <a:rPr lang="ru-RU" sz="1400" dirty="0" err="1"/>
              <a:t>четвертинному</a:t>
            </a:r>
            <a:r>
              <a:rPr lang="ru-RU" sz="1400" dirty="0"/>
              <a:t> секторах </a:t>
            </a:r>
            <a:r>
              <a:rPr lang="ru-RU" sz="1400" dirty="0" err="1"/>
              <a:t>працює</a:t>
            </a:r>
            <a:r>
              <a:rPr lang="ru-RU" sz="1400" dirty="0"/>
              <a:t> до 70 % </a:t>
            </a:r>
            <a:r>
              <a:rPr lang="ru-RU" sz="1400" dirty="0" err="1"/>
              <a:t>працездатного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стає</a:t>
            </a:r>
            <a:r>
              <a:rPr lang="ru-RU" sz="1400" dirty="0"/>
              <a:t> </a:t>
            </a:r>
            <a:r>
              <a:rPr lang="ru-RU" sz="1400" dirty="0" err="1"/>
              <a:t>передумовою</a:t>
            </a:r>
            <a:r>
              <a:rPr lang="ru-RU" sz="1400" dirty="0"/>
              <a:t> для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i="1" dirty="0"/>
              <a:t>«</a:t>
            </a:r>
            <a:r>
              <a:rPr lang="ru-RU" sz="1400" i="1" dirty="0" err="1"/>
              <a:t>економіки</a:t>
            </a:r>
            <a:r>
              <a:rPr lang="ru-RU" sz="1400" i="1" dirty="0"/>
              <a:t> </a:t>
            </a:r>
            <a:r>
              <a:rPr lang="ru-RU" sz="1400" i="1" dirty="0" err="1"/>
              <a:t>знань</a:t>
            </a:r>
            <a:r>
              <a:rPr lang="ru-RU" sz="1400" i="1" dirty="0"/>
              <a:t>»</a:t>
            </a:r>
            <a:r>
              <a:rPr lang="ru-RU" sz="1400" dirty="0"/>
              <a:t>. У </a:t>
            </a:r>
            <a:r>
              <a:rPr lang="ru-RU" sz="1400" dirty="0" err="1"/>
              <a:t>первинному</a:t>
            </a:r>
            <a:r>
              <a:rPr lang="ru-RU" sz="1400" dirty="0"/>
              <a:t> та </a:t>
            </a:r>
            <a:r>
              <a:rPr lang="ru-RU" sz="1400" dirty="0" err="1"/>
              <a:t>вторинному</a:t>
            </a:r>
            <a:r>
              <a:rPr lang="ru-RU" sz="1400" dirty="0"/>
              <a:t> секторах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механізоване</a:t>
            </a:r>
            <a:r>
              <a:rPr lang="ru-RU" sz="1400" dirty="0"/>
              <a:t> та </a:t>
            </a:r>
            <a:r>
              <a:rPr lang="ru-RU" sz="1400" dirty="0" err="1"/>
              <a:t>автоматизоване</a:t>
            </a:r>
            <a:r>
              <a:rPr lang="ru-RU" sz="1400" dirty="0"/>
              <a:t>, тому в них попит на </a:t>
            </a:r>
            <a:r>
              <a:rPr lang="ru-RU" sz="1400" dirty="0" err="1"/>
              <a:t>робочу</a:t>
            </a:r>
            <a:r>
              <a:rPr lang="ru-RU" sz="1400" dirty="0"/>
              <a:t> силу </a:t>
            </a:r>
            <a:r>
              <a:rPr lang="ru-RU" sz="1400" dirty="0" err="1"/>
              <a:t>спадає</a:t>
            </a:r>
            <a:r>
              <a:rPr lang="ru-RU" sz="1400" dirty="0"/>
              <a:t>. </a:t>
            </a:r>
            <a:r>
              <a:rPr lang="ru-RU" sz="1400" dirty="0" err="1"/>
              <a:t>Значна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працюючих</a:t>
            </a:r>
            <a:r>
              <a:rPr lang="ru-RU" sz="1400" dirty="0"/>
              <a:t> переходить у сферу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  <a:r>
              <a:rPr lang="ru-RU" sz="1400" dirty="0" err="1"/>
              <a:t>Така</a:t>
            </a:r>
            <a:r>
              <a:rPr lang="ru-RU" sz="1400" dirty="0"/>
              <a:t> модель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вперше</a:t>
            </a:r>
            <a:r>
              <a:rPr lang="ru-RU" sz="1400" dirty="0"/>
              <a:t> </a:t>
            </a:r>
            <a:r>
              <a:rPr lang="ru-RU" sz="1400" dirty="0" err="1"/>
              <a:t>обґрунтована</a:t>
            </a:r>
            <a:r>
              <a:rPr lang="ru-RU" sz="1400" dirty="0"/>
              <a:t> </a:t>
            </a:r>
            <a:r>
              <a:rPr lang="ru-RU" sz="1400" dirty="0" err="1"/>
              <a:t>американським</a:t>
            </a:r>
            <a:r>
              <a:rPr lang="ru-RU" sz="1400" dirty="0"/>
              <a:t> </a:t>
            </a:r>
            <a:r>
              <a:rPr lang="ru-RU" sz="1400" dirty="0" err="1"/>
              <a:t>соціологом</a:t>
            </a:r>
            <a:r>
              <a:rPr lang="ru-RU" sz="1400" dirty="0"/>
              <a:t> </a:t>
            </a:r>
            <a:r>
              <a:rPr lang="ru-RU" sz="1400" dirty="0" err="1"/>
              <a:t>Деніелом</a:t>
            </a:r>
            <a:r>
              <a:rPr lang="ru-RU" sz="1400" dirty="0"/>
              <a:t> Беллом у </a:t>
            </a:r>
            <a:r>
              <a:rPr lang="ru-RU" sz="1400" dirty="0" err="1"/>
              <a:t>другій</a:t>
            </a:r>
            <a:r>
              <a:rPr lang="ru-RU" sz="1400" dirty="0"/>
              <a:t> </a:t>
            </a:r>
            <a:r>
              <a:rPr lang="ru-RU" sz="1400" dirty="0" err="1"/>
              <a:t>половині</a:t>
            </a:r>
            <a:r>
              <a:rPr lang="ru-RU" sz="1400" dirty="0"/>
              <a:t> ХХ ст. Учений </a:t>
            </a:r>
            <a:r>
              <a:rPr lang="ru-RU" sz="1400" dirty="0" err="1"/>
              <a:t>визначив</a:t>
            </a:r>
            <a:r>
              <a:rPr lang="ru-RU" sz="1400" dirty="0"/>
              <a:t> </a:t>
            </a:r>
            <a:r>
              <a:rPr lang="ru-RU" sz="1400" dirty="0" err="1"/>
              <a:t>постіндустріальне</a:t>
            </a:r>
            <a:r>
              <a:rPr lang="ru-RU" sz="1400" dirty="0"/>
              <a:t> </a:t>
            </a:r>
            <a:r>
              <a:rPr lang="ru-RU" sz="1400" dirty="0" err="1"/>
              <a:t>суспільство</a:t>
            </a:r>
            <a:r>
              <a:rPr lang="ru-RU" sz="1400" dirty="0"/>
              <a:t> як </a:t>
            </a:r>
            <a:r>
              <a:rPr lang="ru-RU" sz="1400" dirty="0" err="1"/>
              <a:t>таке</a:t>
            </a:r>
            <a:r>
              <a:rPr lang="ru-RU" sz="1400" dirty="0"/>
              <a:t>, «в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</a:t>
            </a:r>
            <a:r>
              <a:rPr lang="ru-RU" sz="1400" dirty="0" err="1"/>
              <a:t>пріоритет</a:t>
            </a:r>
            <a:r>
              <a:rPr lang="ru-RU" sz="1400" dirty="0"/>
              <a:t> </a:t>
            </a:r>
            <a:r>
              <a:rPr lang="ru-RU" sz="1400" dirty="0" err="1"/>
              <a:t>перейшов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переважного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до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досліджень</a:t>
            </a:r>
            <a:r>
              <a:rPr lang="ru-RU" sz="1400" dirty="0"/>
              <a:t>, </a:t>
            </a:r>
            <a:r>
              <a:rPr lang="ru-RU" sz="1400" dirty="0" err="1"/>
              <a:t>організації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 і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клас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спеціалістів</a:t>
            </a:r>
            <a:r>
              <a:rPr lang="ru-RU" sz="1400" dirty="0"/>
              <a:t> став основною </a:t>
            </a:r>
            <a:r>
              <a:rPr lang="ru-RU" sz="1400" dirty="0" err="1"/>
              <a:t>професійною</a:t>
            </a:r>
            <a:r>
              <a:rPr lang="ru-RU" sz="1400" dirty="0"/>
              <a:t> </a:t>
            </a:r>
            <a:r>
              <a:rPr lang="ru-RU" sz="1400" dirty="0" err="1"/>
              <a:t>групою</a:t>
            </a:r>
            <a:r>
              <a:rPr lang="ru-RU" sz="1400" dirty="0"/>
              <a:t> і,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найважливіше</a:t>
            </a:r>
            <a:r>
              <a:rPr lang="ru-RU" sz="1400" dirty="0"/>
              <a:t>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нововведень</a:t>
            </a:r>
            <a:r>
              <a:rPr lang="ru-RU" sz="1400" dirty="0"/>
              <a:t> все </a:t>
            </a:r>
            <a:r>
              <a:rPr lang="ru-RU" sz="1400" dirty="0" err="1"/>
              <a:t>більшою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досягнення</a:t>
            </a:r>
            <a:r>
              <a:rPr lang="ru-RU" sz="1400" dirty="0"/>
              <a:t> </a:t>
            </a:r>
            <a:r>
              <a:rPr lang="ru-RU" sz="1400" dirty="0" err="1"/>
              <a:t>теоретичних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. </a:t>
            </a:r>
            <a:r>
              <a:rPr lang="ru-RU" sz="1400" dirty="0" err="1"/>
              <a:t>Постіндустріальне</a:t>
            </a:r>
            <a:r>
              <a:rPr lang="ru-RU" sz="1400" dirty="0"/>
              <a:t> </a:t>
            </a:r>
            <a:r>
              <a:rPr lang="ru-RU" sz="1400" dirty="0" err="1"/>
              <a:t>суспільство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виникнення</a:t>
            </a:r>
            <a:r>
              <a:rPr lang="ru-RU" sz="1400" dirty="0"/>
              <a:t> </a:t>
            </a:r>
            <a:r>
              <a:rPr lang="ru-RU" sz="1400" dirty="0" err="1"/>
              <a:t>інтелектуального</a:t>
            </a:r>
            <a:r>
              <a:rPr lang="ru-RU" sz="1400" dirty="0"/>
              <a:t> </a:t>
            </a:r>
            <a:r>
              <a:rPr lang="ru-RU" sz="1400" dirty="0" err="1"/>
              <a:t>класу</a:t>
            </a:r>
            <a:r>
              <a:rPr lang="ru-RU" sz="1400" dirty="0"/>
              <a:t>, </a:t>
            </a:r>
            <a:r>
              <a:rPr lang="ru-RU" sz="1400" dirty="0" err="1"/>
              <a:t>представники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на </a:t>
            </a:r>
            <a:r>
              <a:rPr lang="ru-RU" sz="1400" dirty="0" err="1"/>
              <a:t>політичному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виступають</a:t>
            </a:r>
            <a:r>
              <a:rPr lang="ru-RU" sz="1400" dirty="0"/>
              <a:t> як </a:t>
            </a:r>
            <a:r>
              <a:rPr lang="ru-RU" sz="1400" dirty="0" err="1"/>
              <a:t>консультанти</a:t>
            </a:r>
            <a:r>
              <a:rPr lang="ru-RU" sz="1400" dirty="0"/>
              <a:t>, </a:t>
            </a:r>
            <a:r>
              <a:rPr lang="ru-RU" sz="1400" dirty="0" err="1"/>
              <a:t>експерти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технократи</a:t>
            </a:r>
            <a:r>
              <a:rPr lang="ru-RU" sz="1400" dirty="0"/>
              <a:t>». Центральною </a:t>
            </a:r>
            <a:r>
              <a:rPr lang="ru-RU" sz="1400" dirty="0" err="1"/>
              <a:t>ознакою</a:t>
            </a:r>
            <a:r>
              <a:rPr lang="ru-RU" sz="1400" dirty="0"/>
              <a:t> </a:t>
            </a:r>
            <a:r>
              <a:rPr lang="ru-RU" sz="1400" dirty="0" err="1"/>
              <a:t>постіндустріального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є </a:t>
            </a:r>
            <a:r>
              <a:rPr lang="ru-RU" sz="1400" dirty="0" err="1"/>
              <a:t>панування</a:t>
            </a:r>
            <a:r>
              <a:rPr lang="ru-RU" sz="1400" dirty="0"/>
              <a:t> науки. </a:t>
            </a:r>
            <a:r>
              <a:rPr lang="ru-RU" sz="1400" dirty="0" err="1"/>
              <a:t>Основними</a:t>
            </a:r>
            <a:r>
              <a:rPr lang="ru-RU" sz="1400" dirty="0"/>
              <a:t> </a:t>
            </a:r>
            <a:r>
              <a:rPr lang="ru-RU" sz="1400" dirty="0" err="1"/>
              <a:t>елементами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 є </a:t>
            </a:r>
            <a:r>
              <a:rPr lang="ru-RU" sz="1400" dirty="0" err="1"/>
              <a:t>університети</a:t>
            </a:r>
            <a:r>
              <a:rPr lang="ru-RU" sz="1400" dirty="0"/>
              <a:t>, </a:t>
            </a:r>
            <a:r>
              <a:rPr lang="ru-RU" sz="1400" dirty="0" err="1"/>
              <a:t>наукові</a:t>
            </a:r>
            <a:r>
              <a:rPr lang="ru-RU" sz="1400" dirty="0"/>
              <a:t> </a:t>
            </a:r>
            <a:r>
              <a:rPr lang="ru-RU" sz="1400" dirty="0" err="1"/>
              <a:t>інститути</a:t>
            </a:r>
            <a:r>
              <a:rPr lang="ru-RU" sz="1400" dirty="0"/>
              <a:t>, </a:t>
            </a:r>
            <a:r>
              <a:rPr lang="ru-RU" sz="1400" dirty="0" err="1"/>
              <a:t>науково-­дослідні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763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таке</a:t>
            </a:r>
            <a:r>
              <a:rPr lang="ru-RU" sz="1400" b="1" dirty="0"/>
              <a:t> </a:t>
            </a:r>
            <a:r>
              <a:rPr lang="ru-RU" sz="1400" b="1" dirty="0" err="1"/>
              <a:t>виробництво</a:t>
            </a:r>
            <a:r>
              <a:rPr lang="ru-RU" sz="1400" b="1" dirty="0"/>
              <a:t>?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   </a:t>
            </a:r>
            <a:r>
              <a:rPr lang="ru-RU" sz="1400" dirty="0" err="1"/>
              <a:t>Національне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 </a:t>
            </a:r>
            <a:r>
              <a:rPr lang="ru-RU" sz="1400" dirty="0" err="1"/>
              <a:t>охоплює</a:t>
            </a:r>
            <a:r>
              <a:rPr lang="ru-RU" sz="1400" dirty="0"/>
              <a:t> </a:t>
            </a:r>
            <a:r>
              <a:rPr lang="ru-RU" sz="1400" dirty="0" err="1"/>
              <a:t>кілька</a:t>
            </a:r>
            <a:r>
              <a:rPr lang="ru-RU" sz="1400" dirty="0"/>
              <a:t> </a:t>
            </a:r>
            <a:r>
              <a:rPr lang="ru-RU" sz="1400" dirty="0" err="1"/>
              <a:t>послідовних</a:t>
            </a:r>
            <a:r>
              <a:rPr lang="ru-RU" sz="1400" dirty="0"/>
              <a:t> </a:t>
            </a:r>
            <a:r>
              <a:rPr lang="ru-RU" sz="1400" dirty="0" err="1"/>
              <a:t>стадій</a:t>
            </a:r>
            <a:r>
              <a:rPr lang="ru-RU" sz="1400" dirty="0"/>
              <a:t>: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та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обмін</a:t>
            </a:r>
            <a:r>
              <a:rPr lang="ru-RU" sz="1400" dirty="0"/>
              <a:t> ними,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і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 err="1"/>
              <a:t>створених</a:t>
            </a:r>
            <a:r>
              <a:rPr lang="ru-RU" sz="1400" dirty="0"/>
              <a:t> благ. </a:t>
            </a:r>
          </a:p>
          <a:p>
            <a:r>
              <a:rPr lang="ru-RU" sz="1400" dirty="0"/>
              <a:t>      </a:t>
            </a:r>
            <a:r>
              <a:rPr lang="ru-RU" sz="1400" b="1" dirty="0" err="1"/>
              <a:t>Виробництво</a:t>
            </a:r>
            <a:r>
              <a:rPr lang="ru-RU" sz="1400" dirty="0"/>
              <a:t> –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і </a:t>
            </a:r>
            <a:r>
              <a:rPr lang="ru-RU" sz="1400" dirty="0" err="1"/>
              <a:t>духовних</a:t>
            </a:r>
            <a:r>
              <a:rPr lang="ru-RU" sz="1400" dirty="0"/>
              <a:t> благ, </a:t>
            </a:r>
            <a:r>
              <a:rPr lang="ru-RU" sz="1400" dirty="0" err="1"/>
              <a:t>необхідних</a:t>
            </a:r>
            <a:r>
              <a:rPr lang="ru-RU" sz="1400" dirty="0"/>
              <a:t> для  </a:t>
            </a:r>
            <a:r>
              <a:rPr lang="ru-RU" sz="1400" dirty="0" err="1"/>
              <a:t>існування</a:t>
            </a:r>
            <a:r>
              <a:rPr lang="ru-RU" sz="1400" dirty="0"/>
              <a:t> і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країни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  </a:t>
            </a:r>
            <a:r>
              <a:rPr lang="ru-RU" sz="1400" dirty="0" err="1"/>
              <a:t>Вирішальним</a:t>
            </a:r>
            <a:r>
              <a:rPr lang="ru-RU" sz="1400" dirty="0"/>
              <a:t> </a:t>
            </a:r>
            <a:r>
              <a:rPr lang="ru-RU" sz="1400" dirty="0" err="1"/>
              <a:t>чинником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є </a:t>
            </a:r>
            <a:r>
              <a:rPr lang="ru-RU" sz="1400" i="1" dirty="0" err="1"/>
              <a:t>праця</a:t>
            </a:r>
            <a:r>
              <a:rPr lang="ru-RU" sz="1400" i="1" dirty="0"/>
              <a:t> </a:t>
            </a:r>
            <a:r>
              <a:rPr lang="ru-RU" sz="1400" i="1" dirty="0" err="1"/>
              <a:t>людини</a:t>
            </a:r>
            <a:r>
              <a:rPr lang="ru-RU" sz="1400" dirty="0"/>
              <a:t>.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неможливе</a:t>
            </a:r>
            <a:r>
              <a:rPr lang="ru-RU" sz="1400" dirty="0"/>
              <a:t> без </a:t>
            </a:r>
            <a:r>
              <a:rPr lang="ru-RU" sz="1400" dirty="0" err="1"/>
              <a:t>предметів</a:t>
            </a:r>
            <a:r>
              <a:rPr lang="ru-RU" sz="1400" dirty="0"/>
              <a:t> та </a:t>
            </a:r>
            <a:r>
              <a:rPr lang="ru-RU" sz="1400" dirty="0" err="1"/>
              <a:t>засобів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. </a:t>
            </a:r>
            <a:r>
              <a:rPr lang="ru-RU" sz="1400" i="1" dirty="0"/>
              <a:t>Предметами </a:t>
            </a:r>
            <a:r>
              <a:rPr lang="ru-RU" sz="1400" i="1" dirty="0" err="1"/>
              <a:t>виробництва</a:t>
            </a:r>
            <a:r>
              <a:rPr lang="ru-RU" sz="1400" dirty="0"/>
              <a:t> є </a:t>
            </a:r>
            <a:r>
              <a:rPr lang="ru-RU" sz="1400" dirty="0" err="1"/>
              <a:t>сировини</a:t>
            </a:r>
            <a:r>
              <a:rPr lang="ru-RU" sz="1400" dirty="0"/>
              <a:t> та </a:t>
            </a:r>
            <a:r>
              <a:rPr lang="ru-RU" sz="1400" dirty="0" err="1"/>
              <a:t>матеріали</a:t>
            </a:r>
            <a:r>
              <a:rPr lang="ru-RU" sz="1400" dirty="0"/>
              <a:t>, з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виробляють</a:t>
            </a:r>
            <a:r>
              <a:rPr lang="ru-RU" sz="1400" dirty="0"/>
              <a:t> </a:t>
            </a:r>
            <a:r>
              <a:rPr lang="ru-RU" sz="1400" dirty="0" err="1"/>
              <a:t>продукцію</a:t>
            </a:r>
            <a:r>
              <a:rPr lang="ru-RU" sz="1400" dirty="0"/>
              <a:t>. На </a:t>
            </a:r>
            <a:r>
              <a:rPr lang="ru-RU" sz="1400" dirty="0" err="1"/>
              <a:t>селі</a:t>
            </a:r>
            <a:r>
              <a:rPr lang="ru-RU" sz="1400" dirty="0"/>
              <a:t> </a:t>
            </a:r>
            <a:r>
              <a:rPr lang="ru-RU" sz="1400" dirty="0" err="1"/>
              <a:t>особливим</a:t>
            </a:r>
            <a:r>
              <a:rPr lang="ru-RU" sz="1400" dirty="0"/>
              <a:t> предметом </a:t>
            </a:r>
            <a:r>
              <a:rPr lang="ru-RU" sz="1400" dirty="0" err="1"/>
              <a:t>виробництва</a:t>
            </a:r>
            <a:r>
              <a:rPr lang="ru-RU" sz="1400" dirty="0"/>
              <a:t> є земля. </a:t>
            </a:r>
            <a:r>
              <a:rPr lang="ru-RU" sz="1400" i="1" dirty="0" err="1"/>
              <a:t>Засоби</a:t>
            </a:r>
            <a:r>
              <a:rPr lang="ru-RU" sz="1400" i="1" dirty="0"/>
              <a:t> </a:t>
            </a:r>
            <a:r>
              <a:rPr lang="ru-RU" sz="1400" i="1" dirty="0" err="1"/>
              <a:t>праці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машини</a:t>
            </a:r>
            <a:r>
              <a:rPr lang="ru-RU" sz="1400" dirty="0"/>
              <a:t> та </a:t>
            </a:r>
            <a:r>
              <a:rPr lang="ru-RU" sz="1400" dirty="0" err="1"/>
              <a:t>обладнання</a:t>
            </a:r>
            <a:r>
              <a:rPr lang="ru-RU" sz="1400" dirty="0"/>
              <a:t>.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зайнятих</a:t>
            </a:r>
            <a:r>
              <a:rPr lang="ru-RU" sz="1400" dirty="0"/>
              <a:t> </a:t>
            </a:r>
            <a:r>
              <a:rPr lang="ru-RU" sz="1400" dirty="0" err="1"/>
              <a:t>працівників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 та </a:t>
            </a:r>
            <a:r>
              <a:rPr lang="ru-RU" sz="1400" dirty="0" err="1"/>
              <a:t>засобів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i="1" dirty="0" err="1"/>
              <a:t>продуктивними</a:t>
            </a:r>
            <a:r>
              <a:rPr lang="ru-RU" sz="1400" i="1" dirty="0"/>
              <a:t> силами</a:t>
            </a:r>
            <a:r>
              <a:rPr lang="ru-RU" sz="1400" dirty="0"/>
              <a:t>. </a:t>
            </a:r>
          </a:p>
          <a:p>
            <a:r>
              <a:rPr lang="ru-RU" sz="1400" dirty="0"/>
              <a:t>    </a:t>
            </a:r>
            <a:r>
              <a:rPr lang="ru-RU" sz="1400" dirty="0" err="1"/>
              <a:t>Важливу</a:t>
            </a:r>
            <a:r>
              <a:rPr lang="ru-RU" sz="1400" dirty="0"/>
              <a:t> роль у </a:t>
            </a:r>
            <a:r>
              <a:rPr lang="ru-RU" sz="1400" dirty="0" err="1"/>
              <a:t>господарстві</a:t>
            </a:r>
            <a:r>
              <a:rPr lang="ru-RU" sz="1400" dirty="0"/>
              <a:t> </a:t>
            </a:r>
            <a:r>
              <a:rPr lang="ru-RU" sz="1400" dirty="0" err="1"/>
              <a:t>відіграє</a:t>
            </a:r>
            <a:r>
              <a:rPr lang="ru-RU" sz="1400" dirty="0"/>
              <a:t> </a:t>
            </a:r>
            <a:r>
              <a:rPr lang="ru-RU" sz="1400" dirty="0" err="1"/>
              <a:t>матеріальне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певної</a:t>
            </a:r>
            <a:r>
              <a:rPr lang="ru-RU" sz="1400" dirty="0"/>
              <a:t> </a:t>
            </a:r>
            <a:r>
              <a:rPr lang="ru-RU" sz="1400" dirty="0" err="1"/>
              <a:t>продукції</a:t>
            </a:r>
            <a:r>
              <a:rPr lang="ru-RU" sz="1400" dirty="0"/>
              <a:t>. </a:t>
            </a:r>
            <a:r>
              <a:rPr lang="ru-RU" sz="1400" dirty="0" err="1"/>
              <a:t>Розрізняють</a:t>
            </a:r>
            <a:r>
              <a:rPr lang="ru-RU" sz="1400" dirty="0"/>
              <a:t> </a:t>
            </a:r>
            <a:r>
              <a:rPr lang="ru-RU" sz="1400" i="1" dirty="0" err="1"/>
              <a:t>виробництво</a:t>
            </a:r>
            <a:r>
              <a:rPr lang="ru-RU" sz="1400" i="1" dirty="0"/>
              <a:t> </a:t>
            </a:r>
            <a:r>
              <a:rPr lang="ru-RU" sz="1400" i="1" dirty="0" err="1"/>
              <a:t>засобів</a:t>
            </a:r>
            <a:r>
              <a:rPr lang="ru-RU" sz="1400" i="1" dirty="0"/>
              <a:t> </a:t>
            </a:r>
            <a:r>
              <a:rPr lang="ru-RU" sz="1400" i="1" dirty="0" err="1"/>
              <a:t>праці</a:t>
            </a:r>
            <a:r>
              <a:rPr lang="ru-RU" sz="1400" i="1" dirty="0"/>
              <a:t> та </a:t>
            </a:r>
            <a:r>
              <a:rPr lang="ru-RU" sz="1400" i="1" dirty="0" err="1"/>
              <a:t>виробництво</a:t>
            </a:r>
            <a:r>
              <a:rPr lang="ru-RU" sz="1400" i="1" dirty="0"/>
              <a:t> </a:t>
            </a:r>
            <a:r>
              <a:rPr lang="ru-RU" sz="1400" i="1" dirty="0" err="1"/>
              <a:t>предметів</a:t>
            </a:r>
            <a:r>
              <a:rPr lang="ru-RU" sz="1400" i="1" dirty="0"/>
              <a:t> </a:t>
            </a:r>
            <a:r>
              <a:rPr lang="ru-RU" sz="1400" i="1" dirty="0" err="1"/>
              <a:t>споживання</a:t>
            </a:r>
            <a:r>
              <a:rPr lang="ru-RU" sz="1400" dirty="0"/>
              <a:t>.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934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algn="ctr"/>
            <a:r>
              <a:rPr lang="ru-RU" sz="1400" dirty="0" err="1" smtClean="0"/>
              <a:t>Стадії</a:t>
            </a:r>
            <a:r>
              <a:rPr lang="ru-RU" sz="1400" dirty="0" smtClean="0"/>
              <a:t> </a:t>
            </a:r>
            <a:r>
              <a:rPr lang="ru-RU" sz="1400" dirty="0" err="1" smtClean="0"/>
              <a:t>господарства</a:t>
            </a:r>
            <a:endParaRPr lang="ru-RU" sz="1400" dirty="0" smtClean="0"/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image.jimcdn.com/app/cms/image/transf/dimension=733x10000:format=png/path/s16925f0d51e7b5d4/image/iec5ac78b233d0427/version/1531884791/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351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2. </a:t>
            </a:r>
            <a:r>
              <a:rPr lang="ru-RU" sz="1400" b="1" dirty="0" err="1" smtClean="0"/>
              <a:t>Послуги</a:t>
            </a:r>
            <a:r>
              <a:rPr lang="ru-RU" sz="1400" b="1" dirty="0" smtClean="0"/>
              <a:t> </a:t>
            </a:r>
            <a:r>
              <a:rPr lang="ru-RU" sz="1400" b="1" dirty="0"/>
              <a:t>та </a:t>
            </a:r>
            <a:r>
              <a:rPr lang="ru-RU" sz="1400" b="1" dirty="0" err="1"/>
              <a:t>їх</a:t>
            </a:r>
            <a:r>
              <a:rPr lang="ru-RU" sz="1400" b="1" dirty="0"/>
              <a:t> </a:t>
            </a:r>
            <a:r>
              <a:rPr lang="ru-RU" sz="1400" b="1" dirty="0" err="1"/>
              <a:t>характерні</a:t>
            </a:r>
            <a:r>
              <a:rPr lang="ru-RU" sz="1400" b="1" dirty="0"/>
              <a:t> </a:t>
            </a:r>
            <a:r>
              <a:rPr lang="ru-RU" sz="1400" b="1" dirty="0" err="1"/>
              <a:t>ознаки</a:t>
            </a:r>
            <a:r>
              <a:rPr lang="ru-RU" sz="1400" dirty="0"/>
              <a:t> </a:t>
            </a:r>
          </a:p>
          <a:p>
            <a:r>
              <a:rPr lang="ru-RU" sz="1400" dirty="0"/>
              <a:t>   З </a:t>
            </a:r>
            <a:r>
              <a:rPr lang="ru-RU" sz="1400" dirty="0" err="1"/>
              <a:t>підвищенням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усе </a:t>
            </a:r>
            <a:r>
              <a:rPr lang="ru-RU" sz="1400" dirty="0" err="1"/>
              <a:t>більшого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</a:t>
            </a:r>
            <a:r>
              <a:rPr lang="ru-RU" sz="1400" dirty="0" err="1"/>
              <a:t>набувають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та </a:t>
            </a:r>
            <a:r>
              <a:rPr lang="ru-RU" sz="1400" dirty="0" err="1"/>
              <a:t>зростає</a:t>
            </a:r>
            <a:r>
              <a:rPr lang="ru-RU" sz="1400" dirty="0"/>
              <a:t> </a:t>
            </a:r>
            <a:r>
              <a:rPr lang="ru-RU" sz="1400" dirty="0" err="1"/>
              <a:t>споживацький</a:t>
            </a:r>
            <a:r>
              <a:rPr lang="ru-RU" sz="1400" dirty="0"/>
              <a:t> попит. </a:t>
            </a:r>
          </a:p>
          <a:p>
            <a:r>
              <a:rPr lang="ru-RU" sz="1400" dirty="0"/>
              <a:t>    </a:t>
            </a:r>
            <a:r>
              <a:rPr lang="ru-RU" sz="1400" b="1" dirty="0" err="1"/>
              <a:t>Послуга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дія</a:t>
            </a:r>
            <a:r>
              <a:rPr lang="ru-RU" sz="1400" dirty="0"/>
              <a:t> </a:t>
            </a:r>
            <a:r>
              <a:rPr lang="ru-RU" sz="1400" dirty="0" err="1"/>
              <a:t>індивіда</a:t>
            </a:r>
            <a:r>
              <a:rPr lang="ru-RU" sz="1400" dirty="0"/>
              <a:t> на </a:t>
            </a:r>
            <a:r>
              <a:rPr lang="ru-RU" sz="1400" dirty="0" err="1"/>
              <a:t>користь</a:t>
            </a:r>
            <a:r>
              <a:rPr lang="ru-RU" sz="1400" dirty="0"/>
              <a:t> </a:t>
            </a:r>
            <a:r>
              <a:rPr lang="ru-RU" sz="1400" dirty="0" err="1"/>
              <a:t>іншого</a:t>
            </a:r>
            <a:r>
              <a:rPr lang="ru-RU" sz="1400" dirty="0"/>
              <a:t>, результат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споживається</a:t>
            </a:r>
            <a:r>
              <a:rPr lang="ru-RU" sz="1400" dirty="0"/>
              <a:t>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.</a:t>
            </a:r>
            <a:r>
              <a:rPr lang="ru-RU" sz="1400" dirty="0"/>
              <a:t> </a:t>
            </a:r>
          </a:p>
          <a:p>
            <a:r>
              <a:rPr lang="ru-RU" sz="1400" dirty="0"/>
              <a:t>   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задовольняють</a:t>
            </a:r>
            <a:r>
              <a:rPr lang="ru-RU" sz="1400" dirty="0"/>
              <a:t> </a:t>
            </a:r>
            <a:r>
              <a:rPr lang="ru-RU" sz="1400" dirty="0" err="1"/>
              <a:t>духовні</a:t>
            </a:r>
            <a:r>
              <a:rPr lang="ru-RU" sz="1400" dirty="0"/>
              <a:t> й </a:t>
            </a:r>
            <a:r>
              <a:rPr lang="ru-RU" sz="1400" dirty="0" err="1"/>
              <a:t>соціальні</a:t>
            </a:r>
            <a:r>
              <a:rPr lang="ru-RU" sz="1400" dirty="0"/>
              <a:t> потреби людей і є </a:t>
            </a:r>
            <a:r>
              <a:rPr lang="ru-RU" sz="1400" dirty="0" err="1"/>
              <a:t>об’єктом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цивільних</a:t>
            </a:r>
            <a:r>
              <a:rPr lang="ru-RU" sz="1400" dirty="0"/>
              <a:t> прав. </a:t>
            </a:r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чинників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стимулюють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вирішальним</a:t>
            </a:r>
            <a:r>
              <a:rPr lang="ru-RU" sz="1400" dirty="0"/>
              <a:t> є </a:t>
            </a:r>
            <a:r>
              <a:rPr lang="ru-RU" sz="1400" dirty="0" err="1"/>
              <a:t>прискорений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науково­-технологічного</a:t>
            </a:r>
            <a:r>
              <a:rPr lang="ru-RU" sz="1400" dirty="0"/>
              <a:t> </a:t>
            </a:r>
            <a:r>
              <a:rPr lang="ru-RU" sz="1400" dirty="0" err="1"/>
              <a:t>прогресу</a:t>
            </a:r>
            <a:r>
              <a:rPr lang="ru-RU" sz="1400" dirty="0"/>
              <a:t> та </a:t>
            </a:r>
            <a:r>
              <a:rPr lang="ru-RU" sz="1400" dirty="0" err="1"/>
              <a:t>пов’язане</a:t>
            </a:r>
            <a:r>
              <a:rPr lang="ru-RU" sz="1400" dirty="0"/>
              <a:t> з </a:t>
            </a:r>
            <a:r>
              <a:rPr lang="ru-RU" sz="1400" dirty="0" err="1"/>
              <a:t>прискореним</a:t>
            </a:r>
            <a:r>
              <a:rPr lang="ru-RU" sz="1400" dirty="0"/>
              <a:t> </a:t>
            </a:r>
            <a:r>
              <a:rPr lang="ru-RU" sz="1400" dirty="0" err="1"/>
              <a:t>розвитком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доходів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. У </a:t>
            </a:r>
            <a:r>
              <a:rPr lang="ru-RU" sz="1400" dirty="0" err="1"/>
              <a:t>сучасному</a:t>
            </a:r>
            <a:r>
              <a:rPr lang="ru-RU" sz="1400" dirty="0"/>
              <a:t> </a:t>
            </a:r>
            <a:r>
              <a:rPr lang="ru-RU" sz="1400" dirty="0" err="1"/>
              <a:t>суспільстві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широкого спектра </a:t>
            </a:r>
            <a:r>
              <a:rPr lang="ru-RU" sz="1400" dirty="0" err="1"/>
              <a:t>суспільних</a:t>
            </a:r>
            <a:r>
              <a:rPr lang="ru-RU" sz="1400" dirty="0"/>
              <a:t> та </a:t>
            </a:r>
            <a:r>
              <a:rPr lang="ru-RU" sz="1400" dirty="0" err="1"/>
              <a:t>індивідуальних</a:t>
            </a:r>
            <a:r>
              <a:rPr lang="ru-RU" sz="1400" dirty="0"/>
              <a:t> потреб </a:t>
            </a:r>
            <a:r>
              <a:rPr lang="ru-RU" sz="1400" dirty="0" err="1"/>
              <a:t>сприяє</a:t>
            </a:r>
            <a:r>
              <a:rPr lang="ru-RU" sz="1400" dirty="0"/>
              <a:t> </a:t>
            </a:r>
            <a:r>
              <a:rPr lang="ru-RU" sz="1400" dirty="0" err="1"/>
              <a:t>ефективному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господарства</a:t>
            </a:r>
            <a:r>
              <a:rPr lang="ru-RU" sz="1400" dirty="0"/>
              <a:t>. </a:t>
            </a:r>
          </a:p>
          <a:p>
            <a:r>
              <a:rPr lang="ru-RU" sz="1400" dirty="0"/>
              <a:t>     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певні</a:t>
            </a:r>
            <a:r>
              <a:rPr lang="ru-RU" sz="1400" dirty="0"/>
              <a:t>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порівняно</a:t>
            </a:r>
            <a:r>
              <a:rPr lang="ru-RU" sz="1400" dirty="0"/>
              <a:t> з </a:t>
            </a:r>
            <a:r>
              <a:rPr lang="ru-RU" sz="1400" dirty="0" err="1"/>
              <a:t>матеріальними</a:t>
            </a:r>
            <a:r>
              <a:rPr lang="ru-RU" sz="1400" dirty="0"/>
              <a:t> благами. </a:t>
            </a:r>
          </a:p>
          <a:p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не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відділити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джерела</a:t>
            </a:r>
            <a:r>
              <a:rPr lang="ru-RU" sz="1400" dirty="0"/>
              <a:t> </a:t>
            </a:r>
            <a:r>
              <a:rPr lang="ru-RU" sz="1400" dirty="0" err="1"/>
              <a:t>незалежно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того, </a:t>
            </a:r>
            <a:r>
              <a:rPr lang="ru-RU" sz="1400" dirty="0" err="1"/>
              <a:t>надається</a:t>
            </a:r>
            <a:r>
              <a:rPr lang="ru-RU" sz="1400" dirty="0"/>
              <a:t> </a:t>
            </a:r>
            <a:r>
              <a:rPr lang="ru-RU" sz="1400" dirty="0" err="1"/>
              <a:t>послуга</a:t>
            </a:r>
            <a:r>
              <a:rPr lang="ru-RU" sz="1400" dirty="0"/>
              <a:t> </a:t>
            </a:r>
            <a:r>
              <a:rPr lang="ru-RU" sz="1400" dirty="0" err="1"/>
              <a:t>людиною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машиною,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i="1" dirty="0" err="1"/>
              <a:t>невіддільність</a:t>
            </a:r>
            <a:r>
              <a:rPr lang="ru-RU" sz="1400" i="1" dirty="0"/>
              <a:t> </a:t>
            </a:r>
            <a:r>
              <a:rPr lang="ru-RU" sz="1400" i="1" dirty="0" err="1"/>
              <a:t>послуг</a:t>
            </a:r>
            <a:r>
              <a:rPr lang="ru-RU" sz="1400" i="1" dirty="0"/>
              <a:t>;</a:t>
            </a:r>
            <a:r>
              <a:rPr lang="ru-RU" sz="1400" dirty="0"/>
              <a:t> </a:t>
            </a:r>
          </a:p>
          <a:p>
            <a:r>
              <a:rPr lang="ru-RU" sz="1400" dirty="0" err="1"/>
              <a:t>по-­друге</a:t>
            </a:r>
            <a:r>
              <a:rPr lang="ru-RU" sz="1400" dirty="0"/>
              <a:t>, </a:t>
            </a:r>
            <a:r>
              <a:rPr lang="ru-RU" sz="1400" dirty="0" err="1"/>
              <a:t>послуги</a:t>
            </a:r>
            <a:r>
              <a:rPr lang="ru-RU" sz="1400" dirty="0"/>
              <a:t> не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зберігати</a:t>
            </a:r>
            <a:r>
              <a:rPr lang="ru-RU" sz="1400" dirty="0"/>
              <a:t> для </a:t>
            </a:r>
            <a:r>
              <a:rPr lang="ru-RU" sz="1400" dirty="0" err="1"/>
              <a:t>подальшого</a:t>
            </a:r>
            <a:r>
              <a:rPr lang="ru-RU" sz="1400" dirty="0"/>
              <a:t> продажу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.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i="1" dirty="0" err="1"/>
              <a:t>недовговічність</a:t>
            </a:r>
            <a:r>
              <a:rPr lang="ru-RU" sz="1400" i="1" dirty="0"/>
              <a:t>;</a:t>
            </a:r>
            <a:r>
              <a:rPr lang="ru-RU" sz="1400" dirty="0"/>
              <a:t> </a:t>
            </a:r>
          </a:p>
          <a:p>
            <a:r>
              <a:rPr lang="ru-RU" sz="1400" dirty="0" err="1"/>
              <a:t>по-­третє</a:t>
            </a:r>
            <a:r>
              <a:rPr lang="ru-RU" sz="1400" dirty="0"/>
              <a:t>, </a:t>
            </a:r>
            <a:r>
              <a:rPr lang="ru-RU" sz="1400" dirty="0" err="1"/>
              <a:t>послугам</a:t>
            </a:r>
            <a:r>
              <a:rPr lang="ru-RU" sz="1400" dirty="0"/>
              <a:t> </a:t>
            </a:r>
            <a:r>
              <a:rPr lang="ru-RU" sz="1400" dirty="0" err="1"/>
              <a:t>притаманна</a:t>
            </a:r>
            <a:r>
              <a:rPr lang="ru-RU" sz="1400" dirty="0"/>
              <a:t> </a:t>
            </a:r>
            <a:r>
              <a:rPr lang="ru-RU" sz="1400" i="1" dirty="0" err="1"/>
              <a:t>непостійність</a:t>
            </a:r>
            <a:r>
              <a:rPr lang="ru-RU" sz="1400" i="1" dirty="0"/>
              <a:t> </a:t>
            </a:r>
            <a:r>
              <a:rPr lang="ru-RU" sz="1400" i="1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того, </a:t>
            </a:r>
            <a:r>
              <a:rPr lang="ru-RU" sz="1400" dirty="0" err="1"/>
              <a:t>хто</a:t>
            </a:r>
            <a:r>
              <a:rPr lang="ru-RU" sz="1400" dirty="0"/>
              <a:t>, коли, де й як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.</a:t>
            </a:r>
          </a:p>
          <a:p>
            <a:pPr algn="just"/>
            <a:endParaRPr lang="ru-RU" sz="1400" dirty="0"/>
          </a:p>
          <a:p>
            <a:pPr algn="ctr"/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1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algn="just"/>
            <a:r>
              <a:rPr lang="ru-RU" sz="1400" dirty="0"/>
              <a:t>Головна роль </a:t>
            </a:r>
            <a:r>
              <a:rPr lang="ru-RU" sz="1400" dirty="0" err="1"/>
              <a:t>послуги</a:t>
            </a:r>
            <a:r>
              <a:rPr lang="ru-RU" sz="1400" dirty="0"/>
              <a:t> як товару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задоволення</a:t>
            </a:r>
            <a:r>
              <a:rPr lang="ru-RU" sz="1400" dirty="0"/>
              <a:t> потреб </a:t>
            </a:r>
            <a:r>
              <a:rPr lang="ru-RU" sz="1400" dirty="0" err="1"/>
              <a:t>покупців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відмінність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фізичного</a:t>
            </a:r>
            <a:r>
              <a:rPr lang="ru-RU" sz="1400" dirty="0"/>
              <a:t> товару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наступному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Будь-яка </a:t>
            </a:r>
            <a:r>
              <a:rPr lang="ru-RU" sz="1400" dirty="0" err="1"/>
              <a:t>послуга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.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терміну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провести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розмежування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послугами</a:t>
            </a:r>
            <a:r>
              <a:rPr lang="ru-RU" sz="1400" dirty="0"/>
              <a:t> та </a:t>
            </a:r>
            <a:r>
              <a:rPr lang="ru-RU" sz="1400" dirty="0" err="1"/>
              <a:t>фізичними</a:t>
            </a:r>
            <a:r>
              <a:rPr lang="ru-RU" sz="1400" dirty="0"/>
              <a:t> товарами, </a:t>
            </a:r>
            <a:r>
              <a:rPr lang="ru-RU" sz="1400" dirty="0" err="1"/>
              <a:t>які</a:t>
            </a:r>
            <a:r>
              <a:rPr lang="ru-RU" sz="1400" dirty="0"/>
              <a:t> за </a:t>
            </a:r>
            <a:r>
              <a:rPr lang="ru-RU" sz="1400" dirty="0" err="1"/>
              <a:t>своєю</a:t>
            </a:r>
            <a:r>
              <a:rPr lang="ru-RU" sz="1400" dirty="0"/>
              <a:t> природою </a:t>
            </a:r>
            <a:r>
              <a:rPr lang="ru-RU" sz="1400" dirty="0" err="1"/>
              <a:t>процесом</a:t>
            </a:r>
            <a:r>
              <a:rPr lang="ru-RU" sz="1400" dirty="0"/>
              <a:t> бути не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можуть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Невід`ємною</a:t>
            </a:r>
            <a:r>
              <a:rPr lang="ru-RU" sz="1400" dirty="0"/>
              <a:t> </a:t>
            </a:r>
            <a:r>
              <a:rPr lang="ru-RU" sz="1400" dirty="0" err="1"/>
              <a:t>частиною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є люди.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доставки та </a:t>
            </a:r>
            <a:r>
              <a:rPr lang="ru-RU" sz="1400" dirty="0" err="1"/>
              <a:t>споживання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відбуваються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Послугою</a:t>
            </a:r>
            <a:r>
              <a:rPr lang="ru-RU" sz="1400" dirty="0"/>
              <a:t> </a:t>
            </a:r>
            <a:r>
              <a:rPr lang="ru-RU" sz="1400" dirty="0" err="1"/>
              <a:t>вважається</a:t>
            </a:r>
            <a:r>
              <a:rPr lang="ru-RU" sz="1400" dirty="0"/>
              <a:t> будь-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захід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вигода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одна сторона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запропонувати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іншій</a:t>
            </a:r>
            <a:r>
              <a:rPr lang="ru-RU" sz="1400" dirty="0"/>
              <a:t> і </a:t>
            </a:r>
            <a:r>
              <a:rPr lang="ru-RU" sz="1400" dirty="0" err="1"/>
              <a:t>які</a:t>
            </a:r>
            <a:r>
              <a:rPr lang="ru-RU" sz="1400" dirty="0"/>
              <a:t> в основному </a:t>
            </a:r>
            <a:r>
              <a:rPr lang="ru-RU" sz="1400" dirty="0" err="1"/>
              <a:t>невловимі</a:t>
            </a:r>
            <a:r>
              <a:rPr lang="ru-RU" sz="1400" dirty="0"/>
              <a:t> і не </a:t>
            </a:r>
            <a:r>
              <a:rPr lang="ru-RU" sz="1400" dirty="0" err="1"/>
              <a:t>приводять</a:t>
            </a:r>
            <a:r>
              <a:rPr lang="ru-RU" sz="1400" dirty="0"/>
              <a:t> до </a:t>
            </a:r>
            <a:r>
              <a:rPr lang="ru-RU" sz="1400" dirty="0" err="1"/>
              <a:t>заволодіння</a:t>
            </a:r>
            <a:r>
              <a:rPr lang="ru-RU" sz="1400" dirty="0"/>
              <a:t> </a:t>
            </a:r>
            <a:r>
              <a:rPr lang="ru-RU" sz="1400" dirty="0" err="1" smtClean="0"/>
              <a:t>чим-небудь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err="1"/>
              <a:t>Залежно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того, у </a:t>
            </a:r>
            <a:r>
              <a:rPr lang="ru-RU" sz="1400" dirty="0" err="1"/>
              <a:t>чому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проявляються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сферу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найчастіше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умовно</a:t>
            </a:r>
            <a:r>
              <a:rPr lang="ru-RU" sz="1400" dirty="0"/>
              <a:t> </a:t>
            </a:r>
            <a:r>
              <a:rPr lang="ru-RU" sz="1400" dirty="0" err="1"/>
              <a:t>ділять</a:t>
            </a:r>
            <a:r>
              <a:rPr lang="ru-RU" sz="1400" dirty="0"/>
              <a:t> на два </a:t>
            </a:r>
            <a:r>
              <a:rPr lang="ru-RU" sz="1400" dirty="0" err="1"/>
              <a:t>підсектори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матеріальних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(транспорт, </a:t>
            </a:r>
            <a:r>
              <a:rPr lang="ru-RU" sz="1400" dirty="0" err="1"/>
              <a:t>торгівля</a:t>
            </a:r>
            <a:r>
              <a:rPr lang="ru-RU" sz="1400" dirty="0"/>
              <a:t>, </a:t>
            </a:r>
            <a:r>
              <a:rPr lang="ru-RU" sz="1400" dirty="0" err="1"/>
              <a:t>житло-побутове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та </a:t>
            </a:r>
            <a:r>
              <a:rPr lang="ru-RU" sz="1400" dirty="0" err="1"/>
              <a:t>інше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виробництво</a:t>
            </a:r>
            <a:r>
              <a:rPr lang="ru-RU" sz="1400" dirty="0"/>
              <a:t> </a:t>
            </a:r>
            <a:r>
              <a:rPr lang="ru-RU" sz="1400" dirty="0" err="1"/>
              <a:t>нематеріальних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управління</a:t>
            </a:r>
            <a:r>
              <a:rPr lang="ru-RU" sz="1400" dirty="0"/>
              <a:t>, </a:t>
            </a:r>
            <a:r>
              <a:rPr lang="ru-RU" sz="1400" dirty="0" err="1"/>
              <a:t>діяльність</a:t>
            </a:r>
            <a:r>
              <a:rPr lang="ru-RU" sz="1400" dirty="0"/>
              <a:t> </a:t>
            </a:r>
            <a:r>
              <a:rPr lang="ru-RU" sz="1400" dirty="0" err="1"/>
              <a:t>армії</a:t>
            </a:r>
            <a:r>
              <a:rPr lang="ru-RU" sz="1400" dirty="0"/>
              <a:t> й </a:t>
            </a:r>
            <a:r>
              <a:rPr lang="ru-RU" sz="1400" dirty="0" err="1"/>
              <a:t>органів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освіта</a:t>
            </a:r>
            <a:r>
              <a:rPr lang="ru-RU" sz="1400" dirty="0"/>
              <a:t>, </a:t>
            </a:r>
            <a:r>
              <a:rPr lang="ru-RU" sz="1400" dirty="0" err="1"/>
              <a:t>охорона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, наука, </a:t>
            </a:r>
            <a:r>
              <a:rPr lang="ru-RU" sz="1400" dirty="0" err="1"/>
              <a:t>мистецтво</a:t>
            </a:r>
            <a:r>
              <a:rPr lang="ru-RU" sz="1400" dirty="0"/>
              <a:t>, шоу-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соціальне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, маркетинг,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аудит, </a:t>
            </a:r>
            <a:r>
              <a:rPr lang="ru-RU" sz="1400" dirty="0" err="1"/>
              <a:t>кредитування</a:t>
            </a:r>
            <a:r>
              <a:rPr lang="ru-RU" sz="1400" dirty="0"/>
              <a:t>, </a:t>
            </a:r>
            <a:r>
              <a:rPr lang="ru-RU" sz="1400" dirty="0" err="1"/>
              <a:t>страхування</a:t>
            </a:r>
            <a:r>
              <a:rPr lang="ru-RU" sz="1400" dirty="0"/>
              <a:t> і т.п.).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Поряд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традиційним</a:t>
            </a:r>
            <a:r>
              <a:rPr lang="ru-RU" sz="1400" dirty="0"/>
              <a:t> </a:t>
            </a:r>
            <a:r>
              <a:rPr lang="ru-RU" sz="1400" dirty="0" err="1"/>
              <a:t>розподілом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на </a:t>
            </a:r>
            <a:r>
              <a:rPr lang="ru-RU" sz="1400" dirty="0" err="1"/>
              <a:t>підсектори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матеріального</a:t>
            </a:r>
            <a:r>
              <a:rPr lang="ru-RU" sz="1400" dirty="0"/>
              <a:t>/</a:t>
            </a:r>
            <a:r>
              <a:rPr lang="ru-RU" sz="1400" dirty="0" err="1"/>
              <a:t>нематеріального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, </a:t>
            </a:r>
            <a:r>
              <a:rPr lang="ru-RU" sz="1400" dirty="0" err="1"/>
              <a:t>зустрічаються</a:t>
            </a:r>
            <a:r>
              <a:rPr lang="ru-RU" sz="1400" dirty="0"/>
              <a:t>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класифікації</a:t>
            </a:r>
            <a:r>
              <a:rPr lang="ru-RU" sz="1400" dirty="0"/>
              <a:t>.</a:t>
            </a:r>
            <a:endParaRPr lang="ru-RU" sz="1400" dirty="0"/>
          </a:p>
          <a:p>
            <a:pPr algn="ctr"/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464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algn="just"/>
            <a:r>
              <a:rPr lang="ru-RU" sz="1400" dirty="0"/>
              <a:t>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теорії</a:t>
            </a:r>
            <a:r>
              <a:rPr lang="ru-RU" sz="1400" dirty="0"/>
              <a:t>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"</a:t>
            </a:r>
            <a:r>
              <a:rPr lang="ru-RU" sz="1400" dirty="0" err="1"/>
              <a:t>секторальної</a:t>
            </a:r>
            <a:r>
              <a:rPr lang="ru-RU" sz="1400" dirty="0"/>
              <a:t> </a:t>
            </a:r>
            <a:r>
              <a:rPr lang="ru-RU" sz="1400" dirty="0" err="1"/>
              <a:t>структури</a:t>
            </a:r>
            <a:r>
              <a:rPr lang="ru-RU" sz="1400" dirty="0"/>
              <a:t>" </a:t>
            </a:r>
            <a:r>
              <a:rPr lang="ru-RU" sz="1400" dirty="0" err="1"/>
              <a:t>економіки</a:t>
            </a:r>
            <a:r>
              <a:rPr lang="ru-RU" sz="1400" dirty="0"/>
              <a:t>, в </a:t>
            </a:r>
            <a:r>
              <a:rPr lang="ru-RU" sz="1400" dirty="0" err="1"/>
              <a:t>основі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є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поділ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на </a:t>
            </a:r>
            <a:r>
              <a:rPr lang="ru-RU" sz="1400" dirty="0" err="1"/>
              <a:t>сектори</a:t>
            </a:r>
            <a:r>
              <a:rPr lang="ru-RU" sz="1400" dirty="0"/>
              <a:t> за </a:t>
            </a:r>
            <a:r>
              <a:rPr lang="ru-RU" sz="1400" dirty="0" err="1"/>
              <a:t>моделлю</a:t>
            </a:r>
            <a:r>
              <a:rPr lang="ru-RU" sz="1400" dirty="0"/>
              <a:t> </a:t>
            </a:r>
            <a:r>
              <a:rPr lang="ru-RU" sz="1400" dirty="0" err="1"/>
              <a:t>Фішера</a:t>
            </a:r>
            <a:r>
              <a:rPr lang="ru-RU" sz="1400" dirty="0"/>
              <a:t>-Кларка. 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, до </a:t>
            </a:r>
            <a:r>
              <a:rPr lang="ru-RU" sz="1400" dirty="0" err="1"/>
              <a:t>первинного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сектора </a:t>
            </a:r>
            <a:r>
              <a:rPr lang="ru-RU" sz="1400" dirty="0" err="1"/>
              <a:t>належить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пов'язана</a:t>
            </a:r>
            <a:r>
              <a:rPr lang="ru-RU" sz="1400" dirty="0"/>
              <a:t> з </a:t>
            </a:r>
            <a:r>
              <a:rPr lang="ru-RU" sz="1400" dirty="0" err="1"/>
              <a:t>одержанням</a:t>
            </a:r>
            <a:r>
              <a:rPr lang="ru-RU" sz="1400" dirty="0"/>
              <a:t> </a:t>
            </a:r>
            <a:r>
              <a:rPr lang="ru-RU" sz="1400" dirty="0" err="1"/>
              <a:t>первинних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, </a:t>
            </a:r>
            <a:r>
              <a:rPr lang="ru-RU" sz="1400" dirty="0" err="1"/>
              <a:t>асоційованих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чинниками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на </a:t>
            </a:r>
            <a:r>
              <a:rPr lang="ru-RU" sz="1400" dirty="0" err="1"/>
              <a:t>зразок</a:t>
            </a:r>
            <a:r>
              <a:rPr lang="ru-RU" sz="1400" dirty="0"/>
              <a:t> "земля" (</a:t>
            </a:r>
            <a:r>
              <a:rPr lang="ru-RU" sz="1400" dirty="0" err="1"/>
              <a:t>сільське</a:t>
            </a:r>
            <a:r>
              <a:rPr lang="ru-RU" sz="1400" dirty="0"/>
              <a:t> й </a:t>
            </a:r>
            <a:r>
              <a:rPr lang="ru-RU" sz="1400" dirty="0" err="1"/>
              <a:t>лісове</a:t>
            </a:r>
            <a:r>
              <a:rPr lang="ru-RU" sz="1400" dirty="0"/>
              <a:t> </a:t>
            </a:r>
            <a:r>
              <a:rPr lang="ru-RU" sz="1400" dirty="0" err="1"/>
              <a:t>господарство</a:t>
            </a:r>
            <a:r>
              <a:rPr lang="ru-RU" sz="1400" dirty="0"/>
              <a:t>, </a:t>
            </a:r>
            <a:r>
              <a:rPr lang="ru-RU" sz="1400" dirty="0" err="1"/>
              <a:t>рибальство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гірничодобувна</a:t>
            </a:r>
            <a:r>
              <a:rPr lang="ru-RU" sz="1400" dirty="0"/>
              <a:t> </a:t>
            </a:r>
            <a:r>
              <a:rPr lang="ru-RU" sz="1400" dirty="0" err="1"/>
              <a:t>промисловість</a:t>
            </a:r>
            <a:r>
              <a:rPr lang="ru-RU" sz="1400" dirty="0"/>
              <a:t>), а до </a:t>
            </a:r>
            <a:r>
              <a:rPr lang="ru-RU" sz="1400" dirty="0" err="1"/>
              <a:t>вторинного</a:t>
            </a:r>
            <a:r>
              <a:rPr lang="ru-RU" sz="1400" dirty="0"/>
              <a:t> сектора –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обробної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Третинний</a:t>
            </a:r>
            <a:r>
              <a:rPr lang="ru-RU" sz="1400" dirty="0"/>
              <a:t> сектор </a:t>
            </a:r>
            <a:r>
              <a:rPr lang="ru-RU" sz="1400" dirty="0" err="1"/>
              <a:t>охоплює</a:t>
            </a:r>
            <a:r>
              <a:rPr lang="ru-RU" sz="1400" dirty="0"/>
              <a:t> сферу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Фішер</a:t>
            </a:r>
            <a:r>
              <a:rPr lang="ru-RU" sz="1400" dirty="0"/>
              <a:t> </a:t>
            </a:r>
            <a:r>
              <a:rPr lang="ru-RU" sz="1400" dirty="0" err="1"/>
              <a:t>зараховував</a:t>
            </a:r>
            <a:r>
              <a:rPr lang="ru-RU" sz="1400" dirty="0"/>
              <a:t> до "</a:t>
            </a:r>
            <a:r>
              <a:rPr lang="ru-RU" sz="1400" dirty="0" err="1"/>
              <a:t>нематеріального</a:t>
            </a:r>
            <a:r>
              <a:rPr lang="ru-RU" sz="1400" dirty="0"/>
              <a:t>"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виробництва</a:t>
            </a:r>
            <a:r>
              <a:rPr lang="ru-RU" sz="1400" dirty="0"/>
              <a:t>).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У </a:t>
            </a:r>
            <a:r>
              <a:rPr lang="ru-RU" sz="1400" dirty="0" err="1"/>
              <a:t>літературі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зустріти</a:t>
            </a:r>
            <a:r>
              <a:rPr lang="ru-RU" sz="1400" dirty="0"/>
              <a:t> </a:t>
            </a:r>
            <a:r>
              <a:rPr lang="ru-RU" sz="1400" dirty="0" err="1"/>
              <a:t>розподіл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на три </a:t>
            </a:r>
            <a:r>
              <a:rPr lang="ru-RU" sz="1400" dirty="0" err="1"/>
              <a:t>сектори</a:t>
            </a:r>
            <a:r>
              <a:rPr lang="ru-RU" sz="1400" dirty="0"/>
              <a:t>: </a:t>
            </a:r>
            <a:endParaRPr lang="ru-RU" sz="1400" dirty="0" smtClean="0"/>
          </a:p>
          <a:p>
            <a:pPr algn="just"/>
            <a:r>
              <a:rPr lang="ru-RU" sz="1400" dirty="0"/>
              <a:t>- </a:t>
            </a:r>
            <a:r>
              <a:rPr lang="ru-RU" sz="1400" dirty="0" err="1"/>
              <a:t>інфраструктурний</a:t>
            </a:r>
            <a:r>
              <a:rPr lang="ru-RU" sz="1400" dirty="0"/>
              <a:t> (транспорт, </a:t>
            </a:r>
            <a:r>
              <a:rPr lang="ru-RU" sz="1400" dirty="0" err="1"/>
              <a:t>зв'язок</a:t>
            </a:r>
            <a:r>
              <a:rPr lang="ru-RU" sz="1400" dirty="0"/>
              <a:t>, передача </a:t>
            </a:r>
            <a:r>
              <a:rPr lang="ru-RU" sz="1400" dirty="0" err="1"/>
              <a:t>електрики</a:t>
            </a:r>
            <a:r>
              <a:rPr lang="ru-RU" sz="1400" dirty="0"/>
              <a:t> і тепла);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розподільчо-обмінний</a:t>
            </a:r>
            <a:r>
              <a:rPr lang="ru-RU" sz="1400" dirty="0"/>
              <a:t> (</a:t>
            </a:r>
            <a:r>
              <a:rPr lang="ru-RU" sz="1400" dirty="0" err="1"/>
              <a:t>торгівля</a:t>
            </a:r>
            <a:r>
              <a:rPr lang="ru-RU" sz="1400" dirty="0"/>
              <a:t>, </a:t>
            </a:r>
            <a:r>
              <a:rPr lang="ru-RU" sz="1400" dirty="0" err="1"/>
              <a:t>страхування</a:t>
            </a:r>
            <a:r>
              <a:rPr lang="ru-RU" sz="1400" dirty="0"/>
              <a:t>, </a:t>
            </a:r>
            <a:r>
              <a:rPr lang="ru-RU" sz="1400" dirty="0" err="1"/>
              <a:t>фінанси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соціально-управлінський</a:t>
            </a:r>
            <a:r>
              <a:rPr lang="ru-RU" sz="1400" dirty="0"/>
              <a:t> (</a:t>
            </a:r>
            <a:r>
              <a:rPr lang="ru-RU" sz="1400" dirty="0" err="1"/>
              <a:t>управління</a:t>
            </a:r>
            <a:r>
              <a:rPr lang="ru-RU" sz="1400" dirty="0"/>
              <a:t>, наука, </a:t>
            </a:r>
            <a:r>
              <a:rPr lang="ru-RU" sz="1400" dirty="0" err="1"/>
              <a:t>освіта</a:t>
            </a:r>
            <a:r>
              <a:rPr lang="ru-RU" sz="1400" dirty="0"/>
              <a:t>, </a:t>
            </a:r>
            <a:r>
              <a:rPr lang="ru-RU" sz="1400" dirty="0" err="1"/>
              <a:t>охорона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, </a:t>
            </a:r>
            <a:r>
              <a:rPr lang="ru-RU" sz="1400" dirty="0" err="1"/>
              <a:t>мистецтво</a:t>
            </a:r>
            <a:r>
              <a:rPr lang="ru-RU" sz="1400" dirty="0"/>
              <a:t>).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Класифікація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розподілу</a:t>
            </a:r>
            <a:r>
              <a:rPr lang="ru-RU" sz="1400" dirty="0"/>
              <a:t> </a:t>
            </a:r>
            <a:r>
              <a:rPr lang="ru-RU" sz="1400" dirty="0" err="1"/>
              <a:t>видів</a:t>
            </a:r>
            <a:r>
              <a:rPr lang="ru-RU" sz="1400" dirty="0"/>
              <a:t> та </a:t>
            </a:r>
            <a:r>
              <a:rPr lang="ru-RU" sz="1400" dirty="0" err="1"/>
              <a:t>різновидів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на </a:t>
            </a:r>
            <a:r>
              <a:rPr lang="ru-RU" sz="1400" dirty="0" err="1"/>
              <a:t>окремі</a:t>
            </a:r>
            <a:r>
              <a:rPr lang="ru-RU" sz="1400" dirty="0"/>
              <a:t> </a:t>
            </a:r>
            <a:r>
              <a:rPr lang="ru-RU" sz="1400" dirty="0" err="1"/>
              <a:t>класи</a:t>
            </a:r>
            <a:r>
              <a:rPr lang="ru-RU" sz="1400" dirty="0"/>
              <a:t>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категорії</a:t>
            </a:r>
            <a:r>
              <a:rPr lang="ru-RU" sz="1400" dirty="0"/>
              <a:t>. </a:t>
            </a:r>
            <a:r>
              <a:rPr lang="ru-RU" sz="1400" dirty="0" err="1"/>
              <a:t>Класифікація</a:t>
            </a:r>
            <a:r>
              <a:rPr lang="ru-RU" sz="1400" dirty="0"/>
              <a:t> </a:t>
            </a:r>
            <a:r>
              <a:rPr lang="ru-RU" sz="1400" dirty="0" err="1"/>
              <a:t>необхідна</a:t>
            </a:r>
            <a:r>
              <a:rPr lang="ru-RU" sz="1400" dirty="0"/>
              <a:t> для того, </a:t>
            </a:r>
            <a:r>
              <a:rPr lang="ru-RU" sz="1400" dirty="0" err="1"/>
              <a:t>щоб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визначити</a:t>
            </a:r>
            <a:r>
              <a:rPr lang="ru-RU" sz="1400" dirty="0"/>
              <a:t> </a:t>
            </a:r>
            <a:r>
              <a:rPr lang="ru-RU" sz="1400" dirty="0" err="1"/>
              <a:t>найважливіші</a:t>
            </a:r>
            <a:r>
              <a:rPr lang="ru-RU" sz="1400" dirty="0"/>
              <a:t> характеристики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відрізняють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одну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одної</a:t>
            </a:r>
            <a:r>
              <a:rPr lang="ru-RU" sz="1400" dirty="0"/>
              <a:t> і тому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заслуговують</a:t>
            </a:r>
            <a:r>
              <a:rPr lang="ru-RU" sz="1400" dirty="0"/>
              <a:t> </a:t>
            </a:r>
            <a:r>
              <a:rPr lang="ru-RU" sz="1400" dirty="0" err="1"/>
              <a:t>спеціалізації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розглянути</a:t>
            </a:r>
            <a:r>
              <a:rPr lang="ru-RU" sz="1400" dirty="0"/>
              <a:t>, </a:t>
            </a:r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виділені</a:t>
            </a:r>
            <a:r>
              <a:rPr lang="ru-RU" sz="1400" dirty="0"/>
              <a:t> характеристики </a:t>
            </a:r>
            <a:r>
              <a:rPr lang="ru-RU" sz="1400" dirty="0" err="1"/>
              <a:t>властиві</a:t>
            </a:r>
            <a:r>
              <a:rPr lang="ru-RU" sz="1400" dirty="0"/>
              <a:t>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класам</a:t>
            </a:r>
            <a:r>
              <a:rPr lang="ru-RU" sz="1400" dirty="0"/>
              <a:t>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поліпшити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як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 smtClean="0"/>
              <a:t>категорії</a:t>
            </a:r>
            <a:r>
              <a:rPr lang="ru-RU" sz="1400" dirty="0"/>
              <a:t>.</a:t>
            </a:r>
            <a:r>
              <a:rPr lang="ru-RU" sz="1400" dirty="0"/>
              <a:t>  </a:t>
            </a:r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450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algn="just"/>
            <a:r>
              <a:rPr lang="ru-RU" sz="1400" dirty="0"/>
              <a:t>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тенденція</a:t>
            </a:r>
            <a:r>
              <a:rPr lang="ru-RU" sz="1400" dirty="0"/>
              <a:t> до </a:t>
            </a:r>
            <a:r>
              <a:rPr lang="ru-RU" sz="1400" dirty="0" err="1"/>
              <a:t>виділення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класів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відрізняються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один </a:t>
            </a:r>
            <a:r>
              <a:rPr lang="ru-RU" sz="1400" dirty="0" err="1"/>
              <a:t>від</a:t>
            </a:r>
            <a:r>
              <a:rPr lang="ru-RU" sz="1400" dirty="0"/>
              <a:t> одного, а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всередині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класів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ідентичні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можливості</a:t>
            </a:r>
            <a:r>
              <a:rPr lang="ru-RU" sz="1400" dirty="0"/>
              <a:t>. </a:t>
            </a:r>
            <a:r>
              <a:rPr lang="ru-RU" sz="1400" dirty="0" err="1"/>
              <a:t>Найповніша</a:t>
            </a:r>
            <a:r>
              <a:rPr lang="ru-RU" sz="1400" dirty="0"/>
              <a:t> </a:t>
            </a:r>
            <a:r>
              <a:rPr lang="ru-RU" sz="1400" dirty="0" err="1"/>
              <a:t>класифікація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представлена в </a:t>
            </a:r>
            <a:r>
              <a:rPr lang="ru-RU" sz="1400" dirty="0" err="1"/>
              <a:t>підручнику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редакцією</a:t>
            </a:r>
            <a:r>
              <a:rPr lang="ru-RU" sz="1400" dirty="0"/>
              <a:t> В.В.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Апоггія</a:t>
            </a:r>
            <a:r>
              <a:rPr lang="ru-RU" sz="1400" dirty="0"/>
              <a:t>, у </a:t>
            </a:r>
            <a:r>
              <a:rPr lang="ru-RU" sz="1400" dirty="0" err="1"/>
              <a:t>працях</a:t>
            </a:r>
            <a:r>
              <a:rPr lang="ru-RU" sz="1400" dirty="0"/>
              <a:t> В.Е. </a:t>
            </a:r>
            <a:r>
              <a:rPr lang="ru-RU" sz="1400" dirty="0" err="1"/>
              <a:t>Гордіна</a:t>
            </a:r>
            <a:r>
              <a:rPr lang="ru-RU" sz="1400" dirty="0"/>
              <a:t> і М.Д. </a:t>
            </a:r>
            <a:r>
              <a:rPr lang="ru-RU" sz="1400" dirty="0" err="1"/>
              <a:t>Сущинського</a:t>
            </a:r>
            <a:r>
              <a:rPr lang="ru-RU" sz="1400" dirty="0"/>
              <a:t>. </a:t>
            </a:r>
            <a:r>
              <a:rPr lang="ru-RU" sz="1400" dirty="0" err="1"/>
              <a:t>Узагальнюючи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класифікувати</a:t>
            </a:r>
            <a:r>
              <a:rPr lang="ru-RU" sz="1400" dirty="0"/>
              <a:t> за такими </a:t>
            </a:r>
            <a:r>
              <a:rPr lang="ru-RU" sz="1400" dirty="0" err="1"/>
              <a:t>найпоширенішими</a:t>
            </a:r>
            <a:r>
              <a:rPr lang="ru-RU" sz="1400" dirty="0"/>
              <a:t> </a:t>
            </a:r>
            <a:r>
              <a:rPr lang="ru-RU" sz="1400" dirty="0" err="1"/>
              <a:t>критеріями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1) </a:t>
            </a:r>
            <a:r>
              <a:rPr lang="ru-RU" sz="1400" dirty="0" err="1"/>
              <a:t>специфіка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"</a:t>
            </a:r>
            <a:r>
              <a:rPr lang="ru-RU" sz="1400" dirty="0" err="1"/>
              <a:t>послуга</a:t>
            </a:r>
            <a:r>
              <a:rPr lang="ru-RU" sz="1400" dirty="0"/>
              <a:t>":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товар як </a:t>
            </a:r>
            <a:r>
              <a:rPr lang="ru-RU" sz="1400" dirty="0" err="1"/>
              <a:t>об'єкт</a:t>
            </a:r>
            <a:r>
              <a:rPr lang="ru-RU" sz="1400" dirty="0"/>
              <a:t> </a:t>
            </a:r>
            <a:r>
              <a:rPr lang="ru-RU" sz="1400" dirty="0" err="1"/>
              <a:t>комерційної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(</a:t>
            </a:r>
            <a:r>
              <a:rPr lang="ru-RU" sz="1400" dirty="0" err="1"/>
              <a:t>платні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дія</a:t>
            </a:r>
            <a:r>
              <a:rPr lang="ru-RU" sz="1400" dirty="0"/>
              <a:t>, </a:t>
            </a:r>
            <a:r>
              <a:rPr lang="ru-RU" sz="1400" dirty="0" err="1"/>
              <a:t>спрямована</a:t>
            </a:r>
            <a:r>
              <a:rPr lang="ru-RU" sz="1400" dirty="0"/>
              <a:t> на те, </a:t>
            </a:r>
            <a:r>
              <a:rPr lang="ru-RU" sz="1400" dirty="0" err="1"/>
              <a:t>щоб</a:t>
            </a:r>
            <a:r>
              <a:rPr lang="ru-RU" sz="1400" dirty="0"/>
              <a:t> принести </a:t>
            </a:r>
            <a:r>
              <a:rPr lang="ru-RU" sz="1400" dirty="0" err="1"/>
              <a:t>користь</a:t>
            </a:r>
            <a:r>
              <a:rPr lang="ru-RU" sz="1400" dirty="0"/>
              <a:t> </a:t>
            </a:r>
            <a:r>
              <a:rPr lang="ru-RU" sz="1400" dirty="0" err="1"/>
              <a:t>споживачу</a:t>
            </a:r>
            <a:r>
              <a:rPr lang="ru-RU" sz="1400" dirty="0"/>
              <a:t> (</a:t>
            </a:r>
            <a:r>
              <a:rPr lang="ru-RU" sz="1400" dirty="0" err="1"/>
              <a:t>безоплатні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2) склад </a:t>
            </a:r>
            <a:r>
              <a:rPr lang="ru-RU" sz="1400" dirty="0" err="1"/>
              <a:t>послуги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прості</a:t>
            </a:r>
            <a:r>
              <a:rPr lang="ru-RU" sz="1400" dirty="0"/>
              <a:t> (</a:t>
            </a:r>
            <a:r>
              <a:rPr lang="ru-RU" sz="1400" dirty="0" err="1"/>
              <a:t>одиничні</a:t>
            </a:r>
            <a:r>
              <a:rPr lang="ru-RU" sz="1400" dirty="0"/>
              <a:t>)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цінність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формується</a:t>
            </a:r>
            <a:r>
              <a:rPr lang="ru-RU" sz="1400" dirty="0"/>
              <a:t>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однорідного</a:t>
            </a:r>
            <a:r>
              <a:rPr lang="ru-RU" sz="1400" dirty="0"/>
              <a:t> виду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діяльності</a:t>
            </a:r>
            <a:r>
              <a:rPr lang="ru-RU" sz="1400" dirty="0"/>
              <a:t> (</a:t>
            </a:r>
            <a:r>
              <a:rPr lang="ru-RU" sz="1400" dirty="0" err="1"/>
              <a:t>транспортні</a:t>
            </a:r>
            <a:r>
              <a:rPr lang="ru-RU" sz="1400" dirty="0"/>
              <a:t>, </a:t>
            </a:r>
            <a:r>
              <a:rPr lang="ru-RU" sz="1400" dirty="0" err="1"/>
              <a:t>освітні</a:t>
            </a:r>
            <a:r>
              <a:rPr lang="ru-RU" sz="1400" dirty="0"/>
              <a:t>, </a:t>
            </a:r>
            <a:r>
              <a:rPr lang="ru-RU" sz="1400" dirty="0" err="1"/>
              <a:t>ветеринарні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складні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складаються</a:t>
            </a:r>
            <a:r>
              <a:rPr lang="ru-RU" sz="1400" dirty="0"/>
              <a:t> з комплексу </a:t>
            </a:r>
            <a:r>
              <a:rPr lang="ru-RU" sz="1400" dirty="0" err="1"/>
              <a:t>одиничних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утворюючи</a:t>
            </a:r>
            <a:r>
              <a:rPr lang="ru-RU" sz="1400" dirty="0"/>
              <a:t> </a:t>
            </a:r>
            <a:r>
              <a:rPr lang="ru-RU" sz="1400" dirty="0" err="1"/>
              <a:t>додаткову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цінність</a:t>
            </a:r>
            <a:r>
              <a:rPr lang="ru-RU" sz="1400" dirty="0"/>
              <a:t> для </a:t>
            </a:r>
            <a:r>
              <a:rPr lang="ru-RU" sz="1400" dirty="0" err="1"/>
              <a:t>споживача</a:t>
            </a:r>
            <a:r>
              <a:rPr lang="ru-RU" sz="1400" dirty="0"/>
              <a:t> (</a:t>
            </a:r>
            <a:r>
              <a:rPr lang="ru-RU" sz="1400" dirty="0" err="1"/>
              <a:t>туристичні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включають</a:t>
            </a:r>
            <a:r>
              <a:rPr lang="ru-RU" sz="1400" dirty="0"/>
              <a:t> </a:t>
            </a:r>
            <a:r>
              <a:rPr lang="ru-RU" sz="1400" dirty="0" err="1"/>
              <a:t>транспортні</a:t>
            </a:r>
            <a:r>
              <a:rPr lang="ru-RU" sz="1400" dirty="0"/>
              <a:t>, </a:t>
            </a:r>
            <a:r>
              <a:rPr lang="ru-RU" sz="1400" dirty="0" err="1"/>
              <a:t>готельні</a:t>
            </a:r>
            <a:r>
              <a:rPr lang="ru-RU" sz="1400" dirty="0"/>
              <a:t>, </a:t>
            </a:r>
            <a:r>
              <a:rPr lang="ru-RU" sz="1400" dirty="0" err="1"/>
              <a:t>екскурсійні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громадського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); </a:t>
            </a:r>
            <a:endParaRPr lang="ru-RU" sz="1400" dirty="0" smtClean="0"/>
          </a:p>
          <a:p>
            <a:pPr algn="just"/>
            <a:r>
              <a:rPr lang="ru-RU" sz="1400" dirty="0"/>
              <a:t>3) </a:t>
            </a:r>
            <a:r>
              <a:rPr lang="ru-RU" sz="1400" dirty="0" err="1"/>
              <a:t>місце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у </a:t>
            </a:r>
            <a:r>
              <a:rPr lang="ru-RU" sz="1400" dirty="0" err="1"/>
              <a:t>суспільному</a:t>
            </a:r>
            <a:r>
              <a:rPr lang="ru-RU" sz="1400" dirty="0"/>
              <a:t> </a:t>
            </a:r>
            <a:r>
              <a:rPr lang="ru-RU" sz="1400" dirty="0" err="1"/>
              <a:t>виробництві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скеровані</a:t>
            </a:r>
            <a:r>
              <a:rPr lang="ru-RU" sz="1400" dirty="0"/>
              <a:t> на </a:t>
            </a:r>
            <a:r>
              <a:rPr lang="ru-RU" sz="1400" dirty="0" err="1"/>
              <a:t>виробниче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(</a:t>
            </a:r>
            <a:r>
              <a:rPr lang="ru-RU" sz="1400" dirty="0" err="1"/>
              <a:t>транспортне</a:t>
            </a:r>
            <a:r>
              <a:rPr lang="ru-RU" sz="1400" dirty="0"/>
              <a:t> </a:t>
            </a:r>
            <a:r>
              <a:rPr lang="ru-RU" sz="1400" dirty="0" err="1"/>
              <a:t>перевезення</a:t>
            </a:r>
            <a:r>
              <a:rPr lang="ru-RU" sz="1400" dirty="0"/>
              <a:t> </a:t>
            </a:r>
            <a:r>
              <a:rPr lang="ru-RU" sz="1400" dirty="0" err="1"/>
              <a:t>вантажів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інжиніринг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скеровані</a:t>
            </a:r>
            <a:r>
              <a:rPr lang="ru-RU" sz="1400" dirty="0"/>
              <a:t> на </a:t>
            </a:r>
            <a:r>
              <a:rPr lang="ru-RU" sz="1400" dirty="0" err="1"/>
              <a:t>особисте</a:t>
            </a:r>
            <a:r>
              <a:rPr lang="ru-RU" sz="1400" dirty="0"/>
              <a:t> </a:t>
            </a:r>
            <a:r>
              <a:rPr lang="ru-RU" sz="1400" dirty="0" err="1"/>
              <a:t>споживання</a:t>
            </a:r>
            <a:r>
              <a:rPr lang="ru-RU" sz="1400" dirty="0"/>
              <a:t> (туризм, </a:t>
            </a:r>
            <a:r>
              <a:rPr lang="ru-RU" sz="1400" dirty="0" err="1"/>
              <a:t>готельний</a:t>
            </a:r>
            <a:r>
              <a:rPr lang="ru-RU" sz="1400" dirty="0"/>
              <a:t> </a:t>
            </a:r>
            <a:r>
              <a:rPr lang="ru-RU" sz="1400" dirty="0" err="1"/>
              <a:t>сервіс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4) роль у </a:t>
            </a:r>
            <a:r>
              <a:rPr lang="ru-RU" sz="1400" dirty="0" err="1"/>
              <a:t>суспільстві</a:t>
            </a:r>
            <a:r>
              <a:rPr lang="ru-RU" sz="1400" dirty="0"/>
              <a:t> та в </a:t>
            </a:r>
            <a:r>
              <a:rPr lang="ru-RU" sz="1400" dirty="0" err="1"/>
              <a:t>інфраструктурі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задовольняють</a:t>
            </a:r>
            <a:r>
              <a:rPr lang="ru-RU" sz="1400" dirty="0"/>
              <a:t> </a:t>
            </a:r>
            <a:r>
              <a:rPr lang="ru-RU" sz="1400" dirty="0" err="1"/>
              <a:t>споживчі</a:t>
            </a:r>
            <a:r>
              <a:rPr lang="ru-RU" sz="1400" dirty="0"/>
              <a:t> потреби </a:t>
            </a:r>
            <a:r>
              <a:rPr lang="ru-RU" sz="1400" dirty="0" err="1"/>
              <a:t>населення</a:t>
            </a:r>
            <a:r>
              <a:rPr lang="ru-RU" sz="1400" dirty="0"/>
              <a:t> (</a:t>
            </a:r>
            <a:r>
              <a:rPr lang="ru-RU" sz="1400" dirty="0" err="1"/>
              <a:t>побутові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здоров'я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інфраструктурний</a:t>
            </a:r>
            <a:r>
              <a:rPr lang="ru-RU" sz="1400" dirty="0"/>
              <a:t> характер (</a:t>
            </a:r>
            <a:r>
              <a:rPr lang="ru-RU" sz="1400" dirty="0" err="1"/>
              <a:t>фінансові</a:t>
            </a:r>
            <a:r>
              <a:rPr lang="ru-RU" sz="1400" dirty="0"/>
              <a:t>, торгово-</a:t>
            </a:r>
            <a:r>
              <a:rPr lang="ru-RU" sz="1400" dirty="0" err="1"/>
              <a:t>посередницькі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послуги</a:t>
            </a:r>
            <a:r>
              <a:rPr lang="ru-RU" sz="1400" dirty="0"/>
              <a:t>, франчайзинг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5) </a:t>
            </a:r>
            <a:r>
              <a:rPr lang="ru-RU" sz="1400" dirty="0" err="1"/>
              <a:t>масовість</a:t>
            </a:r>
            <a:r>
              <a:rPr lang="ru-RU" sz="1400" dirty="0"/>
              <a:t> </a:t>
            </a:r>
            <a:r>
              <a:rPr lang="ru-RU" sz="1400" dirty="0" err="1"/>
              <a:t>клієнтури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індивідуальні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індивідуальне</a:t>
            </a:r>
            <a:r>
              <a:rPr lang="ru-RU" sz="1400" dirty="0"/>
              <a:t> </a:t>
            </a:r>
            <a:r>
              <a:rPr lang="ru-RU" sz="1400" dirty="0" err="1"/>
              <a:t>пошиття</a:t>
            </a:r>
            <a:r>
              <a:rPr lang="ru-RU" sz="1400" dirty="0"/>
              <a:t> </a:t>
            </a:r>
            <a:r>
              <a:rPr lang="ru-RU" sz="1400" dirty="0" err="1"/>
              <a:t>взуття</a:t>
            </a:r>
            <a:r>
              <a:rPr lang="ru-RU" sz="1400" dirty="0"/>
              <a:t>, </a:t>
            </a:r>
            <a:r>
              <a:rPr lang="ru-RU" sz="1400" dirty="0" err="1"/>
              <a:t>одягу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групові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надаються</a:t>
            </a:r>
            <a:r>
              <a:rPr lang="ru-RU" sz="1400" dirty="0"/>
              <a:t> </a:t>
            </a:r>
            <a:r>
              <a:rPr lang="ru-RU" sz="1400" dirty="0" err="1"/>
              <a:t>одночасно</a:t>
            </a:r>
            <a:r>
              <a:rPr lang="ru-RU" sz="1400" dirty="0"/>
              <a:t> </a:t>
            </a:r>
            <a:r>
              <a:rPr lang="ru-RU" sz="1400" dirty="0" err="1"/>
              <a:t>певній</a:t>
            </a:r>
            <a:r>
              <a:rPr lang="ru-RU" sz="1400" dirty="0"/>
              <a:t> </a:t>
            </a:r>
            <a:r>
              <a:rPr lang="ru-RU" sz="1400" dirty="0" err="1"/>
              <a:t>групі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, </a:t>
            </a:r>
            <a:r>
              <a:rPr lang="ru-RU" sz="1400" dirty="0" err="1"/>
              <a:t>поєднаних</a:t>
            </a:r>
            <a:r>
              <a:rPr lang="ru-RU" sz="1400" dirty="0"/>
              <a:t> </a:t>
            </a:r>
            <a:r>
              <a:rPr lang="ru-RU" sz="1400" dirty="0" err="1"/>
              <a:t>випадковим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чином – </a:t>
            </a:r>
            <a:r>
              <a:rPr lang="ru-RU" sz="1400" dirty="0" err="1"/>
              <a:t>інформаційно-консультативні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 smtClean="0"/>
              <a:t> </a:t>
            </a:r>
            <a:endParaRPr lang="ru-RU" sz="1400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36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8640"/>
            <a:ext cx="8352927" cy="6336703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1400" dirty="0" err="1" smtClean="0"/>
              <a:t>масові</a:t>
            </a:r>
            <a:r>
              <a:rPr lang="ru-RU" sz="1400" dirty="0" smtClean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громадського</a:t>
            </a:r>
            <a:r>
              <a:rPr lang="ru-RU" sz="1400" dirty="0"/>
              <a:t> </a:t>
            </a:r>
            <a:r>
              <a:rPr lang="ru-RU" sz="1400" dirty="0" err="1"/>
              <a:t>харчування</a:t>
            </a:r>
            <a:r>
              <a:rPr lang="ru-RU" sz="1400" dirty="0"/>
              <a:t>, </a:t>
            </a:r>
            <a:r>
              <a:rPr lang="ru-RU" sz="1400" dirty="0" err="1"/>
              <a:t>зв'язку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6) </a:t>
            </a:r>
            <a:r>
              <a:rPr lang="ru-RU" sz="1400" dirty="0" err="1"/>
              <a:t>матеріаломісткість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матеріальні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здебільшого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речовинний</a:t>
            </a:r>
            <a:r>
              <a:rPr lang="ru-RU" sz="1400" dirty="0"/>
              <a:t> характер (</a:t>
            </a:r>
            <a:r>
              <a:rPr lang="ru-RU" sz="1400" dirty="0" err="1"/>
              <a:t>інженерно-технічні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житлово-комунальні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нематеріальні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характеризуються</a:t>
            </a:r>
            <a:r>
              <a:rPr lang="ru-RU" sz="1400" dirty="0"/>
              <a:t> </a:t>
            </a:r>
            <a:r>
              <a:rPr lang="ru-RU" sz="1400" dirty="0" err="1"/>
              <a:t>виконанням</a:t>
            </a:r>
            <a:r>
              <a:rPr lang="ru-RU" sz="1400" dirty="0"/>
              <a:t> </a:t>
            </a:r>
            <a:r>
              <a:rPr lang="ru-RU" sz="1400" dirty="0" err="1"/>
              <a:t>інтелектуальних</a:t>
            </a:r>
            <a:r>
              <a:rPr lang="ru-RU" sz="1400" dirty="0"/>
              <a:t> </a:t>
            </a:r>
            <a:r>
              <a:rPr lang="ru-RU" sz="1400" dirty="0" err="1"/>
              <a:t>дій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(</a:t>
            </a:r>
            <a:r>
              <a:rPr lang="ru-RU" sz="1400" dirty="0" err="1"/>
              <a:t>інформаційно-консультаційні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освіти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7) характер </a:t>
            </a:r>
            <a:r>
              <a:rPr lang="ru-RU" sz="1400" dirty="0" err="1"/>
              <a:t>витрат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висококваліфікованих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 (</a:t>
            </a:r>
            <a:r>
              <a:rPr lang="ru-RU" sz="1400" dirty="0" err="1"/>
              <a:t>експертні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послуги</a:t>
            </a:r>
            <a:r>
              <a:rPr lang="ru-RU" sz="1400" dirty="0"/>
              <a:t> науки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не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</a:t>
            </a:r>
            <a:r>
              <a:rPr lang="ru-RU" sz="1400" dirty="0" err="1"/>
              <a:t>висококваліфікованих</a:t>
            </a:r>
            <a:r>
              <a:rPr lang="ru-RU" sz="1400" dirty="0"/>
              <a:t> </a:t>
            </a:r>
            <a:r>
              <a:rPr lang="ru-RU" sz="1400" dirty="0" err="1"/>
              <a:t>фахівців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</a:t>
            </a:r>
            <a:r>
              <a:rPr lang="ru-RU" sz="1400" dirty="0" err="1"/>
              <a:t>пралень</a:t>
            </a:r>
            <a:r>
              <a:rPr lang="ru-RU" sz="1400" dirty="0"/>
              <a:t>,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хімчистка</a:t>
            </a:r>
            <a:r>
              <a:rPr lang="ru-RU" sz="1400" dirty="0"/>
              <a:t>, </a:t>
            </a:r>
            <a:r>
              <a:rPr lang="ru-RU" sz="1400" dirty="0" err="1"/>
              <a:t>фарбування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8) </a:t>
            </a:r>
            <a:r>
              <a:rPr lang="ru-RU" sz="1400" dirty="0" err="1"/>
              <a:t>комплексність</a:t>
            </a:r>
            <a:r>
              <a:rPr lang="ru-RU" sz="1400" dirty="0"/>
              <a:t> </a:t>
            </a:r>
            <a:r>
              <a:rPr lang="ru-RU" sz="1400" dirty="0" err="1"/>
              <a:t>надання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основні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конкретні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стоматологічні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, продаж </a:t>
            </a:r>
            <a:r>
              <a:rPr lang="ru-RU" sz="1400" dirty="0" err="1"/>
              <a:t>білетів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супутні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доповнюють</a:t>
            </a:r>
            <a:r>
              <a:rPr lang="ru-RU" sz="1400" dirty="0"/>
              <a:t>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(доставка </a:t>
            </a:r>
            <a:r>
              <a:rPr lang="ru-RU" sz="1400" dirty="0" err="1"/>
              <a:t>товарів</a:t>
            </a:r>
            <a:r>
              <a:rPr lang="ru-RU" sz="1400" dirty="0"/>
              <a:t> за </a:t>
            </a:r>
            <a:r>
              <a:rPr lang="ru-RU" sz="1400" dirty="0" err="1"/>
              <a:t>вказаною</a:t>
            </a:r>
            <a:r>
              <a:rPr lang="ru-RU" sz="1400" dirty="0"/>
              <a:t> </a:t>
            </a:r>
            <a:r>
              <a:rPr lang="ru-RU" sz="1400" dirty="0" err="1"/>
              <a:t>адресою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покупця</a:t>
            </a:r>
            <a:r>
              <a:rPr lang="ru-RU" sz="1400" dirty="0"/>
              <a:t> в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роздрібного</a:t>
            </a:r>
            <a:r>
              <a:rPr lang="ru-RU" sz="1400" dirty="0"/>
              <a:t> продажу </a:t>
            </a:r>
            <a:r>
              <a:rPr lang="ru-RU" sz="1400" dirty="0" err="1"/>
              <a:t>тощо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допоміжні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сприяють</a:t>
            </a:r>
            <a:r>
              <a:rPr lang="ru-RU" sz="1400" dirty="0"/>
              <a:t> </a:t>
            </a:r>
            <a:r>
              <a:rPr lang="ru-RU" sz="1400" dirty="0" err="1"/>
              <a:t>сервісному</a:t>
            </a:r>
            <a:r>
              <a:rPr lang="ru-RU" sz="1400" dirty="0"/>
              <a:t> </a:t>
            </a:r>
            <a:r>
              <a:rPr lang="ru-RU" sz="1400" dirty="0" err="1"/>
              <a:t>виконанню</a:t>
            </a:r>
            <a:r>
              <a:rPr lang="ru-RU" sz="1400" dirty="0"/>
              <a:t> </a:t>
            </a:r>
            <a:r>
              <a:rPr lang="ru-RU" sz="1400" dirty="0" err="1"/>
              <a:t>основної</a:t>
            </a:r>
            <a:r>
              <a:rPr lang="ru-RU" sz="1400" dirty="0"/>
              <a:t> і </a:t>
            </a:r>
            <a:r>
              <a:rPr lang="ru-RU" sz="1400" dirty="0" err="1"/>
              <a:t>супутньої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(</a:t>
            </a:r>
            <a:r>
              <a:rPr lang="ru-RU" sz="1400" dirty="0" err="1"/>
              <a:t>дегустація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продовольчих</a:t>
            </a:r>
            <a:r>
              <a:rPr lang="ru-RU" sz="1400" dirty="0"/>
              <a:t> </a:t>
            </a:r>
            <a:r>
              <a:rPr lang="ru-RU" sz="1400" dirty="0" err="1"/>
              <a:t>товарів</a:t>
            </a:r>
            <a:r>
              <a:rPr lang="ru-RU" sz="1400" dirty="0"/>
              <a:t> у </a:t>
            </a:r>
            <a:r>
              <a:rPr lang="ru-RU" sz="1400" dirty="0" err="1"/>
              <a:t>магазині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комплексні</a:t>
            </a:r>
            <a:r>
              <a:rPr lang="ru-RU" sz="1400" dirty="0"/>
              <a:t> – </a:t>
            </a:r>
            <a:r>
              <a:rPr lang="ru-RU" sz="1400" dirty="0" err="1"/>
              <a:t>набір</a:t>
            </a:r>
            <a:r>
              <a:rPr lang="ru-RU" sz="1400" dirty="0"/>
              <a:t> </a:t>
            </a:r>
            <a:r>
              <a:rPr lang="ru-RU" sz="1400" dirty="0" err="1"/>
              <a:t>групи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(</a:t>
            </a:r>
            <a:r>
              <a:rPr lang="ru-RU" sz="1400" dirty="0" err="1"/>
              <a:t>торговельні</a:t>
            </a:r>
            <a:r>
              <a:rPr lang="ru-RU" sz="1400" dirty="0"/>
              <a:t>, </a:t>
            </a:r>
            <a:r>
              <a:rPr lang="ru-RU" sz="1400" dirty="0" err="1"/>
              <a:t>побутові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9) </a:t>
            </a:r>
            <a:r>
              <a:rPr lang="ru-RU" sz="1400" dirty="0" err="1"/>
              <a:t>зв'язок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процесом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: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є </a:t>
            </a:r>
            <a:r>
              <a:rPr lang="ru-RU" sz="1400" dirty="0" err="1"/>
              <a:t>продовженням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(ремонт і </a:t>
            </a:r>
            <a:r>
              <a:rPr lang="ru-RU" sz="1400" dirty="0" err="1"/>
              <a:t>будівництво</a:t>
            </a:r>
            <a:r>
              <a:rPr lang="ru-RU" sz="1400" dirty="0"/>
              <a:t> </a:t>
            </a:r>
            <a:r>
              <a:rPr lang="ru-RU" sz="1400" dirty="0" err="1"/>
              <a:t>житла</a:t>
            </a:r>
            <a:r>
              <a:rPr lang="ru-RU" sz="1400" dirty="0"/>
              <a:t>, ремонт і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технічне</a:t>
            </a:r>
            <a:r>
              <a:rPr lang="ru-RU" sz="1400" dirty="0"/>
              <a:t> </a:t>
            </a:r>
            <a:r>
              <a:rPr lang="ru-RU" sz="1400" dirty="0" err="1"/>
              <a:t>обслуговування</a:t>
            </a:r>
            <a:r>
              <a:rPr lang="ru-RU" sz="1400" dirty="0"/>
              <a:t> </a:t>
            </a:r>
            <a:r>
              <a:rPr lang="ru-RU" sz="1400" dirty="0" err="1"/>
              <a:t>транспортних</a:t>
            </a:r>
            <a:r>
              <a:rPr lang="ru-RU" sz="1400" dirty="0"/>
              <a:t> </a:t>
            </a:r>
            <a:r>
              <a:rPr lang="ru-RU" sz="1400" dirty="0" err="1"/>
              <a:t>засобів</a:t>
            </a:r>
            <a:r>
              <a:rPr lang="ru-RU" sz="1400" dirty="0" smtClean="0"/>
              <a:t>);</a:t>
            </a:r>
          </a:p>
          <a:p>
            <a:pPr marL="285750" indent="-285750">
              <a:buFontTx/>
              <a:buChar char="-"/>
            </a:pP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забезпечують</a:t>
            </a:r>
            <a:r>
              <a:rPr lang="ru-RU" sz="1400" dirty="0"/>
              <a:t> </a:t>
            </a:r>
            <a:r>
              <a:rPr lang="ru-RU" sz="1400" dirty="0" err="1"/>
              <a:t>нормальне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</a:t>
            </a:r>
            <a:r>
              <a:rPr lang="ru-RU" sz="1400" dirty="0" err="1"/>
              <a:t>процесу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реалізації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продукції</a:t>
            </a:r>
            <a:r>
              <a:rPr lang="ru-RU" sz="1400" dirty="0"/>
              <a:t> (транспортно-</a:t>
            </a:r>
            <a:r>
              <a:rPr lang="ru-RU" sz="1400" dirty="0" err="1"/>
              <a:t>експедиційні</a:t>
            </a:r>
            <a:r>
              <a:rPr lang="ru-RU" sz="1400" dirty="0"/>
              <a:t>, </a:t>
            </a:r>
            <a:r>
              <a:rPr lang="ru-RU" sz="1400" dirty="0" err="1"/>
              <a:t>торговельні</a:t>
            </a:r>
            <a:r>
              <a:rPr lang="ru-RU" sz="1400" dirty="0"/>
              <a:t>, </a:t>
            </a:r>
            <a:r>
              <a:rPr lang="ru-RU" sz="1400" dirty="0" err="1"/>
              <a:t>страхові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- </a:t>
            </a:r>
            <a:r>
              <a:rPr lang="ru-RU" sz="1400" dirty="0" err="1"/>
              <a:t>послуги</a:t>
            </a:r>
            <a:r>
              <a:rPr lang="ru-RU" sz="1400" dirty="0"/>
              <a:t>, не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процесом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(</a:t>
            </a:r>
            <a:r>
              <a:rPr lang="ru-RU" sz="1400" dirty="0" err="1"/>
              <a:t>послуги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, санаторно-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курортні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 та </a:t>
            </a:r>
            <a:r>
              <a:rPr lang="ru-RU" sz="1400" dirty="0" err="1"/>
              <a:t>ін</a:t>
            </a:r>
            <a:r>
              <a:rPr lang="ru-RU" sz="1400" dirty="0"/>
              <a:t>.); </a:t>
            </a:r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06400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102</TotalTime>
  <Words>661</Words>
  <Application>Microsoft Office PowerPoint</Application>
  <PresentationFormat>Экран (4:3)</PresentationFormat>
  <Paragraphs>328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Виробництво та надання послуг в економіці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Виробництво та надання послуг в економіці</dc:title>
  <dc:creator>Ann</dc:creator>
  <cp:lastModifiedBy>Ann</cp:lastModifiedBy>
  <cp:revision>33</cp:revision>
  <dcterms:created xsi:type="dcterms:W3CDTF">2021-07-23T11:01:46Z</dcterms:created>
  <dcterms:modified xsi:type="dcterms:W3CDTF">2021-07-23T12:44:31Z</dcterms:modified>
</cp:coreProperties>
</file>