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321" r:id="rId5"/>
    <p:sldId id="323" r:id="rId6"/>
    <p:sldId id="325" r:id="rId7"/>
    <p:sldId id="326" r:id="rId8"/>
    <p:sldId id="324" r:id="rId9"/>
    <p:sldId id="327" r:id="rId10"/>
    <p:sldId id="329" r:id="rId11"/>
    <p:sldId id="294" r:id="rId12"/>
    <p:sldId id="328" r:id="rId13"/>
    <p:sldId id="303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1A2B5F-EE31-426A-A628-6EBCD8EE2D66}">
          <p14:sldIdLst>
            <p14:sldId id="256"/>
            <p14:sldId id="257"/>
            <p14:sldId id="258"/>
            <p14:sldId id="321"/>
            <p14:sldId id="323"/>
            <p14:sldId id="325"/>
            <p14:sldId id="326"/>
            <p14:sldId id="324"/>
            <p14:sldId id="327"/>
            <p14:sldId id="329"/>
            <p14:sldId id="294"/>
            <p14:sldId id="328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57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01568-6C5C-4BCF-B2A9-3A76CB821245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7A7E1-E6EF-4640-B701-22EBC395CC1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742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8843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28.10.2018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МАКРОЕКОНОМІКА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66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8208912" cy="46531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uk-UA" sz="2800" b="1" dirty="0"/>
              <a:t>Сучасна </a:t>
            </a:r>
            <a:r>
              <a:rPr lang="uk-UA" sz="2800" b="1" dirty="0"/>
              <a:t>схема циклу</a:t>
            </a:r>
          </a:p>
        </p:txBody>
      </p:sp>
    </p:spTree>
    <p:extLst>
      <p:ext uri="{BB962C8B-B14F-4D97-AF65-F5344CB8AC3E}">
        <p14:creationId xmlns:p14="http://schemas.microsoft.com/office/powerpoint/2010/main" val="19335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sz="2800" b="1" dirty="0" smtClean="0">
                <a:solidFill>
                  <a:schemeClr val="tx2"/>
                </a:solidFill>
              </a:rPr>
              <a:t>5</a:t>
            </a:r>
            <a:r>
              <a:rPr lang="uk-UA" sz="2800" b="1" dirty="0">
                <a:solidFill>
                  <a:schemeClr val="tx2"/>
                </a:solidFill>
              </a:rPr>
              <a:t>. 2. </a:t>
            </a:r>
            <a:r>
              <a:rPr lang="uk-UA" sz="2800" b="1" dirty="0">
                <a:solidFill>
                  <a:schemeClr val="tx2"/>
                </a:solidFill>
              </a:rPr>
              <a:t>Тривалість економічних </a:t>
            </a:r>
            <a:r>
              <a:rPr lang="uk-UA" sz="2800" b="1" dirty="0" smtClean="0">
                <a:solidFill>
                  <a:schemeClr val="tx2"/>
                </a:solidFill>
              </a:rPr>
              <a:t>циклів: </a:t>
            </a:r>
          </a:p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Короткотермінові цикли Джозеф </a:t>
            </a:r>
            <a:r>
              <a:rPr lang="uk-UA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Кітчин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(3 роки і 4 місяці) пов'язував з коливаннями світових запасів золота.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Фундатор економетрики 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Веслі </a:t>
            </a:r>
            <a:r>
              <a:rPr lang="uk-UA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Клер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Мітчел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вбачав причину циклів всередині економічної системи, особливо у сфері грошового обігу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Більшість економістів сучасності розглядає  короткотермінові цикли як невід'ємну частину загально циклічного розвитку в основі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якого є</a:t>
            </a:r>
          </a:p>
          <a:p>
            <a:r>
              <a:rPr lang="uk-UA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Середньотривалі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цикли  Клемента </a:t>
            </a:r>
            <a:r>
              <a:rPr lang="uk-UA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Жугляра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chemeClr val="tx2"/>
                </a:solidFill>
              </a:rPr>
              <a:t>(10 років</a:t>
            </a:r>
            <a:r>
              <a:rPr lang="uk-UA" b="1" dirty="0" smtClean="0">
                <a:solidFill>
                  <a:schemeClr val="tx2"/>
                </a:solidFill>
              </a:rPr>
              <a:t>)</a:t>
            </a:r>
            <a:endParaRPr lang="uk-UA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Причина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циклу прихована у сфері банківської діяльності, а саме кредиту.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Криза  є оздоровлюючий фактор, що сприяє загальному зниженню рівня цін і ліквідації невиправдано створених підприємств </a:t>
            </a:r>
          </a:p>
          <a:p>
            <a:endParaRPr lang="uk-UA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423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179512" y="260648"/>
            <a:ext cx="8928992" cy="590465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Будівельні цикли </a:t>
            </a:r>
            <a:r>
              <a:rPr lang="uk-UA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Саймона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Кузнеця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(15-20 років)</a:t>
            </a:r>
          </a:p>
          <a:p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По'вязані із періодичним оновленням житла і певних типів промислових споруд.</a:t>
            </a:r>
          </a:p>
          <a:p>
            <a:r>
              <a:rPr lang="uk-UA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М. </a:t>
            </a:r>
            <a:r>
              <a:rPr lang="uk-UA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Кларк</a:t>
            </a:r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помітив, що зростання попиту на предмети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споживання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супроводжується значним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зростанням попиту на устаткування і машини. Цей ефект </a:t>
            </a:r>
            <a:r>
              <a:rPr lang="uk-UA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Кларк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називав 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ефектом акселератора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 вважав його основним моментом у процесі циклічного розвитку. 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 </a:t>
            </a:r>
            <a:r>
              <a:rPr lang="uk-UA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Кларка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на це явище звернув увагу французький вчений </a:t>
            </a:r>
            <a:r>
              <a:rPr lang="uk-U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Альбер </a:t>
            </a:r>
            <a:r>
              <a:rPr lang="uk-UA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Афтальон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який пояснював причину </a:t>
            </a:r>
            <a:r>
              <a:rPr lang="uk-UA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середньотермінових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циклів тривалістю процесу виробництва у часі. 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112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152128"/>
          </a:xfrm>
        </p:spPr>
        <p:txBody>
          <a:bodyPr/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Теорії </a:t>
            </a:r>
            <a:r>
              <a:rPr lang="uk-UA" sz="2800" b="1" dirty="0"/>
              <a:t>циклічного розвитку та їх класифікація.</a:t>
            </a:r>
            <a:br>
              <a:rPr lang="uk-UA" sz="2800" b="1" dirty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980728"/>
            <a:ext cx="8697289" cy="5544616"/>
          </a:xfrm>
        </p:spPr>
        <p:txBody>
          <a:bodyPr>
            <a:no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Теорія економічних циклів разом з теорією економічного зростання належать до теорій економічної динаміки і досліджує причини коливань економічної активності у часі. </a:t>
            </a:r>
            <a:endParaRPr lang="uk-UA" sz="2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r>
              <a:rPr lang="uk-UA" sz="2000" b="1" dirty="0" smtClean="0">
                <a:solidFill>
                  <a:schemeClr val="tx2"/>
                </a:solidFill>
              </a:rPr>
              <a:t>Сьогодні виокремлюють такі теорії циклу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endParaRPr lang="uk-UA" sz="2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Теорії зовнішніх факторів ( Вільям. Ст.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Джевонс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Сіманака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Юдзі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Чисто монетарна теорія (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Рой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Хоутрі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Теорія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перенагромадження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капіталу (М.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Туган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-Барановський, Альбер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Афтальон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);</a:t>
            </a:r>
            <a:endParaRPr lang="uk-UA" sz="2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Теорія недоспоживання Ж.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Сисмонді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Кейнсіанські теорії (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Дж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М. Кейнс,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Дж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Ґікс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П.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Самюельсен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Е.Ґансен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Психологічні теорії циклу: а) спекулятивні мотиви (</a:t>
            </a:r>
            <a:r>
              <a:rPr lang="uk-UA" sz="2000" b="1" dirty="0">
                <a:solidFill>
                  <a:schemeClr val="tx2"/>
                </a:solidFill>
              </a:rPr>
              <a:t>Вільям. Ст. </a:t>
            </a:r>
            <a:r>
              <a:rPr lang="uk-UA" sz="2000" b="1" dirty="0" err="1" smtClean="0">
                <a:solidFill>
                  <a:schemeClr val="tx2"/>
                </a:solidFill>
              </a:rPr>
              <a:t>Джевонс</a:t>
            </a:r>
            <a:r>
              <a:rPr lang="uk-UA" sz="2000" b="1" dirty="0" smtClean="0">
                <a:solidFill>
                  <a:schemeClr val="tx2"/>
                </a:solidFill>
              </a:rPr>
              <a:t>, В. </a:t>
            </a:r>
            <a:r>
              <a:rPr lang="uk-UA" sz="2000" b="1" dirty="0" err="1" smtClean="0">
                <a:solidFill>
                  <a:schemeClr val="tx2"/>
                </a:solidFill>
              </a:rPr>
              <a:t>Парето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); б) недосконалість ринкової інформації (А.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Пігу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); в) рівноважна теорія економічного циклу Р. Лукаса.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Теорія нововведень (новатора) Й. </a:t>
            </a:r>
            <a:r>
              <a:rPr lang="uk-UA" sz="2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Шумпетера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endParaRPr lang="uk-UA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5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48347"/>
            <a:ext cx="8640959" cy="3877815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Економічний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цикл. Характеристика основних фаз ділового циклу. </a:t>
            </a:r>
            <a:endParaRPr lang="uk-UA" sz="32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Тривалість економічних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циклів. Теорії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циклічного розвитку та їх класифікація.</a:t>
            </a:r>
            <a:endParaRPr lang="uk-UA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800200"/>
          </a:xfrm>
        </p:spPr>
        <p:txBody>
          <a:bodyPr/>
          <a:lstStyle/>
          <a:p>
            <a:r>
              <a:rPr lang="uk-UA" sz="2800" b="1" dirty="0" smtClean="0"/>
              <a:t>ТЕМА </a:t>
            </a:r>
            <a:r>
              <a:rPr lang="uk-UA" sz="2800" b="1" dirty="0" smtClean="0"/>
              <a:t>5.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МАКРОЕКОНОМІЧНА НЕСТАБІЛЬНІСТЬ: ЦИКЛІЧНІСТЬ ЕКОНОМІЧНОГО РОЗВИТКУ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9067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936104"/>
          </a:xfrm>
        </p:spPr>
        <p:txBody>
          <a:bodyPr/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5.1</a:t>
            </a:r>
            <a:r>
              <a:rPr lang="uk-UA" sz="2800" b="1" dirty="0"/>
              <a:t>. </a:t>
            </a:r>
            <a:r>
              <a:rPr lang="uk-UA" sz="2800" b="1" dirty="0"/>
              <a:t>Економічний цикл.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Характеристика </a:t>
            </a:r>
            <a:r>
              <a:rPr lang="uk-UA" sz="2800" b="1" dirty="0"/>
              <a:t>основних фаз ділового циклу</a:t>
            </a:r>
            <a:r>
              <a:rPr lang="uk-UA" sz="2800" b="1" dirty="0" smtClean="0"/>
              <a:t>.</a:t>
            </a:r>
            <a:r>
              <a:rPr lang="uk-UA" sz="2800" b="1" dirty="0" smtClean="0"/>
              <a:t> </a:t>
            </a: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916833"/>
            <a:ext cx="8784975" cy="4209330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Циклічність </a:t>
            </a:r>
            <a:r>
              <a:rPr lang="uk-UA" sz="2800" b="1" dirty="0" smtClean="0">
                <a:solidFill>
                  <a:srgbClr val="C00000"/>
                </a:solidFill>
              </a:rPr>
              <a:t>–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 розвиток національної економіки та світового господарства як цілісності, це рух від однієї макроекономічної рівноваги до другої.  </a:t>
            </a:r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Економічний 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цикл </a:t>
            </a:r>
            <a:r>
              <a:rPr lang="uk-UA" sz="2800" b="1" dirty="0" smtClean="0">
                <a:solidFill>
                  <a:srgbClr val="C00000"/>
                </a:solidFill>
              </a:rPr>
              <a:t>–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 періодичні піднесення і затухання економічної активності, що відрізняються один від одного тривалістю та інтенсивністю при наявній довготривалій тенденції до економічного зростання.</a:t>
            </a:r>
            <a:endParaRPr lang="uk-UA" sz="2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44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56263" cy="1054250"/>
          </a:xfrm>
        </p:spPr>
        <p:txBody>
          <a:bodyPr/>
          <a:lstStyle/>
          <a:p>
            <a:r>
              <a:rPr lang="uk-UA" sz="2800" b="1" dirty="0"/>
              <a:t>Класична схема циклу</a:t>
            </a:r>
            <a:endParaRPr lang="uk-UA" sz="2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98118"/>
            <a:ext cx="8784975" cy="4589138"/>
          </a:xfrm>
        </p:spPr>
      </p:pic>
    </p:spTree>
    <p:extLst>
      <p:ext uri="{BB962C8B-B14F-4D97-AF65-F5344CB8AC3E}">
        <p14:creationId xmlns:p14="http://schemas.microsoft.com/office/powerpoint/2010/main" val="8848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3422483" cy="504056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Фаза циклу: криза</a:t>
            </a:r>
            <a:endParaRPr lang="uk-UA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4455862" cy="34523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332656"/>
            <a:ext cx="4392488" cy="6264696"/>
          </a:xfrm>
        </p:spPr>
        <p:txBody>
          <a:bodyPr>
            <a:noAutofit/>
          </a:bodyPr>
          <a:lstStyle/>
          <a:p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Сукупна пропозиція 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AS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переповнює ринок, але сукупний попит 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(AD)</a:t>
            </a:r>
            <a:r>
              <a:rPr lang="en-US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поступово зменшується.</a:t>
            </a:r>
            <a:r>
              <a:rPr lang="en-US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Збільшуються товарні запаси, але підприємства інерційно викидають на ринок нові й нові товари. Стрімко падають ціни 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). </a:t>
            </a:r>
          </a:p>
          <a:p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Передусім банкрутують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банки і кредитні установи, потім -  підприємства.</a:t>
            </a:r>
          </a:p>
          <a:p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Втрачається довіра між суб'єктами економіки. Всі прагнуть розрахунків готівкою. Цінні папери втрачають у ціні. Зростає позичковий 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процент 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).</a:t>
            </a:r>
          </a:p>
          <a:p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Банкрутують великі підприємства.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Зростає безробіття</a:t>
            </a:r>
            <a:r>
              <a:rPr lang="uk-UA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6326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Найвідоміші «класичні» кризи</a:t>
            </a:r>
            <a:endParaRPr lang="uk-UA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1825 – Англія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1836 –Англія і США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1841– США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1841 – США, Англія, Франція, Німеччина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1857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перша СВІТОВА криза</a:t>
            </a:r>
          </a:p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1873, 1882, 1890  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1900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1901: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майже одночасно почалася у США і Росії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передусім у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металургії, а потім перекинулася на Європейський континент і набула всеохоплюючого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характеру.</a:t>
            </a:r>
          </a:p>
          <a:p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Банкрутство підприємств супроводжувалося стрімким зростанням безробіття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814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5328592" cy="598677"/>
          </a:xfrm>
        </p:spPr>
        <p:txBody>
          <a:bodyPr/>
          <a:lstStyle/>
          <a:p>
            <a:r>
              <a:rPr lang="uk-UA" b="1" dirty="0" smtClean="0"/>
              <a:t>Велика депресія 1929-1933рр</a:t>
            </a:r>
            <a:endParaRPr lang="uk-UA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268760"/>
            <a:ext cx="4253751" cy="29521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836712"/>
            <a:ext cx="4392489" cy="5284389"/>
          </a:xfrm>
        </p:spPr>
        <p:txBody>
          <a:bodyPr>
            <a:normAutofit fontScale="92500" lnSpcReduction="10000"/>
          </a:bodyPr>
          <a:lstStyle/>
          <a:p>
            <a:r>
              <a:rPr lang="uk-UA" sz="1900" b="1" dirty="0">
                <a:solidFill>
                  <a:schemeClr val="accent2"/>
                </a:solidFill>
              </a:rPr>
              <a:t>Світова економічна криза почалася у Сполучених Штатах у так званий </a:t>
            </a:r>
            <a:r>
              <a:rPr lang="uk-UA" sz="1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«чорний </a:t>
            </a:r>
            <a:r>
              <a:rPr lang="uk-UA" sz="1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вівторок», </a:t>
            </a:r>
            <a:r>
              <a:rPr lang="uk-UA" sz="19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жовтня 1929 року </a:t>
            </a:r>
            <a:r>
              <a:rPr lang="uk-UA" sz="1900" b="1" dirty="0">
                <a:solidFill>
                  <a:schemeClr val="accent2"/>
                </a:solidFill>
              </a:rPr>
              <a:t>як грім серед ясного неба. </a:t>
            </a:r>
            <a:endParaRPr lang="uk-UA" sz="1900" b="1" dirty="0" smtClean="0">
              <a:solidFill>
                <a:schemeClr val="accent2"/>
              </a:solidFill>
            </a:endParaRPr>
          </a:p>
          <a:p>
            <a:r>
              <a:rPr lang="uk-UA" sz="1900" b="1" dirty="0" smtClean="0">
                <a:solidFill>
                  <a:schemeClr val="accent2"/>
                </a:solidFill>
              </a:rPr>
              <a:t>Курси </a:t>
            </a:r>
            <a:r>
              <a:rPr lang="uk-UA" sz="1900" b="1" dirty="0">
                <a:solidFill>
                  <a:schemeClr val="accent2"/>
                </a:solidFill>
              </a:rPr>
              <a:t>акцій провідних корпорацій на Нью-Йоркській фондовій біржі почали стрімко падати, що спровокувало біржову паніку. </a:t>
            </a:r>
            <a:endParaRPr lang="uk-UA" sz="1900" b="1" dirty="0" smtClean="0">
              <a:solidFill>
                <a:schemeClr val="accent2"/>
              </a:solidFill>
            </a:endParaRP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uk-UA" sz="1900" b="1" dirty="0" smtClean="0">
                <a:solidFill>
                  <a:schemeClr val="accent2"/>
                </a:solidFill>
              </a:rPr>
              <a:t>Промислове </a:t>
            </a:r>
            <a:r>
              <a:rPr lang="uk-UA" sz="1900" b="1" dirty="0">
                <a:solidFill>
                  <a:schemeClr val="accent2"/>
                </a:solidFill>
              </a:rPr>
              <a:t>виробництво у США протягом кризи скоротилося на 46,2% (автомобілів на 80%). 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uk-UA" sz="1900" b="1" dirty="0">
                <a:solidFill>
                  <a:schemeClr val="accent2"/>
                </a:solidFill>
              </a:rPr>
              <a:t>Виплавка сталі скоротилася на 76%. 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uk-UA" sz="1900" b="1" dirty="0">
                <a:solidFill>
                  <a:schemeClr val="accent2"/>
                </a:solidFill>
              </a:rPr>
              <a:t>Обсяг міжнародної торгівлі скоротився на 30%. </a:t>
            </a:r>
          </a:p>
          <a:p>
            <a:pPr marL="285750" indent="-285750">
              <a:buFont typeface="Wingdings" pitchFamily="2" charset="2"/>
              <a:buChar char="v"/>
              <a:defRPr/>
            </a:pPr>
            <a:r>
              <a:rPr lang="uk-UA" sz="1900" b="1" dirty="0">
                <a:solidFill>
                  <a:schemeClr val="accent2"/>
                </a:solidFill>
              </a:rPr>
              <a:t>У березні 1933 р. безробіття досягло свого піку – 17 млн. </a:t>
            </a:r>
            <a:r>
              <a:rPr lang="uk-UA" sz="1900" b="1" dirty="0" err="1">
                <a:solidFill>
                  <a:schemeClr val="accent2"/>
                </a:solidFill>
              </a:rPr>
              <a:t>чол</a:t>
            </a:r>
            <a:r>
              <a:rPr lang="uk-UA" sz="1900" b="1" dirty="0">
                <a:solidFill>
                  <a:schemeClr val="accent2"/>
                </a:solidFill>
              </a:rPr>
              <a:t>., а це означало, що безробітним був майже кожен третій працездатний громадянин.</a:t>
            </a:r>
            <a:endParaRPr lang="ru-RU" sz="1900" b="1" dirty="0">
              <a:solidFill>
                <a:schemeClr val="accent2"/>
              </a:solidFill>
            </a:endParaRPr>
          </a:p>
          <a:p>
            <a:endParaRPr lang="uk-UA" b="1" dirty="0">
              <a:solidFill>
                <a:schemeClr val="accent2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4773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3854531" cy="504056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Фаза циклу: депресія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332656"/>
            <a:ext cx="4392488" cy="6264696"/>
          </a:xfrm>
        </p:spPr>
        <p:txBody>
          <a:bodyPr>
            <a:no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Може мати нетривалий характер. Рівень виробництва 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AS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зберігається стабільно низьким. Зберігається значний рівень безробіття.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Падіння цін 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(Р) 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припиняється, знижується позичковий процент  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</a:t>
            </a:r>
            <a:r>
              <a:rPr lang="uk-UA" sz="2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).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Стабілізуються товарні запаси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Незначною мірою зростає рівень виробництва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Скорочується безробіття.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Поступово зростає рівень цін та позичковий процент.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товарному ринку підвищується попит на новітні технології та нове устаткування.</a:t>
            </a:r>
            <a:endParaRPr lang="uk-UA" sz="2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504" y="3212976"/>
            <a:ext cx="4464496" cy="4405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b="1" dirty="0" smtClean="0">
                <a:solidFill>
                  <a:srgbClr val="C00000"/>
                </a:solidFill>
              </a:rPr>
              <a:t>Фаза циклу: пожвавлення</a:t>
            </a:r>
            <a:endParaRPr lang="uk-U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7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93" y="404664"/>
            <a:ext cx="4104456" cy="504056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Фаза циклу: піднесення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1960" y="332656"/>
            <a:ext cx="4752528" cy="6264696"/>
          </a:xfrm>
        </p:spPr>
        <p:txBody>
          <a:bodyPr>
            <a:no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Наступає тоді, коли пожвавлення охоплює більшу частину галузей і має ажіотажний характер. 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Рівень виробництва перевищує докризовий, зростають ціни, безробіття скорочується до мінімальних розмірів, зростає заробітна плата.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Особливо зростає попит на продукцію галузей, які визначають рівень НТП.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Розширення масштабів виробництва супроводжується зростанням попиту на сировину і матеріали – ціни на них зростають. </a:t>
            </a:r>
          </a:p>
          <a:p>
            <a:r>
              <a:rPr lang="uk-UA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Фаза піднесення підсилює диспропорції, які закладені на стадії пожвавлення</a:t>
            </a:r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</a:p>
          <a:p>
            <a:r>
              <a:rPr lang="uk-UA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Економіка наближається до наступної фази.</a:t>
            </a:r>
            <a:endParaRPr lang="uk-UA" sz="2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 descr="C:\Users\Юра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400332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30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1634</TotalTime>
  <Words>772</Words>
  <Application>Microsoft Office PowerPoint</Application>
  <PresentationFormat>Экран (4:3)</PresentationFormat>
  <Paragraphs>69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МАКРОЕКОНОМІКА</vt:lpstr>
      <vt:lpstr>ТЕМА 5.  МАКРОЕКОНОМІЧНА НЕСТАБІЛЬНІСТЬ: ЦИКЛІЧНІСТЬ ЕКОНОМІЧНОГО РОЗВИТКУ</vt:lpstr>
      <vt:lpstr>    5.1. Економічний цикл.  Характеристика основних фаз ділового циклу.    </vt:lpstr>
      <vt:lpstr>Класична схема циклу</vt:lpstr>
      <vt:lpstr>Фаза циклу: криза</vt:lpstr>
      <vt:lpstr>Найвідоміші «класичні» кризи</vt:lpstr>
      <vt:lpstr>Велика депресія 1929-1933рр</vt:lpstr>
      <vt:lpstr>Фаза циклу: депресія</vt:lpstr>
      <vt:lpstr>Фаза циклу: піднесення</vt:lpstr>
      <vt:lpstr>Сучасна схема циклу</vt:lpstr>
      <vt:lpstr>Презентация PowerPoint</vt:lpstr>
      <vt:lpstr>Презентация PowerPoint</vt:lpstr>
      <vt:lpstr>    Теорії циклічного розвитку та їх класифікація.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МАКРОЕКОНОМІКА</dc:title>
  <dc:creator>Юра</dc:creator>
  <cp:lastModifiedBy>Юра</cp:lastModifiedBy>
  <cp:revision>138</cp:revision>
  <dcterms:created xsi:type="dcterms:W3CDTF">2018-09-11T19:21:53Z</dcterms:created>
  <dcterms:modified xsi:type="dcterms:W3CDTF">2018-10-28T20:09:08Z</dcterms:modified>
</cp:coreProperties>
</file>