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C08691-07C1-402F-A7F4-8AF1A7A6EF67}" type="datetimeFigureOut">
              <a:rPr lang="uk-UA" smtClean="0"/>
              <a:t>24.10.2021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640855-0AF9-41BD-A6A5-141E409594B6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luxsite.ua/ua/sm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uk.wikipedia.org/wiki/&#1061;&#1077;&#1096;&#1090;&#1077;&#1075;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instaplus.me/blog/hashtag/#i-2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zmaster.xyz/2018/02/vyprobuvannya-chasom-12-sposobiv-zalyshytys-aktualnym-v-instagram.html" TargetMode="External"/><Relationship Id="rId2" Type="http://schemas.openxmlformats.org/officeDocument/2006/relationships/hyperlink" Target="https://www.bizmaster.xyz/2017/07/yak-pracuyut-heshtegy-v-riznyh-socialnyh-merejah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bizmaster.xyz/2017/09/bazovi-pryncypy-novynnoi-strichky-facebook.html" TargetMode="External"/><Relationship Id="rId5" Type="http://schemas.openxmlformats.org/officeDocument/2006/relationships/hyperlink" Target="https://www.bizmaster.xyz/2018/01/zlyvaemo-yak-e-instruktsiya-po-vedennyu-spilnot-v-facebook.html" TargetMode="External"/><Relationship Id="rId4" Type="http://schemas.openxmlformats.org/officeDocument/2006/relationships/hyperlink" Target="https://www.bizmaster.xyz/2018/09/9-vmyrayuchyh-instagram-trendiv-i-chym-yih-zaminyty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pgenerator.ru/blog/2015/01/20/interaktivnyj-kontent-novaya-stupen-evolyucii-vhodyashego-marketinga/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mfive.ru/expertise/%20virusnyiy-zakon-pareto/" TargetMode="External"/><Relationship Id="rId2" Type="http://schemas.openxmlformats.org/officeDocument/2006/relationships/hyperlink" Target="http://spreadablemedia.org/about-the-book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d.com/talks/kevin_allocca_why_videos_go_viral?%20language=ru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pgenerator.ru/blog/2015/01/20/interaktivnyj-kontent-novaya-stupen-evolyucii-vhodyashego-marketinga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venweb.com.ua/5-sekretiv-prosuvannia-instagram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extum.com.ua/blog/sozdaem-post-v-facebook-5-besproigryshnyh-tryukov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lab.platfor.ma/interactive-video-tools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640959" cy="5904655"/>
          </a:xfrm>
        </p:spPr>
        <p:txBody>
          <a:bodyPr>
            <a:normAutofit/>
          </a:bodyPr>
          <a:lstStyle/>
          <a:p>
            <a:r>
              <a:rPr lang="uk-UA" sz="1400" dirty="0" smtClean="0"/>
              <a:t>8.1</a:t>
            </a:r>
            <a:r>
              <a:rPr lang="uk-UA" sz="1400" dirty="0"/>
              <a:t>. Інтерактивні пости</a:t>
            </a:r>
            <a:endParaRPr lang="ru-RU" sz="1400" dirty="0"/>
          </a:p>
          <a:p>
            <a:r>
              <a:rPr lang="uk-UA" sz="1400" dirty="0"/>
              <a:t>8.2. Використання </a:t>
            </a:r>
            <a:r>
              <a:rPr lang="uk-UA" sz="1400" dirty="0" err="1"/>
              <a:t>хештегов</a:t>
            </a:r>
            <a:endParaRPr lang="ru-RU" sz="1400" dirty="0"/>
          </a:p>
          <a:p>
            <a:r>
              <a:rPr lang="uk-UA" sz="1400" dirty="0"/>
              <a:t>8.3. Вірусний контент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b="1" dirty="0"/>
              <a:t>8.1. Інтерактивні пости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ru-RU" sz="1400" dirty="0"/>
              <a:t>За </a:t>
            </a:r>
            <a:r>
              <a:rPr lang="ru-RU" sz="1400" dirty="0" err="1"/>
              <a:t>даними</a:t>
            </a:r>
            <a:r>
              <a:rPr lang="ru-RU" sz="1400" dirty="0"/>
              <a:t> </a:t>
            </a:r>
            <a:r>
              <a:rPr lang="ru-RU" sz="1400" dirty="0" err="1"/>
              <a:t>Forbes</a:t>
            </a:r>
            <a:r>
              <a:rPr lang="ru-RU" sz="1400" dirty="0"/>
              <a:t>, у 2020 </a:t>
            </a:r>
            <a:r>
              <a:rPr lang="ru-RU" sz="1400" dirty="0" err="1"/>
              <a:t>році</a:t>
            </a:r>
            <a:r>
              <a:rPr lang="ru-RU" sz="1400" dirty="0"/>
              <a:t> </a:t>
            </a:r>
            <a:r>
              <a:rPr lang="ru-RU" sz="1400" dirty="0" err="1"/>
              <a:t>продажі</a:t>
            </a:r>
            <a:r>
              <a:rPr lang="ru-RU" sz="1400" dirty="0"/>
              <a:t> через </a:t>
            </a:r>
            <a:r>
              <a:rPr lang="ru-RU" sz="1400" dirty="0" err="1"/>
              <a:t>соцмережі</a:t>
            </a:r>
            <a:r>
              <a:rPr lang="ru-RU" sz="1400" dirty="0"/>
              <a:t> </a:t>
            </a:r>
            <a:r>
              <a:rPr lang="ru-RU" sz="1400" dirty="0" err="1"/>
              <a:t>стануть</a:t>
            </a:r>
            <a:r>
              <a:rPr lang="ru-RU" sz="1400" dirty="0"/>
              <a:t> </a:t>
            </a:r>
            <a:r>
              <a:rPr lang="ru-RU" sz="1400" dirty="0" err="1"/>
              <a:t>ключовим</a:t>
            </a:r>
            <a:r>
              <a:rPr lang="ru-RU" sz="1400" dirty="0"/>
              <a:t> трендом в маркетингу, а значить, в недалекому </a:t>
            </a:r>
            <a:r>
              <a:rPr lang="ru-RU" sz="1400" dirty="0" err="1"/>
              <a:t>майбутньому</a:t>
            </a:r>
            <a:r>
              <a:rPr lang="ru-RU" sz="1400" dirty="0"/>
              <a:t> </a:t>
            </a:r>
            <a:r>
              <a:rPr lang="ru-RU" sz="1400" dirty="0" err="1"/>
              <a:t>якісні</a:t>
            </a:r>
            <a:r>
              <a:rPr lang="ru-RU" sz="1400" dirty="0"/>
              <a:t> </a:t>
            </a:r>
            <a:r>
              <a:rPr lang="ru-RU" sz="1400" dirty="0" err="1"/>
              <a:t>тексти</a:t>
            </a:r>
            <a:r>
              <a:rPr lang="ru-RU" sz="1400" dirty="0"/>
              <a:t> в </a:t>
            </a:r>
            <a:r>
              <a:rPr lang="ru-RU" sz="1400" dirty="0" err="1"/>
              <a:t>соцмережах</a:t>
            </a:r>
            <a:r>
              <a:rPr lang="ru-RU" sz="1400" dirty="0"/>
              <a:t> </a:t>
            </a:r>
            <a:r>
              <a:rPr lang="ru-RU" sz="1400" dirty="0" err="1"/>
              <a:t>стануть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важливими</a:t>
            </a:r>
            <a:r>
              <a:rPr lang="ru-RU" sz="1400" dirty="0"/>
              <a:t>. </a:t>
            </a:r>
            <a:r>
              <a:rPr lang="ru-RU" sz="1400" dirty="0" err="1"/>
              <a:t>Клієнти</a:t>
            </a:r>
            <a:r>
              <a:rPr lang="ru-RU" sz="1400" dirty="0"/>
              <a:t> </a:t>
            </a:r>
            <a:r>
              <a:rPr lang="ru-RU" sz="1400" dirty="0" err="1"/>
              <a:t>зацікавлені</a:t>
            </a:r>
            <a:r>
              <a:rPr lang="ru-RU" sz="1400" dirty="0"/>
              <a:t> в </a:t>
            </a:r>
            <a:r>
              <a:rPr lang="ru-RU" sz="1400" dirty="0" err="1"/>
              <a:t>інтерактивності</a:t>
            </a:r>
            <a:r>
              <a:rPr lang="ru-RU" sz="1400" dirty="0"/>
              <a:t> та </a:t>
            </a:r>
            <a:r>
              <a:rPr lang="ru-RU" sz="1400" dirty="0" err="1"/>
              <a:t>хочуть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</a:t>
            </a:r>
            <a:r>
              <a:rPr lang="ru-RU" sz="1400" dirty="0" err="1"/>
              <a:t>відповіді</a:t>
            </a:r>
            <a:r>
              <a:rPr lang="ru-RU" sz="1400" dirty="0"/>
              <a:t> на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запитання</a:t>
            </a:r>
            <a:r>
              <a:rPr lang="ru-RU" sz="1400" dirty="0"/>
              <a:t> в будь-</a:t>
            </a:r>
            <a:r>
              <a:rPr lang="ru-RU" sz="1400" dirty="0" err="1"/>
              <a:t>який</a:t>
            </a:r>
            <a:r>
              <a:rPr lang="ru-RU" sz="1400" dirty="0"/>
              <a:t> час </a:t>
            </a:r>
            <a:r>
              <a:rPr lang="ru-RU" sz="1400" dirty="0" err="1"/>
              <a:t>доби</a:t>
            </a:r>
            <a:r>
              <a:rPr lang="ru-RU" sz="1400" dirty="0"/>
              <a:t>. В</a:t>
            </a:r>
            <a:r>
              <a:rPr lang="uk-UA" sz="1400" dirty="0" err="1"/>
              <a:t>ідтак</a:t>
            </a:r>
            <a:r>
              <a:rPr lang="uk-UA" sz="1400" dirty="0"/>
              <a:t> клієнти</a:t>
            </a:r>
            <a:r>
              <a:rPr lang="ru-RU" sz="1400" dirty="0"/>
              <a:t> </a:t>
            </a:r>
            <a:r>
              <a:rPr lang="ru-RU" sz="1400" dirty="0" err="1"/>
              <a:t>стають</a:t>
            </a:r>
            <a:r>
              <a:rPr lang="ru-RU" sz="1400" dirty="0"/>
              <a:t> все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вимогливими</a:t>
            </a:r>
            <a:r>
              <a:rPr lang="ru-RU" sz="1400" dirty="0"/>
              <a:t> та </a:t>
            </a:r>
            <a:r>
              <a:rPr lang="ru-RU" sz="1400" dirty="0" err="1"/>
              <a:t>читають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найцікавіше</a:t>
            </a:r>
            <a:r>
              <a:rPr lang="ru-RU" sz="1400" dirty="0"/>
              <a:t>.</a:t>
            </a:r>
          </a:p>
          <a:p>
            <a:r>
              <a:rPr lang="ru-RU" sz="1400" dirty="0"/>
              <a:t>Хороший пост в </a:t>
            </a:r>
            <a:r>
              <a:rPr lang="ru-RU" sz="1400" dirty="0" err="1"/>
              <a:t>соцмережі</a:t>
            </a:r>
            <a:r>
              <a:rPr lang="ru-RU" sz="1400" dirty="0"/>
              <a:t> повинен </a:t>
            </a:r>
            <a:r>
              <a:rPr lang="ru-RU" sz="1400" dirty="0" err="1"/>
              <a:t>допомогти</a:t>
            </a:r>
            <a:r>
              <a:rPr lang="ru-RU" sz="1400" dirty="0"/>
              <a:t> </a:t>
            </a:r>
            <a:r>
              <a:rPr lang="ru-RU" sz="1400" dirty="0" err="1"/>
              <a:t>клієнту</a:t>
            </a:r>
            <a:r>
              <a:rPr lang="ru-RU" sz="1400" dirty="0"/>
              <a:t> </a:t>
            </a:r>
            <a:r>
              <a:rPr lang="ru-RU" sz="1400" dirty="0" err="1"/>
              <a:t>уникнути</a:t>
            </a:r>
            <a:r>
              <a:rPr lang="ru-RU" sz="1400" dirty="0"/>
              <a:t> </a:t>
            </a:r>
            <a:r>
              <a:rPr lang="ru-RU" sz="1400" dirty="0" err="1"/>
              <a:t>небезпеки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витратити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гроші</a:t>
            </a:r>
            <a:r>
              <a:rPr lang="ru-RU" sz="1400" dirty="0"/>
              <a:t> на </a:t>
            </a:r>
            <a:r>
              <a:rPr lang="ru-RU" sz="1400" dirty="0" err="1"/>
              <a:t>поганий</a:t>
            </a:r>
            <a:r>
              <a:rPr lang="ru-RU" sz="1400" dirty="0"/>
              <a:t> товар), </a:t>
            </a:r>
            <a:r>
              <a:rPr lang="ru-RU" sz="1400" dirty="0" err="1"/>
              <a:t>знайти</a:t>
            </a:r>
            <a:r>
              <a:rPr lang="ru-RU" sz="1400" dirty="0"/>
              <a:t> </a:t>
            </a:r>
            <a:r>
              <a:rPr lang="ru-RU" sz="1400" dirty="0" err="1"/>
              <a:t>відповідь</a:t>
            </a:r>
            <a:r>
              <a:rPr lang="ru-RU" sz="1400" dirty="0"/>
              <a:t> на </a:t>
            </a:r>
            <a:r>
              <a:rPr lang="ru-RU" sz="1400" dirty="0" err="1"/>
              <a:t>запитання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реалізувати</a:t>
            </a:r>
            <a:r>
              <a:rPr lang="ru-RU" sz="1400" dirty="0"/>
              <a:t> свою мету.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завоювати</a:t>
            </a:r>
            <a:r>
              <a:rPr lang="ru-RU" sz="1400" dirty="0"/>
              <a:t> </a:t>
            </a:r>
            <a:r>
              <a:rPr lang="ru-RU" sz="1400" dirty="0" err="1"/>
              <a:t>повагу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, </a:t>
            </a:r>
            <a:r>
              <a:rPr lang="ru-RU" sz="1400" dirty="0" err="1"/>
              <a:t>дотримуйтеся</a:t>
            </a:r>
            <a:r>
              <a:rPr lang="ru-RU" sz="1400" dirty="0"/>
              <a:t> </a:t>
            </a:r>
            <a:r>
              <a:rPr lang="ru-RU" sz="1400" dirty="0" err="1"/>
              <a:t>професійних</a:t>
            </a:r>
            <a:r>
              <a:rPr lang="ru-RU" sz="1400" dirty="0"/>
              <a:t> правил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журналістських</a:t>
            </a:r>
            <a:r>
              <a:rPr lang="ru-RU" sz="1400" dirty="0"/>
              <a:t> </a:t>
            </a:r>
            <a:r>
              <a:rPr lang="ru-RU" sz="1400" dirty="0" err="1"/>
              <a:t>текстів</a:t>
            </a:r>
            <a:r>
              <a:rPr lang="ru-RU" sz="1400" dirty="0"/>
              <a:t>. Вони є практично в кожному </a:t>
            </a:r>
            <a:r>
              <a:rPr lang="ru-RU" sz="1400" dirty="0" err="1"/>
              <a:t>підручнику</a:t>
            </a:r>
            <a:r>
              <a:rPr lang="ru-RU" sz="1400" dirty="0"/>
              <a:t> і в будь-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 </a:t>
            </a:r>
            <a:r>
              <a:rPr lang="ru-RU" sz="1400" dirty="0" err="1"/>
              <a:t>зайвими</a:t>
            </a:r>
            <a:r>
              <a:rPr lang="ru-RU" sz="1400" dirty="0"/>
              <a:t> в </a:t>
            </a:r>
            <a:r>
              <a:rPr lang="ru-RU" sz="1400" dirty="0" err="1"/>
              <a:t>роботі</a:t>
            </a:r>
            <a:r>
              <a:rPr lang="ru-RU" sz="1400" dirty="0"/>
              <a:t> </a:t>
            </a:r>
            <a:r>
              <a:rPr lang="ru-RU" sz="1400" u="sng" dirty="0">
                <a:hlinkClick r:id="rId2"/>
              </a:rPr>
              <a:t>SMM</a:t>
            </a:r>
            <a:r>
              <a:rPr lang="ru-RU" sz="1400" dirty="0"/>
              <a:t>-</a:t>
            </a:r>
            <a:r>
              <a:rPr lang="ru-RU" sz="1400" dirty="0" err="1"/>
              <a:t>фахівця</a:t>
            </a:r>
            <a:r>
              <a:rPr lang="ru-RU" sz="1400" dirty="0"/>
              <a:t> не </a:t>
            </a:r>
            <a:r>
              <a:rPr lang="ru-RU" sz="1400" dirty="0" err="1"/>
              <a:t>будуть</a:t>
            </a:r>
            <a:r>
              <a:rPr lang="ru-RU" sz="1400" dirty="0"/>
              <a:t>.</a:t>
            </a:r>
          </a:p>
          <a:p>
            <a:r>
              <a:rPr lang="uk-UA" sz="1400" dirty="0"/>
              <a:t>Інтерактивний контент – інструмент, який може не тільки повернути контент-маркетингу колишню ефективність, але і вивести її на абсолютно новий рівень. Ефективність інтерактивних матеріалів полягає в тому, що вони залучають користувача в певну активність: наприклад, в створення комплектації автомобіля за допомогою інтерактивного </a:t>
            </a:r>
            <a:r>
              <a:rPr lang="uk-UA" sz="1400" dirty="0" err="1"/>
              <a:t>конфігуратора</a:t>
            </a:r>
            <a:r>
              <a:rPr lang="uk-UA" sz="1400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16632"/>
            <a:ext cx="7175351" cy="576063"/>
          </a:xfrm>
        </p:spPr>
        <p:txBody>
          <a:bodyPr/>
          <a:lstStyle/>
          <a:p>
            <a:r>
              <a:rPr lang="uk-UA" sz="1400" dirty="0">
                <a:effectLst/>
              </a:rPr>
              <a:t>Тема 8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uk-UA" sz="1400" dirty="0">
                <a:effectLst/>
              </a:rPr>
              <a:t>ПРОСУВАННЯ ТА ОСОБЛИВОСТІ </a:t>
            </a:r>
            <a:r>
              <a:rPr lang="en-US" sz="1400" dirty="0">
                <a:effectLst/>
              </a:rPr>
              <a:t>SMM </a:t>
            </a:r>
            <a:r>
              <a:rPr lang="uk-UA" sz="1400" dirty="0">
                <a:effectLst/>
              </a:rPr>
              <a:t>В </a:t>
            </a:r>
            <a:r>
              <a:rPr lang="en-US" sz="1400" dirty="0">
                <a:effectLst/>
              </a:rPr>
              <a:t>FACEBOOK</a:t>
            </a:r>
            <a:r>
              <a:rPr lang="uk-UA" sz="1400" dirty="0">
                <a:effectLst/>
              </a:rPr>
              <a:t>, </a:t>
            </a:r>
            <a:r>
              <a:rPr lang="en-US" sz="1400" dirty="0">
                <a:effectLst/>
              </a:rPr>
              <a:t>INSTAGRAM I YOUTUBE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160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b="1" dirty="0"/>
              <a:t>Рис. 8.5. Приклад інструменту </a:t>
            </a:r>
            <a:r>
              <a:rPr lang="uk-UA" sz="1400" b="1" dirty="0" err="1"/>
              <a:t>інтерактивності</a:t>
            </a:r>
            <a:r>
              <a:rPr lang="uk-UA" sz="1400" b="1" dirty="0"/>
              <a:t> </a:t>
            </a:r>
            <a:r>
              <a:rPr lang="ru-RU" sz="1400" b="1" dirty="0"/>
              <a:t>TED </a:t>
            </a:r>
            <a:r>
              <a:rPr lang="ru-RU" sz="1400" b="1" dirty="0" err="1"/>
              <a:t>Ed</a:t>
            </a:r>
            <a:r>
              <a:rPr lang="uk-UA" sz="1400" b="1" dirty="0"/>
              <a:t> в </a:t>
            </a:r>
            <a:r>
              <a:rPr lang="ru-RU" sz="1400" b="1" dirty="0" err="1"/>
              <a:t>YouTube</a:t>
            </a:r>
            <a:endParaRPr lang="ru-RU" sz="1400" dirty="0"/>
          </a:p>
          <a:p>
            <a:r>
              <a:rPr lang="uk-UA" sz="1400" dirty="0"/>
              <a:t>Відео можна взяти з архіву </a:t>
            </a:r>
            <a:r>
              <a:rPr lang="ru-RU" sz="1400" dirty="0"/>
              <a:t>TED </a:t>
            </a:r>
            <a:r>
              <a:rPr lang="ru-RU" sz="1400" dirty="0" err="1"/>
              <a:t>Ed</a:t>
            </a:r>
            <a:r>
              <a:rPr lang="uk-UA" sz="1400" dirty="0"/>
              <a:t> – там є зручний пошук за темами, що дозволяє органічно вписати його у контекст поточного уроку, або ж завантажити будь-яке інше відео з </a:t>
            </a:r>
            <a:r>
              <a:rPr lang="ru-RU" sz="1400" dirty="0" err="1"/>
              <a:t>YouTube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В середину можна додати заголовок, інструкції, та 4 основні опції: </a:t>
            </a:r>
            <a:r>
              <a:rPr lang="ru-RU" sz="1400" dirty="0" err="1"/>
              <a:t>Quick</a:t>
            </a:r>
            <a:r>
              <a:rPr lang="ru-RU" sz="1400" dirty="0"/>
              <a:t> </a:t>
            </a:r>
            <a:r>
              <a:rPr lang="ru-RU" sz="1400" dirty="0" err="1"/>
              <a:t>Quiz</a:t>
            </a:r>
            <a:r>
              <a:rPr lang="uk-UA" sz="1400" dirty="0"/>
              <a:t> дозволяє додавати питання з варіантами відповіді, які одразу ж перевіряються і, при наявності помилки, надається відео-підказка; </a:t>
            </a:r>
            <a:r>
              <a:rPr lang="ru-RU" sz="1400" dirty="0" err="1"/>
              <a:t>Think</a:t>
            </a:r>
            <a:r>
              <a:rPr lang="uk-UA" sz="1400" dirty="0"/>
              <a:t> дає можливість створювати запитання, що вимагають розгорнутої відповіді; </a:t>
            </a:r>
            <a:r>
              <a:rPr lang="ru-RU" sz="1400" dirty="0" err="1"/>
              <a:t>Dig</a:t>
            </a:r>
            <a:r>
              <a:rPr lang="ru-RU" sz="1400" dirty="0"/>
              <a:t> </a:t>
            </a:r>
            <a:r>
              <a:rPr lang="ru-RU" sz="1400" dirty="0" err="1"/>
              <a:t>Deeper</a:t>
            </a:r>
            <a:r>
              <a:rPr lang="uk-UA" sz="1400" dirty="0"/>
              <a:t> дозволяє додавати рекомендації та посилання на інші джерела для заглиблення у тему. </a:t>
            </a:r>
            <a:r>
              <a:rPr lang="ru-RU" sz="1400" dirty="0" err="1"/>
              <a:t>Опція</a:t>
            </a:r>
            <a:r>
              <a:rPr lang="ru-RU" sz="1400" dirty="0"/>
              <a:t> </a:t>
            </a:r>
            <a:r>
              <a:rPr lang="ru-RU" sz="1400" dirty="0" err="1"/>
              <a:t>Discuss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керовану</a:t>
            </a:r>
            <a:r>
              <a:rPr lang="ru-RU" sz="1400" dirty="0"/>
              <a:t> онлайн-</a:t>
            </a:r>
            <a:r>
              <a:rPr lang="ru-RU" sz="1400" dirty="0" err="1"/>
              <a:t>дискусію</a:t>
            </a:r>
            <a:r>
              <a:rPr lang="ru-RU" sz="1400" dirty="0"/>
              <a:t> з </a:t>
            </a:r>
            <a:r>
              <a:rPr lang="ru-RU" sz="1400" dirty="0" err="1"/>
              <a:t>визначеної</a:t>
            </a:r>
            <a:r>
              <a:rPr lang="ru-RU" sz="1400" dirty="0"/>
              <a:t> теми.</a:t>
            </a:r>
          </a:p>
          <a:p>
            <a:r>
              <a:rPr lang="ru-RU" sz="1400" dirty="0" err="1"/>
              <a:t>Відповідати</a:t>
            </a:r>
            <a:r>
              <a:rPr lang="ru-RU" sz="1400" dirty="0"/>
              <a:t> на </a:t>
            </a:r>
            <a:r>
              <a:rPr lang="ru-RU" sz="1400" dirty="0" err="1"/>
              <a:t>питання</a:t>
            </a:r>
            <a:r>
              <a:rPr lang="ru-RU" sz="1400" dirty="0"/>
              <a:t> з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 </a:t>
            </a:r>
            <a:r>
              <a:rPr lang="ru-RU" sz="1400" dirty="0" err="1"/>
              <a:t>анонімно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ж </a:t>
            </a:r>
            <a:r>
              <a:rPr lang="ru-RU" sz="1400" dirty="0" err="1"/>
              <a:t>залогінітись</a:t>
            </a:r>
            <a:r>
              <a:rPr lang="ru-RU" sz="1400" dirty="0"/>
              <a:t> та </a:t>
            </a:r>
            <a:r>
              <a:rPr lang="ru-RU" sz="1400" dirty="0" err="1"/>
              <a:t>зберігати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результати</a:t>
            </a:r>
            <a:r>
              <a:rPr lang="ru-RU" sz="1400" dirty="0"/>
              <a:t> перегляду </a:t>
            </a:r>
            <a:r>
              <a:rPr lang="ru-RU" sz="1400" dirty="0" err="1"/>
              <a:t>відео</a:t>
            </a:r>
            <a:r>
              <a:rPr lang="ru-RU" sz="1400" dirty="0"/>
              <a:t>. </a:t>
            </a:r>
            <a:r>
              <a:rPr lang="ru-RU" sz="1400" dirty="0" err="1"/>
              <a:t>Кожне</a:t>
            </a:r>
            <a:r>
              <a:rPr lang="ru-RU" sz="1400" dirty="0"/>
              <a:t> </a:t>
            </a:r>
            <a:r>
              <a:rPr lang="ru-RU" sz="1400" dirty="0" err="1"/>
              <a:t>створене</a:t>
            </a:r>
            <a:r>
              <a:rPr lang="ru-RU" sz="1400" dirty="0"/>
              <a:t> у TED </a:t>
            </a:r>
            <a:r>
              <a:rPr lang="ru-RU" sz="1400" dirty="0" err="1"/>
              <a:t>Ed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отримує</a:t>
            </a:r>
            <a:r>
              <a:rPr lang="ru-RU" sz="1400" dirty="0"/>
              <a:t> </a:t>
            </a:r>
            <a:r>
              <a:rPr lang="ru-RU" sz="1400" dirty="0" err="1"/>
              <a:t>свій</a:t>
            </a:r>
            <a:r>
              <a:rPr lang="ru-RU" sz="1400" dirty="0"/>
              <a:t> URL, а </a:t>
            </a:r>
            <a:r>
              <a:rPr lang="ru-RU" sz="1400" dirty="0" err="1"/>
              <a:t>отже</a:t>
            </a:r>
            <a:r>
              <a:rPr lang="ru-RU" sz="1400" dirty="0"/>
              <a:t> </a:t>
            </a:r>
            <a:r>
              <a:rPr lang="ru-RU" sz="1400" dirty="0" err="1"/>
              <a:t>створюється</a:t>
            </a:r>
            <a:r>
              <a:rPr lang="ru-RU" sz="1400" dirty="0"/>
              <a:t> нова приватна </a:t>
            </a:r>
            <a:r>
              <a:rPr lang="ru-RU" sz="1400" dirty="0" err="1"/>
              <a:t>сторінка</a:t>
            </a:r>
            <a:r>
              <a:rPr lang="ru-RU" sz="1400" dirty="0"/>
              <a:t>, </a:t>
            </a:r>
            <a:r>
              <a:rPr lang="ru-RU" sz="1400" dirty="0" err="1"/>
              <a:t>якою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поділитись</a:t>
            </a:r>
            <a:r>
              <a:rPr lang="ru-RU" sz="1400" dirty="0"/>
              <a:t> на </a:t>
            </a:r>
            <a:r>
              <a:rPr lang="ru-RU" sz="1400" dirty="0" err="1"/>
              <a:t>Facebook</a:t>
            </a:r>
            <a:r>
              <a:rPr lang="ru-RU" sz="1400" dirty="0"/>
              <a:t>, </a:t>
            </a:r>
            <a:r>
              <a:rPr lang="ru-RU" sz="1400" dirty="0" err="1"/>
              <a:t>Twitter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вислати</a:t>
            </a:r>
            <a:r>
              <a:rPr lang="ru-RU" sz="1400" dirty="0"/>
              <a:t> по e-</a:t>
            </a:r>
            <a:r>
              <a:rPr lang="ru-RU" sz="1400" dirty="0" err="1"/>
              <a:t>mail</a:t>
            </a:r>
            <a:r>
              <a:rPr lang="ru-RU" sz="1400" dirty="0"/>
              <a:t>. </a:t>
            </a:r>
          </a:p>
          <a:p>
            <a:r>
              <a:rPr lang="uk-UA" sz="1400" dirty="0"/>
              <a:t>Як підсумок, відзначимо, що інтерактивний контент може знову повернути контент-маркетингу колишню ефективність і стати інструментом, який приносить компаніям реальних клієнтів, а споживачам цінність.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443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b="1" dirty="0"/>
              <a:t>8.2. Використання </a:t>
            </a:r>
            <a:r>
              <a:rPr lang="uk-UA" sz="1400" b="1" dirty="0" err="1"/>
              <a:t>хештегів</a:t>
            </a:r>
            <a:endParaRPr lang="ru-RU" sz="1400" dirty="0"/>
          </a:p>
          <a:p>
            <a:r>
              <a:rPr lang="ru-RU" sz="1400" dirty="0" err="1"/>
              <a:t>Хештег</a:t>
            </a:r>
            <a:r>
              <a:rPr lang="ru-RU" sz="1400" dirty="0"/>
              <a:t> (англ. </a:t>
            </a:r>
            <a:r>
              <a:rPr lang="ru-RU" sz="1400" dirty="0" err="1"/>
              <a:t>hashtag</a:t>
            </a:r>
            <a:r>
              <a:rPr lang="ru-RU" sz="1400" dirty="0"/>
              <a:t>,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hash</a:t>
            </a:r>
            <a:r>
              <a:rPr lang="ru-RU" sz="1400" dirty="0"/>
              <a:t> – «символ </a:t>
            </a:r>
            <a:r>
              <a:rPr lang="ru-RU" sz="1400" dirty="0" err="1"/>
              <a:t>ґратки</a:t>
            </a:r>
            <a:r>
              <a:rPr lang="ru-RU" sz="1400" dirty="0"/>
              <a:t>», «</a:t>
            </a:r>
            <a:r>
              <a:rPr lang="ru-RU" sz="1400" dirty="0" err="1"/>
              <a:t>октоторп</a:t>
            </a:r>
            <a:r>
              <a:rPr lang="ru-RU" sz="1400" dirty="0"/>
              <a:t>») – слово </a:t>
            </a:r>
            <a:r>
              <a:rPr lang="ru-RU" sz="1400" dirty="0" err="1"/>
              <a:t>або</a:t>
            </a:r>
            <a:r>
              <a:rPr lang="ru-RU" sz="1400" dirty="0"/>
              <a:t> фраза, </a:t>
            </a:r>
            <a:r>
              <a:rPr lang="ru-RU" sz="1400" dirty="0" err="1"/>
              <a:t>яким</a:t>
            </a:r>
            <a:r>
              <a:rPr lang="ru-RU" sz="1400" dirty="0"/>
              <a:t> </a:t>
            </a:r>
            <a:r>
              <a:rPr lang="ru-RU" sz="1400" dirty="0" err="1"/>
              <a:t>передує</a:t>
            </a:r>
            <a:r>
              <a:rPr lang="ru-RU" sz="1400" dirty="0"/>
              <a:t> символ «#» (</a:t>
            </a:r>
            <a:r>
              <a:rPr lang="ru-RU" sz="1400" dirty="0" err="1"/>
              <a:t>октоторп</a:t>
            </a:r>
            <a:r>
              <a:rPr lang="ru-RU" sz="1400" dirty="0"/>
              <a:t>). </a:t>
            </a:r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об’єднувати</a:t>
            </a:r>
            <a:r>
              <a:rPr lang="ru-RU" sz="1400" dirty="0"/>
              <a:t> </a:t>
            </a:r>
            <a:r>
              <a:rPr lang="ru-RU" sz="1400" dirty="0" err="1"/>
              <a:t>групу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 за темою </a:t>
            </a:r>
            <a:r>
              <a:rPr lang="ru-RU" sz="1400" dirty="0" err="1"/>
              <a:t>або</a:t>
            </a:r>
            <a:r>
              <a:rPr lang="ru-RU" sz="1400" dirty="0"/>
              <a:t> типом з </a:t>
            </a:r>
            <a:r>
              <a:rPr lang="ru-RU" sz="1400" dirty="0" err="1"/>
              <a:t>використанням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– </a:t>
            </a:r>
            <a:r>
              <a:rPr lang="ru-RU" sz="1400" dirty="0" err="1"/>
              <a:t>слів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фраз,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починаються</a:t>
            </a:r>
            <a:r>
              <a:rPr lang="ru-RU" sz="1400" dirty="0"/>
              <a:t> з #. </a:t>
            </a:r>
            <a:r>
              <a:rPr lang="ru-RU" sz="1400" dirty="0" err="1"/>
              <a:t>Короткі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 в </a:t>
            </a:r>
            <a:r>
              <a:rPr lang="ru-RU" sz="1400" dirty="0" err="1"/>
              <a:t>мікроблогах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мереж, таких як </a:t>
            </a:r>
            <a:r>
              <a:rPr lang="ru-RU" sz="1400" dirty="0" err="1"/>
              <a:t>Twitter</a:t>
            </a:r>
            <a:r>
              <a:rPr lang="ru-RU" sz="1400" dirty="0"/>
              <a:t>,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,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помічені</a:t>
            </a:r>
            <a:r>
              <a:rPr lang="ru-RU" sz="1400" dirty="0"/>
              <a:t> </a:t>
            </a:r>
            <a:r>
              <a:rPr lang="ru-RU" sz="1400" dirty="0" err="1"/>
              <a:t>хештегом</a:t>
            </a:r>
            <a:r>
              <a:rPr lang="ru-RU" sz="1400" dirty="0"/>
              <a:t>, </a:t>
            </a:r>
            <a:r>
              <a:rPr lang="ru-RU" sz="1400" dirty="0" err="1"/>
              <a:t>включаючи</a:t>
            </a:r>
            <a:r>
              <a:rPr lang="ru-RU" sz="1400" dirty="0"/>
              <a:t> в себе як </a:t>
            </a:r>
            <a:r>
              <a:rPr lang="ru-RU" sz="1400" dirty="0" err="1"/>
              <a:t>одне</a:t>
            </a:r>
            <a:r>
              <a:rPr lang="ru-RU" sz="1400" dirty="0"/>
              <a:t> слово, так і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об’єднаних</a:t>
            </a:r>
            <a:r>
              <a:rPr lang="ru-RU" sz="1400" dirty="0"/>
              <a:t> </a:t>
            </a:r>
            <a:r>
              <a:rPr lang="ru-RU" sz="1400" dirty="0" err="1"/>
              <a:t>слів</a:t>
            </a:r>
            <a:r>
              <a:rPr lang="ru-RU" sz="1400" dirty="0"/>
              <a:t> (але без </a:t>
            </a:r>
            <a:r>
              <a:rPr lang="ru-RU" sz="1400" dirty="0" err="1"/>
              <a:t>пробілів</a:t>
            </a:r>
            <a:r>
              <a:rPr lang="ru-RU" sz="1400" dirty="0"/>
              <a:t>).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групувати</a:t>
            </a:r>
            <a:r>
              <a:rPr lang="ru-RU" sz="1400" dirty="0"/>
              <a:t> </a:t>
            </a:r>
            <a:r>
              <a:rPr lang="ru-RU" sz="1400" dirty="0" err="1"/>
              <a:t>подібні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, таким чином,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знайти</a:t>
            </a:r>
            <a:r>
              <a:rPr lang="ru-RU" sz="1400" dirty="0"/>
              <a:t> </a:t>
            </a:r>
            <a:r>
              <a:rPr lang="ru-RU" sz="1400" dirty="0" err="1"/>
              <a:t>хештег</a:t>
            </a:r>
            <a:r>
              <a:rPr lang="ru-RU" sz="1400" dirty="0"/>
              <a:t> і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набір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містять</a:t>
            </a:r>
            <a:r>
              <a:rPr lang="ru-RU" sz="1400" dirty="0"/>
              <a:t>.</a:t>
            </a:r>
          </a:p>
          <a:p>
            <a:r>
              <a:rPr lang="ru-RU" sz="1400" dirty="0"/>
              <a:t>На </a:t>
            </a:r>
            <a:r>
              <a:rPr lang="ru-RU" sz="1400" dirty="0" err="1"/>
              <a:t>міжнародному</a:t>
            </a:r>
            <a:r>
              <a:rPr lang="ru-RU" sz="1400" dirty="0"/>
              <a:t> </a:t>
            </a:r>
            <a:r>
              <a:rPr lang="ru-RU" sz="1400" dirty="0" err="1"/>
              <a:t>рівні</a:t>
            </a:r>
            <a:r>
              <a:rPr lang="ru-RU" sz="1400" dirty="0"/>
              <a:t> </a:t>
            </a:r>
            <a:r>
              <a:rPr lang="ru-RU" sz="1400" u="sng" dirty="0" err="1">
                <a:hlinkClick r:id="rId2"/>
              </a:rPr>
              <a:t>хештег</a:t>
            </a:r>
            <a:r>
              <a:rPr lang="ru-RU" sz="1400" dirty="0"/>
              <a:t> став практикою </a:t>
            </a:r>
            <a:r>
              <a:rPr lang="ru-RU" sz="1400" dirty="0" err="1"/>
              <a:t>запису</a:t>
            </a:r>
            <a:r>
              <a:rPr lang="ru-RU" sz="1400" dirty="0"/>
              <a:t> </a:t>
            </a:r>
            <a:r>
              <a:rPr lang="ru-RU" sz="1400" dirty="0" err="1"/>
              <a:t>стилів</a:t>
            </a:r>
            <a:r>
              <a:rPr lang="ru-RU" sz="1400" dirty="0"/>
              <a:t> для </a:t>
            </a:r>
            <a:r>
              <a:rPr lang="ru-RU" sz="1400" dirty="0" err="1"/>
              <a:t>повідомлень</a:t>
            </a:r>
            <a:r>
              <a:rPr lang="ru-RU" sz="1400" dirty="0"/>
              <a:t> </a:t>
            </a:r>
            <a:r>
              <a:rPr lang="ru-RU" sz="1400" dirty="0" err="1"/>
              <a:t>Twitter</a:t>
            </a:r>
            <a:r>
              <a:rPr lang="ru-RU" sz="1400" dirty="0"/>
              <a:t> </a:t>
            </a:r>
            <a:r>
              <a:rPr lang="ru-RU" sz="1400" dirty="0" err="1"/>
              <a:t>протягом</a:t>
            </a:r>
            <a:r>
              <a:rPr lang="ru-RU" sz="1400" dirty="0"/>
              <a:t> 2009–2010</a:t>
            </a:r>
            <a:r>
              <a:rPr lang="uk-UA" sz="1400" dirty="0"/>
              <a:t> </a:t>
            </a:r>
            <a:r>
              <a:rPr lang="ru-RU" sz="1400" dirty="0" err="1"/>
              <a:t>рр</a:t>
            </a:r>
            <a:r>
              <a:rPr lang="ru-RU" sz="1400" dirty="0"/>
              <a:t>., коли проходили </a:t>
            </a:r>
            <a:r>
              <a:rPr lang="ru-RU" sz="1400" dirty="0" err="1"/>
              <a:t>іранські</a:t>
            </a:r>
            <a:r>
              <a:rPr lang="ru-RU" sz="1400" dirty="0"/>
              <a:t> </a:t>
            </a:r>
            <a:r>
              <a:rPr lang="ru-RU" sz="1400" dirty="0" err="1"/>
              <a:t>вибори</a:t>
            </a:r>
            <a:r>
              <a:rPr lang="ru-RU" sz="1400" dirty="0"/>
              <a:t>. </a:t>
            </a:r>
            <a:r>
              <a:rPr lang="ru-RU" sz="1400" dirty="0" err="1"/>
              <a:t>Починаючи</a:t>
            </a:r>
            <a:r>
              <a:rPr lang="ru-RU" sz="1400" dirty="0"/>
              <a:t> з 1 </a:t>
            </a:r>
            <a:r>
              <a:rPr lang="ru-RU" sz="1400" dirty="0" err="1"/>
              <a:t>липня</a:t>
            </a:r>
            <a:r>
              <a:rPr lang="ru-RU" sz="1400" dirty="0"/>
              <a:t> 2009 року, </a:t>
            </a:r>
            <a:r>
              <a:rPr lang="ru-RU" sz="1400" dirty="0" err="1"/>
              <a:t>Twitter</a:t>
            </a:r>
            <a:r>
              <a:rPr lang="ru-RU" sz="1400" dirty="0"/>
              <a:t> почав </a:t>
            </a:r>
            <a:r>
              <a:rPr lang="ru-RU" sz="1400" dirty="0" err="1"/>
              <a:t>пов’язувати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гіперпосиланнями</a:t>
            </a:r>
            <a:r>
              <a:rPr lang="ru-RU" sz="1400" dirty="0"/>
              <a:t> до </a:t>
            </a:r>
            <a:r>
              <a:rPr lang="ru-RU" sz="1400" dirty="0" err="1"/>
              <a:t>результатів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містять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останні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згадують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хештег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стандартне</a:t>
            </a:r>
            <a:r>
              <a:rPr lang="ru-RU" sz="1400" dirty="0"/>
              <a:t> </a:t>
            </a:r>
            <a:r>
              <a:rPr lang="ru-RU" sz="1400" dirty="0" err="1"/>
              <a:t>написання</a:t>
            </a:r>
            <a:r>
              <a:rPr lang="ru-RU" sz="1400" dirty="0"/>
              <a:t> таких </a:t>
            </a:r>
            <a:r>
              <a:rPr lang="ru-RU" sz="1400" dirty="0" err="1"/>
              <a:t>слів</a:t>
            </a:r>
            <a:r>
              <a:rPr lang="ru-RU" sz="1400" dirty="0"/>
              <a:t>, за </a:t>
            </a:r>
            <a:r>
              <a:rPr lang="ru-RU" sz="1400" dirty="0" err="1"/>
              <a:t>умови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слова </a:t>
            </a:r>
            <a:r>
              <a:rPr lang="ru-RU" sz="1400" dirty="0" err="1"/>
              <a:t>записані</a:t>
            </a:r>
            <a:r>
              <a:rPr lang="ru-RU" sz="1400" dirty="0"/>
              <a:t> в тому ж порядку.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підкреслено</a:t>
            </a:r>
            <a:r>
              <a:rPr lang="ru-RU" sz="1400" dirty="0"/>
              <a:t> у 2010 </a:t>
            </a:r>
            <a:r>
              <a:rPr lang="ru-RU" sz="1400" dirty="0" err="1"/>
              <a:t>році</a:t>
            </a:r>
            <a:r>
              <a:rPr lang="ru-RU" sz="1400" dirty="0"/>
              <a:t> з </a:t>
            </a:r>
            <a:r>
              <a:rPr lang="ru-RU" sz="1400" dirty="0" err="1"/>
              <a:t>введенням</a:t>
            </a:r>
            <a:r>
              <a:rPr lang="ru-RU" sz="1400" dirty="0"/>
              <a:t> «</a:t>
            </a:r>
            <a:r>
              <a:rPr lang="ru-RU" sz="1400" dirty="0" err="1"/>
              <a:t>Актуальні</a:t>
            </a:r>
            <a:r>
              <a:rPr lang="ru-RU" sz="1400" dirty="0"/>
              <a:t> теми» на </a:t>
            </a:r>
            <a:r>
              <a:rPr lang="ru-RU" sz="1400" dirty="0" err="1"/>
              <a:t>головній</a:t>
            </a:r>
            <a:r>
              <a:rPr lang="ru-RU" sz="1400" dirty="0"/>
              <a:t> </a:t>
            </a:r>
            <a:r>
              <a:rPr lang="ru-RU" sz="1400" dirty="0" err="1"/>
              <a:t>сторінці</a:t>
            </a:r>
            <a:r>
              <a:rPr lang="ru-RU" sz="1400" dirty="0"/>
              <a:t> </a:t>
            </a:r>
            <a:r>
              <a:rPr lang="ru-RU" sz="1400" dirty="0" err="1"/>
              <a:t>Twitter</a:t>
            </a:r>
            <a:r>
              <a:rPr lang="ru-RU" sz="1400" dirty="0"/>
              <a:t>. З часом </a:t>
            </a:r>
            <a:r>
              <a:rPr lang="ru-RU" sz="1400" dirty="0" err="1"/>
              <a:t>хештеги</a:t>
            </a:r>
            <a:r>
              <a:rPr lang="ru-RU" sz="1400" dirty="0"/>
              <a:t> стали прерогативою не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Twitter</a:t>
            </a:r>
            <a:r>
              <a:rPr lang="ru-RU" sz="1400" dirty="0"/>
              <a:t>, а й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мереж. Так у 2011 </a:t>
            </a:r>
            <a:r>
              <a:rPr lang="ru-RU" sz="1400" dirty="0" err="1"/>
              <a:t>році</a:t>
            </a:r>
            <a:r>
              <a:rPr lang="ru-RU" sz="1400" dirty="0"/>
              <a:t> вони </a:t>
            </a:r>
            <a:r>
              <a:rPr lang="ru-RU" sz="1400" dirty="0" err="1"/>
              <a:t>з’явились</a:t>
            </a:r>
            <a:r>
              <a:rPr lang="ru-RU" sz="1400" dirty="0"/>
              <a:t> в </a:t>
            </a:r>
            <a:r>
              <a:rPr lang="ru-RU" sz="1400" dirty="0" err="1"/>
              <a:t>Instagram</a:t>
            </a:r>
            <a:r>
              <a:rPr lang="ru-RU" sz="1400" dirty="0"/>
              <a:t>, у 2013 – на </a:t>
            </a:r>
            <a:r>
              <a:rPr lang="ru-RU" sz="1400" dirty="0" err="1"/>
              <a:t>Facebook</a:t>
            </a:r>
            <a:r>
              <a:rPr lang="ru-RU" sz="1400" dirty="0"/>
              <a:t>.</a:t>
            </a:r>
          </a:p>
          <a:p>
            <a:r>
              <a:rPr lang="ru-RU" sz="1400" dirty="0"/>
              <a:t>Н.О.</a:t>
            </a:r>
            <a:r>
              <a:rPr lang="uk-UA" sz="1400" dirty="0"/>
              <a:t> </a:t>
            </a:r>
            <a:r>
              <a:rPr lang="ru-RU" sz="1400" dirty="0" err="1"/>
              <a:t>Давидюк</a:t>
            </a:r>
            <a:r>
              <a:rPr lang="ru-RU" sz="1400" dirty="0"/>
              <a:t> наводить </a:t>
            </a:r>
            <a:r>
              <a:rPr lang="ru-RU" sz="1400" dirty="0" err="1"/>
              <a:t>детальну</a:t>
            </a:r>
            <a:r>
              <a:rPr lang="ru-RU" sz="1400" dirty="0"/>
              <a:t> </a:t>
            </a:r>
            <a:r>
              <a:rPr lang="ru-RU" sz="1400" dirty="0" err="1"/>
              <a:t>класифікацію</a:t>
            </a:r>
            <a:r>
              <a:rPr lang="ru-RU" sz="1400" dirty="0"/>
              <a:t> </a:t>
            </a:r>
            <a:r>
              <a:rPr lang="ru-RU" sz="1400" dirty="0" err="1"/>
              <a:t>функцій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,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виокремлює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:</a:t>
            </a:r>
          </a:p>
          <a:p>
            <a:r>
              <a:rPr lang="uk-UA" sz="1400" dirty="0"/>
              <a:t> </a:t>
            </a:r>
            <a:r>
              <a:rPr lang="ru-RU" sz="1400" dirty="0"/>
              <a:t>– </a:t>
            </a:r>
            <a:r>
              <a:rPr lang="ru-RU" sz="1400" dirty="0" err="1"/>
              <a:t>маркування</a:t>
            </a:r>
            <a:r>
              <a:rPr lang="ru-RU" sz="1400" dirty="0"/>
              <a:t> теми </a:t>
            </a:r>
            <a:r>
              <a:rPr lang="ru-RU" sz="1400" dirty="0" err="1"/>
              <a:t>окремого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.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хештег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не </a:t>
            </a:r>
            <a:r>
              <a:rPr lang="ru-RU" sz="1400" dirty="0" err="1"/>
              <a:t>інтегруватися</a:t>
            </a:r>
            <a:r>
              <a:rPr lang="ru-RU" sz="1400" dirty="0"/>
              <a:t> до </a:t>
            </a:r>
            <a:r>
              <a:rPr lang="ru-RU" sz="1400" dirty="0" err="1"/>
              <a:t>синтаксичної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, </a:t>
            </a:r>
            <a:r>
              <a:rPr lang="ru-RU" sz="1400" dirty="0" err="1"/>
              <a:t>фігуруючи</a:t>
            </a:r>
            <a:r>
              <a:rPr lang="ru-RU" sz="1400" dirty="0"/>
              <a:t> </a:t>
            </a:r>
            <a:r>
              <a:rPr lang="ru-RU" sz="1400" dirty="0" err="1"/>
              <a:t>фактично</a:t>
            </a:r>
            <a:r>
              <a:rPr lang="ru-RU" sz="1400" dirty="0"/>
              <a:t> як </a:t>
            </a:r>
            <a:r>
              <a:rPr lang="ru-RU" sz="1400" dirty="0" err="1"/>
              <a:t>окреме</a:t>
            </a:r>
            <a:r>
              <a:rPr lang="ru-RU" sz="1400" dirty="0"/>
              <a:t> </a:t>
            </a:r>
            <a:r>
              <a:rPr lang="ru-RU" sz="1400" dirty="0" err="1"/>
              <a:t>називне</a:t>
            </a:r>
            <a:r>
              <a:rPr lang="ru-RU" sz="1400" dirty="0"/>
              <a:t> </a:t>
            </a:r>
            <a:r>
              <a:rPr lang="ru-RU" sz="1400" dirty="0" err="1"/>
              <a:t>речення</a:t>
            </a:r>
            <a:r>
              <a:rPr lang="ru-RU" sz="1400" dirty="0"/>
              <a:t> в </a:t>
            </a:r>
            <a:r>
              <a:rPr lang="ru-RU" sz="1400" dirty="0" err="1"/>
              <a:t>тексті</a:t>
            </a:r>
            <a:r>
              <a:rPr lang="ru-RU" sz="1400" dirty="0"/>
              <a:t> на початку </a:t>
            </a:r>
            <a:r>
              <a:rPr lang="ru-RU" sz="1400" dirty="0" err="1"/>
              <a:t>чи</a:t>
            </a:r>
            <a:r>
              <a:rPr lang="ru-RU" sz="1400" dirty="0"/>
              <a:t> в </a:t>
            </a:r>
            <a:r>
              <a:rPr lang="ru-RU" sz="1400" dirty="0" err="1"/>
              <a:t>кінці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, а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виконувати</a:t>
            </a:r>
            <a:r>
              <a:rPr lang="ru-RU" sz="1400" dirty="0"/>
              <a:t> й </a:t>
            </a:r>
            <a:r>
              <a:rPr lang="ru-RU" sz="1400" dirty="0" err="1"/>
              <a:t>певну</a:t>
            </a:r>
            <a:r>
              <a:rPr lang="ru-RU" sz="1400" dirty="0"/>
              <a:t> </a:t>
            </a:r>
            <a:r>
              <a:rPr lang="ru-RU" sz="1400" dirty="0" err="1"/>
              <a:t>синтаксичну</a:t>
            </a:r>
            <a:r>
              <a:rPr lang="ru-RU" sz="1400" dirty="0"/>
              <a:t> роль у </a:t>
            </a:r>
            <a:r>
              <a:rPr lang="ru-RU" sz="1400" dirty="0" err="1"/>
              <a:t>повідомленні</a:t>
            </a:r>
            <a:r>
              <a:rPr lang="ru-RU" sz="1400" dirty="0"/>
              <a:t> – </a:t>
            </a:r>
            <a:r>
              <a:rPr lang="ru-RU" sz="1400" dirty="0" err="1"/>
              <a:t>підмета</a:t>
            </a:r>
            <a:r>
              <a:rPr lang="ru-RU" sz="1400" dirty="0"/>
              <a:t>, </a:t>
            </a:r>
            <a:r>
              <a:rPr lang="ru-RU" sz="1400" dirty="0" err="1"/>
              <a:t>присудка</a:t>
            </a:r>
            <a:r>
              <a:rPr lang="ru-RU" sz="1400" dirty="0"/>
              <a:t>, </a:t>
            </a:r>
            <a:r>
              <a:rPr lang="ru-RU" sz="1400" dirty="0" err="1"/>
              <a:t>додатка</a:t>
            </a:r>
            <a:r>
              <a:rPr lang="ru-RU" sz="1400" dirty="0"/>
              <a:t>, </a:t>
            </a:r>
            <a:r>
              <a:rPr lang="ru-RU" sz="1400" dirty="0" err="1"/>
              <a:t>обставини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 </a:t>
            </a:r>
            <a:r>
              <a:rPr lang="ru-RU" sz="1400" dirty="0" err="1"/>
              <a:t>Остання</a:t>
            </a:r>
            <a:r>
              <a:rPr lang="ru-RU" sz="1400" dirty="0"/>
              <a:t> </a:t>
            </a:r>
            <a:r>
              <a:rPr lang="ru-RU" sz="1400" dirty="0" err="1"/>
              <a:t>ситуація</a:t>
            </a:r>
            <a:r>
              <a:rPr lang="ru-RU" sz="1400" dirty="0"/>
              <a:t> часто </a:t>
            </a:r>
            <a:r>
              <a:rPr lang="ru-RU" sz="1400" dirty="0" err="1"/>
              <a:t>виникає</a:t>
            </a:r>
            <a:r>
              <a:rPr lang="ru-RU" sz="1400" dirty="0"/>
              <a:t>, коли </a:t>
            </a:r>
            <a:r>
              <a:rPr lang="ru-RU" sz="1400" dirty="0" err="1"/>
              <a:t>хештег</a:t>
            </a:r>
            <a:r>
              <a:rPr lang="ru-RU" sz="1400" dirty="0"/>
              <a:t> </a:t>
            </a:r>
            <a:r>
              <a:rPr lang="ru-RU" sz="1400" dirty="0" err="1"/>
              <a:t>вказує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на тему </a:t>
            </a:r>
            <a:r>
              <a:rPr lang="ru-RU" sz="1400" dirty="0" err="1"/>
              <a:t>повідомлення</a:t>
            </a:r>
            <a:r>
              <a:rPr lang="ru-RU" sz="1400" dirty="0"/>
              <a:t>, а й на </a:t>
            </a:r>
            <a:r>
              <a:rPr lang="ru-RU" sz="1400" dirty="0" err="1"/>
              <a:t>учасника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, про яку </a:t>
            </a:r>
            <a:r>
              <a:rPr lang="ru-RU" sz="1400" dirty="0" err="1"/>
              <a:t>йдеться</a:t>
            </a:r>
            <a:r>
              <a:rPr lang="ru-RU" sz="1400" dirty="0"/>
              <a:t>;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207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dirty="0"/>
              <a:t> </a:t>
            </a:r>
            <a:r>
              <a:rPr lang="uk-UA" sz="1400" dirty="0"/>
              <a:t>– маркувати теми серії повідомлень, об’єднуючи їх;</a:t>
            </a:r>
            <a:endParaRPr lang="ru-RU" sz="1400" dirty="0"/>
          </a:p>
          <a:p>
            <a:r>
              <a:rPr lang="uk-UA" sz="1400" dirty="0"/>
              <a:t> – організація </a:t>
            </a:r>
            <a:r>
              <a:rPr lang="uk-UA" sz="1400" dirty="0" err="1"/>
              <a:t>наративу</a:t>
            </a:r>
            <a:r>
              <a:rPr lang="uk-UA" sz="1400" dirty="0"/>
              <a:t> з колективним авторством або діалогу/</a:t>
            </a:r>
            <a:r>
              <a:rPr lang="uk-UA" sz="1400" dirty="0" err="1"/>
              <a:t>полілогу</a:t>
            </a:r>
            <a:r>
              <a:rPr lang="uk-UA" sz="1400" dirty="0"/>
              <a:t> (для ситуацій, коли </a:t>
            </a:r>
            <a:r>
              <a:rPr lang="uk-UA" sz="1400" dirty="0" err="1"/>
              <a:t>хештег</a:t>
            </a:r>
            <a:r>
              <a:rPr lang="uk-UA" sz="1400" dirty="0"/>
              <a:t> використовують різні автори);</a:t>
            </a:r>
            <a:endParaRPr lang="ru-RU" sz="1400" dirty="0"/>
          </a:p>
          <a:p>
            <a:r>
              <a:rPr lang="uk-UA" sz="1400" dirty="0"/>
              <a:t> – забезпечення «</a:t>
            </a:r>
            <a:r>
              <a:rPr lang="uk-UA" sz="1400" dirty="0" err="1"/>
              <a:t>пошукабельності</a:t>
            </a:r>
            <a:r>
              <a:rPr lang="uk-UA" sz="1400" dirty="0"/>
              <a:t>» маркованого повідомлення, тобто можливості легко знайти текст цікавої тематики серед сукупності різних текстів;</a:t>
            </a:r>
            <a:endParaRPr lang="ru-RU" sz="1400" dirty="0"/>
          </a:p>
          <a:p>
            <a:r>
              <a:rPr lang="uk-UA" sz="1400" dirty="0"/>
              <a:t> – </a:t>
            </a:r>
            <a:r>
              <a:rPr lang="uk-UA" sz="1400" dirty="0" err="1"/>
              <a:t>класифікування</a:t>
            </a:r>
            <a:r>
              <a:rPr lang="uk-UA" sz="1400" dirty="0"/>
              <a:t> повідомлень, що передбачає спрощення сортування текстів для користувачів;</a:t>
            </a:r>
            <a:endParaRPr lang="ru-RU" sz="1400" dirty="0"/>
          </a:p>
          <a:p>
            <a:r>
              <a:rPr lang="uk-UA" sz="1400" dirty="0"/>
              <a:t> – відображення «історії переживань» суспільства, реакції міжнародної спільноти на ті чи інші резонансні події;</a:t>
            </a:r>
            <a:endParaRPr lang="ru-RU" sz="1400" dirty="0"/>
          </a:p>
          <a:p>
            <a:r>
              <a:rPr lang="uk-UA" sz="1400" dirty="0"/>
              <a:t> – швидке поширення інформації, адже достатньо вжити у своєму повідомленні актуальний </a:t>
            </a:r>
            <a:r>
              <a:rPr lang="uk-UA" sz="1400" dirty="0" err="1"/>
              <a:t>хештег</a:t>
            </a:r>
            <a:r>
              <a:rPr lang="uk-UA" sz="1400" dirty="0"/>
              <a:t>, і його побачить дуже велика аудиторія;</a:t>
            </a:r>
            <a:endParaRPr lang="ru-RU" sz="1400" dirty="0"/>
          </a:p>
          <a:p>
            <a:r>
              <a:rPr lang="uk-UA" sz="1400" dirty="0"/>
              <a:t> – ціла низка функцій, пов’язаних із маркетингом, зокрема зворотній зв’язок, вивчення ринку тощо;</a:t>
            </a:r>
            <a:endParaRPr lang="ru-RU" sz="1400" dirty="0"/>
          </a:p>
          <a:p>
            <a:r>
              <a:rPr lang="uk-UA" sz="1400" dirty="0"/>
              <a:t> – </a:t>
            </a:r>
            <a:r>
              <a:rPr lang="uk-UA" sz="1400" dirty="0" err="1"/>
              <a:t>соціалізуючо-розважальна</a:t>
            </a:r>
            <a:r>
              <a:rPr lang="uk-UA" sz="1400" dirty="0"/>
              <a:t> функція, виражена певними іграми та </a:t>
            </a:r>
            <a:r>
              <a:rPr lang="uk-UA" sz="1400" dirty="0" err="1"/>
              <a:t>флешмобами</a:t>
            </a:r>
            <a:r>
              <a:rPr lang="uk-UA" sz="1400" dirty="0"/>
              <a:t>;</a:t>
            </a:r>
            <a:endParaRPr lang="ru-RU" sz="1400" dirty="0"/>
          </a:p>
          <a:p>
            <a:r>
              <a:rPr lang="uk-UA" sz="1400" dirty="0"/>
              <a:t> – здатність </a:t>
            </a:r>
            <a:r>
              <a:rPr lang="uk-UA" sz="1400" dirty="0" err="1"/>
              <a:t>хештегів</a:t>
            </a:r>
            <a:r>
              <a:rPr lang="uk-UA" sz="1400" dirty="0"/>
              <a:t> бути носіями оцінних значень завдяки можливості відображення в них усіх аспектів ставлення до когось/чогось, тобто вираження емоцій; вираження судження та вираження оцінки;</a:t>
            </a:r>
            <a:endParaRPr lang="ru-RU" sz="1400" dirty="0"/>
          </a:p>
          <a:p>
            <a:r>
              <a:rPr lang="uk-UA" sz="1400" dirty="0"/>
              <a:t> – самовираження користувачів мережі Інтернет.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919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dirty="0"/>
              <a:t>Американські дослідники </a:t>
            </a:r>
            <a:r>
              <a:rPr lang="ru-RU" sz="1400" dirty="0"/>
              <a:t>E</a:t>
            </a:r>
            <a:r>
              <a:rPr lang="uk-UA" sz="1400" dirty="0"/>
              <a:t>. </a:t>
            </a:r>
            <a:r>
              <a:rPr lang="ru-RU" sz="1400" dirty="0" err="1"/>
              <a:t>Herzfeldt</a:t>
            </a:r>
            <a:r>
              <a:rPr lang="uk-UA" sz="1400" dirty="0"/>
              <a:t>, </a:t>
            </a:r>
            <a:r>
              <a:rPr lang="ru-RU" sz="1400" dirty="0" err="1"/>
              <a:t>Ph</a:t>
            </a:r>
            <a:r>
              <a:rPr lang="uk-UA" sz="1400" dirty="0"/>
              <a:t>.</a:t>
            </a:r>
            <a:r>
              <a:rPr lang="ru-RU" sz="1400" dirty="0"/>
              <a:t>A</a:t>
            </a:r>
            <a:r>
              <a:rPr lang="uk-UA" sz="1400" dirty="0"/>
              <a:t>. </a:t>
            </a:r>
            <a:r>
              <a:rPr lang="ru-RU" sz="1400" dirty="0" err="1"/>
              <a:t>Rauschnabel</a:t>
            </a:r>
            <a:r>
              <a:rPr lang="uk-UA" sz="1400" dirty="0"/>
              <a:t> та </a:t>
            </a:r>
            <a:r>
              <a:rPr lang="ru-RU" sz="1400" dirty="0"/>
              <a:t>P</a:t>
            </a:r>
            <a:r>
              <a:rPr lang="uk-UA" sz="1400" dirty="0"/>
              <a:t>. </a:t>
            </a:r>
            <a:r>
              <a:rPr lang="ru-RU" sz="1400" dirty="0" err="1"/>
              <a:t>Sheldon</a:t>
            </a:r>
            <a:r>
              <a:rPr lang="uk-UA" sz="1400" dirty="0"/>
              <a:t> у своїй роботі наводять десять основних факторів, що мотивують людей використовувати </a:t>
            </a:r>
            <a:r>
              <a:rPr lang="uk-UA" sz="1400" dirty="0" err="1"/>
              <a:t>хештеги</a:t>
            </a:r>
            <a:r>
              <a:rPr lang="uk-UA" sz="1400" dirty="0"/>
              <a:t>. До них належать такі:</a:t>
            </a:r>
            <a:endParaRPr lang="ru-RU" sz="1400" dirty="0"/>
          </a:p>
          <a:p>
            <a:r>
              <a:rPr lang="uk-UA" sz="1400" dirty="0"/>
              <a:t> – бажання розважити себе чи своїх читачів;</a:t>
            </a:r>
            <a:endParaRPr lang="ru-RU" sz="1400" dirty="0"/>
          </a:p>
          <a:p>
            <a:r>
              <a:rPr lang="uk-UA" sz="1400" dirty="0"/>
              <a:t> – організація своїх повідомлень;</a:t>
            </a:r>
            <a:endParaRPr lang="ru-RU" sz="1400" dirty="0"/>
          </a:p>
          <a:p>
            <a:r>
              <a:rPr lang="uk-UA" sz="1400" dirty="0"/>
              <a:t> – створення унікального дизайну свого повідомлення;</a:t>
            </a:r>
            <a:endParaRPr lang="ru-RU" sz="1400" dirty="0"/>
          </a:p>
          <a:p>
            <a:r>
              <a:rPr lang="uk-UA" sz="1400" dirty="0"/>
              <a:t> – висловлення конформістської позиції;</a:t>
            </a:r>
            <a:endParaRPr lang="ru-RU" sz="1400" dirty="0"/>
          </a:p>
          <a:p>
            <a:r>
              <a:rPr lang="uk-UA" sz="1400" dirty="0"/>
              <a:t> – прагнення продемонструвати зв’язок із </a:t>
            </a:r>
            <a:r>
              <a:rPr lang="uk-UA" sz="1400" dirty="0" err="1"/>
              <a:t>трендовими</a:t>
            </a:r>
            <a:r>
              <a:rPr lang="uk-UA" sz="1400" dirty="0"/>
              <a:t> темами;</a:t>
            </a:r>
            <a:endParaRPr lang="ru-RU" sz="1400" dirty="0"/>
          </a:p>
          <a:p>
            <a:r>
              <a:rPr lang="uk-UA" sz="1400" dirty="0"/>
              <a:t> </a:t>
            </a:r>
            <a:r>
              <a:rPr lang="uk-UA" sz="1400" dirty="0" err="1"/>
              <a:t>–підтримка</a:t>
            </a:r>
            <a:r>
              <a:rPr lang="uk-UA" sz="1400" dirty="0"/>
              <a:t> зв’язків із друзями, вживання «внутрішніх» жартів;</a:t>
            </a:r>
            <a:endParaRPr lang="ru-RU" sz="1400" dirty="0"/>
          </a:p>
          <a:p>
            <a:r>
              <a:rPr lang="uk-UA" sz="1400" dirty="0"/>
              <a:t> – надихання інших користувачів на певні теми для роздумів;</a:t>
            </a:r>
            <a:endParaRPr lang="ru-RU" sz="1400" dirty="0"/>
          </a:p>
          <a:p>
            <a:r>
              <a:rPr lang="uk-UA" sz="1400" dirty="0"/>
              <a:t> – звертання до аудиторії;</a:t>
            </a:r>
            <a:endParaRPr lang="ru-RU" sz="1400" dirty="0"/>
          </a:p>
          <a:p>
            <a:r>
              <a:rPr lang="uk-UA" sz="1400" dirty="0"/>
              <a:t> – підсумовування змісту повідомлення;</a:t>
            </a:r>
            <a:endParaRPr lang="ru-RU" sz="1400" dirty="0"/>
          </a:p>
          <a:p>
            <a:r>
              <a:rPr lang="uk-UA" sz="1400" dirty="0"/>
              <a:t> – висловлення інтересу до певної події чи людини.</a:t>
            </a:r>
            <a:endParaRPr lang="ru-RU" sz="1400" dirty="0"/>
          </a:p>
          <a:p>
            <a:r>
              <a:rPr lang="uk-UA" sz="1400" dirty="0"/>
              <a:t>Різноманітність вищенаведених функцій вказує, на нашу думку, на те, що на сьогодні саме </a:t>
            </a:r>
            <a:r>
              <a:rPr lang="uk-UA" sz="1400" dirty="0" err="1"/>
              <a:t>хештеги</a:t>
            </a:r>
            <a:r>
              <a:rPr lang="uk-UA" sz="1400" dirty="0"/>
              <a:t> є тим джерелом інформації, в якому містяться головні сенси повідомлень, адже саме їх зазвичай короткий характер накладає на них зобов’язання бути максимально влучними та яскравими, привертати увагу аудиторії та інформувати її про зміст усього повідомлення.</a:t>
            </a:r>
            <a:endParaRPr lang="ru-RU" sz="1400" dirty="0"/>
          </a:p>
          <a:p>
            <a:r>
              <a:rPr lang="uk-UA" sz="1400" dirty="0"/>
              <a:t>Розширюючи тло вивчення цієї теми, Ю.С. Наволока пропонує більш ширше поняття «</a:t>
            </a:r>
            <a:r>
              <a:rPr lang="uk-UA" sz="1400" dirty="0" err="1"/>
              <a:t>хештег-текст</a:t>
            </a:r>
            <a:r>
              <a:rPr lang="uk-UA" sz="1400" dirty="0"/>
              <a:t>», що володіє категоріальним ознаками тексту і, отже, є особливим видом тексту в сучасному синтаксисі: з одного боку, він має такі ознаки </a:t>
            </a:r>
            <a:r>
              <a:rPr lang="uk-UA" sz="1400" dirty="0" err="1"/>
              <a:t>хештега</a:t>
            </a:r>
            <a:r>
              <a:rPr lang="uk-UA" sz="1400" dirty="0"/>
              <a:t>, як, наприклад, незвичайна форма написання і подачі матеріалу; з іншого – «нестандартна форма», представлена одним або декількома </a:t>
            </a:r>
            <a:r>
              <a:rPr lang="uk-UA" sz="1400" dirty="0" err="1"/>
              <a:t>хештегами</a:t>
            </a:r>
            <a:r>
              <a:rPr lang="uk-UA" sz="1400" dirty="0"/>
              <a:t>, дозволяє реципієнту сприймати і розуміти зміст написаного завдяки наявності категоріальних ознак, притаманних звичайним текстам, тобто цілісність, зв’язність, завершеність та інформативність.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906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dirty="0" err="1"/>
              <a:t>Вперше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з’явилися</a:t>
            </a:r>
            <a:r>
              <a:rPr lang="ru-RU" sz="1400" dirty="0"/>
              <a:t> і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використані</a:t>
            </a:r>
            <a:r>
              <a:rPr lang="ru-RU" sz="1400" dirty="0"/>
              <a:t> в мережах IRC (англ. </a:t>
            </a:r>
            <a:r>
              <a:rPr lang="ru-RU" sz="1400" dirty="0" err="1"/>
              <a:t>Internet</a:t>
            </a:r>
            <a:r>
              <a:rPr lang="ru-RU" sz="1400" dirty="0"/>
              <a:t> </a:t>
            </a:r>
            <a:r>
              <a:rPr lang="ru-RU" sz="1400" dirty="0" err="1"/>
              <a:t>Relay</a:t>
            </a:r>
            <a:r>
              <a:rPr lang="ru-RU" sz="1400" dirty="0"/>
              <a:t> </a:t>
            </a:r>
            <a:r>
              <a:rPr lang="ru-RU" sz="1400" dirty="0" err="1"/>
              <a:t>Chat</a:t>
            </a:r>
            <a:r>
              <a:rPr lang="ru-RU" sz="1400" dirty="0"/>
              <a:t>) – </a:t>
            </a:r>
            <a:r>
              <a:rPr lang="ru-RU" sz="1400" dirty="0" err="1"/>
              <a:t>технологія</a:t>
            </a:r>
            <a:r>
              <a:rPr lang="ru-RU" sz="1400" dirty="0"/>
              <a:t> </a:t>
            </a:r>
            <a:r>
              <a:rPr lang="ru-RU" sz="1400" dirty="0" err="1"/>
              <a:t>багатокористувацьких</a:t>
            </a:r>
            <a:r>
              <a:rPr lang="ru-RU" sz="1400" dirty="0"/>
              <a:t> </a:t>
            </a:r>
            <a:r>
              <a:rPr lang="ru-RU" sz="1400" dirty="0" err="1"/>
              <a:t>конференцій</a:t>
            </a:r>
            <a:r>
              <a:rPr lang="ru-RU" sz="1400" dirty="0"/>
              <a:t> у текстовому </a:t>
            </a:r>
            <a:r>
              <a:rPr lang="ru-RU" sz="1400" dirty="0" err="1"/>
              <a:t>режимі</a:t>
            </a:r>
            <a:r>
              <a:rPr lang="ru-RU" sz="1400" dirty="0"/>
              <a:t> через мережу </a:t>
            </a:r>
            <a:r>
              <a:rPr lang="ru-RU" sz="1400" dirty="0" err="1"/>
              <a:t>Інтернет</a:t>
            </a:r>
            <a:r>
              <a:rPr lang="ru-RU" sz="1400" dirty="0"/>
              <a:t> для </a:t>
            </a:r>
            <a:r>
              <a:rPr lang="ru-RU" sz="1400" dirty="0" err="1"/>
              <a:t>маркування</a:t>
            </a:r>
            <a:r>
              <a:rPr lang="ru-RU" sz="1400" dirty="0"/>
              <a:t> тем і </a:t>
            </a:r>
            <a:r>
              <a:rPr lang="ru-RU" sz="1400" dirty="0" err="1"/>
              <a:t>груп</a:t>
            </a:r>
            <a:r>
              <a:rPr lang="ru-RU" sz="1400" dirty="0"/>
              <a:t>. Протокол IRC створив у 1988 </a:t>
            </a:r>
            <a:r>
              <a:rPr lang="ru-RU" sz="1400" dirty="0" err="1"/>
              <a:t>році</a:t>
            </a:r>
            <a:r>
              <a:rPr lang="ru-RU" sz="1400" dirty="0"/>
              <a:t> </a:t>
            </a:r>
            <a:r>
              <a:rPr lang="ru-RU" sz="1400" dirty="0" err="1"/>
              <a:t>фінський</a:t>
            </a:r>
            <a:r>
              <a:rPr lang="ru-RU" sz="1400" dirty="0"/>
              <a:t> </a:t>
            </a:r>
            <a:r>
              <a:rPr lang="ru-RU" sz="1400" dirty="0" err="1"/>
              <a:t>вчений</a:t>
            </a:r>
            <a:r>
              <a:rPr lang="ru-RU" sz="1400" dirty="0"/>
              <a:t> і </a:t>
            </a:r>
            <a:r>
              <a:rPr lang="ru-RU" sz="1400" dirty="0" err="1"/>
              <a:t>програміст</a:t>
            </a:r>
            <a:r>
              <a:rPr lang="ru-RU" sz="1400" dirty="0"/>
              <a:t> </a:t>
            </a:r>
            <a:r>
              <a:rPr lang="ru-RU" sz="1400" dirty="0" err="1"/>
              <a:t>Яркко</a:t>
            </a:r>
            <a:r>
              <a:rPr lang="uk-UA" sz="1400" dirty="0"/>
              <a:t> </a:t>
            </a:r>
            <a:r>
              <a:rPr lang="ru-RU" sz="1400" dirty="0" err="1"/>
              <a:t>Ойкарінен</a:t>
            </a:r>
            <a:r>
              <a:rPr lang="ru-RU" sz="1400" dirty="0"/>
              <a:t>. </a:t>
            </a:r>
            <a:r>
              <a:rPr lang="ru-RU" sz="1400" dirty="0" err="1"/>
              <a:t>Зазвичай</a:t>
            </a:r>
            <a:r>
              <a:rPr lang="ru-RU" sz="1400" dirty="0"/>
              <a:t> канали </a:t>
            </a:r>
            <a:r>
              <a:rPr lang="ru-RU" sz="1400" dirty="0" err="1"/>
              <a:t>або</a:t>
            </a:r>
            <a:r>
              <a:rPr lang="ru-RU" sz="1400" dirty="0"/>
              <a:t> теми,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доступні</a:t>
            </a:r>
            <a:r>
              <a:rPr lang="ru-RU" sz="1400" dirty="0"/>
              <a:t> по </a:t>
            </a:r>
            <a:r>
              <a:rPr lang="ru-RU" sz="1400" dirty="0" err="1"/>
              <a:t>всій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 IRC, </a:t>
            </a:r>
            <a:r>
              <a:rPr lang="ru-RU" sz="1400" dirty="0" err="1"/>
              <a:t>починаються</a:t>
            </a:r>
            <a:r>
              <a:rPr lang="ru-RU" sz="1400" dirty="0"/>
              <a:t> з </a:t>
            </a:r>
            <a:r>
              <a:rPr lang="ru-RU" sz="1400" dirty="0" err="1"/>
              <a:t>хеш</a:t>
            </a:r>
            <a:r>
              <a:rPr lang="ru-RU" sz="1400" dirty="0"/>
              <a:t>-символу # (на </a:t>
            </a:r>
            <a:r>
              <a:rPr lang="ru-RU" sz="1400" dirty="0" err="1"/>
              <a:t>відміну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локальних</a:t>
            </a:r>
            <a:r>
              <a:rPr lang="ru-RU" sz="1400" dirty="0"/>
              <a:t> </a:t>
            </a:r>
            <a:r>
              <a:rPr lang="ru-RU" sz="1400" dirty="0" err="1"/>
              <a:t>серверів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амперсанд “&amp;”). </a:t>
            </a:r>
            <a:r>
              <a:rPr lang="ru-RU" sz="1400" dirty="0" err="1"/>
              <a:t>Популярність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</a:t>
            </a:r>
            <a:r>
              <a:rPr lang="ru-RU" sz="1400" dirty="0" err="1"/>
              <a:t>виросла</a:t>
            </a:r>
            <a:r>
              <a:rPr lang="ru-RU" sz="1400" dirty="0"/>
              <a:t> </a:t>
            </a:r>
            <a:r>
              <a:rPr lang="ru-RU" sz="1400" dirty="0" err="1"/>
              <a:t>одночасно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зростанням</a:t>
            </a:r>
            <a:r>
              <a:rPr lang="ru-RU" sz="1400" dirty="0"/>
              <a:t> </a:t>
            </a:r>
            <a:r>
              <a:rPr lang="ru-RU" sz="1400" dirty="0" err="1"/>
              <a:t>популярності</a:t>
            </a:r>
            <a:r>
              <a:rPr lang="ru-RU" sz="1400" dirty="0"/>
              <a:t> </a:t>
            </a:r>
            <a:r>
              <a:rPr lang="ru-RU" sz="1400" dirty="0" err="1"/>
              <a:t>Twitter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надихнуло</a:t>
            </a:r>
            <a:r>
              <a:rPr lang="ru-RU" sz="1400" dirty="0"/>
              <a:t> </a:t>
            </a:r>
            <a:r>
              <a:rPr lang="ru-RU" sz="1400" dirty="0" err="1"/>
              <a:t>Кріса</a:t>
            </a:r>
            <a:r>
              <a:rPr lang="uk-UA" sz="1400" dirty="0"/>
              <a:t> </a:t>
            </a:r>
            <a:r>
              <a:rPr lang="ru-RU" sz="1400" dirty="0" err="1"/>
              <a:t>Мессіна</a:t>
            </a:r>
            <a:r>
              <a:rPr lang="ru-RU" sz="1400" dirty="0"/>
              <a:t>, </a:t>
            </a:r>
            <a:r>
              <a:rPr lang="ru-RU" sz="1400" dirty="0" err="1"/>
              <a:t>якого</a:t>
            </a:r>
            <a:r>
              <a:rPr lang="ru-RU" sz="1400" dirty="0"/>
              <a:t> зараз </a:t>
            </a:r>
            <a:r>
              <a:rPr lang="ru-RU" sz="1400" dirty="0" err="1"/>
              <a:t>називають</a:t>
            </a:r>
            <a:r>
              <a:rPr lang="ru-RU" sz="1400" dirty="0"/>
              <a:t> </a:t>
            </a:r>
            <a:r>
              <a:rPr lang="ru-RU" sz="1400" dirty="0" err="1"/>
              <a:t>батьком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, </a:t>
            </a:r>
            <a:r>
              <a:rPr lang="ru-RU" sz="1400" dirty="0" err="1"/>
              <a:t>запропонувати</a:t>
            </a:r>
            <a:r>
              <a:rPr lang="ru-RU" sz="1400" dirty="0"/>
              <a:t> </a:t>
            </a:r>
            <a:r>
              <a:rPr lang="ru-RU" sz="1400" dirty="0" err="1"/>
              <a:t>подібні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позначати</a:t>
            </a:r>
            <a:r>
              <a:rPr lang="ru-RU" sz="1400" dirty="0"/>
              <a:t> теми,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являють</a:t>
            </a:r>
            <a:r>
              <a:rPr lang="ru-RU" sz="1400" dirty="0"/>
              <a:t> </a:t>
            </a:r>
            <a:r>
              <a:rPr lang="ru-RU" sz="1400" dirty="0" err="1"/>
              <a:t>інтерес</a:t>
            </a:r>
            <a:r>
              <a:rPr lang="ru-RU" sz="1400" dirty="0"/>
              <a:t> у </a:t>
            </a:r>
            <a:r>
              <a:rPr lang="ru-RU" sz="1400" dirty="0" err="1"/>
              <a:t>мікроблогах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.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відправив</a:t>
            </a:r>
            <a:r>
              <a:rPr lang="ru-RU" sz="1400" dirty="0"/>
              <a:t> перше </a:t>
            </a:r>
            <a:r>
              <a:rPr lang="ru-RU" sz="1400" dirty="0" err="1"/>
              <a:t>повідомлення</a:t>
            </a:r>
            <a:r>
              <a:rPr lang="ru-RU" sz="1400" dirty="0"/>
              <a:t> з </a:t>
            </a:r>
            <a:r>
              <a:rPr lang="ru-RU" sz="1400" dirty="0" err="1"/>
              <a:t>хештегом</a:t>
            </a:r>
            <a:r>
              <a:rPr lang="ru-RU" sz="1400" dirty="0"/>
              <a:t> на </a:t>
            </a:r>
            <a:r>
              <a:rPr lang="ru-RU" sz="1400" dirty="0" err="1"/>
              <a:t>Twitter</a:t>
            </a:r>
            <a:r>
              <a:rPr lang="ru-RU" sz="1400" dirty="0"/>
              <a:t>: «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думаєте</a:t>
            </a:r>
            <a:r>
              <a:rPr lang="ru-RU" sz="1400" dirty="0"/>
              <a:t> про те,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ґратки</a:t>
            </a:r>
            <a:r>
              <a:rPr lang="ru-RU" sz="1400" dirty="0"/>
              <a:t> (#) для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груп</a:t>
            </a:r>
            <a:r>
              <a:rPr lang="ru-RU" sz="1400" dirty="0"/>
              <a:t>?» 23 </a:t>
            </a:r>
            <a:r>
              <a:rPr lang="ru-RU" sz="1400" dirty="0" err="1"/>
              <a:t>серпня</a:t>
            </a:r>
            <a:r>
              <a:rPr lang="ru-RU" sz="1400" dirty="0"/>
              <a:t> 2007.</a:t>
            </a:r>
          </a:p>
          <a:p>
            <a:r>
              <a:rPr lang="ru-RU" sz="1400" dirty="0" err="1"/>
              <a:t>Твіт</a:t>
            </a:r>
            <a:r>
              <a:rPr lang="ru-RU" sz="1400" dirty="0"/>
              <a:t> </a:t>
            </a:r>
            <a:r>
              <a:rPr lang="ru-RU" sz="1400" dirty="0" err="1"/>
              <a:t>Мессіна</a:t>
            </a:r>
            <a:r>
              <a:rPr lang="ru-RU" sz="1400" dirty="0"/>
              <a:t> і </a:t>
            </a:r>
            <a:r>
              <a:rPr lang="ru-RU" sz="1400" dirty="0" err="1"/>
              <a:t>наступне</a:t>
            </a:r>
            <a:r>
              <a:rPr lang="ru-RU" sz="1400" dirty="0"/>
              <a:t> </a:t>
            </a:r>
            <a:r>
              <a:rPr lang="ru-RU" sz="1400" dirty="0" err="1"/>
              <a:t>обговорення</a:t>
            </a:r>
            <a:r>
              <a:rPr lang="ru-RU" sz="1400" dirty="0"/>
              <a:t> </a:t>
            </a:r>
            <a:r>
              <a:rPr lang="ru-RU" sz="1400" dirty="0" err="1"/>
              <a:t>допомогли</a:t>
            </a:r>
            <a:r>
              <a:rPr lang="ru-RU" sz="1400" dirty="0"/>
              <a:t> </a:t>
            </a:r>
            <a:r>
              <a:rPr lang="ru-RU" sz="1400" dirty="0" err="1"/>
              <a:t>закріпити</a:t>
            </a:r>
            <a:r>
              <a:rPr lang="ru-RU" sz="1400" dirty="0"/>
              <a:t> </a:t>
            </a:r>
            <a:r>
              <a:rPr lang="ru-RU" sz="1400" dirty="0" err="1"/>
              <a:t>позицію</a:t>
            </a:r>
            <a:r>
              <a:rPr lang="ru-RU" sz="1400" dirty="0"/>
              <a:t> </a:t>
            </a:r>
            <a:r>
              <a:rPr lang="ru-RU" sz="1400" dirty="0" err="1"/>
              <a:t>хештега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«</a:t>
            </a:r>
            <a:r>
              <a:rPr lang="ru-RU" sz="1400" dirty="0" err="1"/>
              <a:t>Всесвітом</a:t>
            </a:r>
            <a:r>
              <a:rPr lang="ru-RU" sz="1400" dirty="0"/>
              <a:t> </a:t>
            </a:r>
            <a:r>
              <a:rPr lang="ru-RU" sz="1400" dirty="0" err="1"/>
              <a:t>Twitter</a:t>
            </a:r>
            <a:r>
              <a:rPr lang="ru-RU" sz="1400" dirty="0"/>
              <a:t>», </a:t>
            </a:r>
            <a:r>
              <a:rPr lang="ru-RU" sz="1400" dirty="0" err="1"/>
              <a:t>зрівнявши</a:t>
            </a:r>
            <a:r>
              <a:rPr lang="ru-RU" sz="1400" dirty="0"/>
              <a:t> символ # з </a:t>
            </a:r>
            <a:r>
              <a:rPr lang="ru-RU" sz="1400" dirty="0" err="1"/>
              <a:t>популярним</a:t>
            </a:r>
            <a:r>
              <a:rPr lang="ru-RU" sz="1400" dirty="0"/>
              <a:t> символом @. Почавши як форма </a:t>
            </a:r>
            <a:r>
              <a:rPr lang="ru-RU" sz="1400" dirty="0" err="1"/>
              <a:t>індексування</a:t>
            </a:r>
            <a:r>
              <a:rPr lang="ru-RU" sz="1400" dirty="0"/>
              <a:t>, </a:t>
            </a:r>
            <a:r>
              <a:rPr lang="ru-RU" sz="1400" dirty="0" err="1"/>
              <a:t>хештег</a:t>
            </a:r>
            <a:r>
              <a:rPr lang="ru-RU" sz="1400" dirty="0"/>
              <a:t> </a:t>
            </a:r>
            <a:r>
              <a:rPr lang="ru-RU" sz="1400" dirty="0" err="1"/>
              <a:t>пізніше</a:t>
            </a:r>
            <a:r>
              <a:rPr lang="ru-RU" sz="1400" dirty="0"/>
              <a:t> став формою </a:t>
            </a:r>
            <a:r>
              <a:rPr lang="ru-RU" sz="1400" dirty="0" err="1"/>
              <a:t>спілкування</a:t>
            </a:r>
            <a:r>
              <a:rPr lang="ru-RU" sz="1400" dirty="0"/>
              <a:t>. </a:t>
            </a:r>
            <a:r>
              <a:rPr lang="ru-RU" sz="1400" dirty="0" err="1"/>
              <a:t>Інтернет-користувачі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</a:t>
            </a:r>
            <a:r>
              <a:rPr lang="ru-RU" sz="1400" dirty="0" err="1"/>
              <a:t>передають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емоції</a:t>
            </a:r>
            <a:r>
              <a:rPr lang="ru-RU" sz="1400" dirty="0"/>
              <a:t>, </a:t>
            </a:r>
            <a:r>
              <a:rPr lang="ru-RU" sz="1400" dirty="0" err="1"/>
              <a:t>інформують</a:t>
            </a:r>
            <a:r>
              <a:rPr lang="ru-RU" sz="1400" dirty="0"/>
              <a:t> про </a:t>
            </a:r>
            <a:r>
              <a:rPr lang="ru-RU" sz="1400" dirty="0" err="1"/>
              <a:t>події</a:t>
            </a:r>
            <a:r>
              <a:rPr lang="ru-RU" sz="1400" dirty="0"/>
              <a:t> та </a:t>
            </a:r>
            <a:r>
              <a:rPr lang="ru-RU" sz="1400" dirty="0" err="1"/>
              <a:t>діляться</a:t>
            </a:r>
            <a:r>
              <a:rPr lang="ru-RU" sz="1400" dirty="0"/>
              <a:t> </a:t>
            </a:r>
            <a:r>
              <a:rPr lang="ru-RU" sz="1400" dirty="0" err="1"/>
              <a:t>враженнями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класифікувати</a:t>
            </a:r>
            <a:r>
              <a:rPr lang="ru-RU" sz="1400" dirty="0"/>
              <a:t> за </a:t>
            </a:r>
            <a:r>
              <a:rPr lang="ru-RU" sz="1400" dirty="0" err="1"/>
              <a:t>різними</a:t>
            </a:r>
            <a:r>
              <a:rPr lang="ru-RU" sz="1400" dirty="0"/>
              <a:t> параметрами: </a:t>
            </a:r>
            <a:r>
              <a:rPr lang="ru-RU" sz="1400" dirty="0" err="1"/>
              <a:t>семантичним</a:t>
            </a:r>
            <a:r>
              <a:rPr lang="ru-RU" sz="1400" dirty="0"/>
              <a:t>, </a:t>
            </a:r>
            <a:r>
              <a:rPr lang="ru-RU" sz="1400" dirty="0" err="1"/>
              <a:t>граматичним</a:t>
            </a:r>
            <a:r>
              <a:rPr lang="ru-RU" sz="1400" dirty="0"/>
              <a:t>, </a:t>
            </a:r>
            <a:r>
              <a:rPr lang="ru-RU" sz="1400" dirty="0" err="1"/>
              <a:t>синтаксичним</a:t>
            </a:r>
            <a:r>
              <a:rPr lang="ru-RU" sz="1400" dirty="0"/>
              <a:t>, </a:t>
            </a:r>
            <a:r>
              <a:rPr lang="ru-RU" sz="1400" dirty="0" err="1"/>
              <a:t>частотним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За семантикою </a:t>
            </a:r>
            <a:r>
              <a:rPr lang="ru-RU" sz="1400" dirty="0" err="1"/>
              <a:t>основну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розподілити</a:t>
            </a:r>
            <a:r>
              <a:rPr lang="ru-RU" sz="1400" dirty="0"/>
              <a:t> на три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групи</a:t>
            </a:r>
            <a:r>
              <a:rPr lang="ru-RU" sz="1400" dirty="0"/>
              <a:t>: </a:t>
            </a:r>
            <a:r>
              <a:rPr lang="ru-RU" sz="1400" dirty="0" err="1"/>
              <a:t>контентні</a:t>
            </a:r>
            <a:r>
              <a:rPr lang="ru-RU" sz="1400" dirty="0"/>
              <a:t>, </a:t>
            </a:r>
            <a:r>
              <a:rPr lang="ru-RU" sz="1400" dirty="0" err="1"/>
              <a:t>трендові</a:t>
            </a:r>
            <a:r>
              <a:rPr lang="ru-RU" sz="1400" dirty="0"/>
              <a:t> та </a:t>
            </a:r>
            <a:r>
              <a:rPr lang="ru-RU" sz="1400" dirty="0" err="1"/>
              <a:t>брендові</a:t>
            </a:r>
            <a:r>
              <a:rPr lang="uk-UA" sz="1400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985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dirty="0" err="1"/>
              <a:t>Контентні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є </a:t>
            </a:r>
            <a:r>
              <a:rPr lang="ru-RU" sz="1400" dirty="0" err="1"/>
              <a:t>ключовими</a:t>
            </a:r>
            <a:r>
              <a:rPr lang="ru-RU" sz="1400" dirty="0"/>
              <a:t> словами, такими як </a:t>
            </a:r>
            <a:r>
              <a:rPr lang="ru-RU" sz="1400" dirty="0" err="1"/>
              <a:t>назви</a:t>
            </a:r>
            <a:r>
              <a:rPr lang="ru-RU" sz="1400" dirty="0"/>
              <a:t> сайту, продукту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географічного</a:t>
            </a:r>
            <a:r>
              <a:rPr lang="ru-RU" sz="1400" dirty="0"/>
              <a:t> </a:t>
            </a:r>
            <a:r>
              <a:rPr lang="ru-RU" sz="1400" dirty="0" err="1"/>
              <a:t>положення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нью-</a:t>
            </a:r>
            <a:r>
              <a:rPr lang="ru-RU" sz="1400" dirty="0" err="1"/>
              <a:t>йоркський</a:t>
            </a:r>
            <a:r>
              <a:rPr lang="ru-RU" sz="1400" dirty="0"/>
              <a:t> ресторан </a:t>
            </a:r>
            <a:r>
              <a:rPr lang="ru-RU" sz="1400" dirty="0" err="1"/>
              <a:t>Madison</a:t>
            </a:r>
            <a:r>
              <a:rPr lang="ru-RU" sz="1400" dirty="0"/>
              <a:t> </a:t>
            </a:r>
            <a:r>
              <a:rPr lang="ru-RU" sz="1400" dirty="0" err="1"/>
              <a:t>Bistro</a:t>
            </a:r>
            <a:r>
              <a:rPr lang="ru-RU" sz="1400" dirty="0"/>
              <a:t> </a:t>
            </a:r>
            <a:r>
              <a:rPr lang="ru-RU" sz="1400" dirty="0" err="1"/>
              <a:t>вміло</a:t>
            </a:r>
            <a:r>
              <a:rPr lang="ru-RU" sz="1400" dirty="0"/>
              <a:t> </a:t>
            </a:r>
            <a:r>
              <a:rPr lang="ru-RU" sz="1400" dirty="0" err="1"/>
              <a:t>використав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з </a:t>
            </a:r>
            <a:r>
              <a:rPr lang="ru-RU" sz="1400" dirty="0" err="1"/>
              <a:t>назв</a:t>
            </a:r>
            <a:r>
              <a:rPr lang="ru-RU" sz="1400" dirty="0"/>
              <a:t> </a:t>
            </a:r>
            <a:r>
              <a:rPr lang="ru-RU" sz="1400" dirty="0" err="1"/>
              <a:t>пропонованих</a:t>
            </a:r>
            <a:r>
              <a:rPr lang="ru-RU" sz="1400" dirty="0"/>
              <a:t> </a:t>
            </a:r>
            <a:r>
              <a:rPr lang="ru-RU" sz="1400" dirty="0" err="1"/>
              <a:t>продуктів</a:t>
            </a:r>
            <a:r>
              <a:rPr lang="ru-RU" sz="1400" dirty="0"/>
              <a:t> (#</a:t>
            </a:r>
            <a:r>
              <a:rPr lang="ru-RU" sz="1400" dirty="0" err="1"/>
              <a:t>coffee</a:t>
            </a:r>
            <a:r>
              <a:rPr lang="ru-RU" sz="1400" dirty="0"/>
              <a:t>, #</a:t>
            </a:r>
            <a:r>
              <a:rPr lang="ru-RU" sz="1400" dirty="0" err="1"/>
              <a:t>breakfast</a:t>
            </a:r>
            <a:r>
              <a:rPr lang="ru-RU" sz="1400" dirty="0"/>
              <a:t> – </a:t>
            </a:r>
            <a:r>
              <a:rPr lang="ru-RU" sz="1400" dirty="0" err="1"/>
              <a:t>кава</a:t>
            </a:r>
            <a:r>
              <a:rPr lang="ru-RU" sz="1400" dirty="0"/>
              <a:t>, </a:t>
            </a:r>
            <a:r>
              <a:rPr lang="ru-RU" sz="1400" dirty="0" err="1"/>
              <a:t>сніданок</a:t>
            </a:r>
            <a:r>
              <a:rPr lang="ru-RU" sz="1400" dirty="0"/>
              <a:t>) і (#</a:t>
            </a:r>
            <a:r>
              <a:rPr lang="ru-RU" sz="1400" dirty="0" err="1"/>
              <a:t>nyc</a:t>
            </a:r>
            <a:r>
              <a:rPr lang="ru-RU" sz="1400" dirty="0"/>
              <a:t>), додавши до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посилання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веде</a:t>
            </a:r>
            <a:r>
              <a:rPr lang="ru-RU" sz="1400" dirty="0"/>
              <a:t> на меню ресторану, </a:t>
            </a:r>
            <a:r>
              <a:rPr lang="ru-RU" sz="1400" dirty="0" err="1"/>
              <a:t>розміщене</a:t>
            </a:r>
            <a:r>
              <a:rPr lang="ru-RU" sz="1400" dirty="0"/>
              <a:t> на </a:t>
            </a:r>
            <a:r>
              <a:rPr lang="ru-RU" sz="1400" dirty="0" err="1"/>
              <a:t>їхній</a:t>
            </a:r>
            <a:r>
              <a:rPr lang="ru-RU" sz="1400" dirty="0"/>
              <a:t> </a:t>
            </a:r>
            <a:r>
              <a:rPr lang="ru-RU" sz="1400" dirty="0" err="1"/>
              <a:t>сторінці</a:t>
            </a:r>
            <a:r>
              <a:rPr lang="ru-RU" sz="1400" dirty="0"/>
              <a:t> у </a:t>
            </a:r>
            <a:r>
              <a:rPr lang="ru-RU" sz="1400" dirty="0" err="1"/>
              <a:t>Facebook</a:t>
            </a:r>
            <a:r>
              <a:rPr lang="ru-RU" sz="1400" dirty="0"/>
              <a:t>. Уже одного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твіти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досить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розповісти</a:t>
            </a:r>
            <a:r>
              <a:rPr lang="ru-RU" sz="1400" dirty="0"/>
              <a:t> про себе </a:t>
            </a:r>
            <a:r>
              <a:rPr lang="ru-RU" sz="1400" dirty="0" err="1"/>
              <a:t>релевантнимкористувачам</a:t>
            </a:r>
            <a:r>
              <a:rPr lang="ru-RU" sz="1400" dirty="0"/>
              <a:t> </a:t>
            </a:r>
            <a:r>
              <a:rPr lang="ru-RU" sz="1400" dirty="0" err="1"/>
              <a:t>Twitter</a:t>
            </a:r>
            <a:r>
              <a:rPr lang="ru-RU" sz="1400" dirty="0"/>
              <a:t> і </a:t>
            </a:r>
            <a:r>
              <a:rPr lang="ru-RU" sz="1400" dirty="0" err="1"/>
              <a:t>водночас</a:t>
            </a:r>
            <a:r>
              <a:rPr lang="ru-RU" sz="1400" dirty="0"/>
              <a:t> </a:t>
            </a:r>
            <a:r>
              <a:rPr lang="ru-RU" sz="1400" dirty="0" err="1"/>
              <a:t>залучити</a:t>
            </a:r>
            <a:r>
              <a:rPr lang="ru-RU" sz="1400" dirty="0"/>
              <a:t> у </a:t>
            </a:r>
            <a:r>
              <a:rPr lang="ru-RU" sz="1400" dirty="0" err="1"/>
              <a:t>свій</a:t>
            </a:r>
            <a:r>
              <a:rPr lang="ru-RU" sz="1400" dirty="0"/>
              <a:t> заклад </a:t>
            </a:r>
            <a:r>
              <a:rPr lang="ru-RU" sz="1400" dirty="0" err="1"/>
              <a:t>любителів</a:t>
            </a:r>
            <a:r>
              <a:rPr lang="ru-RU" sz="1400" dirty="0"/>
              <a:t> </a:t>
            </a:r>
            <a:r>
              <a:rPr lang="ru-RU" sz="1400" dirty="0" err="1"/>
              <a:t>кави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стати </a:t>
            </a:r>
            <a:r>
              <a:rPr lang="ru-RU" sz="1400" dirty="0" err="1"/>
              <a:t>потенційними</a:t>
            </a:r>
            <a:r>
              <a:rPr lang="ru-RU" sz="1400" dirty="0"/>
              <a:t> </a:t>
            </a:r>
            <a:r>
              <a:rPr lang="ru-RU" sz="1400" dirty="0" err="1"/>
              <a:t>клієнтами</a:t>
            </a:r>
            <a:r>
              <a:rPr lang="ru-RU" sz="1400" dirty="0"/>
              <a:t> в Нью-Йорку.</a:t>
            </a:r>
          </a:p>
          <a:p>
            <a:r>
              <a:rPr lang="ru-RU" sz="1400" dirty="0" err="1"/>
              <a:t>Трендові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стали </a:t>
            </a:r>
            <a:r>
              <a:rPr lang="ru-RU" sz="1400" dirty="0" err="1"/>
              <a:t>популярними</a:t>
            </a:r>
            <a:r>
              <a:rPr lang="ru-RU" sz="1400" dirty="0"/>
              <a:t>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мільйонів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 і </a:t>
            </a:r>
            <a:r>
              <a:rPr lang="ru-RU" sz="1400" dirty="0" err="1"/>
              <a:t>потрапили</a:t>
            </a:r>
            <a:r>
              <a:rPr lang="ru-RU" sz="1400" dirty="0"/>
              <a:t> до списку «</a:t>
            </a:r>
            <a:r>
              <a:rPr lang="ru-RU" sz="1400" dirty="0" err="1"/>
              <a:t>трендових</a:t>
            </a:r>
            <a:r>
              <a:rPr lang="ru-RU" sz="1400" dirty="0"/>
              <a:t>» </a:t>
            </a:r>
            <a:r>
              <a:rPr lang="ru-RU" sz="1400" dirty="0" err="1"/>
              <a:t>хештегів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з </a:t>
            </a:r>
            <a:r>
              <a:rPr lang="ru-RU" sz="1400" dirty="0" err="1"/>
              <a:t>наближенням</a:t>
            </a:r>
            <a:r>
              <a:rPr lang="ru-RU" sz="1400" dirty="0"/>
              <a:t> </a:t>
            </a:r>
            <a:r>
              <a:rPr lang="ru-RU" sz="1400" dirty="0" err="1"/>
              <a:t>Різдва</a:t>
            </a:r>
            <a:r>
              <a:rPr lang="ru-RU" sz="1400" dirty="0"/>
              <a:t> та Нового року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американських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 почали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хештег</a:t>
            </a:r>
            <a:r>
              <a:rPr lang="ru-RU" sz="1400" dirty="0"/>
              <a:t> #</a:t>
            </a:r>
            <a:r>
              <a:rPr lang="ru-RU" sz="1400" dirty="0" err="1"/>
              <a:t>Christmas</a:t>
            </a:r>
            <a:r>
              <a:rPr lang="ru-RU" sz="1400" dirty="0"/>
              <a:t>, #</a:t>
            </a:r>
            <a:r>
              <a:rPr lang="ru-RU" sz="1400" dirty="0" err="1"/>
              <a:t>happynewyear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бути в </a:t>
            </a:r>
            <a:r>
              <a:rPr lang="ru-RU" sz="1400" dirty="0" err="1"/>
              <a:t>тренді</a:t>
            </a:r>
            <a:r>
              <a:rPr lang="ru-RU" sz="1400" dirty="0"/>
              <a:t>.</a:t>
            </a:r>
          </a:p>
          <a:p>
            <a:r>
              <a:rPr lang="uk-UA" sz="1400" dirty="0"/>
              <a:t>Брендові </a:t>
            </a:r>
            <a:r>
              <a:rPr lang="uk-UA" sz="1400" dirty="0" err="1"/>
              <a:t>хештеги</a:t>
            </a:r>
            <a:r>
              <a:rPr lang="uk-UA" sz="1400" dirty="0"/>
              <a:t> – це індивідуальні, власні </a:t>
            </a:r>
            <a:r>
              <a:rPr lang="uk-UA" sz="1400" dirty="0" err="1"/>
              <a:t>хештеги</a:t>
            </a:r>
            <a:r>
              <a:rPr lang="uk-UA" sz="1400" dirty="0"/>
              <a:t>. </a:t>
            </a:r>
            <a:r>
              <a:rPr lang="ru-RU" sz="1400" dirty="0"/>
              <a:t>Вони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використані</a:t>
            </a:r>
            <a:r>
              <a:rPr lang="ru-RU" sz="1400" dirty="0"/>
              <a:t> для </a:t>
            </a:r>
            <a:r>
              <a:rPr lang="ru-RU" sz="1400" dirty="0" err="1"/>
              <a:t>просування</a:t>
            </a:r>
            <a:r>
              <a:rPr lang="ru-RU" sz="1400" dirty="0"/>
              <a:t> самого бренду, </a:t>
            </a:r>
            <a:r>
              <a:rPr lang="ru-RU" sz="1400" dirty="0" err="1"/>
              <a:t>промокампаній</a:t>
            </a:r>
            <a:r>
              <a:rPr lang="ru-RU" sz="1400" dirty="0"/>
              <a:t>, </a:t>
            </a:r>
            <a:r>
              <a:rPr lang="ru-RU" sz="1400" dirty="0" err="1"/>
              <a:t>подій</a:t>
            </a:r>
            <a:r>
              <a:rPr lang="ru-RU" sz="1400" dirty="0"/>
              <a:t>, </a:t>
            </a:r>
            <a:r>
              <a:rPr lang="ru-RU" sz="1400" dirty="0" err="1"/>
              <a:t>конкурсів</a:t>
            </a:r>
            <a:r>
              <a:rPr lang="ru-RU" sz="1400" dirty="0"/>
              <a:t> та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заходів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на свою </a:t>
            </a:r>
            <a:r>
              <a:rPr lang="ru-RU" sz="1400" dirty="0" err="1"/>
              <a:t>соту</a:t>
            </a:r>
            <a:r>
              <a:rPr lang="ru-RU" sz="1400" dirty="0"/>
              <a:t> </a:t>
            </a:r>
            <a:r>
              <a:rPr lang="ru-RU" sz="1400" dirty="0" err="1"/>
              <a:t>річницю</a:t>
            </a:r>
            <a:r>
              <a:rPr lang="ru-RU" sz="1400" dirty="0"/>
              <a:t>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Oreo</a:t>
            </a:r>
            <a:r>
              <a:rPr lang="ru-RU" sz="1400" dirty="0"/>
              <a:t> </a:t>
            </a:r>
            <a:r>
              <a:rPr lang="ru-RU" sz="1400" dirty="0" err="1"/>
              <a:t>використовувала</a:t>
            </a:r>
            <a:r>
              <a:rPr lang="ru-RU" sz="1400" dirty="0"/>
              <a:t> </a:t>
            </a:r>
            <a:r>
              <a:rPr lang="ru-RU" sz="1400" dirty="0" err="1"/>
              <a:t>спеціальний</a:t>
            </a:r>
            <a:r>
              <a:rPr lang="ru-RU" sz="1400" dirty="0"/>
              <a:t> </a:t>
            </a:r>
            <a:r>
              <a:rPr lang="ru-RU" sz="1400" dirty="0" err="1"/>
              <a:t>хештег</a:t>
            </a:r>
            <a:r>
              <a:rPr lang="ru-RU" sz="1400" dirty="0"/>
              <a:t> #</a:t>
            </a:r>
            <a:r>
              <a:rPr lang="ru-RU" sz="1400" dirty="0" err="1"/>
              <a:t>oreomoment</a:t>
            </a:r>
            <a:r>
              <a:rPr lang="ru-RU" sz="1400" dirty="0"/>
              <a:t>, і таким чином, люди могли </a:t>
            </a:r>
            <a:r>
              <a:rPr lang="ru-RU" sz="1400" dirty="0" err="1"/>
              <a:t>ділитися</a:t>
            </a:r>
            <a:r>
              <a:rPr lang="ru-RU" sz="1400" dirty="0"/>
              <a:t> </a:t>
            </a:r>
            <a:r>
              <a:rPr lang="ru-RU" sz="1400" dirty="0" err="1"/>
              <a:t>своїми</a:t>
            </a:r>
            <a:r>
              <a:rPr lang="ru-RU" sz="1400" dirty="0"/>
              <a:t> </a:t>
            </a:r>
            <a:r>
              <a:rPr lang="ru-RU" sz="1400" dirty="0" err="1"/>
              <a:t>спогадами</a:t>
            </a:r>
            <a:r>
              <a:rPr lang="ru-RU" sz="1400" dirty="0"/>
              <a:t>, </a:t>
            </a:r>
            <a:r>
              <a:rPr lang="ru-RU" sz="1400" dirty="0" err="1"/>
              <a:t>пов’язаними</a:t>
            </a:r>
            <a:r>
              <a:rPr lang="ru-RU" sz="1400" dirty="0"/>
              <a:t> з </a:t>
            </a:r>
            <a:r>
              <a:rPr lang="ru-RU" sz="1400" dirty="0" err="1"/>
              <a:t>улюбленим</a:t>
            </a:r>
            <a:r>
              <a:rPr lang="ru-RU" sz="1400" dirty="0"/>
              <a:t> продуктом.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хештег</a:t>
            </a:r>
            <a:r>
              <a:rPr lang="ru-RU" sz="1400" dirty="0"/>
              <a:t> став таким </a:t>
            </a:r>
            <a:r>
              <a:rPr lang="ru-RU" sz="1400" dirty="0" err="1"/>
              <a:t>популярним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зібрав</a:t>
            </a:r>
            <a:r>
              <a:rPr lang="ru-RU" sz="1400" dirty="0"/>
              <a:t> </a:t>
            </a:r>
            <a:r>
              <a:rPr lang="ru-RU" sz="1400" dirty="0" err="1"/>
              <a:t>відгуки</a:t>
            </a:r>
            <a:r>
              <a:rPr lang="ru-RU" sz="1400" dirty="0"/>
              <a:t> </a:t>
            </a:r>
            <a:r>
              <a:rPr lang="ru-RU" sz="1400" dirty="0" err="1"/>
              <a:t>сотень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. </a:t>
            </a:r>
            <a:r>
              <a:rPr lang="ru-RU" sz="1400" dirty="0" err="1"/>
              <a:t>Незабаром</a:t>
            </a:r>
            <a:r>
              <a:rPr lang="ru-RU" sz="1400" dirty="0"/>
              <a:t> </a:t>
            </a:r>
            <a:r>
              <a:rPr lang="ru-RU" sz="1400" dirty="0" err="1"/>
              <a:t>хештег</a:t>
            </a:r>
            <a:r>
              <a:rPr lang="ru-RU" sz="1400" dirty="0"/>
              <a:t> (</a:t>
            </a:r>
            <a:r>
              <a:rPr lang="ru-RU" sz="1400" dirty="0" err="1"/>
              <a:t>спочатку</a:t>
            </a:r>
            <a:r>
              <a:rPr lang="ru-RU" sz="1400" dirty="0"/>
              <a:t> </a:t>
            </a:r>
            <a:r>
              <a:rPr lang="ru-RU" sz="1400" dirty="0" err="1"/>
              <a:t>використовувався</a:t>
            </a:r>
            <a:r>
              <a:rPr lang="ru-RU" sz="1400" dirty="0"/>
              <a:t> як </a:t>
            </a:r>
            <a:r>
              <a:rPr lang="ru-RU" sz="1400" dirty="0" err="1"/>
              <a:t>брендовий</a:t>
            </a:r>
            <a:r>
              <a:rPr lang="ru-RU" sz="1400" dirty="0"/>
              <a:t>) </a:t>
            </a:r>
            <a:r>
              <a:rPr lang="ru-RU" sz="1400" dirty="0" err="1"/>
              <a:t>потрапив</a:t>
            </a:r>
            <a:r>
              <a:rPr lang="ru-RU" sz="1400" dirty="0"/>
              <a:t> у список «</a:t>
            </a:r>
            <a:r>
              <a:rPr lang="ru-RU" sz="1400" dirty="0" err="1"/>
              <a:t>трендових</a:t>
            </a:r>
            <a:r>
              <a:rPr lang="ru-RU" sz="1400" dirty="0"/>
              <a:t>» </a:t>
            </a:r>
            <a:r>
              <a:rPr lang="ru-RU" sz="1400" dirty="0" err="1"/>
              <a:t>хештегів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величезне</a:t>
            </a:r>
            <a:r>
              <a:rPr lang="ru-RU" sz="1400" dirty="0"/>
              <a:t> число людей (і </a:t>
            </a:r>
            <a:r>
              <a:rPr lang="ru-RU" sz="1400" dirty="0" err="1"/>
              <a:t>компаній</a:t>
            </a:r>
            <a:r>
              <a:rPr lang="ru-RU" sz="1400" dirty="0"/>
              <a:t>) </a:t>
            </a:r>
            <a:r>
              <a:rPr lang="ru-RU" sz="1400" dirty="0" err="1"/>
              <a:t>використовували</a:t>
            </a:r>
            <a:r>
              <a:rPr lang="ru-RU" sz="1400" dirty="0"/>
              <a:t> #</a:t>
            </a:r>
            <a:r>
              <a:rPr lang="ru-RU" sz="1400" dirty="0" err="1"/>
              <a:t>oreomoment</a:t>
            </a:r>
            <a:r>
              <a:rPr lang="ru-RU" sz="1400" dirty="0"/>
              <a:t> у </a:t>
            </a:r>
            <a:r>
              <a:rPr lang="ru-RU" sz="1400" dirty="0" err="1"/>
              <a:t>своїх</a:t>
            </a:r>
            <a:r>
              <a:rPr lang="ru-RU" sz="1400" dirty="0"/>
              <a:t> постах.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595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dirty="0" err="1"/>
              <a:t>Ефективний</a:t>
            </a:r>
            <a:r>
              <a:rPr lang="ru-RU" sz="1400" dirty="0"/>
              <a:t> </a:t>
            </a:r>
            <a:r>
              <a:rPr lang="ru-RU" sz="1400" dirty="0" err="1"/>
              <a:t>брендовий</a:t>
            </a:r>
            <a:r>
              <a:rPr lang="ru-RU" sz="1400" dirty="0"/>
              <a:t> </a:t>
            </a:r>
            <a:r>
              <a:rPr lang="ru-RU" sz="1400" dirty="0" err="1"/>
              <a:t>хештег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той,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асоціюється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з </a:t>
            </a:r>
            <a:r>
              <a:rPr lang="ru-RU" sz="1400" dirty="0" err="1"/>
              <a:t>вашою</a:t>
            </a:r>
            <a:r>
              <a:rPr lang="ru-RU" sz="1400" dirty="0"/>
              <a:t> </a:t>
            </a:r>
            <a:r>
              <a:rPr lang="ru-RU" sz="1400" dirty="0" err="1"/>
              <a:t>компанією</a:t>
            </a:r>
            <a:r>
              <a:rPr lang="ru-RU" sz="1400" dirty="0"/>
              <a:t>. </a:t>
            </a:r>
            <a:r>
              <a:rPr lang="ru-RU" sz="1400" dirty="0" err="1"/>
              <a:t>Зробіть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унікальним</a:t>
            </a:r>
            <a:r>
              <a:rPr lang="ru-RU" sz="1400" dirty="0"/>
              <a:t> і </a:t>
            </a:r>
            <a:r>
              <a:rPr lang="ru-RU" sz="1400" dirty="0" err="1"/>
              <a:t>незабутнім</a:t>
            </a:r>
            <a:r>
              <a:rPr lang="ru-RU" sz="1400" dirty="0"/>
              <a:t>. У </a:t>
            </a:r>
            <a:r>
              <a:rPr lang="ru-RU" sz="1400" dirty="0" err="1"/>
              <a:t>брендінгу</a:t>
            </a:r>
            <a:r>
              <a:rPr lang="ru-RU" sz="1400" dirty="0"/>
              <a:t> </a:t>
            </a:r>
            <a:r>
              <a:rPr lang="ru-RU" sz="1400" dirty="0" err="1"/>
              <a:t>використовуйте</a:t>
            </a:r>
            <a:r>
              <a:rPr lang="ru-RU" sz="1400" dirty="0"/>
              <a:t> </a:t>
            </a:r>
            <a:r>
              <a:rPr lang="ru-RU" sz="1400" dirty="0" err="1"/>
              <a:t>коротку</a:t>
            </a:r>
            <a:r>
              <a:rPr lang="ru-RU" sz="1400" dirty="0"/>
              <a:t> фразу </a:t>
            </a:r>
            <a:r>
              <a:rPr lang="ru-RU" sz="1400" dirty="0" err="1"/>
              <a:t>або</a:t>
            </a:r>
            <a:r>
              <a:rPr lang="ru-RU" sz="1400" dirty="0"/>
              <a:t> слоган (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Kit</a:t>
            </a:r>
            <a:r>
              <a:rPr lang="ru-RU" sz="1400" dirty="0"/>
              <a:t> </a:t>
            </a:r>
            <a:r>
              <a:rPr lang="ru-RU" sz="1400" dirty="0" err="1"/>
              <a:t>Kat</a:t>
            </a:r>
            <a:r>
              <a:rPr lang="ru-RU" sz="1400" dirty="0"/>
              <a:t> </a:t>
            </a:r>
            <a:r>
              <a:rPr lang="ru-RU" sz="1400" dirty="0" err="1"/>
              <a:t>використовує</a:t>
            </a:r>
            <a:r>
              <a:rPr lang="ru-RU" sz="1400" dirty="0"/>
              <a:t> фразу #</a:t>
            </a:r>
            <a:r>
              <a:rPr lang="ru-RU" sz="1400" dirty="0" err="1"/>
              <a:t>haveabreak</a:t>
            </a:r>
            <a:r>
              <a:rPr lang="ru-RU" sz="1400" dirty="0"/>
              <a:t> – «</a:t>
            </a:r>
            <a:r>
              <a:rPr lang="ru-RU" sz="1400" dirty="0" err="1"/>
              <a:t>зроби</a:t>
            </a:r>
            <a:r>
              <a:rPr lang="ru-RU" sz="1400" dirty="0"/>
              <a:t> перерву»).</a:t>
            </a:r>
          </a:p>
          <a:p>
            <a:r>
              <a:rPr lang="ru-RU" sz="1400" dirty="0"/>
              <a:t>За </a:t>
            </a:r>
            <a:r>
              <a:rPr lang="ru-RU" sz="1400" dirty="0" err="1"/>
              <a:t>частотністю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розподілити</a:t>
            </a:r>
            <a:r>
              <a:rPr lang="ru-RU" sz="1400" dirty="0"/>
              <a:t> на 3 </a:t>
            </a:r>
            <a:r>
              <a:rPr lang="ru-RU" sz="1400" dirty="0" err="1"/>
              <a:t>типи</a:t>
            </a:r>
            <a:r>
              <a:rPr lang="ru-RU" sz="1400" dirty="0"/>
              <a:t>: </a:t>
            </a:r>
            <a:r>
              <a:rPr lang="ru-RU" sz="1400" dirty="0" err="1"/>
              <a:t>високо</a:t>
            </a:r>
            <a:r>
              <a:rPr lang="ru-RU" sz="1400" dirty="0"/>
              <a:t>-, </a:t>
            </a:r>
            <a:r>
              <a:rPr lang="ru-RU" sz="1400" dirty="0" err="1"/>
              <a:t>середньо</a:t>
            </a:r>
            <a:r>
              <a:rPr lang="ru-RU" sz="1400" dirty="0"/>
              <a:t>- та </a:t>
            </a:r>
            <a:r>
              <a:rPr lang="ru-RU" sz="1400" dirty="0" err="1"/>
              <a:t>низькочастотні</a:t>
            </a:r>
            <a:r>
              <a:rPr lang="ru-RU" sz="1400" dirty="0"/>
              <a:t>. Статистика </a:t>
            </a:r>
            <a:r>
              <a:rPr lang="ru-RU" sz="1400" dirty="0" err="1"/>
              <a:t>Twitter</a:t>
            </a:r>
            <a:r>
              <a:rPr lang="ru-RU" sz="1400" dirty="0"/>
              <a:t> та </a:t>
            </a:r>
            <a:r>
              <a:rPr lang="ru-RU" sz="1400" dirty="0" err="1"/>
              <a:t>Instagram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проана-лізувати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за </a:t>
            </a:r>
            <a:r>
              <a:rPr lang="ru-RU" sz="1400" dirty="0" err="1"/>
              <a:t>частотністю</a:t>
            </a:r>
            <a:r>
              <a:rPr lang="ru-RU" sz="1400" dirty="0"/>
              <a:t>. </a:t>
            </a:r>
            <a:r>
              <a:rPr lang="ru-RU" sz="1400" dirty="0" err="1"/>
              <a:t>Хештеги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100 </a:t>
            </a:r>
            <a:r>
              <a:rPr lang="ru-RU" sz="1400" dirty="0" err="1"/>
              <a:t>тисяч</a:t>
            </a:r>
            <a:r>
              <a:rPr lang="ru-RU" sz="1400" dirty="0"/>
              <a:t> </a:t>
            </a:r>
            <a:r>
              <a:rPr lang="ru-RU" sz="1400" dirty="0" err="1"/>
              <a:t>згадок</a:t>
            </a:r>
            <a:r>
              <a:rPr lang="ru-RU" sz="1400" dirty="0"/>
              <a:t> та </a:t>
            </a:r>
            <a:r>
              <a:rPr lang="ru-RU" sz="1400" dirty="0" err="1"/>
              <a:t>більше</a:t>
            </a:r>
            <a:r>
              <a:rPr lang="ru-RU" sz="1400" dirty="0"/>
              <a:t>, є </a:t>
            </a:r>
            <a:r>
              <a:rPr lang="ru-RU" sz="1400" dirty="0" err="1"/>
              <a:t>високочастотними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Високочастотні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стосуються</a:t>
            </a:r>
            <a:r>
              <a:rPr lang="ru-RU" sz="1400" dirty="0"/>
              <a:t> </a:t>
            </a:r>
            <a:r>
              <a:rPr lang="ru-RU" sz="1400" dirty="0" err="1"/>
              <a:t>загальних</a:t>
            </a:r>
            <a:r>
              <a:rPr lang="ru-RU" sz="1400" dirty="0"/>
              <a:t> понять,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категорій</a:t>
            </a:r>
            <a:r>
              <a:rPr lang="ru-RU" sz="1400" dirty="0"/>
              <a:t>, часто </a:t>
            </a:r>
            <a:r>
              <a:rPr lang="ru-RU" sz="1400" dirty="0" err="1"/>
              <a:t>містять</a:t>
            </a:r>
            <a:r>
              <a:rPr lang="ru-RU" sz="1400" dirty="0"/>
              <a:t> у </a:t>
            </a:r>
            <a:r>
              <a:rPr lang="ru-RU" sz="1400" dirty="0" err="1"/>
              <a:t>собі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одне</a:t>
            </a:r>
            <a:r>
              <a:rPr lang="ru-RU" sz="1400" dirty="0"/>
              <a:t> слово.</a:t>
            </a:r>
          </a:p>
          <a:p>
            <a:r>
              <a:rPr lang="uk-UA" sz="1400" dirty="0" err="1"/>
              <a:t>Середньочастотні</a:t>
            </a:r>
            <a:r>
              <a:rPr lang="uk-UA" sz="1400" dirty="0"/>
              <a:t> </a:t>
            </a:r>
            <a:r>
              <a:rPr lang="uk-UA" sz="1400" dirty="0" err="1"/>
              <a:t>хештеги</a:t>
            </a:r>
            <a:r>
              <a:rPr lang="uk-UA" sz="1400" dirty="0"/>
              <a:t> містять у собі 2 слова. Вони більш конкретизовані та зустрічаються в більш ніж у 50 тисячах публікаціях. </a:t>
            </a:r>
            <a:r>
              <a:rPr lang="ru-RU" sz="1400" dirty="0" err="1"/>
              <a:t>Низькочастотні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3 і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слів</a:t>
            </a:r>
            <a:r>
              <a:rPr lang="ru-RU" sz="1400" dirty="0"/>
              <a:t> у </a:t>
            </a:r>
            <a:r>
              <a:rPr lang="ru-RU" sz="1400" dirty="0" err="1"/>
              <a:t>своєму</a:t>
            </a:r>
            <a:r>
              <a:rPr lang="ru-RU" sz="1400" dirty="0"/>
              <a:t> </a:t>
            </a:r>
            <a:r>
              <a:rPr lang="ru-RU" sz="1400" dirty="0" err="1"/>
              <a:t>складі</a:t>
            </a:r>
            <a:r>
              <a:rPr lang="ru-RU" sz="1400" dirty="0"/>
              <a:t>.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зустріти</a:t>
            </a:r>
            <a:r>
              <a:rPr lang="ru-RU" sz="1400" dirty="0"/>
              <a:t> в </a:t>
            </a:r>
            <a:r>
              <a:rPr lang="ru-RU" sz="1400" dirty="0" err="1"/>
              <a:t>публікаціях</a:t>
            </a:r>
            <a:r>
              <a:rPr lang="ru-RU" sz="1400" dirty="0"/>
              <a:t> </a:t>
            </a:r>
            <a:r>
              <a:rPr lang="ru-RU" sz="1400" dirty="0" err="1"/>
              <a:t>менше</a:t>
            </a:r>
            <a:r>
              <a:rPr lang="ru-RU" sz="1400" dirty="0"/>
              <a:t> 50 </a:t>
            </a:r>
            <a:r>
              <a:rPr lang="ru-RU" sz="1400" dirty="0" err="1"/>
              <a:t>тисяч</a:t>
            </a:r>
            <a:r>
              <a:rPr lang="ru-RU" sz="1400" dirty="0"/>
              <a:t> </a:t>
            </a:r>
            <a:r>
              <a:rPr lang="ru-RU" sz="1400" dirty="0" err="1"/>
              <a:t>разів</a:t>
            </a:r>
            <a:r>
              <a:rPr lang="ru-RU" sz="1400" dirty="0"/>
              <a:t>»).</a:t>
            </a:r>
          </a:p>
          <a:p>
            <a:r>
              <a:rPr lang="uk-UA" sz="1400" dirty="0" err="1"/>
              <a:t>Хештеги</a:t>
            </a:r>
            <a:r>
              <a:rPr lang="uk-UA" sz="1400" dirty="0"/>
              <a:t> можуть залучити цільову аудиторію, спонукати до дій, активізувати її під потрібним постом, прорекламувати товар чи послугу, сформувати власний бренд, виокремити товар, продукт, послугу чи особу з нескінченного потоку інформації тощо. </a:t>
            </a:r>
            <a:r>
              <a:rPr lang="ru-RU" sz="1400" dirty="0" err="1"/>
              <a:t>Хештеги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основа </a:t>
            </a:r>
            <a:r>
              <a:rPr lang="ru-RU" sz="1400" dirty="0" err="1"/>
              <a:t>пошукової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Instagram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не </a:t>
            </a:r>
            <a:r>
              <a:rPr lang="ru-RU" sz="1400" dirty="0" err="1"/>
              <a:t>проставляєте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, то ваш пост </a:t>
            </a:r>
            <a:r>
              <a:rPr lang="ru-RU" sz="1400" dirty="0" err="1"/>
              <a:t>ніколи</a:t>
            </a:r>
            <a:r>
              <a:rPr lang="ru-RU" sz="1400" dirty="0"/>
              <a:t> не </a:t>
            </a:r>
            <a:r>
              <a:rPr lang="ru-RU" sz="1400" dirty="0" err="1"/>
              <a:t>з'явиться</a:t>
            </a:r>
            <a:r>
              <a:rPr lang="ru-RU" sz="1400" dirty="0"/>
              <a:t> в </a:t>
            </a:r>
            <a:r>
              <a:rPr lang="ru-RU" sz="1400" dirty="0" err="1"/>
              <a:t>пошуку</a:t>
            </a:r>
            <a:r>
              <a:rPr lang="ru-RU" sz="1400" dirty="0"/>
              <a:t> за </a:t>
            </a:r>
            <a:r>
              <a:rPr lang="ru-RU" sz="1400" dirty="0" err="1"/>
              <a:t>запитами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.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побачать</a:t>
            </a:r>
            <a:r>
              <a:rPr lang="ru-RU" sz="1400" dirty="0"/>
              <a:t> у </a:t>
            </a:r>
            <a:r>
              <a:rPr lang="ru-RU" sz="1400" dirty="0" err="1"/>
              <a:t>своїй</a:t>
            </a:r>
            <a:r>
              <a:rPr lang="ru-RU" sz="1400" dirty="0"/>
              <a:t> </a:t>
            </a:r>
            <a:r>
              <a:rPr lang="ru-RU" sz="1400" dirty="0" err="1"/>
              <a:t>стрічці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ті</a:t>
            </a:r>
            <a:r>
              <a:rPr lang="ru-RU" sz="1400" dirty="0"/>
              <a:t>,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підписаний</a:t>
            </a:r>
            <a:r>
              <a:rPr lang="ru-RU" sz="1400" dirty="0"/>
              <a:t> на вашу </a:t>
            </a:r>
            <a:r>
              <a:rPr lang="ru-RU" sz="1400" dirty="0" err="1"/>
              <a:t>сторінку</a:t>
            </a:r>
            <a:r>
              <a:rPr lang="ru-RU" sz="1400" dirty="0"/>
              <a:t>. Але на </a:t>
            </a:r>
            <a:r>
              <a:rPr lang="ru-RU" sz="1400" dirty="0" err="1"/>
              <a:t>нову</a:t>
            </a:r>
            <a:r>
              <a:rPr lang="ru-RU" sz="1400" dirty="0"/>
              <a:t> </a:t>
            </a:r>
            <a:r>
              <a:rPr lang="ru-RU" sz="1400" dirty="0" err="1"/>
              <a:t>аудиторію</a:t>
            </a:r>
            <a:r>
              <a:rPr lang="ru-RU" sz="1400" dirty="0"/>
              <a:t> </a:t>
            </a:r>
            <a:r>
              <a:rPr lang="ru-RU" sz="1400" dirty="0" err="1"/>
              <a:t>годі</a:t>
            </a:r>
            <a:r>
              <a:rPr lang="ru-RU" sz="1400" dirty="0"/>
              <a:t> </a:t>
            </a:r>
            <a:r>
              <a:rPr lang="ru-RU" sz="1400" dirty="0" err="1"/>
              <a:t>сподіватися</a:t>
            </a:r>
            <a:r>
              <a:rPr lang="ru-RU" sz="1400" dirty="0"/>
              <a:t>. 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206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dirty="0" err="1"/>
              <a:t>Хештеги</a:t>
            </a:r>
            <a:r>
              <a:rPr lang="uk-UA" sz="1400" dirty="0"/>
              <a:t> – відмінний спосіб рубрикації постів, навігації по </a:t>
            </a:r>
            <a:r>
              <a:rPr lang="uk-UA" sz="1400" dirty="0" err="1"/>
              <a:t>акаунту</a:t>
            </a:r>
            <a:r>
              <a:rPr lang="uk-UA" sz="1400" dirty="0"/>
              <a:t>, можливість підняти показник охоплення публікацій та засіб пошуку конкурентів в мережі </a:t>
            </a:r>
            <a:r>
              <a:rPr lang="ru-RU" sz="1400" dirty="0" err="1"/>
              <a:t>Instagram</a:t>
            </a:r>
            <a:r>
              <a:rPr lang="uk-UA" sz="1400" dirty="0"/>
              <a:t> та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uk-UA" sz="1400" dirty="0"/>
              <a:t>з метою аналізу їх </a:t>
            </a:r>
            <a:r>
              <a:rPr lang="uk-UA" sz="1400" dirty="0" err="1"/>
              <a:t>акаунтів</a:t>
            </a:r>
            <a:r>
              <a:rPr lang="uk-UA" sz="1400" dirty="0"/>
              <a:t>. </a:t>
            </a:r>
            <a:r>
              <a:rPr lang="ru-RU" sz="1400" dirty="0" err="1"/>
              <a:t>Адже</a:t>
            </a:r>
            <a:r>
              <a:rPr lang="ru-RU" sz="1400" dirty="0"/>
              <a:t> з метою </a:t>
            </a:r>
            <a:r>
              <a:rPr lang="ru-RU" sz="1400" dirty="0" err="1"/>
              <a:t>пошуку</a:t>
            </a:r>
            <a:r>
              <a:rPr lang="ru-RU" sz="1400" dirty="0"/>
              <a:t> за </a:t>
            </a:r>
            <a:r>
              <a:rPr lang="ru-RU" sz="1400" dirty="0" err="1"/>
              <a:t>хештегом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скористуватися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основним</a:t>
            </a:r>
            <a:r>
              <a:rPr lang="ru-RU" sz="1400" dirty="0"/>
              <a:t> </a:t>
            </a:r>
            <a:r>
              <a:rPr lang="ru-RU" sz="1400" dirty="0" err="1"/>
              <a:t>пошуком</a:t>
            </a:r>
            <a:r>
              <a:rPr lang="ru-RU" sz="1400" dirty="0"/>
              <a:t> </a:t>
            </a:r>
            <a:r>
              <a:rPr lang="ru-RU" sz="1400" dirty="0" err="1"/>
              <a:t>соцмереж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натиснувши</a:t>
            </a:r>
            <a:r>
              <a:rPr lang="ru-RU" sz="1400" dirty="0"/>
              <a:t> на </a:t>
            </a:r>
            <a:r>
              <a:rPr lang="ru-RU" sz="1400" dirty="0" err="1"/>
              <a:t>хештег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чужим фото.</a:t>
            </a:r>
          </a:p>
          <a:p>
            <a:r>
              <a:rPr lang="uk-UA" sz="1400" dirty="0"/>
              <a:t>Виходячи з цього, основні функції </a:t>
            </a:r>
            <a:r>
              <a:rPr lang="uk-UA" sz="1400" dirty="0" err="1"/>
              <a:t>хештегів</a:t>
            </a:r>
            <a:r>
              <a:rPr lang="uk-UA" sz="1400" dirty="0"/>
              <a:t> такі: спонукальна, що виявляється у формуванні інтересу до опублікованого контенту, залученні аудиторії до діалогу, її активізації; рекламна – полягає у збільшенні кількості </a:t>
            </a:r>
            <a:r>
              <a:rPr lang="uk-UA" sz="1400" dirty="0" err="1"/>
              <a:t>підписників</a:t>
            </a:r>
            <a:r>
              <a:rPr lang="uk-UA" sz="1400" dirty="0"/>
              <a:t>, формуванні бренда, розкрутці </a:t>
            </a:r>
            <a:r>
              <a:rPr lang="uk-UA" sz="1400" dirty="0" err="1"/>
              <a:t>акаунту</a:t>
            </a:r>
            <a:r>
              <a:rPr lang="uk-UA" sz="1400" dirty="0"/>
              <a:t>; пошукова – цей інструмент постає реальною допомогою аудиторії знаходити потрібну інформацію за тегами.</a:t>
            </a:r>
            <a:endParaRPr lang="ru-RU" sz="1400" dirty="0"/>
          </a:p>
          <a:p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виокремити</a:t>
            </a:r>
            <a:r>
              <a:rPr lang="ru-RU" sz="1400" dirty="0"/>
              <a:t> </a:t>
            </a:r>
            <a:r>
              <a:rPr lang="ru-RU" sz="1400" dirty="0" err="1"/>
              <a:t>хештеги-меми</a:t>
            </a:r>
            <a:r>
              <a:rPr lang="ru-RU" sz="1400" dirty="0"/>
              <a:t> – вони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швидко</a:t>
            </a:r>
            <a:r>
              <a:rPr lang="ru-RU" sz="1400" dirty="0"/>
              <a:t> </a:t>
            </a:r>
            <a:r>
              <a:rPr lang="ru-RU" sz="1400" dirty="0" err="1"/>
              <a:t>виходять</a:t>
            </a:r>
            <a:r>
              <a:rPr lang="ru-RU" sz="1400" dirty="0"/>
              <a:t> з </a:t>
            </a:r>
            <a:r>
              <a:rPr lang="ru-RU" sz="1400" dirty="0" err="1"/>
              <a:t>моди</a:t>
            </a:r>
            <a:r>
              <a:rPr lang="ru-RU" sz="1400" dirty="0"/>
              <a:t>,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свій</a:t>
            </a:r>
            <a:r>
              <a:rPr lang="ru-RU" sz="1400" dirty="0"/>
              <a:t>, </a:t>
            </a:r>
            <a:r>
              <a:rPr lang="ru-RU" sz="1400" dirty="0" err="1"/>
              <a:t>хоч</a:t>
            </a:r>
            <a:r>
              <a:rPr lang="ru-RU" sz="1400" dirty="0"/>
              <a:t> і </a:t>
            </a:r>
            <a:r>
              <a:rPr lang="ru-RU" sz="1400" dirty="0" err="1"/>
              <a:t>короткотривалий</a:t>
            </a:r>
            <a:r>
              <a:rPr lang="ru-RU" sz="1400" dirty="0"/>
              <a:t>, але </a:t>
            </a:r>
            <a:r>
              <a:rPr lang="ru-RU" sz="1400" dirty="0" err="1"/>
              <a:t>швидкий</a:t>
            </a:r>
            <a:r>
              <a:rPr lang="ru-RU" sz="1400" dirty="0"/>
              <a:t> </a:t>
            </a:r>
            <a:r>
              <a:rPr lang="ru-RU" sz="1400" dirty="0" err="1"/>
              <a:t>ефект</a:t>
            </a:r>
            <a:r>
              <a:rPr lang="ru-RU" sz="1400" dirty="0"/>
              <a:t>. За </a:t>
            </a:r>
            <a:r>
              <a:rPr lang="ru-RU" sz="1400" dirty="0" err="1"/>
              <a:t>частотністю</a:t>
            </a:r>
            <a:r>
              <a:rPr lang="ru-RU" sz="1400" dirty="0"/>
              <a:t> </a:t>
            </a:r>
            <a:r>
              <a:rPr lang="ru-RU" sz="1400" dirty="0" err="1"/>
              <a:t>типологізуємо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на </a:t>
            </a:r>
            <a:r>
              <a:rPr lang="ru-RU" sz="1400" dirty="0" err="1"/>
              <a:t>високочастотні</a:t>
            </a:r>
            <a:r>
              <a:rPr lang="ru-RU" sz="1400" dirty="0"/>
              <a:t> – 100 </a:t>
            </a:r>
            <a:r>
              <a:rPr lang="ru-RU" sz="1400" dirty="0" err="1"/>
              <a:t>тисяч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ru-RU" sz="1400" dirty="0"/>
              <a:t> і </a:t>
            </a:r>
            <a:r>
              <a:rPr lang="ru-RU" sz="1400" dirty="0" err="1"/>
              <a:t>більше</a:t>
            </a:r>
            <a:r>
              <a:rPr lang="ru-RU" sz="1400" dirty="0"/>
              <a:t>; </a:t>
            </a:r>
            <a:r>
              <a:rPr lang="ru-RU" sz="1400" dirty="0" err="1"/>
              <a:t>сердньочастотні</a:t>
            </a:r>
            <a:r>
              <a:rPr lang="ru-RU" sz="1400" dirty="0"/>
              <a:t> – </a:t>
            </a:r>
            <a:r>
              <a:rPr lang="ru-RU" sz="1400" dirty="0" err="1"/>
              <a:t>від</a:t>
            </a:r>
            <a:r>
              <a:rPr lang="ru-RU" sz="1400" dirty="0"/>
              <a:t> 10 </a:t>
            </a:r>
            <a:r>
              <a:rPr lang="ru-RU" sz="1400" dirty="0" err="1"/>
              <a:t>тисяч</a:t>
            </a:r>
            <a:r>
              <a:rPr lang="ru-RU" sz="1400" dirty="0"/>
              <a:t> до 100 </a:t>
            </a:r>
            <a:r>
              <a:rPr lang="ru-RU" sz="1400" dirty="0" err="1"/>
              <a:t>тисяч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ru-RU" sz="1400" dirty="0"/>
              <a:t>; </a:t>
            </a:r>
            <a:r>
              <a:rPr lang="ru-RU" sz="1400" dirty="0" err="1"/>
              <a:t>низькочастотні</a:t>
            </a:r>
            <a:r>
              <a:rPr lang="ru-RU" sz="1400" dirty="0"/>
              <a:t> </a:t>
            </a:r>
            <a:r>
              <a:rPr lang="uk-UA" sz="1400" dirty="0"/>
              <a:t>–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500 до 10 </a:t>
            </a:r>
            <a:r>
              <a:rPr lang="ru-RU" sz="1400" dirty="0" err="1"/>
              <a:t>тисяч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ru-RU" sz="1400" dirty="0"/>
              <a:t>; </a:t>
            </a:r>
            <a:r>
              <a:rPr lang="ru-RU" sz="1400" dirty="0" err="1"/>
              <a:t>маловживані</a:t>
            </a:r>
            <a:r>
              <a:rPr lang="ru-RU" sz="1400" dirty="0"/>
              <a:t> (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рідкісні</a:t>
            </a:r>
            <a:r>
              <a:rPr lang="ru-RU" sz="1400" dirty="0"/>
              <a:t>) – до 500 </a:t>
            </a:r>
            <a:r>
              <a:rPr lang="ru-RU" sz="1400" dirty="0" err="1"/>
              <a:t>публікацій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говорити</a:t>
            </a:r>
            <a:r>
              <a:rPr lang="ru-RU" sz="1400" dirty="0"/>
              <a:t> про </a:t>
            </a:r>
            <a:r>
              <a:rPr lang="ru-RU" sz="1400" dirty="0" err="1"/>
              <a:t>необхідну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, то тут </a:t>
            </a:r>
            <a:r>
              <a:rPr lang="ru-RU" sz="1400" dirty="0" err="1"/>
              <a:t>кожний</a:t>
            </a:r>
            <a:r>
              <a:rPr lang="ru-RU" sz="1400" dirty="0"/>
              <a:t> </a:t>
            </a:r>
            <a:r>
              <a:rPr lang="ru-RU" sz="1400" dirty="0" err="1"/>
              <a:t>вирішує</a:t>
            </a:r>
            <a:r>
              <a:rPr lang="ru-RU" sz="1400" dirty="0"/>
              <a:t> для себе. Але на </a:t>
            </a:r>
            <a:r>
              <a:rPr lang="ru-RU" sz="1400" dirty="0" err="1"/>
              <a:t>сьогодні</a:t>
            </a:r>
            <a:r>
              <a:rPr lang="ru-RU" sz="1400" dirty="0"/>
              <a:t> максимально дозволена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для </a:t>
            </a:r>
            <a:r>
              <a:rPr lang="ru-RU" sz="1400" dirty="0" err="1"/>
              <a:t>публікації</a:t>
            </a:r>
            <a:r>
              <a:rPr lang="ru-RU" sz="1400" dirty="0"/>
              <a:t> – 30 шт. </a:t>
            </a:r>
            <a:r>
              <a:rPr lang="ru-RU" sz="1400" dirty="0" err="1"/>
              <a:t>Проте</a:t>
            </a:r>
            <a:r>
              <a:rPr lang="ru-RU" sz="1400" dirty="0"/>
              <a:t> оптимальною буде </a:t>
            </a:r>
            <a:r>
              <a:rPr lang="ru-RU" sz="1400" dirty="0" err="1"/>
              <a:t>кількість</a:t>
            </a:r>
            <a:r>
              <a:rPr lang="ru-RU" sz="1400" dirty="0"/>
              <a:t> 9-12 шт. </a:t>
            </a:r>
            <a:r>
              <a:rPr lang="ru-RU" sz="1400" dirty="0" err="1"/>
              <a:t>або</a:t>
            </a:r>
            <a:r>
              <a:rPr lang="ru-RU" sz="1400" dirty="0"/>
              <a:t> 10-15 </a:t>
            </a:r>
            <a:r>
              <a:rPr lang="ru-RU" sz="1400" dirty="0" err="1"/>
              <a:t>хештегів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розміщуються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основним</a:t>
            </a:r>
            <a:r>
              <a:rPr lang="ru-RU" sz="1400" dirty="0"/>
              <a:t> текстом </a:t>
            </a:r>
            <a:r>
              <a:rPr lang="ru-RU" sz="1400" dirty="0" err="1"/>
              <a:t>публікації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в </a:t>
            </a:r>
            <a:r>
              <a:rPr lang="ru-RU" sz="1400" dirty="0" err="1"/>
              <a:t>першому</a:t>
            </a:r>
            <a:r>
              <a:rPr lang="ru-RU" sz="1400" dirty="0"/>
              <a:t> </a:t>
            </a:r>
            <a:r>
              <a:rPr lang="ru-RU" sz="1400" dirty="0" err="1"/>
              <a:t>коментарі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постом. </a:t>
            </a:r>
            <a:r>
              <a:rPr lang="ru-RU" sz="1400" dirty="0" err="1"/>
              <a:t>Немає</a:t>
            </a:r>
            <a:r>
              <a:rPr lang="ru-RU" sz="1400" dirty="0"/>
              <a:t> </a:t>
            </a: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різниці</a:t>
            </a:r>
            <a:r>
              <a:rPr lang="ru-RU" sz="1400" dirty="0"/>
              <a:t> з точки </a:t>
            </a:r>
            <a:r>
              <a:rPr lang="ru-RU" sz="1400" dirty="0" err="1"/>
              <a:t>зору</a:t>
            </a:r>
            <a:r>
              <a:rPr lang="ru-RU" sz="1400" dirty="0"/>
              <a:t> </a:t>
            </a:r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, де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розміщені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: </a:t>
            </a:r>
            <a:r>
              <a:rPr lang="ru-RU" sz="1400" dirty="0" err="1"/>
              <a:t>під</a:t>
            </a:r>
            <a:r>
              <a:rPr lang="ru-RU" sz="1400" dirty="0"/>
              <a:t> постом, </a:t>
            </a:r>
            <a:r>
              <a:rPr lang="ru-RU" sz="1400" dirty="0" err="1"/>
              <a:t>або</a:t>
            </a:r>
            <a:r>
              <a:rPr lang="ru-RU" sz="1400" dirty="0"/>
              <a:t> у </a:t>
            </a:r>
            <a:r>
              <a:rPr lang="ru-RU" sz="1400" dirty="0" err="1"/>
              <a:t>коментарях</a:t>
            </a:r>
            <a:r>
              <a:rPr lang="ru-RU" sz="1400" dirty="0"/>
              <a:t>. Тут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важливий</a:t>
            </a:r>
            <a:r>
              <a:rPr lang="ru-RU" sz="1400" dirty="0"/>
              <a:t> ваш смак та </a:t>
            </a:r>
            <a:r>
              <a:rPr lang="ru-RU" sz="1400" dirty="0" err="1"/>
              <a:t>почуття</a:t>
            </a:r>
            <a:r>
              <a:rPr lang="ru-RU" sz="1400" dirty="0"/>
              <a:t> прекрасного. </a:t>
            </a:r>
            <a:r>
              <a:rPr lang="ru-RU" sz="1400" dirty="0" err="1"/>
              <a:t>Хоча</a:t>
            </a:r>
            <a:r>
              <a:rPr lang="ru-RU" sz="1400" dirty="0"/>
              <a:t> у </a:t>
            </a:r>
            <a:r>
              <a:rPr lang="ru-RU" sz="1400" dirty="0" err="1"/>
              <a:t>першому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 є невеликий </a:t>
            </a:r>
            <a:r>
              <a:rPr lang="ru-RU" sz="1400" dirty="0" err="1"/>
              <a:t>ризик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через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користувач</a:t>
            </a:r>
            <a:r>
              <a:rPr lang="ru-RU" sz="1400" dirty="0"/>
              <a:t> </a:t>
            </a:r>
            <a:r>
              <a:rPr lang="ru-RU" sz="1400" dirty="0" err="1"/>
              <a:t>перейде</a:t>
            </a:r>
            <a:r>
              <a:rPr lang="ru-RU" sz="1400" dirty="0"/>
              <a:t> на </a:t>
            </a:r>
            <a:r>
              <a:rPr lang="ru-RU" sz="1400" dirty="0" err="1"/>
              <a:t>конкурентний</a:t>
            </a:r>
            <a:r>
              <a:rPr lang="ru-RU" sz="1400" dirty="0"/>
              <a:t> </a:t>
            </a:r>
            <a:r>
              <a:rPr lang="ru-RU" sz="1400" dirty="0" err="1"/>
              <a:t>акаунт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678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dirty="0" err="1"/>
              <a:t>Деякі</a:t>
            </a:r>
            <a:r>
              <a:rPr lang="ru-RU" sz="1400" dirty="0"/>
              <a:t> маркетологи </a:t>
            </a:r>
            <a:r>
              <a:rPr lang="ru-RU" sz="1400" dirty="0" err="1"/>
              <a:t>з’ясували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так </a:t>
            </a:r>
            <a:r>
              <a:rPr lang="ru-RU" sz="1400" dirty="0" err="1"/>
              <a:t>звану</a:t>
            </a:r>
            <a:r>
              <a:rPr lang="ru-RU" sz="1400" dirty="0"/>
              <a:t> «</a:t>
            </a:r>
            <a:r>
              <a:rPr lang="ru-RU" sz="1400" dirty="0" err="1"/>
              <a:t>ідеальну</a:t>
            </a:r>
            <a:r>
              <a:rPr lang="ru-RU" sz="1400" dirty="0"/>
              <a:t> формулу </a:t>
            </a:r>
            <a:r>
              <a:rPr lang="ru-RU" sz="1400" dirty="0" err="1"/>
              <a:t>хештегів</a:t>
            </a:r>
            <a:r>
              <a:rPr lang="ru-RU" sz="1400" dirty="0"/>
              <a:t>», де за </a:t>
            </a:r>
            <a:r>
              <a:rPr lang="ru-RU" sz="1400" dirty="0" err="1"/>
              <a:t>умови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дозволених</a:t>
            </a:r>
            <a:r>
              <a:rPr lang="ru-RU" sz="1400" dirty="0"/>
              <a:t> 30 </a:t>
            </a:r>
            <a:r>
              <a:rPr lang="ru-RU" sz="1400" dirty="0" err="1"/>
              <a:t>хештегів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постом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публікувати</a:t>
            </a:r>
            <a:r>
              <a:rPr lang="ru-RU" sz="1400" dirty="0"/>
              <a:t> 5 </a:t>
            </a:r>
            <a:r>
              <a:rPr lang="ru-RU" sz="1400" dirty="0" err="1"/>
              <a:t>високочастотних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+ 10 </a:t>
            </a:r>
            <a:r>
              <a:rPr lang="ru-RU" sz="1400" dirty="0" err="1"/>
              <a:t>средньочастотних</a:t>
            </a:r>
            <a:r>
              <a:rPr lang="ru-RU" sz="1400" dirty="0"/>
              <a:t> + 7 </a:t>
            </a:r>
            <a:r>
              <a:rPr lang="ru-RU" sz="1400" dirty="0" err="1"/>
              <a:t>низькочастотних</a:t>
            </a:r>
            <a:r>
              <a:rPr lang="ru-RU" sz="1400" dirty="0"/>
              <a:t> + 4 </a:t>
            </a:r>
            <a:r>
              <a:rPr lang="ru-RU" sz="1400" dirty="0" err="1"/>
              <a:t>геотеги</a:t>
            </a:r>
            <a:r>
              <a:rPr lang="ru-RU" sz="1400" dirty="0"/>
              <a:t> + 4 </a:t>
            </a:r>
            <a:r>
              <a:rPr lang="ru-RU" sz="1400" dirty="0" err="1"/>
              <a:t>вірусних</a:t>
            </a:r>
            <a:r>
              <a:rPr lang="ru-RU" sz="1400" dirty="0"/>
              <a:t>.</a:t>
            </a:r>
          </a:p>
          <a:p>
            <a:r>
              <a:rPr lang="ru-RU" sz="1400" u="sng" dirty="0" err="1">
                <a:hlinkClick r:id="rId2"/>
              </a:rPr>
              <a:t>Утім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існують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певні</a:t>
            </a:r>
            <a:r>
              <a:rPr lang="ru-RU" sz="1400" u="sng" dirty="0">
                <a:hlinkClick r:id="rId2"/>
              </a:rPr>
              <a:t> правила </a:t>
            </a:r>
            <a:r>
              <a:rPr lang="ru-RU" sz="1400" u="sng" dirty="0" err="1">
                <a:hlinkClick r:id="rId2"/>
              </a:rPr>
              <a:t>використання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хештегів</a:t>
            </a:r>
            <a:r>
              <a:rPr lang="ru-RU" sz="1400" u="sng" dirty="0">
                <a:hlinkClick r:id="rId2"/>
              </a:rPr>
              <a:t>:</a:t>
            </a:r>
            <a:r>
              <a:rPr lang="ru-RU" sz="1400" dirty="0"/>
              <a:t> </a:t>
            </a:r>
            <a:r>
              <a:rPr lang="ru-RU" sz="1400" dirty="0" err="1"/>
              <a:t>по-перше</a:t>
            </a:r>
            <a:r>
              <a:rPr lang="ru-RU" sz="1400" dirty="0"/>
              <a:t>,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релевантність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стосуються</a:t>
            </a:r>
            <a:r>
              <a:rPr lang="ru-RU" sz="1400" dirty="0"/>
              <a:t> теми поста.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відповідність</a:t>
            </a:r>
            <a:r>
              <a:rPr lang="ru-RU" sz="1400" dirty="0"/>
              <a:t> тексту буде не </a:t>
            </a:r>
            <a:r>
              <a:rPr lang="ru-RU" sz="1400" dirty="0" err="1"/>
              <a:t>релевантна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розпізнаватися</a:t>
            </a:r>
            <a:r>
              <a:rPr lang="ru-RU" sz="1400" dirty="0"/>
              <a:t> системою як спам.</a:t>
            </a:r>
          </a:p>
          <a:p>
            <a:r>
              <a:rPr lang="ru-RU" sz="1400" dirty="0" err="1"/>
              <a:t>По-друге</a:t>
            </a:r>
            <a:r>
              <a:rPr lang="ru-RU" sz="1400" dirty="0"/>
              <a:t>, </a:t>
            </a:r>
            <a:r>
              <a:rPr lang="ru-RU" sz="1400" dirty="0" err="1"/>
              <a:t>різноманітність</a:t>
            </a:r>
            <a:r>
              <a:rPr lang="ru-RU" sz="1400" dirty="0"/>
              <a:t>.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бути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кожним</a:t>
            </a:r>
            <a:r>
              <a:rPr lang="ru-RU" sz="1400" dirty="0"/>
              <a:t> з </a:t>
            </a:r>
            <a:r>
              <a:rPr lang="ru-RU" sz="1400" dirty="0" err="1"/>
              <a:t>постів</a:t>
            </a:r>
            <a:r>
              <a:rPr lang="ru-RU" sz="1400" dirty="0"/>
              <a:t>. Для </a:t>
            </a:r>
            <a:r>
              <a:rPr lang="ru-RU" sz="1400" dirty="0" err="1"/>
              <a:t>однієї</a:t>
            </a:r>
            <a:r>
              <a:rPr lang="ru-RU" sz="1400" dirty="0"/>
              <a:t> теми,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мати</a:t>
            </a:r>
            <a:r>
              <a:rPr lang="ru-RU" sz="1400" dirty="0"/>
              <a:t> 5-10 </a:t>
            </a:r>
            <a:r>
              <a:rPr lang="ru-RU" sz="1400" dirty="0" err="1"/>
              <a:t>груп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тематичних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потім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компанувати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собою, таким чином </a:t>
            </a:r>
            <a:r>
              <a:rPr lang="ru-RU" sz="1400" dirty="0" err="1"/>
              <a:t>урізноманітнюючи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. </a:t>
            </a:r>
            <a:r>
              <a:rPr lang="ru-RU" sz="1400" dirty="0" err="1"/>
              <a:t>Інакше</a:t>
            </a:r>
            <a:r>
              <a:rPr lang="ru-RU" sz="1400" dirty="0"/>
              <a:t> є </a:t>
            </a:r>
            <a:r>
              <a:rPr lang="ru-RU" sz="1400" dirty="0" err="1"/>
              <a:t>ризик</a:t>
            </a:r>
            <a:r>
              <a:rPr lang="ru-RU" sz="1400" dirty="0"/>
              <a:t> </a:t>
            </a:r>
            <a:r>
              <a:rPr lang="ru-RU" sz="1400" dirty="0" err="1"/>
              <a:t>потрапити</a:t>
            </a:r>
            <a:r>
              <a:rPr lang="ru-RU" sz="1400" dirty="0"/>
              <a:t> в «</a:t>
            </a:r>
            <a:r>
              <a:rPr lang="ru-RU" sz="1400" dirty="0" err="1"/>
              <a:t>тіньовий</a:t>
            </a:r>
            <a:r>
              <a:rPr lang="ru-RU" sz="1400" dirty="0"/>
              <a:t> </a:t>
            </a:r>
            <a:r>
              <a:rPr lang="ru-RU" sz="1400" dirty="0" err="1"/>
              <a:t>бан</a:t>
            </a:r>
            <a:r>
              <a:rPr lang="ru-RU" sz="1400" dirty="0"/>
              <a:t>».</a:t>
            </a:r>
          </a:p>
          <a:p>
            <a:r>
              <a:rPr lang="ru-RU" sz="1400" dirty="0" err="1"/>
              <a:t>По-третє</a:t>
            </a:r>
            <a:r>
              <a:rPr lang="ru-RU" sz="1400" dirty="0"/>
              <a:t> </a:t>
            </a:r>
            <a:r>
              <a:rPr lang="ru-RU" sz="1400" dirty="0" err="1"/>
              <a:t>урахування</a:t>
            </a:r>
            <a:r>
              <a:rPr lang="ru-RU" sz="1400" dirty="0"/>
              <a:t> </a:t>
            </a:r>
            <a:r>
              <a:rPr lang="ru-RU" sz="1400" dirty="0" err="1"/>
              <a:t>частотності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мінімізація</a:t>
            </a:r>
            <a:r>
              <a:rPr lang="ru-RU" sz="1400" dirty="0"/>
              <a:t> </a:t>
            </a:r>
            <a:r>
              <a:rPr lang="ru-RU" sz="1400" dirty="0" err="1"/>
              <a:t>високочастотних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, особливо, </a:t>
            </a:r>
            <a:r>
              <a:rPr lang="ru-RU" sz="1400" dirty="0" err="1"/>
              <a:t>якщо</a:t>
            </a:r>
            <a:r>
              <a:rPr lang="ru-RU" sz="1400" dirty="0"/>
              <a:t> в </a:t>
            </a:r>
            <a:r>
              <a:rPr lang="ru-RU" sz="1400" dirty="0" err="1"/>
              <a:t>акаунта</a:t>
            </a:r>
            <a:r>
              <a:rPr lang="ru-RU" sz="1400" dirty="0"/>
              <a:t> невелика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підписників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По-четверте</a:t>
            </a:r>
            <a:r>
              <a:rPr lang="ru-RU" sz="1400" dirty="0"/>
              <a:t>, </a:t>
            </a:r>
            <a:r>
              <a:rPr lang="ru-RU" sz="1400" dirty="0" err="1"/>
              <a:t>введення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</a:t>
            </a:r>
            <a:r>
              <a:rPr lang="ru-RU" sz="1400" dirty="0" err="1"/>
              <a:t>вручну</a:t>
            </a:r>
            <a:r>
              <a:rPr lang="ru-RU" sz="1400" dirty="0"/>
              <a:t>. </a:t>
            </a:r>
            <a:r>
              <a:rPr lang="ru-RU" sz="1400" dirty="0" err="1"/>
              <a:t>Іншими</a:t>
            </a:r>
            <a:r>
              <a:rPr lang="ru-RU" sz="1400" dirty="0"/>
              <a:t> словами, не </a:t>
            </a:r>
            <a:r>
              <a:rPr lang="ru-RU" sz="1400" dirty="0" err="1"/>
              <a:t>використовуючи</a:t>
            </a:r>
            <a:r>
              <a:rPr lang="ru-RU" sz="1400" dirty="0"/>
              <a:t> </a:t>
            </a:r>
            <a:r>
              <a:rPr lang="ru-RU" sz="1400" dirty="0" err="1"/>
              <a:t>автоматичні</a:t>
            </a:r>
            <a:r>
              <a:rPr lang="ru-RU" sz="1400" dirty="0"/>
              <a:t> </a:t>
            </a:r>
            <a:r>
              <a:rPr lang="ru-RU" sz="1400" dirty="0" err="1"/>
              <a:t>програми</a:t>
            </a:r>
            <a:r>
              <a:rPr lang="ru-RU" sz="1400" dirty="0"/>
              <a:t> </a:t>
            </a:r>
            <a:r>
              <a:rPr lang="ru-RU" sz="1400" dirty="0" err="1"/>
              <a:t>прописування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. </a:t>
            </a:r>
            <a:r>
              <a:rPr lang="ru-RU" sz="1400" dirty="0" err="1"/>
              <a:t>Автоматизувати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підбір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за вашими параметрами. Є </a:t>
            </a:r>
            <a:r>
              <a:rPr lang="ru-RU" sz="1400" dirty="0" err="1"/>
              <a:t>сайти</a:t>
            </a:r>
            <a:r>
              <a:rPr lang="ru-RU" sz="1400" dirty="0"/>
              <a:t> та </a:t>
            </a:r>
            <a:r>
              <a:rPr lang="ru-RU" sz="1400" dirty="0" err="1"/>
              <a:t>програми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підібрати</a:t>
            </a:r>
            <a:r>
              <a:rPr lang="ru-RU" sz="1400" dirty="0"/>
              <a:t> </a:t>
            </a:r>
            <a:r>
              <a:rPr lang="ru-RU" sz="1400" dirty="0" err="1"/>
              <a:t>актуальні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вашої</a:t>
            </a:r>
            <a:r>
              <a:rPr lang="ru-RU" sz="1400" dirty="0"/>
              <a:t> теми. Але </a:t>
            </a:r>
            <a:r>
              <a:rPr lang="ru-RU" sz="1400" dirty="0" err="1"/>
              <a:t>вписувати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, все ж таки, </a:t>
            </a:r>
            <a:r>
              <a:rPr lang="ru-RU" sz="1400" dirty="0" err="1"/>
              <a:t>доведеться</a:t>
            </a:r>
            <a:r>
              <a:rPr lang="ru-RU" sz="1400" dirty="0"/>
              <a:t> </a:t>
            </a:r>
            <a:r>
              <a:rPr lang="ru-RU" sz="1400" dirty="0" err="1"/>
              <a:t>вручну</a:t>
            </a:r>
            <a:r>
              <a:rPr lang="ru-RU" sz="1400" dirty="0"/>
              <a:t>. Тому, </a:t>
            </a:r>
            <a:r>
              <a:rPr lang="ru-RU" sz="1400" dirty="0" err="1"/>
              <a:t>якщо</a:t>
            </a:r>
            <a:r>
              <a:rPr lang="ru-RU" sz="1400" dirty="0"/>
              <a:t> мета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– </a:t>
            </a:r>
            <a:r>
              <a:rPr lang="ru-RU" sz="1400" dirty="0" err="1"/>
              <a:t>навігація</a:t>
            </a:r>
            <a:r>
              <a:rPr lang="ru-RU" sz="1400" dirty="0"/>
              <a:t> та </a:t>
            </a:r>
            <a:r>
              <a:rPr lang="ru-RU" sz="1400" dirty="0" err="1"/>
              <a:t>рубрикація</a:t>
            </a:r>
            <a:r>
              <a:rPr lang="ru-RU" sz="1400" dirty="0"/>
              <a:t>, то, </a:t>
            </a:r>
            <a:r>
              <a:rPr lang="ru-RU" sz="1400" dirty="0" err="1"/>
              <a:t>власне</a:t>
            </a:r>
            <a:r>
              <a:rPr lang="ru-RU" sz="1400" dirty="0"/>
              <a:t>, </a:t>
            </a:r>
            <a:r>
              <a:rPr lang="ru-RU" sz="1400" dirty="0" err="1"/>
              <a:t>їх</a:t>
            </a:r>
            <a:r>
              <a:rPr lang="ru-RU" sz="1400" dirty="0"/>
              <a:t> легко </a:t>
            </a:r>
            <a:r>
              <a:rPr lang="ru-RU" sz="1400" dirty="0" err="1"/>
              <a:t>вигадати</a:t>
            </a:r>
            <a:r>
              <a:rPr lang="ru-RU" sz="1400" dirty="0"/>
              <a:t> </a:t>
            </a:r>
            <a:r>
              <a:rPr lang="ru-RU" sz="1400" dirty="0" err="1"/>
              <a:t>самотужки</a:t>
            </a:r>
            <a:r>
              <a:rPr lang="ru-RU" sz="1400" dirty="0"/>
              <a:t>, </a:t>
            </a:r>
            <a:r>
              <a:rPr lang="ru-RU" sz="1400" dirty="0" err="1"/>
              <a:t>орієнтуючись</a:t>
            </a:r>
            <a:r>
              <a:rPr lang="ru-RU" sz="1400" dirty="0"/>
              <a:t> на </a:t>
            </a:r>
            <a:r>
              <a:rPr lang="ru-RU" sz="1400" dirty="0" err="1"/>
              <a:t>власні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 та </a:t>
            </a:r>
            <a:r>
              <a:rPr lang="ru-RU" sz="1400" dirty="0" err="1"/>
              <a:t>запити</a:t>
            </a:r>
            <a:r>
              <a:rPr lang="ru-RU" sz="1400" dirty="0"/>
              <a:t> </a:t>
            </a:r>
            <a:r>
              <a:rPr lang="ru-RU" sz="1400" dirty="0" err="1"/>
              <a:t>вашої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422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u="sng" dirty="0" err="1">
                <a:hlinkClick r:id="rId2"/>
              </a:rPr>
              <a:t>Кращий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спосіб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використовувати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хештеги</a:t>
            </a:r>
            <a:r>
              <a:rPr lang="ru-RU" sz="1400" dirty="0"/>
              <a:t> в </a:t>
            </a:r>
            <a:r>
              <a:rPr lang="ru-RU" sz="1400" dirty="0" err="1"/>
              <a:t>Instagram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u="sng" dirty="0">
                <a:hlinkClick r:id="rId3" tooltip="Випробування часом: 12 способів залишитися актуальним в Instagram в 2018 році"/>
              </a:rPr>
              <a:t>участь в </a:t>
            </a:r>
            <a:r>
              <a:rPr lang="ru-RU" sz="1400" u="sng" dirty="0" err="1">
                <a:hlinkClick r:id="rId3" tooltip="Випробування часом: 12 способів залишитися актуальним в Instagram в 2018 році"/>
              </a:rPr>
              <a:t>хештег-баттлах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ви</a:t>
            </a:r>
            <a:r>
              <a:rPr lang="ru-RU" sz="1400" dirty="0"/>
              <a:t> можете </a:t>
            </a:r>
            <a:r>
              <a:rPr lang="ru-RU" sz="1400" dirty="0" err="1"/>
              <a:t>щодня</a:t>
            </a:r>
            <a:r>
              <a:rPr lang="ru-RU" sz="1400" dirty="0"/>
              <a:t> </a:t>
            </a:r>
            <a:r>
              <a:rPr lang="ru-RU" sz="1400" u="sng" dirty="0" err="1">
                <a:hlinkClick r:id="rId4" tooltip="9 вмираючих Instagram-трендів і чим їх замінити"/>
              </a:rPr>
              <a:t>фотографувати</a:t>
            </a:r>
            <a:r>
              <a:rPr lang="ru-RU" sz="1400" u="sng" dirty="0">
                <a:hlinkClick r:id="rId4" tooltip="9 вмираючих Instagram-трендів і чим їх замінити"/>
              </a:rPr>
              <a:t> </a:t>
            </a:r>
            <a:r>
              <a:rPr lang="ru-RU" sz="1400" u="sng" dirty="0" err="1">
                <a:hlinkClick r:id="rId4" tooltip="9 вмираючих Instagram-трендів і чим їх замінити"/>
              </a:rPr>
              <a:t>свої</a:t>
            </a:r>
            <a:r>
              <a:rPr lang="ru-RU" sz="1400" u="sng" dirty="0">
                <a:hlinkClick r:id="rId4" tooltip="9 вмираючих Instagram-трендів і чим їх замінити"/>
              </a:rPr>
              <a:t> </a:t>
            </a:r>
            <a:r>
              <a:rPr lang="ru-RU" sz="1400" u="sng" dirty="0" err="1">
                <a:hlinkClick r:id="rId4" tooltip="9 вмираючих Instagram-трендів і чим їх замінити"/>
              </a:rPr>
              <a:t>сніданки</a:t>
            </a:r>
            <a:r>
              <a:rPr lang="ru-RU" sz="1400" dirty="0"/>
              <a:t>, </a:t>
            </a:r>
            <a:r>
              <a:rPr lang="ru-RU" sz="1400" dirty="0" err="1"/>
              <a:t>обіди</a:t>
            </a:r>
            <a:r>
              <a:rPr lang="ru-RU" sz="1400" dirty="0"/>
              <a:t> та </a:t>
            </a:r>
            <a:r>
              <a:rPr lang="ru-RU" sz="1400" dirty="0" err="1"/>
              <a:t>вечері</a:t>
            </a:r>
            <a:r>
              <a:rPr lang="ru-RU" sz="1400" dirty="0"/>
              <a:t> та </a:t>
            </a:r>
            <a:r>
              <a:rPr lang="ru-RU" sz="1400" dirty="0" err="1"/>
              <a:t>позначати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яким</a:t>
            </a:r>
            <a:r>
              <a:rPr lang="ru-RU" sz="1400" dirty="0"/>
              <a:t> </a:t>
            </a:r>
            <a:r>
              <a:rPr lang="ru-RU" sz="1400" dirty="0" err="1"/>
              <a:t>небуть</a:t>
            </a:r>
            <a:r>
              <a:rPr lang="ru-RU" sz="1400" dirty="0"/>
              <a:t> </a:t>
            </a:r>
            <a:r>
              <a:rPr lang="ru-RU" sz="1400" dirty="0" err="1"/>
              <a:t>популярним</a:t>
            </a:r>
            <a:r>
              <a:rPr lang="ru-RU" sz="1400" dirty="0"/>
              <a:t> тегом. </a:t>
            </a:r>
            <a:r>
              <a:rPr lang="ru-RU" sz="1400" dirty="0" err="1"/>
              <a:t>Ця</a:t>
            </a:r>
            <a:r>
              <a:rPr lang="ru-RU" sz="1400" dirty="0"/>
              <a:t> тактика </a:t>
            </a:r>
            <a:r>
              <a:rPr lang="ru-RU" sz="1400" dirty="0" err="1"/>
              <a:t>збільшує</a:t>
            </a:r>
            <a:r>
              <a:rPr lang="ru-RU" sz="1400" dirty="0"/>
              <a:t> число </a:t>
            </a:r>
            <a:r>
              <a:rPr lang="ru-RU" sz="1400" dirty="0" err="1"/>
              <a:t>переглядів</a:t>
            </a:r>
            <a:r>
              <a:rPr lang="ru-RU" sz="1400" dirty="0"/>
              <a:t> </a:t>
            </a:r>
            <a:r>
              <a:rPr lang="ru-RU" sz="1400" dirty="0" err="1"/>
              <a:t>постів</a:t>
            </a:r>
            <a:r>
              <a:rPr lang="ru-RU" sz="1400" dirty="0"/>
              <a:t>. До числа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популярних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</a:t>
            </a:r>
            <a:r>
              <a:rPr lang="ru-RU" sz="1400" dirty="0" err="1"/>
              <a:t>входять</a:t>
            </a:r>
            <a:r>
              <a:rPr lang="ru-RU" sz="1400" dirty="0"/>
              <a:t> </a:t>
            </a:r>
            <a:r>
              <a:rPr lang="ru-RU" sz="1400" dirty="0" err="1"/>
              <a:t>мітки</a:t>
            </a:r>
            <a:r>
              <a:rPr lang="ru-RU" sz="1400" dirty="0"/>
              <a:t>, </a:t>
            </a:r>
            <a:r>
              <a:rPr lang="ru-RU" sz="1400" dirty="0" err="1"/>
              <a:t>прив’язані</a:t>
            </a:r>
            <a:r>
              <a:rPr lang="ru-RU" sz="1400" dirty="0"/>
              <a:t> до </a:t>
            </a:r>
            <a:r>
              <a:rPr lang="ru-RU" sz="1400" dirty="0" err="1"/>
              <a:t>місць</a:t>
            </a:r>
            <a:r>
              <a:rPr lang="ru-RU" sz="1400" dirty="0"/>
              <a:t> і </a:t>
            </a:r>
            <a:r>
              <a:rPr lang="ru-RU" sz="1400" dirty="0" err="1"/>
              <a:t>географічних</a:t>
            </a:r>
            <a:r>
              <a:rPr lang="ru-RU" sz="1400" dirty="0"/>
              <a:t> </a:t>
            </a:r>
            <a:r>
              <a:rPr lang="ru-RU" sz="1400" dirty="0" err="1"/>
              <a:t>об'єктів</a:t>
            </a:r>
            <a:r>
              <a:rPr lang="ru-RU" sz="1400" dirty="0"/>
              <a:t>.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сервісу</a:t>
            </a:r>
            <a:r>
              <a:rPr lang="ru-RU" sz="1400" dirty="0"/>
              <a:t> </a:t>
            </a:r>
            <a:r>
              <a:rPr lang="ru-RU" sz="1400" dirty="0" err="1"/>
              <a:t>Websta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можете </a:t>
            </a:r>
            <a:r>
              <a:rPr lang="ru-RU" sz="1400" dirty="0" err="1"/>
              <a:t>визначати</a:t>
            </a:r>
            <a:r>
              <a:rPr lang="ru-RU" sz="1400" dirty="0"/>
              <a:t> </a:t>
            </a:r>
            <a:r>
              <a:rPr lang="ru-RU" sz="1400" dirty="0" err="1"/>
              <a:t>найпопулярніші</a:t>
            </a:r>
            <a:r>
              <a:rPr lang="ru-RU" sz="1400" dirty="0"/>
              <a:t> </a:t>
            </a:r>
            <a:r>
              <a:rPr lang="ru-RU" sz="1400" dirty="0" err="1"/>
              <a:t>мітки</a:t>
            </a:r>
            <a:r>
              <a:rPr lang="ru-RU" sz="1400" dirty="0"/>
              <a:t> в «</a:t>
            </a:r>
            <a:r>
              <a:rPr lang="ru-RU" sz="1400" dirty="0" err="1"/>
              <a:t>Instagram</a:t>
            </a:r>
            <a:r>
              <a:rPr lang="ru-RU" sz="1400" dirty="0"/>
              <a:t>».</a:t>
            </a:r>
          </a:p>
          <a:p>
            <a:r>
              <a:rPr lang="ru-RU" sz="1400" dirty="0"/>
              <a:t>«</a:t>
            </a:r>
            <a:r>
              <a:rPr lang="ru-RU" sz="1400" dirty="0" err="1"/>
              <a:t>Facebook</a:t>
            </a:r>
            <a:r>
              <a:rPr lang="ru-RU" sz="1400" dirty="0"/>
              <a:t>» </a:t>
            </a:r>
            <a:r>
              <a:rPr lang="ru-RU" sz="1400" dirty="0" err="1"/>
              <a:t>підтримує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, </a:t>
            </a:r>
            <a:r>
              <a:rPr lang="ru-RU" sz="1400" dirty="0" err="1"/>
              <a:t>створені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літер</a:t>
            </a:r>
            <a:r>
              <a:rPr lang="ru-RU" sz="1400" dirty="0"/>
              <a:t>, цифр та </a:t>
            </a:r>
            <a:r>
              <a:rPr lang="ru-RU" sz="1400" dirty="0" err="1"/>
              <a:t>нижнього</a:t>
            </a:r>
            <a:r>
              <a:rPr lang="ru-RU" sz="1400" dirty="0"/>
              <a:t> </a:t>
            </a:r>
            <a:r>
              <a:rPr lang="ru-RU" sz="1400" dirty="0" err="1"/>
              <a:t>підкреслення</a:t>
            </a:r>
            <a:r>
              <a:rPr lang="ru-RU" sz="1400" dirty="0"/>
              <a:t>.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символи</a:t>
            </a:r>
            <a:r>
              <a:rPr lang="ru-RU" sz="1400" dirty="0"/>
              <a:t> </a:t>
            </a:r>
            <a:r>
              <a:rPr lang="ru-RU" sz="1400" dirty="0" err="1"/>
              <a:t>виносяться</a:t>
            </a:r>
            <a:r>
              <a:rPr lang="ru-RU" sz="1400" dirty="0"/>
              <a:t> за </a:t>
            </a:r>
            <a:r>
              <a:rPr lang="ru-RU" sz="1400" dirty="0" err="1"/>
              <a:t>межі</a:t>
            </a:r>
            <a:r>
              <a:rPr lang="ru-RU" sz="1400" dirty="0"/>
              <a:t> </a:t>
            </a:r>
            <a:r>
              <a:rPr lang="ru-RU" sz="1400" dirty="0" err="1"/>
              <a:t>мітки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клікнете</a:t>
            </a:r>
            <a:r>
              <a:rPr lang="ru-RU" sz="1400" dirty="0"/>
              <a:t> по </a:t>
            </a:r>
            <a:r>
              <a:rPr lang="ru-RU" sz="1400" dirty="0" err="1"/>
              <a:t>хештегу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введете </a:t>
            </a:r>
            <a:r>
              <a:rPr lang="ru-RU" sz="1400" dirty="0" err="1"/>
              <a:t>його</a:t>
            </a:r>
            <a:r>
              <a:rPr lang="ru-RU" sz="1400" dirty="0"/>
              <a:t> в </a:t>
            </a:r>
            <a:r>
              <a:rPr lang="ru-RU" sz="1400" dirty="0" err="1"/>
              <a:t>пошуковий</a:t>
            </a:r>
            <a:r>
              <a:rPr lang="ru-RU" sz="1400" dirty="0"/>
              <a:t> рядок, то у </a:t>
            </a:r>
            <a:r>
              <a:rPr lang="ru-RU" sz="1400" dirty="0" err="1"/>
              <a:t>вашій</a:t>
            </a:r>
            <a:r>
              <a:rPr lang="ru-RU" sz="1400" dirty="0"/>
              <a:t> </a:t>
            </a:r>
            <a:r>
              <a:rPr lang="ru-RU" sz="1400" dirty="0" err="1"/>
              <a:t>стрічці</a:t>
            </a:r>
            <a:r>
              <a:rPr lang="ru-RU" sz="1400" dirty="0"/>
              <a:t> </a:t>
            </a:r>
            <a:r>
              <a:rPr lang="ru-RU" sz="1400" dirty="0" err="1"/>
              <a:t>відобразяться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 з </a:t>
            </a:r>
            <a:r>
              <a:rPr lang="ru-RU" sz="1400" dirty="0" err="1"/>
              <a:t>відповідною</a:t>
            </a:r>
            <a:r>
              <a:rPr lang="ru-RU" sz="1400" dirty="0"/>
              <a:t> </a:t>
            </a:r>
            <a:r>
              <a:rPr lang="ru-RU" sz="1400" dirty="0" err="1"/>
              <a:t>позначкою</a:t>
            </a:r>
            <a:r>
              <a:rPr lang="ru-RU" sz="1400" dirty="0"/>
              <a:t>.</a:t>
            </a:r>
            <a:r>
              <a:rPr lang="uk-UA" sz="1400" dirty="0"/>
              <a:t> Натомість, якщо ви хочете швидко знайти пости з певною міткою, введіть в адресний рядок браузера </a:t>
            </a:r>
            <a:r>
              <a:rPr lang="ru-RU" sz="1400" dirty="0"/>
              <a:t>URL </a:t>
            </a:r>
            <a:r>
              <a:rPr lang="ru-RU" sz="1400" dirty="0" err="1"/>
              <a:t>facebook</a:t>
            </a:r>
            <a:r>
              <a:rPr lang="uk-UA" sz="1400" dirty="0"/>
              <a:t>.</a:t>
            </a:r>
            <a:r>
              <a:rPr lang="ru-RU" sz="1400" dirty="0" err="1"/>
              <a:t>com</a:t>
            </a:r>
            <a:r>
              <a:rPr lang="uk-UA" sz="1400" dirty="0"/>
              <a:t>/</a:t>
            </a:r>
            <a:r>
              <a:rPr lang="ru-RU" sz="1400" dirty="0" err="1"/>
              <a:t>hashtag</a:t>
            </a:r>
            <a:r>
              <a:rPr lang="uk-UA" sz="1400" dirty="0"/>
              <a:t>/</a:t>
            </a:r>
            <a:r>
              <a:rPr lang="ru-RU" sz="1400" dirty="0" err="1"/>
              <a:t>vasham</a:t>
            </a:r>
            <a:r>
              <a:rPr lang="uk-UA" sz="1400" dirty="0"/>
              <a:t>і</a:t>
            </a:r>
            <a:r>
              <a:rPr lang="ru-RU" sz="1400" dirty="0" err="1"/>
              <a:t>tka</a:t>
            </a:r>
            <a:r>
              <a:rPr lang="uk-UA" sz="1400" dirty="0"/>
              <a:t>. Наприклад, </a:t>
            </a:r>
            <a:r>
              <a:rPr lang="ru-RU" sz="1400" dirty="0"/>
              <a:t>URL </a:t>
            </a:r>
            <a:r>
              <a:rPr lang="ru-RU" sz="1400" dirty="0" err="1"/>
              <a:t>facebook</a:t>
            </a:r>
            <a:r>
              <a:rPr lang="uk-UA" sz="1400" dirty="0"/>
              <a:t>.</a:t>
            </a:r>
            <a:r>
              <a:rPr lang="ru-RU" sz="1400" dirty="0" err="1"/>
              <a:t>com</a:t>
            </a:r>
            <a:r>
              <a:rPr lang="uk-UA" sz="1400" dirty="0"/>
              <a:t>/</a:t>
            </a:r>
            <a:r>
              <a:rPr lang="ru-RU" sz="1400" dirty="0" err="1"/>
              <a:t>hashtag</a:t>
            </a:r>
            <a:r>
              <a:rPr lang="uk-UA" sz="1400" dirty="0"/>
              <a:t>/</a:t>
            </a:r>
            <a:r>
              <a:rPr lang="ru-RU" sz="1400" dirty="0" err="1"/>
              <a:t>seo</a:t>
            </a:r>
            <a:r>
              <a:rPr lang="uk-UA" sz="1400" dirty="0"/>
              <a:t> дозволить вам ознайомитися з постами, поміченими тегом #</a:t>
            </a:r>
            <a:r>
              <a:rPr lang="ru-RU" sz="1400" dirty="0"/>
              <a:t>SEO</a:t>
            </a:r>
            <a:r>
              <a:rPr lang="uk-UA" sz="1400" dirty="0"/>
              <a:t>. </a:t>
            </a:r>
            <a:r>
              <a:rPr lang="ru-RU" sz="1400" dirty="0" err="1"/>
              <a:t>Щоб</a:t>
            </a:r>
            <a:r>
              <a:rPr lang="ru-RU" sz="1400" dirty="0"/>
              <a:t>,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ведення</a:t>
            </a:r>
            <a:r>
              <a:rPr lang="ru-RU" sz="1400" dirty="0"/>
              <a:t> </a:t>
            </a:r>
            <a:r>
              <a:rPr lang="ru-RU" sz="1400" u="sng" dirty="0" err="1">
                <a:hlinkClick r:id="rId5" tooltip="Зливаємо, як є: інструкція по веденню спільнот в Facebook і Instagram"/>
              </a:rPr>
              <a:t>спільнот</a:t>
            </a:r>
            <a:r>
              <a:rPr lang="ru-RU" sz="1400" dirty="0"/>
              <a:t>,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 не </a:t>
            </a:r>
            <a:r>
              <a:rPr lang="ru-RU" sz="1400" dirty="0" err="1"/>
              <a:t>виглядали</a:t>
            </a:r>
            <a:r>
              <a:rPr lang="ru-RU" sz="1400" dirty="0"/>
              <a:t> спамом та не </a:t>
            </a:r>
            <a:r>
              <a:rPr lang="ru-RU" sz="1400" u="sng" dirty="0" err="1">
                <a:hlinkClick r:id="rId6" tooltip="Базові принципи новинної стрічки Facebook"/>
              </a:rPr>
              <a:t>знижувались</a:t>
            </a:r>
            <a:r>
              <a:rPr lang="ru-RU" sz="1400" u="sng" dirty="0">
                <a:hlinkClick r:id="rId6" tooltip="Базові принципи новинної стрічки Facebook"/>
              </a:rPr>
              <a:t> в </a:t>
            </a:r>
            <a:r>
              <a:rPr lang="ru-RU" sz="1400" u="sng" dirty="0" err="1">
                <a:hlinkClick r:id="rId6" tooltip="Базові принципи новинної стрічки Facebook"/>
              </a:rPr>
              <a:t>стрічці</a:t>
            </a:r>
            <a:r>
              <a:rPr lang="ru-RU" sz="1400" u="sng" dirty="0">
                <a:hlinkClick r:id="rId6" tooltip="Базові принципи новинної стрічки Facebook"/>
              </a:rPr>
              <a:t> новин</a:t>
            </a:r>
            <a:r>
              <a:rPr lang="ru-RU" sz="1400" dirty="0"/>
              <a:t>, </a:t>
            </a:r>
            <a:r>
              <a:rPr lang="ru-RU" sz="1400" dirty="0" err="1"/>
              <a:t>використовуйте</a:t>
            </a:r>
            <a:r>
              <a:rPr lang="ru-RU" sz="1400" dirty="0"/>
              <a:t> не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трьох</a:t>
            </a:r>
            <a:r>
              <a:rPr lang="ru-RU" sz="1400" dirty="0"/>
              <a:t> </a:t>
            </a:r>
            <a:r>
              <a:rPr lang="ru-RU" sz="1400" dirty="0" err="1"/>
              <a:t>міток</a:t>
            </a:r>
            <a:r>
              <a:rPr lang="ru-RU" sz="1400" dirty="0"/>
              <a:t> до кожного посту.</a:t>
            </a:r>
          </a:p>
          <a:p>
            <a:r>
              <a:rPr lang="uk-UA" sz="1400" dirty="0"/>
              <a:t>Правила використання </a:t>
            </a:r>
            <a:r>
              <a:rPr lang="uk-UA" sz="1400" dirty="0" err="1"/>
              <a:t>хештегів</a:t>
            </a:r>
            <a:r>
              <a:rPr lang="uk-UA" sz="1400" dirty="0"/>
              <a:t> в </a:t>
            </a:r>
            <a:r>
              <a:rPr lang="ru-RU" sz="1400" dirty="0" err="1"/>
              <a:t>YouTube</a:t>
            </a:r>
            <a:r>
              <a:rPr lang="uk-UA" sz="1400" dirty="0"/>
              <a:t> є наступні:</a:t>
            </a:r>
            <a:endParaRPr lang="ru-RU" sz="1400" dirty="0"/>
          </a:p>
          <a:p>
            <a:r>
              <a:rPr lang="ru-RU" sz="1400" b="1" dirty="0" err="1"/>
              <a:t>Пробіли</a:t>
            </a:r>
            <a:r>
              <a:rPr lang="ru-RU" sz="1400" dirty="0"/>
              <a:t>. У </a:t>
            </a:r>
            <a:r>
              <a:rPr lang="ru-RU" sz="1400" dirty="0" err="1"/>
              <a:t>хештегах</a:t>
            </a:r>
            <a:r>
              <a:rPr lang="ru-RU" sz="1400" dirty="0"/>
              <a:t> не </a:t>
            </a:r>
            <a:r>
              <a:rPr lang="ru-RU" sz="1400" dirty="0" err="1"/>
              <a:t>має</a:t>
            </a:r>
            <a:r>
              <a:rPr lang="ru-RU" sz="1400" dirty="0"/>
              <a:t> бути </a:t>
            </a:r>
            <a:r>
              <a:rPr lang="ru-RU" sz="1400" dirty="0" err="1"/>
              <a:t>пробілів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хештег</a:t>
            </a:r>
            <a:r>
              <a:rPr lang="ru-RU" sz="1400" dirty="0"/>
              <a:t> </a:t>
            </a:r>
            <a:r>
              <a:rPr lang="ru-RU" sz="1400" dirty="0" err="1"/>
              <a:t>складається</a:t>
            </a:r>
            <a:r>
              <a:rPr lang="ru-RU" sz="1400" dirty="0"/>
              <a:t> з </a:t>
            </a:r>
            <a:r>
              <a:rPr lang="ru-RU" sz="1400" dirty="0" err="1"/>
              <a:t>двох</a:t>
            </a:r>
            <a:r>
              <a:rPr lang="ru-RU" sz="1400" dirty="0"/>
              <a:t> </a:t>
            </a:r>
            <a:r>
              <a:rPr lang="ru-RU" sz="1400" dirty="0" err="1"/>
              <a:t>слів</a:t>
            </a:r>
            <a:r>
              <a:rPr lang="ru-RU" sz="1400" dirty="0"/>
              <a:t>,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об'єднати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#</a:t>
            </a:r>
            <a:r>
              <a:rPr lang="ru-RU" sz="1400" dirty="0" err="1"/>
              <a:t>ДваСлова</a:t>
            </a:r>
            <a:r>
              <a:rPr lang="ru-RU" sz="1400" dirty="0"/>
              <a:t>, #</a:t>
            </a:r>
            <a:r>
              <a:rPr lang="ru-RU" sz="1400" dirty="0" err="1"/>
              <a:t>дваслова</a:t>
            </a:r>
            <a:r>
              <a:rPr lang="ru-RU" sz="1400" dirty="0"/>
              <a:t>). </a:t>
            </a:r>
          </a:p>
          <a:p>
            <a:r>
              <a:rPr lang="ru-RU" sz="1400" b="1" dirty="0" err="1"/>
              <a:t>Забагато</a:t>
            </a:r>
            <a:r>
              <a:rPr lang="ru-RU" sz="1400" b="1" dirty="0"/>
              <a:t> </a:t>
            </a:r>
            <a:r>
              <a:rPr lang="ru-RU" sz="1400" b="1" dirty="0" err="1"/>
              <a:t>хештегів</a:t>
            </a:r>
            <a:r>
              <a:rPr lang="ru-RU" sz="1400" dirty="0"/>
              <a:t>.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додаєте</a:t>
            </a:r>
            <a:r>
              <a:rPr lang="ru-RU" sz="1400" dirty="0"/>
              <a:t> до одного </a:t>
            </a:r>
            <a:r>
              <a:rPr lang="ru-RU" sz="1400" dirty="0" err="1"/>
              <a:t>відео</a:t>
            </a:r>
            <a:r>
              <a:rPr lang="ru-RU" sz="1400" dirty="0"/>
              <a:t>, то </a:t>
            </a:r>
            <a:r>
              <a:rPr lang="ru-RU" sz="1400" dirty="0" err="1"/>
              <a:t>менш</a:t>
            </a:r>
            <a:r>
              <a:rPr lang="ru-RU" sz="1400" dirty="0"/>
              <a:t> </a:t>
            </a:r>
            <a:r>
              <a:rPr lang="ru-RU" sz="1400" dirty="0" err="1"/>
              <a:t>корисними</a:t>
            </a:r>
            <a:r>
              <a:rPr lang="ru-RU" sz="1400" dirty="0"/>
              <a:t> вони </a:t>
            </a:r>
            <a:r>
              <a:rPr lang="ru-RU" sz="1400" dirty="0" err="1"/>
              <a:t>будуть</a:t>
            </a:r>
            <a:r>
              <a:rPr lang="ru-RU" sz="1400" dirty="0"/>
              <a:t> для </a:t>
            </a:r>
            <a:r>
              <a:rPr lang="ru-RU" sz="1400" dirty="0" err="1"/>
              <a:t>користувачів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здійснюють</a:t>
            </a:r>
            <a:r>
              <a:rPr lang="ru-RU" sz="1400" dirty="0"/>
              <a:t> </a:t>
            </a:r>
            <a:r>
              <a:rPr lang="ru-RU" sz="1400" dirty="0" err="1"/>
              <a:t>пошук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ніж</a:t>
            </a:r>
            <a:r>
              <a:rPr lang="ru-RU" sz="1400" dirty="0"/>
              <a:t> 15 </a:t>
            </a:r>
            <a:r>
              <a:rPr lang="ru-RU" sz="1400" dirty="0" err="1"/>
              <a:t>хештегів</a:t>
            </a:r>
            <a:r>
              <a:rPr lang="ru-RU" sz="1400" dirty="0"/>
              <a:t>, </a:t>
            </a:r>
            <a:r>
              <a:rPr lang="ru-RU" sz="1400" dirty="0" err="1"/>
              <a:t>усі</a:t>
            </a:r>
            <a:r>
              <a:rPr lang="ru-RU" sz="1400" dirty="0"/>
              <a:t> вони </a:t>
            </a:r>
            <a:r>
              <a:rPr lang="ru-RU" sz="1400" dirty="0" err="1"/>
              <a:t>ігноруватимуться</a:t>
            </a:r>
            <a:r>
              <a:rPr lang="ru-RU" sz="1400" dirty="0"/>
              <a:t>.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надмірна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призвести</a:t>
            </a:r>
            <a:r>
              <a:rPr lang="ru-RU" sz="1400" dirty="0"/>
              <a:t> до </a:t>
            </a:r>
            <a:r>
              <a:rPr lang="ru-RU" sz="1400" dirty="0" err="1"/>
              <a:t>вилучення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з </a:t>
            </a:r>
            <a:r>
              <a:rPr lang="ru-RU" sz="1400" dirty="0" err="1"/>
              <a:t>вашого</a:t>
            </a:r>
            <a:r>
              <a:rPr lang="ru-RU" sz="1400" dirty="0"/>
              <a:t> каналу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результатів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960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dirty="0"/>
              <a:t>Прикладами інтерактивного і мультимедійного контенту є вікторини, калькулятори, тести, опитування. Також існують інтерактивні версії класичних матеріалів (наприклад, </a:t>
            </a:r>
            <a:r>
              <a:rPr lang="uk-UA" sz="1400" dirty="0" err="1"/>
              <a:t>інфографіки</a:t>
            </a:r>
            <a:r>
              <a:rPr lang="uk-UA" sz="1400" dirty="0"/>
              <a:t>, каталогів, електронних книг), які дозволяють користувачам змінювати формат піднесення інформації.</a:t>
            </a:r>
            <a:endParaRPr lang="ru-RU" sz="1400" dirty="0"/>
          </a:p>
          <a:p>
            <a:r>
              <a:rPr lang="uk-UA" sz="1400" u="sng" dirty="0" err="1">
                <a:hlinkClick r:id="rId2"/>
              </a:rPr>
              <a:t>Інтерактивізація</a:t>
            </a:r>
            <a:r>
              <a:rPr lang="uk-UA" sz="1400" dirty="0"/>
              <a:t> є креативним і ефективним способом збільшення привабливості контенту і поліпшення його засвоюваності (як доведено безліччю досліджень, люди навчаються краще, виконуючи емпіричні вправи), який усуває проблему обмеженою цінності класичних матеріалів двома шляхами:</a:t>
            </a:r>
            <a:endParaRPr lang="ru-RU" sz="1400" dirty="0"/>
          </a:p>
          <a:p>
            <a:r>
              <a:rPr lang="uk-UA" sz="1400" dirty="0"/>
              <a:t>1. По-перше, </a:t>
            </a:r>
            <a:r>
              <a:rPr lang="uk-UA" sz="1400" dirty="0" err="1"/>
              <a:t>інтерактивізація</a:t>
            </a:r>
            <a:r>
              <a:rPr lang="uk-UA" sz="1400" dirty="0"/>
              <a:t> дає можливість створити для аудиторії унікальну цінність за рахунок креативного оформлення і піднесення матеріалів. Однак мова йде не про новий спосіб піднести старе, а про новий формат навчання аудиторії та подання контенту. Візьмемо, наприклад, електронну книгу про розрахунок ROI – такий матеріал можна підкріпити інтерактивними калькулятором (корисний для швидкого розрахунку рентабельності), інструментом оцінки (оцінить ROI користувача в порівнянні з іншими бізнесами) і вікториною (допоможе краще засвоїти матеріал).</a:t>
            </a:r>
            <a:endParaRPr lang="ru-RU" sz="1400" dirty="0"/>
          </a:p>
          <a:p>
            <a:r>
              <a:rPr lang="uk-UA" sz="1400" dirty="0"/>
              <a:t>2. По-друге, інтерактивний освітній контент має довгострокову цінність – більшість користувачів не прочитають пост в </a:t>
            </a:r>
            <a:r>
              <a:rPr lang="uk-UA" sz="1400" dirty="0" err="1"/>
              <a:t>блозі</a:t>
            </a:r>
            <a:r>
              <a:rPr lang="uk-UA" sz="1400" dirty="0"/>
              <a:t> більше одного разу, а користуватися інтерактивним калькулятором для розрахунку ROI будуть часто і протягом довгого часу. Отже, </a:t>
            </a:r>
            <a:r>
              <a:rPr lang="uk-UA" sz="1400" dirty="0" err="1"/>
              <a:t>інтерактивізація</a:t>
            </a:r>
            <a:r>
              <a:rPr lang="uk-UA" sz="1400" dirty="0"/>
              <a:t> не тільки відновлює баланс між кількістю та якістю активів контент-маркетингу, а й збільшує ефективність контенту як інструменту </a:t>
            </a:r>
            <a:r>
              <a:rPr lang="uk-UA" sz="1400" dirty="0" err="1"/>
              <a:t>лідогенераціі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Для того, щоб використовувати інтерактивний тип контенту для </a:t>
            </a:r>
            <a:r>
              <a:rPr lang="uk-UA" sz="1400" dirty="0" err="1"/>
              <a:t>лідогенереціі</a:t>
            </a:r>
            <a:r>
              <a:rPr lang="uk-UA" sz="1400" dirty="0"/>
              <a:t>, досить пропонувати невеликі доповнення в обмін на контактні дані: наприклад, персоналізовані рекомендації, засновані на результатах вікторини. Чудовим прикладом інтерактивного контенту, використовуваного для збору </a:t>
            </a:r>
            <a:r>
              <a:rPr lang="uk-UA" sz="1400" dirty="0" err="1"/>
              <a:t>лідів</a:t>
            </a:r>
            <a:r>
              <a:rPr lang="uk-UA" sz="1400" dirty="0"/>
              <a:t>, є вікторина «Скільки коштує розробка мобільного застосування» (</a:t>
            </a:r>
            <a:r>
              <a:rPr lang="uk-UA" sz="1400" dirty="0" err="1"/>
              <a:t>How</a:t>
            </a:r>
            <a:r>
              <a:rPr lang="uk-UA" sz="1400" dirty="0"/>
              <a:t> </a:t>
            </a:r>
            <a:r>
              <a:rPr lang="uk-UA" sz="1400" dirty="0" err="1"/>
              <a:t>Much</a:t>
            </a:r>
            <a:r>
              <a:rPr lang="uk-UA" sz="1400" dirty="0"/>
              <a:t> </a:t>
            </a:r>
            <a:r>
              <a:rPr lang="uk-UA" sz="1400" dirty="0" err="1"/>
              <a:t>to</a:t>
            </a:r>
            <a:r>
              <a:rPr lang="uk-UA" sz="1400" dirty="0"/>
              <a:t> </a:t>
            </a:r>
            <a:r>
              <a:rPr lang="uk-UA" sz="1400" dirty="0" err="1"/>
              <a:t>Make</a:t>
            </a:r>
            <a:r>
              <a:rPr lang="uk-UA" sz="1400" dirty="0"/>
              <a:t> </a:t>
            </a:r>
            <a:r>
              <a:rPr lang="uk-UA" sz="1400" dirty="0" err="1"/>
              <a:t>an</a:t>
            </a:r>
            <a:r>
              <a:rPr lang="uk-UA" sz="1400" dirty="0"/>
              <a:t> </a:t>
            </a:r>
            <a:r>
              <a:rPr lang="uk-UA" sz="1400" dirty="0" err="1"/>
              <a:t>App</a:t>
            </a:r>
            <a:r>
              <a:rPr lang="uk-UA" sz="1400" dirty="0"/>
              <a:t>), створена агентством </a:t>
            </a:r>
            <a:r>
              <a:rPr lang="uk-UA" sz="1400" dirty="0" err="1"/>
              <a:t>Crew</a:t>
            </a:r>
            <a:r>
              <a:rPr lang="uk-UA" sz="1400" dirty="0"/>
              <a:t> (ресурс, який би з'єднав розробників з замовниками рекламних продуктів).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275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b="1" dirty="0" err="1"/>
              <a:t>Оманливий</a:t>
            </a:r>
            <a:r>
              <a:rPr lang="ru-RU" sz="1400" b="1" dirty="0"/>
              <a:t> контент</a:t>
            </a:r>
            <a:r>
              <a:rPr lang="ru-RU" sz="1400" dirty="0"/>
              <a:t>. </a:t>
            </a:r>
            <a:r>
              <a:rPr lang="ru-RU" sz="1400" dirty="0" err="1"/>
              <a:t>Хештеги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безпосередньо</a:t>
            </a:r>
            <a:r>
              <a:rPr lang="ru-RU" sz="1400" dirty="0"/>
              <a:t> </a:t>
            </a:r>
            <a:r>
              <a:rPr lang="ru-RU" sz="1400" dirty="0" err="1"/>
              <a:t>стосуватися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. </a:t>
            </a:r>
            <a:r>
              <a:rPr lang="ru-RU" sz="1400" dirty="0" err="1"/>
              <a:t>Відео</a:t>
            </a:r>
            <a:r>
              <a:rPr lang="ru-RU" sz="1400" dirty="0"/>
              <a:t>, у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 не </a:t>
            </a:r>
            <a:r>
              <a:rPr lang="ru-RU" sz="1400" dirty="0" err="1"/>
              <a:t>відповідають</a:t>
            </a:r>
            <a:r>
              <a:rPr lang="ru-RU" sz="1400" dirty="0"/>
              <a:t> контенту,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вилучено</a:t>
            </a:r>
            <a:r>
              <a:rPr lang="ru-RU" sz="1400" dirty="0"/>
              <a:t>.</a:t>
            </a:r>
          </a:p>
          <a:p>
            <a:r>
              <a:rPr lang="ru-RU" sz="1400" b="1" dirty="0"/>
              <a:t>Погрози та </a:t>
            </a:r>
            <a:r>
              <a:rPr lang="ru-RU" sz="1400" b="1" dirty="0" err="1"/>
              <a:t>залякування</a:t>
            </a:r>
            <a:r>
              <a:rPr lang="ru-RU" sz="1400" dirty="0"/>
              <a:t>. Заборонено </a:t>
            </a:r>
            <a:r>
              <a:rPr lang="ru-RU" sz="1400" dirty="0" err="1"/>
              <a:t>додавати</a:t>
            </a:r>
            <a:r>
              <a:rPr lang="ru-RU" sz="1400" dirty="0"/>
              <a:t> </a:t>
            </a:r>
            <a:r>
              <a:rPr lang="ru-RU" sz="1400" dirty="0" err="1"/>
              <a:t>хештеги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містить</a:t>
            </a:r>
            <a:r>
              <a:rPr lang="ru-RU" sz="1400" dirty="0"/>
              <a:t> </a:t>
            </a:r>
            <a:r>
              <a:rPr lang="ru-RU" sz="1400" dirty="0" err="1"/>
              <a:t>залякування</a:t>
            </a:r>
            <a:r>
              <a:rPr lang="ru-RU" sz="1400" dirty="0"/>
              <a:t>, </a:t>
            </a:r>
            <a:r>
              <a:rPr lang="ru-RU" sz="1400" dirty="0" err="1"/>
              <a:t>приниження</a:t>
            </a:r>
            <a:r>
              <a:rPr lang="ru-RU" sz="1400" dirty="0"/>
              <a:t>, погрози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образи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будь-</a:t>
            </a:r>
            <a:r>
              <a:rPr lang="ru-RU" sz="1400" dirty="0" err="1"/>
              <a:t>якої</a:t>
            </a:r>
            <a:r>
              <a:rPr lang="ru-RU" sz="1400" dirty="0"/>
              <a:t> особи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групи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. </a:t>
            </a:r>
            <a:r>
              <a:rPr lang="ru-RU" sz="1400" dirty="0" err="1"/>
              <a:t>Порушення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правила </a:t>
            </a:r>
            <a:r>
              <a:rPr lang="ru-RU" sz="1400" dirty="0" err="1"/>
              <a:t>призведе</a:t>
            </a:r>
            <a:r>
              <a:rPr lang="ru-RU" sz="1400" dirty="0"/>
              <a:t> до </a:t>
            </a:r>
            <a:r>
              <a:rPr lang="ru-RU" sz="1400" dirty="0" err="1"/>
              <a:t>вилучення</a:t>
            </a:r>
            <a:r>
              <a:rPr lang="ru-RU" sz="1400" dirty="0"/>
              <a:t> </a:t>
            </a:r>
            <a:r>
              <a:rPr lang="ru-RU" sz="1400" dirty="0" err="1"/>
              <a:t>вашого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Ворожі</a:t>
            </a:r>
            <a:r>
              <a:rPr lang="ru-RU" sz="1400" b="1" dirty="0"/>
              <a:t> </a:t>
            </a:r>
            <a:r>
              <a:rPr lang="ru-RU" sz="1400" b="1" dirty="0" err="1"/>
              <a:t>висловлювання</a:t>
            </a:r>
            <a:r>
              <a:rPr lang="ru-RU" sz="1400" dirty="0"/>
              <a:t>. У </a:t>
            </a:r>
            <a:r>
              <a:rPr lang="ru-RU" sz="1400" dirty="0" err="1"/>
              <a:t>хештегах</a:t>
            </a:r>
            <a:r>
              <a:rPr lang="ru-RU" sz="1400" dirty="0"/>
              <a:t> не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пропагувати</a:t>
            </a:r>
            <a:r>
              <a:rPr lang="ru-RU" sz="1400" dirty="0"/>
              <a:t> </a:t>
            </a:r>
            <a:r>
              <a:rPr lang="ru-RU" sz="1400" dirty="0" err="1"/>
              <a:t>насильство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ненависть до будь-</a:t>
            </a:r>
            <a:r>
              <a:rPr lang="ru-RU" sz="1400" dirty="0" err="1"/>
              <a:t>якої</a:t>
            </a:r>
            <a:r>
              <a:rPr lang="ru-RU" sz="1400" dirty="0"/>
              <a:t> особи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групи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. </a:t>
            </a:r>
            <a:r>
              <a:rPr lang="ru-RU" sz="1400" dirty="0" err="1"/>
              <a:t>Зокрема</a:t>
            </a:r>
            <a:r>
              <a:rPr lang="ru-RU" sz="1400" dirty="0"/>
              <a:t> заборонено </a:t>
            </a:r>
            <a:r>
              <a:rPr lang="ru-RU" sz="1400" dirty="0" err="1"/>
              <a:t>вживати</a:t>
            </a:r>
            <a:r>
              <a:rPr lang="ru-RU" sz="1400" dirty="0"/>
              <a:t> </a:t>
            </a:r>
            <a:r>
              <a:rPr lang="ru-RU" sz="1400" dirty="0" err="1"/>
              <a:t>расистські</a:t>
            </a:r>
            <a:r>
              <a:rPr lang="ru-RU" sz="1400" dirty="0"/>
              <a:t>, </a:t>
            </a:r>
            <a:r>
              <a:rPr lang="ru-RU" sz="1400" dirty="0" err="1"/>
              <a:t>сексистські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зневажливі</a:t>
            </a:r>
            <a:r>
              <a:rPr lang="ru-RU" sz="1400" dirty="0"/>
              <a:t> </a:t>
            </a:r>
            <a:r>
              <a:rPr lang="ru-RU" sz="1400" dirty="0" err="1"/>
              <a:t>висловлювання</a:t>
            </a:r>
            <a:r>
              <a:rPr lang="ru-RU" sz="1400" dirty="0"/>
              <a:t>. </a:t>
            </a:r>
            <a:r>
              <a:rPr lang="ru-RU" sz="1400" dirty="0" err="1"/>
              <a:t>Порушення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правила </a:t>
            </a:r>
            <a:r>
              <a:rPr lang="ru-RU" sz="1400" dirty="0" err="1"/>
              <a:t>призведе</a:t>
            </a:r>
            <a:r>
              <a:rPr lang="ru-RU" sz="1400" dirty="0"/>
              <a:t> до </a:t>
            </a:r>
            <a:r>
              <a:rPr lang="ru-RU" sz="1400" dirty="0" err="1"/>
              <a:t>вилучення</a:t>
            </a:r>
            <a:r>
              <a:rPr lang="ru-RU" sz="1400" dirty="0"/>
              <a:t> </a:t>
            </a:r>
            <a:r>
              <a:rPr lang="ru-RU" sz="1400" dirty="0" err="1"/>
              <a:t>вашого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.</a:t>
            </a:r>
          </a:p>
          <a:p>
            <a:r>
              <a:rPr lang="ru-RU" sz="1400" b="1" dirty="0"/>
              <a:t>Контент сексуального характеру</a:t>
            </a:r>
            <a:r>
              <a:rPr lang="ru-RU" sz="1400" dirty="0"/>
              <a:t>. </a:t>
            </a:r>
            <a:r>
              <a:rPr lang="ru-RU" sz="1400" dirty="0" err="1"/>
              <a:t>Додавання</a:t>
            </a:r>
            <a:r>
              <a:rPr lang="ru-RU" sz="1400" dirty="0"/>
              <a:t> </a:t>
            </a:r>
            <a:r>
              <a:rPr lang="ru-RU" sz="1400" dirty="0" err="1"/>
              <a:t>сексуальних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відвертих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призвести</a:t>
            </a:r>
            <a:r>
              <a:rPr lang="ru-RU" sz="1400" dirty="0"/>
              <a:t> до </a:t>
            </a:r>
            <a:r>
              <a:rPr lang="ru-RU" sz="1400" dirty="0" err="1"/>
              <a:t>вилучення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. </a:t>
            </a:r>
            <a:r>
              <a:rPr lang="ru-RU" sz="1400" dirty="0" err="1"/>
              <a:t>Відео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явний</a:t>
            </a:r>
            <a:r>
              <a:rPr lang="ru-RU" sz="1400" dirty="0"/>
              <a:t> </a:t>
            </a:r>
            <a:r>
              <a:rPr lang="ru-RU" sz="1400" dirty="0" err="1"/>
              <a:t>провокаційний</a:t>
            </a:r>
            <a:r>
              <a:rPr lang="ru-RU" sz="1400" dirty="0"/>
              <a:t> </a:t>
            </a:r>
            <a:r>
              <a:rPr lang="ru-RU" sz="1400" dirty="0" err="1"/>
              <a:t>сексуальний</a:t>
            </a:r>
            <a:r>
              <a:rPr lang="ru-RU" sz="1400" dirty="0"/>
              <a:t> характер, навряд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прийнятним</a:t>
            </a:r>
            <a:r>
              <a:rPr lang="ru-RU" sz="1400" dirty="0"/>
              <a:t> для </a:t>
            </a:r>
            <a:r>
              <a:rPr lang="ru-RU" sz="1400" dirty="0" err="1"/>
              <a:t>YouTube</a:t>
            </a:r>
            <a:r>
              <a:rPr lang="ru-RU" sz="1400" dirty="0"/>
              <a:t>.</a:t>
            </a:r>
          </a:p>
          <a:p>
            <a:r>
              <a:rPr lang="uk-UA" sz="1400" b="1" dirty="0"/>
              <a:t>Вульгарна лексика</a:t>
            </a:r>
            <a:r>
              <a:rPr lang="uk-UA" sz="1400" dirty="0"/>
              <a:t>. Якщо в </a:t>
            </a:r>
            <a:r>
              <a:rPr lang="uk-UA" sz="1400" dirty="0" err="1"/>
              <a:t>хештегах</a:t>
            </a:r>
            <a:r>
              <a:rPr lang="uk-UA" sz="1400" dirty="0"/>
              <a:t> використані нецензурні слова чи образливі фрази, ми можемо вилучити ваше відео або застосувати вікові обмеження. </a:t>
            </a:r>
            <a:endParaRPr lang="ru-RU" sz="1400" dirty="0"/>
          </a:p>
          <a:p>
            <a:r>
              <a:rPr lang="ru-RU" sz="1400" b="1" dirty="0"/>
              <a:t>Слова та </a:t>
            </a:r>
            <a:r>
              <a:rPr lang="ru-RU" sz="1400" b="1" dirty="0" err="1"/>
              <a:t>фрази</a:t>
            </a:r>
            <a:r>
              <a:rPr lang="ru-RU" sz="1400" b="1" dirty="0"/>
              <a:t>, </a:t>
            </a:r>
            <a:r>
              <a:rPr lang="ru-RU" sz="1400" b="1" dirty="0" err="1"/>
              <a:t>що</a:t>
            </a:r>
            <a:r>
              <a:rPr lang="ru-RU" sz="1400" b="1" dirty="0"/>
              <a:t> не є </a:t>
            </a:r>
            <a:r>
              <a:rPr lang="ru-RU" sz="1400" b="1" dirty="0" err="1"/>
              <a:t>хештегами</a:t>
            </a:r>
            <a:r>
              <a:rPr lang="ru-RU" sz="1400" dirty="0"/>
              <a:t>. Заборонено </a:t>
            </a:r>
            <a:r>
              <a:rPr lang="ru-RU" sz="1400" dirty="0" err="1"/>
              <a:t>додавати</a:t>
            </a:r>
            <a:r>
              <a:rPr lang="ru-RU" sz="1400" dirty="0"/>
              <a:t> в </a:t>
            </a:r>
            <a:r>
              <a:rPr lang="ru-RU" sz="1400" dirty="0" err="1"/>
              <a:t>опис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звичайні</a:t>
            </a:r>
            <a:r>
              <a:rPr lang="ru-RU" sz="1400" dirty="0"/>
              <a:t> </a:t>
            </a:r>
            <a:r>
              <a:rPr lang="ru-RU" sz="1400" dirty="0" err="1"/>
              <a:t>описові</a:t>
            </a:r>
            <a:r>
              <a:rPr lang="ru-RU" sz="1400" dirty="0"/>
              <a:t> теги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повторювані</a:t>
            </a:r>
            <a:r>
              <a:rPr lang="ru-RU" sz="1400" dirty="0"/>
              <a:t> </a:t>
            </a:r>
            <a:r>
              <a:rPr lang="ru-RU" sz="1400" dirty="0" err="1"/>
              <a:t>речення</a:t>
            </a:r>
            <a:r>
              <a:rPr lang="ru-RU" sz="1400" dirty="0"/>
              <a:t>. </a:t>
            </a:r>
            <a:r>
              <a:rPr lang="ru-RU" sz="1400" dirty="0" err="1"/>
              <a:t>Порушення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правила </a:t>
            </a:r>
            <a:r>
              <a:rPr lang="ru-RU" sz="1400" dirty="0" err="1"/>
              <a:t>призведе</a:t>
            </a:r>
            <a:r>
              <a:rPr lang="ru-RU" sz="1400" dirty="0"/>
              <a:t> до </a:t>
            </a:r>
            <a:r>
              <a:rPr lang="ru-RU" sz="1400" dirty="0" err="1"/>
              <a:t>вилучення</a:t>
            </a:r>
            <a:r>
              <a:rPr lang="ru-RU" sz="1400" dirty="0"/>
              <a:t> </a:t>
            </a:r>
            <a:r>
              <a:rPr lang="ru-RU" sz="1400" dirty="0" err="1"/>
              <a:t>вашого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до </a:t>
            </a:r>
            <a:r>
              <a:rPr lang="ru-RU" sz="1400" dirty="0" err="1"/>
              <a:t>нього</a:t>
            </a:r>
            <a:r>
              <a:rPr lang="ru-RU" sz="1400" dirty="0"/>
              <a:t> </a:t>
            </a:r>
            <a:r>
              <a:rPr lang="ru-RU" sz="1400" dirty="0" err="1"/>
              <a:t>штрафних</a:t>
            </a:r>
            <a:r>
              <a:rPr lang="ru-RU" sz="1400" dirty="0"/>
              <a:t> </a:t>
            </a:r>
            <a:r>
              <a:rPr lang="ru-RU" sz="1400" dirty="0" err="1"/>
              <a:t>санкцій</a:t>
            </a:r>
            <a:r>
              <a:rPr lang="ru-RU" sz="1400" dirty="0"/>
              <a:t>.</a:t>
            </a:r>
          </a:p>
          <a:p>
            <a:r>
              <a:rPr lang="uk-UA" sz="1400" dirty="0"/>
              <a:t>Таким чином, вивчення </a:t>
            </a:r>
            <a:r>
              <a:rPr lang="uk-UA" sz="1400" dirty="0" err="1"/>
              <a:t>хештегів</a:t>
            </a:r>
            <a:r>
              <a:rPr lang="uk-UA" sz="1400" dirty="0"/>
              <a:t> на матеріалі україномовного сегменту соціальних мереж є сучасною та перспективною темою, що дозволила б не тільки розширити вже наявну теоретичну базу та збагатити її вітчизняними прикладами, а, вивчивши особливості функціонування </a:t>
            </a:r>
            <a:r>
              <a:rPr lang="uk-UA" sz="1400" dirty="0" err="1"/>
              <a:t>хештегів</a:t>
            </a:r>
            <a:r>
              <a:rPr lang="uk-UA" sz="1400" dirty="0"/>
              <a:t> в Україні, в подальшому розробити комплекс практичних рекомендацій щодо створення та вживання максимально ефективних для досягнення певної мети </a:t>
            </a:r>
            <a:r>
              <a:rPr lang="uk-UA" sz="1400" dirty="0" err="1"/>
              <a:t>хештегів</a:t>
            </a:r>
            <a:r>
              <a:rPr lang="uk-UA" sz="1400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812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b="1" dirty="0"/>
              <a:t>8.3. Вірусний контент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dirty="0"/>
              <a:t>Стрімке впровадження в економічну практику мережі Інтернет та нових потужних інформаційних технологій – найважливіша риса, що багато в чому визначає нині </a:t>
            </a:r>
            <a:r>
              <a:rPr lang="uk-UA" sz="1400" dirty="0" err="1"/>
              <a:t>цифровізацію</a:t>
            </a:r>
            <a:r>
              <a:rPr lang="uk-UA" sz="1400" dirty="0"/>
              <a:t> цивілізації. Їх поява та стрімкий розвиток призвели до формування глобальних інформаційних мереж, створення інформаційного середовища, що впливає на різноманітні сфери людської діяльності.</a:t>
            </a:r>
            <a:endParaRPr lang="ru-RU" sz="1400" dirty="0"/>
          </a:p>
          <a:p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трансформацією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 </a:t>
            </a:r>
            <a:r>
              <a:rPr lang="ru-RU" sz="1400" dirty="0" err="1"/>
              <a:t>відбувся</a:t>
            </a:r>
            <a:r>
              <a:rPr lang="ru-RU" sz="1400" dirty="0"/>
              <a:t> </a:t>
            </a:r>
            <a:r>
              <a:rPr lang="ru-RU" sz="1400" dirty="0" err="1"/>
              <a:t>комунікативний</a:t>
            </a:r>
            <a:r>
              <a:rPr lang="ru-RU" sz="1400" dirty="0"/>
              <a:t> </a:t>
            </a:r>
            <a:r>
              <a:rPr lang="ru-RU" sz="1400" dirty="0" err="1"/>
              <a:t>прорив</a:t>
            </a:r>
            <a:r>
              <a:rPr lang="ru-RU" sz="1400" dirty="0"/>
              <a:t> і у людей „</a:t>
            </a:r>
            <a:r>
              <a:rPr lang="ru-RU" sz="1400" dirty="0" err="1"/>
              <a:t>з’явився</a:t>
            </a:r>
            <a:r>
              <a:rPr lang="ru-RU" sz="1400" dirty="0"/>
              <a:t>” голос: </a:t>
            </a:r>
            <a:r>
              <a:rPr lang="ru-RU" sz="1400" dirty="0" err="1"/>
              <a:t>відтепер</a:t>
            </a:r>
            <a:r>
              <a:rPr lang="ru-RU" sz="1400" dirty="0"/>
              <a:t> </a:t>
            </a:r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самостійно</a:t>
            </a:r>
            <a:r>
              <a:rPr lang="ru-RU" sz="1400" dirty="0"/>
              <a:t> </a:t>
            </a:r>
            <a:r>
              <a:rPr lang="ru-RU" sz="1400" dirty="0" err="1"/>
              <a:t>писати</a:t>
            </a:r>
            <a:r>
              <a:rPr lang="ru-RU" sz="1400" dirty="0"/>
              <a:t> та </a:t>
            </a:r>
            <a:r>
              <a:rPr lang="ru-RU" sz="1400" dirty="0" err="1"/>
              <a:t>поширювати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. </a:t>
            </a:r>
            <a:r>
              <a:rPr lang="ru-RU" sz="1400" dirty="0" err="1"/>
              <a:t>Вільний</a:t>
            </a:r>
            <a:r>
              <a:rPr lang="ru-RU" sz="1400" dirty="0"/>
              <a:t> доступ до </a:t>
            </a:r>
            <a:r>
              <a:rPr lang="ru-RU" sz="1400" dirty="0" err="1"/>
              <a:t>інструментів</a:t>
            </a:r>
            <a:r>
              <a:rPr lang="ru-RU" sz="1400" dirty="0"/>
              <a:t> </a:t>
            </a:r>
            <a:r>
              <a:rPr lang="ru-RU" sz="1400" dirty="0" err="1"/>
              <a:t>зв’язку</a:t>
            </a:r>
            <a:r>
              <a:rPr lang="ru-RU" sz="1400" dirty="0"/>
              <a:t> </a:t>
            </a:r>
            <a:r>
              <a:rPr lang="ru-RU" sz="1400" dirty="0" err="1"/>
              <a:t>спонукали</a:t>
            </a:r>
            <a:r>
              <a:rPr lang="ru-RU" sz="1400" dirty="0"/>
              <a:t> до </a:t>
            </a:r>
            <a:r>
              <a:rPr lang="ru-RU" sz="1400" dirty="0" err="1"/>
              <a:t>передавання</a:t>
            </a:r>
            <a:r>
              <a:rPr lang="ru-RU" sz="1400" dirty="0"/>
              <a:t> </a:t>
            </a:r>
            <a:r>
              <a:rPr lang="ru-RU" sz="1400" dirty="0" err="1"/>
              <a:t>міжособистісного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у </a:t>
            </a:r>
            <a:r>
              <a:rPr lang="ru-RU" sz="1400" dirty="0" err="1"/>
              <a:t>віртуальному</a:t>
            </a:r>
            <a:r>
              <a:rPr lang="ru-RU" sz="1400" dirty="0"/>
              <a:t> </a:t>
            </a:r>
            <a:r>
              <a:rPr lang="ru-RU" sz="1400" dirty="0" err="1"/>
              <a:t>просторі</a:t>
            </a:r>
            <a:r>
              <a:rPr lang="ru-RU" sz="1400" dirty="0"/>
              <a:t>, </a:t>
            </a:r>
            <a:r>
              <a:rPr lang="ru-RU" sz="1400" dirty="0" err="1"/>
              <a:t>змінивши</a:t>
            </a:r>
            <a:r>
              <a:rPr lang="ru-RU" sz="1400" dirty="0"/>
              <a:t> </a:t>
            </a:r>
            <a:r>
              <a:rPr lang="ru-RU" sz="1400" dirty="0" err="1"/>
              <a:t>усталену</a:t>
            </a:r>
            <a:r>
              <a:rPr lang="ru-RU" sz="1400" dirty="0"/>
              <a:t> </a:t>
            </a:r>
            <a:r>
              <a:rPr lang="ru-RU" sz="1400" dirty="0" err="1"/>
              <a:t>інформаційну</a:t>
            </a:r>
            <a:r>
              <a:rPr lang="ru-RU" sz="1400" dirty="0"/>
              <a:t> культуру.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понад</a:t>
            </a:r>
            <a:r>
              <a:rPr lang="ru-RU" sz="1400" dirty="0"/>
              <a:t> 20 </a:t>
            </a:r>
            <a:r>
              <a:rPr lang="ru-RU" sz="1400" dirty="0" err="1"/>
              <a:t>мільйонів</a:t>
            </a:r>
            <a:r>
              <a:rPr lang="ru-RU" sz="1400" dirty="0"/>
              <a:t> </a:t>
            </a:r>
            <a:r>
              <a:rPr lang="ru-RU" sz="1400" dirty="0" err="1"/>
              <a:t>громадян</a:t>
            </a:r>
            <a:r>
              <a:rPr lang="ru-RU" sz="1400" dirty="0"/>
              <a:t> </a:t>
            </a:r>
            <a:r>
              <a:rPr lang="ru-RU" sz="1400" dirty="0" err="1"/>
              <a:t>користуються</a:t>
            </a:r>
            <a:r>
              <a:rPr lang="ru-RU" sz="1400" dirty="0"/>
              <a:t> </a:t>
            </a:r>
            <a:r>
              <a:rPr lang="ru-RU" sz="1400" dirty="0" err="1"/>
              <a:t>інтернетом</a:t>
            </a:r>
            <a:r>
              <a:rPr lang="ru-RU" sz="1400" dirty="0"/>
              <a:t> для </a:t>
            </a:r>
            <a:r>
              <a:rPr lang="ru-RU" sz="1400" dirty="0" err="1"/>
              <a:t>спілкування</a:t>
            </a:r>
            <a:r>
              <a:rPr lang="ru-RU" sz="1400" dirty="0"/>
              <a:t> з </a:t>
            </a:r>
            <a:r>
              <a:rPr lang="ru-RU" sz="1400" dirty="0" err="1"/>
              <a:t>друзями</a:t>
            </a:r>
            <a:r>
              <a:rPr lang="ru-RU" sz="1400" dirty="0"/>
              <a:t>, </a:t>
            </a:r>
            <a:r>
              <a:rPr lang="ru-RU" sz="1400" dirty="0" err="1"/>
              <a:t>пошуку</a:t>
            </a:r>
            <a:r>
              <a:rPr lang="ru-RU" sz="1400" dirty="0"/>
              <a:t> новин, для </a:t>
            </a:r>
            <a:r>
              <a:rPr lang="ru-RU" sz="1400" dirty="0" err="1"/>
              <a:t>розваг</a:t>
            </a:r>
            <a:r>
              <a:rPr lang="ru-RU" sz="1400" dirty="0"/>
              <a:t> і </a:t>
            </a:r>
            <a:r>
              <a:rPr lang="ru-RU" sz="1400" dirty="0" err="1"/>
              <a:t>купівлі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.</a:t>
            </a:r>
          </a:p>
          <a:p>
            <a:r>
              <a:rPr lang="uk-UA" sz="1400" dirty="0"/>
              <a:t>Мережеві </a:t>
            </a:r>
            <a:r>
              <a:rPr lang="uk-UA" sz="1400" dirty="0" err="1"/>
              <a:t>медії</a:t>
            </a:r>
            <a:r>
              <a:rPr lang="uk-UA" sz="1400" dirty="0"/>
              <a:t> отримали можливість збирати таку ж аудиторію, за чисельністю, як і традиційні засоби комунікації. </a:t>
            </a:r>
            <a:r>
              <a:rPr lang="ru-RU" sz="1400" dirty="0" err="1"/>
              <a:t>Стрімкий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інтернету</a:t>
            </a:r>
            <a:r>
              <a:rPr lang="ru-RU" sz="1400" dirty="0"/>
              <a:t> і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медій</a:t>
            </a:r>
            <a:r>
              <a:rPr lang="ru-RU" sz="1400" dirty="0"/>
              <a:t> </a:t>
            </a:r>
            <a:r>
              <a:rPr lang="ru-RU" sz="1400" dirty="0" err="1"/>
              <a:t>спровокував</a:t>
            </a:r>
            <a:r>
              <a:rPr lang="ru-RU" sz="1400" dirty="0"/>
              <a:t> </a:t>
            </a:r>
            <a:r>
              <a:rPr lang="ru-RU" sz="1400" dirty="0" err="1"/>
              <a:t>виникнення</a:t>
            </a:r>
            <a:r>
              <a:rPr lang="ru-RU" sz="1400" dirty="0"/>
              <a:t> </a:t>
            </a:r>
            <a:r>
              <a:rPr lang="ru-RU" sz="1400" dirty="0" err="1"/>
              <a:t>поширюваних</a:t>
            </a:r>
            <a:r>
              <a:rPr lang="ru-RU" sz="1400" dirty="0"/>
              <a:t> </a:t>
            </a:r>
            <a:r>
              <a:rPr lang="ru-RU" sz="1400" dirty="0" err="1"/>
              <a:t>медій</a:t>
            </a:r>
            <a:r>
              <a:rPr lang="ru-RU" sz="1400" dirty="0"/>
              <a:t> – </a:t>
            </a:r>
            <a:r>
              <a:rPr lang="ru-RU" sz="1400" dirty="0" err="1"/>
              <a:t>територій</a:t>
            </a:r>
            <a:r>
              <a:rPr lang="ru-RU" sz="1400" dirty="0"/>
              <a:t>, де </a:t>
            </a:r>
            <a:r>
              <a:rPr lang="ru-RU" sz="1400" dirty="0" err="1"/>
              <a:t>перетинаються</a:t>
            </a:r>
            <a:r>
              <a:rPr lang="ru-RU" sz="1400" dirty="0"/>
              <a:t> </a:t>
            </a:r>
            <a:r>
              <a:rPr lang="ru-RU" sz="1400" dirty="0" err="1"/>
              <a:t>розвага</a:t>
            </a:r>
            <a:r>
              <a:rPr lang="ru-RU" sz="1400" dirty="0"/>
              <a:t>, реклама і </a:t>
            </a:r>
            <a:r>
              <a:rPr lang="ru-RU" sz="1400" dirty="0" err="1"/>
              <a:t>публіцистика</a:t>
            </a:r>
            <a:r>
              <a:rPr lang="ru-RU" sz="1400" dirty="0"/>
              <a:t>. </a:t>
            </a:r>
            <a:r>
              <a:rPr lang="ru-RU" sz="1400" dirty="0" err="1"/>
              <a:t>Стабільна</a:t>
            </a:r>
            <a:r>
              <a:rPr lang="ru-RU" sz="1400" dirty="0"/>
              <a:t> </a:t>
            </a:r>
            <a:r>
              <a:rPr lang="ru-RU" sz="1400" dirty="0" err="1"/>
              <a:t>увага</a:t>
            </a:r>
            <a:r>
              <a:rPr lang="ru-RU" sz="1400" dirty="0"/>
              <a:t> до </a:t>
            </a:r>
            <a:r>
              <a:rPr lang="ru-RU" sz="1400" dirty="0" err="1"/>
              <a:t>важливого</a:t>
            </a:r>
            <a:r>
              <a:rPr lang="ru-RU" sz="1400" dirty="0"/>
              <a:t>, </a:t>
            </a:r>
            <a:r>
              <a:rPr lang="ru-RU" sz="1400" dirty="0" err="1"/>
              <a:t>корисного</a:t>
            </a:r>
            <a:r>
              <a:rPr lang="ru-RU" sz="1400" dirty="0"/>
              <a:t>, </a:t>
            </a:r>
            <a:r>
              <a:rPr lang="ru-RU" sz="1400" dirty="0" err="1"/>
              <a:t>цікавого</a:t>
            </a:r>
            <a:r>
              <a:rPr lang="ru-RU" sz="1400" dirty="0"/>
              <a:t> продукту та </a:t>
            </a:r>
            <a:r>
              <a:rPr lang="ru-RU" sz="1400" dirty="0" err="1"/>
              <a:t>можливість</a:t>
            </a:r>
            <a:r>
              <a:rPr lang="ru-RU" sz="1400" dirty="0"/>
              <a:t> ним </a:t>
            </a:r>
            <a:r>
              <a:rPr lang="ru-RU" sz="1400" dirty="0" err="1"/>
              <a:t>поділитись</a:t>
            </a:r>
            <a:r>
              <a:rPr lang="ru-RU" sz="1400" dirty="0"/>
              <a:t> створили основу для </a:t>
            </a:r>
            <a:r>
              <a:rPr lang="ru-RU" sz="1400" dirty="0" err="1"/>
              <a:t>вірусного</a:t>
            </a:r>
            <a:r>
              <a:rPr lang="ru-RU" sz="1400" dirty="0"/>
              <a:t> контенту – </a:t>
            </a:r>
            <a:r>
              <a:rPr lang="ru-RU" sz="1400" dirty="0" err="1"/>
              <a:t>інформаційної</a:t>
            </a:r>
            <a:r>
              <a:rPr lang="ru-RU" sz="1400" dirty="0"/>
              <a:t> </a:t>
            </a:r>
            <a:r>
              <a:rPr lang="ru-RU" sz="1400" dirty="0" err="1"/>
              <a:t>епідемії</a:t>
            </a:r>
            <a:r>
              <a:rPr lang="ru-RU" sz="1400" dirty="0"/>
              <a:t>, яка </a:t>
            </a:r>
            <a:r>
              <a:rPr lang="ru-RU" sz="1400" dirty="0" err="1"/>
              <a:t>передається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одного </a:t>
            </a:r>
            <a:r>
              <a:rPr lang="ru-RU" sz="1400" dirty="0" err="1"/>
              <a:t>користувача</a:t>
            </a:r>
            <a:r>
              <a:rPr lang="ru-RU" sz="1400" dirty="0"/>
              <a:t> до </a:t>
            </a:r>
            <a:r>
              <a:rPr lang="ru-RU" sz="1400" dirty="0" err="1"/>
              <a:t>іншого</a:t>
            </a:r>
            <a:r>
              <a:rPr lang="ru-RU" sz="1400" dirty="0"/>
              <a:t>, усе </a:t>
            </a:r>
            <a:r>
              <a:rPr lang="ru-RU" sz="1400" dirty="0" err="1"/>
              <a:t>починається</a:t>
            </a:r>
            <a:r>
              <a:rPr lang="ru-RU" sz="1400" dirty="0"/>
              <a:t> з </a:t>
            </a:r>
            <a:r>
              <a:rPr lang="ru-RU" sz="1400" dirty="0" err="1"/>
              <a:t>кількох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 і, </a:t>
            </a:r>
            <a:r>
              <a:rPr lang="ru-RU" sz="1400" dirty="0" err="1"/>
              <a:t>наче</a:t>
            </a:r>
            <a:r>
              <a:rPr lang="ru-RU" sz="1400" dirty="0"/>
              <a:t> </a:t>
            </a:r>
            <a:r>
              <a:rPr lang="ru-RU" sz="1400" dirty="0" err="1"/>
              <a:t>вірус</a:t>
            </a:r>
            <a:r>
              <a:rPr lang="ru-RU" sz="1400" dirty="0"/>
              <a:t>, переходить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однієї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 до </a:t>
            </a:r>
            <a:r>
              <a:rPr lang="ru-RU" sz="1400" dirty="0" err="1"/>
              <a:t>іншої</a:t>
            </a:r>
            <a:r>
              <a:rPr lang="ru-RU" sz="1400" dirty="0"/>
              <a:t>, </a:t>
            </a:r>
            <a:r>
              <a:rPr lang="ru-RU" sz="1400" dirty="0" err="1"/>
              <a:t>популяризуючи</a:t>
            </a:r>
            <a:r>
              <a:rPr lang="ru-RU" sz="1400" dirty="0"/>
              <a:t> </a:t>
            </a:r>
            <a:r>
              <a:rPr lang="ru-RU" sz="1400" dirty="0" err="1"/>
              <a:t>вдалі</a:t>
            </a:r>
            <a:r>
              <a:rPr lang="ru-RU" sz="1400" dirty="0"/>
              <a:t> </a:t>
            </a:r>
            <a:r>
              <a:rPr lang="ru-RU" sz="1400" dirty="0" err="1"/>
              <a:t>ідеї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поведінкові</a:t>
            </a:r>
            <a:r>
              <a:rPr lang="ru-RU" sz="1400" dirty="0"/>
              <a:t> </a:t>
            </a:r>
            <a:r>
              <a:rPr lang="ru-RU" sz="1400" dirty="0" err="1"/>
              <a:t>стандарти</a:t>
            </a:r>
            <a:r>
              <a:rPr lang="ru-RU" sz="1400" dirty="0"/>
              <a:t>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. </a:t>
            </a:r>
            <a:r>
              <a:rPr lang="ru-RU" sz="1400" dirty="0" err="1"/>
              <a:t>Концентрація</a:t>
            </a:r>
            <a:r>
              <a:rPr lang="ru-RU" sz="1400" dirty="0"/>
              <a:t> на </a:t>
            </a:r>
            <a:r>
              <a:rPr lang="ru-RU" sz="1400" dirty="0" err="1"/>
              <a:t>біологічній</a:t>
            </a:r>
            <a:r>
              <a:rPr lang="ru-RU" sz="1400" dirty="0"/>
              <a:t> </a:t>
            </a:r>
            <a:r>
              <a:rPr lang="ru-RU" sz="1400" dirty="0" err="1"/>
              <a:t>метафорі</a:t>
            </a:r>
            <a:r>
              <a:rPr lang="ru-RU" sz="1400" dirty="0"/>
              <a:t> </a:t>
            </a:r>
            <a:r>
              <a:rPr lang="ru-RU" sz="1400" dirty="0" err="1"/>
              <a:t>вичерпно</a:t>
            </a:r>
            <a:r>
              <a:rPr lang="ru-RU" sz="1400" dirty="0"/>
              <a:t> </a:t>
            </a:r>
            <a:r>
              <a:rPr lang="ru-RU" sz="1400" dirty="0" err="1"/>
              <a:t>пояснює</a:t>
            </a:r>
            <a:r>
              <a:rPr lang="ru-RU" sz="1400" dirty="0"/>
              <a:t> природу </a:t>
            </a:r>
            <a:r>
              <a:rPr lang="ru-RU" sz="1400" dirty="0" err="1"/>
              <a:t>розповсюдження</a:t>
            </a:r>
            <a:r>
              <a:rPr lang="ru-RU" sz="1400" dirty="0"/>
              <a:t>: </a:t>
            </a:r>
            <a:r>
              <a:rPr lang="ru-RU" sz="1400" dirty="0" err="1"/>
              <a:t>комунікативна</a:t>
            </a:r>
            <a:r>
              <a:rPr lang="ru-RU" sz="1400" dirty="0"/>
              <a:t> модель „</a:t>
            </a:r>
            <a:r>
              <a:rPr lang="ru-RU" sz="1400" dirty="0" err="1"/>
              <a:t>відправник-повідомлення-одержувач</a:t>
            </a:r>
            <a:r>
              <a:rPr lang="ru-RU" sz="1400" dirty="0"/>
              <a:t>” </a:t>
            </a:r>
            <a:r>
              <a:rPr lang="ru-RU" sz="1400" dirty="0" err="1"/>
              <a:t>спрацьовує</a:t>
            </a:r>
            <a:r>
              <a:rPr lang="ru-RU" sz="1400" dirty="0"/>
              <a:t> як система „культурного </a:t>
            </a:r>
            <a:r>
              <a:rPr lang="ru-RU" sz="1400" dirty="0" err="1"/>
              <a:t>кровообігу</a:t>
            </a:r>
            <a:r>
              <a:rPr lang="ru-RU" sz="1400" dirty="0"/>
              <a:t>”.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638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dirty="0"/>
              <a:t>Вірусний контент розповсюджується дуже швидко, до нього вдаються і користувачі соціальних мереж, відомі бренди, і політичні сили. </a:t>
            </a:r>
            <a:r>
              <a:rPr lang="ru-RU" sz="1400" dirty="0" err="1"/>
              <a:t>Такий</a:t>
            </a:r>
            <a:r>
              <a:rPr lang="ru-RU" sz="1400" dirty="0"/>
              <a:t> продукт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унікальну</a:t>
            </a:r>
            <a:r>
              <a:rPr lang="ru-RU" sz="1400" dirty="0"/>
              <a:t> </a:t>
            </a:r>
            <a:r>
              <a:rPr lang="ru-RU" sz="1400" dirty="0" err="1"/>
              <a:t>властивість</a:t>
            </a:r>
            <a:r>
              <a:rPr lang="ru-RU" sz="1400" dirty="0"/>
              <a:t> – оперативно </a:t>
            </a:r>
            <a:r>
              <a:rPr lang="ru-RU" sz="1400" dirty="0" err="1"/>
              <a:t>влаштувати</a:t>
            </a:r>
            <a:r>
              <a:rPr lang="ru-RU" sz="1400" dirty="0"/>
              <a:t> </a:t>
            </a:r>
            <a:r>
              <a:rPr lang="ru-RU" sz="1400" dirty="0" err="1"/>
              <a:t>інформаційний</a:t>
            </a:r>
            <a:r>
              <a:rPr lang="ru-RU" sz="1400" dirty="0"/>
              <a:t> </a:t>
            </a:r>
            <a:r>
              <a:rPr lang="ru-RU" sz="1400" dirty="0" err="1"/>
              <a:t>вибух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піар-акцію</a:t>
            </a:r>
            <a:r>
              <a:rPr lang="ru-RU" sz="1400" dirty="0"/>
              <a:t>, за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невідому</a:t>
            </a:r>
            <a:r>
              <a:rPr lang="ru-RU" sz="1400" dirty="0"/>
              <a:t> </a:t>
            </a:r>
            <a:r>
              <a:rPr lang="ru-RU" sz="1400" dirty="0" err="1"/>
              <a:t>людину</a:t>
            </a:r>
            <a:r>
              <a:rPr lang="ru-RU" sz="1400" dirty="0"/>
              <a:t>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знаменитістю</a:t>
            </a:r>
            <a:r>
              <a:rPr lang="ru-RU" sz="1400" dirty="0"/>
              <a:t>, а </a:t>
            </a:r>
            <a:r>
              <a:rPr lang="ru-RU" sz="1400" dirty="0" err="1"/>
              <a:t>публічній</a:t>
            </a:r>
            <a:r>
              <a:rPr lang="ru-RU" sz="1400" dirty="0"/>
              <a:t> – </a:t>
            </a:r>
            <a:r>
              <a:rPr lang="ru-RU" sz="1400" dirty="0" err="1"/>
              <a:t>влаштувати</a:t>
            </a:r>
            <a:r>
              <a:rPr lang="ru-RU" sz="1400" dirty="0"/>
              <a:t> </a:t>
            </a:r>
            <a:r>
              <a:rPr lang="ru-RU" sz="1400" dirty="0" err="1"/>
              <a:t>чорний</a:t>
            </a:r>
            <a:r>
              <a:rPr lang="ru-RU" sz="1400" dirty="0"/>
              <a:t> </a:t>
            </a:r>
            <a:r>
              <a:rPr lang="ru-RU" sz="1400" dirty="0" err="1"/>
              <a:t>піар</a:t>
            </a:r>
            <a:r>
              <a:rPr lang="ru-RU" sz="1400" dirty="0"/>
              <a:t>. </a:t>
            </a:r>
            <a:r>
              <a:rPr lang="ru-RU" sz="1400" dirty="0" err="1"/>
              <a:t>Вірусним</a:t>
            </a:r>
            <a:r>
              <a:rPr lang="ru-RU" sz="1400" dirty="0"/>
              <a:t> контентом </a:t>
            </a:r>
            <a:r>
              <a:rPr lang="ru-RU" sz="1400" dirty="0" err="1"/>
              <a:t>може</a:t>
            </a:r>
            <a:r>
              <a:rPr lang="ru-RU" sz="1400" dirty="0"/>
              <a:t> бути текст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влучна</a:t>
            </a:r>
            <a:r>
              <a:rPr lang="ru-RU" sz="1400" dirty="0"/>
              <a:t> фраза, фото, </a:t>
            </a:r>
            <a:r>
              <a:rPr lang="ru-RU" sz="1400" dirty="0" err="1"/>
              <a:t>інфографіка</a:t>
            </a:r>
            <a:r>
              <a:rPr lang="ru-RU" sz="1400" dirty="0"/>
              <a:t>, </a:t>
            </a:r>
            <a:r>
              <a:rPr lang="ru-RU" sz="1400" dirty="0" err="1"/>
              <a:t>відео</a:t>
            </a:r>
            <a:r>
              <a:rPr lang="ru-RU" sz="1400" dirty="0"/>
              <a:t>, яке </a:t>
            </a:r>
            <a:r>
              <a:rPr lang="ru-RU" sz="1400" dirty="0" err="1"/>
              <a:t>технічно</a:t>
            </a:r>
            <a:r>
              <a:rPr lang="ru-RU" sz="1400" dirty="0"/>
              <a:t> стало </a:t>
            </a:r>
            <a:r>
              <a:rPr lang="ru-RU" sz="1400" dirty="0" err="1"/>
              <a:t>доступніше</a:t>
            </a:r>
            <a:r>
              <a:rPr lang="ru-RU" sz="1400" dirty="0"/>
              <a:t> для широкого </a:t>
            </a:r>
            <a:r>
              <a:rPr lang="ru-RU" sz="1400" dirty="0" err="1"/>
              <a:t>загалу</a:t>
            </a:r>
            <a:r>
              <a:rPr lang="ru-RU" sz="1400" dirty="0"/>
              <a:t>.</a:t>
            </a:r>
          </a:p>
          <a:p>
            <a:r>
              <a:rPr lang="uk-UA" sz="1400" dirty="0"/>
              <a:t>Спілкування і обмін досвідом – найфундаментальніші ознаки людської поведінки, – стали міцною основою мережевої комунікації. </a:t>
            </a:r>
            <a:r>
              <a:rPr lang="ru-RU" sz="1400" dirty="0"/>
              <a:t>Веб-</a:t>
            </a:r>
            <a:r>
              <a:rPr lang="ru-RU" sz="1400" dirty="0" err="1"/>
              <a:t>аудиторії</a:t>
            </a:r>
            <a:r>
              <a:rPr lang="ru-RU" sz="1400" dirty="0"/>
              <a:t> до </a:t>
            </a:r>
            <a:r>
              <a:rPr lang="ru-RU" sz="1400" dirty="0" err="1"/>
              <a:t>вподоби</a:t>
            </a:r>
            <a:r>
              <a:rPr lang="ru-RU" sz="1400" dirty="0"/>
              <a:t> </a:t>
            </a:r>
            <a:r>
              <a:rPr lang="ru-RU" sz="1400" dirty="0" err="1"/>
              <a:t>ділитися</a:t>
            </a:r>
            <a:r>
              <a:rPr lang="ru-RU" sz="1400" dirty="0"/>
              <a:t> </a:t>
            </a:r>
            <a:r>
              <a:rPr lang="ru-RU" sz="1400" dirty="0" err="1"/>
              <a:t>інформацією</a:t>
            </a:r>
            <a:r>
              <a:rPr lang="ru-RU" sz="1400" dirty="0"/>
              <a:t>, </a:t>
            </a:r>
            <a:r>
              <a:rPr lang="ru-RU" sz="1400" dirty="0" err="1"/>
              <a:t>читати</a:t>
            </a:r>
            <a:r>
              <a:rPr lang="ru-RU" sz="1400" dirty="0"/>
              <a:t> </a:t>
            </a:r>
            <a:r>
              <a:rPr lang="ru-RU" sz="1400" dirty="0" err="1"/>
              <a:t>рекомендації</a:t>
            </a:r>
            <a:r>
              <a:rPr lang="ru-RU" sz="1400" dirty="0"/>
              <a:t> </a:t>
            </a:r>
            <a:r>
              <a:rPr lang="ru-RU" sz="1400" dirty="0" err="1"/>
              <a:t>популярних</a:t>
            </a:r>
            <a:r>
              <a:rPr lang="ru-RU" sz="1400" dirty="0"/>
              <a:t> </a:t>
            </a:r>
            <a:r>
              <a:rPr lang="ru-RU" sz="1400" dirty="0" err="1"/>
              <a:t>авторів</a:t>
            </a:r>
            <a:r>
              <a:rPr lang="ru-RU" sz="1400" dirty="0"/>
              <a:t> і </a:t>
            </a:r>
            <a:r>
              <a:rPr lang="ru-RU" sz="1400" dirty="0" err="1"/>
              <a:t>обговорювати</a:t>
            </a:r>
            <a:r>
              <a:rPr lang="ru-RU" sz="1400" dirty="0"/>
              <a:t> з </a:t>
            </a:r>
            <a:r>
              <a:rPr lang="ru-RU" sz="1400" dirty="0" err="1"/>
              <a:t>іншими</a:t>
            </a:r>
            <a:r>
              <a:rPr lang="ru-RU" sz="1400" dirty="0"/>
              <a:t> </a:t>
            </a:r>
            <a:r>
              <a:rPr lang="ru-RU" sz="1400" dirty="0" err="1"/>
              <a:t>користувачами</a:t>
            </a:r>
            <a:r>
              <a:rPr lang="ru-RU" sz="1400" dirty="0"/>
              <a:t> </a:t>
            </a:r>
            <a:r>
              <a:rPr lang="ru-RU" sz="1400" dirty="0" err="1"/>
              <a:t>актуальні</a:t>
            </a:r>
            <a:r>
              <a:rPr lang="ru-RU" sz="1400" dirty="0"/>
              <a:t> теми. </a:t>
            </a:r>
            <a:r>
              <a:rPr lang="ru-RU" sz="1400" dirty="0" err="1"/>
              <a:t>Зазвичай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через веб-</a:t>
            </a:r>
            <a:r>
              <a:rPr lang="ru-RU" sz="1400" dirty="0" err="1"/>
              <a:t>сайти</a:t>
            </a:r>
            <a:r>
              <a:rPr lang="ru-RU" sz="1400" dirty="0"/>
              <a:t>, </a:t>
            </a:r>
            <a:r>
              <a:rPr lang="ru-RU" sz="1400" dirty="0" err="1"/>
              <a:t>соціальні</a:t>
            </a:r>
            <a:r>
              <a:rPr lang="ru-RU" sz="1400" dirty="0"/>
              <a:t> </a:t>
            </a:r>
            <a:r>
              <a:rPr lang="ru-RU" sz="1400" dirty="0" err="1"/>
              <a:t>медії</a:t>
            </a:r>
            <a:r>
              <a:rPr lang="ru-RU" sz="1400" dirty="0"/>
              <a:t> та </a:t>
            </a:r>
            <a:r>
              <a:rPr lang="ru-RU" sz="1400" dirty="0" err="1"/>
              <a:t>електронну</a:t>
            </a:r>
            <a:r>
              <a:rPr lang="ru-RU" sz="1400" dirty="0"/>
              <a:t> </a:t>
            </a:r>
            <a:r>
              <a:rPr lang="ru-RU" sz="1400" dirty="0" err="1"/>
              <a:t>пошту</a:t>
            </a:r>
            <a:r>
              <a:rPr lang="ru-RU" sz="1400" dirty="0"/>
              <a:t>. </a:t>
            </a:r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деякі</a:t>
            </a:r>
            <a:r>
              <a:rPr lang="ru-RU" sz="1400" dirty="0"/>
              <a:t> </a:t>
            </a:r>
            <a:r>
              <a:rPr lang="ru-RU" sz="1400" dirty="0" err="1"/>
              <a:t>продукти</a:t>
            </a:r>
            <a:r>
              <a:rPr lang="ru-RU" sz="1400" dirty="0"/>
              <a:t> </a:t>
            </a:r>
            <a:r>
              <a:rPr lang="ru-RU" sz="1400" dirty="0" err="1"/>
              <a:t>здобувають</a:t>
            </a:r>
            <a:r>
              <a:rPr lang="ru-RU" sz="1400" dirty="0"/>
              <a:t> </a:t>
            </a:r>
            <a:r>
              <a:rPr lang="ru-RU" sz="1400" dirty="0" err="1"/>
              <a:t>широку</a:t>
            </a:r>
            <a:r>
              <a:rPr lang="ru-RU" sz="1400" dirty="0"/>
              <a:t> </a:t>
            </a:r>
            <a:r>
              <a:rPr lang="ru-RU" sz="1400" dirty="0" err="1"/>
              <a:t>популярність</a:t>
            </a:r>
            <a:r>
              <a:rPr lang="ru-RU" sz="1400" dirty="0"/>
              <a:t>, а </a:t>
            </a:r>
            <a:r>
              <a:rPr lang="ru-RU" sz="1400" dirty="0" err="1"/>
              <a:t>інші</a:t>
            </a:r>
            <a:r>
              <a:rPr lang="ru-RU" sz="1400" dirty="0"/>
              <a:t> – </a:t>
            </a:r>
            <a:r>
              <a:rPr lang="ru-RU" sz="1400" dirty="0" err="1"/>
              <a:t>меншу</a:t>
            </a:r>
            <a:r>
              <a:rPr lang="ru-RU" sz="1400" dirty="0"/>
              <a:t>. </a:t>
            </a:r>
            <a:r>
              <a:rPr lang="ru-RU" sz="1400" dirty="0" err="1"/>
              <a:t>Вірусне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поширюють</a:t>
            </a:r>
            <a:r>
              <a:rPr lang="ru-RU" sz="1400" dirty="0"/>
              <a:t> </a:t>
            </a:r>
            <a:r>
              <a:rPr lang="ru-RU" sz="1400" dirty="0" err="1"/>
              <a:t>самі</a:t>
            </a:r>
            <a:r>
              <a:rPr lang="ru-RU" sz="1400" dirty="0"/>
              <a:t> веб-</a:t>
            </a:r>
            <a:r>
              <a:rPr lang="ru-RU" sz="1400" dirty="0" err="1"/>
              <a:t>користувачі</a:t>
            </a:r>
            <a:r>
              <a:rPr lang="ru-RU" sz="1400" dirty="0"/>
              <a:t>, </a:t>
            </a:r>
            <a:r>
              <a:rPr lang="ru-RU" sz="1400" dirty="0" err="1"/>
              <a:t>добровільно</a:t>
            </a:r>
            <a:r>
              <a:rPr lang="ru-RU" sz="1400" dirty="0"/>
              <a:t> </a:t>
            </a:r>
            <a:r>
              <a:rPr lang="ru-RU" sz="1400" dirty="0" err="1"/>
              <a:t>розміщуючи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на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сторінках</a:t>
            </a:r>
            <a:r>
              <a:rPr lang="ru-RU" sz="1400" dirty="0"/>
              <a:t>, ресурсах, а </a:t>
            </a:r>
            <a:r>
              <a:rPr lang="ru-RU" sz="1400" dirty="0" err="1"/>
              <a:t>також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функції</a:t>
            </a:r>
            <a:r>
              <a:rPr lang="ru-RU" sz="1400" dirty="0"/>
              <a:t> „</a:t>
            </a:r>
            <a:r>
              <a:rPr lang="ru-RU" sz="1400" dirty="0" err="1"/>
              <a:t>поділитися</a:t>
            </a:r>
            <a:r>
              <a:rPr lang="ru-RU" sz="1400" dirty="0"/>
              <a:t>”. Велика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переглядів</a:t>
            </a:r>
            <a:r>
              <a:rPr lang="ru-RU" sz="1400" dirty="0"/>
              <a:t> і </a:t>
            </a:r>
            <a:r>
              <a:rPr lang="ru-RU" sz="1400" dirty="0" err="1"/>
              <a:t>бажання</a:t>
            </a:r>
            <a:r>
              <a:rPr lang="ru-RU" sz="1400" dirty="0"/>
              <a:t> </a:t>
            </a:r>
            <a:r>
              <a:rPr lang="ru-RU" sz="1400" dirty="0" err="1"/>
              <a:t>показати</a:t>
            </a:r>
            <a:r>
              <a:rPr lang="ru-RU" sz="1400" dirty="0"/>
              <a:t> ролик </a:t>
            </a:r>
            <a:r>
              <a:rPr lang="ru-RU" sz="1400" dirty="0" err="1"/>
              <a:t>своїм</a:t>
            </a:r>
            <a:r>
              <a:rPr lang="ru-RU" sz="1400" dirty="0"/>
              <a:t> </a:t>
            </a:r>
            <a:r>
              <a:rPr lang="ru-RU" sz="1400" dirty="0" err="1"/>
              <a:t>друзям</a:t>
            </a:r>
            <a:r>
              <a:rPr lang="ru-RU" sz="1400" dirty="0"/>
              <a:t>, родичам, </a:t>
            </a:r>
            <a:r>
              <a:rPr lang="ru-RU" sz="1400" dirty="0" err="1"/>
              <a:t>колегам</a:t>
            </a:r>
            <a:r>
              <a:rPr lang="ru-RU" sz="1400" dirty="0"/>
              <a:t> – </a:t>
            </a:r>
            <a:r>
              <a:rPr lang="ru-RU" sz="1400" dirty="0" err="1"/>
              <a:t>комунікативна</a:t>
            </a:r>
            <a:r>
              <a:rPr lang="ru-RU" sz="1400" dirty="0"/>
              <a:t> сила </a:t>
            </a:r>
            <a:r>
              <a:rPr lang="ru-RU" sz="1400" dirty="0" err="1"/>
              <a:t>вірусного</a:t>
            </a:r>
            <a:r>
              <a:rPr lang="ru-RU" sz="1400" dirty="0"/>
              <a:t> ролика. Авторам </a:t>
            </a:r>
            <a:r>
              <a:rPr lang="ru-RU" sz="1400" dirty="0" err="1"/>
              <a:t>вірусного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особливо </a:t>
            </a:r>
            <a:r>
              <a:rPr lang="ru-RU" sz="1400" dirty="0" err="1"/>
              <a:t>ретельно</a:t>
            </a:r>
            <a:r>
              <a:rPr lang="ru-RU" sz="1400" dirty="0"/>
              <a:t> </a:t>
            </a:r>
            <a:r>
              <a:rPr lang="ru-RU" sz="1400" dirty="0" err="1"/>
              <a:t>варто</a:t>
            </a:r>
            <a:r>
              <a:rPr lang="ru-RU" sz="1400" dirty="0"/>
              <a:t> </a:t>
            </a:r>
            <a:r>
              <a:rPr lang="ru-RU" sz="1400" dirty="0" err="1"/>
              <a:t>підходити</a:t>
            </a:r>
            <a:r>
              <a:rPr lang="ru-RU" sz="1400" dirty="0"/>
              <a:t> до </a:t>
            </a:r>
            <a:r>
              <a:rPr lang="ru-RU" sz="1400" dirty="0" err="1"/>
              <a:t>реалізації</a:t>
            </a:r>
            <a:r>
              <a:rPr lang="ru-RU" sz="1400" dirty="0"/>
              <a:t> </a:t>
            </a:r>
            <a:r>
              <a:rPr lang="ru-RU" sz="1400" dirty="0" err="1"/>
              <a:t>ідеї</a:t>
            </a:r>
            <a:r>
              <a:rPr lang="ru-RU" sz="1400" dirty="0"/>
              <a:t>, </a:t>
            </a:r>
            <a:r>
              <a:rPr lang="ru-RU" sz="1400" dirty="0" err="1"/>
              <a:t>саме</a:t>
            </a:r>
            <a:r>
              <a:rPr lang="ru-RU" sz="1400" dirty="0"/>
              <a:t> ж </a:t>
            </a:r>
            <a:r>
              <a:rPr lang="ru-RU" sz="1400" dirty="0" err="1"/>
              <a:t>поширення</a:t>
            </a:r>
            <a:r>
              <a:rPr lang="ru-RU" sz="1400" dirty="0"/>
              <a:t> – справа </a:t>
            </a:r>
            <a:r>
              <a:rPr lang="ru-RU" sz="1400" dirty="0" err="1"/>
              <a:t>технічна</a:t>
            </a:r>
            <a:r>
              <a:rPr lang="ru-RU" sz="1400" dirty="0"/>
              <a:t>, люди </a:t>
            </a:r>
            <a:r>
              <a:rPr lang="ru-RU" sz="1400" dirty="0" err="1"/>
              <a:t>дивляться</a:t>
            </a:r>
            <a:r>
              <a:rPr lang="ru-RU" sz="1400" dirty="0"/>
              <a:t> </a:t>
            </a:r>
            <a:r>
              <a:rPr lang="ru-RU" sz="1400" dirty="0" err="1"/>
              <a:t>унікальне</a:t>
            </a:r>
            <a:r>
              <a:rPr lang="ru-RU" sz="1400" dirty="0"/>
              <a:t>, </a:t>
            </a:r>
            <a:r>
              <a:rPr lang="ru-RU" sz="1400" dirty="0" err="1"/>
              <a:t>сенсаційне</a:t>
            </a:r>
            <a:r>
              <a:rPr lang="ru-RU" sz="1400" dirty="0"/>
              <a:t>, </a:t>
            </a:r>
            <a:r>
              <a:rPr lang="ru-RU" sz="1400" dirty="0" err="1"/>
              <a:t>смішне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і </a:t>
            </a:r>
            <a:r>
              <a:rPr lang="ru-RU" sz="1400" dirty="0" err="1"/>
              <a:t>копіюють</a:t>
            </a:r>
            <a:r>
              <a:rPr lang="ru-RU" sz="1400" dirty="0"/>
              <a:t> </a:t>
            </a:r>
            <a:r>
              <a:rPr lang="ru-RU" sz="1400" dirty="0" err="1"/>
              <a:t>собі</a:t>
            </a:r>
            <a:r>
              <a:rPr lang="ru-RU" sz="1400" dirty="0"/>
              <a:t> на </a:t>
            </a:r>
            <a:r>
              <a:rPr lang="ru-RU" sz="1400" dirty="0" err="1"/>
              <a:t>сторінку</a:t>
            </a:r>
            <a:r>
              <a:rPr lang="ru-RU" sz="1400" dirty="0"/>
              <a:t>.</a:t>
            </a:r>
          </a:p>
          <a:p>
            <a:r>
              <a:rPr lang="uk-UA" sz="1400" dirty="0"/>
              <a:t>Щоб розповсюдити екстремальний, випадково зафіксований очевидцями </a:t>
            </a:r>
            <a:r>
              <a:rPr lang="uk-UA" sz="1400" dirty="0" err="1"/>
              <a:t>відеоконтент</a:t>
            </a:r>
            <a:r>
              <a:rPr lang="uk-UA" sz="1400" dirty="0"/>
              <a:t>; знятий за сценарієм, що претендує на реалістичність; промовисті фрагменти телевізійних програм, аудиторія використовує можливості функції </a:t>
            </a:r>
            <a:r>
              <a:rPr lang="uk-UA" sz="1400" dirty="0" err="1"/>
              <a:t>„поширити</a:t>
            </a:r>
            <a:r>
              <a:rPr lang="uk-UA" sz="1400" dirty="0"/>
              <a:t>” (приміром, </a:t>
            </a:r>
            <a:r>
              <a:rPr lang="uk-UA" sz="1400" dirty="0" err="1"/>
              <a:t>„розповісти</a:t>
            </a:r>
            <a:r>
              <a:rPr lang="uk-UA" sz="1400" dirty="0"/>
              <a:t> друзям”, </a:t>
            </a:r>
            <a:r>
              <a:rPr lang="uk-UA" sz="1400" dirty="0" err="1"/>
              <a:t>„поділитися</a:t>
            </a:r>
            <a:r>
              <a:rPr lang="uk-UA" sz="1400" dirty="0"/>
              <a:t>”, </a:t>
            </a:r>
            <a:r>
              <a:rPr lang="uk-UA" sz="1400" dirty="0" err="1"/>
              <a:t>„твітнути</a:t>
            </a:r>
            <a:r>
              <a:rPr lang="uk-UA" sz="1400" dirty="0"/>
              <a:t>”). Рознесений контент має здатність до </a:t>
            </a:r>
            <a:r>
              <a:rPr lang="uk-UA" sz="1400" dirty="0" err="1"/>
              <a:t>вірусоподібної</a:t>
            </a:r>
            <a:r>
              <a:rPr lang="uk-UA" sz="1400" dirty="0"/>
              <a:t> </a:t>
            </a:r>
            <a:r>
              <a:rPr lang="uk-UA" sz="1400" dirty="0" err="1"/>
              <a:t>самореплікації</a:t>
            </a:r>
            <a:r>
              <a:rPr lang="uk-UA" sz="1400" dirty="0"/>
              <a:t>, тобто до тиражування матеріалів відвідувачами соціальних мереж. Отже, вірусне відео – це візуальний контент, який поширюють </a:t>
            </a:r>
            <a:r>
              <a:rPr lang="uk-UA" sz="1400" dirty="0" err="1"/>
              <a:t>онлайн-користувачі</a:t>
            </a:r>
            <a:r>
              <a:rPr lang="uk-UA" sz="1400" dirty="0"/>
              <a:t> засобами соціальних мереж та інших спеціалізованих ресурсів.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8246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dirty="0"/>
              <a:t>Участь аматорів-ентузіастів в </a:t>
            </a:r>
            <a:r>
              <a:rPr lang="uk-UA" sz="1400" dirty="0" err="1"/>
              <a:t>„аранжуванні</a:t>
            </a:r>
            <a:r>
              <a:rPr lang="uk-UA" sz="1400" dirty="0"/>
              <a:t>” та розповсюдженні контенту перетворилося з </a:t>
            </a:r>
            <a:r>
              <a:rPr lang="uk-UA" sz="1400" dirty="0" err="1"/>
              <a:t>„побічного</a:t>
            </a:r>
            <a:r>
              <a:rPr lang="uk-UA" sz="1400" dirty="0"/>
              <a:t> ефекту” функціонування мультимедійних спільнот у масштабне культурне явище і навіть у новий засіб виробництва творчого продукту. </a:t>
            </a:r>
            <a:r>
              <a:rPr lang="ru-RU" sz="1400" u="sng" dirty="0" err="1">
                <a:hlinkClick r:id="rId2"/>
              </a:rPr>
              <a:t>Технології</a:t>
            </a:r>
            <a:r>
              <a:rPr lang="ru-RU" sz="1400" u="sng" dirty="0">
                <a:hlinkClick r:id="rId2"/>
              </a:rPr>
              <a:t> та онлайн-</a:t>
            </a:r>
            <a:r>
              <a:rPr lang="ru-RU" sz="1400" u="sng" dirty="0" err="1">
                <a:hlinkClick r:id="rId2"/>
              </a:rPr>
              <a:t>платформи</a:t>
            </a:r>
            <a:r>
              <a:rPr lang="ru-RU" sz="1400" dirty="0"/>
              <a:t> дали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розвиватись</a:t>
            </a:r>
            <a:r>
              <a:rPr lang="ru-RU" sz="1400" dirty="0"/>
              <a:t> </a:t>
            </a:r>
            <a:r>
              <a:rPr lang="ru-RU" sz="1400" dirty="0" err="1"/>
              <a:t>мережевому</a:t>
            </a:r>
            <a:r>
              <a:rPr lang="ru-RU" sz="1400" dirty="0"/>
              <a:t> </a:t>
            </a:r>
            <a:r>
              <a:rPr lang="ru-RU" sz="1400" dirty="0" err="1"/>
              <a:t>активізмові</a:t>
            </a:r>
            <a:r>
              <a:rPr lang="ru-RU" sz="1400" dirty="0"/>
              <a:t>, </a:t>
            </a:r>
            <a:r>
              <a:rPr lang="ru-RU" sz="1400" dirty="0" err="1"/>
              <a:t>відтак</a:t>
            </a:r>
            <a:r>
              <a:rPr lang="ru-RU" sz="1400" dirty="0"/>
              <a:t> актуальною </a:t>
            </a:r>
            <a:r>
              <a:rPr lang="ru-RU" sz="1400" dirty="0" err="1"/>
              <a:t>стає</a:t>
            </a:r>
            <a:r>
              <a:rPr lang="ru-RU" sz="1400" dirty="0"/>
              <a:t> фраза: „</a:t>
            </a:r>
            <a:r>
              <a:rPr lang="ru-RU" sz="1400" dirty="0" err="1"/>
              <a:t>Якщо</a:t>
            </a:r>
            <a:r>
              <a:rPr lang="ru-RU" sz="1400" dirty="0"/>
              <a:t> контент не </a:t>
            </a:r>
            <a:r>
              <a:rPr lang="ru-RU" sz="1400" dirty="0" err="1"/>
              <a:t>поширився</a:t>
            </a:r>
            <a:r>
              <a:rPr lang="ru-RU" sz="1400" dirty="0"/>
              <a:t>,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мертвий</a:t>
            </a:r>
            <a:r>
              <a:rPr lang="ru-RU" sz="1400" dirty="0"/>
              <a:t>”. У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реаліях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</a:t>
            </a:r>
            <a:r>
              <a:rPr lang="ru-RU" sz="1400" dirty="0" err="1"/>
              <a:t>змагання</a:t>
            </a:r>
            <a:r>
              <a:rPr lang="ru-RU" sz="1400" dirty="0"/>
              <a:t> за рейтинг </a:t>
            </a:r>
            <a:r>
              <a:rPr lang="ru-RU" sz="1400" dirty="0" err="1"/>
              <a:t>матеріалів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здобули</a:t>
            </a:r>
            <a:r>
              <a:rPr lang="ru-RU" sz="1400" dirty="0"/>
              <a:t> </a:t>
            </a:r>
            <a:r>
              <a:rPr lang="ru-RU" sz="1400" dirty="0" err="1"/>
              <a:t>найбільшу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репостів</a:t>
            </a:r>
            <a:r>
              <a:rPr lang="ru-RU" sz="1400" dirty="0"/>
              <a:t> та </a:t>
            </a:r>
            <a:r>
              <a:rPr lang="ru-RU" sz="1400" dirty="0" err="1"/>
              <a:t>переглядів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Чуття</a:t>
            </a:r>
            <a:r>
              <a:rPr lang="ru-RU" sz="1400" dirty="0"/>
              <a:t> до </a:t>
            </a:r>
            <a:r>
              <a:rPr lang="ru-RU" sz="1400" dirty="0" err="1"/>
              <a:t>незвичних</a:t>
            </a:r>
            <a:r>
              <a:rPr lang="ru-RU" sz="1400" dirty="0"/>
              <a:t> тем, </a:t>
            </a:r>
            <a:r>
              <a:rPr lang="ru-RU" sz="1400" dirty="0" err="1"/>
              <a:t>стилістична</a:t>
            </a:r>
            <a:r>
              <a:rPr lang="ru-RU" sz="1400" dirty="0"/>
              <a:t> </a:t>
            </a:r>
            <a:r>
              <a:rPr lang="ru-RU" sz="1400" dirty="0" err="1"/>
              <a:t>майстерність</a:t>
            </a:r>
            <a:r>
              <a:rPr lang="ru-RU" sz="1400" dirty="0"/>
              <a:t>, </a:t>
            </a:r>
            <a:r>
              <a:rPr lang="ru-RU" sz="1400" dirty="0" err="1"/>
              <a:t>вміння</a:t>
            </a:r>
            <a:r>
              <a:rPr lang="ru-RU" sz="1400" dirty="0"/>
              <a:t> </a:t>
            </a:r>
            <a:r>
              <a:rPr lang="ru-RU" sz="1400" dirty="0" err="1"/>
              <a:t>помічати</a:t>
            </a:r>
            <a:r>
              <a:rPr lang="ru-RU" sz="1400" dirty="0"/>
              <a:t> </a:t>
            </a:r>
            <a:r>
              <a:rPr lang="ru-RU" sz="1400" dirty="0" err="1"/>
              <a:t>специфічні</a:t>
            </a:r>
            <a:r>
              <a:rPr lang="ru-RU" sz="1400" dirty="0"/>
              <a:t> </a:t>
            </a:r>
            <a:r>
              <a:rPr lang="ru-RU" sz="1400" dirty="0" err="1"/>
              <a:t>події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викликати</a:t>
            </a:r>
            <a:r>
              <a:rPr lang="ru-RU" sz="1400" dirty="0"/>
              <a:t> </a:t>
            </a:r>
            <a:r>
              <a:rPr lang="ru-RU" sz="1400" u="sng" dirty="0" err="1">
                <a:hlinkClick r:id="rId3"/>
              </a:rPr>
              <a:t>вірусний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ефект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. </a:t>
            </a:r>
            <a:r>
              <a:rPr lang="ru-RU" sz="1400" dirty="0" err="1"/>
              <a:t>Західні</a:t>
            </a:r>
            <a:r>
              <a:rPr lang="ru-RU" sz="1400" dirty="0"/>
              <a:t> </a:t>
            </a:r>
            <a:r>
              <a:rPr lang="ru-RU" sz="1400" dirty="0" err="1"/>
              <a:t>дослідники</a:t>
            </a:r>
            <a:r>
              <a:rPr lang="ru-RU" sz="1400" dirty="0"/>
              <a:t> </a:t>
            </a:r>
            <a:r>
              <a:rPr lang="ru-RU" sz="1400" dirty="0" err="1"/>
              <a:t>зазначають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„</a:t>
            </a:r>
            <a:r>
              <a:rPr lang="ru-RU" sz="1400" dirty="0" err="1"/>
              <a:t>відеконтентом</a:t>
            </a:r>
            <a:r>
              <a:rPr lang="ru-RU" sz="1400" dirty="0"/>
              <a:t> </a:t>
            </a:r>
            <a:r>
              <a:rPr lang="ru-RU" sz="1400" dirty="0" err="1"/>
              <a:t>ділиться</a:t>
            </a:r>
            <a:r>
              <a:rPr lang="ru-RU" sz="1400" dirty="0"/>
              <a:t> </a:t>
            </a:r>
            <a:r>
              <a:rPr lang="ru-RU" sz="1400" dirty="0" err="1"/>
              <a:t>кожен</a:t>
            </a:r>
            <a:r>
              <a:rPr lang="ru-RU" sz="1400" dirty="0"/>
              <a:t> </a:t>
            </a:r>
            <a:r>
              <a:rPr lang="ru-RU" sz="1400" dirty="0" err="1"/>
              <a:t>п’ятий</a:t>
            </a:r>
            <a:r>
              <a:rPr lang="ru-RU" sz="1400" dirty="0"/>
              <a:t> </a:t>
            </a:r>
            <a:r>
              <a:rPr lang="ru-RU" sz="1400" dirty="0" err="1"/>
              <a:t>користувач</a:t>
            </a:r>
            <a:r>
              <a:rPr lang="ru-RU" sz="1400" dirty="0"/>
              <a:t> по </a:t>
            </a:r>
            <a:r>
              <a:rPr lang="ru-RU" sz="1400" dirty="0" err="1"/>
              <a:t>всьому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”. </a:t>
            </a:r>
            <a:r>
              <a:rPr lang="ru-RU" sz="1400" dirty="0" err="1"/>
              <a:t>Вірусним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вважають</a:t>
            </a:r>
            <a:r>
              <a:rPr lang="ru-RU" sz="1400" dirty="0"/>
              <a:t> </a:t>
            </a:r>
            <a:r>
              <a:rPr lang="ru-RU" sz="1400" dirty="0" err="1"/>
              <a:t>матеріал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назбирав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мільйона</a:t>
            </a:r>
            <a:r>
              <a:rPr lang="ru-RU" sz="1400" dirty="0"/>
              <a:t> </a:t>
            </a:r>
            <a:r>
              <a:rPr lang="ru-RU" sz="1400" dirty="0" err="1"/>
              <a:t>переглядів</a:t>
            </a:r>
            <a:r>
              <a:rPr lang="ru-RU" sz="1400" dirty="0"/>
              <a:t> з </a:t>
            </a:r>
            <a:r>
              <a:rPr lang="ru-RU" sz="1400" dirty="0" err="1"/>
              <a:t>врахуванням</a:t>
            </a:r>
            <a:r>
              <a:rPr lang="ru-RU" sz="1400" dirty="0"/>
              <a:t> статистики на </a:t>
            </a:r>
            <a:r>
              <a:rPr lang="ru-RU" sz="1400" dirty="0" err="1"/>
              <a:t>YouTube</a:t>
            </a:r>
            <a:r>
              <a:rPr lang="ru-RU" sz="1400" dirty="0"/>
              <a:t> та </a:t>
            </a:r>
            <a:r>
              <a:rPr lang="ru-RU" sz="1400" dirty="0" err="1"/>
              <a:t>відповідних</a:t>
            </a:r>
            <a:r>
              <a:rPr lang="ru-RU" sz="1400" dirty="0"/>
              <a:t> </a:t>
            </a:r>
            <a:r>
              <a:rPr lang="ru-RU" sz="1400" dirty="0" err="1"/>
              <a:t>показників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мережах. </a:t>
            </a:r>
            <a:r>
              <a:rPr lang="ru-RU" sz="1400" dirty="0" err="1"/>
              <a:t>Вірусне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двох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: </a:t>
            </a:r>
            <a:r>
              <a:rPr lang="ru-RU" sz="1400" dirty="0" err="1"/>
              <a:t>професійне</a:t>
            </a:r>
            <a:r>
              <a:rPr lang="ru-RU" sz="1400" dirty="0"/>
              <a:t> і </a:t>
            </a:r>
            <a:r>
              <a:rPr lang="ru-RU" sz="1400" dirty="0" err="1"/>
              <a:t>випадкове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Сотні</a:t>
            </a:r>
            <a:r>
              <a:rPr lang="ru-RU" sz="1400" dirty="0"/>
              <a:t> </a:t>
            </a:r>
            <a:r>
              <a:rPr lang="ru-RU" sz="1400" dirty="0" err="1"/>
              <a:t>тисяч</a:t>
            </a:r>
            <a:r>
              <a:rPr lang="ru-RU" sz="1400" dirty="0"/>
              <a:t> людей </a:t>
            </a:r>
            <a:r>
              <a:rPr lang="ru-RU" sz="1400" dirty="0" err="1"/>
              <a:t>пересилають</a:t>
            </a:r>
            <a:r>
              <a:rPr lang="ru-RU" sz="1400" dirty="0"/>
              <a:t> </a:t>
            </a:r>
            <a:r>
              <a:rPr lang="ru-RU" sz="1400" dirty="0" err="1"/>
              <a:t>емоційний</a:t>
            </a:r>
            <a:r>
              <a:rPr lang="ru-RU" sz="1400" dirty="0"/>
              <a:t> контент,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захоплюює</a:t>
            </a:r>
            <a:r>
              <a:rPr lang="ru-RU" sz="1400" dirty="0"/>
              <a:t> та </a:t>
            </a:r>
            <a:r>
              <a:rPr lang="ru-RU" sz="1400" dirty="0" err="1"/>
              <a:t>інтригує</a:t>
            </a:r>
            <a:r>
              <a:rPr lang="ru-RU" sz="1400" dirty="0"/>
              <a:t>. </a:t>
            </a:r>
            <a:r>
              <a:rPr lang="ru-RU" sz="1400" dirty="0" err="1"/>
              <a:t>Найчастіше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ролики з </a:t>
            </a:r>
            <a:r>
              <a:rPr lang="ru-RU" sz="1400" dirty="0" err="1"/>
              <a:t>милими</a:t>
            </a:r>
            <a:r>
              <a:rPr lang="ru-RU" sz="1400" dirty="0"/>
              <a:t> </a:t>
            </a:r>
            <a:r>
              <a:rPr lang="ru-RU" sz="1400" dirty="0" err="1"/>
              <a:t>домашніми</a:t>
            </a:r>
            <a:r>
              <a:rPr lang="ru-RU" sz="1400" dirty="0"/>
              <a:t> </a:t>
            </a:r>
            <a:r>
              <a:rPr lang="ru-RU" sz="1400" dirty="0" err="1"/>
              <a:t>тваринами</a:t>
            </a:r>
            <a:r>
              <a:rPr lang="ru-RU" sz="1400" dirty="0"/>
              <a:t>; </a:t>
            </a:r>
            <a:r>
              <a:rPr lang="ru-RU" sz="1400" dirty="0" err="1"/>
              <a:t>відео</a:t>
            </a:r>
            <a:r>
              <a:rPr lang="ru-RU" sz="1400" dirty="0"/>
              <a:t> з людьми,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говорять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роблять</a:t>
            </a:r>
            <a:r>
              <a:rPr lang="ru-RU" sz="1400" dirty="0"/>
              <a:t> </a:t>
            </a:r>
            <a:r>
              <a:rPr lang="ru-RU" sz="1400" dirty="0" err="1"/>
              <a:t>незвичні</a:t>
            </a:r>
            <a:r>
              <a:rPr lang="ru-RU" sz="1400" dirty="0"/>
              <a:t> </a:t>
            </a:r>
            <a:r>
              <a:rPr lang="ru-RU" sz="1400" dirty="0" err="1"/>
              <a:t>речі</a:t>
            </a:r>
            <a:r>
              <a:rPr lang="ru-RU" sz="1400" dirty="0"/>
              <a:t>,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політичні</a:t>
            </a:r>
            <a:r>
              <a:rPr lang="ru-RU" sz="1400" dirty="0"/>
              <a:t> </a:t>
            </a:r>
            <a:r>
              <a:rPr lang="ru-RU" sz="1400" dirty="0" err="1"/>
              <a:t>скандали</a:t>
            </a:r>
            <a:r>
              <a:rPr lang="ru-RU" sz="1400" dirty="0"/>
              <a:t> та </a:t>
            </a:r>
            <a:r>
              <a:rPr lang="ru-RU" sz="1400" dirty="0" err="1"/>
              <a:t>відео</a:t>
            </a:r>
            <a:r>
              <a:rPr lang="ru-RU" sz="1400" dirty="0"/>
              <a:t> з </a:t>
            </a:r>
            <a:r>
              <a:rPr lang="ru-RU" sz="1400" dirty="0" err="1"/>
              <a:t>участю</a:t>
            </a:r>
            <a:r>
              <a:rPr lang="ru-RU" sz="1400" dirty="0"/>
              <a:t> </a:t>
            </a:r>
            <a:r>
              <a:rPr lang="ru-RU" sz="1400" dirty="0" err="1"/>
              <a:t>публічних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 (</a:t>
            </a:r>
            <a:r>
              <a:rPr lang="ru-RU" sz="1400" dirty="0" err="1"/>
              <a:t>приміром</a:t>
            </a:r>
            <a:r>
              <a:rPr lang="ru-RU" sz="1400" dirty="0"/>
              <a:t>, </a:t>
            </a:r>
            <a:r>
              <a:rPr lang="ru-RU" sz="1400" dirty="0" err="1"/>
              <a:t>акторів</a:t>
            </a:r>
            <a:r>
              <a:rPr lang="ru-RU" sz="1400" dirty="0"/>
              <a:t>); </a:t>
            </a:r>
            <a:r>
              <a:rPr lang="ru-RU" sz="1400" dirty="0" err="1"/>
              <a:t>гумористичні</a:t>
            </a:r>
            <a:r>
              <a:rPr lang="ru-RU" sz="1400" dirty="0"/>
              <a:t> ролики, а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матеріали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руйнують</a:t>
            </a:r>
            <a:r>
              <a:rPr lang="ru-RU" sz="1400" dirty="0"/>
              <a:t> </a:t>
            </a:r>
            <a:r>
              <a:rPr lang="ru-RU" sz="1400" dirty="0" err="1"/>
              <a:t>усталені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, </a:t>
            </a:r>
            <a:r>
              <a:rPr lang="ru-RU" sz="1400" dirty="0" err="1"/>
              <a:t>ексклюзив</a:t>
            </a:r>
            <a:r>
              <a:rPr lang="ru-RU" sz="1400" dirty="0"/>
              <a:t>; </a:t>
            </a:r>
            <a:r>
              <a:rPr lang="ru-RU" sz="1400" dirty="0" err="1"/>
              <a:t>природні</a:t>
            </a:r>
            <a:r>
              <a:rPr lang="ru-RU" sz="1400" dirty="0"/>
              <a:t> </a:t>
            </a:r>
            <a:r>
              <a:rPr lang="ru-RU" sz="1400" dirty="0" err="1"/>
              <a:t>стихії</a:t>
            </a:r>
            <a:r>
              <a:rPr lang="ru-RU" sz="1400" dirty="0"/>
              <a:t>, </a:t>
            </a:r>
            <a:r>
              <a:rPr lang="ru-RU" sz="1400" dirty="0" err="1"/>
              <a:t>зняті</a:t>
            </a:r>
            <a:r>
              <a:rPr lang="ru-RU" sz="1400" dirty="0"/>
              <a:t> </a:t>
            </a:r>
            <a:r>
              <a:rPr lang="ru-RU" sz="1400" dirty="0" err="1"/>
              <a:t>очевидцями</a:t>
            </a:r>
            <a:r>
              <a:rPr lang="ru-RU" sz="1400" dirty="0"/>
              <a:t>; </a:t>
            </a:r>
            <a:r>
              <a:rPr lang="ru-RU" sz="1400" dirty="0" err="1"/>
              <a:t>музичні</a:t>
            </a:r>
            <a:r>
              <a:rPr lang="ru-RU" sz="1400" dirty="0"/>
              <a:t> </a:t>
            </a:r>
            <a:r>
              <a:rPr lang="ru-RU" sz="1400" dirty="0" err="1"/>
              <a:t>кліпи</a:t>
            </a:r>
            <a:r>
              <a:rPr lang="ru-RU" sz="1400" dirty="0"/>
              <a:t>; </a:t>
            </a:r>
            <a:r>
              <a:rPr lang="ru-RU" sz="1400" dirty="0" err="1"/>
              <a:t>події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істотно</a:t>
            </a:r>
            <a:r>
              <a:rPr lang="ru-RU" sz="1400" dirty="0"/>
              <a:t> </a:t>
            </a:r>
            <a:r>
              <a:rPr lang="ru-RU" sz="1400" dirty="0" err="1"/>
              <a:t>впливають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уплинути</a:t>
            </a:r>
            <a:r>
              <a:rPr lang="ru-RU" sz="1400" dirty="0"/>
              <a:t> на </a:t>
            </a:r>
            <a:r>
              <a:rPr lang="ru-RU" sz="1400" dirty="0" err="1"/>
              <a:t>життя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. Часто </a:t>
            </a:r>
            <a:r>
              <a:rPr lang="ru-RU" sz="1400" dirty="0" err="1"/>
              <a:t>розповсюджують</a:t>
            </a:r>
            <a:r>
              <a:rPr lang="ru-RU" sz="1400" dirty="0"/>
              <a:t> </a:t>
            </a:r>
            <a:r>
              <a:rPr lang="ru-RU" sz="1400" dirty="0" err="1"/>
              <a:t>матеріали</a:t>
            </a:r>
            <a:r>
              <a:rPr lang="ru-RU" sz="1400" dirty="0"/>
              <a:t> на </a:t>
            </a:r>
            <a:r>
              <a:rPr lang="ru-RU" sz="1400" dirty="0" err="1"/>
              <a:t>гастрономічні</a:t>
            </a:r>
            <a:r>
              <a:rPr lang="ru-RU" sz="1400" dirty="0"/>
              <a:t> теми, </a:t>
            </a:r>
            <a:r>
              <a:rPr lang="ru-RU" sz="1400" dirty="0" err="1"/>
              <a:t>зазвичай</a:t>
            </a:r>
            <a:r>
              <a:rPr lang="ru-RU" sz="1400" dirty="0"/>
              <a:t> у </a:t>
            </a:r>
            <a:r>
              <a:rPr lang="ru-RU" sz="1400" dirty="0" err="1"/>
              <a:t>вигляді</a:t>
            </a:r>
            <a:r>
              <a:rPr lang="ru-RU" sz="1400" dirty="0"/>
              <a:t> коротких </a:t>
            </a:r>
            <a:r>
              <a:rPr lang="ru-RU" sz="1400" dirty="0" err="1"/>
              <a:t>нотаток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інструкцій</a:t>
            </a:r>
            <a:r>
              <a:rPr lang="ru-RU" sz="1400" dirty="0"/>
              <a:t>. До </a:t>
            </a:r>
            <a:r>
              <a:rPr lang="ru-RU" sz="1400" dirty="0" err="1"/>
              <a:t>основних</a:t>
            </a:r>
            <a:r>
              <a:rPr lang="ru-RU" sz="1400" dirty="0"/>
              <a:t> тем,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поширюють</a:t>
            </a:r>
            <a:r>
              <a:rPr lang="ru-RU" sz="1400" dirty="0"/>
              <a:t> </a:t>
            </a:r>
            <a:r>
              <a:rPr lang="ru-RU" sz="1400" dirty="0" err="1"/>
              <a:t>вірусним</a:t>
            </a:r>
            <a:r>
              <a:rPr lang="ru-RU" sz="1400" dirty="0"/>
              <a:t> шляхом, належать – </a:t>
            </a:r>
            <a:r>
              <a:rPr lang="ru-RU" sz="1400" dirty="0" err="1"/>
              <a:t>здоров’я</a:t>
            </a:r>
            <a:r>
              <a:rPr lang="ru-RU" sz="1400" dirty="0"/>
              <a:t>, спорт, </a:t>
            </a:r>
            <a:r>
              <a:rPr lang="ru-RU" sz="1400" dirty="0" err="1"/>
              <a:t>освіта</a:t>
            </a:r>
            <a:r>
              <a:rPr lang="ru-RU" sz="1400" dirty="0"/>
              <a:t>, </a:t>
            </a:r>
            <a:r>
              <a:rPr lang="ru-RU" sz="1400" dirty="0" err="1"/>
              <a:t>політика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 </a:t>
            </a:r>
            <a:r>
              <a:rPr lang="ru-RU" sz="1400" dirty="0" err="1"/>
              <a:t>Відеохостинг</a:t>
            </a:r>
            <a:r>
              <a:rPr lang="ru-RU" sz="1400" dirty="0"/>
              <a:t> </a:t>
            </a:r>
            <a:r>
              <a:rPr lang="ru-RU" sz="1400" dirty="0" err="1"/>
              <a:t>YouTube</a:t>
            </a:r>
            <a:r>
              <a:rPr lang="ru-RU" sz="1400" dirty="0"/>
              <a:t> створив </a:t>
            </a:r>
            <a:r>
              <a:rPr lang="ru-RU" sz="1400" dirty="0" err="1"/>
              <a:t>зручну</a:t>
            </a:r>
            <a:r>
              <a:rPr lang="ru-RU" sz="1400" dirty="0"/>
              <a:t> платформу для веб-знаменитостей, </a:t>
            </a:r>
            <a:r>
              <a:rPr lang="ru-RU" sz="1400" dirty="0" err="1"/>
              <a:t>які</a:t>
            </a:r>
            <a:r>
              <a:rPr lang="ru-RU" sz="1400" dirty="0"/>
              <a:t> стали </a:t>
            </a:r>
            <a:r>
              <a:rPr lang="ru-RU" sz="1400" dirty="0" err="1"/>
              <a:t>популярні</a:t>
            </a:r>
            <a:r>
              <a:rPr lang="ru-RU" sz="1400" dirty="0"/>
              <a:t>, </a:t>
            </a:r>
            <a:r>
              <a:rPr lang="ru-RU" sz="1400" dirty="0" err="1"/>
              <a:t>знімаючи</a:t>
            </a:r>
            <a:r>
              <a:rPr lang="ru-RU" sz="1400" dirty="0"/>
              <a:t> у себе </a:t>
            </a:r>
            <a:r>
              <a:rPr lang="ru-RU" sz="1400" dirty="0" err="1"/>
              <a:t>вдома</a:t>
            </a:r>
            <a:r>
              <a:rPr lang="ru-RU" sz="1400" dirty="0"/>
              <a:t> та на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місцевих</a:t>
            </a:r>
            <a:r>
              <a:rPr lang="ru-RU" sz="1400" dirty="0"/>
              <a:t> </a:t>
            </a:r>
            <a:r>
              <a:rPr lang="ru-RU" sz="1400" dirty="0" err="1"/>
              <a:t>колоритних</a:t>
            </a:r>
            <a:r>
              <a:rPr lang="ru-RU" sz="1400" dirty="0"/>
              <a:t> </a:t>
            </a:r>
            <a:r>
              <a:rPr lang="ru-RU" sz="1400" dirty="0" err="1"/>
              <a:t>локаціях</a:t>
            </a:r>
            <a:r>
              <a:rPr lang="ru-RU" sz="1400" dirty="0"/>
              <a:t>, </a:t>
            </a:r>
            <a:r>
              <a:rPr lang="ru-RU" sz="1400" dirty="0" err="1"/>
              <a:t>музиканти</a:t>
            </a:r>
            <a:r>
              <a:rPr lang="ru-RU" sz="1400" dirty="0"/>
              <a:t> і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відеохостинги</a:t>
            </a:r>
            <a:r>
              <a:rPr lang="ru-RU" sz="1400" dirty="0"/>
              <a:t> для </a:t>
            </a:r>
            <a:r>
              <a:rPr lang="ru-RU" sz="1400" dirty="0" err="1"/>
              <a:t>соціального</a:t>
            </a:r>
            <a:r>
              <a:rPr lang="ru-RU" sz="1400" dirty="0"/>
              <a:t> </a:t>
            </a:r>
            <a:r>
              <a:rPr lang="ru-RU" sz="1400" dirty="0" err="1"/>
              <a:t>зараження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258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dirty="0" err="1"/>
              <a:t>Вірусний</a:t>
            </a:r>
            <a:r>
              <a:rPr lang="ru-RU" sz="1400" dirty="0"/>
              <a:t> продукт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викликати</a:t>
            </a:r>
            <a:r>
              <a:rPr lang="ru-RU" sz="1400" dirty="0"/>
              <a:t> у </a:t>
            </a:r>
            <a:r>
              <a:rPr lang="ru-RU" sz="1400" dirty="0" err="1"/>
              <a:t>громадян</a:t>
            </a:r>
            <a:r>
              <a:rPr lang="ru-RU" sz="1400" dirty="0"/>
              <a:t> </a:t>
            </a:r>
            <a:r>
              <a:rPr lang="ru-RU" sz="1400" dirty="0" err="1"/>
              <a:t>ціннісно</a:t>
            </a:r>
            <a:r>
              <a:rPr lang="ru-RU" sz="1400" dirty="0"/>
              <a:t> </a:t>
            </a:r>
            <a:r>
              <a:rPr lang="ru-RU" sz="1400" dirty="0" err="1"/>
              <a:t>зорієнтований</a:t>
            </a:r>
            <a:r>
              <a:rPr lang="ru-RU" sz="1400" dirty="0"/>
              <a:t> </a:t>
            </a:r>
            <a:r>
              <a:rPr lang="ru-RU" sz="1400" dirty="0" err="1"/>
              <a:t>погляд</a:t>
            </a:r>
            <a:r>
              <a:rPr lang="ru-RU" sz="1400" dirty="0"/>
              <a:t> на </a:t>
            </a:r>
            <a:r>
              <a:rPr lang="ru-RU" sz="1400" dirty="0" err="1"/>
              <a:t>соціально-політичні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провокувати</a:t>
            </a:r>
            <a:r>
              <a:rPr lang="ru-RU" sz="1400" dirty="0"/>
              <a:t> на </a:t>
            </a:r>
            <a:r>
              <a:rPr lang="ru-RU" sz="1400" dirty="0" err="1"/>
              <a:t>відповідні</a:t>
            </a:r>
            <a:r>
              <a:rPr lang="ru-RU" sz="1400" dirty="0"/>
              <a:t> </a:t>
            </a:r>
            <a:r>
              <a:rPr lang="ru-RU" sz="1400" dirty="0" err="1"/>
              <a:t>очікування</a:t>
            </a:r>
            <a:r>
              <a:rPr lang="ru-RU" sz="1400" dirty="0"/>
              <a:t>. Рейтинги </a:t>
            </a:r>
            <a:r>
              <a:rPr lang="ru-RU" sz="1400" dirty="0" err="1"/>
              <a:t>вірусної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здатні</a:t>
            </a:r>
            <a:r>
              <a:rPr lang="ru-RU" sz="1400" dirty="0"/>
              <a:t> </a:t>
            </a:r>
            <a:r>
              <a:rPr lang="ru-RU" sz="1400" dirty="0" err="1"/>
              <a:t>формувати</a:t>
            </a:r>
            <a:r>
              <a:rPr lang="ru-RU" sz="1400" dirty="0"/>
              <a:t> </a:t>
            </a:r>
            <a:r>
              <a:rPr lang="ru-RU" sz="1400" dirty="0" err="1"/>
              <a:t>громадянську</a:t>
            </a:r>
            <a:r>
              <a:rPr lang="ru-RU" sz="1400" dirty="0"/>
              <a:t> думку. </a:t>
            </a:r>
            <a:r>
              <a:rPr lang="ru-RU" sz="1400" dirty="0" err="1"/>
              <a:t>Текстові</a:t>
            </a:r>
            <a:r>
              <a:rPr lang="ru-RU" sz="1400" dirty="0"/>
              <a:t> </a:t>
            </a:r>
            <a:r>
              <a:rPr lang="ru-RU" sz="1400" dirty="0" err="1"/>
              <a:t>медії</a:t>
            </a:r>
            <a:r>
              <a:rPr lang="ru-RU" sz="1400" dirty="0"/>
              <a:t> </a:t>
            </a:r>
            <a:r>
              <a:rPr lang="ru-RU" sz="1400" dirty="0" err="1"/>
              <a:t>посилено</a:t>
            </a:r>
            <a:r>
              <a:rPr lang="ru-RU" sz="1400" dirty="0"/>
              <a:t> </a:t>
            </a:r>
            <a:r>
              <a:rPr lang="ru-RU" sz="1400" dirty="0" err="1"/>
              <a:t>дбають</a:t>
            </a:r>
            <a:r>
              <a:rPr lang="ru-RU" sz="1400" dirty="0"/>
              <a:t> про </a:t>
            </a:r>
            <a:r>
              <a:rPr lang="ru-RU" sz="1400" dirty="0" err="1"/>
              <a:t>високий</a:t>
            </a:r>
            <a:r>
              <a:rPr lang="ru-RU" sz="1400" dirty="0"/>
              <a:t> </a:t>
            </a:r>
            <a:r>
              <a:rPr lang="ru-RU" sz="1400" dirty="0" err="1"/>
              <a:t>технологічний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свого</a:t>
            </a:r>
            <a:r>
              <a:rPr lang="ru-RU" sz="1400" dirty="0"/>
              <a:t> онлайн</a:t>
            </a:r>
            <a:r>
              <a:rPr lang="uk-UA" sz="1400" dirty="0"/>
              <a:t>-</a:t>
            </a:r>
            <a:r>
              <a:rPr lang="ru-RU" sz="1400" dirty="0" err="1"/>
              <a:t>представництва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, </a:t>
            </a:r>
            <a:r>
              <a:rPr lang="ru-RU" sz="1400" dirty="0" err="1"/>
              <a:t>застосовуючи</a:t>
            </a:r>
            <a:r>
              <a:rPr lang="ru-RU" sz="1400" dirty="0"/>
              <a:t> </a:t>
            </a:r>
            <a:r>
              <a:rPr lang="ru-RU" sz="1400" dirty="0" err="1"/>
              <a:t>продукування</a:t>
            </a:r>
            <a:r>
              <a:rPr lang="ru-RU" sz="1400" dirty="0"/>
              <a:t> </a:t>
            </a:r>
            <a:r>
              <a:rPr lang="ru-RU" sz="1400" dirty="0" err="1"/>
              <a:t>відеоконтенту</a:t>
            </a:r>
            <a:r>
              <a:rPr lang="ru-RU" sz="1400" dirty="0"/>
              <a:t>. </a:t>
            </a:r>
            <a:r>
              <a:rPr lang="ru-RU" sz="1400" dirty="0" err="1"/>
              <a:t>Показовим</a:t>
            </a:r>
            <a:r>
              <a:rPr lang="ru-RU" sz="1400" dirty="0"/>
              <a:t> прикладом стала </a:t>
            </a:r>
            <a:r>
              <a:rPr lang="ru-RU" sz="1400" dirty="0" err="1"/>
              <a:t>ідея</a:t>
            </a:r>
            <a:r>
              <a:rPr lang="ru-RU" sz="1400" dirty="0"/>
              <a:t> </a:t>
            </a:r>
            <a:r>
              <a:rPr lang="ru-RU" sz="1400" dirty="0" err="1"/>
              <a:t>створити</a:t>
            </a:r>
            <a:r>
              <a:rPr lang="ru-RU" sz="1400" dirty="0"/>
              <a:t> „</a:t>
            </a:r>
            <a:r>
              <a:rPr lang="ru-RU" sz="1400" dirty="0" err="1"/>
              <a:t>The</a:t>
            </a:r>
            <a:r>
              <a:rPr lang="ru-RU" sz="1400" dirty="0"/>
              <a:t> </a:t>
            </a:r>
            <a:r>
              <a:rPr lang="ru-RU" sz="1400" dirty="0" err="1"/>
              <a:t>Guardian</a:t>
            </a:r>
            <a:r>
              <a:rPr lang="ru-RU" sz="1400" dirty="0"/>
              <a:t> </a:t>
            </a:r>
            <a:r>
              <a:rPr lang="ru-RU" sz="1400" dirty="0" err="1"/>
              <a:t>documentary</a:t>
            </a:r>
            <a:r>
              <a:rPr lang="ru-RU" sz="1400" dirty="0"/>
              <a:t>” – </a:t>
            </a:r>
            <a:r>
              <a:rPr lang="ru-RU" sz="1400" dirty="0" err="1"/>
              <a:t>сторінку</a:t>
            </a:r>
            <a:r>
              <a:rPr lang="ru-RU" sz="1400" dirty="0"/>
              <a:t> коротких </a:t>
            </a:r>
            <a:r>
              <a:rPr lang="ru-RU" sz="1400" dirty="0" err="1"/>
              <a:t>міжнародних</a:t>
            </a:r>
            <a:r>
              <a:rPr lang="ru-RU" sz="1400" dirty="0"/>
              <a:t> </a:t>
            </a:r>
            <a:r>
              <a:rPr lang="ru-RU" sz="1400" dirty="0" err="1"/>
              <a:t>документальних</a:t>
            </a:r>
            <a:r>
              <a:rPr lang="ru-RU" sz="1400" dirty="0"/>
              <a:t> </a:t>
            </a:r>
            <a:r>
              <a:rPr lang="ru-RU" sz="1400" dirty="0" err="1"/>
              <a:t>фільмів</a:t>
            </a:r>
            <a:r>
              <a:rPr lang="ru-RU" sz="1400" dirty="0"/>
              <a:t>. У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спосіб</a:t>
            </a:r>
            <a:r>
              <a:rPr lang="ru-RU" sz="1400" dirty="0"/>
              <a:t> газета „</a:t>
            </a:r>
            <a:r>
              <a:rPr lang="ru-RU" sz="1400" dirty="0" err="1"/>
              <a:t>The</a:t>
            </a:r>
            <a:r>
              <a:rPr lang="uk-UA" sz="1400" dirty="0"/>
              <a:t> </a:t>
            </a:r>
            <a:r>
              <a:rPr lang="ru-RU" sz="1400" dirty="0" err="1"/>
              <a:t>Guardian</a:t>
            </a:r>
            <a:r>
              <a:rPr lang="ru-RU" sz="1400" dirty="0"/>
              <a:t>”, </a:t>
            </a:r>
            <a:r>
              <a:rPr lang="ru-RU" sz="1400" dirty="0" err="1"/>
              <a:t>маючи</a:t>
            </a:r>
            <a:r>
              <a:rPr lang="ru-RU" sz="1400" dirty="0"/>
              <a:t> </a:t>
            </a:r>
            <a:r>
              <a:rPr lang="ru-RU" sz="1400" dirty="0" err="1"/>
              <a:t>потужну</a:t>
            </a:r>
            <a:r>
              <a:rPr lang="ru-RU" sz="1400" dirty="0"/>
              <a:t> </a:t>
            </a:r>
            <a:r>
              <a:rPr lang="ru-RU" sz="1400" dirty="0" err="1"/>
              <a:t>мультимедійну</a:t>
            </a:r>
            <a:r>
              <a:rPr lang="ru-RU" sz="1400" dirty="0"/>
              <a:t> </a:t>
            </a:r>
            <a:r>
              <a:rPr lang="ru-RU" sz="1400" dirty="0" err="1"/>
              <a:t>версію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, </a:t>
            </a:r>
            <a:r>
              <a:rPr lang="ru-RU" sz="1400" dirty="0" err="1"/>
              <a:t>розширює</a:t>
            </a:r>
            <a:r>
              <a:rPr lang="ru-RU" sz="1400" dirty="0"/>
              <a:t> свою </a:t>
            </a:r>
            <a:r>
              <a:rPr lang="ru-RU" sz="1400" dirty="0" err="1"/>
              <a:t>звичну</a:t>
            </a:r>
            <a:r>
              <a:rPr lang="ru-RU" sz="1400" dirty="0"/>
              <a:t> практику </a:t>
            </a:r>
            <a:r>
              <a:rPr lang="ru-RU" sz="1400" dirty="0" err="1"/>
              <a:t>відеовиробництвом</a:t>
            </a:r>
            <a:r>
              <a:rPr lang="ru-RU" sz="1400" dirty="0"/>
              <a:t>, яке стало </a:t>
            </a:r>
            <a:r>
              <a:rPr lang="ru-RU" sz="1400" dirty="0" err="1"/>
              <a:t>важливим</a:t>
            </a:r>
            <a:r>
              <a:rPr lang="ru-RU" sz="1400" dirty="0"/>
              <a:t> компонентом </a:t>
            </a:r>
            <a:r>
              <a:rPr lang="ru-RU" sz="1400" dirty="0" err="1"/>
              <a:t>комунікативного</a:t>
            </a:r>
            <a:r>
              <a:rPr lang="ru-RU" sz="1400" dirty="0"/>
              <a:t> </a:t>
            </a:r>
            <a:r>
              <a:rPr lang="ru-RU" sz="1400" dirty="0" err="1"/>
              <a:t>досвіду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для </a:t>
            </a:r>
            <a:r>
              <a:rPr lang="ru-RU" sz="1400" dirty="0" err="1"/>
              <a:t>спеціалізованих</a:t>
            </a:r>
            <a:r>
              <a:rPr lang="ru-RU" sz="1400" dirty="0"/>
              <a:t> </a:t>
            </a:r>
            <a:r>
              <a:rPr lang="ru-RU" sz="1400" dirty="0" err="1"/>
              <a:t>медій</a:t>
            </a:r>
            <a:r>
              <a:rPr lang="ru-RU" sz="1400" dirty="0"/>
              <a:t>. </a:t>
            </a:r>
            <a:r>
              <a:rPr lang="ru-RU" sz="1400" dirty="0" err="1"/>
              <a:t>Інформаційні</a:t>
            </a:r>
            <a:r>
              <a:rPr lang="ru-RU" sz="1400" dirty="0"/>
              <a:t> веб-</a:t>
            </a:r>
            <a:r>
              <a:rPr lang="ru-RU" sz="1400" dirty="0" err="1"/>
              <a:t>сторінки</a:t>
            </a:r>
            <a:r>
              <a:rPr lang="ru-RU" sz="1400" dirty="0"/>
              <a:t> </a:t>
            </a:r>
            <a:r>
              <a:rPr lang="ru-RU" sz="1400" dirty="0" err="1"/>
              <a:t>розміщують</a:t>
            </a:r>
            <a:r>
              <a:rPr lang="ru-RU" sz="1400" dirty="0"/>
              <a:t> </a:t>
            </a:r>
            <a:r>
              <a:rPr lang="ru-RU" sz="1400" dirty="0" err="1"/>
              <a:t>переліки</a:t>
            </a:r>
            <a:r>
              <a:rPr lang="ru-RU" sz="1400" dirty="0"/>
              <a:t> статей,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набули</a:t>
            </a:r>
            <a:r>
              <a:rPr lang="ru-RU" sz="1400" dirty="0"/>
              <a:t> </a:t>
            </a:r>
            <a:r>
              <a:rPr lang="ru-RU" sz="1400" dirty="0" err="1"/>
              <a:t>найбільшого</a:t>
            </a:r>
            <a:r>
              <a:rPr lang="ru-RU" sz="1400" dirty="0"/>
              <a:t> </a:t>
            </a:r>
            <a:r>
              <a:rPr lang="ru-RU" sz="1400" dirty="0" err="1"/>
              <a:t>розголосу</a:t>
            </a:r>
            <a:r>
              <a:rPr lang="ru-RU" sz="1400" dirty="0"/>
              <a:t>, </a:t>
            </a:r>
            <a:r>
              <a:rPr lang="ru-RU" sz="1400" dirty="0" err="1"/>
              <a:t>сайти</a:t>
            </a:r>
            <a:r>
              <a:rPr lang="ru-RU" sz="1400" dirty="0"/>
              <a:t> новин </a:t>
            </a:r>
            <a:r>
              <a:rPr lang="ru-RU" sz="1400" dirty="0" err="1"/>
              <a:t>провадять</a:t>
            </a:r>
            <a:r>
              <a:rPr lang="ru-RU" sz="1400" dirty="0"/>
              <a:t> статистику </a:t>
            </a:r>
            <a:r>
              <a:rPr lang="ru-RU" sz="1400" dirty="0" err="1"/>
              <a:t>інформації</a:t>
            </a:r>
            <a:r>
              <a:rPr lang="ru-RU" sz="1400" dirty="0"/>
              <a:t>, яку </a:t>
            </a:r>
            <a:r>
              <a:rPr lang="ru-RU" sz="1400" dirty="0" err="1"/>
              <a:t>найчастіше</a:t>
            </a:r>
            <a:r>
              <a:rPr lang="ru-RU" sz="1400" dirty="0"/>
              <a:t> </a:t>
            </a:r>
            <a:r>
              <a:rPr lang="ru-RU" sz="1400" dirty="0" err="1"/>
              <a:t>поширювали</a:t>
            </a:r>
            <a:r>
              <a:rPr lang="ru-RU" sz="1400" dirty="0"/>
              <a:t>, </a:t>
            </a:r>
            <a:r>
              <a:rPr lang="ru-RU" sz="1400" dirty="0" err="1"/>
              <a:t>зазначаючи</a:t>
            </a:r>
            <a:r>
              <a:rPr lang="ru-RU" sz="1400" dirty="0"/>
              <a:t> </a:t>
            </a:r>
            <a:r>
              <a:rPr lang="ru-RU" sz="1400" dirty="0" err="1"/>
              <a:t>статті</a:t>
            </a:r>
            <a:r>
              <a:rPr lang="ru-RU" sz="1400" dirty="0"/>
              <a:t>, </a:t>
            </a:r>
            <a:r>
              <a:rPr lang="ru-RU" sz="1400" dirty="0" err="1"/>
              <a:t>відео</a:t>
            </a:r>
            <a:r>
              <a:rPr lang="ru-RU" sz="1400" dirty="0"/>
              <a:t> та </a:t>
            </a:r>
            <a:r>
              <a:rPr lang="ru-RU" sz="1400" dirty="0" err="1"/>
              <a:t>інший</a:t>
            </a:r>
            <a:r>
              <a:rPr lang="ru-RU" sz="1400" dirty="0"/>
              <a:t> контент,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найчастіше</a:t>
            </a:r>
            <a:r>
              <a:rPr lang="ru-RU" sz="1400" dirty="0"/>
              <a:t> </a:t>
            </a:r>
            <a:r>
              <a:rPr lang="ru-RU" sz="1400" dirty="0" err="1"/>
              <a:t>переглядали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розносили</a:t>
            </a:r>
            <a:r>
              <a:rPr lang="ru-RU" sz="1400" dirty="0"/>
              <a:t> </a:t>
            </a:r>
            <a:r>
              <a:rPr lang="ru-RU" sz="1400" dirty="0" err="1"/>
              <a:t>впродовж</a:t>
            </a:r>
            <a:r>
              <a:rPr lang="ru-RU" sz="1400" dirty="0"/>
              <a:t> дня , </a:t>
            </a:r>
            <a:r>
              <a:rPr lang="ru-RU" sz="1400" dirty="0" err="1"/>
              <a:t>тижня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місяця</a:t>
            </a:r>
            <a:r>
              <a:rPr lang="ru-RU" sz="1400" dirty="0"/>
              <a:t>. </a:t>
            </a:r>
            <a:r>
              <a:rPr lang="ru-RU" sz="1400" dirty="0" err="1"/>
              <a:t>Відтепер</a:t>
            </a:r>
            <a:r>
              <a:rPr lang="ru-RU" sz="1400" dirty="0"/>
              <a:t> </a:t>
            </a:r>
            <a:r>
              <a:rPr lang="ru-RU" sz="1400" dirty="0" err="1"/>
              <a:t>важливе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для автора: як </a:t>
            </a:r>
            <a:r>
              <a:rPr lang="ru-RU" sz="1400" dirty="0" err="1"/>
              <a:t>створити</a:t>
            </a:r>
            <a:r>
              <a:rPr lang="ru-RU" sz="1400" dirty="0"/>
              <a:t> </a:t>
            </a:r>
            <a:r>
              <a:rPr lang="ru-RU" sz="1400" dirty="0" err="1"/>
              <a:t>вірусний</a:t>
            </a:r>
            <a:r>
              <a:rPr lang="ru-RU" sz="1400" dirty="0"/>
              <a:t> </a:t>
            </a:r>
            <a:r>
              <a:rPr lang="ru-RU" sz="1400" dirty="0" err="1"/>
              <a:t>хід</a:t>
            </a:r>
            <a:r>
              <a:rPr lang="ru-RU" sz="1400" dirty="0"/>
              <a:t>?</a:t>
            </a:r>
          </a:p>
          <a:p>
            <a:r>
              <a:rPr lang="uk-UA" sz="1400" u="sng" dirty="0">
                <a:hlinkClick r:id="rId2"/>
              </a:rPr>
              <a:t>Тренд-менеджер </a:t>
            </a:r>
            <a:r>
              <a:rPr lang="uk-UA" sz="1400" u="sng" dirty="0" err="1">
                <a:hlinkClick r:id="rId2"/>
              </a:rPr>
              <a:t>Кевін А</a:t>
            </a:r>
            <a:r>
              <a:rPr lang="uk-UA" sz="1400" u="sng" dirty="0">
                <a:hlinkClick r:id="rId2"/>
              </a:rPr>
              <a:t>ллокка стверджує</a:t>
            </a:r>
            <a:r>
              <a:rPr lang="uk-UA" sz="1400" dirty="0"/>
              <a:t>, що на </a:t>
            </a:r>
            <a:r>
              <a:rPr lang="ru-RU" sz="1400" dirty="0" err="1"/>
              <a:t>YouTube</a:t>
            </a:r>
            <a:r>
              <a:rPr lang="uk-UA" sz="1400" dirty="0"/>
              <a:t> щохвилини завантажують щонайменше 48 годин відео, з них лише незначний відсоток стає вірусним – набирає багато переглядів і стає культовою подією. Експерт виділяє три чинники, які впливають на </a:t>
            </a:r>
            <a:r>
              <a:rPr lang="uk-UA" sz="1400" dirty="0" err="1"/>
              <a:t>вірусність</a:t>
            </a:r>
            <a:r>
              <a:rPr lang="uk-UA" sz="1400" dirty="0"/>
              <a:t> </a:t>
            </a:r>
            <a:r>
              <a:rPr lang="uk-UA" sz="1400" dirty="0" err="1"/>
              <a:t>відеоконтенту</a:t>
            </a:r>
            <a:r>
              <a:rPr lang="uk-UA" sz="1400" dirty="0"/>
              <a:t>: очільники смаків, спільноти співучасників і цілковита непередбачуваність.</a:t>
            </a:r>
            <a:endParaRPr lang="ru-RU" sz="1400" dirty="0"/>
          </a:p>
          <a:p>
            <a:r>
              <a:rPr lang="uk-UA" sz="1400" dirty="0"/>
              <a:t>Так, дійсно чинники успішності переглядів відео залежать від різних вподобань та смаків аудиторії, тому важливо вчасно вловити настрої користувачів для поширення комунікацій та формування суспільної культури.</a:t>
            </a:r>
            <a:endParaRPr lang="ru-RU" sz="1400" dirty="0"/>
          </a:p>
          <a:p>
            <a:r>
              <a:rPr lang="ru-RU" sz="1400" dirty="0" err="1"/>
              <a:t>Критерії</a:t>
            </a:r>
            <a:r>
              <a:rPr lang="ru-RU" sz="1400" dirty="0"/>
              <a:t> </a:t>
            </a:r>
            <a:r>
              <a:rPr lang="ru-RU" sz="1400" dirty="0" err="1"/>
              <a:t>корисності</a:t>
            </a:r>
            <a:r>
              <a:rPr lang="ru-RU" sz="1400" dirty="0"/>
              <a:t> та </a:t>
            </a:r>
            <a:r>
              <a:rPr lang="ru-RU" sz="1400" dirty="0" err="1"/>
              <a:t>цікавості</a:t>
            </a:r>
            <a:r>
              <a:rPr lang="ru-RU" sz="1400" dirty="0"/>
              <a:t> „</a:t>
            </a:r>
            <a:r>
              <a:rPr lang="ru-RU" sz="1400" dirty="0" err="1"/>
              <a:t>мандрівних</a:t>
            </a:r>
            <a:r>
              <a:rPr lang="ru-RU" sz="1400" dirty="0"/>
              <a:t>” </a:t>
            </a:r>
            <a:r>
              <a:rPr lang="ru-RU" sz="1400" dirty="0" err="1"/>
              <a:t>роликів</a:t>
            </a:r>
            <a:r>
              <a:rPr lang="ru-RU" sz="1400" dirty="0"/>
              <a:t> </a:t>
            </a:r>
            <a:r>
              <a:rPr lang="ru-RU" sz="1400" dirty="0" err="1"/>
              <a:t>впливають</a:t>
            </a:r>
            <a:r>
              <a:rPr lang="ru-RU" sz="1400" dirty="0"/>
              <a:t> на </a:t>
            </a:r>
            <a:r>
              <a:rPr lang="ru-RU" sz="1400" dirty="0" err="1"/>
              <a:t>віральність</a:t>
            </a:r>
            <a:r>
              <a:rPr lang="ru-RU" sz="1400" dirty="0"/>
              <a:t> – </a:t>
            </a:r>
            <a:r>
              <a:rPr lang="ru-RU" sz="1400" dirty="0" err="1"/>
              <a:t>вірусне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користувачами</a:t>
            </a:r>
            <a:r>
              <a:rPr lang="ru-RU" sz="1400" dirty="0"/>
              <a:t> продукту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. </a:t>
            </a:r>
            <a:r>
              <a:rPr lang="ru-RU" sz="1400" dirty="0" err="1"/>
              <a:t>Американський</a:t>
            </a:r>
            <a:r>
              <a:rPr lang="ru-RU" sz="1400" dirty="0"/>
              <a:t> </a:t>
            </a:r>
            <a:r>
              <a:rPr lang="ru-RU" sz="1400" dirty="0" err="1"/>
              <a:t>науковець</a:t>
            </a:r>
            <a:r>
              <a:rPr lang="ru-RU" sz="1400" dirty="0"/>
              <a:t> </a:t>
            </a:r>
            <a:r>
              <a:rPr lang="ru-RU" sz="1400" dirty="0" err="1"/>
              <a:t>Йона</a:t>
            </a:r>
            <a:r>
              <a:rPr lang="uk-UA" sz="1400" dirty="0"/>
              <a:t> </a:t>
            </a:r>
            <a:r>
              <a:rPr lang="ru-RU" sz="1400" dirty="0" err="1"/>
              <a:t>Берґер</a:t>
            </a:r>
            <a:r>
              <a:rPr lang="ru-RU" sz="1400" dirty="0"/>
              <a:t> </a:t>
            </a:r>
            <a:r>
              <a:rPr lang="ru-RU" sz="1400" dirty="0" err="1"/>
              <a:t>виділяє</a:t>
            </a:r>
            <a:r>
              <a:rPr lang="ru-RU" sz="1400" dirty="0"/>
              <a:t> </a:t>
            </a:r>
            <a:r>
              <a:rPr lang="ru-RU" sz="1400" dirty="0" err="1"/>
              <a:t>шість</a:t>
            </a:r>
            <a:r>
              <a:rPr lang="ru-RU" sz="1400" dirty="0"/>
              <a:t> </a:t>
            </a:r>
            <a:r>
              <a:rPr lang="ru-RU" sz="1400" dirty="0" err="1"/>
              <a:t>принципів</a:t>
            </a:r>
            <a:r>
              <a:rPr lang="ru-RU" sz="1400" dirty="0"/>
              <a:t> </a:t>
            </a:r>
            <a:r>
              <a:rPr lang="ru-RU" sz="1400" dirty="0" err="1"/>
              <a:t>заразливості</a:t>
            </a:r>
            <a:r>
              <a:rPr lang="ru-RU" sz="1400" dirty="0"/>
              <a:t> та </a:t>
            </a:r>
            <a:r>
              <a:rPr lang="ru-RU" sz="1400" dirty="0" err="1"/>
              <a:t>стверджує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один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головних</a:t>
            </a:r>
            <a:r>
              <a:rPr lang="ru-RU" sz="1400" dirty="0"/>
              <a:t> </a:t>
            </a:r>
            <a:r>
              <a:rPr lang="ru-RU" sz="1400" dirty="0" err="1"/>
              <a:t>чинників</a:t>
            </a:r>
            <a:r>
              <a:rPr lang="ru-RU" sz="1400" dirty="0"/>
              <a:t> </a:t>
            </a:r>
            <a:r>
              <a:rPr lang="ru-RU" sz="1400" dirty="0" err="1"/>
              <a:t>стають</a:t>
            </a:r>
            <a:r>
              <a:rPr lang="ru-RU" sz="1400" dirty="0"/>
              <a:t> </a:t>
            </a:r>
            <a:r>
              <a:rPr lang="ru-RU" sz="1400" dirty="0" err="1"/>
              <a:t>мірилом</a:t>
            </a:r>
            <a:r>
              <a:rPr lang="ru-RU" sz="1400" dirty="0"/>
              <a:t> </a:t>
            </a:r>
            <a:r>
              <a:rPr lang="ru-RU" sz="1400" dirty="0" err="1"/>
              <a:t>заразливої</a:t>
            </a:r>
            <a:r>
              <a:rPr lang="ru-RU" sz="1400" dirty="0"/>
              <a:t> </a:t>
            </a:r>
            <a:r>
              <a:rPr lang="ru-RU" sz="1400" dirty="0" err="1"/>
              <a:t>ідеї</a:t>
            </a:r>
            <a:r>
              <a:rPr lang="ru-RU" sz="1400" dirty="0"/>
              <a:t>, яка </a:t>
            </a:r>
            <a:r>
              <a:rPr lang="ru-RU" sz="1400" dirty="0" err="1"/>
              <a:t>втілюється</a:t>
            </a:r>
            <a:r>
              <a:rPr lang="ru-RU" sz="1400" dirty="0"/>
              <a:t> в </a:t>
            </a:r>
            <a:r>
              <a:rPr lang="ru-RU" sz="1400" dirty="0" err="1"/>
              <a:t>абревіатурі</a:t>
            </a:r>
            <a:r>
              <a:rPr lang="ru-RU" sz="1400" dirty="0"/>
              <a:t> STEPPS (</a:t>
            </a:r>
            <a:r>
              <a:rPr lang="ru-RU" sz="1400" dirty="0" err="1"/>
              <a:t>Social</a:t>
            </a:r>
            <a:r>
              <a:rPr lang="ru-RU" sz="1400" dirty="0"/>
              <a:t> </a:t>
            </a:r>
            <a:r>
              <a:rPr lang="ru-RU" sz="1400" dirty="0" err="1"/>
              <a:t>Currency</a:t>
            </a:r>
            <a:r>
              <a:rPr lang="ru-RU" sz="1400" dirty="0"/>
              <a:t>, </a:t>
            </a:r>
            <a:r>
              <a:rPr lang="ru-RU" sz="1400" dirty="0" err="1"/>
              <a:t>Triggers</a:t>
            </a:r>
            <a:r>
              <a:rPr lang="ru-RU" sz="1400" dirty="0"/>
              <a:t>, </a:t>
            </a:r>
            <a:r>
              <a:rPr lang="ru-RU" sz="1400" dirty="0" err="1"/>
              <a:t>Emotions</a:t>
            </a:r>
            <a:r>
              <a:rPr lang="ru-RU" sz="1400" dirty="0"/>
              <a:t>, </a:t>
            </a:r>
            <a:r>
              <a:rPr lang="ru-RU" sz="1400" dirty="0" err="1"/>
              <a:t>Public</a:t>
            </a:r>
            <a:r>
              <a:rPr lang="ru-RU" sz="1400" dirty="0"/>
              <a:t>, </a:t>
            </a:r>
            <a:r>
              <a:rPr lang="ru-RU" sz="1400" dirty="0" err="1"/>
              <a:t>Practical</a:t>
            </a:r>
            <a:r>
              <a:rPr lang="ru-RU" sz="1400" dirty="0"/>
              <a:t> </a:t>
            </a:r>
            <a:r>
              <a:rPr lang="ru-RU" sz="1400" dirty="0" err="1"/>
              <a:t>Value</a:t>
            </a:r>
            <a:r>
              <a:rPr lang="ru-RU" sz="1400" dirty="0"/>
              <a:t>, </a:t>
            </a:r>
            <a:r>
              <a:rPr lang="ru-RU" sz="1400" dirty="0" err="1"/>
              <a:t>Stories</a:t>
            </a:r>
            <a:r>
              <a:rPr lang="ru-RU" sz="1400" dirty="0"/>
              <a:t>):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695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dirty="0"/>
              <a:t>• Соціальна валюта: Чи розповідь про ваші товари або ідеї створює позитивний імідж оповідачеві? </a:t>
            </a:r>
            <a:r>
              <a:rPr lang="ru-RU" sz="1400" dirty="0" err="1"/>
              <a:t>Чи</a:t>
            </a:r>
            <a:r>
              <a:rPr lang="ru-RU" sz="1400" dirty="0"/>
              <a:t> можете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знайти</a:t>
            </a:r>
            <a:r>
              <a:rPr lang="ru-RU" sz="1400" dirty="0"/>
              <a:t> </a:t>
            </a:r>
            <a:r>
              <a:rPr lang="ru-RU" sz="1400" dirty="0" err="1"/>
              <a:t>внутрішні</a:t>
            </a:r>
            <a:r>
              <a:rPr lang="ru-RU" sz="1400" dirty="0"/>
              <a:t> </a:t>
            </a:r>
            <a:r>
              <a:rPr lang="ru-RU" sz="1400" dirty="0" err="1"/>
              <a:t>відмінності</a:t>
            </a:r>
            <a:r>
              <a:rPr lang="ru-RU" sz="1400" dirty="0"/>
              <a:t>? Залучили </a:t>
            </a:r>
            <a:r>
              <a:rPr lang="ru-RU" sz="1400" dirty="0" err="1"/>
              <a:t>механізми</a:t>
            </a:r>
            <a:r>
              <a:rPr lang="ru-RU" sz="1400" dirty="0"/>
              <a:t> </a:t>
            </a:r>
            <a:r>
              <a:rPr lang="ru-RU" sz="1400" dirty="0" err="1"/>
              <a:t>гри</a:t>
            </a:r>
            <a:r>
              <a:rPr lang="ru-RU" sz="1400" dirty="0"/>
              <a:t>? Дали людям </a:t>
            </a:r>
            <a:r>
              <a:rPr lang="ru-RU" sz="1400" dirty="0" err="1"/>
              <a:t>відчуття</a:t>
            </a:r>
            <a:r>
              <a:rPr lang="ru-RU" sz="1400" dirty="0"/>
              <a:t> </a:t>
            </a:r>
            <a:r>
              <a:rPr lang="ru-RU" sz="1400" dirty="0" err="1"/>
              <a:t>втаємниченості</a:t>
            </a:r>
            <a:r>
              <a:rPr lang="ru-RU" sz="1400" dirty="0"/>
              <a:t>?</a:t>
            </a:r>
          </a:p>
          <a:p>
            <a:r>
              <a:rPr lang="ru-RU" sz="1400" dirty="0"/>
              <a:t>• </a:t>
            </a:r>
            <a:r>
              <a:rPr lang="ru-RU" sz="1400" dirty="0" err="1"/>
              <a:t>Тригери</a:t>
            </a:r>
            <a:r>
              <a:rPr lang="ru-RU" sz="1400" dirty="0"/>
              <a:t> (</a:t>
            </a:r>
            <a:r>
              <a:rPr lang="ru-RU" sz="1400" dirty="0" err="1"/>
              <a:t>гачки</a:t>
            </a:r>
            <a:r>
              <a:rPr lang="ru-RU" sz="1400" dirty="0"/>
              <a:t>, </a:t>
            </a:r>
            <a:r>
              <a:rPr lang="ru-RU" sz="1400" dirty="0" err="1"/>
              <a:t>стимули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спонукають</a:t>
            </a:r>
            <a:r>
              <a:rPr lang="ru-RU" sz="1400" dirty="0"/>
              <a:t> людей </a:t>
            </a:r>
            <a:r>
              <a:rPr lang="ru-RU" sz="1400" dirty="0" err="1"/>
              <a:t>замислитися</a:t>
            </a:r>
            <a:r>
              <a:rPr lang="ru-RU" sz="1400" dirty="0"/>
              <a:t> над </a:t>
            </a:r>
            <a:r>
              <a:rPr lang="ru-RU" sz="1400" dirty="0" err="1"/>
              <a:t>об’єктом</a:t>
            </a:r>
            <a:r>
              <a:rPr lang="ru-RU" sz="1400" dirty="0"/>
              <a:t>): </a:t>
            </a:r>
            <a:r>
              <a:rPr lang="ru-RU" sz="1400" dirty="0" err="1"/>
              <a:t>Обміркуйте</a:t>
            </a:r>
            <a:r>
              <a:rPr lang="ru-RU" sz="1400" dirty="0"/>
              <a:t> контекст.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змусить</a:t>
            </a:r>
            <a:r>
              <a:rPr lang="ru-RU" sz="1400" dirty="0"/>
              <a:t> людей </a:t>
            </a:r>
            <a:r>
              <a:rPr lang="ru-RU" sz="1400" dirty="0" err="1"/>
              <a:t>думати</a:t>
            </a:r>
            <a:r>
              <a:rPr lang="ru-RU" sz="1400" dirty="0"/>
              <a:t> про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товари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ідеї</a:t>
            </a:r>
            <a:r>
              <a:rPr lang="ru-RU" sz="1400" dirty="0"/>
              <a:t>? Як </a:t>
            </a:r>
            <a:r>
              <a:rPr lang="ru-RU" sz="1400" dirty="0" err="1"/>
              <a:t>збільшити</a:t>
            </a:r>
            <a:r>
              <a:rPr lang="ru-RU" sz="1400" dirty="0"/>
              <a:t> </a:t>
            </a:r>
            <a:r>
              <a:rPr lang="ru-RU" sz="1400" dirty="0" err="1"/>
              <a:t>середовище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і </a:t>
            </a:r>
            <a:r>
              <a:rPr lang="ru-RU" sz="1400" dirty="0" err="1"/>
              <a:t>примусити</a:t>
            </a:r>
            <a:r>
              <a:rPr lang="ru-RU" sz="1400" dirty="0"/>
              <a:t> </a:t>
            </a:r>
            <a:r>
              <a:rPr lang="ru-RU" sz="1400" dirty="0" err="1"/>
              <a:t>частіше</a:t>
            </a:r>
            <a:r>
              <a:rPr lang="ru-RU" sz="1400" dirty="0"/>
              <a:t> </a:t>
            </a:r>
            <a:r>
              <a:rPr lang="ru-RU" sz="1400" dirty="0" err="1"/>
              <a:t>думати</a:t>
            </a:r>
            <a:r>
              <a:rPr lang="ru-RU" sz="1400" dirty="0"/>
              <a:t> про </a:t>
            </a:r>
            <a:r>
              <a:rPr lang="ru-RU" sz="1400" dirty="0" err="1"/>
              <a:t>об’єкт</a:t>
            </a:r>
            <a:r>
              <a:rPr lang="ru-RU" sz="1400" dirty="0"/>
              <a:t>?</a:t>
            </a:r>
          </a:p>
          <a:p>
            <a:r>
              <a:rPr lang="uk-UA" sz="1400" dirty="0"/>
              <a:t>• Емоція: Зосередьтеся на почуттях. Чи розповідь про ваші товари або ідеї пробуджує емоції?</a:t>
            </a:r>
            <a:endParaRPr lang="ru-RU" sz="1400" dirty="0"/>
          </a:p>
          <a:p>
            <a:r>
              <a:rPr lang="uk-UA" sz="1400" dirty="0"/>
              <a:t>• Суспільство: Чи здатен товар або ідея рекламувати себе самостійно? Чи інші люди бачать, коли </a:t>
            </a:r>
            <a:r>
              <a:rPr lang="uk-UA" sz="1400" dirty="0" err="1"/>
              <a:t>хтос</a:t>
            </a:r>
            <a:r>
              <a:rPr lang="ru-RU" sz="1400" dirty="0"/>
              <a:t>ь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використовує</a:t>
            </a:r>
            <a:r>
              <a:rPr lang="ru-RU" sz="1400" dirty="0"/>
              <a:t>?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ні</a:t>
            </a:r>
            <a:r>
              <a:rPr lang="ru-RU" sz="1400" dirty="0"/>
              <a:t>, то як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особисте</a:t>
            </a:r>
            <a:r>
              <a:rPr lang="ru-RU" sz="1400" dirty="0"/>
              <a:t> </a:t>
            </a:r>
            <a:r>
              <a:rPr lang="ru-RU" sz="1400" dirty="0" err="1"/>
              <a:t>публічним</a:t>
            </a:r>
            <a:r>
              <a:rPr lang="ru-RU" sz="1400" dirty="0"/>
              <a:t>?</a:t>
            </a:r>
          </a:p>
          <a:p>
            <a:r>
              <a:rPr lang="ru-RU" sz="1400" dirty="0"/>
              <a:t>• Практична </a:t>
            </a:r>
            <a:r>
              <a:rPr lang="ru-RU" sz="1400" dirty="0" err="1"/>
              <a:t>цінність</a:t>
            </a:r>
            <a:r>
              <a:rPr lang="ru-RU" sz="1400" dirty="0"/>
              <a:t>: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розповідь</a:t>
            </a:r>
            <a:r>
              <a:rPr lang="ru-RU" sz="1400" dirty="0"/>
              <a:t> про ваш товар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ідею</a:t>
            </a:r>
            <a:r>
              <a:rPr lang="ru-RU" sz="1400" dirty="0"/>
              <a:t> </a:t>
            </a:r>
            <a:r>
              <a:rPr lang="ru-RU" sz="1400" dirty="0" err="1"/>
              <a:t>допоможе</a:t>
            </a:r>
            <a:r>
              <a:rPr lang="ru-RU" sz="1400" dirty="0"/>
              <a:t> людям? Як </a:t>
            </a:r>
            <a:r>
              <a:rPr lang="ru-RU" sz="1400" dirty="0" err="1"/>
              <a:t>ви</a:t>
            </a:r>
            <a:r>
              <a:rPr lang="ru-RU" sz="1400" dirty="0"/>
              <a:t>, </a:t>
            </a:r>
            <a:r>
              <a:rPr lang="ru-RU" sz="1400" dirty="0" err="1"/>
              <a:t>вклавши</a:t>
            </a:r>
            <a:r>
              <a:rPr lang="ru-RU" sz="1400" dirty="0"/>
              <a:t> </a:t>
            </a:r>
            <a:r>
              <a:rPr lang="ru-RU" sz="1400" dirty="0" err="1"/>
              <a:t>знання</a:t>
            </a:r>
            <a:r>
              <a:rPr lang="ru-RU" sz="1400" dirty="0"/>
              <a:t> та </a:t>
            </a:r>
            <a:r>
              <a:rPr lang="ru-RU" sz="1400" dirty="0" err="1"/>
              <a:t>досвід</a:t>
            </a:r>
            <a:r>
              <a:rPr lang="ru-RU" sz="1400" dirty="0"/>
              <a:t> у </a:t>
            </a:r>
            <a:r>
              <a:rPr lang="ru-RU" sz="1400" dirty="0" err="1"/>
              <a:t>корисну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, яку </a:t>
            </a:r>
            <a:r>
              <a:rPr lang="ru-RU" sz="1400" dirty="0" err="1"/>
              <a:t>захочуть</a:t>
            </a:r>
            <a:r>
              <a:rPr lang="ru-RU" sz="1400" dirty="0"/>
              <a:t> </a:t>
            </a:r>
            <a:r>
              <a:rPr lang="ru-RU" sz="1400" dirty="0" err="1"/>
              <a:t>поширити</a:t>
            </a:r>
            <a:r>
              <a:rPr lang="ru-RU" sz="1400" dirty="0"/>
              <a:t> </a:t>
            </a:r>
            <a:r>
              <a:rPr lang="ru-RU" sz="1400" dirty="0" err="1"/>
              <a:t>інші</a:t>
            </a:r>
            <a:r>
              <a:rPr lang="ru-RU" sz="1400" dirty="0"/>
              <a:t>, </a:t>
            </a:r>
            <a:r>
              <a:rPr lang="ru-RU" sz="1400" dirty="0" err="1"/>
              <a:t>наголосите</a:t>
            </a:r>
            <a:r>
              <a:rPr lang="ru-RU" sz="1400" dirty="0"/>
              <a:t> на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винятковій</a:t>
            </a:r>
            <a:r>
              <a:rPr lang="ru-RU" sz="1400" dirty="0"/>
              <a:t> </a:t>
            </a:r>
            <a:r>
              <a:rPr lang="ru-RU" sz="1400" dirty="0" err="1"/>
              <a:t>цінності</a:t>
            </a:r>
            <a:r>
              <a:rPr lang="ru-RU" sz="1400" dirty="0"/>
              <a:t>?</a:t>
            </a:r>
          </a:p>
          <a:p>
            <a:r>
              <a:rPr lang="ru-RU" sz="1400" dirty="0"/>
              <a:t>• </a:t>
            </a:r>
            <a:r>
              <a:rPr lang="ru-RU" sz="1400" dirty="0" err="1"/>
              <a:t>Історії</a:t>
            </a:r>
            <a:r>
              <a:rPr lang="ru-RU" sz="1400" dirty="0"/>
              <a:t>: </a:t>
            </a:r>
            <a:r>
              <a:rPr lang="ru-RU" sz="1400" dirty="0" err="1"/>
              <a:t>Чи</a:t>
            </a:r>
            <a:r>
              <a:rPr lang="ru-RU" sz="1400" dirty="0"/>
              <a:t> вплели </a:t>
            </a:r>
            <a:r>
              <a:rPr lang="ru-RU" sz="1400" dirty="0" err="1"/>
              <a:t>ви</a:t>
            </a:r>
            <a:r>
              <a:rPr lang="ru-RU" sz="1400" dirty="0"/>
              <a:t> ваш товар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ідею</a:t>
            </a:r>
            <a:r>
              <a:rPr lang="ru-RU" sz="1400" dirty="0"/>
              <a:t> в </a:t>
            </a:r>
            <a:r>
              <a:rPr lang="ru-RU" sz="1400" dirty="0" err="1"/>
              <a:t>оповідь</a:t>
            </a:r>
            <a:r>
              <a:rPr lang="ru-RU" sz="1400" dirty="0"/>
              <a:t>, яку люди </a:t>
            </a:r>
            <a:r>
              <a:rPr lang="ru-RU" sz="1400" dirty="0" err="1"/>
              <a:t>захочуть</a:t>
            </a:r>
            <a:r>
              <a:rPr lang="ru-RU" sz="1400" dirty="0"/>
              <a:t> </a:t>
            </a:r>
            <a:r>
              <a:rPr lang="ru-RU" sz="1400" dirty="0" err="1"/>
              <a:t>поширити</a:t>
            </a:r>
            <a:r>
              <a:rPr lang="ru-RU" sz="1400" dirty="0"/>
              <a:t>? Ваша </a:t>
            </a:r>
            <a:r>
              <a:rPr lang="ru-RU" sz="1400" dirty="0" err="1"/>
              <a:t>історія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вірусна</a:t>
            </a:r>
            <a:r>
              <a:rPr lang="ru-RU" sz="1400" dirty="0"/>
              <a:t>, але й </a:t>
            </a:r>
            <a:r>
              <a:rPr lang="ru-RU" sz="1400" dirty="0" err="1"/>
              <a:t>цінна</a:t>
            </a:r>
            <a:r>
              <a:rPr lang="ru-RU" sz="1400" dirty="0"/>
              <a:t>?</a:t>
            </a:r>
          </a:p>
          <a:p>
            <a:r>
              <a:rPr lang="uk-UA" sz="1400" dirty="0"/>
              <a:t>Вірусний контент став основою для порівняно нового інструменту популяризації в </a:t>
            </a:r>
            <a:r>
              <a:rPr lang="uk-UA" sz="1400" dirty="0" err="1"/>
              <a:t>інтернеті</a:t>
            </a:r>
            <a:r>
              <a:rPr lang="uk-UA" sz="1400" dirty="0"/>
              <a:t> – вірусного маркетингу, спричиненого активністю цифрових </a:t>
            </a:r>
            <a:r>
              <a:rPr lang="uk-UA" sz="1400" dirty="0" err="1"/>
              <a:t>медій</a:t>
            </a:r>
            <a:r>
              <a:rPr lang="uk-UA" sz="1400" dirty="0"/>
              <a:t> (соціальних мереж, </a:t>
            </a:r>
            <a:r>
              <a:rPr lang="uk-UA" sz="1400" dirty="0" err="1"/>
              <a:t>фото-</a:t>
            </a:r>
            <a:r>
              <a:rPr lang="uk-UA" sz="1400" dirty="0"/>
              <a:t> і </a:t>
            </a:r>
            <a:r>
              <a:rPr lang="uk-UA" sz="1400" dirty="0" err="1"/>
              <a:t>відеохостингів</a:t>
            </a:r>
            <a:r>
              <a:rPr lang="uk-UA" sz="1400" dirty="0"/>
              <a:t>), аудиторія яких постійно збільшується.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оригінальніше</a:t>
            </a:r>
            <a:r>
              <a:rPr lang="ru-RU" sz="1400" dirty="0"/>
              <a:t> </a:t>
            </a:r>
            <a:r>
              <a:rPr lang="ru-RU" sz="1400" dirty="0" err="1"/>
              <a:t>подання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, то </a:t>
            </a:r>
            <a:r>
              <a:rPr lang="ru-RU" sz="1400" dirty="0" err="1"/>
              <a:t>ефективніше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медіа</a:t>
            </a:r>
            <a:r>
              <a:rPr lang="ru-RU" sz="1400" dirty="0"/>
              <a:t>. </a:t>
            </a:r>
            <a:r>
              <a:rPr lang="ru-RU" sz="1400" dirty="0" err="1"/>
              <a:t>Суттєва</a:t>
            </a:r>
            <a:r>
              <a:rPr lang="ru-RU" sz="1400" dirty="0"/>
              <a:t> </a:t>
            </a:r>
            <a:r>
              <a:rPr lang="ru-RU" sz="1400" dirty="0" err="1"/>
              <a:t>перевага</a:t>
            </a:r>
            <a:r>
              <a:rPr lang="ru-RU" sz="1400" dirty="0"/>
              <a:t> такого </a:t>
            </a:r>
            <a:r>
              <a:rPr lang="ru-RU" sz="1400" dirty="0" err="1"/>
              <a:t>відео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йому</a:t>
            </a:r>
            <a:r>
              <a:rPr lang="ru-RU" sz="1400" dirty="0"/>
              <a:t> </a:t>
            </a:r>
            <a:r>
              <a:rPr lang="ru-RU" sz="1400" dirty="0" err="1"/>
              <a:t>вірять</a:t>
            </a:r>
            <a:r>
              <a:rPr lang="ru-RU" sz="1400" dirty="0"/>
              <a:t>, </a:t>
            </a:r>
            <a:r>
              <a:rPr lang="ru-RU" sz="1400" dirty="0" err="1"/>
              <a:t>принаймні</a:t>
            </a:r>
            <a:r>
              <a:rPr lang="ru-RU" sz="1400" dirty="0"/>
              <a:t> </a:t>
            </a:r>
            <a:r>
              <a:rPr lang="ru-RU" sz="1400" dirty="0" err="1"/>
              <a:t>поки</a:t>
            </a:r>
            <a:r>
              <a:rPr lang="ru-RU" sz="1400" dirty="0"/>
              <a:t> </a:t>
            </a:r>
            <a:r>
              <a:rPr lang="ru-RU" sz="1400" dirty="0" err="1"/>
              <a:t>що</a:t>
            </a:r>
            <a:r>
              <a:rPr lang="ru-RU" sz="1400" dirty="0"/>
              <a:t>. </a:t>
            </a:r>
            <a:r>
              <a:rPr lang="ru-RU" sz="1400" dirty="0" err="1"/>
              <a:t>Такий</a:t>
            </a:r>
            <a:r>
              <a:rPr lang="ru-RU" sz="1400" dirty="0"/>
              <a:t> формат </a:t>
            </a:r>
            <a:r>
              <a:rPr lang="ru-RU" sz="1400" dirty="0" err="1"/>
              <a:t>відверто</a:t>
            </a:r>
            <a:r>
              <a:rPr lang="ru-RU" sz="1400" dirty="0"/>
              <a:t> себе не </a:t>
            </a:r>
            <a:r>
              <a:rPr lang="ru-RU" sz="1400" dirty="0" err="1"/>
              <a:t>позиціонує</a:t>
            </a:r>
            <a:r>
              <a:rPr lang="ru-RU" sz="1400" dirty="0"/>
              <a:t> як реклама і </a:t>
            </a:r>
            <a:r>
              <a:rPr lang="ru-RU" sz="1400" dirty="0" err="1"/>
              <a:t>користувачі</a:t>
            </a:r>
            <a:r>
              <a:rPr lang="ru-RU" sz="1400" dirty="0"/>
              <a:t> позитивно </a:t>
            </a:r>
            <a:r>
              <a:rPr lang="ru-RU" sz="1400" dirty="0" err="1"/>
              <a:t>налаштовані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, </a:t>
            </a:r>
            <a:r>
              <a:rPr lang="ru-RU" sz="1400" dirty="0" err="1"/>
              <a:t>відтак</a:t>
            </a:r>
            <a:r>
              <a:rPr lang="ru-RU" sz="1400" dirty="0"/>
              <a:t> популярною </a:t>
            </a:r>
            <a:r>
              <a:rPr lang="ru-RU" sz="1400" dirty="0" err="1"/>
              <a:t>стає</a:t>
            </a:r>
            <a:r>
              <a:rPr lang="ru-RU" sz="1400" dirty="0"/>
              <a:t> практика </a:t>
            </a:r>
            <a:r>
              <a:rPr lang="ru-RU" sz="1400" dirty="0" err="1"/>
              <a:t>професійних</a:t>
            </a:r>
            <a:r>
              <a:rPr lang="ru-RU" sz="1400" dirty="0"/>
              <a:t> </a:t>
            </a:r>
            <a:r>
              <a:rPr lang="ru-RU" sz="1400" dirty="0" err="1"/>
              <a:t>фейків</a:t>
            </a:r>
            <a:r>
              <a:rPr lang="ru-RU" sz="1400" dirty="0"/>
              <a:t> з </a:t>
            </a:r>
            <a:r>
              <a:rPr lang="ru-RU" sz="1400" dirty="0" err="1"/>
              <a:t>максимальним</a:t>
            </a:r>
            <a:r>
              <a:rPr lang="ru-RU" sz="1400" dirty="0"/>
              <a:t> </a:t>
            </a:r>
            <a:r>
              <a:rPr lang="ru-RU" sz="1400" dirty="0" err="1"/>
              <a:t>наближенням</a:t>
            </a:r>
            <a:r>
              <a:rPr lang="ru-RU" sz="1400" dirty="0"/>
              <a:t> до </a:t>
            </a:r>
            <a:r>
              <a:rPr lang="ru-RU" sz="1400" dirty="0" err="1"/>
              <a:t>правдивості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8863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dirty="0" err="1"/>
              <a:t>Псевдореальне</a:t>
            </a:r>
            <a:r>
              <a:rPr lang="ru-RU" sz="1400" dirty="0"/>
              <a:t> </a:t>
            </a:r>
            <a:r>
              <a:rPr lang="ru-RU" sz="1400" dirty="0" err="1"/>
              <a:t>вірусне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, на </a:t>
            </a:r>
            <a:r>
              <a:rPr lang="ru-RU" sz="1400" dirty="0" err="1"/>
              <a:t>відміну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фахово</a:t>
            </a:r>
            <a:r>
              <a:rPr lang="ru-RU" sz="1400" dirty="0"/>
              <a:t> </a:t>
            </a:r>
            <a:r>
              <a:rPr lang="ru-RU" sz="1400" dirty="0" err="1"/>
              <a:t>знятої</a:t>
            </a:r>
            <a:r>
              <a:rPr lang="ru-RU" sz="1400" dirty="0"/>
              <a:t> </a:t>
            </a:r>
            <a:r>
              <a:rPr lang="ru-RU" sz="1400" dirty="0" err="1"/>
              <a:t>реклами</a:t>
            </a:r>
            <a:r>
              <a:rPr lang="ru-RU" sz="1400" dirty="0"/>
              <a:t>, </a:t>
            </a:r>
            <a:r>
              <a:rPr lang="ru-RU" sz="1400" dirty="0" err="1"/>
              <a:t>тяжіє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до </a:t>
            </a:r>
            <a:r>
              <a:rPr lang="ru-RU" sz="1400" dirty="0" err="1"/>
              <a:t>піару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до </a:t>
            </a:r>
            <a:r>
              <a:rPr lang="ru-RU" sz="1400" dirty="0" err="1"/>
              <a:t>реклами</a:t>
            </a:r>
            <a:r>
              <a:rPr lang="ru-RU" sz="1400" dirty="0"/>
              <a:t>. </a:t>
            </a:r>
            <a:r>
              <a:rPr lang="ru-RU" sz="1400" dirty="0" err="1"/>
              <a:t>Професійна</a:t>
            </a:r>
            <a:r>
              <a:rPr lang="ru-RU" sz="1400" dirty="0"/>
              <a:t> основа такого контенту в </a:t>
            </a:r>
            <a:r>
              <a:rPr lang="ru-RU" sz="1400" dirty="0" err="1"/>
              <a:t>маркетингових</a:t>
            </a:r>
            <a:r>
              <a:rPr lang="ru-RU" sz="1400" dirty="0"/>
              <a:t> </a:t>
            </a:r>
            <a:r>
              <a:rPr lang="ru-RU" sz="1400" dirty="0" err="1"/>
              <a:t>стратегіях</a:t>
            </a:r>
            <a:r>
              <a:rPr lang="ru-RU" sz="1400" dirty="0"/>
              <a:t> –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пізнаваності</a:t>
            </a:r>
            <a:r>
              <a:rPr lang="ru-RU" sz="1400" dirty="0"/>
              <a:t> бренда. </a:t>
            </a:r>
            <a:r>
              <a:rPr lang="ru-RU" sz="1400" dirty="0" err="1"/>
              <a:t>Вірусне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в </a:t>
            </a:r>
            <a:r>
              <a:rPr lang="ru-RU" sz="1400" dirty="0" err="1"/>
              <a:t>рекламі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з метою </a:t>
            </a:r>
            <a:r>
              <a:rPr lang="ru-RU" sz="1400" dirty="0" err="1"/>
              <a:t>запропонувати</a:t>
            </a:r>
            <a:r>
              <a:rPr lang="ru-RU" sz="1400" dirty="0"/>
              <a:t> </a:t>
            </a:r>
            <a:r>
              <a:rPr lang="ru-RU" sz="1400" dirty="0" err="1"/>
              <a:t>новий</a:t>
            </a:r>
            <a:r>
              <a:rPr lang="ru-RU" sz="1400" dirty="0"/>
              <a:t> продукт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вкотре</a:t>
            </a:r>
            <a:r>
              <a:rPr lang="ru-RU" sz="1400" dirty="0"/>
              <a:t> </a:t>
            </a:r>
            <a:r>
              <a:rPr lang="ru-RU" sz="1400" dirty="0" err="1"/>
              <a:t>нагадати</a:t>
            </a:r>
            <a:r>
              <a:rPr lang="ru-RU" sz="1400" dirty="0"/>
              <a:t> про </a:t>
            </a:r>
            <a:r>
              <a:rPr lang="ru-RU" sz="1400" dirty="0" err="1"/>
              <a:t>традиційний</a:t>
            </a:r>
            <a:r>
              <a:rPr lang="ru-RU" sz="1400" dirty="0"/>
              <a:t>, в </a:t>
            </a:r>
            <a:r>
              <a:rPr lang="ru-RU" sz="1400" dirty="0" err="1"/>
              <a:t>піарі</a:t>
            </a:r>
            <a:r>
              <a:rPr lang="ru-RU" sz="1400" dirty="0"/>
              <a:t> для </a:t>
            </a:r>
            <a:r>
              <a:rPr lang="ru-RU" sz="1400" dirty="0" err="1"/>
              <a:t>популяризації</a:t>
            </a:r>
            <a:r>
              <a:rPr lang="ru-RU" sz="1400" dirty="0"/>
              <a:t> бренда і </a:t>
            </a:r>
            <a:r>
              <a:rPr lang="ru-RU" sz="1400" dirty="0" err="1"/>
              <a:t>формуванні</a:t>
            </a:r>
            <a:r>
              <a:rPr lang="ru-RU" sz="1400" dirty="0"/>
              <a:t> </a:t>
            </a:r>
            <a:r>
              <a:rPr lang="ru-RU" sz="1400" dirty="0" err="1"/>
              <a:t>іміджу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для </a:t>
            </a:r>
            <a:r>
              <a:rPr lang="ru-RU" sz="1400" dirty="0" err="1"/>
              <a:t>особистісного</a:t>
            </a:r>
            <a:r>
              <a:rPr lang="ru-RU" sz="1400" dirty="0"/>
              <a:t> </a:t>
            </a:r>
            <a:r>
              <a:rPr lang="ru-RU" sz="1400" dirty="0" err="1"/>
              <a:t>медійного</a:t>
            </a:r>
            <a:r>
              <a:rPr lang="ru-RU" sz="1400" dirty="0"/>
              <a:t> </a:t>
            </a:r>
            <a:r>
              <a:rPr lang="ru-RU" sz="1400" dirty="0" err="1"/>
              <a:t>позиціонування</a:t>
            </a:r>
            <a:r>
              <a:rPr lang="ru-RU" sz="1400" dirty="0"/>
              <a:t> </a:t>
            </a:r>
            <a:r>
              <a:rPr lang="ru-RU" sz="1400" dirty="0" err="1"/>
              <a:t>публічних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реклама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переконати</a:t>
            </a:r>
            <a:r>
              <a:rPr lang="ru-RU" sz="1400" dirty="0"/>
              <a:t>, </a:t>
            </a:r>
            <a:r>
              <a:rPr lang="ru-RU" sz="1400" dirty="0" err="1"/>
              <a:t>показати</a:t>
            </a:r>
            <a:r>
              <a:rPr lang="ru-RU" sz="1400" dirty="0"/>
              <a:t> все з </a:t>
            </a:r>
            <a:r>
              <a:rPr lang="ru-RU" sz="1400" dirty="0" err="1"/>
              <a:t>найкращого</a:t>
            </a:r>
            <a:r>
              <a:rPr lang="ru-RU" sz="1400" dirty="0"/>
              <a:t> боку, то </a:t>
            </a:r>
            <a:r>
              <a:rPr lang="ru-RU" sz="1400" dirty="0" err="1"/>
              <a:t>технологія</a:t>
            </a:r>
            <a:r>
              <a:rPr lang="ru-RU" sz="1400" dirty="0"/>
              <a:t> </a:t>
            </a:r>
            <a:r>
              <a:rPr lang="ru-RU" sz="1400" dirty="0" err="1"/>
              <a:t>вірусного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концентрується</a:t>
            </a:r>
            <a:r>
              <a:rPr lang="ru-RU" sz="1400" dirty="0"/>
              <a:t> на </a:t>
            </a:r>
            <a:r>
              <a:rPr lang="ru-RU" sz="1400" dirty="0" err="1"/>
              <a:t>створенні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– </a:t>
            </a:r>
            <a:r>
              <a:rPr lang="ru-RU" sz="1400" dirty="0" err="1"/>
              <a:t>превдореальності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Беручи</a:t>
            </a:r>
            <a:r>
              <a:rPr lang="ru-RU" sz="1400" dirty="0"/>
              <a:t> до </a:t>
            </a:r>
            <a:r>
              <a:rPr lang="ru-RU" sz="1400" dirty="0" err="1"/>
              <a:t>уваги</a:t>
            </a:r>
            <a:r>
              <a:rPr lang="ru-RU" sz="1400" dirty="0"/>
              <a:t> </a:t>
            </a:r>
            <a:r>
              <a:rPr lang="ru-RU" sz="1400" dirty="0" err="1"/>
              <a:t>технічне</a:t>
            </a:r>
            <a:r>
              <a:rPr lang="ru-RU" sz="1400" dirty="0"/>
              <a:t> </a:t>
            </a:r>
            <a:r>
              <a:rPr lang="ru-RU" sz="1400" dirty="0" err="1"/>
              <a:t>оформлення</a:t>
            </a:r>
            <a:r>
              <a:rPr lang="ru-RU" sz="1400" dirty="0"/>
              <a:t>, </a:t>
            </a:r>
            <a:r>
              <a:rPr lang="ru-RU" sz="1400" dirty="0" err="1"/>
              <a:t>вірусне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, яке </a:t>
            </a:r>
            <a:r>
              <a:rPr lang="ru-RU" sz="1400" dirty="0" err="1"/>
              <a:t>поширюють</a:t>
            </a:r>
            <a:r>
              <a:rPr lang="ru-RU" sz="1400" dirty="0"/>
              <a:t> з маркетинговою </a:t>
            </a:r>
            <a:r>
              <a:rPr lang="ru-RU" sz="1400" dirty="0" err="1"/>
              <a:t>ціллю</a:t>
            </a:r>
            <a:r>
              <a:rPr lang="ru-RU" sz="1400" dirty="0"/>
              <a:t>, </a:t>
            </a:r>
            <a:r>
              <a:rPr lang="ru-RU" sz="1400" dirty="0" err="1"/>
              <a:t>поділяють</a:t>
            </a:r>
            <a:r>
              <a:rPr lang="ru-RU" sz="1400" dirty="0"/>
              <a:t> на:</a:t>
            </a:r>
          </a:p>
          <a:p>
            <a:r>
              <a:rPr lang="uk-UA" sz="1400" dirty="0"/>
              <a:t>• спроектовані </a:t>
            </a:r>
            <a:r>
              <a:rPr lang="uk-UA" sz="1400" dirty="0" err="1"/>
              <a:t>немонтажні</a:t>
            </a:r>
            <a:r>
              <a:rPr lang="uk-UA" sz="1400" dirty="0"/>
              <a:t> – це відео, в яких головні особи випадкові люди; для створення ролика моделюють ситуацію з прогнозованою реакцією людини;</a:t>
            </a:r>
            <a:endParaRPr lang="ru-RU" sz="1400" dirty="0"/>
          </a:p>
          <a:p>
            <a:r>
              <a:rPr lang="uk-UA" sz="1400" dirty="0"/>
              <a:t>• постановочні </a:t>
            </a:r>
            <a:r>
              <a:rPr lang="uk-UA" sz="1400" dirty="0" err="1"/>
              <a:t>немонтажні</a:t>
            </a:r>
            <a:r>
              <a:rPr lang="uk-UA" sz="1400" dirty="0"/>
              <a:t> – відео, в яких актори відтворюють </a:t>
            </a:r>
            <a:r>
              <a:rPr lang="uk-UA" sz="1400" dirty="0" err="1"/>
              <a:t>псевдоситуацію</a:t>
            </a:r>
            <a:r>
              <a:rPr lang="uk-UA" sz="1400" dirty="0"/>
              <a:t>, яка могла бути в реальному житті, під </a:t>
            </a:r>
            <a:r>
              <a:rPr lang="uk-UA" sz="1400" dirty="0" err="1"/>
              <a:t>псевдоприховане</a:t>
            </a:r>
            <a:r>
              <a:rPr lang="uk-UA" sz="1400" dirty="0"/>
              <a:t> знімання з однієї камери </a:t>
            </a:r>
            <a:r>
              <a:rPr lang="uk-UA" sz="1400" dirty="0" err="1"/>
              <a:t>відеонагляду</a:t>
            </a:r>
            <a:r>
              <a:rPr lang="uk-UA" sz="1400" dirty="0"/>
              <a:t>, або з її імітацією для отримання ефекту реалістичності;</a:t>
            </a:r>
            <a:endParaRPr lang="ru-RU" sz="1400" dirty="0"/>
          </a:p>
          <a:p>
            <a:r>
              <a:rPr lang="uk-UA" sz="1400" dirty="0"/>
              <a:t>• </a:t>
            </a:r>
            <a:r>
              <a:rPr lang="uk-UA" sz="1400" dirty="0" err="1"/>
              <a:t>псевдореальні</a:t>
            </a:r>
            <a:r>
              <a:rPr lang="uk-UA" sz="1400" dirty="0"/>
              <a:t> монтажні – відрізняються від попередніх неприхованим монтажем, також не претендуючи на випадковість і реалістичність; це вірусні </a:t>
            </a:r>
            <a:r>
              <a:rPr lang="uk-UA" sz="1400" dirty="0" err="1"/>
              <a:t>інфографічні</a:t>
            </a:r>
            <a:r>
              <a:rPr lang="uk-UA" sz="1400" dirty="0"/>
              <a:t> матеріали і професійно зняті рекламні або мотивуючі відеоролики соціального чи політичного змісту.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9020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dirty="0" err="1"/>
              <a:t>Вірусний</a:t>
            </a:r>
            <a:r>
              <a:rPr lang="ru-RU" sz="1400" dirty="0"/>
              <a:t> ролик – </a:t>
            </a:r>
            <a:r>
              <a:rPr lang="ru-RU" sz="1400" dirty="0" err="1"/>
              <a:t>зручний</a:t>
            </a:r>
            <a:r>
              <a:rPr lang="ru-RU" sz="1400" dirty="0"/>
              <a:t>, </a:t>
            </a:r>
            <a:r>
              <a:rPr lang="ru-RU" sz="1400" dirty="0" err="1"/>
              <a:t>швидкий</a:t>
            </a:r>
            <a:r>
              <a:rPr lang="ru-RU" sz="1400" dirty="0"/>
              <a:t>, </a:t>
            </a:r>
            <a:r>
              <a:rPr lang="ru-RU" sz="1400" dirty="0" err="1"/>
              <a:t>відкритий</a:t>
            </a:r>
            <a:r>
              <a:rPr lang="ru-RU" sz="1400" dirty="0"/>
              <a:t> </a:t>
            </a:r>
            <a:r>
              <a:rPr lang="ru-RU" sz="1400" dirty="0" err="1"/>
              <a:t>засіб</a:t>
            </a:r>
            <a:r>
              <a:rPr lang="ru-RU" sz="1400" dirty="0"/>
              <a:t> для </a:t>
            </a:r>
            <a:r>
              <a:rPr lang="ru-RU" sz="1400" dirty="0" err="1"/>
              <a:t>власної</a:t>
            </a:r>
            <a:r>
              <a:rPr lang="ru-RU" sz="1400" dirty="0"/>
              <a:t> </a:t>
            </a:r>
            <a:r>
              <a:rPr lang="ru-RU" sz="1400" dirty="0" err="1"/>
              <a:t>презентації</a:t>
            </a:r>
            <a:r>
              <a:rPr lang="ru-RU" sz="1400" dirty="0"/>
              <a:t> і для </a:t>
            </a:r>
            <a:r>
              <a:rPr lang="ru-RU" sz="1400" dirty="0" err="1"/>
              <a:t>утримування</a:t>
            </a:r>
            <a:r>
              <a:rPr lang="ru-RU" sz="1400" dirty="0"/>
              <a:t> </a:t>
            </a:r>
            <a:r>
              <a:rPr lang="ru-RU" sz="1400" dirty="0" err="1"/>
              <a:t>уваги</a:t>
            </a:r>
            <a:r>
              <a:rPr lang="ru-RU" sz="1400" dirty="0"/>
              <a:t> </a:t>
            </a:r>
            <a:r>
              <a:rPr lang="ru-RU" sz="1400" dirty="0" err="1"/>
              <a:t>традиційних</a:t>
            </a:r>
            <a:r>
              <a:rPr lang="ru-RU" sz="1400" dirty="0"/>
              <a:t> </a:t>
            </a:r>
            <a:r>
              <a:rPr lang="ru-RU" sz="1400" dirty="0" err="1"/>
              <a:t>медій</a:t>
            </a:r>
            <a:r>
              <a:rPr lang="ru-RU" sz="1400" dirty="0"/>
              <a:t>.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зростанням</a:t>
            </a:r>
            <a:r>
              <a:rPr lang="ru-RU" sz="1400" dirty="0"/>
              <a:t> </a:t>
            </a:r>
            <a:r>
              <a:rPr lang="ru-RU" sz="1400" dirty="0" err="1"/>
              <a:t>ролі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медій</a:t>
            </a:r>
            <a:r>
              <a:rPr lang="ru-RU" sz="1400" dirty="0"/>
              <a:t>, особливо </a:t>
            </a:r>
            <a:r>
              <a:rPr lang="ru-RU" sz="1400" dirty="0" err="1"/>
              <a:t>Facebook</a:t>
            </a:r>
            <a:r>
              <a:rPr lang="ru-RU" sz="1400" dirty="0"/>
              <a:t> і </a:t>
            </a:r>
            <a:r>
              <a:rPr lang="ru-RU" sz="1400" dirty="0" err="1"/>
              <a:t>Twitter</a:t>
            </a:r>
            <a:r>
              <a:rPr lang="ru-RU" sz="1400" dirty="0"/>
              <a:t>, </a:t>
            </a:r>
            <a:r>
              <a:rPr lang="ru-RU" sz="1400" dirty="0" err="1"/>
              <a:t>лідери</a:t>
            </a:r>
            <a:r>
              <a:rPr lang="ru-RU" sz="1400" dirty="0"/>
              <a:t> </a:t>
            </a:r>
            <a:r>
              <a:rPr lang="ru-RU" sz="1400" dirty="0" err="1"/>
              <a:t>опіній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 </a:t>
            </a:r>
            <a:r>
              <a:rPr lang="uk-UA" sz="1400" dirty="0"/>
              <a:t>відомі та публічні люди</a:t>
            </a:r>
            <a:r>
              <a:rPr lang="ru-RU" sz="1400" dirty="0"/>
              <a:t>,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років</a:t>
            </a:r>
            <a:r>
              <a:rPr lang="ru-RU" sz="1400" dirty="0"/>
              <a:t> тому почали активно </a:t>
            </a:r>
            <a:r>
              <a:rPr lang="ru-RU" sz="1400" dirty="0" err="1"/>
              <a:t>реєструвати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акаунти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медіях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інформувати</a:t>
            </a:r>
            <a:r>
              <a:rPr lang="ru-RU" sz="1400" dirty="0"/>
              <a:t> </a:t>
            </a:r>
            <a:r>
              <a:rPr lang="ru-RU" sz="1400" dirty="0" err="1"/>
              <a:t>аудиторію</a:t>
            </a:r>
            <a:r>
              <a:rPr lang="ru-RU" sz="1400" dirty="0"/>
              <a:t>.</a:t>
            </a:r>
          </a:p>
          <a:p>
            <a:r>
              <a:rPr lang="uk-UA" sz="1400" dirty="0"/>
              <a:t>Таким чином, з кожним роком медіапростір значно розширює присутність у соціальних мережах й отримує нові аудиторії, натомість соціальні </a:t>
            </a:r>
            <a:r>
              <a:rPr lang="uk-UA" sz="1400" dirty="0" err="1"/>
              <a:t>медії</a:t>
            </a:r>
            <a:r>
              <a:rPr lang="uk-UA" sz="1400" dirty="0"/>
              <a:t> активно інтегруються в повсякденне життя суспільства, як наслідок, відбувся новий етап конкуренції між </a:t>
            </a:r>
            <a:r>
              <a:rPr lang="uk-UA" sz="1400" dirty="0" err="1"/>
              <a:t>соцмережами</a:t>
            </a:r>
            <a:r>
              <a:rPr lang="uk-UA" sz="1400" dirty="0"/>
              <a:t>, спеціалізованими ресурсами, </a:t>
            </a:r>
            <a:r>
              <a:rPr lang="uk-UA" sz="1400" dirty="0" err="1"/>
              <a:t>онлайн-медіа</a:t>
            </a:r>
            <a:r>
              <a:rPr lang="uk-UA" sz="1400" dirty="0"/>
              <a:t>. Швидкий розвиток новітніх технологій змінив горизонт сучасних засобів комунікації та способи отримання і поширення інформації. Вірусне відео, тяжіючи до емоційного інтелекту, дає можливість визначити комунікаційні пріоритети аудиторії для опису </a:t>
            </a:r>
            <a:r>
              <a:rPr lang="uk-UA" sz="1400" dirty="0" err="1"/>
              <a:t>трансмедійних</a:t>
            </a:r>
            <a:r>
              <a:rPr lang="uk-UA" sz="1400" dirty="0"/>
              <a:t> точок взаємодії (технічних, текстових, економічних практик і суспільних відносин) та визначити діапазон практичної корисної інформації для економічного простору, політики і суспільства.</a:t>
            </a:r>
            <a:endParaRPr lang="ru-RU" sz="140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226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dirty="0"/>
              <a:t>Дізнавшись приблизну вартість розробки свого проекту, відвідувач отримує можливість зв'язатися з кращими розробниками і дизайнерами для його реалізації – від нього вимагається лише залишити контактні дані. Також варто зауважити, що крім збору базових контактних даних, інтерактивний контент дозволяє створити детальний кваліфікаційний профіль </a:t>
            </a:r>
            <a:r>
              <a:rPr lang="uk-UA" sz="1400" dirty="0" err="1"/>
              <a:t>ліда</a:t>
            </a:r>
            <a:r>
              <a:rPr lang="uk-UA" sz="1400" dirty="0"/>
              <a:t>: наприклад, на основі опцій, обраних користувачем в </a:t>
            </a:r>
            <a:r>
              <a:rPr lang="uk-UA" sz="1400" dirty="0" err="1"/>
              <a:t>конфігураторі</a:t>
            </a:r>
            <a:r>
              <a:rPr lang="uk-UA" sz="1400" dirty="0"/>
              <a:t>, досить просто створити </a:t>
            </a:r>
            <a:r>
              <a:rPr lang="uk-UA" sz="1400" u="sng" dirty="0">
                <a:hlinkClick r:id="rId2"/>
              </a:rPr>
              <a:t>персоналізований </a:t>
            </a:r>
            <a:r>
              <a:rPr lang="uk-UA" sz="1400" u="sng" dirty="0" err="1">
                <a:hlinkClick r:id="rId2"/>
              </a:rPr>
              <a:t>оффер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Практичні рекомендації щодо написання інтерактивних постів:</a:t>
            </a:r>
            <a:endParaRPr lang="ru-RU" sz="1400" dirty="0"/>
          </a:p>
          <a:p>
            <a:r>
              <a:rPr lang="uk-UA" sz="1400" dirty="0"/>
              <a:t>1. Пишіть про те, що вас хвилює. Якщо ви дійсно хочете поділитися з аудиторією якоюсь цінною та корисною інформацією, то емоції з себе вичавлювати не доведеться.</a:t>
            </a:r>
            <a:endParaRPr lang="ru-RU" sz="1400" dirty="0"/>
          </a:p>
          <a:p>
            <a:r>
              <a:rPr lang="uk-UA" sz="1400" dirty="0"/>
              <a:t>2. Для початку п</a:t>
            </a:r>
            <a:r>
              <a:rPr lang="ru-RU" sz="1400" dirty="0" err="1"/>
              <a:t>ишіть</a:t>
            </a:r>
            <a:r>
              <a:rPr lang="ru-RU" sz="1400" dirty="0"/>
              <a:t> на </a:t>
            </a:r>
            <a:r>
              <a:rPr lang="ru-RU" sz="1400" dirty="0" err="1"/>
              <a:t>близькі</a:t>
            </a:r>
            <a:r>
              <a:rPr lang="ru-RU" sz="1400" dirty="0"/>
              <a:t> для </a:t>
            </a:r>
            <a:r>
              <a:rPr lang="ru-RU" sz="1400" dirty="0" err="1"/>
              <a:t>аудиторії</a:t>
            </a:r>
            <a:r>
              <a:rPr lang="ru-RU" sz="1400" dirty="0"/>
              <a:t> теми.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охоплення</a:t>
            </a:r>
            <a:r>
              <a:rPr lang="ru-RU" sz="1400" dirty="0"/>
              <a:t>, тема повинна бути </a:t>
            </a:r>
            <a:r>
              <a:rPr lang="ru-RU" sz="1400" dirty="0" err="1"/>
              <a:t>близькою</a:t>
            </a:r>
            <a:r>
              <a:rPr lang="ru-RU" sz="1400" dirty="0"/>
              <a:t> та </a:t>
            </a:r>
            <a:r>
              <a:rPr lang="ru-RU" sz="1400" dirty="0" err="1"/>
              <a:t>цікавою</a:t>
            </a:r>
            <a:r>
              <a:rPr lang="ru-RU" sz="1400" dirty="0"/>
              <a:t> для </a:t>
            </a:r>
            <a:r>
              <a:rPr lang="ru-RU" sz="1400" dirty="0" err="1"/>
              <a:t>вашої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. Для початку </a:t>
            </a:r>
            <a:r>
              <a:rPr lang="ru-RU" sz="1400" dirty="0" err="1"/>
              <a:t>непогано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б </a:t>
            </a:r>
            <a:r>
              <a:rPr lang="ru-RU" sz="1400" dirty="0" err="1"/>
              <a:t>визначити</a:t>
            </a:r>
            <a:r>
              <a:rPr lang="ru-RU" sz="1400" dirty="0"/>
              <a:t>,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є </a:t>
            </a:r>
            <a:r>
              <a:rPr lang="ru-RU" sz="1400" dirty="0" err="1"/>
              <a:t>вашою</a:t>
            </a:r>
            <a:r>
              <a:rPr lang="ru-RU" sz="1400" dirty="0"/>
              <a:t> </a:t>
            </a:r>
            <a:r>
              <a:rPr lang="ru-RU" sz="1400" dirty="0" err="1"/>
              <a:t>аудиторією</a:t>
            </a:r>
            <a:r>
              <a:rPr lang="ru-RU" sz="1400" dirty="0"/>
              <a:t> і </a:t>
            </a:r>
            <a:r>
              <a:rPr lang="ru-RU" sz="1400" dirty="0" err="1"/>
              <a:t>чим</a:t>
            </a:r>
            <a:r>
              <a:rPr lang="ru-RU" sz="1400" dirty="0"/>
              <a:t> </a:t>
            </a:r>
            <a:r>
              <a:rPr lang="ru-RU" sz="1400" dirty="0" err="1"/>
              <a:t>живуть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люди, а </a:t>
            </a:r>
            <a:r>
              <a:rPr lang="ru-RU" sz="1400" dirty="0" err="1"/>
              <a:t>потім</a:t>
            </a:r>
            <a:r>
              <a:rPr lang="ru-RU" sz="1400" dirty="0"/>
              <a:t> </a:t>
            </a:r>
            <a:r>
              <a:rPr lang="ru-RU" sz="1400" dirty="0" err="1"/>
              <a:t>підганяти</a:t>
            </a:r>
            <a:r>
              <a:rPr lang="ru-RU" sz="1400" dirty="0"/>
              <a:t> контент-план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характеристики.</a:t>
            </a:r>
          </a:p>
          <a:p>
            <a:r>
              <a:rPr lang="uk-UA" sz="1400" dirty="0"/>
              <a:t>3. Спробуйте написати провокативні пости</a:t>
            </a:r>
            <a:r>
              <a:rPr lang="ru-RU" sz="1400" dirty="0"/>
              <a:t>. </a:t>
            </a:r>
            <a:r>
              <a:rPr lang="ru-RU" sz="1400" dirty="0" err="1"/>
              <a:t>Пишіть</a:t>
            </a:r>
            <a:r>
              <a:rPr lang="ru-RU" sz="1400" dirty="0"/>
              <a:t> про </a:t>
            </a:r>
            <a:r>
              <a:rPr lang="ru-RU" sz="1400" dirty="0" err="1"/>
              <a:t>нове</a:t>
            </a:r>
            <a:r>
              <a:rPr lang="ru-RU" sz="1400" dirty="0"/>
              <a:t>, </a:t>
            </a:r>
            <a:r>
              <a:rPr lang="ru-RU" sz="1400" dirty="0" err="1"/>
              <a:t>важливе</a:t>
            </a:r>
            <a:r>
              <a:rPr lang="ru-RU" sz="1400" dirty="0"/>
              <a:t>, </a:t>
            </a:r>
            <a:r>
              <a:rPr lang="ru-RU" sz="1400" dirty="0" err="1"/>
              <a:t>провокативне</a:t>
            </a:r>
            <a:r>
              <a:rPr lang="ru-RU" sz="1400" dirty="0"/>
              <a:t>.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актуальним</a:t>
            </a:r>
            <a:r>
              <a:rPr lang="ru-RU" sz="1400" dirty="0"/>
              <a:t> текстом </a:t>
            </a:r>
            <a:r>
              <a:rPr lang="ru-RU" sz="1400" dirty="0" err="1"/>
              <a:t>обов’язково</a:t>
            </a:r>
            <a:r>
              <a:rPr lang="ru-RU" sz="1400" dirty="0"/>
              <a:t> </a:t>
            </a:r>
            <a:r>
              <a:rPr lang="ru-RU" sz="1400" dirty="0" err="1"/>
              <a:t>з’являться</a:t>
            </a:r>
            <a:r>
              <a:rPr lang="ru-RU" sz="1400" dirty="0"/>
              <a:t> десятки </a:t>
            </a:r>
            <a:r>
              <a:rPr lang="ru-RU" sz="1400" dirty="0" err="1"/>
              <a:t>коментарів</a:t>
            </a:r>
            <a:r>
              <a:rPr lang="ru-RU" sz="1400" dirty="0"/>
              <a:t>.</a:t>
            </a:r>
          </a:p>
          <a:p>
            <a:r>
              <a:rPr lang="uk-UA" sz="1400" dirty="0"/>
              <a:t>4. Надалі пишіть і короткі замітки, і </a:t>
            </a:r>
            <a:r>
              <a:rPr lang="uk-UA" sz="1400" dirty="0" err="1"/>
              <a:t>лонгріди</a:t>
            </a:r>
            <a:r>
              <a:rPr lang="uk-UA" sz="1400" dirty="0"/>
              <a:t>. </a:t>
            </a:r>
            <a:r>
              <a:rPr lang="ru-RU" sz="1400" dirty="0"/>
              <a:t>Максимальна </a:t>
            </a:r>
            <a:r>
              <a:rPr lang="ru-RU" sz="1400" dirty="0" err="1"/>
              <a:t>довжина</a:t>
            </a:r>
            <a:r>
              <a:rPr lang="ru-RU" sz="1400" dirty="0"/>
              <a:t> поста в </a:t>
            </a:r>
            <a:r>
              <a:rPr lang="en-US" sz="1400" dirty="0"/>
              <a:t>Facebook</a:t>
            </a:r>
            <a:r>
              <a:rPr lang="ru-RU" sz="1400" dirty="0"/>
              <a:t> – до 3 </a:t>
            </a:r>
            <a:r>
              <a:rPr lang="ru-RU" sz="1400" dirty="0" err="1"/>
              <a:t>тисяч</a:t>
            </a:r>
            <a:r>
              <a:rPr lang="ru-RU" sz="1400" dirty="0"/>
              <a:t> </a:t>
            </a:r>
            <a:r>
              <a:rPr lang="ru-RU" sz="1400" dirty="0" err="1"/>
              <a:t>знаків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стаття</a:t>
            </a:r>
            <a:r>
              <a:rPr lang="ru-RU" sz="1400" dirty="0"/>
              <a:t> </a:t>
            </a:r>
            <a:r>
              <a:rPr lang="ru-RU" sz="1400" dirty="0" err="1"/>
              <a:t>більша</a:t>
            </a:r>
            <a:r>
              <a:rPr lang="ru-RU" sz="1400" dirty="0"/>
              <a:t>, вона буде </a:t>
            </a:r>
            <a:r>
              <a:rPr lang="ru-RU" sz="1400" dirty="0" err="1"/>
              <a:t>обрізатися</a:t>
            </a:r>
            <a:r>
              <a:rPr lang="ru-RU" sz="1400" dirty="0"/>
              <a:t>, тому </a:t>
            </a:r>
            <a:r>
              <a:rPr lang="ru-RU" sz="1400" dirty="0" err="1"/>
              <a:t>подбайте</a:t>
            </a:r>
            <a:r>
              <a:rPr lang="ru-RU" sz="1400" dirty="0"/>
              <a:t> про текст з </a:t>
            </a:r>
            <a:r>
              <a:rPr lang="ru-RU" sz="1400" dirty="0" err="1"/>
              <a:t>цікавим</a:t>
            </a:r>
            <a:r>
              <a:rPr lang="ru-RU" sz="1400" dirty="0"/>
              <a:t> початком.</a:t>
            </a:r>
          </a:p>
          <a:p>
            <a:r>
              <a:rPr lang="uk-UA" sz="1400" dirty="0"/>
              <a:t>5. Головне правило – н</a:t>
            </a:r>
            <a:r>
              <a:rPr lang="ru-RU" sz="1400" dirty="0" err="1"/>
              <a:t>іколи</a:t>
            </a:r>
            <a:r>
              <a:rPr lang="ru-RU" sz="1400" dirty="0"/>
              <a:t> не </a:t>
            </a:r>
            <a:r>
              <a:rPr lang="ru-RU" sz="1400" dirty="0" err="1"/>
              <a:t>ображайте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. З </a:t>
            </a:r>
            <a:r>
              <a:rPr lang="ru-RU" sz="1400" dirty="0" err="1"/>
              <a:t>клієнтами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говорити</a:t>
            </a:r>
            <a:r>
              <a:rPr lang="ru-RU" sz="1400" dirty="0"/>
              <a:t> </a:t>
            </a:r>
            <a:r>
              <a:rPr lang="ru-RU" sz="1400" dirty="0" err="1"/>
              <a:t>шанобливо</a:t>
            </a:r>
            <a:r>
              <a:rPr lang="ru-RU" sz="1400" dirty="0"/>
              <a:t>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розставляти</a:t>
            </a:r>
            <a:r>
              <a:rPr lang="ru-RU" sz="1400" dirty="0"/>
              <a:t> </a:t>
            </a:r>
            <a:r>
              <a:rPr lang="ru-RU" sz="1400" dirty="0" err="1"/>
              <a:t>межі</a:t>
            </a:r>
            <a:r>
              <a:rPr lang="ru-RU" sz="1400" dirty="0"/>
              <a:t> та </a:t>
            </a:r>
            <a:r>
              <a:rPr lang="ru-RU" sz="1400" dirty="0" err="1"/>
              <a:t>креслити</a:t>
            </a:r>
            <a:r>
              <a:rPr lang="ru-RU" sz="1400" dirty="0"/>
              <a:t> </a:t>
            </a:r>
            <a:r>
              <a:rPr lang="ru-RU" sz="1400" dirty="0" err="1"/>
              <a:t>червоні</a:t>
            </a:r>
            <a:r>
              <a:rPr lang="ru-RU" sz="1400" dirty="0"/>
              <a:t> </a:t>
            </a:r>
            <a:r>
              <a:rPr lang="ru-RU" sz="1400" dirty="0" err="1"/>
              <a:t>лінії</a:t>
            </a:r>
            <a:r>
              <a:rPr lang="ru-RU" sz="1400" dirty="0"/>
              <a:t>, але самому </a:t>
            </a:r>
            <a:r>
              <a:rPr lang="ru-RU" sz="1400" dirty="0" err="1"/>
              <a:t>ніколи</a:t>
            </a:r>
            <a:r>
              <a:rPr lang="ru-RU" sz="1400" dirty="0"/>
              <a:t> не </a:t>
            </a:r>
            <a:r>
              <a:rPr lang="ru-RU" sz="1400" dirty="0" err="1"/>
              <a:t>переходити</a:t>
            </a:r>
            <a:r>
              <a:rPr lang="ru-RU" sz="1400" dirty="0"/>
              <a:t> за межу </a:t>
            </a:r>
            <a:r>
              <a:rPr lang="ru-RU" sz="1400" dirty="0" err="1"/>
              <a:t>прямих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завуальованих</a:t>
            </a:r>
            <a:r>
              <a:rPr lang="ru-RU" sz="1400" dirty="0"/>
              <a:t> образ.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546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dirty="0"/>
              <a:t>Розкрутка </a:t>
            </a:r>
            <a:r>
              <a:rPr lang="uk-UA" sz="1400" dirty="0" err="1"/>
              <a:t>аккаунта</a:t>
            </a:r>
            <a:r>
              <a:rPr lang="uk-UA" sz="1400" dirty="0"/>
              <a:t> в </a:t>
            </a:r>
            <a:r>
              <a:rPr lang="ru-RU" sz="1400" dirty="0" err="1"/>
              <a:t>Instagram</a:t>
            </a:r>
            <a:r>
              <a:rPr lang="uk-UA" sz="1400" dirty="0"/>
              <a:t> є обов’язковим завданням кожного, хто використовує цю соціальну мережу, щоб розповісти про себе людям, набрати базу потенційних клієнтів і покупців. Але, приступаючи до такої справи, як розкрутка </a:t>
            </a:r>
            <a:r>
              <a:rPr lang="ru-RU" sz="1400" dirty="0" err="1"/>
              <a:t>Instagram</a:t>
            </a:r>
            <a:r>
              <a:rPr lang="uk-UA" sz="1400" dirty="0"/>
              <a:t>, потрібно добре знати ті методи, які можуть використовуватися для цього, і вибирати з них найбільш дієві.</a:t>
            </a:r>
            <a:endParaRPr lang="ru-RU" sz="1400" dirty="0"/>
          </a:p>
          <a:p>
            <a:r>
              <a:rPr lang="ru-RU" sz="1400" b="1" dirty="0" err="1"/>
              <a:t>Визначення</a:t>
            </a:r>
            <a:r>
              <a:rPr lang="ru-RU" sz="1400" b="1" dirty="0"/>
              <a:t> </a:t>
            </a:r>
            <a:r>
              <a:rPr lang="ru-RU" sz="1400" b="1" dirty="0" err="1"/>
              <a:t>своєї</a:t>
            </a:r>
            <a:r>
              <a:rPr lang="ru-RU" sz="1400" b="1" dirty="0"/>
              <a:t> </a:t>
            </a:r>
            <a:r>
              <a:rPr lang="ru-RU" sz="1400" b="1" dirty="0" err="1"/>
              <a:t>цільової</a:t>
            </a:r>
            <a:r>
              <a:rPr lang="ru-RU" sz="1400" b="1" dirty="0"/>
              <a:t> </a:t>
            </a:r>
            <a:r>
              <a:rPr lang="ru-RU" sz="1400" b="1" dirty="0" err="1"/>
              <a:t>аудиторії</a:t>
            </a:r>
            <a:r>
              <a:rPr lang="ru-RU" sz="1400" b="1" dirty="0"/>
              <a:t>.</a:t>
            </a:r>
            <a:r>
              <a:rPr lang="ru-RU" sz="1400" dirty="0"/>
              <a:t> </a:t>
            </a:r>
            <a:r>
              <a:rPr lang="uk-UA" sz="1400" dirty="0"/>
              <a:t>Це визначається наступними діями: складанням контент-плану; подачею якісного контенту; безкоштовною розкруткою </a:t>
            </a:r>
            <a:r>
              <a:rPr lang="ru-RU" sz="1400" dirty="0" err="1"/>
              <a:t>Instagram</a:t>
            </a:r>
            <a:r>
              <a:rPr lang="uk-UA" sz="1400" dirty="0"/>
              <a:t> тощо. Безкоштовна розкрутка передбачає, що потрібно робити все крок за кроком: для початку вам потрібно буде завести собі профіль, а далі – публікувати цікаві фотографії з цікавими підписами, які будуть привертати увагу саме вашої цільової аудиторії.</a:t>
            </a:r>
            <a:endParaRPr lang="ru-RU" sz="1400" dirty="0"/>
          </a:p>
          <a:p>
            <a:r>
              <a:rPr lang="ru-RU" sz="1400" dirty="0"/>
              <a:t>Тому в </a:t>
            </a:r>
            <a:r>
              <a:rPr lang="ru-RU" sz="1400" dirty="0" err="1"/>
              <a:t>інструкції</a:t>
            </a:r>
            <a:r>
              <a:rPr lang="ru-RU" sz="1400" dirty="0"/>
              <a:t> </a:t>
            </a:r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найперший</a:t>
            </a:r>
            <a:r>
              <a:rPr lang="ru-RU" sz="1400" dirty="0"/>
              <a:t> пункт </a:t>
            </a:r>
            <a:r>
              <a:rPr lang="ru-RU" sz="1400" dirty="0" err="1"/>
              <a:t>пропонує</a:t>
            </a:r>
            <a:r>
              <a:rPr lang="ru-RU" sz="1400" dirty="0"/>
              <a:t> </a:t>
            </a:r>
            <a:r>
              <a:rPr lang="ru-RU" sz="1400" dirty="0" err="1"/>
              <a:t>відповісти</a:t>
            </a:r>
            <a:r>
              <a:rPr lang="ru-RU" sz="1400" dirty="0"/>
              <a:t> на </a:t>
            </a:r>
            <a:r>
              <a:rPr lang="ru-RU" sz="1400" dirty="0" err="1"/>
              <a:t>питання</a:t>
            </a:r>
            <a:r>
              <a:rPr lang="ru-RU" sz="1400" dirty="0"/>
              <a:t>: </a:t>
            </a:r>
            <a:r>
              <a:rPr lang="ru-RU" sz="1400" dirty="0" err="1"/>
              <a:t>яких</a:t>
            </a:r>
            <a:r>
              <a:rPr lang="ru-RU" sz="1400" dirty="0"/>
              <a:t> людей ми </a:t>
            </a:r>
            <a:r>
              <a:rPr lang="ru-RU" sz="1400" dirty="0" err="1"/>
              <a:t>хочемо</a:t>
            </a:r>
            <a:r>
              <a:rPr lang="ru-RU" sz="1400" dirty="0"/>
              <a:t> </a:t>
            </a:r>
            <a:r>
              <a:rPr lang="ru-RU" sz="1400" dirty="0" err="1"/>
              <a:t>привернути</a:t>
            </a:r>
            <a:r>
              <a:rPr lang="ru-RU" sz="1400" dirty="0"/>
              <a:t>; </a:t>
            </a:r>
            <a:r>
              <a:rPr lang="ru-RU" sz="1400" dirty="0" err="1"/>
              <a:t>що</a:t>
            </a:r>
            <a:r>
              <a:rPr lang="ru-RU" sz="1400" dirty="0"/>
              <a:t> таким людям буде </a:t>
            </a:r>
            <a:r>
              <a:rPr lang="ru-RU" sz="1400" dirty="0" err="1"/>
              <a:t>цікаво</a:t>
            </a:r>
            <a:r>
              <a:rPr lang="ru-RU" sz="1400" dirty="0"/>
              <a:t>; а значить,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публікувати</a:t>
            </a:r>
            <a:r>
              <a:rPr lang="ru-RU" sz="1400" dirty="0"/>
              <a:t> для </a:t>
            </a:r>
            <a:r>
              <a:rPr lang="ru-RU" sz="1400" dirty="0" err="1"/>
              <a:t>отримання</a:t>
            </a:r>
            <a:r>
              <a:rPr lang="ru-RU" sz="1400" dirty="0"/>
              <a:t> </a:t>
            </a:r>
            <a:r>
              <a:rPr lang="ru-RU" sz="1400" dirty="0" err="1"/>
              <a:t>їхньої</a:t>
            </a:r>
            <a:r>
              <a:rPr lang="ru-RU" sz="1400" dirty="0"/>
              <a:t> </a:t>
            </a:r>
            <a:r>
              <a:rPr lang="ru-RU" sz="1400" dirty="0" err="1"/>
              <a:t>уваги</a:t>
            </a:r>
            <a:r>
              <a:rPr lang="ru-RU" sz="1400" dirty="0"/>
              <a:t>.</a:t>
            </a:r>
          </a:p>
          <a:p>
            <a:r>
              <a:rPr lang="uk-UA" sz="1400" dirty="0"/>
              <a:t>Наступним кроком у просуванні в </a:t>
            </a:r>
            <a:r>
              <a:rPr lang="ru-RU" sz="1400" b="1" dirty="0" err="1"/>
              <a:t>Instagram</a:t>
            </a:r>
            <a:r>
              <a:rPr lang="ru-RU" sz="1400" dirty="0"/>
              <a:t> </a:t>
            </a:r>
            <a:r>
              <a:rPr lang="uk-UA" sz="1400" b="1" dirty="0"/>
              <a:t>є складання</a:t>
            </a:r>
            <a:r>
              <a:rPr lang="ru-RU" sz="1400" b="1" dirty="0"/>
              <a:t> план</a:t>
            </a:r>
            <a:r>
              <a:rPr lang="uk-UA" sz="1400" b="1" dirty="0"/>
              <a:t>у</a:t>
            </a:r>
            <a:r>
              <a:rPr lang="ru-RU" sz="1400" b="1" dirty="0"/>
              <a:t> </a:t>
            </a:r>
            <a:r>
              <a:rPr lang="ru-RU" sz="1400" b="1" dirty="0" err="1"/>
              <a:t>публікацій</a:t>
            </a:r>
            <a:r>
              <a:rPr lang="ru-RU" sz="1400" dirty="0"/>
              <a:t> і </a:t>
            </a:r>
            <a:r>
              <a:rPr lang="ru-RU" sz="1400" dirty="0" err="1"/>
              <a:t>дотримуватися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, регулярно </a:t>
            </a:r>
            <a:r>
              <a:rPr lang="ru-RU" sz="1400" dirty="0" err="1"/>
              <a:t>додаючи</a:t>
            </a:r>
            <a:r>
              <a:rPr lang="ru-RU" sz="1400" dirty="0"/>
              <a:t> </a:t>
            </a:r>
            <a:r>
              <a:rPr lang="ru-RU" sz="1400" dirty="0" err="1"/>
              <a:t>якісні</a:t>
            </a:r>
            <a:r>
              <a:rPr lang="ru-RU" sz="1400" dirty="0"/>
              <a:t> та </a:t>
            </a:r>
            <a:r>
              <a:rPr lang="ru-RU" sz="1400" dirty="0" err="1"/>
              <a:t>красиві</a:t>
            </a:r>
            <a:r>
              <a:rPr lang="ru-RU" sz="1400" dirty="0"/>
              <a:t> </a:t>
            </a:r>
            <a:r>
              <a:rPr lang="ru-RU" sz="1400" dirty="0" err="1"/>
              <a:t>зображення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перша </a:t>
            </a:r>
            <a:r>
              <a:rPr lang="ru-RU" sz="1400" dirty="0" err="1"/>
              <a:t>відповідь</a:t>
            </a:r>
            <a:r>
              <a:rPr lang="ru-RU" sz="1400" dirty="0"/>
              <a:t> на </a:t>
            </a:r>
            <a:r>
              <a:rPr lang="ru-RU" sz="1400" dirty="0" err="1"/>
              <a:t>питання</a:t>
            </a:r>
            <a:r>
              <a:rPr lang="ru-RU" sz="1400" dirty="0"/>
              <a:t>, як </a:t>
            </a:r>
            <a:r>
              <a:rPr lang="ru-RU" sz="1400" dirty="0" err="1"/>
              <a:t>самостійно</a:t>
            </a:r>
            <a:r>
              <a:rPr lang="ru-RU" sz="1400" dirty="0"/>
              <a:t> </a:t>
            </a:r>
            <a:r>
              <a:rPr lang="ru-RU" sz="1400" dirty="0" err="1"/>
              <a:t>просувати</a:t>
            </a:r>
            <a:r>
              <a:rPr lang="ru-RU" sz="1400" dirty="0"/>
              <a:t> </a:t>
            </a:r>
            <a:r>
              <a:rPr lang="ru-RU" sz="1400" dirty="0" err="1"/>
              <a:t>Instagram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не </a:t>
            </a:r>
            <a:r>
              <a:rPr lang="ru-RU" sz="1400" dirty="0" err="1"/>
              <a:t>зажадає</a:t>
            </a:r>
            <a:r>
              <a:rPr lang="ru-RU" sz="1400" dirty="0"/>
              <a:t> </a:t>
            </a:r>
            <a:r>
              <a:rPr lang="ru-RU" sz="1400" dirty="0" err="1"/>
              <a:t>ніяких</a:t>
            </a:r>
            <a:r>
              <a:rPr lang="ru-RU" sz="1400" dirty="0"/>
              <a:t> </a:t>
            </a:r>
            <a:r>
              <a:rPr lang="ru-RU" sz="1400" dirty="0" err="1"/>
              <a:t>грошових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, </a:t>
            </a:r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знадобиться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творчості</a:t>
            </a:r>
            <a:r>
              <a:rPr lang="ru-RU" sz="1400" dirty="0"/>
              <a:t>, </a:t>
            </a:r>
            <a:r>
              <a:rPr lang="ru-RU" sz="1400" dirty="0" err="1"/>
              <a:t>фантазії</a:t>
            </a:r>
            <a:r>
              <a:rPr lang="ru-RU" sz="1400" dirty="0"/>
              <a:t> і </a:t>
            </a:r>
            <a:r>
              <a:rPr lang="ru-RU" sz="1400" dirty="0" err="1"/>
              <a:t>розуміння</a:t>
            </a:r>
            <a:r>
              <a:rPr lang="ru-RU" sz="1400" dirty="0"/>
              <a:t> того,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цікаво</a:t>
            </a:r>
            <a:r>
              <a:rPr lang="ru-RU" sz="1400" dirty="0"/>
              <a:t> вашим </a:t>
            </a:r>
            <a:r>
              <a:rPr lang="ru-RU" sz="1400" dirty="0" err="1"/>
              <a:t>потенційним</a:t>
            </a:r>
            <a:r>
              <a:rPr lang="ru-RU" sz="1400" dirty="0"/>
              <a:t> </a:t>
            </a:r>
            <a:r>
              <a:rPr lang="ru-RU" sz="1400" dirty="0" err="1"/>
              <a:t>передплатникам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211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 fontScale="70000" lnSpcReduction="20000"/>
          </a:bodyPr>
          <a:lstStyle/>
          <a:p>
            <a:r>
              <a:rPr lang="uk-UA" sz="2400" dirty="0"/>
              <a:t>Розкрутка </a:t>
            </a:r>
            <a:r>
              <a:rPr lang="uk-UA" sz="2400" dirty="0" err="1"/>
              <a:t>аккаунта</a:t>
            </a:r>
            <a:r>
              <a:rPr lang="uk-UA" sz="2400" dirty="0"/>
              <a:t> в </a:t>
            </a:r>
            <a:r>
              <a:rPr lang="ru-RU" sz="2400" dirty="0" err="1"/>
              <a:t>Instagram</a:t>
            </a:r>
            <a:r>
              <a:rPr lang="uk-UA" sz="2400" dirty="0"/>
              <a:t> передбачає, що про ваш профіль в цьому сервісі має дізнатися якомога більше людей. З цією метою застосовуються такі способи:</a:t>
            </a:r>
            <a:endParaRPr lang="ru-RU" sz="3600" dirty="0"/>
          </a:p>
          <a:p>
            <a:r>
              <a:rPr lang="uk-UA" sz="2400" dirty="0"/>
              <a:t>1.</a:t>
            </a:r>
            <a:r>
              <a:rPr lang="uk-UA" sz="2400" b="1" dirty="0"/>
              <a:t> </a:t>
            </a:r>
            <a:r>
              <a:rPr lang="ru-RU" sz="2400" b="1" dirty="0" err="1"/>
              <a:t>Массфолловінг</a:t>
            </a:r>
            <a:r>
              <a:rPr lang="ru-RU" sz="2400" b="1" dirty="0"/>
              <a:t>.</a:t>
            </a:r>
            <a:r>
              <a:rPr lang="ru-RU" sz="2400" dirty="0"/>
              <a:t> Ви </a:t>
            </a:r>
            <a:r>
              <a:rPr lang="ru-RU" sz="2400" dirty="0" err="1"/>
              <a:t>підписуєтеся</a:t>
            </a:r>
            <a:r>
              <a:rPr lang="ru-RU" sz="2400" dirty="0"/>
              <a:t> на </a:t>
            </a:r>
            <a:r>
              <a:rPr lang="ru-RU" sz="2400" dirty="0" err="1"/>
              <a:t>безліч</a:t>
            </a:r>
            <a:r>
              <a:rPr lang="ru-RU" sz="2400" dirty="0"/>
              <a:t> </a:t>
            </a:r>
            <a:r>
              <a:rPr lang="ru-RU" sz="2400" dirty="0" err="1"/>
              <a:t>інших</a:t>
            </a:r>
            <a:r>
              <a:rPr lang="ru-RU" sz="2400" dirty="0"/>
              <a:t> людей в </a:t>
            </a:r>
            <a:r>
              <a:rPr lang="ru-RU" sz="2400" dirty="0" err="1"/>
              <a:t>надії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вони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підпишуться</a:t>
            </a:r>
            <a:r>
              <a:rPr lang="ru-RU" sz="2400" dirty="0"/>
              <a:t> на вас.</a:t>
            </a:r>
            <a:endParaRPr lang="ru-RU" sz="3600" dirty="0"/>
          </a:p>
          <a:p>
            <a:r>
              <a:rPr lang="uk-UA" sz="2400" dirty="0"/>
              <a:t>2.</a:t>
            </a:r>
            <a:r>
              <a:rPr lang="uk-UA" sz="2400" b="1" dirty="0"/>
              <a:t> </a:t>
            </a:r>
            <a:r>
              <a:rPr lang="ru-RU" sz="2400" b="1" dirty="0" err="1"/>
              <a:t>Масслайкінг</a:t>
            </a:r>
            <a:r>
              <a:rPr lang="ru-RU" sz="2400" dirty="0"/>
              <a:t>. Те ж </a:t>
            </a:r>
            <a:r>
              <a:rPr lang="ru-RU" sz="2400" dirty="0" err="1"/>
              <a:t>саме</a:t>
            </a:r>
            <a:r>
              <a:rPr lang="ru-RU" sz="2400" dirty="0"/>
              <a:t>, </a:t>
            </a:r>
            <a:r>
              <a:rPr lang="ru-RU" sz="2400" dirty="0" err="1"/>
              <a:t>тільки</a:t>
            </a:r>
            <a:r>
              <a:rPr lang="ru-RU" sz="2400" dirty="0"/>
              <a:t> </a:t>
            </a:r>
            <a:r>
              <a:rPr lang="ru-RU" sz="2400" dirty="0" err="1"/>
              <a:t>замість</a:t>
            </a:r>
            <a:r>
              <a:rPr lang="ru-RU" sz="2400" dirty="0"/>
              <a:t> </a:t>
            </a:r>
            <a:r>
              <a:rPr lang="ru-RU" sz="2400" dirty="0" err="1"/>
              <a:t>підписки</a:t>
            </a:r>
            <a:r>
              <a:rPr lang="ru-RU" sz="2400" dirty="0"/>
              <a:t> </a:t>
            </a:r>
            <a:r>
              <a:rPr lang="ru-RU" sz="2400" dirty="0" err="1"/>
              <a:t>ви</a:t>
            </a:r>
            <a:r>
              <a:rPr lang="ru-RU" sz="2400" dirty="0"/>
              <a:t> ставите «</a:t>
            </a:r>
            <a:r>
              <a:rPr lang="ru-RU" sz="2400" dirty="0" err="1"/>
              <a:t>Подобається</a:t>
            </a:r>
            <a:r>
              <a:rPr lang="ru-RU" sz="2400" dirty="0"/>
              <a:t>» </a:t>
            </a:r>
            <a:r>
              <a:rPr lang="ru-RU" sz="2400" dirty="0" err="1"/>
              <a:t>іншим</a:t>
            </a:r>
            <a:r>
              <a:rPr lang="ru-RU" sz="2400" dirty="0"/>
              <a:t> </a:t>
            </a:r>
            <a:r>
              <a:rPr lang="ru-RU" sz="2400" dirty="0" err="1"/>
              <a:t>користувачам</a:t>
            </a:r>
            <a:r>
              <a:rPr lang="ru-RU" sz="2400" dirty="0"/>
              <a:t> </a:t>
            </a:r>
            <a:r>
              <a:rPr lang="ru-RU" sz="2400" dirty="0" err="1"/>
              <a:t>цієї</a:t>
            </a:r>
            <a:r>
              <a:rPr lang="ru-RU" sz="2400" dirty="0"/>
              <a:t> </a:t>
            </a:r>
            <a:r>
              <a:rPr lang="ru-RU" sz="2400" dirty="0" err="1"/>
              <a:t>популярної</a:t>
            </a:r>
            <a:r>
              <a:rPr lang="ru-RU" sz="2400" dirty="0"/>
              <a:t> </a:t>
            </a:r>
            <a:r>
              <a:rPr lang="ru-RU" sz="2400" dirty="0" err="1"/>
              <a:t>мережі</a:t>
            </a:r>
            <a:r>
              <a:rPr lang="ru-RU" sz="2400" dirty="0"/>
              <a:t>.</a:t>
            </a:r>
            <a:endParaRPr lang="ru-RU" sz="3600" dirty="0"/>
          </a:p>
          <a:p>
            <a:r>
              <a:rPr lang="uk-UA" sz="2400" dirty="0"/>
              <a:t>3.</a:t>
            </a:r>
            <a:r>
              <a:rPr lang="uk-UA" sz="2400" b="1" dirty="0"/>
              <a:t> </a:t>
            </a:r>
            <a:r>
              <a:rPr lang="uk-UA" sz="2400" b="1" dirty="0" err="1"/>
              <a:t>Накрутка</a:t>
            </a:r>
            <a:r>
              <a:rPr lang="uk-UA" sz="2400" b="1" dirty="0"/>
              <a:t> передплатників і </a:t>
            </a:r>
            <a:r>
              <a:rPr lang="uk-UA" sz="2400" b="1" dirty="0" err="1"/>
              <a:t>лайків</a:t>
            </a:r>
            <a:r>
              <a:rPr lang="uk-UA" sz="2400" dirty="0"/>
              <a:t>. Відрізняється від наведених вище методів тим, що в даному випадку не ви підписуєтеся на когось і ставите їм «Подобається», а інші люди роблять це з вашим </a:t>
            </a:r>
            <a:r>
              <a:rPr lang="uk-UA" sz="2400" dirty="0" err="1"/>
              <a:t>аккаунтом</a:t>
            </a:r>
            <a:r>
              <a:rPr lang="uk-UA" sz="2400" dirty="0"/>
              <a:t> і записами в ньому.</a:t>
            </a:r>
            <a:endParaRPr lang="ru-RU" sz="3600" dirty="0"/>
          </a:p>
          <a:p>
            <a:r>
              <a:rPr lang="uk-UA" sz="2400" dirty="0"/>
              <a:t>4. Використання </a:t>
            </a:r>
            <a:r>
              <a:rPr lang="uk-UA" sz="2400" b="1" dirty="0" err="1"/>
              <a:t>хештегів</a:t>
            </a:r>
            <a:r>
              <a:rPr lang="uk-UA" sz="2400" dirty="0"/>
              <a:t> </a:t>
            </a:r>
            <a:r>
              <a:rPr lang="ru-RU" sz="2400" dirty="0"/>
              <a:t>дозволить </a:t>
            </a:r>
            <a:r>
              <a:rPr lang="ru-RU" sz="2400" dirty="0" err="1"/>
              <a:t>швидко</a:t>
            </a:r>
            <a:r>
              <a:rPr lang="ru-RU" sz="2400" dirty="0"/>
              <a:t> </a:t>
            </a:r>
            <a:r>
              <a:rPr lang="ru-RU" sz="2400" dirty="0" err="1"/>
              <a:t>знайти</a:t>
            </a:r>
            <a:r>
              <a:rPr lang="ru-RU" sz="2400" dirty="0"/>
              <a:t> вас людям,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переглядають</a:t>
            </a:r>
            <a:r>
              <a:rPr lang="ru-RU" sz="2400" dirty="0"/>
              <a:t> записи за </a:t>
            </a:r>
            <a:r>
              <a:rPr lang="ru-RU" sz="2400" dirty="0" err="1"/>
              <a:t>схожою</a:t>
            </a:r>
            <a:r>
              <a:rPr lang="ru-RU" sz="2400" dirty="0"/>
              <a:t> тематикою. </a:t>
            </a:r>
            <a:r>
              <a:rPr lang="ru-RU" sz="2400" dirty="0" err="1"/>
              <a:t>Наприклад</a:t>
            </a:r>
            <a:r>
              <a:rPr lang="ru-RU" sz="2400" dirty="0"/>
              <a:t>, </a:t>
            </a:r>
            <a:r>
              <a:rPr lang="ru-RU" sz="2400" dirty="0" err="1"/>
              <a:t>хештеги</a:t>
            </a:r>
            <a:r>
              <a:rPr lang="ru-RU" sz="2400" dirty="0"/>
              <a:t> #</a:t>
            </a:r>
            <a:r>
              <a:rPr lang="ru-RU" sz="2400" dirty="0" err="1"/>
              <a:t>життя</a:t>
            </a:r>
            <a:r>
              <a:rPr lang="ru-RU" sz="2400" dirty="0"/>
              <a:t>, #</a:t>
            </a:r>
            <a:r>
              <a:rPr lang="ru-RU" sz="2400" dirty="0" err="1"/>
              <a:t>київ</a:t>
            </a:r>
            <a:r>
              <a:rPr lang="ru-RU" sz="2400" dirty="0"/>
              <a:t>, #</a:t>
            </a:r>
            <a:r>
              <a:rPr lang="ru-RU" sz="2400" dirty="0" err="1"/>
              <a:t>місто</a:t>
            </a:r>
            <a:r>
              <a:rPr lang="ru-RU" sz="2400" dirty="0"/>
              <a:t>. </a:t>
            </a:r>
            <a:r>
              <a:rPr lang="ru-RU" sz="2400" dirty="0" err="1"/>
              <a:t>Хештеги</a:t>
            </a:r>
            <a:r>
              <a:rPr lang="ru-RU" sz="2400" dirty="0"/>
              <a:t> для </a:t>
            </a:r>
            <a:r>
              <a:rPr lang="ru-RU" sz="2400" dirty="0" err="1"/>
              <a:t>просування</a:t>
            </a:r>
            <a:r>
              <a:rPr lang="ru-RU" sz="2400" dirty="0"/>
              <a:t> в </a:t>
            </a:r>
            <a:r>
              <a:rPr lang="ru-RU" sz="2400" dirty="0" err="1"/>
              <a:t>Instagram</a:t>
            </a:r>
            <a:r>
              <a:rPr lang="ru-RU" sz="2400" dirty="0"/>
              <a:t> – </a:t>
            </a:r>
            <a:r>
              <a:rPr lang="ru-RU" sz="2400" dirty="0" err="1"/>
              <a:t>це</a:t>
            </a:r>
            <a:r>
              <a:rPr lang="ru-RU" sz="2400" dirty="0"/>
              <a:t> хороший </a:t>
            </a:r>
            <a:r>
              <a:rPr lang="ru-RU" sz="2400" dirty="0" err="1"/>
              <a:t>спосіб</a:t>
            </a:r>
            <a:r>
              <a:rPr lang="ru-RU" sz="2400" dirty="0"/>
              <a:t> </a:t>
            </a:r>
            <a:r>
              <a:rPr lang="ru-RU" sz="2400" dirty="0" err="1"/>
              <a:t>пропіарити</a:t>
            </a:r>
            <a:r>
              <a:rPr lang="ru-RU" sz="2400" dirty="0"/>
              <a:t> себе і </a:t>
            </a:r>
            <a:r>
              <a:rPr lang="ru-RU" sz="2400" dirty="0" err="1"/>
              <a:t>залучити</a:t>
            </a:r>
            <a:r>
              <a:rPr lang="ru-RU" sz="2400" dirty="0"/>
              <a:t> </a:t>
            </a:r>
            <a:r>
              <a:rPr lang="ru-RU" sz="2400" dirty="0" err="1"/>
              <a:t>саме</a:t>
            </a:r>
            <a:r>
              <a:rPr lang="ru-RU" sz="2400" dirty="0"/>
              <a:t> </a:t>
            </a:r>
            <a:r>
              <a:rPr lang="ru-RU" sz="2400" dirty="0" err="1"/>
              <a:t>цільових</a:t>
            </a:r>
            <a:r>
              <a:rPr lang="ru-RU" sz="2400" dirty="0"/>
              <a:t> </a:t>
            </a:r>
            <a:r>
              <a:rPr lang="ru-RU" sz="2400" dirty="0" err="1"/>
              <a:t>передплатників</a:t>
            </a:r>
            <a:r>
              <a:rPr lang="ru-RU" sz="2400" dirty="0"/>
              <a:t>, </a:t>
            </a:r>
            <a:r>
              <a:rPr lang="ru-RU" sz="2400" dirty="0" err="1"/>
              <a:t>витративши</a:t>
            </a:r>
            <a:r>
              <a:rPr lang="ru-RU" sz="2400" dirty="0"/>
              <a:t> </a:t>
            </a:r>
            <a:r>
              <a:rPr lang="ru-RU" sz="2400" dirty="0" err="1"/>
              <a:t>якісь</a:t>
            </a:r>
            <a:r>
              <a:rPr lang="ru-RU" sz="2400" dirty="0"/>
              <a:t> </a:t>
            </a:r>
            <a:r>
              <a:rPr lang="ru-RU" sz="2400" dirty="0" err="1"/>
              <a:t>кілька</a:t>
            </a:r>
            <a:r>
              <a:rPr lang="ru-RU" sz="2400" dirty="0"/>
              <a:t> секунд.</a:t>
            </a:r>
            <a:endParaRPr lang="ru-RU" sz="3600" dirty="0"/>
          </a:p>
          <a:p>
            <a:r>
              <a:rPr lang="uk-UA" sz="2400" dirty="0"/>
              <a:t>5. </a:t>
            </a:r>
            <a:r>
              <a:rPr lang="ru-RU" sz="2400" dirty="0" err="1"/>
              <a:t>Вза</a:t>
            </a:r>
            <a:r>
              <a:rPr lang="uk-UA" sz="2400" dirty="0"/>
              <a:t>є</a:t>
            </a:r>
            <a:r>
              <a:rPr lang="ru-RU" sz="2400" dirty="0" err="1"/>
              <a:t>мопіар</a:t>
            </a:r>
            <a:r>
              <a:rPr lang="ru-RU" sz="2400" dirty="0"/>
              <a:t> – </a:t>
            </a:r>
            <a:r>
              <a:rPr lang="ru-RU" sz="2400" dirty="0" err="1"/>
              <a:t>це</a:t>
            </a:r>
            <a:r>
              <a:rPr lang="ru-RU" sz="2400" dirty="0"/>
              <a:t> хороший </a:t>
            </a:r>
            <a:r>
              <a:rPr lang="ru-RU" sz="2400" dirty="0" err="1"/>
              <a:t>варіант</a:t>
            </a:r>
            <a:r>
              <a:rPr lang="ru-RU" sz="2400" dirty="0"/>
              <a:t> того, як </a:t>
            </a:r>
            <a:r>
              <a:rPr lang="ru-RU" sz="2400" dirty="0" err="1"/>
              <a:t>розкрутити</a:t>
            </a:r>
            <a:r>
              <a:rPr lang="ru-RU" sz="2400" dirty="0"/>
              <a:t> </a:t>
            </a:r>
            <a:r>
              <a:rPr lang="ru-RU" sz="2400" dirty="0" err="1"/>
              <a:t>інстаграм</a:t>
            </a:r>
            <a:r>
              <a:rPr lang="ru-RU" sz="2400" dirty="0"/>
              <a:t> з нуля. Ви </a:t>
            </a:r>
            <a:r>
              <a:rPr lang="ru-RU" sz="2400" dirty="0" err="1"/>
              <a:t>знаходите</a:t>
            </a:r>
            <a:r>
              <a:rPr lang="ru-RU" sz="2400" dirty="0"/>
              <a:t> </a:t>
            </a:r>
            <a:r>
              <a:rPr lang="ru-RU" sz="2400" dirty="0" err="1"/>
              <a:t>власника</a:t>
            </a:r>
            <a:r>
              <a:rPr lang="ru-RU" sz="2400" dirty="0"/>
              <a:t> </a:t>
            </a:r>
            <a:r>
              <a:rPr lang="ru-RU" sz="2400" dirty="0" err="1"/>
              <a:t>сторінки</a:t>
            </a:r>
            <a:r>
              <a:rPr lang="ru-RU" sz="2400" dirty="0"/>
              <a:t> </a:t>
            </a:r>
            <a:r>
              <a:rPr lang="ru-RU" sz="2400" dirty="0" err="1"/>
              <a:t>цієї</a:t>
            </a:r>
            <a:r>
              <a:rPr lang="ru-RU" sz="2400" dirty="0"/>
              <a:t> </a:t>
            </a:r>
            <a:r>
              <a:rPr lang="ru-RU" sz="2400" dirty="0" err="1"/>
              <a:t>мережі</a:t>
            </a:r>
            <a:r>
              <a:rPr lang="ru-RU" sz="2400" dirty="0"/>
              <a:t>, </a:t>
            </a:r>
            <a:r>
              <a:rPr lang="ru-RU" sz="2400" dirty="0" err="1"/>
              <a:t>який</a:t>
            </a:r>
            <a:r>
              <a:rPr lang="ru-RU" sz="2400" dirty="0"/>
              <a:t> буде </a:t>
            </a:r>
            <a:r>
              <a:rPr lang="ru-RU" sz="2400" dirty="0" err="1"/>
              <a:t>публікувати</a:t>
            </a:r>
            <a:r>
              <a:rPr lang="ru-RU" sz="2400" dirty="0"/>
              <a:t> </a:t>
            </a:r>
            <a:r>
              <a:rPr lang="ru-RU" sz="2400" dirty="0" err="1"/>
              <a:t>ваші</a:t>
            </a:r>
            <a:r>
              <a:rPr lang="ru-RU" sz="2400" dirty="0"/>
              <a:t> записи і </a:t>
            </a:r>
            <a:r>
              <a:rPr lang="ru-RU" sz="2400" dirty="0" err="1"/>
              <a:t>давати</a:t>
            </a:r>
            <a:r>
              <a:rPr lang="ru-RU" sz="2400" dirty="0"/>
              <a:t> </a:t>
            </a:r>
            <a:r>
              <a:rPr lang="ru-RU" sz="2400" dirty="0" err="1"/>
              <a:t>посилання</a:t>
            </a:r>
            <a:r>
              <a:rPr lang="ru-RU" sz="2400" dirty="0"/>
              <a:t> на вас, </a:t>
            </a:r>
            <a:r>
              <a:rPr lang="ru-RU" sz="2400" dirty="0" err="1"/>
              <a:t>ви</a:t>
            </a:r>
            <a:r>
              <a:rPr lang="ru-RU" sz="2400" dirty="0"/>
              <a:t> </a:t>
            </a:r>
            <a:r>
              <a:rPr lang="ru-RU" sz="2400" dirty="0" err="1"/>
              <a:t>натомість</a:t>
            </a:r>
            <a:r>
              <a:rPr lang="ru-RU" sz="2400" dirty="0"/>
              <a:t> </a:t>
            </a:r>
            <a:r>
              <a:rPr lang="ru-RU" sz="2400" dirty="0" err="1"/>
              <a:t>робите</a:t>
            </a:r>
            <a:r>
              <a:rPr lang="ru-RU" sz="2400" dirty="0"/>
              <a:t> те ж </a:t>
            </a:r>
            <a:r>
              <a:rPr lang="ru-RU" sz="2400" dirty="0" err="1"/>
              <a:t>саме</a:t>
            </a:r>
            <a:r>
              <a:rPr lang="ru-RU" sz="2400" dirty="0"/>
              <a:t>.</a:t>
            </a:r>
            <a:endParaRPr lang="ru-RU" sz="3600" dirty="0"/>
          </a:p>
          <a:p>
            <a:r>
              <a:rPr lang="ru-RU" sz="2400" u="sng" dirty="0" err="1">
                <a:hlinkClick r:id="rId2"/>
              </a:rPr>
              <a:t>Вза</a:t>
            </a:r>
            <a:r>
              <a:rPr lang="uk-UA" sz="2400" u="sng" dirty="0">
                <a:hlinkClick r:id="rId2"/>
              </a:rPr>
              <a:t>є</a:t>
            </a:r>
            <a:r>
              <a:rPr lang="ru-RU" sz="2400" u="sng" dirty="0" err="1">
                <a:hlinkClick r:id="rId2"/>
              </a:rPr>
              <a:t>мопіар</a:t>
            </a:r>
            <a:r>
              <a:rPr lang="ru-RU" sz="2400" dirty="0"/>
              <a:t> </a:t>
            </a:r>
            <a:r>
              <a:rPr lang="ru-RU" sz="2400" dirty="0" err="1"/>
              <a:t>ефективний</a:t>
            </a:r>
            <a:r>
              <a:rPr lang="ru-RU" sz="2400" dirty="0"/>
              <a:t> при </a:t>
            </a:r>
            <a:r>
              <a:rPr lang="ru-RU" sz="2400" dirty="0" err="1"/>
              <a:t>дотриманні</a:t>
            </a:r>
            <a:r>
              <a:rPr lang="ru-RU" sz="2400" dirty="0"/>
              <a:t> </a:t>
            </a:r>
            <a:r>
              <a:rPr lang="ru-RU" sz="2400" dirty="0" err="1"/>
              <a:t>наступного</a:t>
            </a:r>
            <a:r>
              <a:rPr lang="ru-RU" sz="2400" dirty="0"/>
              <a:t> умов:</a:t>
            </a:r>
            <a:endParaRPr lang="ru-RU" sz="3600" dirty="0"/>
          </a:p>
          <a:p>
            <a:pPr lvl="2"/>
            <a:r>
              <a:rPr lang="ru-RU" dirty="0"/>
              <a:t>Вас </a:t>
            </a:r>
            <a:r>
              <a:rPr lang="ru-RU" dirty="0" err="1"/>
              <a:t>піарить</a:t>
            </a:r>
            <a:r>
              <a:rPr lang="ru-RU" dirty="0"/>
              <a:t> </a:t>
            </a:r>
            <a:r>
              <a:rPr lang="ru-RU" dirty="0" err="1"/>
              <a:t>людина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безліч</a:t>
            </a:r>
            <a:r>
              <a:rPr lang="ru-RU" dirty="0"/>
              <a:t> </a:t>
            </a:r>
            <a:r>
              <a:rPr lang="ru-RU" dirty="0" err="1"/>
              <a:t>передплатників</a:t>
            </a:r>
            <a:r>
              <a:rPr lang="ru-RU" dirty="0"/>
              <a:t>.</a:t>
            </a:r>
            <a:endParaRPr lang="ru-RU" sz="2800" dirty="0"/>
          </a:p>
          <a:p>
            <a:pPr lvl="2"/>
            <a:r>
              <a:rPr lang="ru-RU" dirty="0" err="1"/>
              <a:t>Серед</a:t>
            </a:r>
            <a:r>
              <a:rPr lang="ru-RU" dirty="0"/>
              <a:t> них </a:t>
            </a:r>
            <a:r>
              <a:rPr lang="ru-RU" dirty="0" err="1"/>
              <a:t>високий</a:t>
            </a:r>
            <a:r>
              <a:rPr lang="ru-RU" dirty="0"/>
              <a:t> </a:t>
            </a:r>
            <a:r>
              <a:rPr lang="ru-RU" dirty="0" err="1"/>
              <a:t>відсоток</a:t>
            </a:r>
            <a:r>
              <a:rPr lang="ru-RU" dirty="0"/>
              <a:t> </a:t>
            </a:r>
            <a:r>
              <a:rPr lang="ru-RU" dirty="0" err="1"/>
              <a:t>вашої</a:t>
            </a:r>
            <a:r>
              <a:rPr lang="ru-RU" dirty="0"/>
              <a:t> ЦА.</a:t>
            </a:r>
            <a:endParaRPr lang="ru-RU" sz="2800" dirty="0"/>
          </a:p>
          <a:p>
            <a:pPr lvl="2"/>
            <a:r>
              <a:rPr lang="ru-RU" dirty="0"/>
              <a:t>Людина, яка вас </a:t>
            </a:r>
            <a:r>
              <a:rPr lang="ru-RU" dirty="0" err="1"/>
              <a:t>піарить</a:t>
            </a:r>
            <a:r>
              <a:rPr lang="ru-RU" dirty="0"/>
              <a:t>, не є вашим прямим конкурентом, але </a:t>
            </a:r>
            <a:r>
              <a:rPr lang="ru-RU" dirty="0" err="1"/>
              <a:t>пропонує</a:t>
            </a:r>
            <a:r>
              <a:rPr lang="ru-RU" dirty="0"/>
              <a:t> </a:t>
            </a:r>
            <a:r>
              <a:rPr lang="ru-RU" dirty="0" err="1"/>
              <a:t>щось</a:t>
            </a:r>
            <a:r>
              <a:rPr lang="ru-RU" dirty="0"/>
              <a:t>, </a:t>
            </a:r>
            <a:r>
              <a:rPr lang="ru-RU" dirty="0" err="1"/>
              <a:t>суміжне</a:t>
            </a:r>
            <a:r>
              <a:rPr lang="ru-RU" dirty="0"/>
              <a:t> з вашими товарами та </a:t>
            </a:r>
            <a:r>
              <a:rPr lang="ru-RU" dirty="0" err="1"/>
              <a:t>послугами</a:t>
            </a:r>
            <a:r>
              <a:rPr lang="ru-RU" dirty="0"/>
              <a:t> (</a:t>
            </a:r>
            <a:r>
              <a:rPr lang="ru-RU" dirty="0" err="1"/>
              <a:t>якщо</a:t>
            </a:r>
            <a:r>
              <a:rPr lang="ru-RU" dirty="0"/>
              <a:t> ваш </a:t>
            </a:r>
            <a:r>
              <a:rPr lang="ru-RU" dirty="0" err="1"/>
              <a:t>інстаграм</a:t>
            </a:r>
            <a:r>
              <a:rPr lang="ru-RU" dirty="0"/>
              <a:t> </a:t>
            </a:r>
            <a:r>
              <a:rPr lang="ru-RU" dirty="0" err="1"/>
              <a:t>потрібен</a:t>
            </a:r>
            <a:r>
              <a:rPr lang="ru-RU" dirty="0"/>
              <a:t> для </a:t>
            </a:r>
            <a:r>
              <a:rPr lang="ru-RU" dirty="0" err="1"/>
              <a:t>просування</a:t>
            </a:r>
            <a:r>
              <a:rPr lang="ru-RU" dirty="0"/>
              <a:t> </a:t>
            </a:r>
            <a:r>
              <a:rPr lang="ru-RU" dirty="0" err="1"/>
              <a:t>бізнесу</a:t>
            </a:r>
            <a:r>
              <a:rPr lang="ru-RU" dirty="0"/>
              <a:t>).</a:t>
            </a:r>
            <a:endParaRPr lang="ru-RU" sz="2800" dirty="0"/>
          </a:p>
          <a:p>
            <a:pPr lvl="2"/>
            <a:r>
              <a:rPr lang="ru-RU" dirty="0" err="1"/>
              <a:t>Платні</a:t>
            </a:r>
            <a:r>
              <a:rPr lang="ru-RU" dirty="0"/>
              <a:t> </a:t>
            </a:r>
            <a:r>
              <a:rPr lang="ru-RU" dirty="0" err="1"/>
              <a:t>способи</a:t>
            </a:r>
            <a:r>
              <a:rPr lang="ru-RU" dirty="0"/>
              <a:t> </a:t>
            </a:r>
            <a:r>
              <a:rPr lang="ru-RU" dirty="0" err="1"/>
              <a:t>просування</a:t>
            </a:r>
            <a:r>
              <a:rPr lang="ru-RU" dirty="0"/>
              <a:t> в </a:t>
            </a:r>
            <a:r>
              <a:rPr lang="ru-RU" dirty="0" err="1"/>
              <a:t>інстаграм</a:t>
            </a:r>
            <a:r>
              <a:rPr lang="uk-UA" dirty="0"/>
              <a:t>. </a:t>
            </a:r>
            <a:r>
              <a:rPr lang="ru-RU" dirty="0"/>
              <a:t>Так як </a:t>
            </a:r>
            <a:r>
              <a:rPr lang="ru-RU" dirty="0" err="1"/>
              <a:t>просунути</a:t>
            </a:r>
            <a:r>
              <a:rPr lang="ru-RU" dirty="0"/>
              <a:t> </a:t>
            </a:r>
            <a:r>
              <a:rPr lang="ru-RU" dirty="0" err="1"/>
              <a:t>інстаграм</a:t>
            </a:r>
            <a:r>
              <a:rPr lang="ru-RU" dirty="0"/>
              <a:t> </a:t>
            </a:r>
            <a:r>
              <a:rPr lang="ru-RU" dirty="0" err="1"/>
              <a:t>самостійно</a:t>
            </a:r>
            <a:r>
              <a:rPr lang="ru-RU" dirty="0"/>
              <a:t> і </a:t>
            </a:r>
            <a:r>
              <a:rPr lang="ru-RU" dirty="0" err="1"/>
              <a:t>безкоштовно</a:t>
            </a:r>
            <a:r>
              <a:rPr lang="ru-RU" dirty="0"/>
              <a:t> </a:t>
            </a:r>
            <a:r>
              <a:rPr lang="ru-RU" dirty="0" err="1"/>
              <a:t>вдається</a:t>
            </a:r>
            <a:r>
              <a:rPr lang="ru-RU" dirty="0"/>
              <a:t> в </a:t>
            </a:r>
            <a:r>
              <a:rPr lang="ru-RU" dirty="0" err="1"/>
              <a:t>результаті</a:t>
            </a:r>
            <a:r>
              <a:rPr lang="ru-RU" dirty="0"/>
              <a:t> не </a:t>
            </a:r>
            <a:r>
              <a:rPr lang="ru-RU" dirty="0" err="1"/>
              <a:t>всім</a:t>
            </a:r>
            <a:r>
              <a:rPr lang="ru-RU" dirty="0"/>
              <a:t>, то </a:t>
            </a:r>
            <a:r>
              <a:rPr lang="ru-RU" dirty="0" err="1"/>
              <a:t>власники</a:t>
            </a:r>
            <a:r>
              <a:rPr lang="ru-RU" dirty="0"/>
              <a:t>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профілів</a:t>
            </a:r>
            <a:r>
              <a:rPr lang="ru-RU" dirty="0"/>
              <a:t> </a:t>
            </a:r>
            <a:r>
              <a:rPr lang="ru-RU" dirty="0" err="1"/>
              <a:t>замислюються</a:t>
            </a:r>
            <a:r>
              <a:rPr lang="ru-RU" dirty="0"/>
              <a:t> над </a:t>
            </a:r>
            <a:r>
              <a:rPr lang="ru-RU" dirty="0" err="1"/>
              <a:t>тим</a:t>
            </a:r>
            <a:r>
              <a:rPr lang="ru-RU" dirty="0"/>
              <a:t>, як </a:t>
            </a:r>
            <a:r>
              <a:rPr lang="ru-RU" dirty="0" err="1"/>
              <a:t>розкрутити</a:t>
            </a:r>
            <a:r>
              <a:rPr lang="ru-RU" dirty="0"/>
              <a:t> </a:t>
            </a:r>
            <a:r>
              <a:rPr lang="ru-RU" dirty="0" err="1"/>
              <a:t>акаунт</a:t>
            </a:r>
            <a:r>
              <a:rPr lang="ru-RU" dirty="0"/>
              <a:t> в </a:t>
            </a:r>
            <a:r>
              <a:rPr lang="ru-RU" dirty="0" err="1"/>
              <a:t>інстаграм</a:t>
            </a:r>
            <a:r>
              <a:rPr lang="ru-RU" dirty="0"/>
              <a:t> за </a:t>
            </a:r>
            <a:r>
              <a:rPr lang="ru-RU" dirty="0" err="1"/>
              <a:t>гроші</a:t>
            </a:r>
            <a:r>
              <a:rPr lang="ru-RU" dirty="0"/>
              <a:t>.</a:t>
            </a:r>
            <a:endParaRPr lang="ru-RU" sz="28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806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u="sng" dirty="0">
                <a:hlinkClick r:id="rId2"/>
              </a:rPr>
              <a:t>Створення постів у </a:t>
            </a:r>
            <a:r>
              <a:rPr lang="en-US" sz="1400" u="sng" dirty="0">
                <a:hlinkClick r:id="rId2"/>
              </a:rPr>
              <a:t>Facebook</a:t>
            </a:r>
            <a:r>
              <a:rPr lang="uk-UA" sz="1400" dirty="0"/>
              <a:t> передбачає наступні дії:</a:t>
            </a:r>
            <a:endParaRPr lang="ru-RU" sz="1400" dirty="0"/>
          </a:p>
          <a:p>
            <a:r>
              <a:rPr lang="uk-UA" sz="1400" dirty="0"/>
              <a:t>1. </a:t>
            </a:r>
            <a:r>
              <a:rPr lang="ru-RU" sz="1400" b="1" dirty="0" err="1"/>
              <a:t>Залучити</a:t>
            </a:r>
            <a:r>
              <a:rPr lang="ru-RU" sz="1400" b="1" dirty="0"/>
              <a:t> </a:t>
            </a:r>
            <a:r>
              <a:rPr lang="ru-RU" sz="1400" b="1" dirty="0" err="1"/>
              <a:t>трафік</a:t>
            </a:r>
            <a:r>
              <a:rPr lang="ru-RU" sz="1400" b="1" dirty="0"/>
              <a:t> на сайт</a:t>
            </a:r>
            <a:r>
              <a:rPr lang="ru-RU" sz="1400" dirty="0"/>
              <a:t>. Для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платний</a:t>
            </a:r>
            <a:r>
              <a:rPr lang="ru-RU" sz="1400" dirty="0"/>
              <a:t> і </a:t>
            </a:r>
            <a:r>
              <a:rPr lang="ru-RU" sz="1400" dirty="0" err="1"/>
              <a:t>безкоштовний</a:t>
            </a:r>
            <a:r>
              <a:rPr lang="ru-RU" sz="1400" dirty="0"/>
              <a:t> </a:t>
            </a:r>
            <a:r>
              <a:rPr lang="ru-RU" sz="1400" dirty="0" err="1"/>
              <a:t>методи</a:t>
            </a:r>
            <a:r>
              <a:rPr lang="ru-RU" sz="1400" dirty="0"/>
              <a:t>.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забезпечити</a:t>
            </a:r>
            <a:r>
              <a:rPr lang="ru-RU" sz="1400" dirty="0"/>
              <a:t> </a:t>
            </a:r>
            <a:r>
              <a:rPr lang="ru-RU" sz="1400" dirty="0" err="1"/>
              <a:t>приплив</a:t>
            </a:r>
            <a:r>
              <a:rPr lang="ru-RU" sz="1400" dirty="0"/>
              <a:t> </a:t>
            </a:r>
            <a:r>
              <a:rPr lang="ru-RU" sz="1400" dirty="0" err="1"/>
              <a:t>трафіку</a:t>
            </a:r>
            <a:r>
              <a:rPr lang="ru-RU" sz="1400" dirty="0"/>
              <a:t> </a:t>
            </a:r>
            <a:r>
              <a:rPr lang="ru-RU" sz="1400" dirty="0" err="1"/>
              <a:t>безоплатно</a:t>
            </a:r>
            <a:r>
              <a:rPr lang="ru-RU" sz="1400" dirty="0"/>
              <a:t>,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опублікувати</a:t>
            </a:r>
            <a:r>
              <a:rPr lang="ru-RU" sz="1400" dirty="0"/>
              <a:t> пост з </a:t>
            </a:r>
            <a:r>
              <a:rPr lang="ru-RU" sz="1400" dirty="0" err="1"/>
              <a:t>посиланням</a:t>
            </a:r>
            <a:r>
              <a:rPr lang="ru-RU" sz="1400" dirty="0"/>
              <a:t> на ваш сайт. </a:t>
            </a:r>
            <a:r>
              <a:rPr lang="ru-RU" sz="1400" dirty="0" err="1"/>
              <a:t>Причому</a:t>
            </a:r>
            <a:r>
              <a:rPr lang="ru-RU" sz="1400" dirty="0"/>
              <a:t>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у </a:t>
            </a:r>
            <a:r>
              <a:rPr lang="ru-RU" sz="1400" dirty="0" err="1"/>
              <a:t>певний</a:t>
            </a:r>
            <a:r>
              <a:rPr lang="ru-RU" sz="1400" dirty="0"/>
              <a:t> час,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пізно</a:t>
            </a:r>
            <a:r>
              <a:rPr lang="ru-RU" sz="1400" dirty="0"/>
              <a:t> </a:t>
            </a:r>
            <a:r>
              <a:rPr lang="ru-RU" sz="1400" dirty="0" err="1"/>
              <a:t>ввечері</a:t>
            </a:r>
            <a:r>
              <a:rPr lang="ru-RU" sz="1400" dirty="0"/>
              <a:t>, коли </a:t>
            </a:r>
            <a:r>
              <a:rPr lang="ru-RU" sz="1400" dirty="0" err="1"/>
              <a:t>активність</a:t>
            </a:r>
            <a:r>
              <a:rPr lang="ru-RU" sz="1400" dirty="0"/>
              <a:t> </a:t>
            </a:r>
            <a:r>
              <a:rPr lang="ru-RU" sz="1400" dirty="0" err="1"/>
              <a:t>блогерів</a:t>
            </a:r>
            <a:r>
              <a:rPr lang="ru-RU" sz="1400" dirty="0"/>
              <a:t> </a:t>
            </a:r>
            <a:r>
              <a:rPr lang="ru-RU" sz="1400" dirty="0" err="1"/>
              <a:t>дещо</a:t>
            </a:r>
            <a:r>
              <a:rPr lang="ru-RU" sz="1400" dirty="0"/>
              <a:t> </a:t>
            </a:r>
            <a:r>
              <a:rPr lang="ru-RU" sz="1400" dirty="0" err="1"/>
              <a:t>знижується</a:t>
            </a:r>
            <a:r>
              <a:rPr lang="ru-RU" sz="1400" dirty="0"/>
              <a:t>. </a:t>
            </a:r>
            <a:r>
              <a:rPr lang="ru-RU" sz="1400" dirty="0" err="1"/>
              <a:t>Крім</a:t>
            </a:r>
            <a:r>
              <a:rPr lang="ru-RU" sz="1400" dirty="0"/>
              <a:t> того, на самому </a:t>
            </a:r>
            <a:r>
              <a:rPr lang="ru-RU" sz="1400" dirty="0" err="1"/>
              <a:t>сайті</a:t>
            </a:r>
            <a:r>
              <a:rPr lang="ru-RU" sz="1400" dirty="0"/>
              <a:t> </a:t>
            </a:r>
            <a:r>
              <a:rPr lang="ru-RU" sz="1400" dirty="0" err="1"/>
              <a:t>необхідно</a:t>
            </a:r>
            <a:r>
              <a:rPr lang="ru-RU" sz="1400" dirty="0"/>
              <a:t> подати </a:t>
            </a:r>
            <a:r>
              <a:rPr lang="ru-RU" sz="1400" dirty="0" err="1"/>
              <a:t>посилання</a:t>
            </a:r>
            <a:r>
              <a:rPr lang="ru-RU" sz="1400" dirty="0"/>
              <a:t> на </a:t>
            </a:r>
            <a:r>
              <a:rPr lang="ru-RU" sz="1400" dirty="0" err="1"/>
              <a:t>сторінку</a:t>
            </a:r>
            <a:r>
              <a:rPr lang="ru-RU" sz="1400" dirty="0"/>
              <a:t> у </a:t>
            </a:r>
            <a:r>
              <a:rPr lang="en-US" sz="1400" dirty="0"/>
              <a:t>Facebook</a:t>
            </a:r>
            <a:r>
              <a:rPr lang="ru-RU" sz="1400" dirty="0"/>
              <a:t>, </a:t>
            </a:r>
            <a:r>
              <a:rPr lang="ru-RU" sz="1400" dirty="0" err="1"/>
              <a:t>тим</a:t>
            </a:r>
            <a:r>
              <a:rPr lang="ru-RU" sz="1400" dirty="0"/>
              <a:t> самим </a:t>
            </a:r>
            <a:r>
              <a:rPr lang="ru-RU" sz="1400" dirty="0" err="1"/>
              <a:t>забезпечивши</a:t>
            </a:r>
            <a:r>
              <a:rPr lang="ru-RU" sz="1400" dirty="0"/>
              <a:t> </a:t>
            </a:r>
            <a:r>
              <a:rPr lang="ru-RU" sz="1400" dirty="0" err="1"/>
              <a:t>певний</a:t>
            </a:r>
            <a:r>
              <a:rPr lang="ru-RU" sz="1400" dirty="0"/>
              <a:t> «</a:t>
            </a:r>
            <a:r>
              <a:rPr lang="ru-RU" sz="1400" dirty="0" err="1"/>
              <a:t>обіг</a:t>
            </a:r>
            <a:r>
              <a:rPr lang="ru-RU" sz="1400" dirty="0"/>
              <a:t>» </a:t>
            </a:r>
            <a:r>
              <a:rPr lang="ru-RU" sz="1400" dirty="0" err="1"/>
              <a:t>читачів</a:t>
            </a:r>
            <a:r>
              <a:rPr lang="ru-RU" sz="1400" dirty="0"/>
              <a:t>. </a:t>
            </a:r>
            <a:r>
              <a:rPr lang="ru-RU" sz="1400" dirty="0" err="1"/>
              <a:t>Безкоштовні</a:t>
            </a:r>
            <a:r>
              <a:rPr lang="ru-RU" sz="1400" dirty="0"/>
              <a:t> </a:t>
            </a:r>
            <a:r>
              <a:rPr lang="ru-RU" sz="1400" dirty="0" err="1"/>
              <a:t>методи</a:t>
            </a:r>
            <a:r>
              <a:rPr lang="ru-RU" sz="1400" dirty="0"/>
              <a:t> </a:t>
            </a:r>
            <a:r>
              <a:rPr lang="ru-RU" sz="1400" dirty="0" err="1"/>
              <a:t>дієві</a:t>
            </a:r>
            <a:r>
              <a:rPr lang="ru-RU" sz="1400" dirty="0"/>
              <a:t>, але </a:t>
            </a:r>
            <a:r>
              <a:rPr lang="ru-RU" sz="1400" dirty="0" err="1"/>
              <a:t>якщо</a:t>
            </a:r>
            <a:r>
              <a:rPr lang="ru-RU" sz="1400" dirty="0"/>
              <a:t> треба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миттєвий</a:t>
            </a:r>
            <a:r>
              <a:rPr lang="ru-RU" sz="1400" dirty="0"/>
              <a:t> результат, </a:t>
            </a:r>
            <a:r>
              <a:rPr lang="ru-RU" sz="1400" dirty="0" err="1"/>
              <a:t>краще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платний</a:t>
            </a:r>
            <a:r>
              <a:rPr lang="ru-RU" sz="1400" dirty="0"/>
              <a:t> </a:t>
            </a:r>
            <a:r>
              <a:rPr lang="ru-RU" sz="1400" dirty="0" err="1"/>
              <a:t>варіант</a:t>
            </a:r>
            <a:r>
              <a:rPr lang="ru-RU" sz="1400" dirty="0"/>
              <a:t>, а </a:t>
            </a:r>
            <a:r>
              <a:rPr lang="ru-RU" sz="1400" dirty="0" err="1"/>
              <a:t>саме</a:t>
            </a:r>
            <a:r>
              <a:rPr lang="ru-RU" sz="1400" dirty="0"/>
              <a:t> – </a:t>
            </a:r>
            <a:r>
              <a:rPr lang="ru-RU" sz="1400" dirty="0" err="1"/>
              <a:t>таргетовану</a:t>
            </a:r>
            <a:r>
              <a:rPr lang="ru-RU" sz="1400" dirty="0"/>
              <a:t> рекламу. </a:t>
            </a:r>
            <a:r>
              <a:rPr lang="ru-RU" sz="1400" dirty="0" err="1"/>
              <a:t>Її</a:t>
            </a:r>
            <a:r>
              <a:rPr lang="ru-RU" sz="1400" dirty="0"/>
              <a:t> плюс у тому,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вибрати</a:t>
            </a:r>
            <a:r>
              <a:rPr lang="ru-RU" sz="1400" dirty="0"/>
              <a:t> </a:t>
            </a:r>
            <a:r>
              <a:rPr lang="ru-RU" sz="1400" dirty="0" err="1"/>
              <a:t>аудиторію</a:t>
            </a:r>
            <a:r>
              <a:rPr lang="ru-RU" sz="1400" dirty="0"/>
              <a:t>, для 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призначено</a:t>
            </a:r>
            <a:r>
              <a:rPr lang="ru-RU" sz="1400" dirty="0"/>
              <a:t> пост. У </a:t>
            </a:r>
            <a:r>
              <a:rPr lang="en-US" sz="1400" dirty="0"/>
              <a:t>Facebook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дві</a:t>
            </a:r>
            <a:r>
              <a:rPr lang="ru-RU" sz="1400" dirty="0"/>
              <a:t>: </a:t>
            </a:r>
            <a:r>
              <a:rPr lang="ru-RU" sz="1400" dirty="0" err="1"/>
              <a:t>аудиторія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, де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самі</a:t>
            </a:r>
            <a:r>
              <a:rPr lang="ru-RU" sz="1400" dirty="0"/>
              <a:t> </a:t>
            </a:r>
            <a:r>
              <a:rPr lang="ru-RU" sz="1400" dirty="0" err="1"/>
              <a:t>обираєте</a:t>
            </a:r>
            <a:r>
              <a:rPr lang="ru-RU" sz="1400" dirty="0"/>
              <a:t> людей для показу, і </a:t>
            </a:r>
            <a:r>
              <a:rPr lang="ru-RU" sz="1400" dirty="0" err="1"/>
              <a:t>схожі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.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останній</a:t>
            </a:r>
            <a:r>
              <a:rPr lang="ru-RU" sz="1400" dirty="0"/>
              <a:t> </a:t>
            </a:r>
            <a:r>
              <a:rPr lang="ru-RU" sz="1400" dirty="0" err="1"/>
              <a:t>функції</a:t>
            </a:r>
            <a:r>
              <a:rPr lang="ru-RU" sz="1400" dirty="0"/>
              <a:t> </a:t>
            </a:r>
            <a:r>
              <a:rPr lang="ru-RU" sz="1400" dirty="0" err="1"/>
              <a:t>соціальна</a:t>
            </a:r>
            <a:r>
              <a:rPr lang="ru-RU" sz="1400" dirty="0"/>
              <a:t> мережа автоматично «</a:t>
            </a:r>
            <a:r>
              <a:rPr lang="ru-RU" sz="1400" dirty="0" err="1"/>
              <a:t>підтягне</a:t>
            </a:r>
            <a:r>
              <a:rPr lang="ru-RU" sz="1400" dirty="0"/>
              <a:t>» </a:t>
            </a:r>
            <a:r>
              <a:rPr lang="ru-RU" sz="1400" dirty="0" err="1"/>
              <a:t>користувачів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аналогічними</a:t>
            </a:r>
            <a:r>
              <a:rPr lang="ru-RU" sz="1400" dirty="0"/>
              <a:t> </a:t>
            </a:r>
            <a:r>
              <a:rPr lang="ru-RU" sz="1400" dirty="0" err="1"/>
              <a:t>інтересами</a:t>
            </a:r>
            <a:r>
              <a:rPr lang="ru-RU" sz="1400" dirty="0"/>
              <a:t>.</a:t>
            </a:r>
          </a:p>
          <a:p>
            <a:r>
              <a:rPr lang="uk-UA" sz="1400" dirty="0"/>
              <a:t>Найбільш основною перевагою </a:t>
            </a:r>
            <a:r>
              <a:rPr lang="uk-UA" sz="1400" dirty="0" err="1"/>
              <a:t>таргетованої</a:t>
            </a:r>
            <a:r>
              <a:rPr lang="uk-UA" sz="1400" dirty="0"/>
              <a:t> реклами є гнучкість її налаштування, адже </a:t>
            </a:r>
            <a:r>
              <a:rPr lang="uk-UA" sz="1400" dirty="0" err="1"/>
              <a:t>таргетинг</a:t>
            </a:r>
            <a:r>
              <a:rPr lang="uk-UA" sz="1400" dirty="0"/>
              <a:t> налаштовується тільки на окрему цільову аудиторію, яка має потребу або зацікавленість продукції чи послугах компанії. </a:t>
            </a:r>
            <a:r>
              <a:rPr lang="ru-RU" sz="1400" dirty="0" err="1"/>
              <a:t>Наступною</a:t>
            </a:r>
            <a:r>
              <a:rPr lang="ru-RU" sz="1400" dirty="0"/>
              <a:t> </a:t>
            </a:r>
            <a:r>
              <a:rPr lang="ru-RU" sz="1400" dirty="0" err="1"/>
              <a:t>перевагою</a:t>
            </a:r>
            <a:r>
              <a:rPr lang="ru-RU" sz="1400" dirty="0"/>
              <a:t> є </a:t>
            </a:r>
            <a:r>
              <a:rPr lang="ru-RU" sz="1400" dirty="0" err="1"/>
              <a:t>доступність</a:t>
            </a:r>
            <a:r>
              <a:rPr lang="ru-RU" sz="1400" dirty="0"/>
              <a:t> </a:t>
            </a:r>
            <a:r>
              <a:rPr lang="ru-RU" sz="1400" dirty="0" err="1"/>
              <a:t>таргетинга</a:t>
            </a:r>
            <a:r>
              <a:rPr lang="ru-RU" sz="1400" dirty="0"/>
              <a:t>, особливо для </a:t>
            </a:r>
            <a:r>
              <a:rPr lang="ru-RU" sz="1400" dirty="0" err="1"/>
              <a:t>починаючих</a:t>
            </a:r>
            <a:r>
              <a:rPr lang="ru-RU" sz="1400" dirty="0"/>
              <a:t> в малому </a:t>
            </a:r>
            <a:r>
              <a:rPr lang="ru-RU" sz="1400" dirty="0" err="1"/>
              <a:t>бізнесі</a:t>
            </a:r>
            <a:r>
              <a:rPr lang="ru-RU" sz="1400" dirty="0"/>
              <a:t>.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підприємці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без </a:t>
            </a:r>
            <a:r>
              <a:rPr lang="ru-RU" sz="1400" dirty="0" err="1"/>
              <a:t>наявності</a:t>
            </a:r>
            <a:r>
              <a:rPr lang="ru-RU" sz="1400" dirty="0"/>
              <a:t> сайту </a:t>
            </a:r>
            <a:r>
              <a:rPr lang="ru-RU" sz="1400" dirty="0" err="1"/>
              <a:t>зможуть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налаштування</a:t>
            </a:r>
            <a:r>
              <a:rPr lang="ru-RU" sz="1400" dirty="0"/>
              <a:t> </a:t>
            </a:r>
            <a:r>
              <a:rPr lang="ru-RU" sz="1400" dirty="0" err="1"/>
              <a:t>таргетованої</a:t>
            </a:r>
            <a:r>
              <a:rPr lang="ru-RU" sz="1400" dirty="0"/>
              <a:t> </a:t>
            </a:r>
            <a:r>
              <a:rPr lang="ru-RU" sz="1400" dirty="0" err="1"/>
              <a:t>реклами</a:t>
            </a:r>
            <a:r>
              <a:rPr lang="ru-RU" sz="1400" dirty="0"/>
              <a:t> </a:t>
            </a:r>
            <a:r>
              <a:rPr lang="ru-RU" sz="1400" dirty="0" err="1"/>
              <a:t>надати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для </a:t>
            </a:r>
            <a:r>
              <a:rPr lang="ru-RU" sz="1400" dirty="0" err="1"/>
              <a:t>своєї</a:t>
            </a:r>
            <a:r>
              <a:rPr lang="ru-RU" sz="1400" dirty="0"/>
              <a:t> </a:t>
            </a:r>
            <a:r>
              <a:rPr lang="ru-RU" sz="1400" dirty="0" err="1"/>
              <a:t>цільової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звертається</a:t>
            </a:r>
            <a:r>
              <a:rPr lang="ru-RU" sz="1400" dirty="0"/>
              <a:t> на </a:t>
            </a:r>
            <a:r>
              <a:rPr lang="ru-RU" sz="1400" dirty="0" err="1"/>
              <a:t>сторінку</a:t>
            </a:r>
            <a:r>
              <a:rPr lang="ru-RU" sz="1400" dirty="0"/>
              <a:t> </a:t>
            </a:r>
            <a:r>
              <a:rPr lang="ru-RU" sz="1400" dirty="0" err="1"/>
              <a:t>групи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спільноти</a:t>
            </a:r>
            <a:r>
              <a:rPr lang="ru-RU" sz="1400" dirty="0"/>
              <a:t> в </a:t>
            </a:r>
            <a:r>
              <a:rPr lang="ru-RU" sz="1400" dirty="0" err="1"/>
              <a:t>соціальній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. </a:t>
            </a:r>
            <a:r>
              <a:rPr lang="ru-RU" sz="1400" dirty="0" err="1"/>
              <a:t>Також</a:t>
            </a:r>
            <a:r>
              <a:rPr lang="ru-RU" sz="1400" dirty="0"/>
              <a:t> основною </a:t>
            </a:r>
            <a:r>
              <a:rPr lang="ru-RU" sz="1400" dirty="0" err="1"/>
              <a:t>перевагою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виду </a:t>
            </a:r>
            <a:r>
              <a:rPr lang="ru-RU" sz="1400" dirty="0" err="1"/>
              <a:t>реклами</a:t>
            </a:r>
            <a:r>
              <a:rPr lang="ru-RU" sz="1400" dirty="0"/>
              <a:t> є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незначна</a:t>
            </a:r>
            <a:r>
              <a:rPr lang="ru-RU" sz="1400" dirty="0"/>
              <a:t> </a:t>
            </a:r>
            <a:r>
              <a:rPr lang="ru-RU" sz="1400" dirty="0" err="1"/>
              <a:t>вартість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ціна</a:t>
            </a:r>
            <a:r>
              <a:rPr lang="ru-RU" sz="1400" dirty="0"/>
              <a:t> </a:t>
            </a:r>
            <a:r>
              <a:rPr lang="ru-RU" sz="1400" dirty="0" err="1"/>
              <a:t>кліка</a:t>
            </a:r>
            <a:r>
              <a:rPr lang="ru-RU" sz="1400" dirty="0"/>
              <a:t>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менша</a:t>
            </a:r>
            <a:r>
              <a:rPr lang="ru-RU" sz="1400" dirty="0"/>
              <a:t> </a:t>
            </a:r>
            <a:r>
              <a:rPr lang="ru-RU" sz="1400" dirty="0" err="1"/>
              <a:t>ніж</a:t>
            </a:r>
            <a:r>
              <a:rPr lang="ru-RU" sz="1400" dirty="0"/>
              <a:t> в </a:t>
            </a:r>
            <a:r>
              <a:rPr lang="ru-RU" sz="1400" dirty="0" err="1"/>
              <a:t>контекстній</a:t>
            </a:r>
            <a:r>
              <a:rPr lang="ru-RU" sz="1400" dirty="0"/>
              <a:t> </a:t>
            </a:r>
            <a:r>
              <a:rPr lang="ru-RU" sz="1400" dirty="0" err="1"/>
              <a:t>рекламі</a:t>
            </a:r>
            <a:r>
              <a:rPr lang="ru-RU" sz="1400" dirty="0"/>
              <a:t>. В </a:t>
            </a:r>
            <a:r>
              <a:rPr lang="ru-RU" sz="1400" dirty="0" err="1"/>
              <a:t>налаштуванні</a:t>
            </a:r>
            <a:r>
              <a:rPr lang="ru-RU" sz="1400" dirty="0"/>
              <a:t> </a:t>
            </a:r>
            <a:r>
              <a:rPr lang="ru-RU" sz="1400" dirty="0" err="1"/>
              <a:t>таргетингу</a:t>
            </a:r>
            <a:r>
              <a:rPr lang="ru-RU" sz="1400" dirty="0"/>
              <a:t> є </a:t>
            </a:r>
            <a:r>
              <a:rPr lang="ru-RU" sz="1400" dirty="0" err="1"/>
              <a:t>можливість</a:t>
            </a:r>
            <a:r>
              <a:rPr lang="ru-RU" sz="1400" dirty="0"/>
              <a:t> в будь-</a:t>
            </a:r>
            <a:r>
              <a:rPr lang="ru-RU" sz="1400" dirty="0" err="1"/>
              <a:t>який</a:t>
            </a:r>
            <a:r>
              <a:rPr lang="ru-RU" sz="1400" dirty="0"/>
              <a:t> момент </a:t>
            </a:r>
            <a:r>
              <a:rPr lang="ru-RU" sz="1400" dirty="0" err="1"/>
              <a:t>змінити</a:t>
            </a:r>
            <a:r>
              <a:rPr lang="ru-RU" sz="1400" dirty="0"/>
              <a:t> </a:t>
            </a:r>
            <a:r>
              <a:rPr lang="ru-RU" sz="1400" dirty="0" err="1"/>
              <a:t>написання</a:t>
            </a:r>
            <a:r>
              <a:rPr lang="ru-RU" sz="1400" dirty="0"/>
              <a:t> </a:t>
            </a:r>
            <a:r>
              <a:rPr lang="ru-RU" sz="1400" dirty="0" err="1"/>
              <a:t>ключових</a:t>
            </a:r>
            <a:r>
              <a:rPr lang="ru-RU" sz="1400" dirty="0"/>
              <a:t> </a:t>
            </a:r>
            <a:r>
              <a:rPr lang="ru-RU" sz="1400" dirty="0" err="1"/>
              <a:t>слів</a:t>
            </a:r>
            <a:r>
              <a:rPr lang="ru-RU" sz="1400" dirty="0"/>
              <a:t> та </a:t>
            </a:r>
            <a:r>
              <a:rPr lang="ru-RU" sz="1400" dirty="0" err="1"/>
              <a:t>редагувати</a:t>
            </a:r>
            <a:r>
              <a:rPr lang="ru-RU" sz="1400" dirty="0"/>
              <a:t> саму рекламу, </a:t>
            </a:r>
            <a:r>
              <a:rPr lang="ru-RU" sz="1400" dirty="0" err="1"/>
              <a:t>крім</a:t>
            </a:r>
            <a:r>
              <a:rPr lang="ru-RU" sz="1400" dirty="0"/>
              <a:t> того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таргетованої</a:t>
            </a:r>
            <a:r>
              <a:rPr lang="ru-RU" sz="1400" dirty="0"/>
              <a:t> </a:t>
            </a:r>
            <a:r>
              <a:rPr lang="ru-RU" sz="1400" dirty="0" err="1"/>
              <a:t>реклами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дій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, </a:t>
            </a:r>
            <a:r>
              <a:rPr lang="ru-RU" sz="1400" dirty="0" err="1"/>
              <a:t>проводення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з </a:t>
            </a:r>
            <a:r>
              <a:rPr lang="ru-RU" sz="1400" dirty="0" err="1"/>
              <a:t>інструментами</a:t>
            </a:r>
            <a:r>
              <a:rPr lang="ru-RU" sz="1400" dirty="0"/>
              <a:t> статистики.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937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dirty="0"/>
              <a:t>2. </a:t>
            </a:r>
            <a:r>
              <a:rPr lang="ru-RU" sz="1400" b="1" dirty="0" err="1"/>
              <a:t>Запустити</a:t>
            </a:r>
            <a:r>
              <a:rPr lang="ru-RU" sz="1400" b="1" dirty="0"/>
              <a:t> </a:t>
            </a:r>
            <a:r>
              <a:rPr lang="ru-RU" sz="1400" b="1" dirty="0" err="1"/>
              <a:t>хвилю</a:t>
            </a:r>
            <a:r>
              <a:rPr lang="ru-RU" sz="1400" b="1" dirty="0"/>
              <a:t> </a:t>
            </a:r>
            <a:r>
              <a:rPr lang="ru-RU" sz="1400" b="1" dirty="0" err="1"/>
              <a:t>коментарів</a:t>
            </a:r>
            <a:r>
              <a:rPr lang="ru-RU" sz="1400" b="1" dirty="0"/>
              <a:t> </a:t>
            </a:r>
            <a:r>
              <a:rPr lang="ru-RU" sz="1400" b="1" dirty="0" err="1"/>
              <a:t>або</a:t>
            </a:r>
            <a:r>
              <a:rPr lang="ru-RU" sz="1400" b="1" dirty="0"/>
              <a:t> </a:t>
            </a:r>
            <a:r>
              <a:rPr lang="ru-RU" sz="1400" b="1" dirty="0" err="1"/>
              <a:t>допомогти</a:t>
            </a:r>
            <a:r>
              <a:rPr lang="ru-RU" sz="1400" b="1" dirty="0"/>
              <a:t> </a:t>
            </a:r>
            <a:r>
              <a:rPr lang="ru-RU" sz="1400" b="1" dirty="0" err="1"/>
              <a:t>створити</a:t>
            </a:r>
            <a:r>
              <a:rPr lang="ru-RU" sz="1400" b="1" dirty="0"/>
              <a:t> </a:t>
            </a:r>
            <a:r>
              <a:rPr lang="ru-RU" sz="1400" b="1" dirty="0" err="1"/>
              <a:t>спільноту</a:t>
            </a:r>
            <a:r>
              <a:rPr lang="ru-RU" sz="1400" b="1" dirty="0"/>
              <a:t>.</a:t>
            </a:r>
            <a:r>
              <a:rPr lang="ru-RU" sz="1400" dirty="0"/>
              <a:t> </a:t>
            </a:r>
            <a:r>
              <a:rPr lang="ru-RU" sz="1400" dirty="0" err="1"/>
              <a:t>Відповідно</a:t>
            </a:r>
            <a:r>
              <a:rPr lang="ru-RU" sz="1400" dirty="0"/>
              <a:t> до </a:t>
            </a:r>
            <a:r>
              <a:rPr lang="ru-RU" sz="1400" dirty="0" err="1"/>
              <a:t>досліджень</a:t>
            </a:r>
            <a:r>
              <a:rPr lang="ru-RU" sz="1400" dirty="0"/>
              <a:t> </a:t>
            </a:r>
            <a:r>
              <a:rPr lang="ru-RU" sz="1400" dirty="0" err="1"/>
              <a:t>американського</a:t>
            </a:r>
            <a:r>
              <a:rPr lang="ru-RU" sz="1400" dirty="0"/>
              <a:t> маркетингового агентства, </a:t>
            </a:r>
            <a:r>
              <a:rPr lang="ru-RU" sz="1400" dirty="0" err="1"/>
              <a:t>публікації</a:t>
            </a:r>
            <a:r>
              <a:rPr lang="ru-RU" sz="1400" dirty="0"/>
              <a:t> у </a:t>
            </a:r>
            <a:r>
              <a:rPr lang="ru-RU" sz="1400" dirty="0" err="1"/>
              <a:t>формі</a:t>
            </a:r>
            <a:r>
              <a:rPr lang="ru-RU" sz="1400" dirty="0"/>
              <a:t> </a:t>
            </a:r>
            <a:r>
              <a:rPr lang="ru-RU" sz="1400" dirty="0" err="1"/>
              <a:t>запитання</a:t>
            </a:r>
            <a:r>
              <a:rPr lang="ru-RU" sz="1400" dirty="0"/>
              <a:t> </a:t>
            </a:r>
            <a:r>
              <a:rPr lang="ru-RU" sz="1400" dirty="0" err="1"/>
              <a:t>отримують</a:t>
            </a:r>
            <a:r>
              <a:rPr lang="ru-RU" sz="1400" dirty="0"/>
              <a:t> на 100%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коментарів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звичайні</a:t>
            </a:r>
            <a:r>
              <a:rPr lang="ru-RU" sz="1400" dirty="0"/>
              <a:t>. У такому </a:t>
            </a:r>
            <a:r>
              <a:rPr lang="ru-RU" sz="1400" dirty="0" err="1"/>
              <a:t>випадку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запитати</a:t>
            </a:r>
            <a:r>
              <a:rPr lang="ru-RU" sz="1400" dirty="0"/>
              <a:t> думки людей з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приводів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опублікувати</a:t>
            </a:r>
            <a:r>
              <a:rPr lang="ru-RU" sz="1400" dirty="0"/>
              <a:t> тест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варіантами</a:t>
            </a:r>
            <a:r>
              <a:rPr lang="ru-RU" sz="1400" dirty="0"/>
              <a:t> </a:t>
            </a:r>
            <a:r>
              <a:rPr lang="ru-RU" sz="1400" dirty="0" err="1"/>
              <a:t>відповідей</a:t>
            </a:r>
            <a:r>
              <a:rPr lang="ru-RU" sz="1400" dirty="0"/>
              <a:t>.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стосується</a:t>
            </a:r>
            <a:r>
              <a:rPr lang="ru-RU" sz="1400" dirty="0"/>
              <a:t> </a:t>
            </a:r>
            <a:r>
              <a:rPr lang="ru-RU" sz="1400" dirty="0" err="1"/>
              <a:t>спільнот</a:t>
            </a:r>
            <a:r>
              <a:rPr lang="ru-RU" sz="1400" dirty="0"/>
              <a:t>, тут </a:t>
            </a:r>
            <a:r>
              <a:rPr lang="ru-RU" sz="1400" dirty="0" err="1"/>
              <a:t>важливо</a:t>
            </a:r>
            <a:r>
              <a:rPr lang="ru-RU" sz="1400" dirty="0"/>
              <a:t> </a:t>
            </a:r>
            <a:r>
              <a:rPr lang="ru-RU" sz="1400" dirty="0" err="1"/>
              <a:t>зібрати</a:t>
            </a:r>
            <a:r>
              <a:rPr lang="ru-RU" sz="1400" dirty="0"/>
              <a:t> людей з </a:t>
            </a:r>
            <a:r>
              <a:rPr lang="ru-RU" sz="1400" dirty="0" err="1"/>
              <a:t>однаковими</a:t>
            </a:r>
            <a:r>
              <a:rPr lang="ru-RU" sz="1400" dirty="0"/>
              <a:t> </a:t>
            </a:r>
            <a:r>
              <a:rPr lang="ru-RU" sz="1400" dirty="0" err="1"/>
              <a:t>інтересами</a:t>
            </a:r>
            <a:r>
              <a:rPr lang="ru-RU" sz="1400" dirty="0"/>
              <a:t>. Для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спочатку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запустити</a:t>
            </a:r>
            <a:r>
              <a:rPr lang="ru-RU" sz="1400" dirty="0"/>
              <a:t> </a:t>
            </a:r>
            <a:r>
              <a:rPr lang="ru-RU" sz="1400" dirty="0" err="1"/>
              <a:t>цікаву</a:t>
            </a:r>
            <a:r>
              <a:rPr lang="ru-RU" sz="1400" dirty="0"/>
              <a:t> </a:t>
            </a:r>
            <a:r>
              <a:rPr lang="ru-RU" sz="1400" dirty="0" err="1"/>
              <a:t>акцію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тематичний</a:t>
            </a:r>
            <a:r>
              <a:rPr lang="ru-RU" sz="1400" dirty="0"/>
              <a:t> конкурс,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зацікавити</a:t>
            </a:r>
            <a:r>
              <a:rPr lang="ru-RU" sz="1400" dirty="0"/>
              <a:t> </a:t>
            </a:r>
            <a:r>
              <a:rPr lang="ru-RU" sz="1400" dirty="0" err="1"/>
              <a:t>підписників</a:t>
            </a:r>
            <a:r>
              <a:rPr lang="ru-RU" sz="1400" dirty="0"/>
              <a:t>.</a:t>
            </a:r>
          </a:p>
          <a:p>
            <a:r>
              <a:rPr lang="uk-UA" sz="1400" dirty="0"/>
              <a:t>3. </a:t>
            </a:r>
            <a:r>
              <a:rPr lang="uk-UA" sz="1400" b="1" dirty="0"/>
              <a:t>Змусити людей поділитися контентом.</a:t>
            </a:r>
            <a:r>
              <a:rPr lang="ru-RU" sz="1400" dirty="0"/>
              <a:t> </a:t>
            </a:r>
            <a:r>
              <a:rPr lang="uk-UA" sz="1400" dirty="0"/>
              <a:t>Банально, але якісні картинки, зрозуміла </a:t>
            </a:r>
            <a:r>
              <a:rPr lang="uk-UA" sz="1400" dirty="0" err="1"/>
              <a:t>інфографіка</a:t>
            </a:r>
            <a:r>
              <a:rPr lang="uk-UA" sz="1400" dirty="0"/>
              <a:t>, тексти на цікаві й актуальні теми, різноманітні дослідження не лише приводять на вашу сторінку інших користувачів, але й стимулюють їх поділитися цим корисним контентом.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будете </a:t>
            </a:r>
            <a:r>
              <a:rPr lang="ru-RU" sz="1400" dirty="0" err="1"/>
              <a:t>першоджерелом</a:t>
            </a:r>
            <a:r>
              <a:rPr lang="ru-RU" sz="1400" dirty="0"/>
              <a:t> </a:t>
            </a:r>
            <a:r>
              <a:rPr lang="ru-RU" sz="1400" dirty="0" err="1"/>
              <a:t>цікавої</a:t>
            </a:r>
            <a:r>
              <a:rPr lang="ru-RU" sz="1400" dirty="0"/>
              <a:t> </a:t>
            </a:r>
            <a:r>
              <a:rPr lang="ru-RU" sz="1400" dirty="0" err="1"/>
              <a:t>новини</a:t>
            </a:r>
            <a:r>
              <a:rPr lang="ru-RU" sz="1400" dirty="0"/>
              <a:t>, люди </a:t>
            </a:r>
            <a:r>
              <a:rPr lang="ru-RU" sz="1400" dirty="0" err="1"/>
              <a:t>обов’язково</a:t>
            </a:r>
            <a:r>
              <a:rPr lang="ru-RU" sz="1400" dirty="0"/>
              <a:t> </a:t>
            </a:r>
            <a:r>
              <a:rPr lang="ru-RU" sz="1400" dirty="0" err="1"/>
              <a:t>захочуть</a:t>
            </a:r>
            <a:r>
              <a:rPr lang="ru-RU" sz="1400" dirty="0"/>
              <a:t> </a:t>
            </a:r>
            <a:r>
              <a:rPr lang="ru-RU" sz="1400" dirty="0" err="1"/>
              <a:t>розповісти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своїм</a:t>
            </a:r>
            <a:r>
              <a:rPr lang="ru-RU" sz="1400" dirty="0"/>
              <a:t> </a:t>
            </a:r>
            <a:r>
              <a:rPr lang="ru-RU" sz="1400" dirty="0" err="1"/>
              <a:t>друзям</a:t>
            </a:r>
            <a:r>
              <a:rPr lang="ru-RU" sz="1400" dirty="0"/>
              <a:t> і </a:t>
            </a:r>
            <a:r>
              <a:rPr lang="ru-RU" sz="1400" dirty="0" err="1"/>
              <a:t>принесуть</a:t>
            </a:r>
            <a:r>
              <a:rPr lang="ru-RU" sz="1400" dirty="0"/>
              <a:t> </a:t>
            </a:r>
            <a:r>
              <a:rPr lang="ru-RU" sz="1400" dirty="0" err="1"/>
              <a:t>репости</a:t>
            </a:r>
            <a:r>
              <a:rPr lang="ru-RU" sz="1400" dirty="0"/>
              <a:t> за вашу </a:t>
            </a:r>
            <a:r>
              <a:rPr lang="ru-RU" sz="1400" dirty="0" err="1"/>
              <a:t>публікацію</a:t>
            </a:r>
            <a:r>
              <a:rPr lang="ru-RU" sz="1400" dirty="0"/>
              <a:t>.</a:t>
            </a:r>
          </a:p>
          <a:p>
            <a:r>
              <a:rPr lang="uk-UA" sz="1400" dirty="0"/>
              <a:t>5.</a:t>
            </a:r>
            <a:r>
              <a:rPr lang="uk-UA" sz="1400" b="1" dirty="0"/>
              <a:t> </a:t>
            </a:r>
            <a:r>
              <a:rPr lang="ru-RU" sz="1400" b="1" dirty="0" err="1"/>
              <a:t>Розпалити</a:t>
            </a:r>
            <a:r>
              <a:rPr lang="ru-RU" sz="1400" b="1" dirty="0"/>
              <a:t> </a:t>
            </a:r>
            <a:r>
              <a:rPr lang="ru-RU" sz="1400" b="1" dirty="0" err="1"/>
              <a:t>дискусію</a:t>
            </a:r>
            <a:r>
              <a:rPr lang="ru-RU" sz="1400" b="1" dirty="0"/>
              <a:t>.</a:t>
            </a:r>
            <a:r>
              <a:rPr lang="ru-RU" sz="1400" dirty="0"/>
              <a:t> Для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достатньо</a:t>
            </a:r>
            <a:r>
              <a:rPr lang="ru-RU" sz="1400" dirty="0"/>
              <a:t> </a:t>
            </a:r>
            <a:r>
              <a:rPr lang="ru-RU" sz="1400" dirty="0" err="1"/>
              <a:t>торкнутися</a:t>
            </a:r>
            <a:r>
              <a:rPr lang="ru-RU" sz="1400" dirty="0"/>
              <a:t> «</a:t>
            </a:r>
            <a:r>
              <a:rPr lang="ru-RU" sz="1400" dirty="0" err="1"/>
              <a:t>болючої</a:t>
            </a:r>
            <a:r>
              <a:rPr lang="ru-RU" sz="1400" dirty="0"/>
              <a:t> теми» ваших </a:t>
            </a:r>
            <a:r>
              <a:rPr lang="ru-RU" sz="1400" dirty="0" err="1"/>
              <a:t>підписників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поставити</a:t>
            </a:r>
            <a:r>
              <a:rPr lang="ru-RU" sz="1400" dirty="0"/>
              <a:t> </a:t>
            </a:r>
            <a:r>
              <a:rPr lang="ru-RU" sz="1400" dirty="0" err="1"/>
              <a:t>цікаве</a:t>
            </a:r>
            <a:r>
              <a:rPr lang="ru-RU" sz="1400" dirty="0"/>
              <a:t> </a:t>
            </a:r>
            <a:r>
              <a:rPr lang="ru-RU" sz="1400" dirty="0" err="1"/>
              <a:t>цільовій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. Темою </a:t>
            </a:r>
            <a:r>
              <a:rPr lang="ru-RU" sz="1400" dirty="0" err="1"/>
              <a:t>може</a:t>
            </a:r>
            <a:r>
              <a:rPr lang="ru-RU" sz="1400" dirty="0"/>
              <a:t> стати будь-</a:t>
            </a:r>
            <a:r>
              <a:rPr lang="ru-RU" sz="1400" dirty="0" err="1"/>
              <a:t>що</a:t>
            </a:r>
            <a:r>
              <a:rPr lang="ru-RU" sz="1400" dirty="0"/>
              <a:t>, вона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стосуватися</a:t>
            </a:r>
            <a:r>
              <a:rPr lang="ru-RU" sz="1400" dirty="0"/>
              <a:t> </a:t>
            </a:r>
            <a:r>
              <a:rPr lang="ru-RU" sz="1400" dirty="0" err="1"/>
              <a:t>вашого</a:t>
            </a:r>
            <a:r>
              <a:rPr lang="ru-RU" sz="1400" dirty="0"/>
              <a:t> продукту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загальної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 Головне </a:t>
            </a:r>
            <a:r>
              <a:rPr lang="uk-UA" sz="1400" dirty="0"/>
              <a:t>–</a:t>
            </a:r>
            <a:r>
              <a:rPr lang="ru-RU" sz="1400" dirty="0"/>
              <a:t> не </a:t>
            </a:r>
            <a:r>
              <a:rPr lang="ru-RU" sz="1400" dirty="0" err="1"/>
              <a:t>забувати</a:t>
            </a:r>
            <a:r>
              <a:rPr lang="ru-RU" sz="1400" dirty="0"/>
              <a:t> </a:t>
            </a:r>
            <a:r>
              <a:rPr lang="ru-RU" sz="1400" dirty="0" err="1"/>
              <a:t>відповідати</a:t>
            </a:r>
            <a:r>
              <a:rPr lang="ru-RU" sz="1400" dirty="0"/>
              <a:t> на </a:t>
            </a:r>
            <a:r>
              <a:rPr lang="ru-RU" sz="1400" dirty="0" err="1"/>
              <a:t>коментарі</a:t>
            </a:r>
            <a:r>
              <a:rPr lang="ru-RU" sz="1400" dirty="0"/>
              <a:t> та </a:t>
            </a:r>
            <a:r>
              <a:rPr lang="ru-RU" sz="1400" dirty="0" err="1"/>
              <a:t>вступати</a:t>
            </a:r>
            <a:r>
              <a:rPr lang="ru-RU" sz="1400" dirty="0"/>
              <a:t> в </a:t>
            </a:r>
            <a:r>
              <a:rPr lang="ru-RU" sz="1400" dirty="0" err="1"/>
              <a:t>діалог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читачами</a:t>
            </a:r>
            <a:r>
              <a:rPr lang="ru-RU" sz="1400" dirty="0"/>
              <a:t>.</a:t>
            </a:r>
          </a:p>
          <a:p>
            <a:r>
              <a:rPr lang="uk-UA" sz="1400" dirty="0"/>
              <a:t>6. </a:t>
            </a:r>
            <a:r>
              <a:rPr lang="ru-RU" sz="1400" b="1" dirty="0"/>
              <a:t>Картинки з </a:t>
            </a:r>
            <a:r>
              <a:rPr lang="ru-RU" sz="1400" b="1" dirty="0" err="1"/>
              <a:t>написом</a:t>
            </a:r>
            <a:r>
              <a:rPr lang="ru-RU" sz="1400" b="1" dirty="0"/>
              <a:t>.</a:t>
            </a:r>
            <a:r>
              <a:rPr lang="ru-RU" sz="1400" dirty="0"/>
              <a:t> </a:t>
            </a:r>
            <a:r>
              <a:rPr lang="ru-RU" sz="1400" dirty="0" err="1"/>
              <a:t>Згадайте</a:t>
            </a:r>
            <a:r>
              <a:rPr lang="ru-RU" sz="1400" dirty="0"/>
              <a:t>: </a:t>
            </a:r>
            <a:r>
              <a:rPr lang="ru-RU" sz="1400" dirty="0" err="1"/>
              <a:t>гортаючи</a:t>
            </a:r>
            <a:r>
              <a:rPr lang="ru-RU" sz="1400" dirty="0"/>
              <a:t> </a:t>
            </a:r>
            <a:r>
              <a:rPr lang="ru-RU" sz="1400" dirty="0" err="1"/>
              <a:t>стрічку</a:t>
            </a:r>
            <a:r>
              <a:rPr lang="ru-RU" sz="1400" dirty="0"/>
              <a:t>, </a:t>
            </a:r>
            <a:r>
              <a:rPr lang="ru-RU" sz="1400" dirty="0" err="1"/>
              <a:t>зустрічаєте</a:t>
            </a:r>
            <a:r>
              <a:rPr lang="ru-RU" sz="1400" dirty="0"/>
              <a:t> картинку з короткою фразою. Головне, </a:t>
            </a:r>
            <a:r>
              <a:rPr lang="ru-RU" sz="1400" dirty="0" err="1"/>
              <a:t>щоб</a:t>
            </a:r>
            <a:r>
              <a:rPr lang="ru-RU" sz="1400" dirty="0"/>
              <a:t> тексту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небагато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інтерпретація</a:t>
            </a:r>
            <a:r>
              <a:rPr lang="ru-RU" sz="1400" dirty="0"/>
              <a:t> заголовка, </a:t>
            </a:r>
            <a:r>
              <a:rPr lang="ru-RU" sz="1400" dirty="0" err="1"/>
              <a:t>розумні</a:t>
            </a:r>
            <a:r>
              <a:rPr lang="ru-RU" sz="1400" dirty="0"/>
              <a:t> </a:t>
            </a:r>
            <a:r>
              <a:rPr lang="ru-RU" sz="1400" dirty="0" err="1"/>
              <a:t>фрази</a:t>
            </a:r>
            <a:r>
              <a:rPr lang="ru-RU" sz="1400" dirty="0"/>
              <a:t> великих людей,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зміст</a:t>
            </a:r>
            <a:r>
              <a:rPr lang="ru-RU" sz="1400" dirty="0"/>
              <a:t> </a:t>
            </a:r>
            <a:r>
              <a:rPr lang="ru-RU" sz="1400" dirty="0" err="1"/>
              <a:t>підходить</a:t>
            </a:r>
            <a:r>
              <a:rPr lang="ru-RU" sz="1400" dirty="0"/>
              <a:t> посту. Головна </a:t>
            </a:r>
            <a:r>
              <a:rPr lang="ru-RU" sz="1400" dirty="0" err="1"/>
              <a:t>вимога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en-US" sz="1400" dirty="0"/>
              <a:t>Facebook </a:t>
            </a:r>
            <a:r>
              <a:rPr lang="uk-UA" sz="1400" dirty="0"/>
              <a:t>–</a:t>
            </a:r>
            <a:r>
              <a:rPr lang="ru-RU" sz="1400" dirty="0"/>
              <a:t> не </a:t>
            </a:r>
            <a:r>
              <a:rPr lang="ru-RU" sz="1400" dirty="0" err="1"/>
              <a:t>більше</a:t>
            </a:r>
            <a:r>
              <a:rPr lang="ru-RU" sz="1400" dirty="0"/>
              <a:t> 20% тексту. </a:t>
            </a:r>
            <a:r>
              <a:rPr lang="ru-RU" sz="1400" dirty="0" err="1"/>
              <a:t>Це</a:t>
            </a:r>
            <a:r>
              <a:rPr lang="ru-RU" sz="1400" dirty="0"/>
              <a:t> ж правило </a:t>
            </a:r>
            <a:r>
              <a:rPr lang="ru-RU" sz="1400" dirty="0" err="1"/>
              <a:t>діє</a:t>
            </a:r>
            <a:r>
              <a:rPr lang="ru-RU" sz="1400" dirty="0"/>
              <a:t> і при запуску </a:t>
            </a:r>
            <a:r>
              <a:rPr lang="ru-RU" sz="1400" dirty="0" err="1"/>
              <a:t>реклами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657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Розрізняють</a:t>
            </a:r>
            <a:r>
              <a:rPr lang="ru-RU" sz="1400" b="1" i="1" dirty="0"/>
              <a:t> </a:t>
            </a:r>
            <a:r>
              <a:rPr lang="ru-RU" sz="1400" b="1" i="1" dirty="0" err="1"/>
              <a:t>чотири</a:t>
            </a:r>
            <a:r>
              <a:rPr lang="ru-RU" sz="1400" b="1" i="1" dirty="0"/>
              <a:t> </a:t>
            </a:r>
            <a:r>
              <a:rPr lang="ru-RU" sz="1400" b="1" i="1" dirty="0" err="1"/>
              <a:t>категорії</a:t>
            </a:r>
            <a:r>
              <a:rPr lang="ru-RU" sz="1400" b="1" i="1" dirty="0"/>
              <a:t> тексту на </a:t>
            </a:r>
            <a:r>
              <a:rPr lang="ru-RU" sz="1400" b="1" i="1" dirty="0" err="1"/>
              <a:t>картинці</a:t>
            </a:r>
            <a:r>
              <a:rPr lang="ru-RU" sz="1400" b="1" i="1" dirty="0"/>
              <a:t>:</a:t>
            </a:r>
            <a:endParaRPr lang="ru-RU" sz="1400" dirty="0"/>
          </a:p>
          <a:p>
            <a:r>
              <a:rPr lang="uk-UA" sz="1400" dirty="0"/>
              <a:t>1) </a:t>
            </a:r>
            <a:r>
              <a:rPr lang="ru-RU" sz="1400" b="1" dirty="0" err="1"/>
              <a:t>Оптимальний</a:t>
            </a:r>
            <a:r>
              <a:rPr lang="ru-RU" sz="1400" b="1" dirty="0"/>
              <a:t> </a:t>
            </a:r>
            <a:r>
              <a:rPr lang="uk-UA" sz="1400" dirty="0"/>
              <a:t>–</a:t>
            </a:r>
            <a:r>
              <a:rPr lang="ru-RU" sz="1400" dirty="0"/>
              <a:t> </a:t>
            </a:r>
            <a:r>
              <a:rPr lang="ru-RU" sz="1400" dirty="0" err="1"/>
              <a:t>мінімум</a:t>
            </a:r>
            <a:r>
              <a:rPr lang="ru-RU" sz="1400" dirty="0"/>
              <a:t> </a:t>
            </a:r>
            <a:r>
              <a:rPr lang="ru-RU" sz="1400" dirty="0" err="1"/>
              <a:t>слів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лише</a:t>
            </a:r>
            <a:r>
              <a:rPr lang="ru-RU" sz="1400" dirty="0"/>
              <a:t> логотип </a:t>
            </a:r>
            <a:r>
              <a:rPr lang="ru-RU" sz="1400" dirty="0" err="1"/>
              <a:t>компанії</a:t>
            </a:r>
            <a:r>
              <a:rPr lang="ru-RU" sz="1400" dirty="0"/>
              <a:t>.</a:t>
            </a:r>
          </a:p>
          <a:p>
            <a:r>
              <a:rPr lang="uk-UA" sz="1400" dirty="0"/>
              <a:t>2)</a:t>
            </a:r>
            <a:r>
              <a:rPr lang="uk-UA" sz="1400" b="1" dirty="0"/>
              <a:t> </a:t>
            </a:r>
            <a:r>
              <a:rPr lang="ru-RU" sz="1400" b="1" dirty="0" err="1"/>
              <a:t>Припустимий</a:t>
            </a:r>
            <a:r>
              <a:rPr lang="ru-RU" sz="1400" b="1" dirty="0"/>
              <a:t> </a:t>
            </a:r>
            <a:r>
              <a:rPr lang="uk-UA" sz="1400" dirty="0"/>
              <a:t>– </a:t>
            </a:r>
            <a:r>
              <a:rPr lang="ru-RU" sz="1400" dirty="0"/>
              <a:t>тут, </a:t>
            </a:r>
            <a:r>
              <a:rPr lang="ru-RU" sz="1400" dirty="0" err="1"/>
              <a:t>крім</a:t>
            </a:r>
            <a:r>
              <a:rPr lang="ru-RU" sz="1400" dirty="0"/>
              <a:t> </a:t>
            </a:r>
            <a:r>
              <a:rPr lang="ru-RU" sz="1400" dirty="0" err="1"/>
              <a:t>фірмового</a:t>
            </a:r>
            <a:r>
              <a:rPr lang="ru-RU" sz="1400" dirty="0"/>
              <a:t> логотипу, подано </a:t>
            </a:r>
            <a:r>
              <a:rPr lang="ru-RU" sz="1400" dirty="0" err="1"/>
              <a:t>коротку</a:t>
            </a:r>
            <a:r>
              <a:rPr lang="ru-RU" sz="1400" dirty="0"/>
              <a:t> фразу.</a:t>
            </a:r>
          </a:p>
          <a:p>
            <a:r>
              <a:rPr lang="uk-UA" sz="1400" dirty="0"/>
              <a:t>3)</a:t>
            </a:r>
            <a:r>
              <a:rPr lang="uk-UA" sz="1400" b="1" dirty="0"/>
              <a:t> </a:t>
            </a:r>
            <a:r>
              <a:rPr lang="ru-RU" sz="1400" b="1" dirty="0" err="1"/>
              <a:t>Середній</a:t>
            </a:r>
            <a:r>
              <a:rPr lang="ru-RU" sz="1400" b="1" dirty="0"/>
              <a:t> </a:t>
            </a:r>
            <a:r>
              <a:rPr lang="uk-UA" sz="1400" dirty="0"/>
              <a:t>– </a:t>
            </a:r>
            <a:r>
              <a:rPr lang="ru-RU" sz="1400" dirty="0" err="1"/>
              <a:t>багато</a:t>
            </a:r>
            <a:r>
              <a:rPr lang="ru-RU" sz="1400" dirty="0"/>
              <a:t> тексту, </a:t>
            </a:r>
            <a:r>
              <a:rPr lang="ru-RU" sz="1400" dirty="0" err="1"/>
              <a:t>візуальний</a:t>
            </a:r>
            <a:r>
              <a:rPr lang="ru-RU" sz="1400" dirty="0"/>
              <a:t> </a:t>
            </a:r>
            <a:r>
              <a:rPr lang="ru-RU" sz="1400" dirty="0" err="1"/>
              <a:t>гід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не </a:t>
            </a:r>
            <a:r>
              <a:rPr lang="ru-RU" sz="1400" dirty="0" err="1"/>
              <a:t>дуже</a:t>
            </a:r>
            <a:r>
              <a:rPr lang="ru-RU" sz="1400" dirty="0"/>
              <a:t> любить, </a:t>
            </a:r>
            <a:r>
              <a:rPr lang="ru-RU" sz="1400" dirty="0" err="1"/>
              <a:t>показуючи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меншій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.</a:t>
            </a:r>
          </a:p>
          <a:p>
            <a:r>
              <a:rPr lang="uk-UA" sz="1400" dirty="0"/>
              <a:t>4)</a:t>
            </a:r>
            <a:r>
              <a:rPr lang="uk-UA" sz="1400" b="1" dirty="0"/>
              <a:t> </a:t>
            </a:r>
            <a:r>
              <a:rPr lang="ru-RU" sz="1400" b="1" dirty="0" err="1"/>
              <a:t>Підвищений</a:t>
            </a:r>
            <a:r>
              <a:rPr lang="ru-RU" sz="1400" b="1" dirty="0"/>
              <a:t> </a:t>
            </a:r>
            <a:r>
              <a:rPr lang="uk-UA" sz="1400" dirty="0"/>
              <a:t>–</a:t>
            </a:r>
            <a:r>
              <a:rPr lang="ru-RU" sz="1400" dirty="0"/>
              <a:t> явно </a:t>
            </a:r>
            <a:r>
              <a:rPr lang="ru-RU" sz="1400" dirty="0" err="1"/>
              <a:t>забагато</a:t>
            </a:r>
            <a:r>
              <a:rPr lang="ru-RU" sz="1400" dirty="0"/>
              <a:t> тексту, система </a:t>
            </a:r>
            <a:r>
              <a:rPr lang="ru-RU" sz="1400" dirty="0" err="1"/>
              <a:t>може</a:t>
            </a:r>
            <a:r>
              <a:rPr lang="ru-RU" sz="1400" dirty="0"/>
              <a:t> і </a:t>
            </a:r>
            <a:r>
              <a:rPr lang="ru-RU" sz="1400" dirty="0" err="1"/>
              <a:t>зовсім</a:t>
            </a:r>
            <a:r>
              <a:rPr lang="ru-RU" sz="1400" dirty="0"/>
              <a:t> не </a:t>
            </a:r>
            <a:r>
              <a:rPr lang="ru-RU" sz="1400" dirty="0" err="1"/>
              <a:t>показати</a:t>
            </a:r>
            <a:r>
              <a:rPr lang="ru-RU" sz="1400" dirty="0"/>
              <a:t> </a:t>
            </a:r>
            <a:r>
              <a:rPr lang="ru-RU" sz="1400" dirty="0" err="1"/>
              <a:t>таке</a:t>
            </a:r>
            <a:r>
              <a:rPr lang="ru-RU" sz="1400" dirty="0"/>
              <a:t> </a:t>
            </a:r>
            <a:r>
              <a:rPr lang="ru-RU" sz="1400" dirty="0" err="1"/>
              <a:t>зображення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Винятком</a:t>
            </a:r>
            <a:r>
              <a:rPr lang="ru-RU" sz="1400" dirty="0"/>
              <a:t> є </a:t>
            </a:r>
            <a:r>
              <a:rPr lang="ru-RU" sz="1400" dirty="0" err="1"/>
              <a:t>лише</a:t>
            </a:r>
            <a:r>
              <a:rPr lang="ru-RU" sz="1400" dirty="0"/>
              <a:t> картинки,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підпадають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особливий</a:t>
            </a:r>
            <a:r>
              <a:rPr lang="ru-RU" sz="1400" dirty="0"/>
              <a:t> статус,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книжкові</a:t>
            </a:r>
            <a:r>
              <a:rPr lang="ru-RU" sz="1400" dirty="0"/>
              <a:t> </a:t>
            </a:r>
            <a:r>
              <a:rPr lang="ru-RU" sz="1400" dirty="0" err="1"/>
              <a:t>обкладинки</a:t>
            </a:r>
            <a:r>
              <a:rPr lang="ru-RU" sz="1400" dirty="0"/>
              <a:t>, </a:t>
            </a:r>
            <a:r>
              <a:rPr lang="ru-RU" sz="1400" dirty="0" err="1"/>
              <a:t>постери</a:t>
            </a:r>
            <a:r>
              <a:rPr lang="ru-RU" sz="1400" dirty="0"/>
              <a:t>, </a:t>
            </a:r>
            <a:r>
              <a:rPr lang="ru-RU" sz="1400" dirty="0" err="1"/>
              <a:t>скриншоти</a:t>
            </a:r>
            <a:r>
              <a:rPr lang="ru-RU" sz="1400" dirty="0"/>
              <a:t> </a:t>
            </a:r>
            <a:r>
              <a:rPr lang="ru-RU" sz="1400" dirty="0" err="1"/>
              <a:t>додатків</a:t>
            </a:r>
            <a:r>
              <a:rPr lang="ru-RU" sz="1400" dirty="0"/>
              <a:t>, </a:t>
            </a:r>
            <a:r>
              <a:rPr lang="ru-RU" sz="1400" dirty="0" err="1"/>
              <a:t>інфографіка</a:t>
            </a:r>
            <a:r>
              <a:rPr lang="ru-RU" sz="1400" dirty="0"/>
              <a:t>.</a:t>
            </a:r>
          </a:p>
          <a:p>
            <a:r>
              <a:rPr lang="uk-UA" sz="1400" dirty="0"/>
              <a:t>7. </a:t>
            </a:r>
            <a:r>
              <a:rPr lang="ru-RU" sz="1400" b="1" dirty="0" err="1"/>
              <a:t>Особисті</a:t>
            </a:r>
            <a:r>
              <a:rPr lang="ru-RU" sz="1400" b="1" dirty="0"/>
              <a:t> фото.</a:t>
            </a:r>
            <a:r>
              <a:rPr lang="ru-RU" sz="1400" dirty="0"/>
              <a:t> 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обробити</a:t>
            </a:r>
            <a:r>
              <a:rPr lang="ru-RU" sz="1400" dirty="0"/>
              <a:t> у </a:t>
            </a:r>
            <a:r>
              <a:rPr lang="ru-RU" sz="1400" dirty="0" err="1"/>
              <a:t>спеціальних</a:t>
            </a:r>
            <a:r>
              <a:rPr lang="ru-RU" sz="1400" dirty="0"/>
              <a:t> </a:t>
            </a:r>
            <a:r>
              <a:rPr lang="ru-RU" sz="1400" dirty="0" err="1"/>
              <a:t>програмах</a:t>
            </a:r>
            <a:r>
              <a:rPr lang="ru-RU" sz="1400" dirty="0"/>
              <a:t>, </a:t>
            </a:r>
            <a:r>
              <a:rPr lang="ru-RU" sz="1400" dirty="0" err="1"/>
              <a:t>змінити</a:t>
            </a:r>
            <a:r>
              <a:rPr lang="ru-RU" sz="1400" dirty="0"/>
              <a:t> тон, </a:t>
            </a:r>
            <a:r>
              <a:rPr lang="ru-RU" sz="1400" dirty="0" err="1"/>
              <a:t>колір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 </a:t>
            </a:r>
            <a:r>
              <a:rPr lang="ru-RU" sz="1400" dirty="0" err="1"/>
              <a:t>Професіонали</a:t>
            </a:r>
            <a:r>
              <a:rPr lang="ru-RU" sz="1400" dirty="0"/>
              <a:t> </a:t>
            </a:r>
            <a:r>
              <a:rPr lang="ru-RU" sz="1400" dirty="0" err="1"/>
              <a:t>радять</a:t>
            </a:r>
            <a:r>
              <a:rPr lang="ru-RU" sz="1400" dirty="0"/>
              <a:t> </a:t>
            </a:r>
            <a:r>
              <a:rPr lang="ru-RU" sz="1400" dirty="0" err="1"/>
              <a:t>робити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знімки</a:t>
            </a:r>
            <a:r>
              <a:rPr lang="ru-RU" sz="1400" dirty="0"/>
              <a:t> </a:t>
            </a:r>
            <a:r>
              <a:rPr lang="ru-RU" sz="1400" dirty="0" err="1"/>
              <a:t>знизу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зверху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цікавий</a:t>
            </a:r>
            <a:r>
              <a:rPr lang="ru-RU" sz="1400" dirty="0"/>
              <a:t> кут </a:t>
            </a:r>
            <a:r>
              <a:rPr lang="ru-RU" sz="1400" dirty="0" err="1"/>
              <a:t>відбиття</a:t>
            </a:r>
            <a:r>
              <a:rPr lang="ru-RU" sz="1400" dirty="0"/>
              <a:t>.</a:t>
            </a:r>
          </a:p>
          <a:p>
            <a:r>
              <a:rPr lang="uk-UA" sz="1400" dirty="0"/>
              <a:t>8. </a:t>
            </a:r>
            <a:r>
              <a:rPr lang="ru-RU" sz="1400" b="1" dirty="0" err="1"/>
              <a:t>Колажі</a:t>
            </a:r>
            <a:r>
              <a:rPr lang="ru-RU" sz="1400" b="1" dirty="0"/>
              <a:t>.</a:t>
            </a:r>
            <a:r>
              <a:rPr lang="ru-RU" sz="1400" dirty="0"/>
              <a:t> 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зображення</a:t>
            </a:r>
            <a:r>
              <a:rPr lang="ru-RU" sz="1400" dirty="0"/>
              <a:t>, </a:t>
            </a:r>
            <a:r>
              <a:rPr lang="ru-RU" sz="1400" dirty="0" err="1"/>
              <a:t>зібране</a:t>
            </a:r>
            <a:r>
              <a:rPr lang="ru-RU" sz="1400" dirty="0"/>
              <a:t> з </a:t>
            </a:r>
            <a:r>
              <a:rPr lang="ru-RU" sz="1400" dirty="0" err="1"/>
              <a:t>кількох</a:t>
            </a:r>
            <a:r>
              <a:rPr lang="ru-RU" sz="1400" dirty="0"/>
              <a:t>.</a:t>
            </a:r>
            <a:r>
              <a:rPr lang="uk-UA" sz="1400" dirty="0"/>
              <a:t> Сервіс </a:t>
            </a:r>
            <a:r>
              <a:rPr lang="ru-RU" sz="1400" dirty="0" err="1"/>
              <a:t>Crello</a:t>
            </a:r>
            <a:r>
              <a:rPr lang="uk-UA" sz="1400" dirty="0"/>
              <a:t>. Є натомість ідеальним рішенням для тих, кому бракує свіжих ідей. </a:t>
            </a:r>
            <a:r>
              <a:rPr lang="ru-RU" sz="1400" dirty="0"/>
              <a:t>У </a:t>
            </a:r>
            <a:r>
              <a:rPr lang="ru-RU" sz="1400" dirty="0" err="1"/>
              <a:t>програмі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вибрати</a:t>
            </a:r>
            <a:r>
              <a:rPr lang="ru-RU" sz="1400" dirty="0"/>
              <a:t> дизайн картинки, </a:t>
            </a:r>
            <a:r>
              <a:rPr lang="ru-RU" sz="1400" dirty="0" err="1"/>
              <a:t>змінити</a:t>
            </a:r>
            <a:r>
              <a:rPr lang="ru-RU" sz="1400" dirty="0"/>
              <a:t> фон, </a:t>
            </a:r>
            <a:r>
              <a:rPr lang="ru-RU" sz="1400" dirty="0" err="1"/>
              <a:t>шрифти</a:t>
            </a:r>
            <a:r>
              <a:rPr lang="ru-RU" sz="1400" dirty="0"/>
              <a:t> й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іншого</a:t>
            </a:r>
            <a:r>
              <a:rPr lang="ru-RU" sz="1400" dirty="0"/>
              <a:t>. До того ж, </a:t>
            </a:r>
            <a:r>
              <a:rPr lang="ru-RU" sz="1400" dirty="0" err="1"/>
              <a:t>головна</a:t>
            </a:r>
            <a:r>
              <a:rPr lang="ru-RU" sz="1400" dirty="0"/>
              <a:t> </a:t>
            </a:r>
            <a:r>
              <a:rPr lang="ru-RU" sz="1400" dirty="0" err="1"/>
              <a:t>перевага</a:t>
            </a:r>
            <a:r>
              <a:rPr lang="ru-RU" sz="1400" dirty="0"/>
              <a:t> </a:t>
            </a:r>
            <a:r>
              <a:rPr lang="uk-UA" sz="1400" dirty="0"/>
              <a:t>–</a:t>
            </a:r>
            <a:r>
              <a:rPr lang="ru-RU" sz="1400" dirty="0"/>
              <a:t> </a:t>
            </a:r>
            <a:r>
              <a:rPr lang="ru-RU" sz="1400" dirty="0" err="1"/>
              <a:t>Crello</a:t>
            </a:r>
            <a:r>
              <a:rPr lang="ru-RU" sz="1400" dirty="0"/>
              <a:t> автоматично </a:t>
            </a:r>
            <a:r>
              <a:rPr lang="ru-RU" sz="1400" dirty="0" err="1"/>
              <a:t>обирає</a:t>
            </a:r>
            <a:r>
              <a:rPr lang="ru-RU" sz="1400" dirty="0"/>
              <a:t> формат,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відповідає</a:t>
            </a:r>
            <a:r>
              <a:rPr lang="ru-RU" sz="1400" dirty="0"/>
              <a:t> </a:t>
            </a:r>
            <a:r>
              <a:rPr lang="ru-RU" sz="1400" dirty="0" err="1"/>
              <a:t>розмірам</a:t>
            </a:r>
            <a:r>
              <a:rPr lang="ru-RU" sz="1400" dirty="0"/>
              <a:t> </a:t>
            </a:r>
            <a:r>
              <a:rPr lang="ru-RU" sz="1400" dirty="0" err="1"/>
              <a:t>зображень</a:t>
            </a:r>
            <a:r>
              <a:rPr lang="ru-RU" sz="1400" dirty="0"/>
              <a:t> у </a:t>
            </a:r>
            <a:r>
              <a:rPr lang="ru-RU" sz="1400" dirty="0" err="1"/>
              <a:t>Facebook</a:t>
            </a:r>
            <a:r>
              <a:rPr lang="ru-RU" sz="1400" dirty="0"/>
              <a:t>. </a:t>
            </a:r>
            <a:r>
              <a:rPr lang="ru-RU" sz="1400" dirty="0" err="1"/>
              <a:t>Залишиться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вставити</a:t>
            </a:r>
            <a:r>
              <a:rPr lang="ru-RU" sz="1400" dirty="0"/>
              <a:t> картинку у пост.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84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640959" cy="6480719"/>
          </a:xfrm>
        </p:spPr>
        <p:txBody>
          <a:bodyPr>
            <a:normAutofit/>
          </a:bodyPr>
          <a:lstStyle/>
          <a:p>
            <a:r>
              <a:rPr lang="uk-UA" sz="1400" b="1" dirty="0"/>
              <a:t>Рис. 8.3. Приклад колажу сервісу </a:t>
            </a:r>
            <a:r>
              <a:rPr lang="ru-RU" sz="1400" b="1" dirty="0" err="1"/>
              <a:t>Crello</a:t>
            </a:r>
            <a:endParaRPr lang="uk-UA" sz="1400" dirty="0" smtClean="0"/>
          </a:p>
          <a:p>
            <a:r>
              <a:rPr lang="uk-UA" sz="1400" dirty="0" smtClean="0"/>
              <a:t>За </a:t>
            </a:r>
            <a:r>
              <a:rPr lang="uk-UA" sz="1400" dirty="0"/>
              <a:t>допомогою </a:t>
            </a:r>
            <a:r>
              <a:rPr lang="ru-RU" sz="1400" dirty="0" err="1"/>
              <a:t>YouTube</a:t>
            </a:r>
            <a:r>
              <a:rPr lang="ru-RU" sz="1400" dirty="0"/>
              <a:t> </a:t>
            </a:r>
            <a:r>
              <a:rPr lang="ru-RU" sz="1400" dirty="0" err="1"/>
              <a:t>Video</a:t>
            </a:r>
            <a:r>
              <a:rPr lang="ru-RU" sz="1400" dirty="0"/>
              <a:t> </a:t>
            </a:r>
            <a:r>
              <a:rPr lang="ru-RU" sz="1400" dirty="0" err="1"/>
              <a:t>Annotation</a:t>
            </a:r>
            <a:r>
              <a:rPr lang="ru-RU" sz="1400" dirty="0"/>
              <a:t> </a:t>
            </a:r>
            <a:r>
              <a:rPr lang="ru-RU" sz="1400" dirty="0" err="1"/>
              <a:t>Tools</a:t>
            </a:r>
            <a:r>
              <a:rPr lang="ru-RU" sz="1400" dirty="0"/>
              <a:t> </a:t>
            </a:r>
            <a:r>
              <a:rPr lang="uk-UA" sz="1400" dirty="0"/>
              <a:t>можна створювати</a:t>
            </a:r>
            <a:r>
              <a:rPr lang="ru-RU" sz="1400" dirty="0"/>
              <a:t> </a:t>
            </a:r>
            <a:r>
              <a:rPr lang="uk-UA" sz="1400" dirty="0"/>
              <a:t>різного роду інтерактивні примітки на вашому відео, які взаємодіють з</a:t>
            </a:r>
            <a:r>
              <a:rPr lang="ru-RU" sz="1400" dirty="0"/>
              <a:t> </a:t>
            </a:r>
            <a:r>
              <a:rPr lang="uk-UA" sz="1400" dirty="0"/>
              <a:t>глядачем та спонукають його до активного контакту з вашим контентом.</a:t>
            </a:r>
            <a:endParaRPr lang="ru-RU" sz="1400" dirty="0"/>
          </a:p>
          <a:p>
            <a:r>
              <a:rPr lang="uk-UA" sz="1400" b="1" dirty="0"/>
              <a:t>Рис. 8.4. Приклад інтерактивної підтримки </a:t>
            </a:r>
            <a:r>
              <a:rPr lang="ru-RU" sz="1400" b="1" dirty="0" err="1"/>
              <a:t>YouTube</a:t>
            </a:r>
            <a:r>
              <a:rPr lang="ru-RU" sz="1400" b="1" dirty="0"/>
              <a:t> </a:t>
            </a:r>
            <a:r>
              <a:rPr lang="ru-RU" sz="1400" b="1" dirty="0" err="1"/>
              <a:t>Video</a:t>
            </a:r>
            <a:r>
              <a:rPr lang="ru-RU" sz="1400" b="1" dirty="0"/>
              <a:t> </a:t>
            </a:r>
            <a:r>
              <a:rPr lang="ru-RU" sz="1400" b="1" dirty="0" err="1"/>
              <a:t>Annotation</a:t>
            </a:r>
            <a:r>
              <a:rPr lang="ru-RU" sz="1400" b="1" dirty="0"/>
              <a:t> </a:t>
            </a:r>
            <a:r>
              <a:rPr lang="ru-RU" sz="1400" b="1" dirty="0" err="1"/>
              <a:t>Tools</a:t>
            </a:r>
            <a:endParaRPr lang="ru-RU" sz="1400" dirty="0"/>
          </a:p>
          <a:p>
            <a:r>
              <a:rPr lang="uk-UA" sz="1400" dirty="0"/>
              <a:t>Цей інструмент може додати діалогові «бульбашки» різних розмірів та кольорів, що з’являтимуться у визначений час та висітимуть де і скільки потрібно. Також він допомагає створювати замітки, заголовки, виділення (</a:t>
            </a:r>
            <a:r>
              <a:rPr lang="ru-RU" sz="1400" dirty="0" err="1"/>
              <a:t>spotlight</a:t>
            </a:r>
            <a:r>
              <a:rPr lang="uk-UA" sz="1400" dirty="0"/>
              <a:t>), </a:t>
            </a:r>
            <a:r>
              <a:rPr lang="uk-UA" sz="1400" dirty="0" err="1"/>
              <a:t>лейбл</a:t>
            </a:r>
            <a:r>
              <a:rPr lang="uk-UA" sz="1400" dirty="0"/>
              <a:t> та паузу в якусь мить, якщо потрібно.</a:t>
            </a:r>
            <a:endParaRPr lang="ru-RU" sz="1400" dirty="0"/>
          </a:p>
          <a:p>
            <a:r>
              <a:rPr lang="ru-RU" sz="1400" dirty="0" err="1"/>
              <a:t>Також</a:t>
            </a:r>
            <a:r>
              <a:rPr lang="ru-RU" sz="1400" dirty="0"/>
              <a:t> на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додавати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кнопки,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закликають</a:t>
            </a:r>
            <a:r>
              <a:rPr lang="ru-RU" sz="1400" dirty="0"/>
              <a:t> до </a:t>
            </a:r>
            <a:r>
              <a:rPr lang="ru-RU" sz="1400" dirty="0" err="1"/>
              <a:t>дії</a:t>
            </a:r>
            <a:r>
              <a:rPr lang="ru-RU" sz="1400" dirty="0"/>
              <a:t> –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клавіша</a:t>
            </a:r>
            <a:r>
              <a:rPr lang="ru-RU" sz="1400" dirty="0"/>
              <a:t> для </a:t>
            </a:r>
            <a:r>
              <a:rPr lang="ru-RU" sz="1400" dirty="0" err="1"/>
              <a:t>підписки</a:t>
            </a:r>
            <a:r>
              <a:rPr lang="ru-RU" sz="1400" dirty="0"/>
              <a:t> на ваш </a:t>
            </a:r>
            <a:r>
              <a:rPr lang="ru-RU" sz="1400" dirty="0" err="1"/>
              <a:t>YouTube</a:t>
            </a:r>
            <a:r>
              <a:rPr lang="ru-RU" sz="1400" dirty="0"/>
              <a:t>-канал </a:t>
            </a:r>
            <a:r>
              <a:rPr lang="ru-RU" sz="1400" dirty="0" err="1"/>
              <a:t>або</a:t>
            </a:r>
            <a:r>
              <a:rPr lang="ru-RU" sz="1400" dirty="0"/>
              <a:t> переходу на </a:t>
            </a:r>
            <a:r>
              <a:rPr lang="ru-RU" sz="1400" dirty="0" err="1"/>
              <a:t>інший</a:t>
            </a:r>
            <a:r>
              <a:rPr lang="ru-RU" sz="1400" dirty="0"/>
              <a:t> ресурс (до прикладу, на ваш </a:t>
            </a:r>
            <a:r>
              <a:rPr lang="ru-RU" sz="1400" dirty="0" err="1"/>
              <a:t>акаунт</a:t>
            </a:r>
            <a:r>
              <a:rPr lang="ru-RU" sz="1400" dirty="0"/>
              <a:t> у </a:t>
            </a:r>
            <a:r>
              <a:rPr lang="ru-RU" sz="1400" dirty="0" err="1"/>
              <a:t>Google</a:t>
            </a:r>
            <a:r>
              <a:rPr lang="ru-RU" sz="1400" dirty="0"/>
              <a:t> +). </a:t>
            </a:r>
            <a:r>
              <a:rPr lang="uk-UA" sz="1400" dirty="0"/>
              <a:t>Такий </a:t>
            </a:r>
            <a:r>
              <a:rPr lang="uk-UA" sz="1400" dirty="0" err="1"/>
              <a:t>інтерактив</a:t>
            </a:r>
            <a:r>
              <a:rPr lang="uk-UA" sz="1400" dirty="0"/>
              <a:t> дає більше можливості залучати</a:t>
            </a:r>
            <a:r>
              <a:rPr lang="ru-RU" sz="1400" dirty="0"/>
              <a:t> </a:t>
            </a:r>
            <a:r>
              <a:rPr lang="uk-UA" sz="1400" dirty="0"/>
              <a:t>аудиторію, створює нові канали для конверсії та забезпечує більш тривалий і глибокий перегляд вашого відео.</a:t>
            </a:r>
            <a:endParaRPr lang="ru-RU" sz="1400" dirty="0"/>
          </a:p>
          <a:p>
            <a:r>
              <a:rPr lang="uk-UA" sz="1400" u="sng" dirty="0">
                <a:hlinkClick r:id="rId2"/>
              </a:rPr>
              <a:t>Ще одним з інструментів </a:t>
            </a:r>
            <a:r>
              <a:rPr lang="uk-UA" sz="1400" u="sng" dirty="0" err="1">
                <a:hlinkClick r:id="rId2"/>
              </a:rPr>
              <a:t>інтерактивності</a:t>
            </a:r>
            <a:r>
              <a:rPr lang="uk-UA" sz="1400" u="sng" dirty="0">
                <a:hlinkClick r:id="rId2"/>
              </a:rPr>
              <a:t> в </a:t>
            </a:r>
            <a:r>
              <a:rPr lang="ru-RU" sz="1400" u="sng" dirty="0" err="1">
                <a:hlinkClick r:id="rId2"/>
              </a:rPr>
              <a:t>YouTube</a:t>
            </a:r>
            <a:r>
              <a:rPr lang="ru-RU" sz="1400" u="sng" dirty="0">
                <a:hlinkClick r:id="rId2"/>
              </a:rPr>
              <a:t> </a:t>
            </a:r>
            <a:r>
              <a:rPr lang="uk-UA" sz="1400" u="sng" dirty="0">
                <a:hlinkClick r:id="rId2"/>
              </a:rPr>
              <a:t>є </a:t>
            </a:r>
            <a:r>
              <a:rPr lang="ru-RU" sz="1400" u="sng" dirty="0">
                <a:hlinkClick r:id="rId2"/>
              </a:rPr>
              <a:t>TED </a:t>
            </a:r>
            <a:r>
              <a:rPr lang="ru-RU" sz="1400" u="sng" dirty="0" err="1">
                <a:hlinkClick r:id="rId2"/>
              </a:rPr>
              <a:t>Ed</a:t>
            </a:r>
            <a:r>
              <a:rPr lang="uk-UA" sz="1400" u="sng" dirty="0">
                <a:hlinkClick r:id="rId2"/>
              </a:rPr>
              <a:t>.</a:t>
            </a:r>
            <a:r>
              <a:rPr lang="uk-UA" sz="1400" dirty="0"/>
              <a:t> Це</a:t>
            </a:r>
            <a:r>
              <a:rPr lang="ru-RU" sz="1400" dirty="0"/>
              <a:t>й </a:t>
            </a:r>
            <a:r>
              <a:rPr lang="ru-RU" sz="1400" dirty="0" err="1"/>
              <a:t>інструмент</a:t>
            </a:r>
            <a:r>
              <a:rPr lang="ru-RU" sz="1400" dirty="0"/>
              <a:t> </a:t>
            </a:r>
            <a:r>
              <a:rPr lang="uk-UA" sz="1400" dirty="0"/>
              <a:t>стане в нагоді </a:t>
            </a:r>
            <a:r>
              <a:rPr lang="ru-RU" sz="1400" dirty="0"/>
              <a:t>для </a:t>
            </a:r>
            <a:r>
              <a:rPr lang="ru-RU" sz="1400" dirty="0" err="1"/>
              <a:t>просунутих</a:t>
            </a:r>
            <a:r>
              <a:rPr lang="ru-RU" sz="1400" dirty="0"/>
              <a:t> </a:t>
            </a:r>
            <a:r>
              <a:rPr lang="ru-RU" sz="1400" dirty="0" err="1"/>
              <a:t>викладачів</a:t>
            </a:r>
            <a:r>
              <a:rPr lang="ru-RU" sz="1400" dirty="0"/>
              <a:t> – з ним </a:t>
            </a:r>
            <a:r>
              <a:rPr lang="ru-RU" sz="1400" dirty="0" err="1"/>
              <a:t>кожне</a:t>
            </a:r>
            <a:r>
              <a:rPr lang="ru-RU" sz="1400" dirty="0"/>
              <a:t> </a:t>
            </a:r>
            <a:r>
              <a:rPr lang="ru-RU" sz="1400" dirty="0" err="1"/>
              <a:t>відео</a:t>
            </a:r>
            <a:r>
              <a:rPr lang="ru-RU" sz="1400" dirty="0"/>
              <a:t> на будь-яку </a:t>
            </a:r>
            <a:r>
              <a:rPr lang="ru-RU" sz="1400" dirty="0" err="1"/>
              <a:t>цікаву</a:t>
            </a:r>
            <a:r>
              <a:rPr lang="ru-RU" sz="1400" dirty="0"/>
              <a:t> для вас тему </a:t>
            </a:r>
            <a:r>
              <a:rPr lang="ru-RU" sz="1400" dirty="0" err="1"/>
              <a:t>перетворюється</a:t>
            </a:r>
            <a:r>
              <a:rPr lang="ru-RU" sz="1400" dirty="0"/>
              <a:t> на </a:t>
            </a:r>
            <a:r>
              <a:rPr lang="ru-RU" sz="1400" dirty="0" err="1"/>
              <a:t>інтерактивний</a:t>
            </a:r>
            <a:r>
              <a:rPr lang="ru-RU" sz="1400" dirty="0"/>
              <a:t> </a:t>
            </a:r>
            <a:r>
              <a:rPr lang="ru-RU" sz="1400" dirty="0" err="1"/>
              <a:t>навчальний</a:t>
            </a:r>
            <a:r>
              <a:rPr lang="ru-RU" sz="1400" dirty="0"/>
              <a:t> </a:t>
            </a:r>
            <a:r>
              <a:rPr lang="ru-RU" sz="1400" dirty="0" err="1"/>
              <a:t>майданчик</a:t>
            </a:r>
            <a:r>
              <a:rPr lang="ru-RU" sz="1400" dirty="0"/>
              <a:t>, де </a:t>
            </a:r>
            <a:r>
              <a:rPr lang="ru-RU" sz="1400" dirty="0" err="1"/>
              <a:t>можна</a:t>
            </a:r>
            <a:r>
              <a:rPr lang="ru-RU" sz="1400" dirty="0"/>
              <a:t> не просто </a:t>
            </a:r>
            <a:r>
              <a:rPr lang="ru-RU" sz="1400" dirty="0" err="1"/>
              <a:t>дивитись</a:t>
            </a:r>
            <a:r>
              <a:rPr lang="ru-RU" sz="1400" dirty="0"/>
              <a:t> ролик, але й </a:t>
            </a:r>
            <a:r>
              <a:rPr lang="ru-RU" sz="1400" dirty="0" err="1"/>
              <a:t>одразу</a:t>
            </a:r>
            <a:r>
              <a:rPr lang="ru-RU" sz="1400" dirty="0"/>
              <a:t> </a:t>
            </a:r>
            <a:r>
              <a:rPr lang="ru-RU" sz="1400" dirty="0" err="1"/>
              <a:t>опрацювати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тестів</a:t>
            </a:r>
            <a:r>
              <a:rPr lang="ru-RU" sz="1400" dirty="0"/>
              <a:t> та </a:t>
            </a:r>
            <a:r>
              <a:rPr lang="ru-RU" sz="1400" dirty="0" err="1"/>
              <a:t>розгорнутих</a:t>
            </a:r>
            <a:r>
              <a:rPr lang="ru-RU" sz="1400" dirty="0"/>
              <a:t> </a:t>
            </a:r>
            <a:r>
              <a:rPr lang="ru-RU" sz="1400" dirty="0" err="1"/>
              <a:t>питань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81412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</TotalTime>
  <Words>3503</Words>
  <Application>Microsoft Office PowerPoint</Application>
  <PresentationFormat>Экран (4:3)</PresentationFormat>
  <Paragraphs>153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Воздушный поток</vt:lpstr>
      <vt:lpstr>Тема 8 ПРОСУВАННЯ ТА ОСОБЛИВОСТІ SMM В FACEBOOK, INSTAGRAM I YOUTUBE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8 ПРОСУВАННЯ ТА ОСОБЛИВОСТІ SMM В FACEBOOK, INSTAGRAM I YOUTUBE </dc:title>
  <dc:creator>Ann</dc:creator>
  <cp:lastModifiedBy>Ann</cp:lastModifiedBy>
  <cp:revision>31</cp:revision>
  <dcterms:created xsi:type="dcterms:W3CDTF">2021-10-24T18:17:05Z</dcterms:created>
  <dcterms:modified xsi:type="dcterms:W3CDTF">2021-10-24T19:27:02Z</dcterms:modified>
</cp:coreProperties>
</file>